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</p:sldIdLst>
  <p:sldSz cy="5143500" cx="9144000"/>
  <p:notesSz cx="6858000" cy="9144000"/>
  <p:embeddedFontLst>
    <p:embeddedFont>
      <p:font typeface="Port Lligat Sans"/>
      <p:regular r:id="rId118"/>
    </p:embeddedFont>
    <p:embeddedFont>
      <p:font typeface="Telex"/>
      <p:regular r:id="rId119"/>
    </p:embeddedFont>
    <p:embeddedFont>
      <p:font typeface="Nunito ExtraLight"/>
      <p:regular r:id="rId120"/>
      <p:bold r:id="rId121"/>
      <p:italic r:id="rId122"/>
      <p:boldItalic r:id="rId123"/>
    </p:embeddedFont>
    <p:embeddedFont>
      <p:font typeface="Nunito"/>
      <p:regular r:id="rId124"/>
      <p:bold r:id="rId125"/>
      <p:italic r:id="rId126"/>
      <p:boldItalic r:id="rId127"/>
    </p:embeddedFont>
    <p:embeddedFont>
      <p:font typeface="Nunito ExtraBold"/>
      <p:bold r:id="rId128"/>
      <p:boldItalic r:id="rId129"/>
    </p:embeddedFont>
    <p:embeddedFont>
      <p:font typeface="Nunito Light"/>
      <p:regular r:id="rId130"/>
      <p:bold r:id="rId131"/>
      <p:italic r:id="rId132"/>
      <p:boldItalic r:id="rId1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8556DB-5D24-4421-870F-945F8C4A75FA}">
  <a:tblStyle styleId="{E48556DB-5D24-4421-870F-945F8C4A75F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482EEBB4-F0D0-45D1-9AFE-A25BF1303B63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07" Type="http://schemas.openxmlformats.org/officeDocument/2006/relationships/slide" Target="slides/slide101.xml"/><Relationship Id="rId106" Type="http://schemas.openxmlformats.org/officeDocument/2006/relationships/slide" Target="slides/slide100.xml"/><Relationship Id="rId105" Type="http://schemas.openxmlformats.org/officeDocument/2006/relationships/slide" Target="slides/slide99.xml"/><Relationship Id="rId104" Type="http://schemas.openxmlformats.org/officeDocument/2006/relationships/slide" Target="slides/slide98.xml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29" Type="http://schemas.openxmlformats.org/officeDocument/2006/relationships/font" Target="fonts/NunitoExtraBold-boldItalic.fntdata"/><Relationship Id="rId128" Type="http://schemas.openxmlformats.org/officeDocument/2006/relationships/font" Target="fonts/NunitoExtraBold-bold.fntdata"/><Relationship Id="rId127" Type="http://schemas.openxmlformats.org/officeDocument/2006/relationships/font" Target="fonts/Nunito-boldItalic.fntdata"/><Relationship Id="rId126" Type="http://schemas.openxmlformats.org/officeDocument/2006/relationships/font" Target="fonts/Nunito-italic.fntdata"/><Relationship Id="rId26" Type="http://schemas.openxmlformats.org/officeDocument/2006/relationships/slide" Target="slides/slide20.xml"/><Relationship Id="rId121" Type="http://schemas.openxmlformats.org/officeDocument/2006/relationships/font" Target="fonts/NunitoExtraLight-bold.fntdata"/><Relationship Id="rId25" Type="http://schemas.openxmlformats.org/officeDocument/2006/relationships/slide" Target="slides/slide19.xml"/><Relationship Id="rId120" Type="http://schemas.openxmlformats.org/officeDocument/2006/relationships/font" Target="fonts/NunitoExtraLight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125" Type="http://schemas.openxmlformats.org/officeDocument/2006/relationships/font" Target="fonts/Nunito-bold.fntdata"/><Relationship Id="rId29" Type="http://schemas.openxmlformats.org/officeDocument/2006/relationships/slide" Target="slides/slide23.xml"/><Relationship Id="rId124" Type="http://schemas.openxmlformats.org/officeDocument/2006/relationships/font" Target="fonts/Nunito-regular.fntdata"/><Relationship Id="rId123" Type="http://schemas.openxmlformats.org/officeDocument/2006/relationships/font" Target="fonts/NunitoExtraLight-boldItalic.fntdata"/><Relationship Id="rId122" Type="http://schemas.openxmlformats.org/officeDocument/2006/relationships/font" Target="fonts/NunitoExtraLight-italic.fntdata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font" Target="fonts/PortLligatSans-regular.fntdata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font" Target="fonts/Telex-regular.fntdata"/><Relationship Id="rId15" Type="http://schemas.openxmlformats.org/officeDocument/2006/relationships/slide" Target="slides/slide9.xml"/><Relationship Id="rId110" Type="http://schemas.openxmlformats.org/officeDocument/2006/relationships/slide" Target="slides/slide104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14" Type="http://schemas.openxmlformats.org/officeDocument/2006/relationships/slide" Target="slides/slide108.xml"/><Relationship Id="rId18" Type="http://schemas.openxmlformats.org/officeDocument/2006/relationships/slide" Target="slides/slide12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132" Type="http://schemas.openxmlformats.org/officeDocument/2006/relationships/font" Target="fonts/NunitoLight-italic.fntdata"/><Relationship Id="rId131" Type="http://schemas.openxmlformats.org/officeDocument/2006/relationships/font" Target="fonts/NunitoLight-bold.fntdata"/><Relationship Id="rId130" Type="http://schemas.openxmlformats.org/officeDocument/2006/relationships/font" Target="fonts/NunitoLight-regular.fntdata"/><Relationship Id="rId133" Type="http://schemas.openxmlformats.org/officeDocument/2006/relationships/font" Target="fonts/NunitoLight-boldItalic.fntdata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Dicrocoelium_dendriticum" TargetMode="External"/><Relationship Id="rId3" Type="http://schemas.openxmlformats.org/officeDocument/2006/relationships/hyperlink" Target="https://unsplash.com/s/photos/ant" TargetMode="External"/><Relationship Id="rId4" Type="http://schemas.openxmlformats.org/officeDocument/2006/relationships/hyperlink" Target="https://pixabay.com/images/search/cow/" TargetMode="Externa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Dicrocoelium_dendriticum" TargetMode="External"/><Relationship Id="rId3" Type="http://schemas.openxmlformats.org/officeDocument/2006/relationships/hyperlink" Target="https://pixabay.com/images/search/cow/" TargetMode="Externa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Dicrocoelium_dendriticum" TargetMode="External"/><Relationship Id="rId3" Type="http://schemas.openxmlformats.org/officeDocument/2006/relationships/hyperlink" Target="https://pixabay.com/images/search/cow/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oogle.com/url?sa=i&amp;url=https%3A%2F%2Femerj.com%2Fai-sector-overviews%2Fai-drones-and-uavs-in-the-military-current-applications%2F&amp;psig=AOvVaw136byjMFamA8VBxjFzJVXw&amp;ust=1692994079507000&amp;source=images&amp;cd=vfe&amp;opi=89978449&amp;ved=0CA8QjRxqFwoTCOjlwseM9oADFQAAAAAdAAAAABAE" TargetMode="External"/><Relationship Id="rId3" Type="http://schemas.openxmlformats.org/officeDocument/2006/relationships/hyperlink" Target="https://www.google.com/url?sa=i&amp;url=https%3A%2F%2Fwww.atlasobscura.com%2Farticles%2F70-years-ago-the-us-military-set-off-a-nuke-underwater-and-it-went-very-badly&amp;psig=AOvVaw0kJoYXTQbvI7oIlH4N6GhM&amp;ust=1692993880325000&amp;source=images&amp;cd=vfe&amp;opi=89978449&amp;ved=0CA8QjRxqFwoTCKiJp_SP9oADFQAAAAAdAAAAABAE" TargetMode="External"/><Relationship Id="rId4" Type="http://schemas.openxmlformats.org/officeDocument/2006/relationships/hyperlink" Target="https://www.google.com/url?sa=i&amp;url=https%3A%2F%2Fwww.gunnersoutlet.com%2Fv_21%2Fnews%2Fgunpowder-components-and-history%2F&amp;psig=AOvVaw0pUSOPr_thTRZbV3rJC0au&amp;ust=1692993831432000&amp;source=images&amp;cd=vfe&amp;opi=89978449&amp;ved=0CA8QjRxqFwoTCOiuyvmP9oADFQAAAAAdAAAAABAE" TargetMode="Externa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oogle.com/url?sa=i&amp;url=https%3A%2F%2Femerj.com%2Fai-sector-overviews%2Fai-drones-and-uavs-in-the-military-current-applications%2F&amp;psig=AOvVaw136byjMFamA8VBxjFzJVXw&amp;ust=1692994079507000&amp;source=images&amp;cd=vfe&amp;opi=89978449&amp;ved=0CA8QjRxqFwoTCOjlwseM9oADFQAAAAAdAAAAABAE" TargetMode="External"/><Relationship Id="rId3" Type="http://schemas.openxmlformats.org/officeDocument/2006/relationships/hyperlink" Target="https://www.google.com/url?sa=i&amp;url=https%3A%2F%2Fwww.atlasobscura.com%2Farticles%2F70-years-ago-the-us-military-set-off-a-nuke-underwater-and-it-went-very-badly&amp;psig=AOvVaw0kJoYXTQbvI7oIlH4N6GhM&amp;ust=1692993880325000&amp;source=images&amp;cd=vfe&amp;opi=89978449&amp;ved=0CA8QjRxqFwoTCKiJp_SP9oADFQAAAAAdAAAAABAE" TargetMode="External"/><Relationship Id="rId4" Type="http://schemas.openxmlformats.org/officeDocument/2006/relationships/hyperlink" Target="https://www.google.com/url?sa=i&amp;url=https%3A%2F%2Fwww.gunnersoutlet.com%2Fv_21%2Fnews%2Fgunpowder-components-and-history%2F&amp;psig=AOvVaw0pUSOPr_thTRZbV3rJC0au&amp;ust=1692993831432000&amp;source=images&amp;cd=vfe&amp;opi=89978449&amp;ved=0CA8QjRxqFwoTCOiuyvmP9oADFQAAAAAdAAAAABAE" TargetMode="Externa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Scope_neglect" TargetMode="Externa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79a1dd06c_0_1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2a79a1dd06c_0_1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a79a1dd06c_0_17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2a79a1dd06c_0_1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7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2bfb1e099fa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9" name="Google Shape;1849;g2bfb1e099fa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g2bfb1e099fa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8" name="Google Shape;1858;g2bfb1e099fa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2bfb1e099fa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8" name="Google Shape;1868;g2bfb1e099fa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2bfb1e099fa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7" name="Google Shape;1877;g2bfb1e099fa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Google Shape;1892;g2bfb1e099fa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3" name="Google Shape;1893;g2bfb1e099fa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0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g2bfb1e099fa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2" name="Google Shape;1902;g2bfb1e099fa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g2bfb1e099fa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7" name="Google Shape;1917;g2bfb1e099fa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4" name="Shape 1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" name="Google Shape;1925;g2bfb1e099fa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6" name="Google Shape;1926;g2bfb1e099fa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https://en.wikipedia.org/wiki/Dicrocoelium_dendriticum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https://unsplash.com/s/photos/ant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https://pixabay.com/images/search/cow/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2bfb1e099fa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8" name="Google Shape;1938;g2bfb1e099fa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https://en.wikipedia.org/wiki/Dicrocoelium_dendriticum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https://pixabay.com/images/search/cow/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5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2bfb1e099fa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7" name="Google Shape;1947;g2bfb1e099fa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https://en.wikipedia.org/wiki/Dicrocoelium_dendriticum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https://pixabay.com/images/search/cow/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2a79a1dd06c_0_1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g2a79a1dd06c_0_1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bfb1e099fa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6" name="Google Shape;1956;g2bfb1e099fa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g2a79a1dd06c_0_3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5" name="Google Shape;1965;g2a79a1dd06c_0_3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2a79a1dd06c_0_19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g2a79a1dd06c_0_19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a79a1dd06c_0_20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" name="Google Shape;534;g2a79a1dd06c_0_20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a79a1dd06c_0_20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g2a79a1dd06c_0_20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2a79a1dd06c_0_20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0" name="Google Shape;600;g2a79a1dd06c_0_2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2a79a1dd06c_0_2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2" name="Google Shape;672;g2a79a1dd06c_0_2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2a79a1dd06c_0_2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9" name="Google Shape;699;g2a79a1dd06c_0_2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2a79a1dd06c_0_2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8" name="Google Shape;708;g2a79a1dd06c_0_2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2a79a1dd06c_0_2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4" name="Google Shape;744;g2a79a1dd06c_0_2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a79a1dd06c_0_1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2a79a1dd06c_0_1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2a79a1dd06c_0_2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3" name="Google Shape;753;g2a79a1dd06c_0_2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a79a1dd06c_0_2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3" name="Google Shape;763;g2a79a1dd06c_0_2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more on 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autonomous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economies, see slide 42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a79a1dd06c_0_2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3" name="Google Shape;773;g2a79a1dd06c_0_2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a79a1dd06c_0_2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3" name="Google Shape;783;g2a79a1dd06c_0_2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2a79a1dd06c_0_2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5" name="Google Shape;795;g2a79a1dd06c_0_2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www.google.com/url?sa=i&amp;url=https%3A%2F%2Femerj.com%2Fai-sector-overviews%2Fai-drones-and-uavs-in-the-military-current-applications%2F&amp;psig=AOvVaw136byjMFamA8VBxjFzJVXw&amp;ust=1692994079507000&amp;source=images&amp;cd=vfe&amp;opi=89978449&amp;ved=0CA8QjRxqFwoTCOjlwseM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google.com/url?sa=i&amp;url=https%3A%2F%2Fwww.atlasobscura.com%2Farticles%2F70-years-ago-the-us-military-set-off-a-nuke-underwater-and-it-went-very-badly&amp;psig=AOvVaw0kJoYXTQbvI7oIlH4N6GhM&amp;ust=1692993880325000&amp;source=images&amp;cd=vfe&amp;opi=89978449&amp;ved=0CA8QjRxqFwoTCKiJp_SP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google.com/url?sa=i&amp;url=https%3A%2F%2Fwww.gunnersoutlet.com%2Fv_21%2Fnews%2Fgunpowder-components-and-history%2F&amp;psig=AOvVaw0pUSOPr_thTRZbV3rJC0au&amp;ust=1692993831432000&amp;source=images&amp;cd=vfe&amp;opi=89978449&amp;ved=0CA8QjRxqFwoTCOiuyvmP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2a79a1dd06c_0_2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3" name="Google Shape;813;g2a79a1dd06c_0_2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www.google.com/url?sa=i&amp;url=https%3A%2F%2Femerj.com%2Fai-sector-overviews%2Fai-drones-and-uavs-in-the-military-current-applications%2F&amp;psig=AOvVaw136byjMFamA8VBxjFzJVXw&amp;ust=1692994079507000&amp;source=images&amp;cd=vfe&amp;opi=89978449&amp;ved=0CA8QjRxqFwoTCOjlwseM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google.com/url?sa=i&amp;url=https%3A%2F%2Fwww.atlasobscura.com%2Farticles%2F70-years-ago-the-us-military-set-off-a-nuke-underwater-and-it-went-very-badly&amp;psig=AOvVaw0kJoYXTQbvI7oIlH4N6GhM&amp;ust=1692993880325000&amp;source=images&amp;cd=vfe&amp;opi=89978449&amp;ved=0CA8QjRxqFwoTCKiJp_SP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google.com/url?sa=i&amp;url=https%3A%2F%2Fwww.gunnersoutlet.com%2Fv_21%2Fnews%2Fgunpowder-components-and-history%2F&amp;psig=AOvVaw0pUSOPr_thTRZbV3rJC0au&amp;ust=1692993831432000&amp;source=images&amp;cd=vfe&amp;opi=89978449&amp;ved=0CA8QjRxqFwoTCOiuyvmP9oADFQAAAAAdAAAAABA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2a79a1dd06c_0_2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4" name="Google Shape;824;g2a79a1dd06c_0_2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2a79a1dd06c_0_2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4" name="Google Shape;844;g2a79a1dd06c_0_2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c010f6d459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5" name="Google Shape;855;g2c010f6d459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2c010f6d459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4" name="Google Shape;864;g2c010f6d459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725c2dca6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2725c2dca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https://www.safe.ai/statement-on-ai-risk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2c010f6d459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1" name="Google Shape;881;g2c010f6d459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https://en.wikipedia.org/wiki/Scope_neglect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2a79a1dd06c_0_2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0" name="Google Shape;890;g2a79a1dd06c_0_2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2a79a1dd06c_0_2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4" name="Google Shape;934;g2a79a1dd06c_0_2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2a79a1dd06c_0_2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3" name="Google Shape;943;g2a79a1dd06c_0_2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2a79a1dd06c_0_24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2" name="Google Shape;952;g2a79a1dd06c_0_2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2a79a1dd06c_0_24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2" name="Google Shape;962;g2a79a1dd06c_0_2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2a79a1dd06c_0_2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3" name="Google Shape;973;g2a79a1dd06c_0_2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2a79a1dd06c_0_2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8" name="Google Shape;1018;g2a79a1dd06c_0_2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2a79a1dd06c_0_2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9" name="Google Shape;1029;g2a79a1dd06c_0_2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2a79a1dd06c_0_24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0" name="Google Shape;1040;g2a79a1dd06c_0_2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a79a1dd06c_0_15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g2a79a1dd06c_0_15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2a79a1dd06c_0_2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1" name="Google Shape;1051;g2a79a1dd06c_0_2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2a79a1dd06c_0_2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1" name="Google Shape;1061;g2a79a1dd06c_0_2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a79a1dd06c_0_2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1" name="Google Shape;1071;g2a79a1dd06c_0_2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2a79a1dd06c_0_27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1" name="Google Shape;1081;g2a79a1dd06c_0_27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2bfb1e099f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0" name="Google Shape;1090;g2bfb1e099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2a79a1dd06c_0_30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0" name="Google Shape;1100;g2a79a1dd06c_0_30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2c995bf5c2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9" name="Google Shape;1109;g2c995bf5c2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2accae31fd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2accae31fd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2accae31fd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" name="Google Shape;1132;g2accae31fd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Five Rules for the Evolution of Cooperation by MA Nowak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gazelle example to talk about psychological egoism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2accae31fd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2accae31fd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a79a1dd06c_0_1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2a79a1dd06c_0_1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2a79a1dd06c_0_30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4" name="Google Shape;1154;g2a79a1dd06c_0_30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a79a1dd06c_0_30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3" name="Google Shape;1163;g2a79a1dd06c_0_30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2a79a1dd06c_0_30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2" name="Google Shape;1172;g2a79a1dd06c_0_3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2a79a1dd06c_0_30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1" name="Google Shape;1181;g2a79a1dd06c_0_3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2a79a1dd06c_0_30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0" name="Google Shape;1190;g2a79a1dd06c_0_3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a79a1dd06c_0_30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9" name="Google Shape;1199;g2a79a1dd06c_0_30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2a79a1dd06c_0_30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8" name="Google Shape;1208;g2a79a1dd06c_0_30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2a79a1dd06c_0_30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7" name="Google Shape;1217;g2a79a1dd06c_0_30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2a79a1dd06c_0_3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7" name="Google Shape;1227;g2a79a1dd06c_0_3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2a79a1dd06c_0_3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6" name="Google Shape;1236;g2a79a1dd06c_0_3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a79a1dd06c_0_1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2a79a1dd06c_0_1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2a79a1dd06c_0_3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5" name="Google Shape;1245;g2a79a1dd06c_0_3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g2accae31fd9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4" name="Google Shape;1254;g2accae31fd9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2c010f6d459_0_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3" name="Google Shape;1263;g2c010f6d459_0_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725c2dca6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2" name="Google Shape;1272;g2725c2dca6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levels in the future like AIs cooperating or defecting with each other or with humans, groups of humans, etc.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2bfb1e099f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1" name="Google Shape;1281;g2bfb1e099f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2a79a1dd06c_0_3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1" name="Google Shape;1291;g2a79a1dd06c_0_3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2e2834f62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0" name="Google Shape;1300;g2e2834f62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2e2834f621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9" name="Google Shape;1309;g2e2834f621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a79a1dd06c_0_3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8" name="Google Shape;1318;g2a79a1dd06c_0_3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g2a79a1dd06c_0_3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7" name="Google Shape;1327;g2a79a1dd06c_0_3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a79a1dd06c_0_1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g2a79a1dd06c_0_1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g2a79a1dd06c_0_3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8" name="Google Shape;1398;g2a79a1dd06c_0_3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6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2a79a1dd06c_0_3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8" name="Google Shape;1408;g2a79a1dd06c_0_3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g2a79a1dd06c_0_3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8" name="Google Shape;1418;g2a79a1dd06c_0_3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2a79a1dd06c_0_3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8" name="Google Shape;1428;g2a79a1dd06c_0_3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2a79a1dd06c_0_3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8" name="Google Shape;1438;g2a79a1dd06c_0_3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a79a1dd06c_0_3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8" name="Google Shape;1448;g2a79a1dd06c_0_3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g2a79a1dd06c_0_3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7" name="Google Shape;1507;g2a79a1dd06c_0_3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g2a79a1dd06c_0_3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6" name="Google Shape;1516;g2a79a1dd06c_0_3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2a79a1dd06c_0_3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3" name="Google Shape;1533;g2a79a1dd06c_0_3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g2a79a1dd06c_0_3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3" name="Google Shape;1543;g2a79a1dd06c_0_3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a79a1dd06c_0_16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2a79a1dd06c_0_1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g2c010f6d459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3" name="Google Shape;1553;g2c010f6d459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2a79a1dd06c_0_3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1" name="Google Shape;1611;g2a79a1dd06c_0_3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2a79a1dd06c_0_3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0" name="Google Shape;1620;g2a79a1dd06c_0_3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7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2bfb1e099f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9" name="Google Shape;1629;g2bfb1e099f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bfb1e099f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9" name="Google Shape;1639;g2bfb1e099f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2bfb1e099f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0" name="Google Shape;1650;g2bfb1e099f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g2c995bf5c2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3" name="Google Shape;1663;g2c995bf5c2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g2835ee4a9f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5" name="Google Shape;1675;g2835ee4a9f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2bfb1e099f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5" name="Google Shape;1685;g2bfb1e099f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g2bfb1e099fa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0" name="Google Shape;1700;g2bfb1e099fa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a79a1dd06c_0_17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2a79a1dd06c_0_17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g2bfb1e099fa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2" name="Google Shape;1712;g2bfb1e099fa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g2c995bf5c21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3" name="Google Shape;1733;g2c995bf5c21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Arguments for variation: ensembles &gt; individual models, jury theorems, portfolio theory -&gt; variation reduces vulnerability (wheat example)</a:t>
            </a:r>
            <a:endParaRPr sz="14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Arguments for multiple models: parallelization, multiple stakeholders with different interests, specific/niche models come before general</a:t>
            </a:r>
            <a:endParaRPr sz="14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1 AI agent dominates in the future, development of AI will be so fast that narrower/simpler AI will fail to find applications in the timeframe before AGI</a:t>
            </a:r>
            <a:endParaRPr sz="14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2c995bf5c21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6" name="Google Shape;1746;g2c995bf5c21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7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g2c995bf5c21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9" name="Google Shape;1759;g2c995bf5c21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9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g2c995bf5c21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1" name="Google Shape;1771;g2c995bf5c21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g2c995bf5c21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3" name="Google Shape;1783;g2c995bf5c21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" name="Google Shape;1792;g2c995bf5c21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3" name="Google Shape;1793;g2c995bf5c21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Mitchell, Robert W. (1986), "A framework for discussing deception"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https://en.wikipedia.org/wiki/Deception_in_animals#Levels_of_deception_in_animals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https://adgefficiency.com/four-competences/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g2bfb1e099f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3" name="Google Shape;1803;g2bfb1e099f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g2bfb1e099f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9" name="Google Shape;1819;g2bfb1e099f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8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g2bfb1e099f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0" name="Google Shape;1840;g2bfb1e099f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Nunito"/>
              <a:buNone/>
              <a:defRPr sz="3600">
                <a:latin typeface="Nunito"/>
                <a:ea typeface="Nunito"/>
                <a:cs typeface="Nunito"/>
                <a:sym typeface="Nuni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rt Lligat Sans"/>
              <a:buNone/>
              <a:defRPr b="0" i="0" sz="2800" u="none" cap="none" strike="noStrike">
                <a:solidFill>
                  <a:schemeClr val="dk1"/>
                </a:solidFill>
                <a:latin typeface="Port Lligat Sans"/>
                <a:ea typeface="Port Lligat Sans"/>
                <a:cs typeface="Port Lligat Sans"/>
                <a:sym typeface="Port Lligat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elex"/>
              <a:buChar char="●"/>
              <a:defRPr b="0" i="0" sz="18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●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●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elex"/>
              <a:buChar char="○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Telex"/>
              <a:buChar char="■"/>
              <a:defRPr b="0" i="0" sz="1400" u="none" cap="none" strike="noStrike">
                <a:solidFill>
                  <a:schemeClr val="dk2"/>
                </a:solidFill>
                <a:latin typeface="Telex"/>
                <a:ea typeface="Telex"/>
                <a:cs typeface="Telex"/>
                <a:sym typeface="Telex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18.png"/><Relationship Id="rId6" Type="http://schemas.openxmlformats.org/officeDocument/2006/relationships/image" Target="../media/image142.png"/><Relationship Id="rId7" Type="http://schemas.openxmlformats.org/officeDocument/2006/relationships/image" Target="../media/image130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138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144.png"/><Relationship Id="rId4" Type="http://schemas.openxmlformats.org/officeDocument/2006/relationships/image" Target="../media/image134.png"/><Relationship Id="rId5" Type="http://schemas.openxmlformats.org/officeDocument/2006/relationships/image" Target="../media/image139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50.png"/><Relationship Id="rId7" Type="http://schemas.openxmlformats.org/officeDocument/2006/relationships/image" Target="../media/image34.png"/><Relationship Id="rId8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27.png"/><Relationship Id="rId10" Type="http://schemas.openxmlformats.org/officeDocument/2006/relationships/image" Target="../media/image47.png"/><Relationship Id="rId9" Type="http://schemas.openxmlformats.org/officeDocument/2006/relationships/image" Target="../media/image45.png"/><Relationship Id="rId5" Type="http://schemas.openxmlformats.org/officeDocument/2006/relationships/image" Target="../media/image33.png"/><Relationship Id="rId6" Type="http://schemas.openxmlformats.org/officeDocument/2006/relationships/image" Target="../media/image50.png"/><Relationship Id="rId7" Type="http://schemas.openxmlformats.org/officeDocument/2006/relationships/image" Target="../media/image52.png"/><Relationship Id="rId8" Type="http://schemas.openxmlformats.org/officeDocument/2006/relationships/image" Target="../media/image4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27.png"/><Relationship Id="rId5" Type="http://schemas.openxmlformats.org/officeDocument/2006/relationships/image" Target="../media/image33.png"/><Relationship Id="rId6" Type="http://schemas.openxmlformats.org/officeDocument/2006/relationships/image" Target="../media/image50.png"/><Relationship Id="rId7" Type="http://schemas.openxmlformats.org/officeDocument/2006/relationships/image" Target="../media/image34.png"/><Relationship Id="rId8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2.png"/><Relationship Id="rId4" Type="http://schemas.openxmlformats.org/officeDocument/2006/relationships/image" Target="../media/image59.png"/><Relationship Id="rId5" Type="http://schemas.openxmlformats.org/officeDocument/2006/relationships/image" Target="../media/image6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Relationship Id="rId4" Type="http://schemas.openxmlformats.org/officeDocument/2006/relationships/image" Target="../media/image58.png"/><Relationship Id="rId11" Type="http://schemas.openxmlformats.org/officeDocument/2006/relationships/image" Target="../media/image57.png"/><Relationship Id="rId10" Type="http://schemas.openxmlformats.org/officeDocument/2006/relationships/image" Target="../media/image65.png"/><Relationship Id="rId12" Type="http://schemas.openxmlformats.org/officeDocument/2006/relationships/image" Target="../media/image72.png"/><Relationship Id="rId9" Type="http://schemas.openxmlformats.org/officeDocument/2006/relationships/image" Target="../media/image46.png"/><Relationship Id="rId5" Type="http://schemas.openxmlformats.org/officeDocument/2006/relationships/image" Target="../media/image55.png"/><Relationship Id="rId6" Type="http://schemas.openxmlformats.org/officeDocument/2006/relationships/image" Target="../media/image69.png"/><Relationship Id="rId7" Type="http://schemas.openxmlformats.org/officeDocument/2006/relationships/image" Target="../media/image44.png"/><Relationship Id="rId8" Type="http://schemas.openxmlformats.org/officeDocument/2006/relationships/image" Target="../media/image5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Relationship Id="rId4" Type="http://schemas.openxmlformats.org/officeDocument/2006/relationships/image" Target="../media/image5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7.png"/><Relationship Id="rId4" Type="http://schemas.openxmlformats.org/officeDocument/2006/relationships/image" Target="../media/image27.png"/><Relationship Id="rId11" Type="http://schemas.openxmlformats.org/officeDocument/2006/relationships/image" Target="../media/image63.png"/><Relationship Id="rId10" Type="http://schemas.openxmlformats.org/officeDocument/2006/relationships/image" Target="../media/image47.png"/><Relationship Id="rId9" Type="http://schemas.openxmlformats.org/officeDocument/2006/relationships/image" Target="../media/image45.png"/><Relationship Id="rId5" Type="http://schemas.openxmlformats.org/officeDocument/2006/relationships/image" Target="../media/image33.png"/><Relationship Id="rId6" Type="http://schemas.openxmlformats.org/officeDocument/2006/relationships/image" Target="../media/image50.png"/><Relationship Id="rId7" Type="http://schemas.openxmlformats.org/officeDocument/2006/relationships/image" Target="../media/image52.png"/><Relationship Id="rId8" Type="http://schemas.openxmlformats.org/officeDocument/2006/relationships/image" Target="../media/image4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20" Type="http://schemas.openxmlformats.org/officeDocument/2006/relationships/image" Target="../media/image87.png"/><Relationship Id="rId22" Type="http://schemas.openxmlformats.org/officeDocument/2006/relationships/image" Target="../media/image88.png"/><Relationship Id="rId21" Type="http://schemas.openxmlformats.org/officeDocument/2006/relationships/image" Target="../media/image91.png"/><Relationship Id="rId24" Type="http://schemas.openxmlformats.org/officeDocument/2006/relationships/image" Target="../media/image100.png"/><Relationship Id="rId23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9" Type="http://schemas.openxmlformats.org/officeDocument/2006/relationships/image" Target="../media/image84.png"/><Relationship Id="rId26" Type="http://schemas.openxmlformats.org/officeDocument/2006/relationships/image" Target="../media/image97.png"/><Relationship Id="rId25" Type="http://schemas.openxmlformats.org/officeDocument/2006/relationships/image" Target="../media/image90.png"/><Relationship Id="rId28" Type="http://schemas.openxmlformats.org/officeDocument/2006/relationships/image" Target="../media/image92.png"/><Relationship Id="rId27" Type="http://schemas.openxmlformats.org/officeDocument/2006/relationships/image" Target="../media/image102.png"/><Relationship Id="rId5" Type="http://schemas.openxmlformats.org/officeDocument/2006/relationships/image" Target="../media/image71.png"/><Relationship Id="rId6" Type="http://schemas.openxmlformats.org/officeDocument/2006/relationships/image" Target="../media/image78.png"/><Relationship Id="rId29" Type="http://schemas.openxmlformats.org/officeDocument/2006/relationships/image" Target="../media/image108.png"/><Relationship Id="rId7" Type="http://schemas.openxmlformats.org/officeDocument/2006/relationships/image" Target="../media/image93.png"/><Relationship Id="rId8" Type="http://schemas.openxmlformats.org/officeDocument/2006/relationships/image" Target="../media/image80.png"/><Relationship Id="rId11" Type="http://schemas.openxmlformats.org/officeDocument/2006/relationships/image" Target="../media/image73.png"/><Relationship Id="rId10" Type="http://schemas.openxmlformats.org/officeDocument/2006/relationships/image" Target="../media/image98.png"/><Relationship Id="rId13" Type="http://schemas.openxmlformats.org/officeDocument/2006/relationships/image" Target="../media/image94.png"/><Relationship Id="rId12" Type="http://schemas.openxmlformats.org/officeDocument/2006/relationships/image" Target="../media/image75.png"/><Relationship Id="rId15" Type="http://schemas.openxmlformats.org/officeDocument/2006/relationships/image" Target="../media/image85.png"/><Relationship Id="rId14" Type="http://schemas.openxmlformats.org/officeDocument/2006/relationships/image" Target="../media/image74.png"/><Relationship Id="rId17" Type="http://schemas.openxmlformats.org/officeDocument/2006/relationships/image" Target="../media/image76.png"/><Relationship Id="rId16" Type="http://schemas.openxmlformats.org/officeDocument/2006/relationships/image" Target="../media/image82.png"/><Relationship Id="rId19" Type="http://schemas.openxmlformats.org/officeDocument/2006/relationships/image" Target="../media/image81.png"/><Relationship Id="rId18" Type="http://schemas.openxmlformats.org/officeDocument/2006/relationships/image" Target="../media/image8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3.png"/><Relationship Id="rId11" Type="http://schemas.openxmlformats.org/officeDocument/2006/relationships/image" Target="../media/image16.png"/><Relationship Id="rId10" Type="http://schemas.openxmlformats.org/officeDocument/2006/relationships/image" Target="../media/image12.png"/><Relationship Id="rId9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1.png"/><Relationship Id="rId4" Type="http://schemas.openxmlformats.org/officeDocument/2006/relationships/image" Target="../media/image1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01.png"/><Relationship Id="rId4" Type="http://schemas.openxmlformats.org/officeDocument/2006/relationships/image" Target="../media/image11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07.png"/><Relationship Id="rId4" Type="http://schemas.openxmlformats.org/officeDocument/2006/relationships/image" Target="../media/image110.png"/><Relationship Id="rId5" Type="http://schemas.openxmlformats.org/officeDocument/2006/relationships/image" Target="../media/image117.png"/><Relationship Id="rId6" Type="http://schemas.openxmlformats.org/officeDocument/2006/relationships/image" Target="../media/image112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01.png"/><Relationship Id="rId4" Type="http://schemas.openxmlformats.org/officeDocument/2006/relationships/image" Target="../media/image115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16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11.png"/><Relationship Id="rId4" Type="http://schemas.openxmlformats.org/officeDocument/2006/relationships/image" Target="../media/image126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45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113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43.png"/><Relationship Id="rId4" Type="http://schemas.openxmlformats.org/officeDocument/2006/relationships/image" Target="../media/image132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29.png"/><Relationship Id="rId4" Type="http://schemas.openxmlformats.org/officeDocument/2006/relationships/image" Target="../media/image114.png"/><Relationship Id="rId9" Type="http://schemas.openxmlformats.org/officeDocument/2006/relationships/image" Target="../media/image128.png"/><Relationship Id="rId5" Type="http://schemas.openxmlformats.org/officeDocument/2006/relationships/image" Target="../media/image123.png"/><Relationship Id="rId6" Type="http://schemas.openxmlformats.org/officeDocument/2006/relationships/image" Target="../media/image119.png"/><Relationship Id="rId7" Type="http://schemas.openxmlformats.org/officeDocument/2006/relationships/image" Target="../media/image133.png"/><Relationship Id="rId8" Type="http://schemas.openxmlformats.org/officeDocument/2006/relationships/image" Target="../media/image125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127.jp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141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937695"/>
            <a:ext cx="9144000" cy="22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Introduction to</a:t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AI Safety, Ethics, and Society</a:t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Nunito Light"/>
                <a:ea typeface="Nunito Light"/>
                <a:cs typeface="Nunito Light"/>
                <a:sym typeface="Nunito Light"/>
              </a:rPr>
              <a:t>Collective Action Problems</a:t>
            </a:r>
            <a:endParaRPr b="0" i="0" sz="3000" u="none" cap="none" strike="noStrike">
              <a:solidFill>
                <a:srgbClr val="000000"/>
              </a:solidFill>
              <a:latin typeface="Nunito Light"/>
              <a:ea typeface="Nunito Light"/>
              <a:cs typeface="Nunito Light"/>
              <a:sym typeface="Nunito Light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"/>
          <p:cNvSpPr txBox="1"/>
          <p:nvPr/>
        </p:nvSpPr>
        <p:spPr>
          <a:xfrm>
            <a:off x="423400" y="1762175"/>
            <a:ext cx="236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efficient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44" name="Google Shape;344;p22"/>
          <p:cNvGrpSpPr/>
          <p:nvPr/>
        </p:nvGrpSpPr>
        <p:grpSpPr>
          <a:xfrm>
            <a:off x="2724008" y="893526"/>
            <a:ext cx="3627030" cy="3627030"/>
            <a:chOff x="2724008" y="893526"/>
            <a:chExt cx="3627030" cy="3627030"/>
          </a:xfrm>
        </p:grpSpPr>
        <p:grpSp>
          <p:nvGrpSpPr>
            <p:cNvPr id="345" name="Google Shape;345;p22"/>
            <p:cNvGrpSpPr/>
            <p:nvPr/>
          </p:nvGrpSpPr>
          <p:grpSpPr>
            <a:xfrm>
              <a:off x="2728933" y="893526"/>
              <a:ext cx="3215269" cy="3627030"/>
              <a:chOff x="2728960" y="893500"/>
              <a:chExt cx="3215269" cy="3576600"/>
            </a:xfrm>
          </p:grpSpPr>
          <p:cxnSp>
            <p:nvCxnSpPr>
              <p:cNvPr id="346" name="Google Shape;346;p22"/>
              <p:cNvCxnSpPr/>
              <p:nvPr/>
            </p:nvCxnSpPr>
            <p:spPr>
              <a:xfrm>
                <a:off x="3130868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7" name="Google Shape;347;p22"/>
              <p:cNvCxnSpPr/>
              <p:nvPr/>
            </p:nvCxnSpPr>
            <p:spPr>
              <a:xfrm>
                <a:off x="2728960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8" name="Google Shape;348;p22"/>
              <p:cNvCxnSpPr/>
              <p:nvPr/>
            </p:nvCxnSpPr>
            <p:spPr>
              <a:xfrm>
                <a:off x="3532777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9" name="Google Shape;349;p22"/>
              <p:cNvCxnSpPr/>
              <p:nvPr/>
            </p:nvCxnSpPr>
            <p:spPr>
              <a:xfrm>
                <a:off x="3934686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0" name="Google Shape;350;p22"/>
              <p:cNvCxnSpPr/>
              <p:nvPr/>
            </p:nvCxnSpPr>
            <p:spPr>
              <a:xfrm>
                <a:off x="4336594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1" name="Google Shape;351;p22"/>
              <p:cNvCxnSpPr/>
              <p:nvPr/>
            </p:nvCxnSpPr>
            <p:spPr>
              <a:xfrm>
                <a:off x="4738503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2" name="Google Shape;352;p22"/>
              <p:cNvCxnSpPr/>
              <p:nvPr/>
            </p:nvCxnSpPr>
            <p:spPr>
              <a:xfrm>
                <a:off x="5140412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3" name="Google Shape;353;p22"/>
              <p:cNvCxnSpPr/>
              <p:nvPr/>
            </p:nvCxnSpPr>
            <p:spPr>
              <a:xfrm>
                <a:off x="5542320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4" name="Google Shape;354;p22"/>
              <p:cNvCxnSpPr/>
              <p:nvPr/>
            </p:nvCxnSpPr>
            <p:spPr>
              <a:xfrm>
                <a:off x="5944229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55" name="Google Shape;355;p22"/>
            <p:cNvGrpSpPr/>
            <p:nvPr/>
          </p:nvGrpSpPr>
          <p:grpSpPr>
            <a:xfrm rot="5400000">
              <a:off x="2929888" y="1087056"/>
              <a:ext cx="3215270" cy="3627030"/>
              <a:chOff x="3130868" y="893500"/>
              <a:chExt cx="3215270" cy="3576600"/>
            </a:xfrm>
          </p:grpSpPr>
          <p:cxnSp>
            <p:nvCxnSpPr>
              <p:cNvPr id="356" name="Google Shape;356;p22"/>
              <p:cNvCxnSpPr/>
              <p:nvPr/>
            </p:nvCxnSpPr>
            <p:spPr>
              <a:xfrm>
                <a:off x="6346138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7" name="Google Shape;357;p22"/>
              <p:cNvCxnSpPr/>
              <p:nvPr/>
            </p:nvCxnSpPr>
            <p:spPr>
              <a:xfrm>
                <a:off x="3130868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8" name="Google Shape;358;p22"/>
              <p:cNvCxnSpPr/>
              <p:nvPr/>
            </p:nvCxnSpPr>
            <p:spPr>
              <a:xfrm>
                <a:off x="3532777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9" name="Google Shape;359;p22"/>
              <p:cNvCxnSpPr/>
              <p:nvPr/>
            </p:nvCxnSpPr>
            <p:spPr>
              <a:xfrm>
                <a:off x="3934686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0" name="Google Shape;360;p22"/>
              <p:cNvCxnSpPr/>
              <p:nvPr/>
            </p:nvCxnSpPr>
            <p:spPr>
              <a:xfrm>
                <a:off x="4336594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1" name="Google Shape;361;p22"/>
              <p:cNvCxnSpPr/>
              <p:nvPr/>
            </p:nvCxnSpPr>
            <p:spPr>
              <a:xfrm>
                <a:off x="4738503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2" name="Google Shape;362;p22"/>
              <p:cNvCxnSpPr/>
              <p:nvPr/>
            </p:nvCxnSpPr>
            <p:spPr>
              <a:xfrm>
                <a:off x="5140412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3" name="Google Shape;363;p22"/>
              <p:cNvCxnSpPr/>
              <p:nvPr/>
            </p:nvCxnSpPr>
            <p:spPr>
              <a:xfrm>
                <a:off x="5542320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4" name="Google Shape;364;p22"/>
              <p:cNvCxnSpPr/>
              <p:nvPr/>
            </p:nvCxnSpPr>
            <p:spPr>
              <a:xfrm>
                <a:off x="5944229" y="893500"/>
                <a:ext cx="0" cy="3576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B7B7B7"/>
                </a:solidFill>
                <a:prstDash val="dot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365" name="Google Shape;365;p2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Pareto Efficiency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366" name="Google Shape;366;p2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7" name="Google Shape;367;p2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8" name="Google Shape;368;p2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69" name="Google Shape;369;p22"/>
          <p:cNvGrpSpPr/>
          <p:nvPr/>
        </p:nvGrpSpPr>
        <p:grpSpPr>
          <a:xfrm>
            <a:off x="3728875" y="547450"/>
            <a:ext cx="4498400" cy="2398013"/>
            <a:chOff x="3728875" y="547450"/>
            <a:chExt cx="4498400" cy="2398013"/>
          </a:xfrm>
        </p:grpSpPr>
        <p:sp>
          <p:nvSpPr>
            <p:cNvPr id="370" name="Google Shape;370;p22"/>
            <p:cNvSpPr txBox="1"/>
            <p:nvPr/>
          </p:nvSpPr>
          <p:spPr>
            <a:xfrm>
              <a:off x="3728875" y="547450"/>
              <a:ext cx="1927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Alice’s payoff</a:t>
              </a:r>
              <a:endParaRPr b="0" i="0" sz="16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71" name="Google Shape;371;p22"/>
            <p:cNvSpPr txBox="1"/>
            <p:nvPr/>
          </p:nvSpPr>
          <p:spPr>
            <a:xfrm>
              <a:off x="6300075" y="2453763"/>
              <a:ext cx="1927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Bob’s payoff</a:t>
              </a:r>
              <a:endParaRPr b="0" i="0" sz="16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72" name="Google Shape;372;p22"/>
          <p:cNvGrpSpPr/>
          <p:nvPr/>
        </p:nvGrpSpPr>
        <p:grpSpPr>
          <a:xfrm>
            <a:off x="5450600" y="1292200"/>
            <a:ext cx="709200" cy="491700"/>
            <a:chOff x="5450600" y="1292200"/>
            <a:chExt cx="709200" cy="491700"/>
          </a:xfrm>
        </p:grpSpPr>
        <p:sp>
          <p:nvSpPr>
            <p:cNvPr id="373" name="Google Shape;373;p22"/>
            <p:cNvSpPr/>
            <p:nvPr/>
          </p:nvSpPr>
          <p:spPr>
            <a:xfrm>
              <a:off x="5544500" y="1292200"/>
              <a:ext cx="399900" cy="402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2"/>
            <p:cNvSpPr txBox="1"/>
            <p:nvPr/>
          </p:nvSpPr>
          <p:spPr>
            <a:xfrm>
              <a:off x="5450600" y="1292200"/>
              <a:ext cx="709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-1,</a:t>
              </a:r>
              <a:r>
                <a:rPr b="0" i="0" lang="en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-1</a:t>
              </a:r>
              <a:endParaRPr b="0" i="0" sz="14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75" name="Google Shape;375;p22"/>
          <p:cNvGrpSpPr/>
          <p:nvPr/>
        </p:nvGrpSpPr>
        <p:grpSpPr>
          <a:xfrm>
            <a:off x="4644500" y="2093850"/>
            <a:ext cx="709200" cy="491700"/>
            <a:chOff x="4644500" y="2093850"/>
            <a:chExt cx="709200" cy="491700"/>
          </a:xfrm>
        </p:grpSpPr>
        <p:sp>
          <p:nvSpPr>
            <p:cNvPr id="376" name="Google Shape;376;p22"/>
            <p:cNvSpPr/>
            <p:nvPr/>
          </p:nvSpPr>
          <p:spPr>
            <a:xfrm>
              <a:off x="4741125" y="2093850"/>
              <a:ext cx="399900" cy="402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2"/>
            <p:cNvSpPr txBox="1"/>
            <p:nvPr/>
          </p:nvSpPr>
          <p:spPr>
            <a:xfrm>
              <a:off x="4644500" y="2093850"/>
              <a:ext cx="709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-3,</a:t>
              </a:r>
              <a:r>
                <a:rPr b="0" i="0" lang="en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-3</a:t>
              </a:r>
              <a:endParaRPr b="0" i="0" sz="14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78" name="Google Shape;378;p22"/>
          <p:cNvGrpSpPr/>
          <p:nvPr/>
        </p:nvGrpSpPr>
        <p:grpSpPr>
          <a:xfrm>
            <a:off x="5891275" y="4105450"/>
            <a:ext cx="709200" cy="491700"/>
            <a:chOff x="5893575" y="4101100"/>
            <a:chExt cx="709200" cy="491700"/>
          </a:xfrm>
        </p:grpSpPr>
        <p:sp>
          <p:nvSpPr>
            <p:cNvPr id="379" name="Google Shape;379;p22"/>
            <p:cNvSpPr/>
            <p:nvPr/>
          </p:nvSpPr>
          <p:spPr>
            <a:xfrm>
              <a:off x="5944400" y="4101100"/>
              <a:ext cx="399900" cy="402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2"/>
            <p:cNvSpPr txBox="1"/>
            <p:nvPr/>
          </p:nvSpPr>
          <p:spPr>
            <a:xfrm>
              <a:off x="5893575" y="4101100"/>
              <a:ext cx="709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0,</a:t>
              </a:r>
              <a:r>
                <a:rPr b="0" i="0" lang="en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-8</a:t>
              </a:r>
              <a:endParaRPr b="0" i="0" sz="14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81" name="Google Shape;381;p22"/>
          <p:cNvGrpSpPr/>
          <p:nvPr/>
        </p:nvGrpSpPr>
        <p:grpSpPr>
          <a:xfrm>
            <a:off x="2663100" y="893500"/>
            <a:ext cx="709200" cy="491700"/>
            <a:chOff x="2663100" y="893500"/>
            <a:chExt cx="709200" cy="491700"/>
          </a:xfrm>
        </p:grpSpPr>
        <p:sp>
          <p:nvSpPr>
            <p:cNvPr id="382" name="Google Shape;382;p22"/>
            <p:cNvSpPr/>
            <p:nvPr/>
          </p:nvSpPr>
          <p:spPr>
            <a:xfrm>
              <a:off x="2731500" y="906250"/>
              <a:ext cx="399900" cy="384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2"/>
            <p:cNvSpPr txBox="1"/>
            <p:nvPr/>
          </p:nvSpPr>
          <p:spPr>
            <a:xfrm>
              <a:off x="2663100" y="893500"/>
              <a:ext cx="709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-8,</a:t>
              </a:r>
              <a:r>
                <a:rPr b="0" i="0" lang="en" sz="1400" u="none" cap="none" strike="noStrike">
                  <a:solidFill>
                    <a:srgbClr val="0171C0"/>
                  </a:solidFill>
                  <a:latin typeface="Nunito"/>
                  <a:ea typeface="Nunito"/>
                  <a:cs typeface="Nunito"/>
                  <a:sym typeface="Nunito"/>
                </a:rPr>
                <a:t>0</a:t>
              </a:r>
              <a:endParaRPr b="0" i="0" sz="1400" u="none" cap="none" strike="noStrike">
                <a:solidFill>
                  <a:srgbClr val="0171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84" name="Google Shape;384;p22"/>
          <p:cNvGrpSpPr/>
          <p:nvPr/>
        </p:nvGrpSpPr>
        <p:grpSpPr>
          <a:xfrm>
            <a:off x="2691475" y="893500"/>
            <a:ext cx="3666300" cy="3678600"/>
            <a:chOff x="2691475" y="893500"/>
            <a:chExt cx="3666300" cy="3678600"/>
          </a:xfrm>
        </p:grpSpPr>
        <p:cxnSp>
          <p:nvCxnSpPr>
            <p:cNvPr id="385" name="Google Shape;385;p22"/>
            <p:cNvCxnSpPr/>
            <p:nvPr/>
          </p:nvCxnSpPr>
          <p:spPr>
            <a:xfrm flipH="1">
              <a:off x="2691475" y="893500"/>
              <a:ext cx="3666300" cy="6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86" name="Google Shape;386;p22"/>
            <p:cNvCxnSpPr/>
            <p:nvPr/>
          </p:nvCxnSpPr>
          <p:spPr>
            <a:xfrm flipH="1">
              <a:off x="6350875" y="893500"/>
              <a:ext cx="6900" cy="36786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cxnSp>
        <p:nvCxnSpPr>
          <p:cNvPr id="387" name="Google Shape;387;p22"/>
          <p:cNvCxnSpPr/>
          <p:nvPr/>
        </p:nvCxnSpPr>
        <p:spPr>
          <a:xfrm rot="10800000">
            <a:off x="3140275" y="1066900"/>
            <a:ext cx="2395200" cy="4008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88" name="Google Shape;388;p22"/>
          <p:cNvCxnSpPr/>
          <p:nvPr/>
        </p:nvCxnSpPr>
        <p:spPr>
          <a:xfrm>
            <a:off x="3131400" y="1121850"/>
            <a:ext cx="2408700" cy="3939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89" name="Google Shape;389;p22"/>
          <p:cNvCxnSpPr/>
          <p:nvPr/>
        </p:nvCxnSpPr>
        <p:spPr>
          <a:xfrm flipH="1">
            <a:off x="5094550" y="1662300"/>
            <a:ext cx="453300" cy="435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0" name="Google Shape;390;p22"/>
          <p:cNvCxnSpPr/>
          <p:nvPr/>
        </p:nvCxnSpPr>
        <p:spPr>
          <a:xfrm flipH="1" rot="10800000">
            <a:off x="5144875" y="1694275"/>
            <a:ext cx="444300" cy="437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1" name="Google Shape;391;p22"/>
          <p:cNvCxnSpPr/>
          <p:nvPr/>
        </p:nvCxnSpPr>
        <p:spPr>
          <a:xfrm>
            <a:off x="5795150" y="1694350"/>
            <a:ext cx="405300" cy="24111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2" name="Google Shape;392;p22"/>
          <p:cNvCxnSpPr/>
          <p:nvPr/>
        </p:nvCxnSpPr>
        <p:spPr>
          <a:xfrm rot="10800000">
            <a:off x="5745425" y="1696750"/>
            <a:ext cx="398400" cy="24063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3" name="Google Shape;393;p22"/>
          <p:cNvCxnSpPr/>
          <p:nvPr/>
        </p:nvCxnSpPr>
        <p:spPr>
          <a:xfrm>
            <a:off x="5002925" y="2500300"/>
            <a:ext cx="945600" cy="1790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4" name="Google Shape;394;p22"/>
          <p:cNvCxnSpPr/>
          <p:nvPr/>
        </p:nvCxnSpPr>
        <p:spPr>
          <a:xfrm rot="10800000">
            <a:off x="4941075" y="2507175"/>
            <a:ext cx="1002900" cy="18615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5" name="Google Shape;395;p22"/>
          <p:cNvCxnSpPr/>
          <p:nvPr/>
        </p:nvCxnSpPr>
        <p:spPr>
          <a:xfrm>
            <a:off x="2898725" y="1291375"/>
            <a:ext cx="1838700" cy="10350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cxnSp>
        <p:nvCxnSpPr>
          <p:cNvPr id="396" name="Google Shape;396;p22"/>
          <p:cNvCxnSpPr/>
          <p:nvPr/>
        </p:nvCxnSpPr>
        <p:spPr>
          <a:xfrm rot="10800000">
            <a:off x="3004100" y="1293700"/>
            <a:ext cx="1735500" cy="9639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dash"/>
            <a:round/>
            <a:headEnd len="sm" w="sm" type="none"/>
            <a:tailEnd len="med" w="med" type="stealth"/>
          </a:ln>
        </p:spPr>
      </p:cxnSp>
      <p:grpSp>
        <p:nvGrpSpPr>
          <p:cNvPr id="397" name="Google Shape;397;p22"/>
          <p:cNvGrpSpPr/>
          <p:nvPr/>
        </p:nvGrpSpPr>
        <p:grpSpPr>
          <a:xfrm>
            <a:off x="2691463" y="547450"/>
            <a:ext cx="3666300" cy="3821225"/>
            <a:chOff x="2691463" y="547450"/>
            <a:chExt cx="3666300" cy="3821225"/>
          </a:xfrm>
        </p:grpSpPr>
        <p:grpSp>
          <p:nvGrpSpPr>
            <p:cNvPr id="398" name="Google Shape;398;p22"/>
            <p:cNvGrpSpPr/>
            <p:nvPr/>
          </p:nvGrpSpPr>
          <p:grpSpPr>
            <a:xfrm>
              <a:off x="2691463" y="893488"/>
              <a:ext cx="3666300" cy="3475187"/>
              <a:chOff x="2691463" y="893488"/>
              <a:chExt cx="3666300" cy="3475187"/>
            </a:xfrm>
          </p:grpSpPr>
          <p:grpSp>
            <p:nvGrpSpPr>
              <p:cNvPr id="399" name="Google Shape;399;p22"/>
              <p:cNvGrpSpPr/>
              <p:nvPr/>
            </p:nvGrpSpPr>
            <p:grpSpPr>
              <a:xfrm>
                <a:off x="3004100" y="1066900"/>
                <a:ext cx="3139725" cy="3301775"/>
                <a:chOff x="3004100" y="1066900"/>
                <a:chExt cx="3139725" cy="3301775"/>
              </a:xfrm>
            </p:grpSpPr>
            <p:cxnSp>
              <p:nvCxnSpPr>
                <p:cNvPr id="400" name="Google Shape;400;p22"/>
                <p:cNvCxnSpPr/>
                <p:nvPr/>
              </p:nvCxnSpPr>
              <p:spPr>
                <a:xfrm rot="10800000">
                  <a:off x="3140275" y="1066900"/>
                  <a:ext cx="2395200" cy="4008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01" name="Google Shape;401;p22"/>
                <p:cNvCxnSpPr/>
                <p:nvPr/>
              </p:nvCxnSpPr>
              <p:spPr>
                <a:xfrm flipH="1">
                  <a:off x="5094550" y="1662300"/>
                  <a:ext cx="453300" cy="4350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02" name="Google Shape;402;p22"/>
                <p:cNvCxnSpPr/>
                <p:nvPr/>
              </p:nvCxnSpPr>
              <p:spPr>
                <a:xfrm rot="10800000">
                  <a:off x="5745425" y="1696750"/>
                  <a:ext cx="398400" cy="24063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03" name="Google Shape;403;p22"/>
                <p:cNvCxnSpPr/>
                <p:nvPr/>
              </p:nvCxnSpPr>
              <p:spPr>
                <a:xfrm rot="10800000">
                  <a:off x="4941075" y="2507175"/>
                  <a:ext cx="1002900" cy="18615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04" name="Google Shape;404;p22"/>
                <p:cNvCxnSpPr/>
                <p:nvPr/>
              </p:nvCxnSpPr>
              <p:spPr>
                <a:xfrm rot="10800000">
                  <a:off x="3004100" y="1293700"/>
                  <a:ext cx="1735500" cy="9639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C55A11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</p:grpSp>
          <p:cxnSp>
            <p:nvCxnSpPr>
              <p:cNvPr id="405" name="Google Shape;405;p22"/>
              <p:cNvCxnSpPr/>
              <p:nvPr/>
            </p:nvCxnSpPr>
            <p:spPr>
              <a:xfrm flipH="1">
                <a:off x="2691463" y="893488"/>
                <a:ext cx="3666300" cy="6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C55A1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sp>
          <p:nvSpPr>
            <p:cNvPr id="406" name="Google Shape;406;p22"/>
            <p:cNvSpPr txBox="1"/>
            <p:nvPr/>
          </p:nvSpPr>
          <p:spPr>
            <a:xfrm>
              <a:off x="3728875" y="547450"/>
              <a:ext cx="2529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Alice’s payoff </a:t>
              </a:r>
              <a:r>
                <a:rPr b="1" i="0" lang="en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worsens</a:t>
              </a:r>
              <a:endParaRPr b="1" i="0" sz="16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07" name="Google Shape;407;p22"/>
          <p:cNvGrpSpPr/>
          <p:nvPr/>
        </p:nvGrpSpPr>
        <p:grpSpPr>
          <a:xfrm>
            <a:off x="2898725" y="893500"/>
            <a:ext cx="5590750" cy="3678600"/>
            <a:chOff x="2898725" y="893500"/>
            <a:chExt cx="5590750" cy="3678600"/>
          </a:xfrm>
        </p:grpSpPr>
        <p:grpSp>
          <p:nvGrpSpPr>
            <p:cNvPr id="408" name="Google Shape;408;p22"/>
            <p:cNvGrpSpPr/>
            <p:nvPr/>
          </p:nvGrpSpPr>
          <p:grpSpPr>
            <a:xfrm>
              <a:off x="2898725" y="893500"/>
              <a:ext cx="3459050" cy="3678600"/>
              <a:chOff x="2898725" y="893500"/>
              <a:chExt cx="3459050" cy="3678600"/>
            </a:xfrm>
          </p:grpSpPr>
          <p:grpSp>
            <p:nvGrpSpPr>
              <p:cNvPr id="409" name="Google Shape;409;p22"/>
              <p:cNvGrpSpPr/>
              <p:nvPr/>
            </p:nvGrpSpPr>
            <p:grpSpPr>
              <a:xfrm>
                <a:off x="2898725" y="1121850"/>
                <a:ext cx="3301725" cy="3168850"/>
                <a:chOff x="2898725" y="1121850"/>
                <a:chExt cx="3301725" cy="3168850"/>
              </a:xfrm>
            </p:grpSpPr>
            <p:cxnSp>
              <p:nvCxnSpPr>
                <p:cNvPr id="410" name="Google Shape;410;p22"/>
                <p:cNvCxnSpPr/>
                <p:nvPr/>
              </p:nvCxnSpPr>
              <p:spPr>
                <a:xfrm>
                  <a:off x="3131400" y="1121850"/>
                  <a:ext cx="2408700" cy="3939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171C0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11" name="Google Shape;411;p22"/>
                <p:cNvCxnSpPr/>
                <p:nvPr/>
              </p:nvCxnSpPr>
              <p:spPr>
                <a:xfrm flipH="1">
                  <a:off x="5094550" y="1662300"/>
                  <a:ext cx="453300" cy="4350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171C0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12" name="Google Shape;412;p22"/>
                <p:cNvCxnSpPr/>
                <p:nvPr/>
              </p:nvCxnSpPr>
              <p:spPr>
                <a:xfrm>
                  <a:off x="5795150" y="1694350"/>
                  <a:ext cx="405300" cy="24111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171C0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13" name="Google Shape;413;p22"/>
                <p:cNvCxnSpPr/>
                <p:nvPr/>
              </p:nvCxnSpPr>
              <p:spPr>
                <a:xfrm>
                  <a:off x="5002925" y="2500300"/>
                  <a:ext cx="945600" cy="17904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171C0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  <p:cxnSp>
              <p:nvCxnSpPr>
                <p:cNvPr id="414" name="Google Shape;414;p22"/>
                <p:cNvCxnSpPr/>
                <p:nvPr/>
              </p:nvCxnSpPr>
              <p:spPr>
                <a:xfrm>
                  <a:off x="2898725" y="1291375"/>
                  <a:ext cx="1838700" cy="10350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171C0"/>
                  </a:solidFill>
                  <a:prstDash val="solid"/>
                  <a:round/>
                  <a:headEnd len="sm" w="sm" type="none"/>
                  <a:tailEnd len="med" w="med" type="stealth"/>
                </a:ln>
              </p:spPr>
            </p:cxnSp>
          </p:grpSp>
          <p:cxnSp>
            <p:nvCxnSpPr>
              <p:cNvPr id="415" name="Google Shape;415;p22"/>
              <p:cNvCxnSpPr/>
              <p:nvPr/>
            </p:nvCxnSpPr>
            <p:spPr>
              <a:xfrm flipH="1">
                <a:off x="6350875" y="893500"/>
                <a:ext cx="6900" cy="367860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070C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sp>
          <p:nvSpPr>
            <p:cNvPr id="416" name="Google Shape;416;p22"/>
            <p:cNvSpPr txBox="1"/>
            <p:nvPr/>
          </p:nvSpPr>
          <p:spPr>
            <a:xfrm>
              <a:off x="6300075" y="2453750"/>
              <a:ext cx="21894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Bob’s payoff </a:t>
              </a:r>
              <a:r>
                <a:rPr b="1" i="0" lang="en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worsens</a:t>
              </a:r>
              <a:endParaRPr b="1" i="0" sz="16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17" name="Google Shape;417;p22"/>
          <p:cNvGrpSpPr/>
          <p:nvPr/>
        </p:nvGrpSpPr>
        <p:grpSpPr>
          <a:xfrm>
            <a:off x="3734150" y="547450"/>
            <a:ext cx="4961125" cy="2398000"/>
            <a:chOff x="3734150" y="547450"/>
            <a:chExt cx="4961125" cy="2398000"/>
          </a:xfrm>
        </p:grpSpPr>
        <p:cxnSp>
          <p:nvCxnSpPr>
            <p:cNvPr id="418" name="Google Shape;418;p22"/>
            <p:cNvCxnSpPr/>
            <p:nvPr/>
          </p:nvCxnSpPr>
          <p:spPr>
            <a:xfrm flipH="1" rot="10800000">
              <a:off x="5144875" y="1694275"/>
              <a:ext cx="444300" cy="437400"/>
            </a:xfrm>
            <a:prstGeom prst="straightConnector1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419" name="Google Shape;419;p22"/>
            <p:cNvSpPr txBox="1"/>
            <p:nvPr/>
          </p:nvSpPr>
          <p:spPr>
            <a:xfrm>
              <a:off x="3734150" y="547450"/>
              <a:ext cx="2529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Alice’s payoff </a:t>
              </a:r>
              <a:r>
                <a:rPr b="1" i="0" lang="en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improves</a:t>
              </a:r>
              <a:endParaRPr b="1" i="0" sz="16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20" name="Google Shape;420;p22"/>
            <p:cNvSpPr txBox="1"/>
            <p:nvPr/>
          </p:nvSpPr>
          <p:spPr>
            <a:xfrm>
              <a:off x="6300075" y="2453750"/>
              <a:ext cx="2395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Bob’s payoff </a:t>
              </a:r>
              <a:r>
                <a:rPr b="1" i="0" lang="en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improves</a:t>
              </a:r>
              <a:endParaRPr b="1" i="0" sz="16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21" name="Google Shape;421;p22"/>
          <p:cNvGrpSpPr/>
          <p:nvPr/>
        </p:nvGrpSpPr>
        <p:grpSpPr>
          <a:xfrm>
            <a:off x="4644500" y="2093850"/>
            <a:ext cx="709200" cy="491700"/>
            <a:chOff x="4644500" y="2093850"/>
            <a:chExt cx="709200" cy="491700"/>
          </a:xfrm>
        </p:grpSpPr>
        <p:sp>
          <p:nvSpPr>
            <p:cNvPr id="422" name="Google Shape;422;p22"/>
            <p:cNvSpPr/>
            <p:nvPr/>
          </p:nvSpPr>
          <p:spPr>
            <a:xfrm>
              <a:off x="4741125" y="2093850"/>
              <a:ext cx="399900" cy="4023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2"/>
            <p:cNvSpPr txBox="1"/>
            <p:nvPr/>
          </p:nvSpPr>
          <p:spPr>
            <a:xfrm>
              <a:off x="4644500" y="2093850"/>
              <a:ext cx="709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-3,</a:t>
              </a:r>
              <a:r>
                <a:rPr b="0" i="0" lang="en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-3</a:t>
              </a:r>
              <a:endParaRPr b="0" i="0" sz="14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24" name="Google Shape;424;p22"/>
          <p:cNvGrpSpPr/>
          <p:nvPr/>
        </p:nvGrpSpPr>
        <p:grpSpPr>
          <a:xfrm>
            <a:off x="2830125" y="2077075"/>
            <a:ext cx="2310900" cy="491700"/>
            <a:chOff x="2830125" y="2077075"/>
            <a:chExt cx="2310900" cy="491700"/>
          </a:xfrm>
        </p:grpSpPr>
        <p:sp>
          <p:nvSpPr>
            <p:cNvPr id="425" name="Google Shape;425;p22"/>
            <p:cNvSpPr/>
            <p:nvPr/>
          </p:nvSpPr>
          <p:spPr>
            <a:xfrm>
              <a:off x="2922025" y="2184600"/>
              <a:ext cx="1619400" cy="239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2"/>
            <p:cNvSpPr txBox="1"/>
            <p:nvPr/>
          </p:nvSpPr>
          <p:spPr>
            <a:xfrm>
              <a:off x="2830125" y="2077075"/>
              <a:ext cx="2310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" sz="1600" u="none" cap="none" strike="noStrike">
                  <a:solidFill>
                    <a:srgbClr val="FFD966"/>
                  </a:solidFill>
                  <a:latin typeface="Nunito"/>
                  <a:ea typeface="Nunito"/>
                  <a:cs typeface="Nunito"/>
                  <a:sym typeface="Nunito"/>
                </a:rPr>
                <a:t>Nash equilibrium</a:t>
              </a:r>
              <a:endParaRPr b="1" i="0" sz="1600" u="none" cap="none" strike="noStrike">
                <a:solidFill>
                  <a:srgbClr val="FFD96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27" name="Google Shape;427;p22"/>
          <p:cNvGrpSpPr/>
          <p:nvPr/>
        </p:nvGrpSpPr>
        <p:grpSpPr>
          <a:xfrm>
            <a:off x="3120300" y="547450"/>
            <a:ext cx="5564175" cy="4049700"/>
            <a:chOff x="2663100" y="547450"/>
            <a:chExt cx="5564175" cy="4049700"/>
          </a:xfrm>
        </p:grpSpPr>
        <p:grpSp>
          <p:nvGrpSpPr>
            <p:cNvPr id="428" name="Google Shape;428;p22"/>
            <p:cNvGrpSpPr/>
            <p:nvPr/>
          </p:nvGrpSpPr>
          <p:grpSpPr>
            <a:xfrm>
              <a:off x="2724008" y="893526"/>
              <a:ext cx="3627030" cy="3627030"/>
              <a:chOff x="2724008" y="893526"/>
              <a:chExt cx="3627030" cy="3627030"/>
            </a:xfrm>
          </p:grpSpPr>
          <p:grpSp>
            <p:nvGrpSpPr>
              <p:cNvPr id="429" name="Google Shape;429;p22"/>
              <p:cNvGrpSpPr/>
              <p:nvPr/>
            </p:nvGrpSpPr>
            <p:grpSpPr>
              <a:xfrm>
                <a:off x="2728933" y="893526"/>
                <a:ext cx="3215269" cy="3627030"/>
                <a:chOff x="2728960" y="893500"/>
                <a:chExt cx="3215269" cy="3576600"/>
              </a:xfrm>
            </p:grpSpPr>
            <p:cxnSp>
              <p:nvCxnSpPr>
                <p:cNvPr id="430" name="Google Shape;430;p22"/>
                <p:cNvCxnSpPr/>
                <p:nvPr/>
              </p:nvCxnSpPr>
              <p:spPr>
                <a:xfrm>
                  <a:off x="3130868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1" name="Google Shape;431;p22"/>
                <p:cNvCxnSpPr/>
                <p:nvPr/>
              </p:nvCxnSpPr>
              <p:spPr>
                <a:xfrm>
                  <a:off x="2728960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2" name="Google Shape;432;p22"/>
                <p:cNvCxnSpPr/>
                <p:nvPr/>
              </p:nvCxnSpPr>
              <p:spPr>
                <a:xfrm>
                  <a:off x="3532777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3" name="Google Shape;433;p22"/>
                <p:cNvCxnSpPr/>
                <p:nvPr/>
              </p:nvCxnSpPr>
              <p:spPr>
                <a:xfrm>
                  <a:off x="3934686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4" name="Google Shape;434;p22"/>
                <p:cNvCxnSpPr/>
                <p:nvPr/>
              </p:nvCxnSpPr>
              <p:spPr>
                <a:xfrm>
                  <a:off x="4336594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5" name="Google Shape;435;p22"/>
                <p:cNvCxnSpPr/>
                <p:nvPr/>
              </p:nvCxnSpPr>
              <p:spPr>
                <a:xfrm>
                  <a:off x="4738503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6" name="Google Shape;436;p22"/>
                <p:cNvCxnSpPr/>
                <p:nvPr/>
              </p:nvCxnSpPr>
              <p:spPr>
                <a:xfrm>
                  <a:off x="5140412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7" name="Google Shape;437;p22"/>
                <p:cNvCxnSpPr/>
                <p:nvPr/>
              </p:nvCxnSpPr>
              <p:spPr>
                <a:xfrm>
                  <a:off x="5542320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38" name="Google Shape;438;p22"/>
                <p:cNvCxnSpPr/>
                <p:nvPr/>
              </p:nvCxnSpPr>
              <p:spPr>
                <a:xfrm>
                  <a:off x="5944229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439" name="Google Shape;439;p22"/>
              <p:cNvGrpSpPr/>
              <p:nvPr/>
            </p:nvGrpSpPr>
            <p:grpSpPr>
              <a:xfrm rot="5400000">
                <a:off x="2929888" y="1087056"/>
                <a:ext cx="3215270" cy="3627030"/>
                <a:chOff x="3130868" y="893500"/>
                <a:chExt cx="3215270" cy="3576600"/>
              </a:xfrm>
            </p:grpSpPr>
            <p:cxnSp>
              <p:nvCxnSpPr>
                <p:cNvPr id="440" name="Google Shape;440;p22"/>
                <p:cNvCxnSpPr/>
                <p:nvPr/>
              </p:nvCxnSpPr>
              <p:spPr>
                <a:xfrm>
                  <a:off x="6346138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1" name="Google Shape;441;p22"/>
                <p:cNvCxnSpPr/>
                <p:nvPr/>
              </p:nvCxnSpPr>
              <p:spPr>
                <a:xfrm>
                  <a:off x="3130868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2" name="Google Shape;442;p22"/>
                <p:cNvCxnSpPr/>
                <p:nvPr/>
              </p:nvCxnSpPr>
              <p:spPr>
                <a:xfrm>
                  <a:off x="3532777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3" name="Google Shape;443;p22"/>
                <p:cNvCxnSpPr/>
                <p:nvPr/>
              </p:nvCxnSpPr>
              <p:spPr>
                <a:xfrm>
                  <a:off x="3934686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4" name="Google Shape;444;p22"/>
                <p:cNvCxnSpPr/>
                <p:nvPr/>
              </p:nvCxnSpPr>
              <p:spPr>
                <a:xfrm>
                  <a:off x="4336594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5" name="Google Shape;445;p22"/>
                <p:cNvCxnSpPr/>
                <p:nvPr/>
              </p:nvCxnSpPr>
              <p:spPr>
                <a:xfrm>
                  <a:off x="4738503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6" name="Google Shape;446;p22"/>
                <p:cNvCxnSpPr/>
                <p:nvPr/>
              </p:nvCxnSpPr>
              <p:spPr>
                <a:xfrm>
                  <a:off x="5140412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7" name="Google Shape;447;p22"/>
                <p:cNvCxnSpPr/>
                <p:nvPr/>
              </p:nvCxnSpPr>
              <p:spPr>
                <a:xfrm>
                  <a:off x="5542320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8" name="Google Shape;448;p22"/>
                <p:cNvCxnSpPr/>
                <p:nvPr/>
              </p:nvCxnSpPr>
              <p:spPr>
                <a:xfrm>
                  <a:off x="5944229" y="893500"/>
                  <a:ext cx="0" cy="35766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B7B7B7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</p:grpSp>
        </p:grpSp>
        <p:grpSp>
          <p:nvGrpSpPr>
            <p:cNvPr id="449" name="Google Shape;449;p22"/>
            <p:cNvGrpSpPr/>
            <p:nvPr/>
          </p:nvGrpSpPr>
          <p:grpSpPr>
            <a:xfrm>
              <a:off x="3728875" y="547450"/>
              <a:ext cx="4498400" cy="2398013"/>
              <a:chOff x="3728875" y="547450"/>
              <a:chExt cx="4498400" cy="2398013"/>
            </a:xfrm>
          </p:grpSpPr>
          <p:sp>
            <p:nvSpPr>
              <p:cNvPr id="450" name="Google Shape;450;p22"/>
              <p:cNvSpPr txBox="1"/>
              <p:nvPr/>
            </p:nvSpPr>
            <p:spPr>
              <a:xfrm>
                <a:off x="3728875" y="547450"/>
                <a:ext cx="1927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Alice’s payoff</a:t>
                </a:r>
                <a:endParaRPr b="0" i="0" sz="16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451" name="Google Shape;451;p22"/>
              <p:cNvSpPr txBox="1"/>
              <p:nvPr/>
            </p:nvSpPr>
            <p:spPr>
              <a:xfrm>
                <a:off x="6300075" y="2453763"/>
                <a:ext cx="1927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" sz="16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Bob’s payoff</a:t>
                </a:r>
                <a:endParaRPr b="0" i="0" sz="16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452" name="Google Shape;452;p22"/>
            <p:cNvGrpSpPr/>
            <p:nvPr/>
          </p:nvGrpSpPr>
          <p:grpSpPr>
            <a:xfrm>
              <a:off x="5450600" y="1292200"/>
              <a:ext cx="709200" cy="491700"/>
              <a:chOff x="5450600" y="1292200"/>
              <a:chExt cx="709200" cy="491700"/>
            </a:xfrm>
          </p:grpSpPr>
          <p:sp>
            <p:nvSpPr>
              <p:cNvPr id="453" name="Google Shape;453;p22"/>
              <p:cNvSpPr/>
              <p:nvPr/>
            </p:nvSpPr>
            <p:spPr>
              <a:xfrm>
                <a:off x="5544500" y="1292200"/>
                <a:ext cx="399900" cy="4023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2"/>
              <p:cNvSpPr txBox="1"/>
              <p:nvPr/>
            </p:nvSpPr>
            <p:spPr>
              <a:xfrm>
                <a:off x="5450600" y="129220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-1,</a:t>
                </a:r>
                <a:r>
                  <a:rPr b="0" i="0" lang="en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-1</a:t>
                </a:r>
                <a:endParaRPr b="0" i="0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455" name="Google Shape;455;p22"/>
            <p:cNvGrpSpPr/>
            <p:nvPr/>
          </p:nvGrpSpPr>
          <p:grpSpPr>
            <a:xfrm>
              <a:off x="4644500" y="2093850"/>
              <a:ext cx="709200" cy="491700"/>
              <a:chOff x="4644500" y="2093850"/>
              <a:chExt cx="709200" cy="491700"/>
            </a:xfrm>
          </p:grpSpPr>
          <p:sp>
            <p:nvSpPr>
              <p:cNvPr id="456" name="Google Shape;456;p22"/>
              <p:cNvSpPr/>
              <p:nvPr/>
            </p:nvSpPr>
            <p:spPr>
              <a:xfrm>
                <a:off x="4741125" y="2093850"/>
                <a:ext cx="399900" cy="4023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2"/>
              <p:cNvSpPr txBox="1"/>
              <p:nvPr/>
            </p:nvSpPr>
            <p:spPr>
              <a:xfrm>
                <a:off x="4644500" y="209385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-3,</a:t>
                </a:r>
                <a:r>
                  <a:rPr b="0" i="0" lang="en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-3</a:t>
                </a:r>
                <a:endParaRPr b="0" i="0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458" name="Google Shape;458;p22"/>
            <p:cNvGrpSpPr/>
            <p:nvPr/>
          </p:nvGrpSpPr>
          <p:grpSpPr>
            <a:xfrm>
              <a:off x="5891275" y="4105450"/>
              <a:ext cx="709200" cy="491700"/>
              <a:chOff x="5893575" y="4101100"/>
              <a:chExt cx="709200" cy="491700"/>
            </a:xfrm>
          </p:grpSpPr>
          <p:sp>
            <p:nvSpPr>
              <p:cNvPr id="459" name="Google Shape;459;p22"/>
              <p:cNvSpPr/>
              <p:nvPr/>
            </p:nvSpPr>
            <p:spPr>
              <a:xfrm>
                <a:off x="5944400" y="4101100"/>
                <a:ext cx="399900" cy="4023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2"/>
              <p:cNvSpPr txBox="1"/>
              <p:nvPr/>
            </p:nvSpPr>
            <p:spPr>
              <a:xfrm>
                <a:off x="5893575" y="410110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0,</a:t>
                </a:r>
                <a:r>
                  <a:rPr b="0" i="0" lang="en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-8</a:t>
                </a:r>
                <a:endParaRPr b="0" i="0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461" name="Google Shape;461;p22"/>
            <p:cNvGrpSpPr/>
            <p:nvPr/>
          </p:nvGrpSpPr>
          <p:grpSpPr>
            <a:xfrm>
              <a:off x="2663100" y="893500"/>
              <a:ext cx="709200" cy="491700"/>
              <a:chOff x="2663100" y="893500"/>
              <a:chExt cx="709200" cy="491700"/>
            </a:xfrm>
          </p:grpSpPr>
          <p:sp>
            <p:nvSpPr>
              <p:cNvPr id="462" name="Google Shape;462;p22"/>
              <p:cNvSpPr/>
              <p:nvPr/>
            </p:nvSpPr>
            <p:spPr>
              <a:xfrm>
                <a:off x="2731500" y="906250"/>
                <a:ext cx="399900" cy="38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2"/>
              <p:cNvSpPr txBox="1"/>
              <p:nvPr/>
            </p:nvSpPr>
            <p:spPr>
              <a:xfrm>
                <a:off x="2663100" y="89350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-8,</a:t>
                </a:r>
                <a:r>
                  <a:rPr b="0" i="0" lang="en" sz="1400" u="none" cap="none" strike="noStrike">
                    <a:solidFill>
                      <a:srgbClr val="0171C0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endParaRPr b="0" i="0" sz="1400" u="none" cap="none" strike="noStrike">
                  <a:solidFill>
                    <a:srgbClr val="0171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464" name="Google Shape;464;p22"/>
            <p:cNvGrpSpPr/>
            <p:nvPr/>
          </p:nvGrpSpPr>
          <p:grpSpPr>
            <a:xfrm>
              <a:off x="2691475" y="893500"/>
              <a:ext cx="3666300" cy="3678600"/>
              <a:chOff x="2691475" y="893500"/>
              <a:chExt cx="3666300" cy="3678600"/>
            </a:xfrm>
          </p:grpSpPr>
          <p:cxnSp>
            <p:nvCxnSpPr>
              <p:cNvPr id="465" name="Google Shape;465;p22"/>
              <p:cNvCxnSpPr/>
              <p:nvPr/>
            </p:nvCxnSpPr>
            <p:spPr>
              <a:xfrm flipH="1">
                <a:off x="2691475" y="893500"/>
                <a:ext cx="3666300" cy="6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cxnSp>
            <p:nvCxnSpPr>
              <p:cNvPr id="466" name="Google Shape;466;p22"/>
              <p:cNvCxnSpPr/>
              <p:nvPr/>
            </p:nvCxnSpPr>
            <p:spPr>
              <a:xfrm flipH="1">
                <a:off x="6350875" y="893500"/>
                <a:ext cx="6900" cy="36786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467" name="Google Shape;467;p22"/>
            <p:cNvCxnSpPr/>
            <p:nvPr/>
          </p:nvCxnSpPr>
          <p:spPr>
            <a:xfrm rot="10800000">
              <a:off x="3140275" y="1066900"/>
              <a:ext cx="2395200" cy="4008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68" name="Google Shape;468;p22"/>
            <p:cNvCxnSpPr/>
            <p:nvPr/>
          </p:nvCxnSpPr>
          <p:spPr>
            <a:xfrm>
              <a:off x="3131400" y="1121850"/>
              <a:ext cx="2408700" cy="3939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69" name="Google Shape;469;p22"/>
            <p:cNvCxnSpPr/>
            <p:nvPr/>
          </p:nvCxnSpPr>
          <p:spPr>
            <a:xfrm flipH="1">
              <a:off x="5094550" y="1662300"/>
              <a:ext cx="453300" cy="4350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0" name="Google Shape;470;p22"/>
            <p:cNvCxnSpPr/>
            <p:nvPr/>
          </p:nvCxnSpPr>
          <p:spPr>
            <a:xfrm flipH="1" rot="10800000">
              <a:off x="5144875" y="1694275"/>
              <a:ext cx="444300" cy="4374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1" name="Google Shape;471;p22"/>
            <p:cNvCxnSpPr/>
            <p:nvPr/>
          </p:nvCxnSpPr>
          <p:spPr>
            <a:xfrm>
              <a:off x="5795150" y="1694350"/>
              <a:ext cx="405300" cy="24111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2" name="Google Shape;472;p22"/>
            <p:cNvCxnSpPr/>
            <p:nvPr/>
          </p:nvCxnSpPr>
          <p:spPr>
            <a:xfrm rot="10800000">
              <a:off x="5745425" y="1696750"/>
              <a:ext cx="398400" cy="24063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3" name="Google Shape;473;p22"/>
            <p:cNvCxnSpPr/>
            <p:nvPr/>
          </p:nvCxnSpPr>
          <p:spPr>
            <a:xfrm>
              <a:off x="5002925" y="2500300"/>
              <a:ext cx="945600" cy="17904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4" name="Google Shape;474;p22"/>
            <p:cNvCxnSpPr/>
            <p:nvPr/>
          </p:nvCxnSpPr>
          <p:spPr>
            <a:xfrm rot="10800000">
              <a:off x="4941075" y="2507175"/>
              <a:ext cx="1002900" cy="18615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5" name="Google Shape;475;p22"/>
            <p:cNvCxnSpPr/>
            <p:nvPr/>
          </p:nvCxnSpPr>
          <p:spPr>
            <a:xfrm>
              <a:off x="2898725" y="1291375"/>
              <a:ext cx="1838700" cy="10350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476" name="Google Shape;476;p22"/>
            <p:cNvCxnSpPr/>
            <p:nvPr/>
          </p:nvCxnSpPr>
          <p:spPr>
            <a:xfrm rot="10800000">
              <a:off x="3004100" y="1293700"/>
              <a:ext cx="1735500" cy="963900"/>
            </a:xfrm>
            <a:prstGeom prst="straightConnector1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med" w="med" type="stealth"/>
            </a:ln>
          </p:spPr>
        </p:cxnSp>
      </p:grpSp>
      <p:sp>
        <p:nvSpPr>
          <p:cNvPr id="477" name="Google Shape;477;p22"/>
          <p:cNvSpPr txBox="1"/>
          <p:nvPr/>
        </p:nvSpPr>
        <p:spPr>
          <a:xfrm>
            <a:off x="423400" y="817200"/>
            <a:ext cx="261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8" name="Google Shape;478;p22"/>
          <p:cNvSpPr txBox="1"/>
          <p:nvPr/>
        </p:nvSpPr>
        <p:spPr>
          <a:xfrm>
            <a:off x="423400" y="17621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efficient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 state in which no Pareto improvements are possible.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79" name="Google Shape;479;p22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 change that improves the payoff for some or all of those involved, and does not reduce the payoff for anyone.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80" name="Google Shape;480;p22"/>
          <p:cNvSpPr/>
          <p:nvPr/>
        </p:nvSpPr>
        <p:spPr>
          <a:xfrm>
            <a:off x="2643350" y="2827675"/>
            <a:ext cx="2408700" cy="23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2"/>
          <p:cNvSpPr txBox="1"/>
          <p:nvPr/>
        </p:nvSpPr>
        <p:spPr>
          <a:xfrm>
            <a:off x="423400" y="2698825"/>
            <a:ext cx="6541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quilibrium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 suboptimal for both.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82" name="Google Shape;482;p22"/>
          <p:cNvGrpSpPr/>
          <p:nvPr/>
        </p:nvGrpSpPr>
        <p:grpSpPr>
          <a:xfrm>
            <a:off x="423400" y="1293700"/>
            <a:ext cx="6196400" cy="960175"/>
            <a:chOff x="423400" y="1293700"/>
            <a:chExt cx="6196400" cy="960175"/>
          </a:xfrm>
        </p:grpSpPr>
        <p:grpSp>
          <p:nvGrpSpPr>
            <p:cNvPr id="483" name="Google Shape;483;p22"/>
            <p:cNvGrpSpPr/>
            <p:nvPr/>
          </p:nvGrpSpPr>
          <p:grpSpPr>
            <a:xfrm>
              <a:off x="5910600" y="1293700"/>
              <a:ext cx="709200" cy="491700"/>
              <a:chOff x="5450600" y="1292200"/>
              <a:chExt cx="709200" cy="491700"/>
            </a:xfrm>
          </p:grpSpPr>
          <p:sp>
            <p:nvSpPr>
              <p:cNvPr id="484" name="Google Shape;484;p22"/>
              <p:cNvSpPr/>
              <p:nvPr/>
            </p:nvSpPr>
            <p:spPr>
              <a:xfrm>
                <a:off x="5544500" y="1292200"/>
                <a:ext cx="399900" cy="402300"/>
              </a:xfrm>
              <a:prstGeom prst="rect">
                <a:avLst/>
              </a:prstGeom>
              <a:solidFill>
                <a:srgbClr val="93C47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2"/>
              <p:cNvSpPr txBox="1"/>
              <p:nvPr/>
            </p:nvSpPr>
            <p:spPr>
              <a:xfrm>
                <a:off x="5450600" y="129220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-1,</a:t>
                </a:r>
                <a:r>
                  <a:rPr b="0" i="0" lang="en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-1</a:t>
                </a:r>
                <a:endParaRPr b="0" i="0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486" name="Google Shape;486;p22"/>
            <p:cNvSpPr txBox="1"/>
            <p:nvPr/>
          </p:nvSpPr>
          <p:spPr>
            <a:xfrm>
              <a:off x="423400" y="1762175"/>
              <a:ext cx="23601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93C47D"/>
                  </a:solidFill>
                  <a:latin typeface="Nunito"/>
                  <a:ea typeface="Nunito"/>
                  <a:cs typeface="Nunito"/>
                  <a:sym typeface="Nunito"/>
                </a:rPr>
                <a:t>Pareto efficient</a:t>
              </a:r>
              <a:endParaRPr b="0" i="0" sz="2000" u="none" cap="none" strike="noStrike">
                <a:solidFill>
                  <a:srgbClr val="93C47D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87" name="Google Shape;487;p22"/>
          <p:cNvGrpSpPr/>
          <p:nvPr/>
        </p:nvGrpSpPr>
        <p:grpSpPr>
          <a:xfrm>
            <a:off x="423400" y="817200"/>
            <a:ext cx="5622975" cy="1314475"/>
            <a:chOff x="423400" y="817200"/>
            <a:chExt cx="5622975" cy="1314475"/>
          </a:xfrm>
        </p:grpSpPr>
        <p:cxnSp>
          <p:nvCxnSpPr>
            <p:cNvPr id="488" name="Google Shape;488;p22"/>
            <p:cNvCxnSpPr/>
            <p:nvPr/>
          </p:nvCxnSpPr>
          <p:spPr>
            <a:xfrm flipH="1" rot="10800000">
              <a:off x="5602075" y="1694275"/>
              <a:ext cx="444300" cy="437400"/>
            </a:xfrm>
            <a:prstGeom prst="straightConnector1">
              <a:avLst/>
            </a:prstGeom>
            <a:noFill/>
            <a:ln cap="flat" cmpd="sng" w="19050">
              <a:solidFill>
                <a:srgbClr val="00FF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489" name="Google Shape;489;p22"/>
            <p:cNvSpPr txBox="1"/>
            <p:nvPr/>
          </p:nvSpPr>
          <p:spPr>
            <a:xfrm>
              <a:off x="423400" y="817200"/>
              <a:ext cx="26190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0FF00"/>
                  </a:solidFill>
                  <a:latin typeface="Nunito"/>
                  <a:ea typeface="Nunito"/>
                  <a:cs typeface="Nunito"/>
                  <a:sym typeface="Nunito"/>
                </a:rPr>
                <a:t>Pareto improvement</a:t>
              </a:r>
              <a:endParaRPr b="0" i="0" sz="2000" u="none" cap="none" strike="noStrike">
                <a:solidFill>
                  <a:srgbClr val="00FF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90" name="Google Shape;490;p22"/>
          <p:cNvGrpSpPr/>
          <p:nvPr/>
        </p:nvGrpSpPr>
        <p:grpSpPr>
          <a:xfrm>
            <a:off x="423400" y="2093850"/>
            <a:ext cx="5387500" cy="1097425"/>
            <a:chOff x="423400" y="2093850"/>
            <a:chExt cx="5387500" cy="1097425"/>
          </a:xfrm>
        </p:grpSpPr>
        <p:grpSp>
          <p:nvGrpSpPr>
            <p:cNvPr id="491" name="Google Shape;491;p22"/>
            <p:cNvGrpSpPr/>
            <p:nvPr/>
          </p:nvGrpSpPr>
          <p:grpSpPr>
            <a:xfrm>
              <a:off x="5101700" y="2093850"/>
              <a:ext cx="709200" cy="491700"/>
              <a:chOff x="4644500" y="2093850"/>
              <a:chExt cx="709200" cy="491700"/>
            </a:xfrm>
          </p:grpSpPr>
          <p:sp>
            <p:nvSpPr>
              <p:cNvPr id="492" name="Google Shape;492;p22"/>
              <p:cNvSpPr/>
              <p:nvPr/>
            </p:nvSpPr>
            <p:spPr>
              <a:xfrm>
                <a:off x="4741125" y="2093850"/>
                <a:ext cx="399900" cy="402300"/>
              </a:xfrm>
              <a:prstGeom prst="rect">
                <a:avLst/>
              </a:prstGeom>
              <a:solidFill>
                <a:srgbClr val="FFD96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2"/>
              <p:cNvSpPr txBox="1"/>
              <p:nvPr/>
            </p:nvSpPr>
            <p:spPr>
              <a:xfrm>
                <a:off x="4644500" y="2093850"/>
                <a:ext cx="709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-3,</a:t>
                </a:r>
                <a:r>
                  <a:rPr b="0" i="0" lang="en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-3</a:t>
                </a:r>
                <a:endParaRPr b="0" i="0" sz="14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494" name="Google Shape;494;p22"/>
            <p:cNvSpPr txBox="1"/>
            <p:nvPr/>
          </p:nvSpPr>
          <p:spPr>
            <a:xfrm>
              <a:off x="423400" y="2699575"/>
              <a:ext cx="22953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D966"/>
                  </a:solidFill>
                  <a:latin typeface="Nunito"/>
                  <a:ea typeface="Nunito"/>
                  <a:cs typeface="Nunito"/>
                  <a:sym typeface="Nunito"/>
                </a:rPr>
                <a:t>Nash equilibrium</a:t>
              </a:r>
              <a:endParaRPr b="0" i="0" sz="2000" u="none" cap="none" strike="noStrike">
                <a:solidFill>
                  <a:srgbClr val="FFD96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495" name="Google Shape;495;p22"/>
          <p:cNvGrpSpPr/>
          <p:nvPr/>
        </p:nvGrpSpPr>
        <p:grpSpPr>
          <a:xfrm>
            <a:off x="3120300" y="893500"/>
            <a:ext cx="3924363" cy="3703650"/>
            <a:chOff x="3120300" y="893500"/>
            <a:chExt cx="3924363" cy="3703650"/>
          </a:xfrm>
        </p:grpSpPr>
        <p:grpSp>
          <p:nvGrpSpPr>
            <p:cNvPr id="496" name="Google Shape;496;p22"/>
            <p:cNvGrpSpPr/>
            <p:nvPr/>
          </p:nvGrpSpPr>
          <p:grpSpPr>
            <a:xfrm>
              <a:off x="3120300" y="893500"/>
              <a:ext cx="709200" cy="491700"/>
              <a:chOff x="3120300" y="893500"/>
              <a:chExt cx="709200" cy="491700"/>
            </a:xfrm>
          </p:grpSpPr>
          <p:grpSp>
            <p:nvGrpSpPr>
              <p:cNvPr id="497" name="Google Shape;497;p22"/>
              <p:cNvGrpSpPr/>
              <p:nvPr/>
            </p:nvGrpSpPr>
            <p:grpSpPr>
              <a:xfrm>
                <a:off x="3120300" y="893500"/>
                <a:ext cx="709200" cy="491700"/>
                <a:chOff x="5474725" y="1292200"/>
                <a:chExt cx="709200" cy="491700"/>
              </a:xfrm>
            </p:grpSpPr>
            <p:sp>
              <p:nvSpPr>
                <p:cNvPr id="498" name="Google Shape;498;p22"/>
                <p:cNvSpPr/>
                <p:nvPr/>
              </p:nvSpPr>
              <p:spPr>
                <a:xfrm>
                  <a:off x="5544500" y="1292200"/>
                  <a:ext cx="399900" cy="402300"/>
                </a:xfrm>
                <a:prstGeom prst="rect">
                  <a:avLst/>
                </a:prstGeom>
                <a:solidFill>
                  <a:srgbClr val="93C47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9" name="Google Shape;499;p22"/>
                <p:cNvSpPr txBox="1"/>
                <p:nvPr/>
              </p:nvSpPr>
              <p:spPr>
                <a:xfrm>
                  <a:off x="5474725" y="1292200"/>
                  <a:ext cx="7092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0" i="0" lang="en" sz="14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</a:t>
                  </a:r>
                  <a:r>
                    <a:rPr lang="en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8</a:t>
                  </a:r>
                  <a:r>
                    <a:rPr b="0" i="0" lang="en" sz="14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,</a:t>
                  </a:r>
                  <a:r>
                    <a:rPr lang="en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0</a:t>
                  </a:r>
                  <a:endParaRPr b="0" i="0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sp>
            <p:nvSpPr>
              <p:cNvPr id="500" name="Google Shape;500;p22"/>
              <p:cNvSpPr/>
              <p:nvPr/>
            </p:nvSpPr>
            <p:spPr>
              <a:xfrm rot="10800000">
                <a:off x="3150075" y="893525"/>
                <a:ext cx="122400" cy="44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</p:grpSp>
        <p:grpSp>
          <p:nvGrpSpPr>
            <p:cNvPr id="501" name="Google Shape;501;p22"/>
            <p:cNvGrpSpPr/>
            <p:nvPr/>
          </p:nvGrpSpPr>
          <p:grpSpPr>
            <a:xfrm>
              <a:off x="6335463" y="4105450"/>
              <a:ext cx="709200" cy="491700"/>
              <a:chOff x="6335463" y="4105450"/>
              <a:chExt cx="709200" cy="491700"/>
            </a:xfrm>
          </p:grpSpPr>
          <p:grpSp>
            <p:nvGrpSpPr>
              <p:cNvPr id="502" name="Google Shape;502;p22"/>
              <p:cNvGrpSpPr/>
              <p:nvPr/>
            </p:nvGrpSpPr>
            <p:grpSpPr>
              <a:xfrm>
                <a:off x="6335463" y="4105450"/>
                <a:ext cx="709200" cy="491700"/>
                <a:chOff x="5478025" y="1292200"/>
                <a:chExt cx="709200" cy="491700"/>
              </a:xfrm>
            </p:grpSpPr>
            <p:sp>
              <p:nvSpPr>
                <p:cNvPr id="503" name="Google Shape;503;p22"/>
                <p:cNvSpPr/>
                <p:nvPr/>
              </p:nvSpPr>
              <p:spPr>
                <a:xfrm>
                  <a:off x="5544500" y="1292200"/>
                  <a:ext cx="399900" cy="402300"/>
                </a:xfrm>
                <a:prstGeom prst="rect">
                  <a:avLst/>
                </a:prstGeom>
                <a:solidFill>
                  <a:srgbClr val="93C47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504;p22"/>
                <p:cNvSpPr txBox="1"/>
                <p:nvPr/>
              </p:nvSpPr>
              <p:spPr>
                <a:xfrm>
                  <a:off x="5478025" y="1292200"/>
                  <a:ext cx="7092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0</a:t>
                  </a:r>
                  <a:r>
                    <a:rPr b="0" i="0" lang="en" sz="14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,</a:t>
                  </a:r>
                  <a:r>
                    <a:rPr lang="en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-8</a:t>
                  </a:r>
                  <a:endParaRPr b="0" i="0" sz="14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sp>
            <p:nvSpPr>
              <p:cNvPr id="505" name="Google Shape;505;p22"/>
              <p:cNvSpPr/>
              <p:nvPr/>
            </p:nvSpPr>
            <p:spPr>
              <a:xfrm flipH="1" rot="-5408405">
                <a:off x="6724350" y="4488375"/>
                <a:ext cx="122700" cy="447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</p:grpSp>
      </p:grpSp>
      <p:cxnSp>
        <p:nvCxnSpPr>
          <p:cNvPr id="506" name="Google Shape;506;p22"/>
          <p:cNvCxnSpPr/>
          <p:nvPr/>
        </p:nvCxnSpPr>
        <p:spPr>
          <a:xfrm flipH="1">
            <a:off x="5551750" y="1662300"/>
            <a:ext cx="453300" cy="435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12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Intrasystem Goal Conflict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52" name="Google Shape;1852;p112"/>
          <p:cNvSpPr txBox="1"/>
          <p:nvPr/>
        </p:nvSpPr>
        <p:spPr>
          <a:xfrm>
            <a:off x="423400" y="817200"/>
            <a:ext cx="82542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Sometimes, the interests of an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organism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its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genes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diverge.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Feminization by mitochondria,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Plantego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organelles, and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Wolbachia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Opportunistic pathogenicity in the human gut microbiome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“Intra-organismic conflict is relatively common among modern organisms.”  - Samir Okasha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53" name="Google Shape;1853;p11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54" name="Google Shape;1854;p11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55" name="Google Shape;1855;p11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5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p113"/>
          <p:cNvSpPr txBox="1"/>
          <p:nvPr/>
        </p:nvSpPr>
        <p:spPr>
          <a:xfrm>
            <a:off x="423400" y="817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Sometimes, the interests of a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system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its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diverge.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1" name="Google Shape;1861;p113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Intrasystem Goal Conflict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62" name="Google Shape;1862;p11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3" name="Google Shape;1863;p11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4" name="Google Shape;1864;p11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5" name="Google Shape;1865;p113"/>
          <p:cNvSpPr txBox="1"/>
          <p:nvPr/>
        </p:nvSpPr>
        <p:spPr>
          <a:xfrm>
            <a:off x="423400" y="1503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Twinkle-Twinkle melody vs original song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 diets (intra-psyche conflict)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Political coups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Governments - e.g. FDA clashing with USDA over dairy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Intrasystem goal conflict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when interests diverge between propagating information and the system that contains it.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114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Sub-goals</a:t>
            </a:r>
            <a:endParaRPr/>
          </a:p>
        </p:txBody>
      </p:sp>
      <p:sp>
        <p:nvSpPr>
          <p:cNvPr id="1871" name="Google Shape;1871;p11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2" name="Google Shape;1872;p11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3" name="Google Shape;1873;p11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4" name="Google Shape;1874;p114"/>
          <p:cNvSpPr txBox="1"/>
          <p:nvPr/>
        </p:nvSpPr>
        <p:spPr>
          <a:xfrm>
            <a:off x="547200" y="817200"/>
            <a:ext cx="8049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Intrasystem goal conflict can arise when goals are modularized or delegated.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Modularization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 goal is broken down into its component sub-goals.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Modularization distorts the big-picture goal, even if each sub-agent faithfully pursues their sub-goal.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modularization of sales goals.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78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115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Modularization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80" name="Google Shape;1880;p11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1" name="Google Shape;1881;p11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2" name="Google Shape;1882;p11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883" name="Google Shape;1883;p115"/>
          <p:cNvPicPr preferRelativeResize="0"/>
          <p:nvPr/>
        </p:nvPicPr>
        <p:blipFill rotWithShape="1">
          <a:blip r:embed="rId3">
            <a:alphaModFix/>
          </a:blip>
          <a:srcRect b="0" l="0" r="0" t="59776"/>
          <a:stretch/>
        </p:blipFill>
        <p:spPr>
          <a:xfrm>
            <a:off x="1081825" y="3038474"/>
            <a:ext cx="2321125" cy="129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4" name="Google Shape;1884;p115"/>
          <p:cNvPicPr preferRelativeResize="0"/>
          <p:nvPr/>
        </p:nvPicPr>
        <p:blipFill rotWithShape="1">
          <a:blip r:embed="rId3">
            <a:alphaModFix/>
          </a:blip>
          <a:srcRect b="0" l="0" r="0" t="1351"/>
          <a:stretch/>
        </p:blipFill>
        <p:spPr>
          <a:xfrm>
            <a:off x="1081825" y="1151926"/>
            <a:ext cx="2321125" cy="318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5" name="Google Shape;1885;p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600" y="1141075"/>
            <a:ext cx="2545026" cy="320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6" name="Google Shape;1886;p115"/>
          <p:cNvPicPr preferRelativeResize="0"/>
          <p:nvPr/>
        </p:nvPicPr>
        <p:blipFill rotWithShape="1">
          <a:blip r:embed="rId5">
            <a:alphaModFix/>
          </a:blip>
          <a:srcRect b="0" l="49153" r="0" t="59165"/>
          <a:stretch/>
        </p:blipFill>
        <p:spPr>
          <a:xfrm>
            <a:off x="3402950" y="3049350"/>
            <a:ext cx="2388724" cy="129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7" name="Google Shape;1887;p115"/>
          <p:cNvPicPr preferRelativeResize="0"/>
          <p:nvPr/>
        </p:nvPicPr>
        <p:blipFill rotWithShape="1">
          <a:blip r:embed="rId5">
            <a:alphaModFix/>
          </a:blip>
          <a:srcRect b="0" l="49153" r="0" t="0"/>
          <a:stretch/>
        </p:blipFill>
        <p:spPr>
          <a:xfrm>
            <a:off x="3402956" y="1167375"/>
            <a:ext cx="2388724" cy="318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8" name="Google Shape;1888;p1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5590" y="1165087"/>
            <a:ext cx="4921285" cy="318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9" name="Google Shape;1889;p115"/>
          <p:cNvPicPr preferRelativeResize="0"/>
          <p:nvPr/>
        </p:nvPicPr>
        <p:blipFill rotWithShape="1">
          <a:blip r:embed="rId7">
            <a:alphaModFix/>
          </a:blip>
          <a:srcRect b="0" l="66093" r="0" t="59225"/>
          <a:stretch/>
        </p:blipFill>
        <p:spPr>
          <a:xfrm>
            <a:off x="5761600" y="3051625"/>
            <a:ext cx="2388726" cy="129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0" name="Google Shape;1890;p115"/>
          <p:cNvPicPr preferRelativeResize="0"/>
          <p:nvPr/>
        </p:nvPicPr>
        <p:blipFill rotWithShape="1">
          <a:blip r:embed="rId7">
            <a:alphaModFix/>
          </a:blip>
          <a:srcRect b="0" l="66093" r="0" t="0"/>
          <a:stretch/>
        </p:blipFill>
        <p:spPr>
          <a:xfrm>
            <a:off x="5761604" y="1165075"/>
            <a:ext cx="2388726" cy="318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116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Delegation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96" name="Google Shape;1896;p116"/>
          <p:cNvSpPr txBox="1"/>
          <p:nvPr/>
        </p:nvSpPr>
        <p:spPr>
          <a:xfrm>
            <a:off x="423400" y="741000"/>
            <a:ext cx="8409000" cy="26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Delegation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also generate intrasystem goal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Principal-agent problem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One party (the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principal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 delegates a goal of theirs…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…to another party (the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agent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the agent has other goals of their own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 the priorities/interests of the principal and agent conflict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7" name="Google Shape;1897;p11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8" name="Google Shape;1898;p11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9" name="Google Shape;1899;p11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3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117"/>
          <p:cNvGrpSpPr/>
          <p:nvPr/>
        </p:nvGrpSpPr>
        <p:grpSpPr>
          <a:xfrm>
            <a:off x="21175" y="1224050"/>
            <a:ext cx="9228600" cy="3146875"/>
            <a:chOff x="21175" y="1224050"/>
            <a:chExt cx="9228600" cy="3146875"/>
          </a:xfrm>
        </p:grpSpPr>
        <p:sp>
          <p:nvSpPr>
            <p:cNvPr id="1905" name="Google Shape;1905;p117"/>
            <p:cNvSpPr/>
            <p:nvPr/>
          </p:nvSpPr>
          <p:spPr>
            <a:xfrm>
              <a:off x="21175" y="1439325"/>
              <a:ext cx="9228600" cy="2931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06" name="Google Shape;1906;p117"/>
            <p:cNvPicPr preferRelativeResize="0"/>
            <p:nvPr/>
          </p:nvPicPr>
          <p:blipFill rotWithShape="1">
            <a:blip r:embed="rId3">
              <a:alphaModFix/>
            </a:blip>
            <a:srcRect b="60473" l="29181" r="24529" t="0"/>
            <a:stretch/>
          </p:blipFill>
          <p:spPr>
            <a:xfrm>
              <a:off x="3767675" y="1224050"/>
              <a:ext cx="1788574" cy="14112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07" name="Google Shape;1907;p117"/>
          <p:cNvPicPr preferRelativeResize="0"/>
          <p:nvPr/>
        </p:nvPicPr>
        <p:blipFill rotWithShape="1">
          <a:blip r:embed="rId3">
            <a:alphaModFix/>
          </a:blip>
          <a:srcRect b="60473" l="0" r="0" t="0"/>
          <a:stretch/>
        </p:blipFill>
        <p:spPr>
          <a:xfrm>
            <a:off x="2640150" y="1224050"/>
            <a:ext cx="3864049" cy="141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8" name="Google Shape;1908;p117"/>
          <p:cNvPicPr preferRelativeResize="0"/>
          <p:nvPr/>
        </p:nvPicPr>
        <p:blipFill rotWithShape="1">
          <a:blip r:embed="rId3">
            <a:alphaModFix/>
          </a:blip>
          <a:srcRect b="0" l="0" r="74106" t="0"/>
          <a:stretch/>
        </p:blipFill>
        <p:spPr>
          <a:xfrm>
            <a:off x="2640150" y="1224050"/>
            <a:ext cx="1000526" cy="3570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Google Shape;1909;p117"/>
          <p:cNvPicPr preferRelativeResize="0"/>
          <p:nvPr/>
        </p:nvPicPr>
        <p:blipFill rotWithShape="1">
          <a:blip r:embed="rId3">
            <a:alphaModFix/>
          </a:blip>
          <a:srcRect b="0" l="74106" r="0" t="0"/>
          <a:stretch/>
        </p:blipFill>
        <p:spPr>
          <a:xfrm>
            <a:off x="5503680" y="1224050"/>
            <a:ext cx="1000526" cy="3570398"/>
          </a:xfrm>
          <a:prstGeom prst="rect">
            <a:avLst/>
          </a:prstGeom>
          <a:noFill/>
          <a:ln>
            <a:noFill/>
          </a:ln>
        </p:spPr>
      </p:pic>
      <p:sp>
        <p:nvSpPr>
          <p:cNvPr id="1910" name="Google Shape;1910;p117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Delegation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11" name="Google Shape;1911;p117"/>
          <p:cNvSpPr txBox="1"/>
          <p:nvPr/>
        </p:nvSpPr>
        <p:spPr>
          <a:xfrm>
            <a:off x="423400" y="7410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Delegation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also generate intrasystem goal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12" name="Google Shape;1912;p11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13" name="Google Shape;1913;p11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14" name="Google Shape;1914;p11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118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 Intrasystem Goal Conflict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20" name="Google Shape;1920;p118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the future, human and AI agents will need to collaborate.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provides many opportunities for our goals to be distorted or subverted due to intrasystem goal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Just as human collaborators may betray or overturn their principals, AI agents may act to pursue their other goals, such as self-preservation.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ensure that our goals are carried out, we need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unity of purpose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alignment at all levels of internal organization.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21" name="Google Shape;1921;p11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22" name="Google Shape;1922;p11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23" name="Google Shape;1923;p11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7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119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Selfishness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29" name="Google Shape;1929;p119"/>
          <p:cNvSpPr txBox="1"/>
          <p:nvPr/>
        </p:nvSpPr>
        <p:spPr>
          <a:xfrm>
            <a:off x="423400" y="741000"/>
            <a:ext cx="8750100" cy="24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Natural selection tends to favor selfish traits and behaviors.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Selfishness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Furthering one’s own information propagation at the expense of others’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Altruism that reduces an individual’s fitness is not evolutionarily stable.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individuals can do better by being selfish, they will.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lancet liver fluke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30" name="Google Shape;1930;p119"/>
          <p:cNvSpPr txBox="1"/>
          <p:nvPr/>
        </p:nvSpPr>
        <p:spPr>
          <a:xfrm>
            <a:off x="-24450" y="4853900"/>
            <a:ext cx="9198300" cy="2919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31" name="Google Shape;1931;p119"/>
          <p:cNvSpPr txBox="1"/>
          <p:nvPr/>
        </p:nvSpPr>
        <p:spPr>
          <a:xfrm>
            <a:off x="8632517" y="4811566"/>
            <a:ext cx="5412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32" name="Google Shape;1932;p119"/>
          <p:cNvSpPr txBox="1"/>
          <p:nvPr/>
        </p:nvSpPr>
        <p:spPr>
          <a:xfrm>
            <a:off x="-52375" y="4815950"/>
            <a:ext cx="4506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33" name="Google Shape;1933;p119"/>
          <p:cNvPicPr preferRelativeResize="0"/>
          <p:nvPr/>
        </p:nvPicPr>
        <p:blipFill rotWithShape="1">
          <a:blip r:embed="rId3">
            <a:alphaModFix/>
          </a:blip>
          <a:srcRect b="20469" l="0" r="0" t="12000"/>
          <a:stretch/>
        </p:blipFill>
        <p:spPr>
          <a:xfrm>
            <a:off x="257743" y="3150400"/>
            <a:ext cx="2066314" cy="1673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4" name="Google Shape;1934;p1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8839" y="3150400"/>
            <a:ext cx="2569760" cy="166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5" name="Google Shape;1935;p1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02143" y="3165387"/>
            <a:ext cx="2588617" cy="1673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9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9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120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Selfishness in AI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41" name="Google Shape;1941;p120"/>
          <p:cNvSpPr txBox="1"/>
          <p:nvPr/>
        </p:nvSpPr>
        <p:spPr>
          <a:xfrm>
            <a:off x="423400" y="817200"/>
            <a:ext cx="9144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systems may exhibit selfish behaviors: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Expanding the AI’s influence at the expense of human values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(e.g., get rights)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does not require any malicious intent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automation.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may automate human tasks, causing extensive layoffs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could detriment humans: rapid and widespread unemployment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Yet this “selfish” behavior could be the result of AIs pursuing efficiency, with no malice towards humans or even understand what humans are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42" name="Google Shape;1942;p12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43" name="Google Shape;1943;p12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44" name="Google Shape;1944;p12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4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121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Selfishness in AI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50" name="Google Shape;1950;p12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51" name="Google Shape;1951;p12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52" name="Google Shape;1952;p12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53" name="Google Shape;1953;p121"/>
          <p:cNvSpPr txBox="1"/>
          <p:nvPr/>
        </p:nvSpPr>
        <p:spPr>
          <a:xfrm>
            <a:off x="423400" y="817200"/>
            <a:ext cx="8409000" cy="31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more natural selection acts on AI development, the more selfish behavior we should expect to see.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avoid extreme AI selfishness, we can: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Change the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environment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— reduce the competitive pressures steering AI development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Change the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selection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— change what makes AIs “fitter” to be traits that promote faithfully and safely assisting humans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Real-World Examples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512" name="Google Shape;512;p23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Mud-slinging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Dominant strategy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equilibrium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3" name="Google Shape;513;p2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4" name="Google Shape;514;p2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5" name="Google Shape;515;p2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6" name="Google Shape;516;p23"/>
          <p:cNvSpPr txBox="1"/>
          <p:nvPr/>
        </p:nvSpPr>
        <p:spPr>
          <a:xfrm>
            <a:off x="423400" y="28629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Shopkeeper price racing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Dominant strategy: lowering prices to outcompete rival shop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equilibrium: both shopkeepers lower their prices, sacrificing profit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improvement: both shopkeepers keep their prices high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7" name="Google Shape;517;p23"/>
          <p:cNvSpPr txBox="1"/>
          <p:nvPr/>
        </p:nvSpPr>
        <p:spPr>
          <a:xfrm>
            <a:off x="2995750" y="11767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running negative ads to discredit opponent party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8" name="Google Shape;518;p23"/>
          <p:cNvSpPr txBox="1"/>
          <p:nvPr/>
        </p:nvSpPr>
        <p:spPr>
          <a:xfrm>
            <a:off x="2806800" y="152182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both parties run negative campaigns; both detriment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19" name="Google Shape;519;p23"/>
          <p:cNvSpPr txBox="1"/>
          <p:nvPr/>
        </p:nvSpPr>
        <p:spPr>
          <a:xfrm>
            <a:off x="3203200" y="18745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both parties refrain from mudslinging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122"/>
          <p:cNvSpPr txBox="1"/>
          <p:nvPr>
            <p:ph type="title"/>
          </p:nvPr>
        </p:nvSpPr>
        <p:spPr>
          <a:xfrm>
            <a:off x="398825" y="1330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59" name="Google Shape;1959;p122"/>
          <p:cNvSpPr txBox="1"/>
          <p:nvPr/>
        </p:nvSpPr>
        <p:spPr>
          <a:xfrm>
            <a:off x="318925" y="812375"/>
            <a:ext cx="8506500" cy="3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 push systems towards certain stable outcomes.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meets Lewontin’s conditions: variance, retention, fitness.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Natural selection tends to favor selfish behaviors.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that evolve by natural selection may therefore behave selfishly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0" name="Google Shape;1960;p12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1" name="Google Shape;1961;p12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2" name="Google Shape;1962;p12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p12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Chapter 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968" name="Google Shape;1968;p123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9" name="Google Shape;1969;p12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0" name="Google Shape;1970;p12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1" name="Google Shape;1971;p12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2" name="Google Shape;1972;p123"/>
          <p:cNvSpPr txBox="1"/>
          <p:nvPr/>
        </p:nvSpPr>
        <p:spPr>
          <a:xfrm>
            <a:off x="367450" y="817200"/>
            <a:ext cx="89472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Agents may tend towards stable states that are bad for all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between AIs has benefits, but may also pose risks.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Certain factors can make conflict the rational option.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Selection pressures may exacerbate AI risk.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7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Why Agents May Cooperate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525" name="Google Shape;525;p2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6" name="Google Shape;526;p2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27" name="Google Shape;527;p2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8" name="Google Shape;52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8575" y="795000"/>
            <a:ext cx="5727201" cy="4043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9" name="Google Shape;529;p24"/>
          <p:cNvGrpSpPr/>
          <p:nvPr/>
        </p:nvGrpSpPr>
        <p:grpSpPr>
          <a:xfrm>
            <a:off x="3013975" y="5219700"/>
            <a:ext cx="4421675" cy="1003500"/>
            <a:chOff x="3013975" y="3619500"/>
            <a:chExt cx="4421675" cy="1003500"/>
          </a:xfrm>
        </p:grpSpPr>
        <p:sp>
          <p:nvSpPr>
            <p:cNvPr id="530" name="Google Shape;530;p24"/>
            <p:cNvSpPr/>
            <p:nvPr/>
          </p:nvSpPr>
          <p:spPr>
            <a:xfrm>
              <a:off x="3013975" y="3619500"/>
              <a:ext cx="877800" cy="1003500"/>
            </a:xfrm>
            <a:prstGeom prst="roundRect">
              <a:avLst>
                <a:gd fmla="val 8547" name="adj"/>
              </a:avLst>
            </a:prstGeom>
            <a:solidFill>
              <a:srgbClr val="0000FF">
                <a:alpha val="5890"/>
              </a:srgbClr>
            </a:solidFill>
            <a:ln cap="flat" cmpd="sng" w="1905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5982150" y="3632375"/>
              <a:ext cx="1453500" cy="990600"/>
            </a:xfrm>
            <a:prstGeom prst="roundRect">
              <a:avLst>
                <a:gd fmla="val 5676" name="adj"/>
              </a:avLst>
            </a:prstGeom>
            <a:solidFill>
              <a:srgbClr val="0000FF">
                <a:alpha val="5890"/>
              </a:srgbClr>
            </a:solidFill>
            <a:ln cap="flat" cmpd="sng" w="19050">
              <a:solidFill>
                <a:srgbClr val="0000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5"/>
          <p:cNvSpPr txBox="1"/>
          <p:nvPr/>
        </p:nvSpPr>
        <p:spPr>
          <a:xfrm>
            <a:off x="423400" y="24936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Prisoner’s Dilemma-like scenarios may arise if each agent will do better to defect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7" name="Google Shape;537;p2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8" name="Google Shape;538;p2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9" name="Google Shape;539;p2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0" name="Google Shape;540;p25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Reason for Cooperation 1: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Payoffs Change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541" name="Google Shape;541;p25"/>
          <p:cNvGraphicFramePr/>
          <p:nvPr/>
        </p:nvGraphicFramePr>
        <p:xfrm>
          <a:off x="952500" y="1162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{E48556DB-5D24-4421-870F-945F8C4A75FA}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pSp>
        <p:nvGrpSpPr>
          <p:cNvPr id="542" name="Google Shape;542;p25"/>
          <p:cNvGrpSpPr/>
          <p:nvPr/>
        </p:nvGrpSpPr>
        <p:grpSpPr>
          <a:xfrm>
            <a:off x="1102125" y="1111350"/>
            <a:ext cx="6752300" cy="1254400"/>
            <a:chOff x="1102125" y="1111350"/>
            <a:chExt cx="6752300" cy="1254400"/>
          </a:xfrm>
        </p:grpSpPr>
        <p:sp>
          <p:nvSpPr>
            <p:cNvPr id="543" name="Google Shape;543;p25"/>
            <p:cNvSpPr txBox="1"/>
            <p:nvPr/>
          </p:nvSpPr>
          <p:spPr>
            <a:xfrm>
              <a:off x="6130925" y="1111350"/>
              <a:ext cx="17235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 defects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44" name="Google Shape;544;p25"/>
            <p:cNvSpPr txBox="1"/>
            <p:nvPr/>
          </p:nvSpPr>
          <p:spPr>
            <a:xfrm>
              <a:off x="3513425" y="1111350"/>
              <a:ext cx="21558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 cooperates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45" name="Google Shape;545;p25"/>
            <p:cNvSpPr txBox="1"/>
            <p:nvPr/>
          </p:nvSpPr>
          <p:spPr>
            <a:xfrm>
              <a:off x="1102125" y="1487700"/>
              <a:ext cx="21558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 cooperates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46" name="Google Shape;546;p25"/>
            <p:cNvSpPr txBox="1"/>
            <p:nvPr/>
          </p:nvSpPr>
          <p:spPr>
            <a:xfrm>
              <a:off x="1102125" y="1874050"/>
              <a:ext cx="17235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 defects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47" name="Google Shape;547;p25"/>
          <p:cNvGrpSpPr/>
          <p:nvPr/>
        </p:nvGrpSpPr>
        <p:grpSpPr>
          <a:xfrm>
            <a:off x="3856050" y="1495300"/>
            <a:ext cx="548700" cy="870438"/>
            <a:chOff x="3856050" y="1495300"/>
            <a:chExt cx="548700" cy="870438"/>
          </a:xfrm>
        </p:grpSpPr>
        <p:sp>
          <p:nvSpPr>
            <p:cNvPr id="548" name="Google Shape;548;p25"/>
            <p:cNvSpPr txBox="1"/>
            <p:nvPr/>
          </p:nvSpPr>
          <p:spPr>
            <a:xfrm>
              <a:off x="3856050" y="1495300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a</a:t>
              </a:r>
              <a:endParaRPr b="0" i="0" sz="2000" u="none" cap="none" strike="noStrike">
                <a:solidFill>
                  <a:srgbClr val="C55A1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549" name="Google Shape;549;p25"/>
            <p:cNvSpPr txBox="1"/>
            <p:nvPr/>
          </p:nvSpPr>
          <p:spPr>
            <a:xfrm>
              <a:off x="3856050" y="18740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0" name="Google Shape;550;p25"/>
          <p:cNvGrpSpPr/>
          <p:nvPr/>
        </p:nvGrpSpPr>
        <p:grpSpPr>
          <a:xfrm>
            <a:off x="3918875" y="1495288"/>
            <a:ext cx="3209125" cy="491712"/>
            <a:chOff x="4160850" y="1495288"/>
            <a:chExt cx="3209125" cy="491712"/>
          </a:xfrm>
        </p:grpSpPr>
        <p:sp>
          <p:nvSpPr>
            <p:cNvPr id="551" name="Google Shape;551;p25"/>
            <p:cNvSpPr txBox="1"/>
            <p:nvPr/>
          </p:nvSpPr>
          <p:spPr>
            <a:xfrm>
              <a:off x="4160850" y="1495300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,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b="0" i="0" lang="en" sz="2000" u="none" cap="none" strike="noStrike">
                  <a:solidFill>
                    <a:srgbClr val="0070C0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a</a:t>
              </a:r>
              <a:endParaRPr b="0" i="0" sz="2000" u="none" cap="none" strike="noStrike">
                <a:solidFill>
                  <a:srgbClr val="0070C0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552" name="Google Shape;552;p25"/>
            <p:cNvSpPr txBox="1"/>
            <p:nvPr/>
          </p:nvSpPr>
          <p:spPr>
            <a:xfrm>
              <a:off x="6821275" y="149528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, </a:t>
              </a:r>
              <a:r>
                <a:rPr b="1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3" name="Google Shape;553;p25"/>
          <p:cNvGrpSpPr/>
          <p:nvPr/>
        </p:nvGrpSpPr>
        <p:grpSpPr>
          <a:xfrm>
            <a:off x="6413525" y="1495288"/>
            <a:ext cx="548700" cy="870450"/>
            <a:chOff x="6642125" y="1495288"/>
            <a:chExt cx="548700" cy="870450"/>
          </a:xfrm>
        </p:grpSpPr>
        <p:sp>
          <p:nvSpPr>
            <p:cNvPr id="554" name="Google Shape;554;p25"/>
            <p:cNvSpPr txBox="1"/>
            <p:nvPr/>
          </p:nvSpPr>
          <p:spPr>
            <a:xfrm>
              <a:off x="6642125" y="149528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b</a:t>
              </a:r>
              <a:endParaRPr b="0" i="0" sz="2000" u="none" cap="none" strike="noStrike">
                <a:solidFill>
                  <a:srgbClr val="C55A1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555" name="Google Shape;555;p25"/>
            <p:cNvSpPr txBox="1"/>
            <p:nvPr/>
          </p:nvSpPr>
          <p:spPr>
            <a:xfrm>
              <a:off x="6642125" y="18740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56" name="Google Shape;556;p25"/>
          <p:cNvGrpSpPr/>
          <p:nvPr/>
        </p:nvGrpSpPr>
        <p:grpSpPr>
          <a:xfrm>
            <a:off x="3918875" y="1874038"/>
            <a:ext cx="3132925" cy="491700"/>
            <a:chOff x="4160850" y="1874038"/>
            <a:chExt cx="3132925" cy="491700"/>
          </a:xfrm>
        </p:grpSpPr>
        <p:sp>
          <p:nvSpPr>
            <p:cNvPr id="557" name="Google Shape;557;p25"/>
            <p:cNvSpPr txBox="1"/>
            <p:nvPr/>
          </p:nvSpPr>
          <p:spPr>
            <a:xfrm>
              <a:off x="4160850" y="18740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, </a:t>
              </a:r>
              <a:r>
                <a:rPr b="0" i="0" lang="en" sz="2000" u="none" cap="none" strike="noStrike">
                  <a:solidFill>
                    <a:srgbClr val="0070C0"/>
                  </a:solidFill>
                  <a:latin typeface="Nunito ExtraLight"/>
                  <a:ea typeface="Nunito ExtraLight"/>
                  <a:cs typeface="Nunito ExtraLight"/>
                  <a:sym typeface="Nunito ExtraLight"/>
                </a:rPr>
                <a:t>b</a:t>
              </a:r>
              <a:endParaRPr b="0" i="0" sz="2000" u="none" cap="none" strike="noStrike">
                <a:solidFill>
                  <a:srgbClr val="0070C0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558" name="Google Shape;558;p25"/>
            <p:cNvSpPr txBox="1"/>
            <p:nvPr/>
          </p:nvSpPr>
          <p:spPr>
            <a:xfrm>
              <a:off x="6745075" y="18740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, </a:t>
              </a:r>
              <a:r>
                <a:rPr b="1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559" name="Google Shape;559;p25"/>
          <p:cNvSpPr txBox="1"/>
          <p:nvPr/>
        </p:nvSpPr>
        <p:spPr>
          <a:xfrm>
            <a:off x="423400" y="2860488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avoid this by altering these constants where they underlie critical social interactions in the real world: changing the costs and benefits associated with different activities to encourage cooperative behavior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(e.g., liability laws for AI catastrophes).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0" name="Google Shape;560;p25"/>
          <p:cNvSpPr txBox="1"/>
          <p:nvPr/>
        </p:nvSpPr>
        <p:spPr>
          <a:xfrm>
            <a:off x="1194300" y="28421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whether their partner cooperates (c &gt; a)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61" name="Google Shape;561;p25"/>
          <p:cNvSpPr txBox="1"/>
          <p:nvPr/>
        </p:nvSpPr>
        <p:spPr>
          <a:xfrm>
            <a:off x="5778500" y="2842100"/>
            <a:ext cx="2234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 defects (d &gt; b).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6" name="Google Shape;566;p26"/>
          <p:cNvGraphicFramePr/>
          <p:nvPr/>
        </p:nvGraphicFramePr>
        <p:xfrm>
          <a:off x="952500" y="3067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{E48556DB-5D24-4421-870F-945F8C4A75FA}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67" name="Google Shape;567;p26"/>
          <p:cNvSpPr/>
          <p:nvPr/>
        </p:nvSpPr>
        <p:spPr>
          <a:xfrm>
            <a:off x="3365350" y="3473550"/>
            <a:ext cx="2413200" cy="3849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6"/>
          <p:cNvSpPr/>
          <p:nvPr/>
        </p:nvSpPr>
        <p:spPr>
          <a:xfrm>
            <a:off x="5778500" y="3859450"/>
            <a:ext cx="2413200" cy="3849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0" name="Google Shape;570;p2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1" name="Google Shape;571;p2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72" name="Google Shape;572;p26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Reason for Cooperation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Agent Dispositions Change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73" name="Google Shape;573;p26"/>
          <p:cNvGrpSpPr/>
          <p:nvPr/>
        </p:nvGrpSpPr>
        <p:grpSpPr>
          <a:xfrm>
            <a:off x="1102125" y="3026550"/>
            <a:ext cx="6752300" cy="1254400"/>
            <a:chOff x="1102125" y="1111350"/>
            <a:chExt cx="6752300" cy="1254400"/>
          </a:xfrm>
        </p:grpSpPr>
        <p:sp>
          <p:nvSpPr>
            <p:cNvPr id="574" name="Google Shape;574;p26"/>
            <p:cNvSpPr txBox="1"/>
            <p:nvPr/>
          </p:nvSpPr>
          <p:spPr>
            <a:xfrm>
              <a:off x="3513425" y="1111350"/>
              <a:ext cx="21558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 cooperates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75" name="Google Shape;575;p26"/>
            <p:cNvSpPr txBox="1"/>
            <p:nvPr/>
          </p:nvSpPr>
          <p:spPr>
            <a:xfrm>
              <a:off x="6130925" y="1111350"/>
              <a:ext cx="17235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 defects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76" name="Google Shape;576;p26"/>
            <p:cNvSpPr txBox="1"/>
            <p:nvPr/>
          </p:nvSpPr>
          <p:spPr>
            <a:xfrm>
              <a:off x="1102125" y="1487700"/>
              <a:ext cx="21558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 cooperates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77" name="Google Shape;577;p26"/>
            <p:cNvSpPr txBox="1"/>
            <p:nvPr/>
          </p:nvSpPr>
          <p:spPr>
            <a:xfrm>
              <a:off x="1102125" y="1874050"/>
              <a:ext cx="17235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Alice defects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78" name="Google Shape;578;p26"/>
          <p:cNvGrpSpPr/>
          <p:nvPr/>
        </p:nvGrpSpPr>
        <p:grpSpPr>
          <a:xfrm>
            <a:off x="4084650" y="3400288"/>
            <a:ext cx="3487175" cy="870450"/>
            <a:chOff x="4084650" y="1495288"/>
            <a:chExt cx="3487175" cy="870450"/>
          </a:xfrm>
        </p:grpSpPr>
        <p:grpSp>
          <p:nvGrpSpPr>
            <p:cNvPr id="579" name="Google Shape;579;p26"/>
            <p:cNvGrpSpPr/>
            <p:nvPr/>
          </p:nvGrpSpPr>
          <p:grpSpPr>
            <a:xfrm>
              <a:off x="4084650" y="1495288"/>
              <a:ext cx="3182375" cy="870450"/>
              <a:chOff x="4084650" y="2333488"/>
              <a:chExt cx="3182375" cy="870450"/>
            </a:xfrm>
          </p:grpSpPr>
          <p:sp>
            <p:nvSpPr>
              <p:cNvPr id="580" name="Google Shape;580;p26"/>
              <p:cNvSpPr txBox="1"/>
              <p:nvPr/>
            </p:nvSpPr>
            <p:spPr>
              <a:xfrm>
                <a:off x="4084650" y="2333500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-1,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1" name="Google Shape;581;p26"/>
              <p:cNvSpPr txBox="1"/>
              <p:nvPr/>
            </p:nvSpPr>
            <p:spPr>
              <a:xfrm>
                <a:off x="4084650" y="271223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-8,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2" name="Google Shape;582;p26"/>
              <p:cNvSpPr txBox="1"/>
              <p:nvPr/>
            </p:nvSpPr>
            <p:spPr>
              <a:xfrm>
                <a:off x="6718325" y="233348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0,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3" name="Google Shape;583;p26"/>
              <p:cNvSpPr txBox="1"/>
              <p:nvPr/>
            </p:nvSpPr>
            <p:spPr>
              <a:xfrm>
                <a:off x="6642125" y="271223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-3,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584" name="Google Shape;584;p26"/>
            <p:cNvGrpSpPr/>
            <p:nvPr/>
          </p:nvGrpSpPr>
          <p:grpSpPr>
            <a:xfrm>
              <a:off x="4389450" y="1495288"/>
              <a:ext cx="3182375" cy="870450"/>
              <a:chOff x="4084650" y="2333488"/>
              <a:chExt cx="3182375" cy="870450"/>
            </a:xfrm>
          </p:grpSpPr>
          <p:sp>
            <p:nvSpPr>
              <p:cNvPr id="585" name="Google Shape;585;p26"/>
              <p:cNvSpPr txBox="1"/>
              <p:nvPr/>
            </p:nvSpPr>
            <p:spPr>
              <a:xfrm>
                <a:off x="4084650" y="2333500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 -1</a:t>
                </a:r>
                <a:endParaRPr b="0" i="0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6" name="Google Shape;586;p26"/>
              <p:cNvSpPr txBox="1"/>
              <p:nvPr/>
            </p:nvSpPr>
            <p:spPr>
              <a:xfrm>
                <a:off x="4084650" y="271223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  0</a:t>
                </a:r>
                <a:endParaRPr b="0" i="0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7" name="Google Shape;587;p26"/>
              <p:cNvSpPr txBox="1"/>
              <p:nvPr/>
            </p:nvSpPr>
            <p:spPr>
              <a:xfrm>
                <a:off x="6718325" y="233348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-8</a:t>
                </a:r>
                <a:endParaRPr b="0" i="0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588" name="Google Shape;588;p26"/>
              <p:cNvSpPr txBox="1"/>
              <p:nvPr/>
            </p:nvSpPr>
            <p:spPr>
              <a:xfrm>
                <a:off x="6642125" y="2712238"/>
                <a:ext cx="5487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 -3</a:t>
                </a:r>
                <a:endParaRPr b="0" i="0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grpSp>
        <p:nvGrpSpPr>
          <p:cNvPr id="589" name="Google Shape;589;p26"/>
          <p:cNvGrpSpPr/>
          <p:nvPr/>
        </p:nvGrpSpPr>
        <p:grpSpPr>
          <a:xfrm>
            <a:off x="4237050" y="3400288"/>
            <a:ext cx="3182375" cy="870450"/>
            <a:chOff x="4770450" y="3542488"/>
            <a:chExt cx="3182375" cy="870450"/>
          </a:xfrm>
        </p:grpSpPr>
        <p:sp>
          <p:nvSpPr>
            <p:cNvPr id="590" name="Google Shape;590;p26"/>
            <p:cNvSpPr txBox="1"/>
            <p:nvPr/>
          </p:nvSpPr>
          <p:spPr>
            <a:xfrm>
              <a:off x="4770450" y="3542500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-2</a:t>
              </a:r>
              <a:endParaRPr b="1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1" name="Google Shape;591;p26"/>
            <p:cNvSpPr txBox="1"/>
            <p:nvPr/>
          </p:nvSpPr>
          <p:spPr>
            <a:xfrm>
              <a:off x="4770450" y="3921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-8</a:t>
              </a:r>
              <a:endParaRPr b="1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2" name="Google Shape;592;p26"/>
            <p:cNvSpPr txBox="1"/>
            <p:nvPr/>
          </p:nvSpPr>
          <p:spPr>
            <a:xfrm>
              <a:off x="7404125" y="354248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-8</a:t>
              </a:r>
              <a:endParaRPr b="1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3" name="Google Shape;593;p26"/>
            <p:cNvSpPr txBox="1"/>
            <p:nvPr/>
          </p:nvSpPr>
          <p:spPr>
            <a:xfrm>
              <a:off x="7327925" y="3921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-6</a:t>
              </a:r>
              <a:endParaRPr b="1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594" name="Google Shape;594;p26"/>
          <p:cNvSpPr txBox="1"/>
          <p:nvPr/>
        </p:nvSpPr>
        <p:spPr>
          <a:xfrm>
            <a:off x="4234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can also be promoted by making agents more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altruistic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5" name="Google Shape;595;p26"/>
          <p:cNvSpPr txBox="1"/>
          <p:nvPr/>
        </p:nvSpPr>
        <p:spPr>
          <a:xfrm>
            <a:off x="423400" y="15074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 example: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6" name="Google Shape;596;p26"/>
          <p:cNvSpPr txBox="1"/>
          <p:nvPr/>
        </p:nvSpPr>
        <p:spPr>
          <a:xfrm>
            <a:off x="423400" y="18703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Alice and Bob each value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only their own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payoff…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7" name="Google Shape;597;p26"/>
          <p:cNvSpPr txBox="1"/>
          <p:nvPr/>
        </p:nvSpPr>
        <p:spPr>
          <a:xfrm>
            <a:off x="423400" y="22266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if each values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their partner’s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payoff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equally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 their own…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Google Shape;60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40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2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Iterated Prisoner’s Dilemma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604" name="Google Shape;604;p2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5" name="Google Shape;605;p2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6" name="Google Shape;606;p2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7" name="Google Shape;60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7350" y="838850"/>
            <a:ext cx="693250" cy="6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51950" y="838850"/>
            <a:ext cx="693250" cy="6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6550" y="838850"/>
            <a:ext cx="693250" cy="6965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0" name="Google Shape;610;p27"/>
          <p:cNvCxnSpPr/>
          <p:nvPr/>
        </p:nvCxnSpPr>
        <p:spPr>
          <a:xfrm flipH="1" rot="10800000">
            <a:off x="5392902" y="2431950"/>
            <a:ext cx="1263600" cy="2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11" name="Google Shape;611;p27"/>
          <p:cNvSpPr/>
          <p:nvPr/>
        </p:nvSpPr>
        <p:spPr>
          <a:xfrm>
            <a:off x="11050" y="1659625"/>
            <a:ext cx="52542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2" name="Google Shape;61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45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27"/>
          <p:cNvSpPr/>
          <p:nvPr/>
        </p:nvSpPr>
        <p:spPr>
          <a:xfrm>
            <a:off x="0" y="1659625"/>
            <a:ext cx="19488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5" name="Google Shape;615;p27"/>
          <p:cNvCxnSpPr/>
          <p:nvPr/>
        </p:nvCxnSpPr>
        <p:spPr>
          <a:xfrm flipH="1" rot="10800000">
            <a:off x="2033402" y="2431950"/>
            <a:ext cx="1263600" cy="2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16" name="Google Shape;616;p27"/>
          <p:cNvSpPr/>
          <p:nvPr/>
        </p:nvSpPr>
        <p:spPr>
          <a:xfrm>
            <a:off x="3347025" y="733425"/>
            <a:ext cx="1948800" cy="280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27"/>
          <p:cNvSpPr/>
          <p:nvPr/>
        </p:nvSpPr>
        <p:spPr>
          <a:xfrm>
            <a:off x="6721475" y="733425"/>
            <a:ext cx="2091000" cy="280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7"/>
          <p:cNvSpPr/>
          <p:nvPr/>
        </p:nvSpPr>
        <p:spPr>
          <a:xfrm>
            <a:off x="5295825" y="895350"/>
            <a:ext cx="1360800" cy="280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27"/>
          <p:cNvSpPr/>
          <p:nvPr/>
        </p:nvSpPr>
        <p:spPr>
          <a:xfrm>
            <a:off x="1946050" y="733425"/>
            <a:ext cx="1360800" cy="280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27"/>
          <p:cNvGrpSpPr/>
          <p:nvPr/>
        </p:nvGrpSpPr>
        <p:grpSpPr>
          <a:xfrm>
            <a:off x="34575" y="1721200"/>
            <a:ext cx="934924" cy="1946825"/>
            <a:chOff x="34575" y="1721200"/>
            <a:chExt cx="934924" cy="1946825"/>
          </a:xfrm>
        </p:grpSpPr>
        <p:pic>
          <p:nvPicPr>
            <p:cNvPr id="621" name="Google Shape;621;p27"/>
            <p:cNvPicPr preferRelativeResize="0"/>
            <p:nvPr/>
          </p:nvPicPr>
          <p:blipFill rotWithShape="1">
            <a:blip r:embed="rId7">
              <a:alphaModFix/>
            </a:blip>
            <a:srcRect b="0" l="0" r="51155" t="0"/>
            <a:stretch/>
          </p:blipFill>
          <p:spPr>
            <a:xfrm>
              <a:off x="34575" y="1721200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2" name="Google Shape;622;p27"/>
            <p:cNvSpPr txBox="1"/>
            <p:nvPr/>
          </p:nvSpPr>
          <p:spPr>
            <a:xfrm>
              <a:off x="260698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23" name="Google Shape;623;p27"/>
          <p:cNvGrpSpPr/>
          <p:nvPr/>
        </p:nvGrpSpPr>
        <p:grpSpPr>
          <a:xfrm>
            <a:off x="970949" y="1700288"/>
            <a:ext cx="934926" cy="1967737"/>
            <a:chOff x="970949" y="1700288"/>
            <a:chExt cx="934926" cy="1967737"/>
          </a:xfrm>
        </p:grpSpPr>
        <p:pic>
          <p:nvPicPr>
            <p:cNvPr id="624" name="Google Shape;624;p27"/>
            <p:cNvPicPr preferRelativeResize="0"/>
            <p:nvPr/>
          </p:nvPicPr>
          <p:blipFill rotWithShape="1">
            <a:blip r:embed="rId8">
              <a:alphaModFix/>
            </a:blip>
            <a:srcRect b="0" l="50840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5" name="Google Shape;625;p27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26" name="Google Shape;626;p27"/>
          <p:cNvGrpSpPr/>
          <p:nvPr/>
        </p:nvGrpSpPr>
        <p:grpSpPr>
          <a:xfrm>
            <a:off x="3424525" y="1734963"/>
            <a:ext cx="934926" cy="1926637"/>
            <a:chOff x="3424525" y="1734963"/>
            <a:chExt cx="934926" cy="1926637"/>
          </a:xfrm>
        </p:grpSpPr>
        <p:pic>
          <p:nvPicPr>
            <p:cNvPr id="627" name="Google Shape;627;p27"/>
            <p:cNvPicPr preferRelativeResize="0"/>
            <p:nvPr/>
          </p:nvPicPr>
          <p:blipFill rotWithShape="1">
            <a:blip r:embed="rId8">
              <a:alphaModFix/>
            </a:blip>
            <a:srcRect b="0" l="0" r="50838" t="0"/>
            <a:stretch/>
          </p:blipFill>
          <p:spPr>
            <a:xfrm>
              <a:off x="3424525" y="1734963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8" name="Google Shape;628;p27"/>
            <p:cNvSpPr txBox="1"/>
            <p:nvPr/>
          </p:nvSpPr>
          <p:spPr>
            <a:xfrm>
              <a:off x="36333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29" name="Google Shape;629;p27"/>
          <p:cNvSpPr txBox="1"/>
          <p:nvPr/>
        </p:nvSpPr>
        <p:spPr>
          <a:xfrm>
            <a:off x="423400" y="3712800"/>
            <a:ext cx="3936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Alice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punishes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Bob for </a:t>
            </a:r>
            <a:r>
              <a:rPr b="0" i="0" lang="en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defecting</a:t>
            </a:r>
            <a:endParaRPr b="0" i="0" sz="2000" u="none" cap="none" strike="noStrike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0" name="Google Shape;630;p27"/>
          <p:cNvSpPr txBox="1"/>
          <p:nvPr/>
        </p:nvSpPr>
        <p:spPr>
          <a:xfrm>
            <a:off x="4694825" y="3712800"/>
            <a:ext cx="4392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Alice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rewards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Bob for </a:t>
            </a:r>
            <a:r>
              <a:rPr b="0" i="0" lang="en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rPr>
              <a:t>cooperating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31" name="Google Shape;631;p27"/>
          <p:cNvGrpSpPr/>
          <p:nvPr/>
        </p:nvGrpSpPr>
        <p:grpSpPr>
          <a:xfrm>
            <a:off x="4333425" y="1700288"/>
            <a:ext cx="934924" cy="1969425"/>
            <a:chOff x="7695900" y="1692175"/>
            <a:chExt cx="934924" cy="1969425"/>
          </a:xfrm>
        </p:grpSpPr>
        <p:pic>
          <p:nvPicPr>
            <p:cNvPr id="632" name="Google Shape;632;p27"/>
            <p:cNvPicPr preferRelativeResize="0"/>
            <p:nvPr/>
          </p:nvPicPr>
          <p:blipFill rotWithShape="1">
            <a:blip r:embed="rId7">
              <a:alphaModFix/>
            </a:blip>
            <a:srcRect b="0" l="51155" r="0" t="0"/>
            <a:stretch/>
          </p:blipFill>
          <p:spPr>
            <a:xfrm>
              <a:off x="7695900" y="1692175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3" name="Google Shape;633;p27"/>
            <p:cNvSpPr txBox="1"/>
            <p:nvPr/>
          </p:nvSpPr>
          <p:spPr>
            <a:xfrm>
              <a:off x="80502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34" name="Google Shape;634;p27"/>
          <p:cNvSpPr txBox="1"/>
          <p:nvPr/>
        </p:nvSpPr>
        <p:spPr>
          <a:xfrm>
            <a:off x="423400" y="4020925"/>
            <a:ext cx="3936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by </a:t>
            </a:r>
            <a:r>
              <a:rPr b="0" i="0" lang="en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defecting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 future herself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5" name="Google Shape;635;p27"/>
          <p:cNvSpPr txBox="1"/>
          <p:nvPr/>
        </p:nvSpPr>
        <p:spPr>
          <a:xfrm>
            <a:off x="4694825" y="4020925"/>
            <a:ext cx="3936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by </a:t>
            </a:r>
            <a:r>
              <a:rPr b="0" i="0" lang="en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rPr>
              <a:t>cooperating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 future herself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36" name="Google Shape;636;p27"/>
          <p:cNvGrpSpPr/>
          <p:nvPr/>
        </p:nvGrpSpPr>
        <p:grpSpPr>
          <a:xfrm>
            <a:off x="6753575" y="1721200"/>
            <a:ext cx="934924" cy="1946825"/>
            <a:chOff x="34575" y="1721200"/>
            <a:chExt cx="934924" cy="1946825"/>
          </a:xfrm>
        </p:grpSpPr>
        <p:pic>
          <p:nvPicPr>
            <p:cNvPr id="637" name="Google Shape;637;p27"/>
            <p:cNvPicPr preferRelativeResize="0"/>
            <p:nvPr/>
          </p:nvPicPr>
          <p:blipFill rotWithShape="1">
            <a:blip r:embed="rId7">
              <a:alphaModFix/>
            </a:blip>
            <a:srcRect b="0" l="0" r="51155" t="0"/>
            <a:stretch/>
          </p:blipFill>
          <p:spPr>
            <a:xfrm>
              <a:off x="34575" y="1721200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8" name="Google Shape;638;p27"/>
            <p:cNvSpPr txBox="1"/>
            <p:nvPr/>
          </p:nvSpPr>
          <p:spPr>
            <a:xfrm>
              <a:off x="260698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39" name="Google Shape;639;p27"/>
          <p:cNvSpPr/>
          <p:nvPr/>
        </p:nvSpPr>
        <p:spPr>
          <a:xfrm>
            <a:off x="3424525" y="731775"/>
            <a:ext cx="3361200" cy="292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7"/>
          <p:cNvSpPr/>
          <p:nvPr/>
        </p:nvSpPr>
        <p:spPr>
          <a:xfrm>
            <a:off x="32875" y="765050"/>
            <a:ext cx="3361200" cy="2929800"/>
          </a:xfrm>
          <a:prstGeom prst="rect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1" name="Google Shape;641;p27"/>
          <p:cNvGrpSpPr/>
          <p:nvPr/>
        </p:nvGrpSpPr>
        <p:grpSpPr>
          <a:xfrm>
            <a:off x="7689949" y="1700288"/>
            <a:ext cx="934926" cy="1967737"/>
            <a:chOff x="970949" y="1700288"/>
            <a:chExt cx="934926" cy="1967737"/>
          </a:xfrm>
        </p:grpSpPr>
        <p:pic>
          <p:nvPicPr>
            <p:cNvPr id="642" name="Google Shape;642;p27"/>
            <p:cNvPicPr preferRelativeResize="0"/>
            <p:nvPr/>
          </p:nvPicPr>
          <p:blipFill rotWithShape="1">
            <a:blip r:embed="rId8">
              <a:alphaModFix/>
            </a:blip>
            <a:srcRect b="0" l="50840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3" name="Google Shape;643;p27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44" name="Google Shape;644;p27"/>
          <p:cNvGrpSpPr/>
          <p:nvPr/>
        </p:nvGrpSpPr>
        <p:grpSpPr>
          <a:xfrm>
            <a:off x="6766950" y="1734963"/>
            <a:ext cx="934926" cy="1926637"/>
            <a:chOff x="3424525" y="1734963"/>
            <a:chExt cx="934926" cy="1926637"/>
          </a:xfrm>
        </p:grpSpPr>
        <p:pic>
          <p:nvPicPr>
            <p:cNvPr id="645" name="Google Shape;645;p27"/>
            <p:cNvPicPr preferRelativeResize="0"/>
            <p:nvPr/>
          </p:nvPicPr>
          <p:blipFill rotWithShape="1">
            <a:blip r:embed="rId8">
              <a:alphaModFix/>
            </a:blip>
            <a:srcRect b="0" l="0" r="50838" t="0"/>
            <a:stretch/>
          </p:blipFill>
          <p:spPr>
            <a:xfrm>
              <a:off x="3424525" y="1734963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6" name="Google Shape;646;p27"/>
            <p:cNvSpPr txBox="1"/>
            <p:nvPr/>
          </p:nvSpPr>
          <p:spPr>
            <a:xfrm>
              <a:off x="36333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47" name="Google Shape;647;p27"/>
          <p:cNvSpPr txBox="1"/>
          <p:nvPr/>
        </p:nvSpPr>
        <p:spPr>
          <a:xfrm>
            <a:off x="4694825" y="3716125"/>
            <a:ext cx="4392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last round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8" name="Google Shape;648;p27"/>
          <p:cNvSpPr txBox="1"/>
          <p:nvPr/>
        </p:nvSpPr>
        <p:spPr>
          <a:xfrm>
            <a:off x="4694825" y="3716125"/>
            <a:ext cx="4392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               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because he knows </a:t>
            </a: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can’t punish or reward him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9" name="Google Shape;649;p27"/>
          <p:cNvSpPr txBox="1"/>
          <p:nvPr/>
        </p:nvSpPr>
        <p:spPr>
          <a:xfrm>
            <a:off x="4694825" y="3716125"/>
            <a:ext cx="4392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last round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0" name="Google Shape;650;p27"/>
          <p:cNvSpPr txBox="1"/>
          <p:nvPr/>
        </p:nvSpPr>
        <p:spPr>
          <a:xfrm>
            <a:off x="4694825" y="3716125"/>
            <a:ext cx="4392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                 </a:t>
            </a:r>
            <a:r>
              <a:rPr b="1" i="0" lang="en" sz="17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because she knows </a:t>
            </a: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can’t punish or reward her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651" name="Google Shape;651;p27"/>
          <p:cNvGrpSpPr/>
          <p:nvPr/>
        </p:nvGrpSpPr>
        <p:grpSpPr>
          <a:xfrm>
            <a:off x="4338987" y="1700288"/>
            <a:ext cx="934926" cy="1967737"/>
            <a:chOff x="970949" y="1700288"/>
            <a:chExt cx="934926" cy="1967737"/>
          </a:xfrm>
        </p:grpSpPr>
        <p:pic>
          <p:nvPicPr>
            <p:cNvPr id="652" name="Google Shape;652;p27"/>
            <p:cNvPicPr preferRelativeResize="0"/>
            <p:nvPr/>
          </p:nvPicPr>
          <p:blipFill rotWithShape="1">
            <a:blip r:embed="rId8">
              <a:alphaModFix/>
            </a:blip>
            <a:srcRect b="0" l="50840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3" name="Google Shape;653;p27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54" name="Google Shape;654;p27"/>
          <p:cNvGrpSpPr/>
          <p:nvPr/>
        </p:nvGrpSpPr>
        <p:grpSpPr>
          <a:xfrm>
            <a:off x="3415988" y="1734963"/>
            <a:ext cx="934926" cy="1926637"/>
            <a:chOff x="3424525" y="1734963"/>
            <a:chExt cx="934926" cy="1926637"/>
          </a:xfrm>
        </p:grpSpPr>
        <p:pic>
          <p:nvPicPr>
            <p:cNvPr id="655" name="Google Shape;655;p27"/>
            <p:cNvPicPr preferRelativeResize="0"/>
            <p:nvPr/>
          </p:nvPicPr>
          <p:blipFill rotWithShape="1">
            <a:blip r:embed="rId8">
              <a:alphaModFix/>
            </a:blip>
            <a:srcRect b="0" l="0" r="50838" t="0"/>
            <a:stretch/>
          </p:blipFill>
          <p:spPr>
            <a:xfrm>
              <a:off x="3424525" y="1734963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6" name="Google Shape;656;p27"/>
            <p:cNvSpPr txBox="1"/>
            <p:nvPr/>
          </p:nvSpPr>
          <p:spPr>
            <a:xfrm>
              <a:off x="36333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57" name="Google Shape;657;p27"/>
          <p:cNvGrpSpPr/>
          <p:nvPr/>
        </p:nvGrpSpPr>
        <p:grpSpPr>
          <a:xfrm>
            <a:off x="970962" y="1700288"/>
            <a:ext cx="934926" cy="1967737"/>
            <a:chOff x="970949" y="1700288"/>
            <a:chExt cx="934926" cy="1967737"/>
          </a:xfrm>
        </p:grpSpPr>
        <p:pic>
          <p:nvPicPr>
            <p:cNvPr id="658" name="Google Shape;658;p27"/>
            <p:cNvPicPr preferRelativeResize="0"/>
            <p:nvPr/>
          </p:nvPicPr>
          <p:blipFill rotWithShape="1">
            <a:blip r:embed="rId8">
              <a:alphaModFix/>
            </a:blip>
            <a:srcRect b="0" l="50840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9" name="Google Shape;659;p27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660" name="Google Shape;660;p27"/>
          <p:cNvGrpSpPr/>
          <p:nvPr/>
        </p:nvGrpSpPr>
        <p:grpSpPr>
          <a:xfrm>
            <a:off x="47963" y="1734963"/>
            <a:ext cx="934926" cy="1926637"/>
            <a:chOff x="3424525" y="1734963"/>
            <a:chExt cx="934926" cy="1926637"/>
          </a:xfrm>
        </p:grpSpPr>
        <p:pic>
          <p:nvPicPr>
            <p:cNvPr id="661" name="Google Shape;661;p27"/>
            <p:cNvPicPr preferRelativeResize="0"/>
            <p:nvPr/>
          </p:nvPicPr>
          <p:blipFill rotWithShape="1">
            <a:blip r:embed="rId8">
              <a:alphaModFix/>
            </a:blip>
            <a:srcRect b="0" l="0" r="50838" t="0"/>
            <a:stretch/>
          </p:blipFill>
          <p:spPr>
            <a:xfrm>
              <a:off x="3424525" y="1734963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2" name="Google Shape;662;p27"/>
            <p:cNvSpPr txBox="1"/>
            <p:nvPr/>
          </p:nvSpPr>
          <p:spPr>
            <a:xfrm>
              <a:off x="36333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63" name="Google Shape;663;p27"/>
          <p:cNvSpPr txBox="1"/>
          <p:nvPr/>
        </p:nvSpPr>
        <p:spPr>
          <a:xfrm>
            <a:off x="851950" y="3716125"/>
            <a:ext cx="547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penultimate round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4" name="Google Shape;664;p27"/>
          <p:cNvSpPr txBox="1"/>
          <p:nvPr/>
        </p:nvSpPr>
        <p:spPr>
          <a:xfrm>
            <a:off x="851950" y="3716125"/>
            <a:ext cx="7440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                             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because he knows </a:t>
            </a: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last round, regardless of his decision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5" name="Google Shape;665;p27"/>
          <p:cNvSpPr txBox="1"/>
          <p:nvPr/>
        </p:nvSpPr>
        <p:spPr>
          <a:xfrm>
            <a:off x="851950" y="3716125"/>
            <a:ext cx="547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penultimate round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6" name="Google Shape;666;p27"/>
          <p:cNvSpPr txBox="1"/>
          <p:nvPr/>
        </p:nvSpPr>
        <p:spPr>
          <a:xfrm>
            <a:off x="851950" y="3716125"/>
            <a:ext cx="7440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                                                                   </a:t>
            </a:r>
            <a:r>
              <a:rPr b="1" i="0" lang="en" sz="16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 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because she knows </a:t>
            </a:r>
            <a:r>
              <a:rPr b="1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will defect in the last round, regardless of her decision</a:t>
            </a:r>
            <a:endParaRPr b="0" i="0" sz="2000" u="none" cap="none" strike="noStrike">
              <a:solidFill>
                <a:srgbClr val="06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7" name="Google Shape;667;p27"/>
          <p:cNvSpPr/>
          <p:nvPr/>
        </p:nvSpPr>
        <p:spPr>
          <a:xfrm>
            <a:off x="-119825" y="765050"/>
            <a:ext cx="9402000" cy="4029300"/>
          </a:xfrm>
          <a:prstGeom prst="rect">
            <a:avLst/>
          </a:prstGeom>
          <a:solidFill>
            <a:srgbClr val="FFFFFF">
              <a:alpha val="9607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27"/>
          <p:cNvSpPr txBox="1"/>
          <p:nvPr/>
        </p:nvSpPr>
        <p:spPr>
          <a:xfrm>
            <a:off x="5758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Defection is still the dominant strategy if agents know how many times they will interact.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9" name="Google Shape;669;p27"/>
          <p:cNvSpPr txBox="1"/>
          <p:nvPr/>
        </p:nvSpPr>
        <p:spPr>
          <a:xfrm>
            <a:off x="575800" y="20364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Uncertainty about future engagement enables rational cooperation.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interacting with each other repeatedly may cooperate, but only if they are sufficiently uncertain about whether their interactions are about to end.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0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00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Tournaments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675" name="Google Shape;675;p2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6" name="Google Shape;676;p2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7" name="Google Shape;677;p2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8" name="Google Shape;678;p28"/>
          <p:cNvSpPr/>
          <p:nvPr/>
        </p:nvSpPr>
        <p:spPr>
          <a:xfrm>
            <a:off x="11050" y="1659625"/>
            <a:ext cx="52542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8"/>
          <p:cNvSpPr/>
          <p:nvPr/>
        </p:nvSpPr>
        <p:spPr>
          <a:xfrm>
            <a:off x="0" y="1659625"/>
            <a:ext cx="19488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0" name="Google Shape;680;p28"/>
          <p:cNvGrpSpPr/>
          <p:nvPr/>
        </p:nvGrpSpPr>
        <p:grpSpPr>
          <a:xfrm>
            <a:off x="65027" y="1686525"/>
            <a:ext cx="8559850" cy="1493550"/>
            <a:chOff x="65027" y="1686525"/>
            <a:chExt cx="8559850" cy="1493550"/>
          </a:xfrm>
        </p:grpSpPr>
        <p:pic>
          <p:nvPicPr>
            <p:cNvPr id="681" name="Google Shape;681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784027" y="1686525"/>
              <a:ext cx="1840850" cy="1493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2" name="Google Shape;682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424527" y="1686525"/>
              <a:ext cx="1840850" cy="1493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3" name="Google Shape;683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027" y="1686525"/>
              <a:ext cx="1840850" cy="14935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84" name="Google Shape;684;p28"/>
          <p:cNvGrpSpPr/>
          <p:nvPr/>
        </p:nvGrpSpPr>
        <p:grpSpPr>
          <a:xfrm>
            <a:off x="227350" y="838850"/>
            <a:ext cx="7342450" cy="1595800"/>
            <a:chOff x="227350" y="838850"/>
            <a:chExt cx="7342450" cy="1595800"/>
          </a:xfrm>
        </p:grpSpPr>
        <p:pic>
          <p:nvPicPr>
            <p:cNvPr id="685" name="Google Shape;685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7350" y="838850"/>
              <a:ext cx="693250" cy="69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6" name="Google Shape;686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551950" y="838850"/>
              <a:ext cx="693250" cy="693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7" name="Google Shape;687;p2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876550" y="838850"/>
              <a:ext cx="693250" cy="69658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88" name="Google Shape;688;p28"/>
            <p:cNvCxnSpPr/>
            <p:nvPr/>
          </p:nvCxnSpPr>
          <p:spPr>
            <a:xfrm flipH="1" rot="10800000">
              <a:off x="5392902" y="2431950"/>
              <a:ext cx="1263600" cy="27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689" name="Google Shape;689;p28"/>
            <p:cNvCxnSpPr/>
            <p:nvPr/>
          </p:nvCxnSpPr>
          <p:spPr>
            <a:xfrm flipH="1" rot="10800000">
              <a:off x="2033402" y="2431950"/>
              <a:ext cx="1263600" cy="270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grpSp>
        <p:nvGrpSpPr>
          <p:cNvPr id="690" name="Google Shape;690;p28"/>
          <p:cNvGrpSpPr/>
          <p:nvPr/>
        </p:nvGrpSpPr>
        <p:grpSpPr>
          <a:xfrm>
            <a:off x="11049" y="1567350"/>
            <a:ext cx="8613826" cy="2384701"/>
            <a:chOff x="11049" y="1567350"/>
            <a:chExt cx="8613826" cy="2384701"/>
          </a:xfrm>
        </p:grpSpPr>
        <p:pic>
          <p:nvPicPr>
            <p:cNvPr id="691" name="Google Shape;691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049" y="1567350"/>
              <a:ext cx="1809176" cy="2384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2" name="Google Shape;692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413374" y="1567350"/>
              <a:ext cx="1809176" cy="23847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3" name="Google Shape;693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15699" y="1567350"/>
              <a:ext cx="1809176" cy="23847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94" name="Google Shape;694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875" y="1615325"/>
            <a:ext cx="1827126" cy="234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26013" y="1603005"/>
            <a:ext cx="1827124" cy="2359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29150" y="1603000"/>
            <a:ext cx="1806524" cy="236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1" name="Google Shape;701;p29"/>
          <p:cNvGraphicFramePr/>
          <p:nvPr/>
        </p:nvGraphicFramePr>
        <p:xfrm>
          <a:off x="237850" y="76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{482EEBB4-F0D0-45D1-9AFE-A25BF1303B63}</a:tableStyleId>
              </a:tblPr>
              <a:tblGrid>
                <a:gridCol w="1966075"/>
                <a:gridCol w="679692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 ExtraBold"/>
                          <a:ea typeface="Nunito ExtraBold"/>
                          <a:cs typeface="Nunito ExtraBold"/>
                          <a:sym typeface="Nunito ExtraBold"/>
                        </a:rPr>
                        <a:t>Strategy</a:t>
                      </a:r>
                      <a:endParaRPr sz="1700" u="none" cap="none" strike="noStrike">
                        <a:latin typeface="Nunito ExtraBold"/>
                        <a:ea typeface="Nunito ExtraBold"/>
                        <a:cs typeface="Nunito ExtraBold"/>
                        <a:sym typeface="Nunito ExtraBold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 ExtraBold"/>
                          <a:ea typeface="Nunito ExtraBold"/>
                          <a:cs typeface="Nunito ExtraBold"/>
                          <a:sym typeface="Nunito ExtraBold"/>
                        </a:rPr>
                        <a:t>Characteristics</a:t>
                      </a:r>
                      <a:endParaRPr sz="1700" u="none" cap="none" strike="noStrike">
                        <a:latin typeface="Nunito ExtraBold"/>
                        <a:ea typeface="Nunito ExtraBold"/>
                        <a:cs typeface="Nunito ExtraBold"/>
                        <a:sym typeface="Nunito ExtraBold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Random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Randomly defect or cooperate, regardless of your partner’s strategy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Always cooperate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Always choose to </a:t>
                      </a:r>
                      <a:r>
                        <a:rPr lang="en" sz="17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cooperate</a:t>
                      </a:r>
                      <a:r>
                        <a:rPr lang="en" sz="1700" u="none" cap="none" strike="noStrike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, regardless of your partner’s strategy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Always defect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Always choose to defect, regardless of your partner’s strategy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Grudger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700" u="none" cap="none" strike="noStrike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Start by cooperating. If your partner defects, defect in every subsequent round, regardless of your partner’s subsequent behavior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Tit-for-tat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en" sz="1700" u="none" cap="none" strike="noStrike">
                          <a:latin typeface="Nunito"/>
                          <a:ea typeface="Nunito"/>
                          <a:cs typeface="Nunito"/>
                          <a:sym typeface="Nunito"/>
                        </a:rPr>
                        <a:t>Start cooperating, then always do whatever your partner did last </a:t>
                      </a:r>
                      <a:endParaRPr sz="1700" u="none" cap="none" strike="noStrike"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sp>
        <p:nvSpPr>
          <p:cNvPr id="702" name="Google Shape;702;p2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Tournament Strategies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03" name="Google Shape;703;p2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4" name="Google Shape;704;p2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5" name="Google Shape;705;p2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40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3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Tit-For-Tat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12" name="Google Shape;712;p3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3" name="Google Shape;713;p3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4" name="Google Shape;714;p3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15" name="Google Shape;71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7350" y="838850"/>
            <a:ext cx="693250" cy="6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51950" y="838850"/>
            <a:ext cx="693250" cy="69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6550" y="838850"/>
            <a:ext cx="693250" cy="6965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8" name="Google Shape;718;p30"/>
          <p:cNvCxnSpPr/>
          <p:nvPr/>
        </p:nvCxnSpPr>
        <p:spPr>
          <a:xfrm flipH="1" rot="10800000">
            <a:off x="5392902" y="2431950"/>
            <a:ext cx="1263600" cy="2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19" name="Google Shape;719;p30"/>
          <p:cNvSpPr/>
          <p:nvPr/>
        </p:nvSpPr>
        <p:spPr>
          <a:xfrm>
            <a:off x="11050" y="1659625"/>
            <a:ext cx="52542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0" name="Google Shape;72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45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30"/>
          <p:cNvSpPr/>
          <p:nvPr/>
        </p:nvSpPr>
        <p:spPr>
          <a:xfrm>
            <a:off x="0" y="1659625"/>
            <a:ext cx="1948800" cy="1616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2" name="Google Shape;72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27" y="1686525"/>
            <a:ext cx="1840850" cy="1493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3" name="Google Shape;723;p30"/>
          <p:cNvCxnSpPr/>
          <p:nvPr/>
        </p:nvCxnSpPr>
        <p:spPr>
          <a:xfrm flipH="1" rot="10800000">
            <a:off x="2033402" y="2431950"/>
            <a:ext cx="1263600" cy="27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724" name="Google Shape;724;p30"/>
          <p:cNvGrpSpPr/>
          <p:nvPr/>
        </p:nvGrpSpPr>
        <p:grpSpPr>
          <a:xfrm>
            <a:off x="34575" y="1721200"/>
            <a:ext cx="934924" cy="1946825"/>
            <a:chOff x="34575" y="1721200"/>
            <a:chExt cx="934924" cy="1946825"/>
          </a:xfrm>
        </p:grpSpPr>
        <p:pic>
          <p:nvPicPr>
            <p:cNvPr id="725" name="Google Shape;725;p30"/>
            <p:cNvPicPr preferRelativeResize="0"/>
            <p:nvPr/>
          </p:nvPicPr>
          <p:blipFill rotWithShape="1">
            <a:blip r:embed="rId7">
              <a:alphaModFix/>
            </a:blip>
            <a:srcRect b="0" l="0" r="51155" t="0"/>
            <a:stretch/>
          </p:blipFill>
          <p:spPr>
            <a:xfrm>
              <a:off x="34575" y="1721200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6" name="Google Shape;726;p30"/>
            <p:cNvSpPr txBox="1"/>
            <p:nvPr/>
          </p:nvSpPr>
          <p:spPr>
            <a:xfrm>
              <a:off x="260698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27" name="Google Shape;727;p30"/>
          <p:cNvGrpSpPr/>
          <p:nvPr/>
        </p:nvGrpSpPr>
        <p:grpSpPr>
          <a:xfrm>
            <a:off x="970949" y="1700288"/>
            <a:ext cx="934926" cy="1967737"/>
            <a:chOff x="970949" y="1700288"/>
            <a:chExt cx="934926" cy="1967737"/>
          </a:xfrm>
        </p:grpSpPr>
        <p:pic>
          <p:nvPicPr>
            <p:cNvPr id="728" name="Google Shape;728;p30"/>
            <p:cNvPicPr preferRelativeResize="0"/>
            <p:nvPr/>
          </p:nvPicPr>
          <p:blipFill rotWithShape="1">
            <a:blip r:embed="rId8">
              <a:alphaModFix/>
            </a:blip>
            <a:srcRect b="0" l="50840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9" name="Google Shape;729;p30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30" name="Google Shape;730;p30"/>
          <p:cNvGrpSpPr/>
          <p:nvPr/>
        </p:nvGrpSpPr>
        <p:grpSpPr>
          <a:xfrm>
            <a:off x="3424525" y="1734963"/>
            <a:ext cx="934926" cy="1926637"/>
            <a:chOff x="3424525" y="1734963"/>
            <a:chExt cx="934926" cy="1926637"/>
          </a:xfrm>
        </p:grpSpPr>
        <p:pic>
          <p:nvPicPr>
            <p:cNvPr id="731" name="Google Shape;731;p30"/>
            <p:cNvPicPr preferRelativeResize="0"/>
            <p:nvPr/>
          </p:nvPicPr>
          <p:blipFill rotWithShape="1">
            <a:blip r:embed="rId8">
              <a:alphaModFix/>
            </a:blip>
            <a:srcRect b="0" l="0" r="50838" t="0"/>
            <a:stretch/>
          </p:blipFill>
          <p:spPr>
            <a:xfrm>
              <a:off x="3424525" y="1734963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2" name="Google Shape;732;p30"/>
            <p:cNvSpPr txBox="1"/>
            <p:nvPr/>
          </p:nvSpPr>
          <p:spPr>
            <a:xfrm>
              <a:off x="36333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33" name="Google Shape;733;p30"/>
          <p:cNvGrpSpPr/>
          <p:nvPr/>
        </p:nvGrpSpPr>
        <p:grpSpPr>
          <a:xfrm>
            <a:off x="4333425" y="1700288"/>
            <a:ext cx="934924" cy="1969425"/>
            <a:chOff x="7695900" y="1692175"/>
            <a:chExt cx="934924" cy="1969425"/>
          </a:xfrm>
        </p:grpSpPr>
        <p:pic>
          <p:nvPicPr>
            <p:cNvPr id="734" name="Google Shape;734;p30"/>
            <p:cNvPicPr preferRelativeResize="0"/>
            <p:nvPr/>
          </p:nvPicPr>
          <p:blipFill rotWithShape="1">
            <a:blip r:embed="rId7">
              <a:alphaModFix/>
            </a:blip>
            <a:srcRect b="0" l="51155" r="0" t="0"/>
            <a:stretch/>
          </p:blipFill>
          <p:spPr>
            <a:xfrm>
              <a:off x="7695900" y="1692175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5" name="Google Shape;735;p30"/>
            <p:cNvSpPr txBox="1"/>
            <p:nvPr/>
          </p:nvSpPr>
          <p:spPr>
            <a:xfrm>
              <a:off x="8050211" y="3169900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36" name="Google Shape;736;p30"/>
          <p:cNvGrpSpPr/>
          <p:nvPr/>
        </p:nvGrpSpPr>
        <p:grpSpPr>
          <a:xfrm>
            <a:off x="6753575" y="1721200"/>
            <a:ext cx="934924" cy="1946825"/>
            <a:chOff x="34575" y="1721200"/>
            <a:chExt cx="934924" cy="1946825"/>
          </a:xfrm>
        </p:grpSpPr>
        <p:pic>
          <p:nvPicPr>
            <p:cNvPr id="737" name="Google Shape;737;p30"/>
            <p:cNvPicPr preferRelativeResize="0"/>
            <p:nvPr/>
          </p:nvPicPr>
          <p:blipFill rotWithShape="1">
            <a:blip r:embed="rId7">
              <a:alphaModFix/>
            </a:blip>
            <a:srcRect b="0" l="0" r="51155" t="0"/>
            <a:stretch/>
          </p:blipFill>
          <p:spPr>
            <a:xfrm>
              <a:off x="34575" y="1721200"/>
              <a:ext cx="934924" cy="14935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8" name="Google Shape;738;p30"/>
            <p:cNvSpPr txBox="1"/>
            <p:nvPr/>
          </p:nvSpPr>
          <p:spPr>
            <a:xfrm>
              <a:off x="260698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06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1" i="0" sz="2000" u="none" cap="none" strike="noStrike">
                <a:solidFill>
                  <a:srgbClr val="06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739" name="Google Shape;739;p30"/>
          <p:cNvGrpSpPr/>
          <p:nvPr/>
        </p:nvGrpSpPr>
        <p:grpSpPr>
          <a:xfrm>
            <a:off x="7676549" y="1700288"/>
            <a:ext cx="934926" cy="1967737"/>
            <a:chOff x="970949" y="1700288"/>
            <a:chExt cx="934926" cy="1967737"/>
          </a:xfrm>
        </p:grpSpPr>
        <p:pic>
          <p:nvPicPr>
            <p:cNvPr id="740" name="Google Shape;740;p30"/>
            <p:cNvPicPr preferRelativeResize="0"/>
            <p:nvPr/>
          </p:nvPicPr>
          <p:blipFill rotWithShape="1">
            <a:blip r:embed="rId8">
              <a:alphaModFix/>
            </a:blip>
            <a:srcRect b="0" l="50841" r="0" t="0"/>
            <a:stretch/>
          </p:blipFill>
          <p:spPr>
            <a:xfrm>
              <a:off x="970949" y="1700288"/>
              <a:ext cx="934926" cy="14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1" name="Google Shape;741;p30"/>
            <p:cNvSpPr txBox="1"/>
            <p:nvPr/>
          </p:nvSpPr>
          <p:spPr>
            <a:xfrm>
              <a:off x="1341773" y="3176325"/>
              <a:ext cx="372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1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3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 R</a:t>
            </a:r>
            <a:r>
              <a:rPr lang="en"/>
              <a:t>acing Dynamics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47" name="Google Shape;747;p31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Iterated interactions can generate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or an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arms race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Competitive pressures motivate AI companies to pursue individual, short-term gains at a collective, long-term detriment.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8" name="Google Shape;748;p3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9" name="Google Shape;749;p3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0" name="Google Shape;750;p3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364325" y="850100"/>
            <a:ext cx="8279700" cy="4917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Corporate AI Arms Race</a:t>
            </a:r>
            <a:endParaRPr/>
          </a:p>
        </p:txBody>
      </p:sp>
      <p:sp>
        <p:nvSpPr>
          <p:cNvPr id="756" name="Google Shape;756;p32"/>
          <p:cNvSpPr txBox="1"/>
          <p:nvPr/>
        </p:nvSpPr>
        <p:spPr>
          <a:xfrm>
            <a:off x="194800" y="817200"/>
            <a:ext cx="8791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Competition is promoting the creation and use of more appealing and profitable systems, often at the cost of safety measures.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7" name="Google Shape;757;p3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8" name="Google Shape;758;p3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9" name="Google Shape;759;p3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0" name="Google Shape;760;p32"/>
          <p:cNvSpPr txBox="1"/>
          <p:nvPr/>
        </p:nvSpPr>
        <p:spPr>
          <a:xfrm>
            <a:off x="194800" y="1807800"/>
            <a:ext cx="87915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the public release of large language model-based chatbots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 companies delayed their chatbot release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 safety testing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view those who released their chatbots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without safety testing as having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switched from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to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 an iterated Prisoner’s Dilemma game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defectors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may then gain a competitive edge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competitive pressure causes other companies to rush their AI products to market, compromising safety measures in the process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Cutting Corners on Safety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66" name="Google Shape;766;p33"/>
          <p:cNvSpPr txBox="1"/>
          <p:nvPr/>
        </p:nvSpPr>
        <p:spPr>
          <a:xfrm>
            <a:off x="194800" y="817200"/>
            <a:ext cx="8791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Extreme c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ompetition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promot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the creation and use of more appealing and profitable systems, often at the cost of safety measures.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Though all parties would prefer to prioritize safety, they constantly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order to stay in the race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capabilities are thus advanced more rapidly than AI safety (e.g., jailbreaking robustness, watermarking, KYC, etc.)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7" name="Google Shape;767;p3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8" name="Google Shape;768;p3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9" name="Google Shape;769;p3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0" name="Google Shape;770;p33"/>
          <p:cNvSpPr txBox="1"/>
          <p:nvPr/>
        </p:nvSpPr>
        <p:spPr>
          <a:xfrm>
            <a:off x="194800" y="3179400"/>
            <a:ext cx="8949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Ultimately, corporate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could produce societal-scale harms: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Mass labor automation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→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widespread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and rapid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unemployment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Dangerous dependence on AI 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Autonomous economies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(we will return to later)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Attrition Model (1/2)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76" name="Google Shape;776;p3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7" name="Google Shape;777;p3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8" name="Google Shape;778;p3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9" name="Google Shape;779;p34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the game “chicken,” two drivers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headlong at each other: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one driver swerves off course, they lose, and the other wins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neither swerves, both drivers crash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 much should each driver be willing to risk?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80" name="Google Shape;780;p34"/>
          <p:cNvPicPr preferRelativeResize="0"/>
          <p:nvPr/>
        </p:nvPicPr>
        <p:blipFill rotWithShape="1">
          <a:blip r:embed="rId3">
            <a:alphaModFix/>
          </a:blip>
          <a:srcRect b="18646" l="0" r="0" t="0"/>
          <a:stretch/>
        </p:blipFill>
        <p:spPr>
          <a:xfrm>
            <a:off x="175" y="2689425"/>
            <a:ext cx="9144003" cy="217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35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Attrition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model: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6" name="Google Shape;786;p3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Attrition Model (2/2)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87" name="Google Shape;787;p3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8" name="Google Shape;788;p3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9" name="Google Shape;789;p3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0" name="Google Shape;790;p35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1" name="Google Shape;791;p35"/>
          <p:cNvSpPr txBox="1"/>
          <p:nvPr/>
        </p:nvSpPr>
        <p:spPr>
          <a:xfrm>
            <a:off x="423400" y="11982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Models this dynamic as an auction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competitors bid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risk level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rather than money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assume two competitors and shared knowledge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winner takes all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is an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all pay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auction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both competitors pay what they bid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Typical result: each competitor willing to risk around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33% loss in EV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Corporations in an AI race may behave as though competing for survival: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Willing to risk a 33% chance of causing an existential catastrophe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order to “win the prize” of continued corporate existence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92" name="Google Shape;79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36682" y="433063"/>
            <a:ext cx="2007325" cy="202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Military AI Arms Race (1/2)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798" name="Google Shape;798;p36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“The third revolution in warfare.”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9" name="Google Shape;799;p3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0" name="Google Shape;800;p3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1" name="Google Shape;801;p3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02" name="Google Shape;802;p36"/>
          <p:cNvGrpSpPr/>
          <p:nvPr/>
        </p:nvGrpSpPr>
        <p:grpSpPr>
          <a:xfrm>
            <a:off x="-66500" y="1294551"/>
            <a:ext cx="1737600" cy="2124875"/>
            <a:chOff x="-66500" y="1294551"/>
            <a:chExt cx="1737600" cy="2124875"/>
          </a:xfrm>
        </p:grpSpPr>
        <p:pic>
          <p:nvPicPr>
            <p:cNvPr id="803" name="Google Shape;803;p36"/>
            <p:cNvPicPr preferRelativeResize="0"/>
            <p:nvPr/>
          </p:nvPicPr>
          <p:blipFill rotWithShape="1">
            <a:blip r:embed="rId3">
              <a:alphaModFix/>
            </a:blip>
            <a:srcRect b="10273" l="3511" r="2600" t="0"/>
            <a:stretch/>
          </p:blipFill>
          <p:spPr>
            <a:xfrm rot="5400000">
              <a:off x="-385738" y="1680463"/>
              <a:ext cx="1699850" cy="928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4" name="Google Shape;804;p36"/>
            <p:cNvSpPr txBox="1"/>
            <p:nvPr/>
          </p:nvSpPr>
          <p:spPr>
            <a:xfrm>
              <a:off x="-66500" y="2927725"/>
              <a:ext cx="1737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Gunpowder</a:t>
              </a:r>
              <a:endParaRPr b="0" i="0" sz="16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805" name="Google Shape;805;p36"/>
          <p:cNvGrpSpPr/>
          <p:nvPr/>
        </p:nvGrpSpPr>
        <p:grpSpPr>
          <a:xfrm>
            <a:off x="1163250" y="1277073"/>
            <a:ext cx="2755850" cy="2455252"/>
            <a:chOff x="1163250" y="1277073"/>
            <a:chExt cx="2755850" cy="2455252"/>
          </a:xfrm>
        </p:grpSpPr>
        <p:pic>
          <p:nvPicPr>
            <p:cNvPr id="806" name="Google Shape;806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63250" y="1277073"/>
              <a:ext cx="2593876" cy="2039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7" name="Google Shape;807;p36"/>
            <p:cNvSpPr txBox="1"/>
            <p:nvPr/>
          </p:nvSpPr>
          <p:spPr>
            <a:xfrm>
              <a:off x="1515200" y="3240625"/>
              <a:ext cx="2403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" sz="18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Nuclear weapons</a:t>
              </a:r>
              <a:endPara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808" name="Google Shape;808;p36"/>
          <p:cNvGrpSpPr/>
          <p:nvPr/>
        </p:nvGrpSpPr>
        <p:grpSpPr>
          <a:xfrm>
            <a:off x="3757125" y="1294550"/>
            <a:ext cx="5386875" cy="2971175"/>
            <a:chOff x="3757125" y="1294550"/>
            <a:chExt cx="5386875" cy="2971175"/>
          </a:xfrm>
        </p:grpSpPr>
        <p:pic>
          <p:nvPicPr>
            <p:cNvPr id="809" name="Google Shape;809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757125" y="1294550"/>
              <a:ext cx="5386875" cy="2551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0" name="Google Shape;810;p36"/>
            <p:cNvSpPr txBox="1"/>
            <p:nvPr/>
          </p:nvSpPr>
          <p:spPr>
            <a:xfrm>
              <a:off x="5248612" y="3774025"/>
              <a:ext cx="2403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Military AI</a:t>
              </a:r>
              <a:endPara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3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Military </a:t>
            </a:r>
            <a:r>
              <a:rPr lang="en"/>
              <a:t>AI Arms Race</a:t>
            </a:r>
            <a:r>
              <a:rPr lang="en"/>
              <a:t> (2/2)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16" name="Google Shape;816;p37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“The third revolution in warfare.”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7" name="Google Shape;817;p3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8" name="Google Shape;818;p3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9" name="Google Shape;819;p3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0" name="Google Shape;820;p37"/>
          <p:cNvSpPr txBox="1"/>
          <p:nvPr/>
        </p:nvSpPr>
        <p:spPr>
          <a:xfrm>
            <a:off x="423400" y="15655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Military AI risks relate to: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1" name="Google Shape;821;p37"/>
          <p:cNvSpPr txBox="1"/>
          <p:nvPr/>
        </p:nvSpPr>
        <p:spPr>
          <a:xfrm>
            <a:off x="423400" y="1946575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AI-developed weapons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AI-controlled weapons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cyber warfare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Automated executive decision-making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Catastrophic accidents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Co-option of military AI technologies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Altered warfare dynamics (more frequent/severe wars)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Security Dilemma Model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27" name="Google Shape;827;p3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28" name="Google Shape;828;p38"/>
          <p:cNvSpPr txBox="1"/>
          <p:nvPr/>
        </p:nvSpPr>
        <p:spPr>
          <a:xfrm>
            <a:off x="335827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Mutual defensive concerns motivate nations to increase military capabilities, thereby exacerbating the risks for all involved.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29" name="Google Shape;8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5192" y="1653312"/>
            <a:ext cx="304182" cy="63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5408" y="1645073"/>
            <a:ext cx="745085" cy="802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98500" y="1617898"/>
            <a:ext cx="880450" cy="106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3587" y="1637798"/>
            <a:ext cx="823542" cy="1194729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3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4" name="Google Shape;834;p3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35" name="Google Shape;835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11680" y="1597592"/>
            <a:ext cx="1464795" cy="121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3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02106" y="1611537"/>
            <a:ext cx="236473" cy="49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75571" y="1593029"/>
            <a:ext cx="704436" cy="719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55242" y="1591132"/>
            <a:ext cx="736343" cy="106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30320" y="1612462"/>
            <a:ext cx="1271560" cy="1084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3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343607" y="1591103"/>
            <a:ext cx="1696620" cy="1094777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38"/>
          <p:cNvSpPr txBox="1"/>
          <p:nvPr/>
        </p:nvSpPr>
        <p:spPr>
          <a:xfrm>
            <a:off x="396575" y="2679075"/>
            <a:ext cx="87447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is analogous to the Cold War nuclear arms racing dynamics between the US and the Soviet Union (a “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security dilemma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”):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“Cooperate”	 = reduce nuclear arms investment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“Defect”	 = increase investment to heighten military capabilities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equilibrium: both sides defected repeatedly, exacerbating risks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improvement: both sides could have cooperated to reduce risks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3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Security Dilemma Model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47" name="Google Shape;847;p3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8" name="Google Shape;848;p39"/>
          <p:cNvSpPr txBox="1"/>
          <p:nvPr/>
        </p:nvSpPr>
        <p:spPr>
          <a:xfrm>
            <a:off x="2710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Mutual defensive concerns motivate nations to increase military capabilities, thereby exacerbating the risks for all involved.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9" name="Google Shape;849;p3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0" name="Google Shape;850;p3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1" name="Google Shape;851;p39"/>
          <p:cNvSpPr txBox="1"/>
          <p:nvPr/>
        </p:nvSpPr>
        <p:spPr>
          <a:xfrm>
            <a:off x="271000" y="1732625"/>
            <a:ext cx="8868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military promise of AI is motivating nations to increase development, adoption, and deployment of AI applications in war. The nations’ actions are motivating each other to pursue a path that is against their long term interests.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2" name="Google Shape;852;p39"/>
          <p:cNvSpPr txBox="1"/>
          <p:nvPr/>
        </p:nvSpPr>
        <p:spPr>
          <a:xfrm>
            <a:off x="271000" y="3303913"/>
            <a:ext cx="8868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With more AI involvement, war can take place at accelerated rates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Nations that do not adopt military AI risk being outcompeted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automated retaliation (more on this in the next section)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0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the Iterated Prisoner’s Dilemma, there are “extortion” strategies.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Extortion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 strategy that enables an agent to ensure that their own payoff is higher than their partners in all outcomes.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Extortionist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an agent using an extortion strategy.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Extortionists decide whether to cooperate or defect in each round using: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Their partner’s most recent decision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Their own most recent decision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set of probabilities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8" name="Google Shape;858;p4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Extortion (1/2)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59" name="Google Shape;859;p4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0" name="Google Shape;860;p4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1" name="Google Shape;861;p4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6" name="Google Shape;866;p41"/>
          <p:cNvPicPr preferRelativeResize="0"/>
          <p:nvPr/>
        </p:nvPicPr>
        <p:blipFill rotWithShape="1">
          <a:blip r:embed="rId3">
            <a:alphaModFix/>
          </a:blip>
          <a:srcRect b="13024" l="0" r="0" t="28153"/>
          <a:stretch/>
        </p:blipFill>
        <p:spPr>
          <a:xfrm>
            <a:off x="175" y="648075"/>
            <a:ext cx="9143999" cy="4103078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41"/>
          <p:cNvSpPr/>
          <p:nvPr/>
        </p:nvSpPr>
        <p:spPr>
          <a:xfrm>
            <a:off x="966725" y="1444400"/>
            <a:ext cx="2922900" cy="105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868" name="Google Shape;868;p41"/>
          <p:cNvSpPr/>
          <p:nvPr/>
        </p:nvSpPr>
        <p:spPr>
          <a:xfrm>
            <a:off x="1016775" y="3525675"/>
            <a:ext cx="2922900" cy="105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pic>
        <p:nvPicPr>
          <p:cNvPr id="869" name="Google Shape;869;p41"/>
          <p:cNvPicPr preferRelativeResize="0"/>
          <p:nvPr/>
        </p:nvPicPr>
        <p:blipFill rotWithShape="1">
          <a:blip r:embed="rId3">
            <a:alphaModFix/>
          </a:blip>
          <a:srcRect b="16734" l="11691" r="58582" t="69407"/>
          <a:stretch/>
        </p:blipFill>
        <p:spPr>
          <a:xfrm>
            <a:off x="1069075" y="3525675"/>
            <a:ext cx="2718174" cy="966724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41"/>
          <p:cNvSpPr/>
          <p:nvPr/>
        </p:nvSpPr>
        <p:spPr>
          <a:xfrm>
            <a:off x="4810838" y="3525675"/>
            <a:ext cx="2922900" cy="105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pic>
        <p:nvPicPr>
          <p:cNvPr id="871" name="Google Shape;871;p41"/>
          <p:cNvPicPr preferRelativeResize="0"/>
          <p:nvPr/>
        </p:nvPicPr>
        <p:blipFill rotWithShape="1">
          <a:blip r:embed="rId3">
            <a:alphaModFix/>
          </a:blip>
          <a:srcRect b="16734" l="53979" r="16792" t="69407"/>
          <a:stretch/>
        </p:blipFill>
        <p:spPr>
          <a:xfrm>
            <a:off x="4935950" y="3525674"/>
            <a:ext cx="2672675" cy="966726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41"/>
          <p:cNvSpPr/>
          <p:nvPr/>
        </p:nvSpPr>
        <p:spPr>
          <a:xfrm>
            <a:off x="4731225" y="1438000"/>
            <a:ext cx="2922900" cy="105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pic>
        <p:nvPicPr>
          <p:cNvPr id="873" name="Google Shape;873;p41"/>
          <p:cNvPicPr preferRelativeResize="0"/>
          <p:nvPr/>
        </p:nvPicPr>
        <p:blipFill rotWithShape="1">
          <a:blip r:embed="rId3">
            <a:alphaModFix/>
          </a:blip>
          <a:srcRect b="45267" l="53982" r="16291" t="39570"/>
          <a:stretch/>
        </p:blipFill>
        <p:spPr>
          <a:xfrm>
            <a:off x="4935950" y="1444400"/>
            <a:ext cx="2718174" cy="10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4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Extortion (2/3)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75" name="Google Shape;875;p4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6" name="Google Shape;876;p4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7" name="Google Shape;877;p4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78" name="Google Shape;878;p41"/>
          <p:cNvPicPr preferRelativeResize="0"/>
          <p:nvPr/>
        </p:nvPicPr>
        <p:blipFill rotWithShape="1">
          <a:blip r:embed="rId3">
            <a:alphaModFix/>
          </a:blip>
          <a:srcRect b="45267" l="11688" r="58585" t="39570"/>
          <a:stretch/>
        </p:blipFill>
        <p:spPr>
          <a:xfrm>
            <a:off x="1069075" y="1444397"/>
            <a:ext cx="2718174" cy="10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Rational Actors May Not Secure Collectively Good Outcomes</a:t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423400" y="1122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lecture will give an interpretation for why rational actors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(CEOs of AI companies)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signed this statement</a:t>
            </a:r>
            <a:endParaRPr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575" y="2179502"/>
            <a:ext cx="4798900" cy="16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4525" y="1563350"/>
            <a:ext cx="2204847" cy="322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2"/>
          <p:cNvSpPr txBox="1"/>
          <p:nvPr/>
        </p:nvSpPr>
        <p:spPr>
          <a:xfrm>
            <a:off x="423400" y="8172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Tail risk: AIs may use digital torture for extortion.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agents may be superhumanly proficient at wielding extortion.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Extortion may be exceptionally effective against AIs.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Scope neglect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Impartiality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extortionists may execute higher-stakes threats more frequently than humans.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4" name="Google Shape;884;p4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Extortion (2/2)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85" name="Google Shape;885;p4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6" name="Google Shape;886;p4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7" name="Google Shape;887;p4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Collective Action Problems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93" name="Google Shape;893;p43"/>
          <p:cNvSpPr txBox="1"/>
          <p:nvPr/>
        </p:nvSpPr>
        <p:spPr>
          <a:xfrm>
            <a:off x="5758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4" name="Google Shape;894;p4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5" name="Google Shape;895;p4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6" name="Google Shape;896;p4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97" name="Google Shape;897;p43"/>
          <p:cNvGrpSpPr/>
          <p:nvPr/>
        </p:nvGrpSpPr>
        <p:grpSpPr>
          <a:xfrm>
            <a:off x="152575" y="1611625"/>
            <a:ext cx="8635674" cy="3129998"/>
            <a:chOff x="0" y="838850"/>
            <a:chExt cx="8635674" cy="3129998"/>
          </a:xfrm>
        </p:grpSpPr>
        <p:sp>
          <p:nvSpPr>
            <p:cNvPr id="898" name="Google Shape;898;p43"/>
            <p:cNvSpPr/>
            <p:nvPr/>
          </p:nvSpPr>
          <p:spPr>
            <a:xfrm>
              <a:off x="11050" y="1659625"/>
              <a:ext cx="5254200" cy="1616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43"/>
            <p:cNvSpPr/>
            <p:nvPr/>
          </p:nvSpPr>
          <p:spPr>
            <a:xfrm>
              <a:off x="0" y="1659625"/>
              <a:ext cx="1948800" cy="1616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0" name="Google Shape;900;p43"/>
            <p:cNvGrpSpPr/>
            <p:nvPr/>
          </p:nvGrpSpPr>
          <p:grpSpPr>
            <a:xfrm>
              <a:off x="65027" y="1686525"/>
              <a:ext cx="8559850" cy="1493550"/>
              <a:chOff x="65027" y="1686525"/>
              <a:chExt cx="8559850" cy="1493550"/>
            </a:xfrm>
          </p:grpSpPr>
          <p:pic>
            <p:nvPicPr>
              <p:cNvPr id="901" name="Google Shape;901;p4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784027" y="1686525"/>
                <a:ext cx="1840850" cy="14935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2" name="Google Shape;902;p4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24527" y="1686525"/>
                <a:ext cx="1840850" cy="14935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3" name="Google Shape;903;p4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65027" y="1686525"/>
                <a:ext cx="1840850" cy="14935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04" name="Google Shape;904;p43"/>
            <p:cNvGrpSpPr/>
            <p:nvPr/>
          </p:nvGrpSpPr>
          <p:grpSpPr>
            <a:xfrm>
              <a:off x="227350" y="838850"/>
              <a:ext cx="7342450" cy="1595800"/>
              <a:chOff x="227350" y="838850"/>
              <a:chExt cx="7342450" cy="1595800"/>
            </a:xfrm>
          </p:grpSpPr>
          <p:pic>
            <p:nvPicPr>
              <p:cNvPr id="905" name="Google Shape;905;p4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227350" y="838850"/>
                <a:ext cx="693250" cy="6932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6" name="Google Shape;906;p43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3551950" y="838850"/>
                <a:ext cx="693250" cy="6932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7" name="Google Shape;907;p4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6876550" y="838850"/>
                <a:ext cx="693250" cy="696584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908" name="Google Shape;908;p43"/>
              <p:cNvCxnSpPr/>
              <p:nvPr/>
            </p:nvCxnSpPr>
            <p:spPr>
              <a:xfrm flipH="1" rot="10800000">
                <a:off x="5392902" y="2431950"/>
                <a:ext cx="1263600" cy="270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cxnSp>
            <p:nvCxnSpPr>
              <p:cNvPr id="909" name="Google Shape;909;p43"/>
              <p:cNvCxnSpPr/>
              <p:nvPr/>
            </p:nvCxnSpPr>
            <p:spPr>
              <a:xfrm flipH="1" rot="10800000">
                <a:off x="2033402" y="2431950"/>
                <a:ext cx="1263600" cy="2700"/>
              </a:xfrm>
              <a:prstGeom prst="straightConnector1">
                <a:avLst/>
              </a:prstGeom>
              <a:noFill/>
              <a:ln cap="flat" cmpd="sng" w="28575">
                <a:solidFill>
                  <a:schemeClr val="dk1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grpSp>
          <p:nvGrpSpPr>
            <p:cNvPr id="910" name="Google Shape;910;p43"/>
            <p:cNvGrpSpPr/>
            <p:nvPr/>
          </p:nvGrpSpPr>
          <p:grpSpPr>
            <a:xfrm>
              <a:off x="11049" y="1567350"/>
              <a:ext cx="8613826" cy="2384701"/>
              <a:chOff x="11049" y="1567350"/>
              <a:chExt cx="8613826" cy="2384701"/>
            </a:xfrm>
          </p:grpSpPr>
          <p:pic>
            <p:nvPicPr>
              <p:cNvPr id="911" name="Google Shape;911;p43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049" y="1567350"/>
                <a:ext cx="1809176" cy="23847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2" name="Google Shape;912;p43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3413374" y="1567350"/>
                <a:ext cx="1809176" cy="23847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3" name="Google Shape;913;p43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6815699" y="1567350"/>
                <a:ext cx="1809176" cy="23847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14" name="Google Shape;914;p4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2875" y="1615325"/>
              <a:ext cx="1827126" cy="2346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5" name="Google Shape;915;p4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426013" y="1603005"/>
              <a:ext cx="1827124" cy="2359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6" name="Google Shape;916;p4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829150" y="1603000"/>
              <a:ext cx="1806524" cy="23658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7" name="Google Shape;917;p43"/>
          <p:cNvSpPr txBox="1"/>
          <p:nvPr/>
        </p:nvSpPr>
        <p:spPr>
          <a:xfrm>
            <a:off x="152575" y="840225"/>
            <a:ext cx="2734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Pairwise interactions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18" name="Google Shape;918;p43"/>
          <p:cNvSpPr txBox="1"/>
          <p:nvPr/>
        </p:nvSpPr>
        <p:spPr>
          <a:xfrm>
            <a:off x="-289350" y="840225"/>
            <a:ext cx="2734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interactions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919" name="Google Shape;919;p43"/>
          <p:cNvGrpSpPr/>
          <p:nvPr/>
        </p:nvGrpSpPr>
        <p:grpSpPr>
          <a:xfrm>
            <a:off x="130275" y="1611625"/>
            <a:ext cx="8808099" cy="3164000"/>
            <a:chOff x="-22125" y="1611625"/>
            <a:chExt cx="8808099" cy="3164000"/>
          </a:xfrm>
        </p:grpSpPr>
        <p:grpSp>
          <p:nvGrpSpPr>
            <p:cNvPr id="920" name="Google Shape;920;p43"/>
            <p:cNvGrpSpPr/>
            <p:nvPr/>
          </p:nvGrpSpPr>
          <p:grpSpPr>
            <a:xfrm>
              <a:off x="175" y="1611625"/>
              <a:ext cx="7569800" cy="2437475"/>
              <a:chOff x="0" y="838850"/>
              <a:chExt cx="7569800" cy="2437475"/>
            </a:xfrm>
          </p:grpSpPr>
          <p:sp>
            <p:nvSpPr>
              <p:cNvPr id="921" name="Google Shape;921;p43"/>
              <p:cNvSpPr/>
              <p:nvPr/>
            </p:nvSpPr>
            <p:spPr>
              <a:xfrm>
                <a:off x="11050" y="1659625"/>
                <a:ext cx="5254200" cy="1616700"/>
              </a:xfrm>
              <a:prstGeom prst="rect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43"/>
              <p:cNvSpPr/>
              <p:nvPr/>
            </p:nvSpPr>
            <p:spPr>
              <a:xfrm>
                <a:off x="0" y="1659625"/>
                <a:ext cx="1948800" cy="1616700"/>
              </a:xfrm>
              <a:prstGeom prst="rect">
                <a:avLst/>
              </a:prstGeom>
              <a:solidFill>
                <a:schemeClr val="l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23" name="Google Shape;923;p43"/>
              <p:cNvGrpSpPr/>
              <p:nvPr/>
            </p:nvGrpSpPr>
            <p:grpSpPr>
              <a:xfrm>
                <a:off x="227350" y="838850"/>
                <a:ext cx="7342450" cy="1595800"/>
                <a:chOff x="227350" y="838850"/>
                <a:chExt cx="7342450" cy="1595800"/>
              </a:xfrm>
            </p:grpSpPr>
            <p:pic>
              <p:nvPicPr>
                <p:cNvPr id="924" name="Google Shape;924;p43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227350" y="838850"/>
                  <a:ext cx="693250" cy="6932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25" name="Google Shape;925;p43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0" l="0" r="0" t="0"/>
                <a:stretch/>
              </p:blipFill>
              <p:spPr>
                <a:xfrm>
                  <a:off x="3551950" y="838850"/>
                  <a:ext cx="693250" cy="6932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26" name="Google Shape;926;p43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0" l="0" r="0" t="0"/>
                <a:stretch/>
              </p:blipFill>
              <p:spPr>
                <a:xfrm>
                  <a:off x="6876550" y="838850"/>
                  <a:ext cx="693250" cy="69658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927" name="Google Shape;927;p43"/>
                <p:cNvCxnSpPr/>
                <p:nvPr/>
              </p:nvCxnSpPr>
              <p:spPr>
                <a:xfrm flipH="1" rot="10800000">
                  <a:off x="5392902" y="2431950"/>
                  <a:ext cx="1263600" cy="27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cxnSp>
              <p:nvCxnSpPr>
                <p:cNvPr id="928" name="Google Shape;928;p43"/>
                <p:cNvCxnSpPr/>
                <p:nvPr/>
              </p:nvCxnSpPr>
              <p:spPr>
                <a:xfrm flipH="1" rot="10800000">
                  <a:off x="2033402" y="2431950"/>
                  <a:ext cx="1263600" cy="2700"/>
                </a:xfrm>
                <a:prstGeom prst="straightConnector1">
                  <a:avLst/>
                </a:prstGeom>
                <a:noFill/>
                <a:ln cap="flat" cmpd="sng" w="2857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</p:grpSp>
        </p:grpSp>
        <p:pic>
          <p:nvPicPr>
            <p:cNvPr id="929" name="Google Shape;929;p4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-22125" y="2371275"/>
              <a:ext cx="2015525" cy="240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0" name="Google Shape;930;p4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347200" y="2371275"/>
              <a:ext cx="2015525" cy="240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1" name="Google Shape;931;p4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6770450" y="2371275"/>
              <a:ext cx="2015524" cy="24043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4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Example: Group projects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937" name="Google Shape;937;p44"/>
          <p:cNvSpPr txBox="1"/>
          <p:nvPr/>
        </p:nvSpPr>
        <p:spPr>
          <a:xfrm>
            <a:off x="347200" y="741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collaborative group project can pose a collective action problem if the group has a shared goal, but not everyone pitches in to help achieve it.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These “slackers” are behaving this way because: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They want the group’s goal to be achieved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they would prefer this to happen at no cost (effort) to themselves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 “slacking” is the dominant strategy: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others work hard and the group’s goal is achieved, the slacker enjoys the benefit of this success without the cost of contributing themself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the goal is not achieved, at least the slacker saved themselves effort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8" name="Google Shape;938;p4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9" name="Google Shape;939;p4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0" name="Google Shape;940;p4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4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Coercion: Mutual and External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946" name="Google Shape;946;p45"/>
          <p:cNvSpPr txBox="1"/>
          <p:nvPr/>
        </p:nvSpPr>
        <p:spPr>
          <a:xfrm>
            <a:off x="423400" y="7410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incentivize agents to contribute/cooperate using coercion.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coercion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Top-down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interventions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laws, regulations, and sanctions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Mutual coercion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Bottom-up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Internal feedback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establishing cooperative norms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7" name="Google Shape;947;p4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8" name="Google Shape;948;p4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9" name="Google Shape;949;p4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4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6"/>
          <p:cNvSpPr txBox="1"/>
          <p:nvPr>
            <p:ph type="title"/>
          </p:nvPr>
        </p:nvSpPr>
        <p:spPr>
          <a:xfrm>
            <a:off x="10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Example: Public Health Emergency (1/2)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955" name="Google Shape;955;p46"/>
          <p:cNvSpPr txBox="1"/>
          <p:nvPr/>
        </p:nvSpPr>
        <p:spPr>
          <a:xfrm>
            <a:off x="423400" y="1198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Tens of millions of deaths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Death toll might have been lower with stricter compliance with public health measures (wearing masks, testing, vaccinations, distancing)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compliance entailed personal costs: expense, social isolation etc…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Everyone wanted a lower death toll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each individual preferred not to pay the personal cost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6" name="Google Shape;956;p4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7" name="Google Shape;957;p4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8" name="Google Shape;958;p4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9" name="Google Shape;959;p46"/>
          <p:cNvSpPr txBox="1"/>
          <p:nvPr/>
        </p:nvSpPr>
        <p:spPr>
          <a:xfrm>
            <a:off x="423400" y="817200"/>
            <a:ext cx="8885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model the COVID-19 pandemic as a collective action problem: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4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5" name="Google Shape;965;p4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6" name="Google Shape;966;p4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7" name="Google Shape;967;p47"/>
          <p:cNvSpPr txBox="1"/>
          <p:nvPr/>
        </p:nvSpPr>
        <p:spPr>
          <a:xfrm>
            <a:off x="423400" y="1337250"/>
            <a:ext cx="8297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adhering to public health measures at personal cost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violating public health measures to save personal cost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Dominant strategy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Outcome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many people chose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violate public health measures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improvement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if everyone had suffered small personal cost, a better collective outcome would have been achieved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8" name="Google Shape;968;p47"/>
          <p:cNvSpPr txBox="1"/>
          <p:nvPr/>
        </p:nvSpPr>
        <p:spPr>
          <a:xfrm>
            <a:off x="423400" y="874050"/>
            <a:ext cx="8885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model the COVID-19 pandemic as a collective action problem: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69" name="Google Shape;969;p47"/>
          <p:cNvSpPr txBox="1"/>
          <p:nvPr>
            <p:ph type="title"/>
          </p:nvPr>
        </p:nvSpPr>
        <p:spPr>
          <a:xfrm>
            <a:off x="10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Example: Public Health Emergency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970" name="Google Shape;970;p47"/>
          <p:cNvSpPr txBox="1"/>
          <p:nvPr/>
        </p:nvSpPr>
        <p:spPr>
          <a:xfrm>
            <a:off x="423400" y="4043450"/>
            <a:ext cx="88857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Other collective action problems: Nuclear stockpiling, upholding democracy, climate change, and so 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4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Formalization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976" name="Google Shape;976;p4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7" name="Google Shape;977;p4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8" name="Google Shape;978;p4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9" name="Google Shape;979;p48"/>
          <p:cNvSpPr txBox="1"/>
          <p:nvPr/>
        </p:nvSpPr>
        <p:spPr>
          <a:xfrm>
            <a:off x="423400" y="817200"/>
            <a:ext cx="8824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a collective action problem, each agent must decide between: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Contributing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helping to achieve the group’s shared goal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 riding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not helping, but benefiting from others’ contributions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0" name="Google Shape;980;p48"/>
          <p:cNvSpPr txBox="1"/>
          <p:nvPr/>
        </p:nvSpPr>
        <p:spPr>
          <a:xfrm>
            <a:off x="423400" y="2384563"/>
            <a:ext cx="8824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 riders impose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negative externalities </a:t>
            </a:r>
            <a:r>
              <a:rPr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 the rest of the group.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1" name="Google Shape;981;p48"/>
          <p:cNvSpPr txBox="1"/>
          <p:nvPr/>
        </p:nvSpPr>
        <p:spPr>
          <a:xfrm>
            <a:off x="423400" y="3228250"/>
            <a:ext cx="8430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 riding can produce Pareto inefficient Nash equilibria.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82" name="Google Shape;98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0005" y="1140400"/>
            <a:ext cx="1354975" cy="2745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9350" y="1046150"/>
            <a:ext cx="1407675" cy="281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48"/>
          <p:cNvPicPr preferRelativeResize="0"/>
          <p:nvPr/>
        </p:nvPicPr>
        <p:blipFill rotWithShape="1">
          <a:blip r:embed="rId5">
            <a:alphaModFix/>
          </a:blip>
          <a:srcRect b="0" l="27510" r="0" t="0"/>
          <a:stretch/>
        </p:blipFill>
        <p:spPr>
          <a:xfrm>
            <a:off x="4955200" y="1240175"/>
            <a:ext cx="3111975" cy="254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48"/>
          <p:cNvPicPr preferRelativeResize="0"/>
          <p:nvPr/>
        </p:nvPicPr>
        <p:blipFill rotWithShape="1">
          <a:blip r:embed="rId6">
            <a:alphaModFix/>
          </a:blip>
          <a:srcRect b="0" l="0" r="79137" t="0"/>
          <a:stretch/>
        </p:blipFill>
        <p:spPr>
          <a:xfrm>
            <a:off x="3754100" y="1140400"/>
            <a:ext cx="1178099" cy="271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2200" y="1625625"/>
            <a:ext cx="4120075" cy="203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99200" y="1163975"/>
            <a:ext cx="1289425" cy="287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32200" y="1565570"/>
            <a:ext cx="4769027" cy="203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48"/>
          <p:cNvPicPr preferRelativeResize="0"/>
          <p:nvPr/>
        </p:nvPicPr>
        <p:blipFill rotWithShape="1">
          <a:blip r:embed="rId10">
            <a:alphaModFix/>
          </a:blip>
          <a:srcRect b="0" l="0" r="34461" t="3251"/>
          <a:stretch/>
        </p:blipFill>
        <p:spPr>
          <a:xfrm>
            <a:off x="1710550" y="969600"/>
            <a:ext cx="3448876" cy="359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4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32200" y="1502215"/>
            <a:ext cx="4120075" cy="2139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4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834107" y="1565575"/>
            <a:ext cx="2154518" cy="203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4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841600" y="1554350"/>
            <a:ext cx="2101800" cy="197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48"/>
          <p:cNvPicPr preferRelativeResize="0"/>
          <p:nvPr/>
        </p:nvPicPr>
        <p:blipFill rotWithShape="1">
          <a:blip r:embed="rId14">
            <a:alphaModFix/>
          </a:blip>
          <a:srcRect b="15440" l="9494" r="0" t="33109"/>
          <a:stretch/>
        </p:blipFill>
        <p:spPr>
          <a:xfrm>
            <a:off x="5445550" y="1379375"/>
            <a:ext cx="4895451" cy="2506124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48"/>
          <p:cNvSpPr/>
          <p:nvPr/>
        </p:nvSpPr>
        <p:spPr>
          <a:xfrm>
            <a:off x="-591800" y="565488"/>
            <a:ext cx="11232300" cy="401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5" name="Google Shape;995;p4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58448" y="724461"/>
            <a:ext cx="3160203" cy="383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48"/>
          <p:cNvPicPr preferRelativeResize="0"/>
          <p:nvPr/>
        </p:nvPicPr>
        <p:blipFill rotWithShape="1">
          <a:blip r:embed="rId16">
            <a:alphaModFix/>
          </a:blip>
          <a:srcRect b="65872" l="34585" r="49650" t="-429"/>
          <a:stretch/>
        </p:blipFill>
        <p:spPr>
          <a:xfrm>
            <a:off x="4145375" y="707951"/>
            <a:ext cx="504350" cy="1324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48"/>
          <p:cNvPicPr preferRelativeResize="0"/>
          <p:nvPr/>
        </p:nvPicPr>
        <p:blipFill rotWithShape="1">
          <a:blip r:embed="rId16">
            <a:alphaModFix/>
          </a:blip>
          <a:srcRect b="33130" l="50348" r="33886" t="33590"/>
          <a:stretch/>
        </p:blipFill>
        <p:spPr>
          <a:xfrm>
            <a:off x="4649725" y="2003450"/>
            <a:ext cx="504350" cy="127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48"/>
          <p:cNvPicPr preferRelativeResize="0"/>
          <p:nvPr/>
        </p:nvPicPr>
        <p:blipFill rotWithShape="1">
          <a:blip r:embed="rId16">
            <a:alphaModFix/>
          </a:blip>
          <a:srcRect b="0" l="18299" r="65628" t="65658"/>
          <a:stretch/>
        </p:blipFill>
        <p:spPr>
          <a:xfrm>
            <a:off x="3628025" y="3256950"/>
            <a:ext cx="517350" cy="13246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9" name="Google Shape;999;p48"/>
          <p:cNvGrpSpPr/>
          <p:nvPr/>
        </p:nvGrpSpPr>
        <p:grpSpPr>
          <a:xfrm>
            <a:off x="3628025" y="750150"/>
            <a:ext cx="1523225" cy="3782175"/>
            <a:chOff x="3628025" y="750150"/>
            <a:chExt cx="1523225" cy="3782175"/>
          </a:xfrm>
        </p:grpSpPr>
        <p:pic>
          <p:nvPicPr>
            <p:cNvPr id="1000" name="Google Shape;1000;p48"/>
            <p:cNvPicPr preferRelativeResize="0"/>
            <p:nvPr/>
          </p:nvPicPr>
          <p:blipFill rotWithShape="1">
            <a:blip r:embed="rId17">
              <a:alphaModFix/>
            </a:blip>
            <a:srcRect b="0" l="17843" r="66602" t="66274"/>
            <a:stretch/>
          </p:blipFill>
          <p:spPr>
            <a:xfrm>
              <a:off x="3628025" y="3256750"/>
              <a:ext cx="504350" cy="127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1" name="Google Shape;1001;p48"/>
            <p:cNvPicPr preferRelativeResize="0"/>
            <p:nvPr/>
          </p:nvPicPr>
          <p:blipFill rotWithShape="1">
            <a:blip r:embed="rId17">
              <a:alphaModFix/>
            </a:blip>
            <a:srcRect b="66863" l="33553" r="50397" t="0"/>
            <a:stretch/>
          </p:blipFill>
          <p:spPr>
            <a:xfrm>
              <a:off x="4137575" y="750150"/>
              <a:ext cx="520351" cy="1253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2" name="Google Shape;1002;p48"/>
            <p:cNvPicPr preferRelativeResize="0"/>
            <p:nvPr/>
          </p:nvPicPr>
          <p:blipFill rotWithShape="1">
            <a:blip r:embed="rId17">
              <a:alphaModFix/>
            </a:blip>
            <a:srcRect b="34475" l="49263" r="35181" t="33741"/>
            <a:stretch/>
          </p:blipFill>
          <p:spPr>
            <a:xfrm>
              <a:off x="4646900" y="2026200"/>
              <a:ext cx="504350" cy="12020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03" name="Google Shape;1003;p4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4525" y="507775"/>
            <a:ext cx="2058949" cy="98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48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06975" y="1565575"/>
            <a:ext cx="1626013" cy="99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48"/>
          <p:cNvPicPr preferRelativeResize="0"/>
          <p:nvPr/>
        </p:nvPicPr>
        <p:blipFill rotWithShape="1">
          <a:blip r:embed="rId10">
            <a:alphaModFix/>
          </a:blip>
          <a:srcRect b="0" l="21352" r="34459" t="3251"/>
          <a:stretch/>
        </p:blipFill>
        <p:spPr>
          <a:xfrm>
            <a:off x="6730613" y="781688"/>
            <a:ext cx="2325326" cy="359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48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858225" y="897350"/>
            <a:ext cx="1908976" cy="48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48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049450" y="750150"/>
            <a:ext cx="3169576" cy="376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48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073975" y="759025"/>
            <a:ext cx="3169575" cy="374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48"/>
          <p:cNvPicPr preferRelativeResize="0"/>
          <p:nvPr/>
        </p:nvPicPr>
        <p:blipFill rotWithShape="1">
          <a:blip r:embed="rId23">
            <a:alphaModFix/>
          </a:blip>
          <a:srcRect b="0" l="0" r="0" t="7442"/>
          <a:stretch/>
        </p:blipFill>
        <p:spPr>
          <a:xfrm>
            <a:off x="41763" y="1565575"/>
            <a:ext cx="2006876" cy="99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4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3058439" y="751025"/>
            <a:ext cx="3171787" cy="376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48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783350" y="1379375"/>
            <a:ext cx="2101800" cy="1992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48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3092278" y="769475"/>
            <a:ext cx="3132961" cy="376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48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3065763" y="775568"/>
            <a:ext cx="3145575" cy="373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4" name="Google Shape;1014;p48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798700" y="1384300"/>
            <a:ext cx="2058950" cy="1982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5" name="Google Shape;1015;p48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3079188" y="768938"/>
            <a:ext cx="3130300" cy="3744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7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4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1" name="Google Shape;1021;p4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2" name="Google Shape;1022;p4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3" name="Google Shape;1023;p49"/>
          <p:cNvSpPr txBox="1"/>
          <p:nvPr/>
        </p:nvSpPr>
        <p:spPr>
          <a:xfrm>
            <a:off x="423400" y="817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more precisely model AI rac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(which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involve more than two competitors) as collective action problems.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4" name="Google Shape;1024;p49"/>
          <p:cNvSpPr txBox="1"/>
          <p:nvPr/>
        </p:nvSpPr>
        <p:spPr>
          <a:xfrm>
            <a:off x="423400" y="21665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slow rate of military AI adoption, incurring personal cost of reduced military capabilities (relative to competitors who free ride)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 ride/defect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continue rapid military AI adoption in order to maintain competitive edge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Negative externalities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free riders exacerbate the risks of catastrophic accidents, weapon misuse, and escalated warfare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5" name="Google Shape;1025;p49"/>
          <p:cNvSpPr txBox="1"/>
          <p:nvPr/>
        </p:nvSpPr>
        <p:spPr>
          <a:xfrm>
            <a:off x="423400" y="16748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Military AI arms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6" name="Google Shape;1026;p4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AI-Triggered</a:t>
            </a:r>
            <a:r>
              <a:rPr lang="en"/>
              <a:t> Flash War (</a:t>
            </a:r>
            <a:r>
              <a:rPr lang="en"/>
              <a:t>1/2</a:t>
            </a:r>
            <a:r>
              <a:rPr lang="en"/>
              <a:t>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5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2" name="Google Shape;1032;p5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3" name="Google Shape;1033;p5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4" name="Google Shape;1034;p50"/>
          <p:cNvSpPr txBox="1"/>
          <p:nvPr/>
        </p:nvSpPr>
        <p:spPr>
          <a:xfrm>
            <a:off x="423400" y="817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model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that involve more than two competitors as collective action problems.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5" name="Google Shape;1035;p50"/>
          <p:cNvSpPr txBox="1"/>
          <p:nvPr/>
        </p:nvSpPr>
        <p:spPr>
          <a:xfrm>
            <a:off x="423400" y="21665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Multiple nations use AI for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automated retaliation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Weapons system - powerful and rapid-action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Placed under the control of an AI detection system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AI detects enemy offensive action, it initiates retaliatory fire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 human oversight necessary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Benefit one: faster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Benefit two: more effective deterrence signal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6" name="Google Shape;1036;p50"/>
          <p:cNvSpPr txBox="1"/>
          <p:nvPr/>
        </p:nvSpPr>
        <p:spPr>
          <a:xfrm>
            <a:off x="423400" y="16554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Military AI arms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catastrophic outcome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flash war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7" name="Google Shape;1037;p5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AI-Triggered</a:t>
            </a:r>
            <a:r>
              <a:rPr lang="en"/>
              <a:t> </a:t>
            </a:r>
            <a:r>
              <a:rPr lang="en"/>
              <a:t>Flash War (1/2)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5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3" name="Google Shape;1043;p5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4" name="Google Shape;1044;p5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5" name="Google Shape;1045;p51"/>
          <p:cNvSpPr txBox="1"/>
          <p:nvPr/>
        </p:nvSpPr>
        <p:spPr>
          <a:xfrm>
            <a:off x="423400" y="817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model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that involve more than two competitors as collective action problems.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6" name="Google Shape;1046;p51"/>
          <p:cNvSpPr txBox="1"/>
          <p:nvPr/>
        </p:nvSpPr>
        <p:spPr>
          <a:xfrm>
            <a:off x="423400" y="2223300"/>
            <a:ext cx="8888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one nation’s AI incorrectly detects an offensive strike from another nation, it may automatically “retaliate” to this non-existent threat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could trigger automated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retaliations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from the other nations’ automated 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Small errors could be exacerbated into increasingly escalated wars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Flash war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 war triggered by autonomous AI systems that takes place too quickly for human control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7" name="Google Shape;1047;p51"/>
          <p:cNvSpPr txBox="1"/>
          <p:nvPr/>
        </p:nvSpPr>
        <p:spPr>
          <a:xfrm>
            <a:off x="423400" y="18078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Military AI arms racing dynamics catastrophic outcome,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flash war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8" name="Google Shape;1048;p5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AI-Triggered</a:t>
            </a:r>
            <a:r>
              <a:rPr lang="en"/>
              <a:t> </a:t>
            </a:r>
            <a:r>
              <a:rPr lang="en"/>
              <a:t>Flash War (2/2)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 rotWithShape="1">
          <a:blip r:embed="rId3">
            <a:alphaModFix/>
          </a:blip>
          <a:srcRect b="0" l="0" r="29" t="0"/>
          <a:stretch/>
        </p:blipFill>
        <p:spPr>
          <a:xfrm>
            <a:off x="5040975" y="1964850"/>
            <a:ext cx="4045548" cy="244622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Game Theory Fundamentals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423400" y="817200"/>
            <a:ext cx="8297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the branch of maths concerned with reducing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complicated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situations to abstract games, in which agents choose interaction strategies.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423400" y="817200"/>
            <a:ext cx="7875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assume that the agents are: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423400" y="22724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Games can be: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Zero sum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Non-zero sum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2239" y="1967175"/>
            <a:ext cx="4045563" cy="244157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423400" y="372765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Non-zero sum game outcomes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can be: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Positive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sum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Negative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sum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434225" y="1170625"/>
            <a:ext cx="8237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Rational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Self-interested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5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4" name="Google Shape;1054;p5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5" name="Google Shape;1055;p5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6" name="Google Shape;1056;p52"/>
          <p:cNvSpPr txBox="1"/>
          <p:nvPr/>
        </p:nvSpPr>
        <p:spPr>
          <a:xfrm>
            <a:off x="423400" y="7410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7" name="Google Shape;1057;p52"/>
          <p:cNvSpPr txBox="1"/>
          <p:nvPr/>
        </p:nvSpPr>
        <p:spPr>
          <a:xfrm>
            <a:off x="194800" y="1274400"/>
            <a:ext cx="88332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are out-performing the average human at an increasing number and range of jobs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 range from personal assistants to executive decision-makers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Companies want the benefits of these faster and more effective workers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 they automate economically valuable functions by delegating them to AI agents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8" name="Google Shape;1058;p5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Autonomous Economy (</a:t>
            </a:r>
            <a:r>
              <a:rPr lang="en"/>
              <a:t>1/3</a:t>
            </a:r>
            <a:r>
              <a:rPr lang="en"/>
              <a:t>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5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4" name="Google Shape;1064;p5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5" name="Google Shape;1065;p5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6" name="Google Shape;1066;p53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7" name="Google Shape;1067;p53"/>
          <p:cNvSpPr txBox="1"/>
          <p:nvPr/>
        </p:nvSpPr>
        <p:spPr>
          <a:xfrm>
            <a:off x="423400" y="125635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maintain human labor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efect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automate jobs using AI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Negative externalities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free riding increases the competitive pressure for other companies to follow suit, pushing all involved down a path with catastrophic risks 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8" name="Google Shape;1068;p5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Autonomous Economy (2/3)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5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Autonomous Economy (3/3)</a:t>
            </a:r>
            <a:endParaRPr/>
          </a:p>
        </p:txBody>
      </p:sp>
      <p:sp>
        <p:nvSpPr>
          <p:cNvPr id="1074" name="Google Shape;1074;p5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5" name="Google Shape;1075;p5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6" name="Google Shape;1076;p5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7" name="Google Shape;1077;p54"/>
          <p:cNvSpPr txBox="1"/>
          <p:nvPr/>
        </p:nvSpPr>
        <p:spPr>
          <a:xfrm>
            <a:off x="271000" y="969600"/>
            <a:ext cx="8902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Corporate AI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 dynamics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catastrophic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outcome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autonomous economy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8" name="Google Shape;1078;p54"/>
          <p:cNvSpPr txBox="1"/>
          <p:nvPr/>
        </p:nvSpPr>
        <p:spPr>
          <a:xfrm>
            <a:off x="194800" y="1579200"/>
            <a:ext cx="88332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Continuous automation could move economic activity away from human control into the command of AI 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Ultimately, this could lead to the global economy becoming “autonomous,” with humans no longer able to steer or intervene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Like passengers in an autonomous vehicle, our safety and destination would rest with the AI systems now acting without supervision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55"/>
          <p:cNvSpPr txBox="1"/>
          <p:nvPr>
            <p:ph type="title"/>
          </p:nvPr>
        </p:nvSpPr>
        <p:spPr>
          <a:xfrm>
            <a:off x="398825" y="1330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</p:txBody>
      </p:sp>
      <p:sp>
        <p:nvSpPr>
          <p:cNvPr id="1084" name="Google Shape;1084;p55"/>
          <p:cNvSpPr txBox="1"/>
          <p:nvPr/>
        </p:nvSpPr>
        <p:spPr>
          <a:xfrm>
            <a:off x="423400" y="741000"/>
            <a:ext cx="88053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basic solution concept in game theory is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Equilibrium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Nash equilibria are often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Pareto inefficient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everyone can be happier.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Agents can also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change payoffs, dispositions, or structures.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Collective action problems involving AI could lead to reckless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racing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dependence, cutting corners of safety, flash wars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or </a:t>
            </a: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mass automation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5" name="Google Shape;1085;p5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6" name="Google Shape;1086;p5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7" name="Google Shape;1087;p5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5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3" name="Google Shape;1093;p56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4" name="Google Shape;1094;p5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5" name="Google Shape;1095;p5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6" name="Google Shape;1096;p5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7" name="Google Shape;1097;p56"/>
          <p:cNvSpPr/>
          <p:nvPr/>
        </p:nvSpPr>
        <p:spPr>
          <a:xfrm>
            <a:off x="364325" y="1459700"/>
            <a:ext cx="8279700" cy="4917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5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Importance of Cooperation</a:t>
            </a:r>
            <a:endParaRPr/>
          </a:p>
        </p:txBody>
      </p:sp>
      <p:sp>
        <p:nvSpPr>
          <p:cNvPr id="1103" name="Google Shape;1103;p5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4" name="Google Shape;1104;p5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5" name="Google Shape;1105;p5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6" name="Google Shape;1106;p57"/>
          <p:cNvSpPr txBox="1"/>
          <p:nvPr/>
        </p:nvSpPr>
        <p:spPr>
          <a:xfrm>
            <a:off x="367450" y="817200"/>
            <a:ext cx="8871900" cy="43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Securing good outcomes without cooperation can be difficult, even for intelligent rational agents.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between AI stakeholders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Counteract competitive and evolutionary pressures (AI racing dynamics)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E.g., The “merge-and-assist” clause of OpenAI’s charter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between AI agents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want AIs to cooperate with us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as we will see, mechanisms that enable cooperation could backfire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5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Cooperation Mechanisms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112" name="Google Shape;1112;p5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13" name="Google Shape;1113;p5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14" name="Google Shape;1114;p5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15" name="Google Shape;1115;p58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Direct reciprocity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Indirect reciprocity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</a:t>
            </a:r>
            <a:endParaRPr b="0" i="0" sz="2000" u="none" cap="none" strike="noStrike">
              <a:solidFill>
                <a:srgbClr val="D9D9D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Institutions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59"/>
          <p:cNvSpPr txBox="1"/>
          <p:nvPr/>
        </p:nvSpPr>
        <p:spPr>
          <a:xfrm>
            <a:off x="423400" y="961238"/>
            <a:ext cx="60060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Direct reciprocity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requires repeated encounters between the same two individuals.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1" name="Google Shape;1121;p5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Direct and Indirect Reciprocity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2" name="Google Shape;1122;p59"/>
          <p:cNvSpPr txBox="1"/>
          <p:nvPr/>
        </p:nvSpPr>
        <p:spPr>
          <a:xfrm>
            <a:off x="423400" y="1991500"/>
            <a:ext cx="5560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Indirect reciprocity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based on reputation; a helpful individual is more likely to receive help.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3" name="Google Shape;1123;p59"/>
          <p:cNvSpPr txBox="1"/>
          <p:nvPr/>
        </p:nvSpPr>
        <p:spPr>
          <a:xfrm>
            <a:off x="423400" y="3934250"/>
            <a:ext cx="5799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Doesn’t work with advanced AI: no upside to reciprocating with humans!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4" name="Google Shape;1124;p59"/>
          <p:cNvSpPr txBox="1"/>
          <p:nvPr/>
        </p:nvSpPr>
        <p:spPr>
          <a:xfrm>
            <a:off x="423400" y="2998125"/>
            <a:ext cx="5560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Encourages cooperation, as agents will be compensated for their efforts.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25" name="Google Shape;112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1995" y="1235849"/>
            <a:ext cx="1902161" cy="14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525" y="2992286"/>
            <a:ext cx="1876349" cy="1634229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5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8" name="Google Shape;1128;p5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9" name="Google Shape;1129;p5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60"/>
          <p:cNvSpPr txBox="1"/>
          <p:nvPr>
            <p:ph type="title"/>
          </p:nvPr>
        </p:nvSpPr>
        <p:spPr>
          <a:xfrm>
            <a:off x="125475" y="-12175"/>
            <a:ext cx="889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Kin and Group Selection (1/2)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35" name="Google Shape;1135;p60"/>
          <p:cNvSpPr txBox="1"/>
          <p:nvPr/>
        </p:nvSpPr>
        <p:spPr>
          <a:xfrm>
            <a:off x="367675" y="1257813"/>
            <a:ext cx="626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operates when the donor and the recipient of an altruistic act are genetic relatives.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36" name="Google Shape;1136;p60"/>
          <p:cNvSpPr txBox="1"/>
          <p:nvPr/>
        </p:nvSpPr>
        <p:spPr>
          <a:xfrm>
            <a:off x="367425" y="2240725"/>
            <a:ext cx="6871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suggests that groups have shared success and failure, and that groups which cooperate may collectively succeed.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Selects for altruistic agents that increase group success.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37" name="Google Shape;1137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3350" y="1359809"/>
            <a:ext cx="2380650" cy="880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6800" y="3126969"/>
            <a:ext cx="2307200" cy="1273162"/>
          </a:xfrm>
          <a:prstGeom prst="rect">
            <a:avLst/>
          </a:prstGeom>
          <a:noFill/>
          <a:ln>
            <a:noFill/>
          </a:ln>
        </p:spPr>
      </p:pic>
      <p:sp>
        <p:nvSpPr>
          <p:cNvPr id="1139" name="Google Shape;1139;p6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0" name="Google Shape;1140;p6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1" name="Google Shape;1141;p6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61"/>
          <p:cNvSpPr txBox="1"/>
          <p:nvPr>
            <p:ph type="title"/>
          </p:nvPr>
        </p:nvSpPr>
        <p:spPr>
          <a:xfrm>
            <a:off x="125475" y="-12175"/>
            <a:ext cx="889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Kin and Group Selection (2/2)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7" name="Google Shape;1147;p61"/>
          <p:cNvSpPr txBox="1"/>
          <p:nvPr/>
        </p:nvSpPr>
        <p:spPr>
          <a:xfrm>
            <a:off x="367675" y="1257825"/>
            <a:ext cx="803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 fails if the cost of engaging in altruism outweighs the information similarity between kin: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would not be kind towards humans because we have very little information similarity to them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Consider the negative treatment of factory animals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8" name="Google Shape;1148;p61"/>
          <p:cNvSpPr txBox="1"/>
          <p:nvPr/>
        </p:nvSpPr>
        <p:spPr>
          <a:xfrm>
            <a:off x="367675" y="3423275"/>
            <a:ext cx="7900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 fails, as AI agents will have in-group bias towards other AI agents; bias against humans by exclusion.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9" name="Google Shape;1149;p6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0" name="Google Shape;1150;p6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1" name="Google Shape;1151;p6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8184225" y="1219200"/>
            <a:ext cx="936300" cy="10758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8187100" y="3682400"/>
            <a:ext cx="936300" cy="10758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8187100" y="0"/>
            <a:ext cx="936300" cy="2295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8178725" y="2495000"/>
            <a:ext cx="936300" cy="2263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b="0" l="36666" r="33524" t="0"/>
          <a:stretch/>
        </p:blipFill>
        <p:spPr>
          <a:xfrm>
            <a:off x="3608350" y="1308900"/>
            <a:ext cx="1820227" cy="1857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71697" r="0" t="0"/>
          <a:stretch/>
        </p:blipFill>
        <p:spPr>
          <a:xfrm>
            <a:off x="5428574" y="1407775"/>
            <a:ext cx="1728302" cy="185757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Prisoner’s Dilemma: Animation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05" name="Google Shape;105;p1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" name="Google Shape;108;p17"/>
          <p:cNvSpPr/>
          <p:nvPr/>
        </p:nvSpPr>
        <p:spPr>
          <a:xfrm>
            <a:off x="-117775" y="817200"/>
            <a:ext cx="2869500" cy="3118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5025" y="1742346"/>
            <a:ext cx="4705352" cy="16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3800" y="1491163"/>
            <a:ext cx="1076127" cy="2103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p17"/>
          <p:cNvCxnSpPr>
            <a:stCxn id="110" idx="3"/>
          </p:cNvCxnSpPr>
          <p:nvPr/>
        </p:nvCxnSpPr>
        <p:spPr>
          <a:xfrm flipH="1" rot="10800000">
            <a:off x="5589927" y="1627551"/>
            <a:ext cx="1699800" cy="915600"/>
          </a:xfrm>
          <a:prstGeom prst="straightConnector1">
            <a:avLst/>
          </a:prstGeom>
          <a:noFill/>
          <a:ln cap="flat" cmpd="sng" w="19050">
            <a:solidFill>
              <a:srgbClr val="0EB050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112" name="Google Shape;112;p17"/>
          <p:cNvGrpSpPr/>
          <p:nvPr/>
        </p:nvGrpSpPr>
        <p:grpSpPr>
          <a:xfrm>
            <a:off x="1815749" y="943151"/>
            <a:ext cx="6511500" cy="3200001"/>
            <a:chOff x="1813349" y="947926"/>
            <a:chExt cx="6511500" cy="3200001"/>
          </a:xfrm>
        </p:grpSpPr>
        <p:pic>
          <p:nvPicPr>
            <p:cNvPr id="113" name="Google Shape;113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813349" y="947926"/>
              <a:ext cx="3206325" cy="3200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18524" y="947926"/>
              <a:ext cx="3206325" cy="3200001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15" name="Google Shape;115;p17"/>
          <p:cNvCxnSpPr>
            <a:stCxn id="110" idx="3"/>
          </p:cNvCxnSpPr>
          <p:nvPr/>
        </p:nvCxnSpPr>
        <p:spPr>
          <a:xfrm>
            <a:off x="5589927" y="2543150"/>
            <a:ext cx="1678200" cy="979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6" name="Google Shape;116;p17"/>
          <p:cNvSpPr txBox="1"/>
          <p:nvPr/>
        </p:nvSpPr>
        <p:spPr>
          <a:xfrm>
            <a:off x="7293975" y="1223200"/>
            <a:ext cx="1392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endParaRPr b="0" i="0" sz="2000" u="none" cap="none" strike="noStrike">
              <a:solidFill>
                <a:srgbClr val="0E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7293975" y="3313675"/>
            <a:ext cx="1392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Defect</a:t>
            </a:r>
            <a:endParaRPr b="0" i="0" sz="2000" u="none" cap="none" strike="noStrike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18" name="Google Shape;118;p17"/>
          <p:cNvGrpSpPr/>
          <p:nvPr/>
        </p:nvGrpSpPr>
        <p:grpSpPr>
          <a:xfrm>
            <a:off x="5296451" y="565975"/>
            <a:ext cx="3085554" cy="1528408"/>
            <a:chOff x="4132800" y="1416821"/>
            <a:chExt cx="5335559" cy="2420282"/>
          </a:xfrm>
        </p:grpSpPr>
        <p:pic>
          <p:nvPicPr>
            <p:cNvPr id="119" name="Google Shape;119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32800" y="1643563"/>
              <a:ext cx="1076127" cy="21039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0" name="Google Shape;120;p17"/>
            <p:cNvCxnSpPr>
              <a:stCxn id="119" idx="3"/>
            </p:cNvCxnSpPr>
            <p:nvPr/>
          </p:nvCxnSpPr>
          <p:spPr>
            <a:xfrm flipH="1" rot="10800000">
              <a:off x="5208927" y="1779951"/>
              <a:ext cx="1699800" cy="915600"/>
            </a:xfrm>
            <a:prstGeom prst="straightConnector1">
              <a:avLst/>
            </a:prstGeom>
            <a:noFill/>
            <a:ln cap="flat" cmpd="sng" w="19050">
              <a:solidFill>
                <a:srgbClr val="0EB05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21" name="Google Shape;121;p17"/>
            <p:cNvCxnSpPr>
              <a:stCxn id="119" idx="3"/>
            </p:cNvCxnSpPr>
            <p:nvPr/>
          </p:nvCxnSpPr>
          <p:spPr>
            <a:xfrm>
              <a:off x="5208927" y="2695550"/>
              <a:ext cx="1678200" cy="9795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22" name="Google Shape;122;p17"/>
            <p:cNvSpPr txBox="1"/>
            <p:nvPr/>
          </p:nvSpPr>
          <p:spPr>
            <a:xfrm>
              <a:off x="6836759" y="1416821"/>
              <a:ext cx="2631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rPr>
                <a:t>Cooperate</a:t>
              </a:r>
              <a:endParaRPr b="0" i="0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3" name="Google Shape;123;p17"/>
            <p:cNvSpPr txBox="1"/>
            <p:nvPr/>
          </p:nvSpPr>
          <p:spPr>
            <a:xfrm>
              <a:off x="6836747" y="3345403"/>
              <a:ext cx="22803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Defect</a:t>
              </a:r>
              <a:endParaRPr b="0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24" name="Google Shape;124;p17"/>
          <p:cNvGrpSpPr/>
          <p:nvPr/>
        </p:nvGrpSpPr>
        <p:grpSpPr>
          <a:xfrm>
            <a:off x="5296451" y="2719125"/>
            <a:ext cx="3085554" cy="1528408"/>
            <a:chOff x="4132800" y="1416821"/>
            <a:chExt cx="5335559" cy="2420282"/>
          </a:xfrm>
        </p:grpSpPr>
        <p:pic>
          <p:nvPicPr>
            <p:cNvPr id="125" name="Google Shape;125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32800" y="1643563"/>
              <a:ext cx="1076127" cy="21039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6" name="Google Shape;126;p17"/>
            <p:cNvCxnSpPr>
              <a:stCxn id="125" idx="3"/>
            </p:cNvCxnSpPr>
            <p:nvPr/>
          </p:nvCxnSpPr>
          <p:spPr>
            <a:xfrm flipH="1" rot="10800000">
              <a:off x="5208927" y="1779951"/>
              <a:ext cx="1699800" cy="915600"/>
            </a:xfrm>
            <a:prstGeom prst="straightConnector1">
              <a:avLst/>
            </a:prstGeom>
            <a:noFill/>
            <a:ln cap="flat" cmpd="sng" w="19050">
              <a:solidFill>
                <a:srgbClr val="0EB05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27" name="Google Shape;127;p17"/>
            <p:cNvCxnSpPr>
              <a:stCxn id="125" idx="3"/>
            </p:cNvCxnSpPr>
            <p:nvPr/>
          </p:nvCxnSpPr>
          <p:spPr>
            <a:xfrm>
              <a:off x="5208927" y="2695550"/>
              <a:ext cx="1678200" cy="9795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28" name="Google Shape;128;p17"/>
            <p:cNvSpPr txBox="1"/>
            <p:nvPr/>
          </p:nvSpPr>
          <p:spPr>
            <a:xfrm>
              <a:off x="6836759" y="1416821"/>
              <a:ext cx="26316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rPr>
                <a:t>Cooperate</a:t>
              </a:r>
              <a:endParaRPr b="0" i="0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9" name="Google Shape;129;p17"/>
            <p:cNvSpPr txBox="1"/>
            <p:nvPr/>
          </p:nvSpPr>
          <p:spPr>
            <a:xfrm>
              <a:off x="6836747" y="3345403"/>
              <a:ext cx="22803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Defect</a:t>
              </a:r>
              <a:endParaRPr b="0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130" name="Google Shape;13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66187" y="718375"/>
            <a:ext cx="637750" cy="12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66187" y="2795325"/>
            <a:ext cx="637750" cy="12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3327952" y="1119300"/>
            <a:ext cx="1561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rPr>
              <a:t>Cooperates</a:t>
            </a:r>
            <a:endParaRPr b="0" i="0" sz="2000" u="none" cap="none" strike="noStrike">
              <a:solidFill>
                <a:srgbClr val="0E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3327952" y="3196250"/>
            <a:ext cx="1392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Defects</a:t>
            </a:r>
            <a:endParaRPr b="0" i="0" sz="2000" u="none" cap="none" strike="noStrike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5200" y="1106063"/>
            <a:ext cx="2542200" cy="2263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17"/>
          <p:cNvGrpSpPr/>
          <p:nvPr/>
        </p:nvGrpSpPr>
        <p:grpSpPr>
          <a:xfrm>
            <a:off x="5296450" y="718375"/>
            <a:ext cx="637750" cy="3433050"/>
            <a:chOff x="5677450" y="718375"/>
            <a:chExt cx="637750" cy="3433050"/>
          </a:xfrm>
        </p:grpSpPr>
        <p:pic>
          <p:nvPicPr>
            <p:cNvPr id="136" name="Google Shape;136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77450" y="2857875"/>
              <a:ext cx="637750" cy="1293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77450" y="718375"/>
              <a:ext cx="637750" cy="12935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" name="Google Shape;138;p17"/>
          <p:cNvGrpSpPr/>
          <p:nvPr/>
        </p:nvGrpSpPr>
        <p:grpSpPr>
          <a:xfrm>
            <a:off x="2660026" y="716838"/>
            <a:ext cx="643924" cy="3369747"/>
            <a:chOff x="2660026" y="716838"/>
            <a:chExt cx="643924" cy="3369747"/>
          </a:xfrm>
        </p:grpSpPr>
        <p:pic>
          <p:nvPicPr>
            <p:cNvPr id="139" name="Google Shape;139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81626" y="716838"/>
              <a:ext cx="622324" cy="13286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60026" y="2757925"/>
              <a:ext cx="622324" cy="13286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17"/>
          <p:cNvSpPr txBox="1"/>
          <p:nvPr/>
        </p:nvSpPr>
        <p:spPr>
          <a:xfrm>
            <a:off x="6129563" y="1075663"/>
            <a:ext cx="833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</a:t>
            </a:r>
            <a:endParaRPr b="1" i="0" sz="2000" u="none" cap="none" strike="noStrike">
              <a:solidFill>
                <a:srgbClr val="C55A1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4385038" y="894238"/>
            <a:ext cx="833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0171C0"/>
                </a:solidFill>
                <a:latin typeface="Nunito"/>
                <a:ea typeface="Nunito"/>
                <a:cs typeface="Nunito"/>
                <a:sym typeface="Nunito"/>
              </a:rPr>
              <a:t>Bob</a:t>
            </a:r>
            <a:endParaRPr b="1" i="0" sz="2000" u="none" cap="none" strike="noStrike">
              <a:solidFill>
                <a:srgbClr val="0171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43" name="Google Shape;143;p17"/>
          <p:cNvPicPr preferRelativeResize="0"/>
          <p:nvPr/>
        </p:nvPicPr>
        <p:blipFill rotWithShape="1">
          <a:blip r:embed="rId9">
            <a:alphaModFix/>
          </a:blip>
          <a:srcRect b="49415" l="0" r="0" t="0"/>
          <a:stretch/>
        </p:blipFill>
        <p:spPr>
          <a:xfrm>
            <a:off x="8203400" y="-28600"/>
            <a:ext cx="940600" cy="24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 rotWithShape="1">
          <a:blip r:embed="rId9">
            <a:alphaModFix/>
          </a:blip>
          <a:srcRect b="0" l="0" r="0" t="50477"/>
          <a:stretch/>
        </p:blipFill>
        <p:spPr>
          <a:xfrm>
            <a:off x="8203400" y="2440104"/>
            <a:ext cx="940600" cy="241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/>
          <p:nvPr/>
        </p:nvSpPr>
        <p:spPr>
          <a:xfrm>
            <a:off x="30600" y="854050"/>
            <a:ext cx="1160400" cy="393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203400" y="-12175"/>
            <a:ext cx="936225" cy="48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42400" y="817200"/>
            <a:ext cx="11604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World 1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30600" y="3080000"/>
            <a:ext cx="1160400" cy="393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42400" y="3030950"/>
            <a:ext cx="11604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World 2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0" name="Google Shape;150;p17"/>
          <p:cNvGrpSpPr/>
          <p:nvPr/>
        </p:nvGrpSpPr>
        <p:grpSpPr>
          <a:xfrm>
            <a:off x="5926875" y="580725"/>
            <a:ext cx="2205600" cy="2940288"/>
            <a:chOff x="5926875" y="580725"/>
            <a:chExt cx="2205600" cy="2940288"/>
          </a:xfrm>
        </p:grpSpPr>
        <p:sp>
          <p:nvSpPr>
            <p:cNvPr id="151" name="Google Shape;151;p17"/>
            <p:cNvSpPr/>
            <p:nvPr/>
          </p:nvSpPr>
          <p:spPr>
            <a:xfrm rot="5400000">
              <a:off x="6628725" y="-121125"/>
              <a:ext cx="801900" cy="2205600"/>
            </a:xfrm>
            <a:prstGeom prst="corner">
              <a:avLst>
                <a:gd fmla="val 36357" name="adj1"/>
                <a:gd fmla="val 100000" name="adj2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7"/>
            <p:cNvSpPr/>
            <p:nvPr/>
          </p:nvSpPr>
          <p:spPr>
            <a:xfrm rot="5400000">
              <a:off x="6628725" y="2017263"/>
              <a:ext cx="801900" cy="2205600"/>
            </a:xfrm>
            <a:prstGeom prst="corner">
              <a:avLst>
                <a:gd fmla="val 36357" name="adj1"/>
                <a:gd fmla="val 100000" name="adj2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17"/>
          <p:cNvGrpSpPr/>
          <p:nvPr/>
        </p:nvGrpSpPr>
        <p:grpSpPr>
          <a:xfrm>
            <a:off x="8203400" y="-28600"/>
            <a:ext cx="940600" cy="4885754"/>
            <a:chOff x="8203400" y="-28600"/>
            <a:chExt cx="940600" cy="4885754"/>
          </a:xfrm>
        </p:grpSpPr>
        <p:pic>
          <p:nvPicPr>
            <p:cNvPr id="154" name="Google Shape;154;p17"/>
            <p:cNvPicPr preferRelativeResize="0"/>
            <p:nvPr/>
          </p:nvPicPr>
          <p:blipFill rotWithShape="1">
            <a:blip r:embed="rId9">
              <a:alphaModFix/>
            </a:blip>
            <a:srcRect b="49415" l="0" r="0" t="0"/>
            <a:stretch/>
          </p:blipFill>
          <p:spPr>
            <a:xfrm>
              <a:off x="8203400" y="-28600"/>
              <a:ext cx="940600" cy="2468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17"/>
            <p:cNvPicPr preferRelativeResize="0"/>
            <p:nvPr/>
          </p:nvPicPr>
          <p:blipFill rotWithShape="1">
            <a:blip r:embed="rId9">
              <a:alphaModFix/>
            </a:blip>
            <a:srcRect b="0" l="0" r="0" t="50477"/>
            <a:stretch/>
          </p:blipFill>
          <p:spPr>
            <a:xfrm>
              <a:off x="8203400" y="2440104"/>
              <a:ext cx="940600" cy="2417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6" name="Google Shape;156;p17"/>
          <p:cNvGrpSpPr/>
          <p:nvPr/>
        </p:nvGrpSpPr>
        <p:grpSpPr>
          <a:xfrm>
            <a:off x="8132380" y="0"/>
            <a:ext cx="1452079" cy="3521175"/>
            <a:chOff x="6641175" y="580725"/>
            <a:chExt cx="1491300" cy="3521175"/>
          </a:xfrm>
        </p:grpSpPr>
        <p:sp>
          <p:nvSpPr>
            <p:cNvPr id="157" name="Google Shape;157;p17"/>
            <p:cNvSpPr/>
            <p:nvPr/>
          </p:nvSpPr>
          <p:spPr>
            <a:xfrm rot="5400000">
              <a:off x="6861375" y="415725"/>
              <a:ext cx="1106100" cy="1436100"/>
            </a:xfrm>
            <a:prstGeom prst="corner">
              <a:avLst>
                <a:gd fmla="val 36357" name="adj1"/>
                <a:gd fmla="val 100000" name="adj2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7"/>
            <p:cNvSpPr/>
            <p:nvPr/>
          </p:nvSpPr>
          <p:spPr>
            <a:xfrm rot="5400000">
              <a:off x="6827925" y="2797350"/>
              <a:ext cx="1117800" cy="1491300"/>
            </a:xfrm>
            <a:prstGeom prst="corner">
              <a:avLst>
                <a:gd fmla="val 36357" name="adj1"/>
                <a:gd fmla="val 100000" name="adj2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17"/>
          <p:cNvGrpSpPr/>
          <p:nvPr/>
        </p:nvGrpSpPr>
        <p:grpSpPr>
          <a:xfrm>
            <a:off x="2101675" y="560525"/>
            <a:ext cx="4838725" cy="3701100"/>
            <a:chOff x="2101675" y="560525"/>
            <a:chExt cx="4838725" cy="3701100"/>
          </a:xfrm>
        </p:grpSpPr>
        <p:sp>
          <p:nvSpPr>
            <p:cNvPr id="160" name="Google Shape;160;p17"/>
            <p:cNvSpPr/>
            <p:nvPr/>
          </p:nvSpPr>
          <p:spPr>
            <a:xfrm rot="5400000">
              <a:off x="2163475" y="498725"/>
              <a:ext cx="3701100" cy="3824700"/>
            </a:xfrm>
            <a:prstGeom prst="corner">
              <a:avLst>
                <a:gd fmla="val 36357" name="adj1"/>
                <a:gd fmla="val 100000" name="adj2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5934200" y="1373175"/>
              <a:ext cx="1006200" cy="644700"/>
            </a:xfrm>
            <a:prstGeom prst="trapezoid">
              <a:avLst>
                <a:gd fmla="val 0" name="adj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5934200" y="3522650"/>
              <a:ext cx="1006200" cy="644700"/>
            </a:xfrm>
            <a:prstGeom prst="trapezoid">
              <a:avLst>
                <a:gd fmla="val 0" name="adj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17"/>
          <p:cNvGrpSpPr/>
          <p:nvPr/>
        </p:nvGrpSpPr>
        <p:grpSpPr>
          <a:xfrm>
            <a:off x="2105025" y="584350"/>
            <a:ext cx="6030800" cy="3701100"/>
            <a:chOff x="2254075" y="712925"/>
            <a:chExt cx="6030800" cy="3701100"/>
          </a:xfrm>
        </p:grpSpPr>
        <p:grpSp>
          <p:nvGrpSpPr>
            <p:cNvPr id="164" name="Google Shape;164;p17"/>
            <p:cNvGrpSpPr/>
            <p:nvPr/>
          </p:nvGrpSpPr>
          <p:grpSpPr>
            <a:xfrm>
              <a:off x="6079275" y="733125"/>
              <a:ext cx="2205600" cy="2940288"/>
              <a:chOff x="5926875" y="580725"/>
              <a:chExt cx="2205600" cy="2940288"/>
            </a:xfrm>
          </p:grpSpPr>
          <p:sp>
            <p:nvSpPr>
              <p:cNvPr id="165" name="Google Shape;165;p17"/>
              <p:cNvSpPr/>
              <p:nvPr/>
            </p:nvSpPr>
            <p:spPr>
              <a:xfrm rot="5400000">
                <a:off x="6628725" y="-121125"/>
                <a:ext cx="801900" cy="2205600"/>
              </a:xfrm>
              <a:prstGeom prst="corner">
                <a:avLst>
                  <a:gd fmla="val 36357" name="adj1"/>
                  <a:gd fmla="val 100000" name="adj2"/>
                </a:avLst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 rot="5400000">
                <a:off x="6628725" y="2017263"/>
                <a:ext cx="801900" cy="2205600"/>
              </a:xfrm>
              <a:prstGeom prst="corner">
                <a:avLst>
                  <a:gd fmla="val 36357" name="adj1"/>
                  <a:gd fmla="val 100000" name="adj2"/>
                </a:avLst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" name="Google Shape;167;p17"/>
            <p:cNvGrpSpPr/>
            <p:nvPr/>
          </p:nvGrpSpPr>
          <p:grpSpPr>
            <a:xfrm>
              <a:off x="2254075" y="712925"/>
              <a:ext cx="4838725" cy="3701100"/>
              <a:chOff x="2101675" y="560525"/>
              <a:chExt cx="4838725" cy="3701100"/>
            </a:xfrm>
          </p:grpSpPr>
          <p:sp>
            <p:nvSpPr>
              <p:cNvPr id="168" name="Google Shape;168;p17"/>
              <p:cNvSpPr/>
              <p:nvPr/>
            </p:nvSpPr>
            <p:spPr>
              <a:xfrm rot="5400000">
                <a:off x="2163475" y="498725"/>
                <a:ext cx="3701100" cy="3824700"/>
              </a:xfrm>
              <a:prstGeom prst="corner">
                <a:avLst>
                  <a:gd fmla="val 36357" name="adj1"/>
                  <a:gd fmla="val 100000" name="adj2"/>
                </a:avLst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17"/>
              <p:cNvSpPr/>
              <p:nvPr/>
            </p:nvSpPr>
            <p:spPr>
              <a:xfrm>
                <a:off x="5934200" y="1373175"/>
                <a:ext cx="1006200" cy="644700"/>
              </a:xfrm>
              <a:prstGeom prst="trapezoid">
                <a:avLst>
                  <a:gd fmla="val 0" name="adj"/>
                </a:avLst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17"/>
              <p:cNvSpPr/>
              <p:nvPr/>
            </p:nvSpPr>
            <p:spPr>
              <a:xfrm>
                <a:off x="5934200" y="3522650"/>
                <a:ext cx="1006200" cy="644700"/>
              </a:xfrm>
              <a:prstGeom prst="trapezoid">
                <a:avLst>
                  <a:gd fmla="val 0" name="adj"/>
                </a:avLst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1" name="Google Shape;171;p17"/>
          <p:cNvSpPr txBox="1"/>
          <p:nvPr/>
        </p:nvSpPr>
        <p:spPr>
          <a:xfrm>
            <a:off x="3980411" y="2801438"/>
            <a:ext cx="30855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dominant strategy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6734725" y="1895475"/>
            <a:ext cx="199500" cy="24171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32876" y="1484162"/>
            <a:ext cx="1076125" cy="21179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p17"/>
          <p:cNvCxnSpPr/>
          <p:nvPr/>
        </p:nvCxnSpPr>
        <p:spPr>
          <a:xfrm rot="10800000">
            <a:off x="1433078" y="1567375"/>
            <a:ext cx="1699800" cy="915600"/>
          </a:xfrm>
          <a:prstGeom prst="straightConnector1">
            <a:avLst/>
          </a:prstGeom>
          <a:noFill/>
          <a:ln cap="flat" cmpd="sng" w="19050">
            <a:solidFill>
              <a:srgbClr val="0E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5" name="Google Shape;175;p17"/>
          <p:cNvCxnSpPr/>
          <p:nvPr/>
        </p:nvCxnSpPr>
        <p:spPr>
          <a:xfrm flipH="1">
            <a:off x="1454678" y="2482975"/>
            <a:ext cx="1678200" cy="979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6" name="Google Shape;176;p17"/>
          <p:cNvSpPr txBox="1"/>
          <p:nvPr/>
        </p:nvSpPr>
        <p:spPr>
          <a:xfrm>
            <a:off x="123925" y="1223200"/>
            <a:ext cx="1392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endParaRPr b="0" i="0" sz="2000" u="none" cap="none" strike="noStrike">
              <a:solidFill>
                <a:srgbClr val="0EB05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>
            <a:off x="525100" y="3313675"/>
            <a:ext cx="940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Defect</a:t>
            </a:r>
            <a:endParaRPr b="0" i="0" sz="2000" u="none" cap="none" strike="noStrike">
              <a:solidFill>
                <a:srgbClr val="FF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62"/>
          <p:cNvSpPr txBox="1"/>
          <p:nvPr/>
        </p:nvSpPr>
        <p:spPr>
          <a:xfrm>
            <a:off x="3472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Direct reciprocity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one agent helps another because they expect them to return the favor in future.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“You scratch my back, I’ll scratch yours.”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Direct reciprocity favors cooperation when the probability that the two agents will meet again (w) to be greater than the cost-benefit ratio (c/b) of helping.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 &gt; c/b</a:t>
            </a:r>
            <a:endParaRPr b="1" i="0" sz="2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7" name="Google Shape;1157;p6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8" name="Google Shape;1158;p6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9" name="Google Shape;1159;p6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0" name="Google Shape;1160;p62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1: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Direct Reciprocity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5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63"/>
          <p:cNvSpPr txBox="1"/>
          <p:nvPr/>
        </p:nvSpPr>
        <p:spPr>
          <a:xfrm>
            <a:off x="347200" y="10458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Tree-fungi mutualisms: exchanging sugars for nutrients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Dolphins hunting cooperatively: swapping roles so all can eat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Chimpanzees grooming each other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agents may behave cooperatively due to direct reciprocity.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this mechanism could push AIs to cooperate preferentially with other AIs instead of humans, due to speed or reciprocation.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6" name="Google Shape;1166;p6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7" name="Google Shape;1167;p6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8" name="Google Shape;1168;p6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9" name="Google Shape;1169;p63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1: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Direct Reciprocity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6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64"/>
          <p:cNvSpPr txBox="1"/>
          <p:nvPr/>
        </p:nvSpPr>
        <p:spPr>
          <a:xfrm>
            <a:off x="3472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Indirect reciprocity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one agent helps another because this allows them to build a trustworthy and helpful reputation.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Rather than expecting the recipient of their help to reciprocate, the agent increases the probability that a third party will help them in future.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Indirect reciprocity favors cooperation when the probability that a third party can discern an agent’s good reputation (q) outweighs the cost-benefit ratio (c/b) of helping.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q &gt; c/b</a:t>
            </a:r>
            <a:endParaRPr b="1" i="0" sz="2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5" name="Google Shape;1175;p6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6" name="Google Shape;1176;p6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7" name="Google Shape;1177;p6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8" name="Google Shape;1178;p64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Indirect Reciprocity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65"/>
          <p:cNvSpPr txBox="1"/>
          <p:nvPr/>
        </p:nvSpPr>
        <p:spPr>
          <a:xfrm>
            <a:off x="3472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fish cleaning stations.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Two parties: cleaners (who get food) and clients (who are cleaned)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cleaner fish must decide whether to: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eat only the client’s parasites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○"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eat some of the client’s mucus and skin, too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client fish must decide whether to return to the station and be cleaned again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Client fish are more likely to revisit stations where the cleaner fish have better reputations for being trustworthy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84" name="Google Shape;1184;p6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85" name="Google Shape;1185;p6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86" name="Google Shape;1186;p6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87" name="Google Shape;1187;p65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Indirect Reciprocity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8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66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Indirect reciprocity in human society: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Gossip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Online ratings and reviews (e.g. TripAdvisor)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Reputation-based mechanisms may incentivize AI agents to cooperate.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this could present risks: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Extortionists could use leverage threats of reputational harm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Reputations for “ruthlessness” may be equally successful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3" name="Google Shape;1193;p6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4" name="Google Shape;1194;p6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5" name="Google Shape;1195;p6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96" name="Google Shape;1196;p66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Indirect Reciprocity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19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6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2" name="Google Shape;1202;p6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3" name="Google Shape;1203;p6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4" name="Google Shape;1204;p67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3: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Group Selection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5" name="Google Shape;1205;p67"/>
          <p:cNvSpPr txBox="1"/>
          <p:nvPr/>
        </p:nvSpPr>
        <p:spPr>
          <a:xfrm>
            <a:off x="423400" y="9696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one agent helps another because this produces a “fitter” group which can outcompete rival groups, benefiting the agent.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Groups with more cooperators may outperform other groups.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 favors helping when the ratio of maximum group size to group number (m/n) + 1 is less than the benefit-cost ratio (b/c) of helping.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5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n/m + 1 &lt; b/c</a:t>
            </a:r>
            <a:endParaRPr b="1" i="0" sz="2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68"/>
          <p:cNvSpPr txBox="1"/>
          <p:nvPr/>
        </p:nvSpPr>
        <p:spPr>
          <a:xfrm>
            <a:off x="4234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 (note that these are controversial):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Chimpanzee outgroup violence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 warfare and nationalism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Group selection may promote cooperative behavior among AI agents.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But, as with the above examples, in-group favoritism can lead to out-group hostility.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1" name="Google Shape;1211;p6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2" name="Google Shape;1212;p6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3" name="Google Shape;1213;p6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4" name="Google Shape;1214;p68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3: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Group Selection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69"/>
          <p:cNvSpPr txBox="1"/>
          <p:nvPr/>
        </p:nvSpPr>
        <p:spPr>
          <a:xfrm>
            <a:off x="423400" y="969600"/>
            <a:ext cx="8595600" cy="26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one agent helps another because they are genetic relatives.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Higher genetic relatedness -&gt; higher probability their genomes contain some of the same genes -&gt; higher probability of cooperation.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 genes which promote helping in this context may be helping other copies of themselves (in other bodies) propagate more.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0" name="Google Shape;1220;p6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1" name="Google Shape;1221;p6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2" name="Google Shape;1222;p6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3" name="Google Shape;1223;p69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4: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Kin Selection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24" name="Google Shape;1224;p69"/>
          <p:cNvSpPr txBox="1"/>
          <p:nvPr/>
        </p:nvSpPr>
        <p:spPr>
          <a:xfrm>
            <a:off x="423400" y="3636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 favors cooperation when the relatedness between the two agents is greater than the cost-benefit ratio: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rb &gt; c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7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0" name="Google Shape;1230;p7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1" name="Google Shape;1231;p7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2" name="Google Shape;1232;p70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Mechanism 4: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Kin Selection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3" name="Google Shape;1233;p70"/>
          <p:cNvSpPr txBox="1"/>
          <p:nvPr/>
        </p:nvSpPr>
        <p:spPr>
          <a:xfrm>
            <a:off x="4234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Cooperative breeding: eusocial insects, birds, mammals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Humans tend to favor relatives over others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Kin selection may promote cooperative behavior between AIs.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this presents problems: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Nepotism towards more similar AI 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Lack of cooperation with humans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71"/>
          <p:cNvSpPr txBox="1"/>
          <p:nvPr/>
        </p:nvSpPr>
        <p:spPr>
          <a:xfrm>
            <a:off x="423400" y="969600"/>
            <a:ext cx="87207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Institutions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one agent helps another because of publicly-recognized, large-scale structure that is mediating their interaction.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use institutions to establish collective goals which require collaboration from large or diverse groups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treaties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Domestic laws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39" name="Google Shape;1239;p7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0" name="Google Shape;1240;p7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1" name="Google Shape;1241;p7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2" name="Google Shape;1242;p71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Institutions (</a:t>
            </a: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1/2</a:t>
            </a: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18"/>
          <p:cNvGrpSpPr/>
          <p:nvPr/>
        </p:nvGrpSpPr>
        <p:grpSpPr>
          <a:xfrm>
            <a:off x="1472050" y="3396975"/>
            <a:ext cx="6153650" cy="1065000"/>
            <a:chOff x="1472050" y="3396975"/>
            <a:chExt cx="6153650" cy="1065000"/>
          </a:xfrm>
        </p:grpSpPr>
        <p:pic>
          <p:nvPicPr>
            <p:cNvPr id="183" name="Google Shape;18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472050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88067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04083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20100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7" name="Google Shape;187;p1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Four Possible Outcomes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8" name="Google Shape;188;p1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" name="Google Shape;189;p1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1" name="Google Shape;19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93395" y="560525"/>
            <a:ext cx="443475" cy="84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18"/>
          <p:cNvGrpSpPr/>
          <p:nvPr/>
        </p:nvGrpSpPr>
        <p:grpSpPr>
          <a:xfrm>
            <a:off x="2579132" y="1757257"/>
            <a:ext cx="3872000" cy="876287"/>
            <a:chOff x="2654025" y="1695475"/>
            <a:chExt cx="3872000" cy="876287"/>
          </a:xfrm>
        </p:grpSpPr>
        <p:pic>
          <p:nvPicPr>
            <p:cNvPr id="193" name="Google Shape;193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654025" y="1695475"/>
              <a:ext cx="548700" cy="876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77325" y="1695475"/>
              <a:ext cx="548700" cy="8762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5" name="Google Shape;195;p18"/>
          <p:cNvGrpSpPr/>
          <p:nvPr/>
        </p:nvGrpSpPr>
        <p:grpSpPr>
          <a:xfrm>
            <a:off x="3127932" y="1401100"/>
            <a:ext cx="1387200" cy="794400"/>
            <a:chOff x="3127932" y="1401100"/>
            <a:chExt cx="1387200" cy="794400"/>
          </a:xfrm>
        </p:grpSpPr>
        <p:cxnSp>
          <p:nvCxnSpPr>
            <p:cNvPr id="196" name="Google Shape;196;p18"/>
            <p:cNvCxnSpPr>
              <a:stCxn id="191" idx="2"/>
              <a:endCxn id="193" idx="3"/>
            </p:cNvCxnSpPr>
            <p:nvPr/>
          </p:nvCxnSpPr>
          <p:spPr>
            <a:xfrm flipH="1">
              <a:off x="3127932" y="1401100"/>
              <a:ext cx="1387200" cy="794400"/>
            </a:xfrm>
            <a:prstGeom prst="straightConnector1">
              <a:avLst/>
            </a:prstGeom>
            <a:noFill/>
            <a:ln cap="flat" cmpd="sng" w="19050">
              <a:solidFill>
                <a:srgbClr val="0EB05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97" name="Google Shape;197;p18"/>
            <p:cNvSpPr txBox="1"/>
            <p:nvPr/>
          </p:nvSpPr>
          <p:spPr>
            <a:xfrm>
              <a:off x="3619025" y="1401100"/>
              <a:ext cx="4050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rPr>
                <a:t>C</a:t>
              </a:r>
              <a:endParaRPr b="0" i="0" sz="2000" u="none" cap="none" strike="noStrike">
                <a:solidFill>
                  <a:srgbClr val="0EB05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98" name="Google Shape;198;p18"/>
          <p:cNvGrpSpPr/>
          <p:nvPr/>
        </p:nvGrpSpPr>
        <p:grpSpPr>
          <a:xfrm>
            <a:off x="4515133" y="1401100"/>
            <a:ext cx="1387200" cy="794400"/>
            <a:chOff x="4515133" y="1401100"/>
            <a:chExt cx="1387200" cy="794400"/>
          </a:xfrm>
        </p:grpSpPr>
        <p:cxnSp>
          <p:nvCxnSpPr>
            <p:cNvPr id="199" name="Google Shape;199;p18"/>
            <p:cNvCxnSpPr>
              <a:stCxn id="191" idx="2"/>
              <a:endCxn id="194" idx="1"/>
            </p:cNvCxnSpPr>
            <p:nvPr/>
          </p:nvCxnSpPr>
          <p:spPr>
            <a:xfrm>
              <a:off x="4515133" y="1401100"/>
              <a:ext cx="1387200" cy="7944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00" name="Google Shape;200;p18"/>
            <p:cNvSpPr txBox="1"/>
            <p:nvPr/>
          </p:nvSpPr>
          <p:spPr>
            <a:xfrm>
              <a:off x="5050825" y="1401100"/>
              <a:ext cx="4050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rPr>
                <a:t>D</a:t>
              </a:r>
              <a:endParaRPr b="0" i="0" sz="2000" u="none" cap="none" strike="noStrike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01" name="Google Shape;201;p18"/>
          <p:cNvGrpSpPr/>
          <p:nvPr/>
        </p:nvGrpSpPr>
        <p:grpSpPr>
          <a:xfrm>
            <a:off x="1986782" y="2633544"/>
            <a:ext cx="4190000" cy="813300"/>
            <a:chOff x="1986782" y="2633544"/>
            <a:chExt cx="4190000" cy="813300"/>
          </a:xfrm>
        </p:grpSpPr>
        <p:grpSp>
          <p:nvGrpSpPr>
            <p:cNvPr id="202" name="Google Shape;202;p18"/>
            <p:cNvGrpSpPr/>
            <p:nvPr/>
          </p:nvGrpSpPr>
          <p:grpSpPr>
            <a:xfrm>
              <a:off x="1986782" y="2633544"/>
              <a:ext cx="866700" cy="813300"/>
              <a:chOff x="1986782" y="2633544"/>
              <a:chExt cx="866700" cy="813300"/>
            </a:xfrm>
          </p:grpSpPr>
          <p:cxnSp>
            <p:nvCxnSpPr>
              <p:cNvPr id="203" name="Google Shape;203;p18"/>
              <p:cNvCxnSpPr>
                <a:stCxn id="193" idx="2"/>
              </p:cNvCxnSpPr>
              <p:nvPr/>
            </p:nvCxnSpPr>
            <p:spPr>
              <a:xfrm flipH="1">
                <a:off x="1986782" y="2633544"/>
                <a:ext cx="866700" cy="8133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EB05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04" name="Google Shape;204;p18"/>
              <p:cNvSpPr txBox="1"/>
              <p:nvPr/>
            </p:nvSpPr>
            <p:spPr>
              <a:xfrm>
                <a:off x="2106450" y="2733375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EB050"/>
                    </a:solidFill>
                    <a:latin typeface="Nunito"/>
                    <a:ea typeface="Nunito"/>
                    <a:cs typeface="Nunito"/>
                    <a:sym typeface="Nunito"/>
                  </a:rPr>
                  <a:t>C</a:t>
                </a:r>
                <a:endParaRPr b="0" i="0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05" name="Google Shape;205;p18"/>
            <p:cNvGrpSpPr/>
            <p:nvPr/>
          </p:nvGrpSpPr>
          <p:grpSpPr>
            <a:xfrm>
              <a:off x="5358082" y="2633544"/>
              <a:ext cx="818700" cy="813300"/>
              <a:chOff x="5358082" y="2633544"/>
              <a:chExt cx="818700" cy="813300"/>
            </a:xfrm>
          </p:grpSpPr>
          <p:cxnSp>
            <p:nvCxnSpPr>
              <p:cNvPr id="206" name="Google Shape;206;p18"/>
              <p:cNvCxnSpPr>
                <a:stCxn id="194" idx="2"/>
              </p:cNvCxnSpPr>
              <p:nvPr/>
            </p:nvCxnSpPr>
            <p:spPr>
              <a:xfrm flipH="1">
                <a:off x="5358082" y="2633544"/>
                <a:ext cx="818700" cy="8133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EB05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07" name="Google Shape;207;p18"/>
              <p:cNvSpPr txBox="1"/>
              <p:nvPr/>
            </p:nvSpPr>
            <p:spPr>
              <a:xfrm>
                <a:off x="5455825" y="2733375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EB050"/>
                    </a:solidFill>
                    <a:latin typeface="Nunito"/>
                    <a:ea typeface="Nunito"/>
                    <a:cs typeface="Nunito"/>
                    <a:sym typeface="Nunito"/>
                  </a:rPr>
                  <a:t>C</a:t>
                </a:r>
                <a:endParaRPr b="0" i="0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grpSp>
        <p:nvGrpSpPr>
          <p:cNvPr id="208" name="Google Shape;208;p18"/>
          <p:cNvGrpSpPr/>
          <p:nvPr/>
        </p:nvGrpSpPr>
        <p:grpSpPr>
          <a:xfrm>
            <a:off x="2853482" y="2633544"/>
            <a:ext cx="4190000" cy="813300"/>
            <a:chOff x="2853482" y="2633544"/>
            <a:chExt cx="4190000" cy="813300"/>
          </a:xfrm>
        </p:grpSpPr>
        <p:grpSp>
          <p:nvGrpSpPr>
            <p:cNvPr id="209" name="Google Shape;209;p18"/>
            <p:cNvGrpSpPr/>
            <p:nvPr/>
          </p:nvGrpSpPr>
          <p:grpSpPr>
            <a:xfrm>
              <a:off x="2853482" y="2633544"/>
              <a:ext cx="818700" cy="813300"/>
              <a:chOff x="2853482" y="2633544"/>
              <a:chExt cx="818700" cy="813300"/>
            </a:xfrm>
          </p:grpSpPr>
          <p:cxnSp>
            <p:nvCxnSpPr>
              <p:cNvPr id="210" name="Google Shape;210;p18"/>
              <p:cNvCxnSpPr>
                <a:stCxn id="193" idx="2"/>
              </p:cNvCxnSpPr>
              <p:nvPr/>
            </p:nvCxnSpPr>
            <p:spPr>
              <a:xfrm>
                <a:off x="2853482" y="2633544"/>
                <a:ext cx="818700" cy="8133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11" name="Google Shape;211;p18"/>
              <p:cNvSpPr txBox="1"/>
              <p:nvPr/>
            </p:nvSpPr>
            <p:spPr>
              <a:xfrm>
                <a:off x="3233450" y="2733375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FF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D</a:t>
                </a:r>
                <a:endParaRPr b="0" i="0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12" name="Google Shape;212;p18"/>
            <p:cNvGrpSpPr/>
            <p:nvPr/>
          </p:nvGrpSpPr>
          <p:grpSpPr>
            <a:xfrm>
              <a:off x="6176782" y="2633544"/>
              <a:ext cx="866700" cy="813300"/>
              <a:chOff x="6176782" y="2633544"/>
              <a:chExt cx="866700" cy="813300"/>
            </a:xfrm>
          </p:grpSpPr>
          <p:cxnSp>
            <p:nvCxnSpPr>
              <p:cNvPr id="213" name="Google Shape;213;p18"/>
              <p:cNvCxnSpPr>
                <a:stCxn id="194" idx="2"/>
              </p:cNvCxnSpPr>
              <p:nvPr/>
            </p:nvCxnSpPr>
            <p:spPr>
              <a:xfrm>
                <a:off x="6176782" y="2633544"/>
                <a:ext cx="866700" cy="8133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14" name="Google Shape;214;p18"/>
              <p:cNvSpPr txBox="1"/>
              <p:nvPr/>
            </p:nvSpPr>
            <p:spPr>
              <a:xfrm>
                <a:off x="6582825" y="2733375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FF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D</a:t>
                </a:r>
                <a:endParaRPr b="0" i="0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grpSp>
        <p:nvGrpSpPr>
          <p:cNvPr id="215" name="Google Shape;215;p18"/>
          <p:cNvGrpSpPr/>
          <p:nvPr/>
        </p:nvGrpSpPr>
        <p:grpSpPr>
          <a:xfrm>
            <a:off x="1102125" y="4243500"/>
            <a:ext cx="6305350" cy="491700"/>
            <a:chOff x="1178325" y="4243500"/>
            <a:chExt cx="6305350" cy="491700"/>
          </a:xfrm>
        </p:grpSpPr>
        <p:sp>
          <p:nvSpPr>
            <p:cNvPr id="216" name="Google Shape;216;p18"/>
            <p:cNvSpPr txBox="1"/>
            <p:nvPr/>
          </p:nvSpPr>
          <p:spPr>
            <a:xfrm>
              <a:off x="1178325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1 year</a:t>
              </a:r>
              <a:endParaRPr b="0" i="0" sz="15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2978708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8 years</a:t>
              </a:r>
              <a:endParaRPr b="0" i="0" sz="15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18" name="Google Shape;218;p18"/>
            <p:cNvSpPr txBox="1"/>
            <p:nvPr/>
          </p:nvSpPr>
          <p:spPr>
            <a:xfrm>
              <a:off x="4779092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0 years</a:t>
              </a:r>
              <a:endParaRPr b="0" i="0" sz="15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19" name="Google Shape;219;p18"/>
            <p:cNvSpPr txBox="1"/>
            <p:nvPr/>
          </p:nvSpPr>
          <p:spPr>
            <a:xfrm>
              <a:off x="6579475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3 years</a:t>
              </a:r>
              <a:endParaRPr b="0" i="0" sz="15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20" name="Google Shape;220;p18"/>
          <p:cNvGrpSpPr/>
          <p:nvPr/>
        </p:nvGrpSpPr>
        <p:grpSpPr>
          <a:xfrm>
            <a:off x="1889500" y="4347000"/>
            <a:ext cx="6305350" cy="491700"/>
            <a:chOff x="1178325" y="4243500"/>
            <a:chExt cx="6305350" cy="491700"/>
          </a:xfrm>
        </p:grpSpPr>
        <p:sp>
          <p:nvSpPr>
            <p:cNvPr id="221" name="Google Shape;221;p18"/>
            <p:cNvSpPr txBox="1"/>
            <p:nvPr/>
          </p:nvSpPr>
          <p:spPr>
            <a:xfrm>
              <a:off x="1178325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1 year</a:t>
              </a:r>
              <a:endParaRPr b="0" i="0" sz="15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2" name="Google Shape;222;p18"/>
            <p:cNvSpPr txBox="1"/>
            <p:nvPr/>
          </p:nvSpPr>
          <p:spPr>
            <a:xfrm>
              <a:off x="2978708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0 years</a:t>
              </a:r>
              <a:endParaRPr b="0" i="0" sz="15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3" name="Google Shape;223;p18"/>
            <p:cNvSpPr txBox="1"/>
            <p:nvPr/>
          </p:nvSpPr>
          <p:spPr>
            <a:xfrm>
              <a:off x="4779092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8 years</a:t>
              </a:r>
              <a:endParaRPr b="0" i="0" sz="15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24" name="Google Shape;224;p18"/>
            <p:cNvSpPr txBox="1"/>
            <p:nvPr/>
          </p:nvSpPr>
          <p:spPr>
            <a:xfrm>
              <a:off x="6579475" y="4243500"/>
              <a:ext cx="9042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3 years</a:t>
              </a:r>
              <a:endParaRPr b="0" i="0" sz="15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72"/>
          <p:cNvSpPr txBox="1"/>
          <p:nvPr/>
        </p:nvSpPr>
        <p:spPr>
          <a:xfrm>
            <a:off x="423400" y="9696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Institutions are crucial for AI safety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Establishing laws and regulations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Reducing competitive pressures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Improving coordination mechanisms to reduce AI risks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institutions can fail, or even backfire: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Inefficiency —  e.g. bureaucracies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Free riding — e.g. welfare fraud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Corruption — e.g. bribes and funding misappropriation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agents may similarly corrupt or undermine our institutions.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8" name="Google Shape;1248;p7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9" name="Google Shape;1249;p7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0" name="Google Shape;1250;p7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1" name="Google Shape;1251;p72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Institutions (</a:t>
            </a:r>
            <a:r>
              <a:rPr lang="en" sz="3600">
                <a:latin typeface="Nunito"/>
                <a:ea typeface="Nunito"/>
                <a:cs typeface="Nunito"/>
                <a:sym typeface="Nunito"/>
              </a:rPr>
              <a:t>2/2)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4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73"/>
          <p:cNvSpPr txBox="1"/>
          <p:nvPr/>
        </p:nvSpPr>
        <p:spPr>
          <a:xfrm>
            <a:off x="423400" y="969600"/>
            <a:ext cx="8409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can devolve into collusion.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However, there are tools from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i="1"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Coup-Proofing Toolbox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such as: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b="1"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Stovepiping</a:t>
            </a: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restrict information flow to make collusion harder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b="1"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Counterbalancing</a:t>
            </a: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keep your military in check with another military.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b="1"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Sting operations</a:t>
            </a: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set traps where someone says they are trying to start a coup and anyone who joins is purged.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</a:pPr>
            <a:r>
              <a:rPr b="1"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Rotate officers</a:t>
            </a:r>
            <a:r>
              <a:rPr lang="en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Make it harder for people to build trust with each other by rotating them around a lot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7" name="Google Shape;1257;p7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8" name="Google Shape;1258;p7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9" name="Google Shape;1259;p7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60" name="Google Shape;1260;p73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Cooperation and Collusion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5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74"/>
          <p:cNvSpPr txBox="1"/>
          <p:nvPr>
            <p:ph type="title"/>
          </p:nvPr>
        </p:nvSpPr>
        <p:spPr>
          <a:xfrm>
            <a:off x="398825" y="1330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 (</a:t>
            </a:r>
            <a:r>
              <a:rPr lang="en"/>
              <a:t>1/2</a:t>
            </a:r>
            <a:r>
              <a:rPr lang="en"/>
              <a:t>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266" name="Google Shape;1266;p74"/>
          <p:cNvSpPr txBox="1"/>
          <p:nvPr/>
        </p:nvSpPr>
        <p:spPr>
          <a:xfrm>
            <a:off x="423400" y="817200"/>
            <a:ext cx="8409000" cy="3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Mechanisms for cooperation include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irect reciprocity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ndirect reciprocity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roup selection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selection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nstitutions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67" name="Google Shape;1267;p7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68" name="Google Shape;1268;p7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69" name="Google Shape;1269;p7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6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75"/>
          <p:cNvSpPr txBox="1"/>
          <p:nvPr>
            <p:ph type="title"/>
          </p:nvPr>
        </p:nvSpPr>
        <p:spPr>
          <a:xfrm>
            <a:off x="398825" y="1330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 (2/2)</a:t>
            </a:r>
            <a:endParaRPr/>
          </a:p>
        </p:txBody>
      </p:sp>
      <p:sp>
        <p:nvSpPr>
          <p:cNvPr id="1275" name="Google Shape;1275;p75"/>
          <p:cNvSpPr txBox="1"/>
          <p:nvPr/>
        </p:nvSpPr>
        <p:spPr>
          <a:xfrm>
            <a:off x="423400" y="741000"/>
            <a:ext cx="88053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International and National Level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Cooperate: regulate AI companies; not build autonomous weapons; pause AI development when we get Einstein-level AI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Defect: race with other countries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mechanisms: international agencies, compute security features (chip registry, geofencing GPUs)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Organizational Level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Cooperate: proceed more cautiously, AI features for public benefit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Defect: prioritize making AI more powerful over safety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 mechanisms: support regulation, publish safety research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76" name="Google Shape;1276;p7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77" name="Google Shape;1277;p7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78" name="Google Shape;1278;p7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7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7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4" name="Google Shape;1284;p76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5" name="Google Shape;1285;p7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6" name="Google Shape;1286;p7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7" name="Google Shape;1287;p7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88" name="Google Shape;1288;p76"/>
          <p:cNvSpPr/>
          <p:nvPr/>
        </p:nvSpPr>
        <p:spPr>
          <a:xfrm>
            <a:off x="364325" y="2069300"/>
            <a:ext cx="8279700" cy="4917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7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Conflict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294" name="Google Shape;1294;p7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95" name="Google Shape;1295;p7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96" name="Google Shape;1296;p7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97" name="Google Shape;1297;p77"/>
          <p:cNvSpPr txBox="1"/>
          <p:nvPr/>
        </p:nvSpPr>
        <p:spPr>
          <a:xfrm>
            <a:off x="423400" y="969600"/>
            <a:ext cx="8819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 is almost always costly to those involved, and often destroys some part of the value the parties are competing for.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Nevertheless, it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 common in both the natural world and human societies.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Here we will discuss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actors which can promote conflict in the real world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is relevant because a potential great power conflict and a US-China competition hinders international coordination about AI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29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78"/>
          <p:cNvSpPr txBox="1"/>
          <p:nvPr>
            <p:ph type="title"/>
          </p:nvPr>
        </p:nvSpPr>
        <p:spPr>
          <a:xfrm>
            <a:off x="175" y="-12175"/>
            <a:ext cx="9144000" cy="6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Structural Realism (1/2)</a:t>
            </a:r>
            <a:endParaRPr/>
          </a:p>
        </p:txBody>
      </p:sp>
      <p:sp>
        <p:nvSpPr>
          <p:cNvPr id="1303" name="Google Shape;1303;p78"/>
          <p:cNvSpPr txBox="1"/>
          <p:nvPr/>
        </p:nvSpPr>
        <p:spPr>
          <a:xfrm>
            <a:off x="423400" y="817200"/>
            <a:ext cx="8409000" cy="37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Structural realism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 is a school of thought in international relations arguing that states primarily seek and compete for power.</a:t>
            </a:r>
            <a:endParaRPr b="0" i="1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Two main assumptions: states operate in a “</a:t>
            </a:r>
            <a:r>
              <a:rPr b="1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self-help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” system with no higher arbiter and states prioritize </a:t>
            </a:r>
            <a:r>
              <a:rPr b="1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self-preservation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. </a:t>
            </a: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i="1"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structure</a:t>
            </a: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 of the international system forces them to compete for power.</a:t>
            </a:r>
            <a:endParaRPr b="0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Also, assume that states are rational, can influence other states, and don’t know the intentions of other states for certain. </a:t>
            </a:r>
            <a:endParaRPr b="0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Then, structural realism posits that states will </a:t>
            </a: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compete for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 power in an international context, </a:t>
            </a: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almost 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regardless of </a:t>
            </a: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domestic politics</a:t>
            </a:r>
            <a:r>
              <a:rPr b="0" i="0" lang="en" sz="20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Nunito"/>
                <a:ea typeface="Nunito"/>
                <a:cs typeface="Nunito"/>
                <a:sym typeface="Nunito"/>
              </a:rPr>
              <a:t>.</a:t>
            </a:r>
            <a:endParaRPr b="1" i="0" sz="2000" u="none" cap="none" strike="noStrike">
              <a:solidFill>
                <a:schemeClr val="dk1"/>
              </a:solidFill>
              <a:highlight>
                <a:schemeClr val="lt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4" name="Google Shape;1304;p7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5" name="Google Shape;1305;p7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6" name="Google Shape;1306;p7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79"/>
          <p:cNvSpPr txBox="1"/>
          <p:nvPr>
            <p:ph type="title"/>
          </p:nvPr>
        </p:nvSpPr>
        <p:spPr>
          <a:xfrm>
            <a:off x="175" y="-12175"/>
            <a:ext cx="9144000" cy="6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Structural Realism (2/2)</a:t>
            </a:r>
            <a:endParaRPr/>
          </a:p>
        </p:txBody>
      </p:sp>
      <p:sp>
        <p:nvSpPr>
          <p:cNvPr id="1312" name="Google Shape;1312;p79"/>
          <p:cNvSpPr txBox="1"/>
          <p:nvPr/>
        </p:nvSpPr>
        <p:spPr>
          <a:xfrm>
            <a:off x="367675" y="658613"/>
            <a:ext cx="8409000" cy="4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seeking ≠ dominance seeking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Offensive realism: states should always pursue more power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Defensive realism: states will be punished by other states for pursuing too much power. </a:t>
            </a:r>
            <a:b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Balancing describes how states respond to the power of other states.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Internal balancing focusses on a country’s resources and military.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External balancing involves teaming up with other states to counter adversaries.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States may seek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hegemony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—domination over other states.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Depends on the state’s capabilities, and its perception of the offense-defense balance relative to other states.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13" name="Google Shape;1313;p7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14" name="Google Shape;1314;p7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15" name="Google Shape;1315;p7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8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Bargaining Theory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321" name="Google Shape;1321;p80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Recall why Alice and Bob opt to defect in the Prisoner’s Dilemma: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both defect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outcome is worse for both of them than the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both cooperate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outcome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for each agent,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defecting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their dominant strategy: whatever their partner chooses to do, they will do better if they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defect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than if they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the same way, rational agents sometimes engage in conflict, rather than opting for peaceful resolutions, despite the costs of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2" name="Google Shape;1322;p8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3" name="Google Shape;1323;p8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4" name="Google Shape;1324;p8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9" name="Google Shape;1329;p81"/>
          <p:cNvGrpSpPr/>
          <p:nvPr/>
        </p:nvGrpSpPr>
        <p:grpSpPr>
          <a:xfrm>
            <a:off x="1124250" y="2308575"/>
            <a:ext cx="6895400" cy="280500"/>
            <a:chOff x="1124250" y="1851375"/>
            <a:chExt cx="6895400" cy="280500"/>
          </a:xfrm>
        </p:grpSpPr>
        <p:sp>
          <p:nvSpPr>
            <p:cNvPr id="1330" name="Google Shape;1330;p81"/>
            <p:cNvSpPr/>
            <p:nvPr/>
          </p:nvSpPr>
          <p:spPr>
            <a:xfrm>
              <a:off x="1124250" y="1895175"/>
              <a:ext cx="3417300" cy="192900"/>
            </a:xfrm>
            <a:prstGeom prst="rect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Telex"/>
                <a:ea typeface="Telex"/>
                <a:cs typeface="Telex"/>
                <a:sym typeface="Telex"/>
              </a:endParaRPr>
            </a:p>
          </p:txBody>
        </p:sp>
        <p:sp>
          <p:nvSpPr>
            <p:cNvPr id="1331" name="Google Shape;1331;p81"/>
            <p:cNvSpPr/>
            <p:nvPr/>
          </p:nvSpPr>
          <p:spPr>
            <a:xfrm>
              <a:off x="4541450" y="1895175"/>
              <a:ext cx="3478200" cy="1929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Telex"/>
                <a:ea typeface="Telex"/>
                <a:cs typeface="Telex"/>
                <a:sym typeface="Telex"/>
              </a:endParaRPr>
            </a:p>
          </p:txBody>
        </p:sp>
        <p:cxnSp>
          <p:nvCxnSpPr>
            <p:cNvPr id="1332" name="Google Shape;1332;p81"/>
            <p:cNvCxnSpPr/>
            <p:nvPr/>
          </p:nvCxnSpPr>
          <p:spPr>
            <a:xfrm>
              <a:off x="1124250" y="1851375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33" name="Google Shape;1333;p81"/>
            <p:cNvCxnSpPr/>
            <p:nvPr/>
          </p:nvCxnSpPr>
          <p:spPr>
            <a:xfrm>
              <a:off x="8019650" y="1851375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334" name="Google Shape;1334;p8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Bargaining Range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335" name="Google Shape;1335;p8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6" name="Google Shape;1336;p8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7" name="Google Shape;1337;p8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338" name="Google Shape;1338;p81"/>
          <p:cNvCxnSpPr>
            <a:stCxn id="1330" idx="1"/>
            <a:endCxn id="1330" idx="1"/>
          </p:cNvCxnSpPr>
          <p:nvPr/>
        </p:nvCxnSpPr>
        <p:spPr>
          <a:xfrm>
            <a:off x="1124250" y="2448825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9" name="Google Shape;1339;p81"/>
          <p:cNvSpPr txBox="1"/>
          <p:nvPr/>
        </p:nvSpPr>
        <p:spPr>
          <a:xfrm>
            <a:off x="4309350" y="2525025"/>
            <a:ext cx="46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40" name="Google Shape;1340;p81"/>
          <p:cNvSpPr/>
          <p:nvPr/>
        </p:nvSpPr>
        <p:spPr>
          <a:xfrm>
            <a:off x="-110300" y="1720525"/>
            <a:ext cx="1221000" cy="141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grpSp>
        <p:nvGrpSpPr>
          <p:cNvPr id="1341" name="Google Shape;1341;p81"/>
          <p:cNvGrpSpPr/>
          <p:nvPr/>
        </p:nvGrpSpPr>
        <p:grpSpPr>
          <a:xfrm>
            <a:off x="2701650" y="2849025"/>
            <a:ext cx="3679800" cy="1009800"/>
            <a:chOff x="2701650" y="2391825"/>
            <a:chExt cx="3679800" cy="1009800"/>
          </a:xfrm>
        </p:grpSpPr>
        <p:sp>
          <p:nvSpPr>
            <p:cNvPr id="1342" name="Google Shape;1342;p81"/>
            <p:cNvSpPr txBox="1"/>
            <p:nvPr/>
          </p:nvSpPr>
          <p:spPr>
            <a:xfrm>
              <a:off x="2701650" y="3001425"/>
              <a:ext cx="3679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Expected distribution of value between </a:t>
              </a:r>
              <a:r>
                <a:rPr b="0" i="0" lang="en" sz="1400" u="none" cap="none" strike="noStrike">
                  <a:solidFill>
                    <a:srgbClr val="6AA84F"/>
                  </a:solidFill>
                  <a:latin typeface="Nunito"/>
                  <a:ea typeface="Nunito"/>
                  <a:cs typeface="Nunito"/>
                  <a:sym typeface="Nunito"/>
                </a:rPr>
                <a:t>Green</a:t>
              </a: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and </a:t>
              </a:r>
              <a:r>
                <a:rPr b="0" i="0" lang="en" sz="1400" u="none" cap="none" strike="noStrike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rPr>
                <a:t>Red</a:t>
              </a: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 if they engage in conflict, excluding the costs of conflict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343" name="Google Shape;1343;p81"/>
            <p:cNvCxnSpPr/>
            <p:nvPr/>
          </p:nvCxnSpPr>
          <p:spPr>
            <a:xfrm rot="10800000">
              <a:off x="4541550" y="2391825"/>
              <a:ext cx="0" cy="533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cxnSp>
        <p:nvCxnSpPr>
          <p:cNvPr id="1344" name="Google Shape;1344;p81"/>
          <p:cNvCxnSpPr/>
          <p:nvPr/>
        </p:nvCxnSpPr>
        <p:spPr>
          <a:xfrm>
            <a:off x="5749225" y="2308575"/>
            <a:ext cx="0" cy="280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45" name="Google Shape;1345;p81"/>
          <p:cNvGrpSpPr/>
          <p:nvPr/>
        </p:nvGrpSpPr>
        <p:grpSpPr>
          <a:xfrm flipH="1" rot="10800000">
            <a:off x="5517025" y="1455297"/>
            <a:ext cx="464400" cy="1069264"/>
            <a:chOff x="5500050" y="2067825"/>
            <a:chExt cx="464400" cy="857400"/>
          </a:xfrm>
        </p:grpSpPr>
        <p:cxnSp>
          <p:nvCxnSpPr>
            <p:cNvPr id="1346" name="Google Shape;1346;p81"/>
            <p:cNvCxnSpPr/>
            <p:nvPr/>
          </p:nvCxnSpPr>
          <p:spPr>
            <a:xfrm rot="10800000">
              <a:off x="5732250" y="2391825"/>
              <a:ext cx="0" cy="533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347" name="Google Shape;1347;p81"/>
            <p:cNvSpPr txBox="1"/>
            <p:nvPr/>
          </p:nvSpPr>
          <p:spPr>
            <a:xfrm>
              <a:off x="5500050" y="2067825"/>
              <a:ext cx="464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348" name="Google Shape;1348;p81"/>
          <p:cNvSpPr/>
          <p:nvPr/>
        </p:nvSpPr>
        <p:spPr>
          <a:xfrm rot="10800000">
            <a:off x="4541550" y="2263350"/>
            <a:ext cx="1190700" cy="371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6AA84F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grpSp>
        <p:nvGrpSpPr>
          <p:cNvPr id="1349" name="Google Shape;1349;p81"/>
          <p:cNvGrpSpPr/>
          <p:nvPr/>
        </p:nvGrpSpPr>
        <p:grpSpPr>
          <a:xfrm flipH="1" rot="10800000">
            <a:off x="3106775" y="1498873"/>
            <a:ext cx="464400" cy="1114442"/>
            <a:chOff x="5517025" y="1851375"/>
            <a:chExt cx="464400" cy="1073850"/>
          </a:xfrm>
        </p:grpSpPr>
        <p:cxnSp>
          <p:nvCxnSpPr>
            <p:cNvPr id="1350" name="Google Shape;1350;p81"/>
            <p:cNvCxnSpPr/>
            <p:nvPr/>
          </p:nvCxnSpPr>
          <p:spPr>
            <a:xfrm>
              <a:off x="5749225" y="1851375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grpSp>
          <p:nvGrpSpPr>
            <p:cNvPr id="1351" name="Google Shape;1351;p81"/>
            <p:cNvGrpSpPr/>
            <p:nvPr/>
          </p:nvGrpSpPr>
          <p:grpSpPr>
            <a:xfrm>
              <a:off x="5517025" y="2067825"/>
              <a:ext cx="464400" cy="857400"/>
              <a:chOff x="5500050" y="2067825"/>
              <a:chExt cx="464400" cy="857400"/>
            </a:xfrm>
          </p:grpSpPr>
          <p:cxnSp>
            <p:nvCxnSpPr>
              <p:cNvPr id="1352" name="Google Shape;1352;p81"/>
              <p:cNvCxnSpPr/>
              <p:nvPr/>
            </p:nvCxnSpPr>
            <p:spPr>
              <a:xfrm rot="10800000">
                <a:off x="5732250" y="2391825"/>
                <a:ext cx="0" cy="533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1353" name="Google Shape;1353;p81"/>
              <p:cNvSpPr txBox="1"/>
              <p:nvPr/>
            </p:nvSpPr>
            <p:spPr>
              <a:xfrm>
                <a:off x="5500050" y="2067825"/>
                <a:ext cx="464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1354" name="Google Shape;1354;p81"/>
          <p:cNvSpPr/>
          <p:nvPr/>
        </p:nvSpPr>
        <p:spPr>
          <a:xfrm>
            <a:off x="3350850" y="2263350"/>
            <a:ext cx="1190700" cy="371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CC0100"/>
          </a:solidFill>
          <a:ln cap="flat" cmpd="sng" w="9525">
            <a:solidFill>
              <a:srgbClr val="CC0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355" name="Google Shape;1355;p81"/>
          <p:cNvSpPr/>
          <p:nvPr/>
        </p:nvSpPr>
        <p:spPr>
          <a:xfrm>
            <a:off x="8033200" y="1717088"/>
            <a:ext cx="1221000" cy="141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grpSp>
        <p:nvGrpSpPr>
          <p:cNvPr id="1356" name="Google Shape;1356;p81"/>
          <p:cNvGrpSpPr/>
          <p:nvPr/>
        </p:nvGrpSpPr>
        <p:grpSpPr>
          <a:xfrm>
            <a:off x="92301" y="1972494"/>
            <a:ext cx="8959300" cy="902775"/>
            <a:chOff x="92301" y="1515294"/>
            <a:chExt cx="8959300" cy="902775"/>
          </a:xfrm>
        </p:grpSpPr>
        <p:pic>
          <p:nvPicPr>
            <p:cNvPr id="1357" name="Google Shape;1357;p8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2301" y="1515617"/>
              <a:ext cx="1013851" cy="9021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8" name="Google Shape;1358;p8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037750" y="1515294"/>
              <a:ext cx="1013851" cy="9027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59" name="Google Shape;1359;p81"/>
          <p:cNvSpPr txBox="1"/>
          <p:nvPr/>
        </p:nvSpPr>
        <p:spPr>
          <a:xfrm>
            <a:off x="3909325" y="991375"/>
            <a:ext cx="367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Green</a:t>
            </a: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gets more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C0100"/>
                </a:solidFill>
                <a:latin typeface="Nunito"/>
                <a:ea typeface="Nunito"/>
                <a:cs typeface="Nunito"/>
                <a:sym typeface="Nunito"/>
              </a:rPr>
              <a:t>Red</a:t>
            </a: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gets less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60" name="Google Shape;1360;p81"/>
          <p:cNvSpPr txBox="1"/>
          <p:nvPr/>
        </p:nvSpPr>
        <p:spPr>
          <a:xfrm>
            <a:off x="1470925" y="991375"/>
            <a:ext cx="3679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CC0100"/>
                </a:solidFill>
                <a:latin typeface="Nunito"/>
                <a:ea typeface="Nunito"/>
                <a:cs typeface="Nunito"/>
                <a:sym typeface="Nunito"/>
              </a:rPr>
              <a:t>Red</a:t>
            </a: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gets more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Green</a:t>
            </a:r>
            <a:r>
              <a:rPr b="0" i="0" lang="en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gets less</a:t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61" name="Google Shape;1361;p81"/>
          <p:cNvSpPr/>
          <p:nvPr/>
        </p:nvSpPr>
        <p:spPr>
          <a:xfrm>
            <a:off x="3239825" y="2353650"/>
            <a:ext cx="2629800" cy="191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grpSp>
        <p:nvGrpSpPr>
          <p:cNvPr id="1362" name="Google Shape;1362;p81"/>
          <p:cNvGrpSpPr/>
          <p:nvPr/>
        </p:nvGrpSpPr>
        <p:grpSpPr>
          <a:xfrm>
            <a:off x="2732050" y="1537775"/>
            <a:ext cx="3679800" cy="738400"/>
            <a:chOff x="2732050" y="1537775"/>
            <a:chExt cx="3679800" cy="738400"/>
          </a:xfrm>
        </p:grpSpPr>
        <p:sp>
          <p:nvSpPr>
            <p:cNvPr id="1363" name="Google Shape;1363;p81"/>
            <p:cNvSpPr txBox="1"/>
            <p:nvPr/>
          </p:nvSpPr>
          <p:spPr>
            <a:xfrm>
              <a:off x="2732050" y="1537775"/>
              <a:ext cx="3679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Value 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destroyed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by 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conflict</a:t>
              </a:r>
              <a:endParaRPr b="0" i="0" sz="1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364" name="Google Shape;1364;p81"/>
            <p:cNvSpPr/>
            <p:nvPr/>
          </p:nvSpPr>
          <p:spPr>
            <a:xfrm rot="5400000">
              <a:off x="4380500" y="789675"/>
              <a:ext cx="344400" cy="2628600"/>
            </a:xfrm>
            <a:prstGeom prst="leftBrace">
              <a:avLst>
                <a:gd fmla="val 50000" name="adj1"/>
                <a:gd fmla="val 50000" name="adj2"/>
              </a:avLst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  <p:sp>
        <p:nvSpPr>
          <p:cNvPr id="1365" name="Google Shape;1365;p81"/>
          <p:cNvSpPr/>
          <p:nvPr/>
        </p:nvSpPr>
        <p:spPr>
          <a:xfrm>
            <a:off x="3231650" y="2365350"/>
            <a:ext cx="1314900" cy="1677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366" name="Google Shape;1366;p81"/>
          <p:cNvSpPr/>
          <p:nvPr/>
        </p:nvSpPr>
        <p:spPr>
          <a:xfrm>
            <a:off x="4541450" y="2364975"/>
            <a:ext cx="1328100" cy="1677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CC01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  <p:cxnSp>
        <p:nvCxnSpPr>
          <p:cNvPr id="1367" name="Google Shape;1367;p81"/>
          <p:cNvCxnSpPr/>
          <p:nvPr/>
        </p:nvCxnSpPr>
        <p:spPr>
          <a:xfrm>
            <a:off x="4541550" y="2308575"/>
            <a:ext cx="0" cy="2805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368" name="Google Shape;1368;p81"/>
          <p:cNvGrpSpPr/>
          <p:nvPr/>
        </p:nvGrpSpPr>
        <p:grpSpPr>
          <a:xfrm>
            <a:off x="1243325" y="2308938"/>
            <a:ext cx="3679800" cy="1512213"/>
            <a:chOff x="1243325" y="2308938"/>
            <a:chExt cx="3679800" cy="1512213"/>
          </a:xfrm>
        </p:grpSpPr>
        <p:grpSp>
          <p:nvGrpSpPr>
            <p:cNvPr id="1369" name="Google Shape;1369;p81"/>
            <p:cNvGrpSpPr/>
            <p:nvPr/>
          </p:nvGrpSpPr>
          <p:grpSpPr>
            <a:xfrm>
              <a:off x="1243325" y="2811350"/>
              <a:ext cx="3679800" cy="1009800"/>
              <a:chOff x="2549250" y="2391825"/>
              <a:chExt cx="3679800" cy="1009800"/>
            </a:xfrm>
          </p:grpSpPr>
          <p:sp>
            <p:nvSpPr>
              <p:cNvPr id="1370" name="Google Shape;1370;p81"/>
              <p:cNvSpPr txBox="1"/>
              <p:nvPr/>
            </p:nvSpPr>
            <p:spPr>
              <a:xfrm>
                <a:off x="2549250" y="3001425"/>
                <a:ext cx="36798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latin typeface="Nunito"/>
                    <a:ea typeface="Nunito"/>
                    <a:cs typeface="Nunito"/>
                    <a:sym typeface="Nunito"/>
                  </a:rPr>
                  <a:t>Expected value of conflict to </a:t>
                </a: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r>
                  <a:rPr lang="en">
                    <a:latin typeface="Nunito"/>
                    <a:ea typeface="Nunito"/>
                    <a:cs typeface="Nunito"/>
                    <a:sym typeface="Nunito"/>
                  </a:rPr>
                  <a:t>,</a:t>
                </a:r>
                <a:endParaRPr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lang="en">
                    <a:latin typeface="Nunito"/>
                    <a:ea typeface="Nunito"/>
                    <a:cs typeface="Nunito"/>
                    <a:sym typeface="Nunito"/>
                  </a:rPr>
                  <a:t>including costs</a:t>
                </a:r>
                <a:endParaRPr b="1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371" name="Google Shape;1371;p81"/>
              <p:cNvCxnSpPr/>
              <p:nvPr/>
            </p:nvCxnSpPr>
            <p:spPr>
              <a:xfrm rot="10800000">
                <a:off x="4541550" y="2391825"/>
                <a:ext cx="0" cy="533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1372" name="Google Shape;1372;p81"/>
            <p:cNvCxnSpPr/>
            <p:nvPr/>
          </p:nvCxnSpPr>
          <p:spPr>
            <a:xfrm>
              <a:off x="3240975" y="23089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373" name="Google Shape;1373;p81"/>
          <p:cNvGrpSpPr/>
          <p:nvPr/>
        </p:nvGrpSpPr>
        <p:grpSpPr>
          <a:xfrm>
            <a:off x="4179238" y="2308938"/>
            <a:ext cx="3679800" cy="1512213"/>
            <a:chOff x="1548125" y="2308938"/>
            <a:chExt cx="3679800" cy="1512213"/>
          </a:xfrm>
        </p:grpSpPr>
        <p:grpSp>
          <p:nvGrpSpPr>
            <p:cNvPr id="1374" name="Google Shape;1374;p81"/>
            <p:cNvGrpSpPr/>
            <p:nvPr/>
          </p:nvGrpSpPr>
          <p:grpSpPr>
            <a:xfrm>
              <a:off x="1548125" y="2811350"/>
              <a:ext cx="3679800" cy="1009800"/>
              <a:chOff x="2854050" y="2391825"/>
              <a:chExt cx="3679800" cy="1009800"/>
            </a:xfrm>
          </p:grpSpPr>
          <p:sp>
            <p:nvSpPr>
              <p:cNvPr id="1375" name="Google Shape;1375;p81"/>
              <p:cNvSpPr txBox="1"/>
              <p:nvPr/>
            </p:nvSpPr>
            <p:spPr>
              <a:xfrm>
                <a:off x="2854050" y="3001425"/>
                <a:ext cx="36798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latin typeface="Nunito"/>
                    <a:ea typeface="Nunito"/>
                    <a:cs typeface="Nunito"/>
                    <a:sym typeface="Nunito"/>
                  </a:rPr>
                  <a:t>Expected value of conflict to </a:t>
                </a:r>
                <a:r>
                  <a:rPr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Red</a:t>
                </a:r>
                <a:r>
                  <a:rPr lang="en">
                    <a:latin typeface="Nunito"/>
                    <a:ea typeface="Nunito"/>
                    <a:cs typeface="Nunito"/>
                    <a:sym typeface="Nunito"/>
                  </a:rPr>
                  <a:t>,</a:t>
                </a:r>
                <a:endParaRPr>
                  <a:latin typeface="Nunito"/>
                  <a:ea typeface="Nunito"/>
                  <a:cs typeface="Nunito"/>
                  <a:sym typeface="Nunito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lang="en">
                    <a:latin typeface="Nunito"/>
                    <a:ea typeface="Nunito"/>
                    <a:cs typeface="Nunito"/>
                    <a:sym typeface="Nunito"/>
                  </a:rPr>
                  <a:t>including costs</a:t>
                </a:r>
                <a:endParaRPr b="1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376" name="Google Shape;1376;p81"/>
              <p:cNvCxnSpPr/>
              <p:nvPr/>
            </p:nvCxnSpPr>
            <p:spPr>
              <a:xfrm rot="10800000">
                <a:off x="4541550" y="2391825"/>
                <a:ext cx="0" cy="533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1377" name="Google Shape;1377;p81"/>
            <p:cNvCxnSpPr/>
            <p:nvPr/>
          </p:nvCxnSpPr>
          <p:spPr>
            <a:xfrm>
              <a:off x="3240975" y="23089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378" name="Google Shape;1378;p81"/>
          <p:cNvGrpSpPr/>
          <p:nvPr/>
        </p:nvGrpSpPr>
        <p:grpSpPr>
          <a:xfrm>
            <a:off x="1401100" y="2308938"/>
            <a:ext cx="3679800" cy="1512213"/>
            <a:chOff x="1395725" y="2308938"/>
            <a:chExt cx="3679800" cy="1512213"/>
          </a:xfrm>
        </p:grpSpPr>
        <p:grpSp>
          <p:nvGrpSpPr>
            <p:cNvPr id="1379" name="Google Shape;1379;p81"/>
            <p:cNvGrpSpPr/>
            <p:nvPr/>
          </p:nvGrpSpPr>
          <p:grpSpPr>
            <a:xfrm>
              <a:off x="1395725" y="2811350"/>
              <a:ext cx="3679800" cy="1009800"/>
              <a:chOff x="2701650" y="2391825"/>
              <a:chExt cx="3679800" cy="1009800"/>
            </a:xfrm>
          </p:grpSpPr>
          <p:sp>
            <p:nvSpPr>
              <p:cNvPr id="1380" name="Google Shape;1380;p81"/>
              <p:cNvSpPr txBox="1"/>
              <p:nvPr/>
            </p:nvSpPr>
            <p:spPr>
              <a:xfrm>
                <a:off x="2701650" y="3001425"/>
                <a:ext cx="36798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B - C</a:t>
                </a:r>
                <a:r>
                  <a:rPr baseline="-25000"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381" name="Google Shape;1381;p81"/>
              <p:cNvCxnSpPr/>
              <p:nvPr/>
            </p:nvCxnSpPr>
            <p:spPr>
              <a:xfrm rot="10800000">
                <a:off x="4541550" y="2391825"/>
                <a:ext cx="0" cy="533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1382" name="Google Shape;1382;p81"/>
            <p:cNvCxnSpPr/>
            <p:nvPr/>
          </p:nvCxnSpPr>
          <p:spPr>
            <a:xfrm>
              <a:off x="3240975" y="23089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383" name="Google Shape;1383;p81"/>
          <p:cNvGrpSpPr/>
          <p:nvPr/>
        </p:nvGrpSpPr>
        <p:grpSpPr>
          <a:xfrm>
            <a:off x="4179238" y="2308938"/>
            <a:ext cx="3679800" cy="1512213"/>
            <a:chOff x="1548125" y="2308938"/>
            <a:chExt cx="3679800" cy="1512213"/>
          </a:xfrm>
        </p:grpSpPr>
        <p:grpSp>
          <p:nvGrpSpPr>
            <p:cNvPr id="1384" name="Google Shape;1384;p81"/>
            <p:cNvGrpSpPr/>
            <p:nvPr/>
          </p:nvGrpSpPr>
          <p:grpSpPr>
            <a:xfrm>
              <a:off x="1548125" y="2811350"/>
              <a:ext cx="3679800" cy="1009800"/>
              <a:chOff x="2854050" y="2391825"/>
              <a:chExt cx="3679800" cy="1009800"/>
            </a:xfrm>
          </p:grpSpPr>
          <p:sp>
            <p:nvSpPr>
              <p:cNvPr id="1385" name="Google Shape;1385;p81"/>
              <p:cNvSpPr txBox="1"/>
              <p:nvPr/>
            </p:nvSpPr>
            <p:spPr>
              <a:xfrm>
                <a:off x="2854050" y="3001425"/>
                <a:ext cx="36798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 + C</a:t>
                </a:r>
                <a:r>
                  <a:rPr baseline="-25000"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Red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386" name="Google Shape;1386;p81"/>
              <p:cNvCxnSpPr/>
              <p:nvPr/>
            </p:nvCxnSpPr>
            <p:spPr>
              <a:xfrm rot="10800000">
                <a:off x="4541550" y="2391825"/>
                <a:ext cx="0" cy="533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</p:grpSp>
        <p:cxnSp>
          <p:nvCxnSpPr>
            <p:cNvPr id="1387" name="Google Shape;1387;p81"/>
            <p:cNvCxnSpPr/>
            <p:nvPr/>
          </p:nvCxnSpPr>
          <p:spPr>
            <a:xfrm>
              <a:off x="3240975" y="23089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388" name="Google Shape;1388;p81"/>
          <p:cNvGrpSpPr/>
          <p:nvPr/>
        </p:nvGrpSpPr>
        <p:grpSpPr>
          <a:xfrm>
            <a:off x="1129400" y="1461575"/>
            <a:ext cx="4737600" cy="814600"/>
            <a:chOff x="1129400" y="1461575"/>
            <a:chExt cx="4737600" cy="814600"/>
          </a:xfrm>
        </p:grpSpPr>
        <p:sp>
          <p:nvSpPr>
            <p:cNvPr id="1389" name="Google Shape;1389;p81"/>
            <p:cNvSpPr txBox="1"/>
            <p:nvPr/>
          </p:nvSpPr>
          <p:spPr>
            <a:xfrm>
              <a:off x="1665250" y="1461575"/>
              <a:ext cx="3679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Bargain offers that </a:t>
              </a: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rPr>
                <a:t>Red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prefers to conflict</a:t>
              </a:r>
              <a:endParaRPr b="0" i="0" sz="1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390" name="Google Shape;1390;p81"/>
            <p:cNvSpPr/>
            <p:nvPr/>
          </p:nvSpPr>
          <p:spPr>
            <a:xfrm rot="5400000">
              <a:off x="3326000" y="-264825"/>
              <a:ext cx="344400" cy="4737600"/>
            </a:xfrm>
            <a:prstGeom prst="leftBrace">
              <a:avLst>
                <a:gd fmla="val 50000" name="adj1"/>
                <a:gd fmla="val 50000" name="adj2"/>
              </a:avLst>
            </a:prstGeom>
            <a:noFill/>
            <a:ln cap="flat" cmpd="sng" w="9525">
              <a:solidFill>
                <a:srgbClr val="CC01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  <p:grpSp>
        <p:nvGrpSpPr>
          <p:cNvPr id="1391" name="Google Shape;1391;p81"/>
          <p:cNvGrpSpPr/>
          <p:nvPr/>
        </p:nvGrpSpPr>
        <p:grpSpPr>
          <a:xfrm>
            <a:off x="3239650" y="1427977"/>
            <a:ext cx="4785300" cy="848288"/>
            <a:chOff x="1018200" y="1537775"/>
            <a:chExt cx="4785300" cy="738413"/>
          </a:xfrm>
        </p:grpSpPr>
        <p:sp>
          <p:nvSpPr>
            <p:cNvPr id="1392" name="Google Shape;1392;p81"/>
            <p:cNvSpPr txBox="1"/>
            <p:nvPr/>
          </p:nvSpPr>
          <p:spPr>
            <a:xfrm>
              <a:off x="1665250" y="1537775"/>
              <a:ext cx="3679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Bargain offers that </a:t>
              </a:r>
              <a:endPara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6AA84F"/>
                  </a:solidFill>
                  <a:latin typeface="Nunito"/>
                  <a:ea typeface="Nunito"/>
                  <a:cs typeface="Nunito"/>
                  <a:sym typeface="Nunito"/>
                </a:rPr>
                <a:t>Green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 prefers to conflict</a:t>
              </a:r>
              <a:endParaRPr b="0" i="0" sz="1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393" name="Google Shape;1393;p81"/>
            <p:cNvSpPr/>
            <p:nvPr/>
          </p:nvSpPr>
          <p:spPr>
            <a:xfrm rot="5400000">
              <a:off x="3238650" y="-288662"/>
              <a:ext cx="344400" cy="4785300"/>
            </a:xfrm>
            <a:prstGeom prst="leftBrace">
              <a:avLst>
                <a:gd fmla="val 50000" name="adj1"/>
                <a:gd fmla="val 50000" name="adj2"/>
              </a:avLst>
            </a:prstGeom>
            <a:noFill/>
            <a:ln cap="flat" cmpd="sng" w="9525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  <p:sp>
        <p:nvSpPr>
          <p:cNvPr id="1394" name="Google Shape;1394;p81"/>
          <p:cNvSpPr/>
          <p:nvPr/>
        </p:nvSpPr>
        <p:spPr>
          <a:xfrm rot="5400000">
            <a:off x="4381850" y="791275"/>
            <a:ext cx="348600" cy="2621700"/>
          </a:xfrm>
          <a:prstGeom prst="leftBrace">
            <a:avLst>
              <a:gd fmla="val 50000" name="adj1"/>
              <a:gd fmla="val 49743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395" name="Google Shape;1395;p81"/>
          <p:cNvSpPr txBox="1"/>
          <p:nvPr/>
        </p:nvSpPr>
        <p:spPr>
          <a:xfrm>
            <a:off x="2554050" y="1309175"/>
            <a:ext cx="3975000" cy="4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Bargaining Range</a:t>
            </a:r>
            <a:endParaRPr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Bargain offers in this range offer greater expected value to </a:t>
            </a:r>
            <a:r>
              <a:rPr i="1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both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Green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>
                <a:solidFill>
                  <a:srgbClr val="CC0100"/>
                </a:solidFill>
                <a:latin typeface="Nunito"/>
                <a:ea typeface="Nunito"/>
                <a:cs typeface="Nunito"/>
                <a:sym typeface="Nunito"/>
              </a:rPr>
              <a:t>Red</a:t>
            </a:r>
            <a:endParaRPr>
              <a:solidFill>
                <a:srgbClr val="CC01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7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9" name="Google Shape;229;p19"/>
          <p:cNvGraphicFramePr/>
          <p:nvPr/>
        </p:nvGraphicFramePr>
        <p:xfrm>
          <a:off x="952500" y="200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{E48556DB-5D24-4421-870F-945F8C4A75FA}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0" name="Google Shape;230;p1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Four Possible Outcomes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231" name="Google Shape;231;p1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1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3" name="Google Shape;233;p1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19"/>
          <p:cNvSpPr txBox="1"/>
          <p:nvPr/>
        </p:nvSpPr>
        <p:spPr>
          <a:xfrm>
            <a:off x="423400" y="817200"/>
            <a:ext cx="2037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Payoff matrix</a:t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5" name="Google Shape;235;p19"/>
          <p:cNvSpPr txBox="1"/>
          <p:nvPr/>
        </p:nvSpPr>
        <p:spPr>
          <a:xfrm>
            <a:off x="3513425" y="1949550"/>
            <a:ext cx="2155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 cooperates</a:t>
            </a:r>
            <a:endParaRPr b="0" i="0" sz="2000" u="none" cap="none" strike="noStrike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6" name="Google Shape;236;p19"/>
          <p:cNvSpPr txBox="1"/>
          <p:nvPr/>
        </p:nvSpPr>
        <p:spPr>
          <a:xfrm>
            <a:off x="6130925" y="1949550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 defects</a:t>
            </a:r>
            <a:endParaRPr b="0" i="0" sz="2000" u="none" cap="none" strike="noStrike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7" name="Google Shape;237;p19"/>
          <p:cNvSpPr txBox="1"/>
          <p:nvPr/>
        </p:nvSpPr>
        <p:spPr>
          <a:xfrm>
            <a:off x="1098775" y="2325900"/>
            <a:ext cx="2155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 cooperates</a:t>
            </a:r>
            <a:endParaRPr b="0" i="0" sz="2000" u="none" cap="none" strike="noStrike">
              <a:solidFill>
                <a:srgbClr val="C55A1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8" name="Google Shape;238;p19"/>
          <p:cNvSpPr txBox="1"/>
          <p:nvPr/>
        </p:nvSpPr>
        <p:spPr>
          <a:xfrm>
            <a:off x="1098775" y="2712250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 defects</a:t>
            </a:r>
            <a:endParaRPr b="0" i="0" sz="2000" u="none" cap="none" strike="noStrike">
              <a:solidFill>
                <a:srgbClr val="C55A1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39" name="Google Shape;239;p19"/>
          <p:cNvGrpSpPr/>
          <p:nvPr/>
        </p:nvGrpSpPr>
        <p:grpSpPr>
          <a:xfrm>
            <a:off x="4008450" y="2333488"/>
            <a:ext cx="3258575" cy="870450"/>
            <a:chOff x="4008450" y="2333488"/>
            <a:chExt cx="3258575" cy="870450"/>
          </a:xfrm>
        </p:grpSpPr>
        <p:sp>
          <p:nvSpPr>
            <p:cNvPr id="240" name="Google Shape;240;p19"/>
            <p:cNvSpPr txBox="1"/>
            <p:nvPr/>
          </p:nvSpPr>
          <p:spPr>
            <a:xfrm>
              <a:off x="4008450" y="2333500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-1,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1" name="Google Shape;241;p19"/>
            <p:cNvSpPr txBox="1"/>
            <p:nvPr/>
          </p:nvSpPr>
          <p:spPr>
            <a:xfrm>
              <a:off x="4008450" y="2712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0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,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2" name="Google Shape;242;p19"/>
            <p:cNvSpPr txBox="1"/>
            <p:nvPr/>
          </p:nvSpPr>
          <p:spPr>
            <a:xfrm>
              <a:off x="6718325" y="233348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-8</a:t>
              </a: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,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3" name="Google Shape;243;p19"/>
            <p:cNvSpPr txBox="1"/>
            <p:nvPr/>
          </p:nvSpPr>
          <p:spPr>
            <a:xfrm>
              <a:off x="6642125" y="2712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rPr>
                <a:t>-3,</a:t>
              </a:r>
              <a:endParaRPr b="0" i="0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44" name="Google Shape;244;p19"/>
          <p:cNvGrpSpPr/>
          <p:nvPr/>
        </p:nvGrpSpPr>
        <p:grpSpPr>
          <a:xfrm>
            <a:off x="4313250" y="2333488"/>
            <a:ext cx="3258575" cy="870450"/>
            <a:chOff x="4008450" y="2333488"/>
            <a:chExt cx="3258575" cy="870450"/>
          </a:xfrm>
        </p:grpSpPr>
        <p:sp>
          <p:nvSpPr>
            <p:cNvPr id="245" name="Google Shape;245;p19"/>
            <p:cNvSpPr txBox="1"/>
            <p:nvPr/>
          </p:nvSpPr>
          <p:spPr>
            <a:xfrm>
              <a:off x="4008450" y="2333500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-1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6" name="Google Shape;246;p19"/>
            <p:cNvSpPr txBox="1"/>
            <p:nvPr/>
          </p:nvSpPr>
          <p:spPr>
            <a:xfrm>
              <a:off x="4043700" y="2712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-8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7" name="Google Shape;247;p19"/>
            <p:cNvSpPr txBox="1"/>
            <p:nvPr/>
          </p:nvSpPr>
          <p:spPr>
            <a:xfrm>
              <a:off x="6718325" y="233348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0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8" name="Google Shape;248;p19"/>
            <p:cNvSpPr txBox="1"/>
            <p:nvPr/>
          </p:nvSpPr>
          <p:spPr>
            <a:xfrm>
              <a:off x="6642125" y="2712238"/>
              <a:ext cx="5487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 -3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82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Conflict Factors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401" name="Google Shape;1401;p82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2" name="Google Shape;1402;p8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3" name="Google Shape;1403;p8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4" name="Google Shape;1404;p8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5" name="Google Shape;1405;p82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shifts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First strike advantage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Issue indivisibility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 problems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Inequality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8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1" name="Google Shape;1411;p8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2" name="Google Shape;1412;p8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3" name="Google Shape;1413;p83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1: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Power Shifts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4" name="Google Shape;1414;p83"/>
          <p:cNvSpPr txBox="1"/>
          <p:nvPr/>
        </p:nvSpPr>
        <p:spPr>
          <a:xfrm>
            <a:off x="423400" y="1884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shifts can be generated by a variety of sources, such as changes in: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Technological advancements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economy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Military capacities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Political ideologies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is likely to cause dramatic changes in many of these areas, so could result in extreme and rapid power shifts.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15" name="Google Shape;1415;p83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shift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when a change in one competitor’s capabilities changes the balance of power.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1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84"/>
          <p:cNvSpPr txBox="1"/>
          <p:nvPr/>
        </p:nvSpPr>
        <p:spPr>
          <a:xfrm>
            <a:off x="423400" y="1960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the Treaty of Tordesillas.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Spain and Portugal, 1494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Initial success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But ultimate failure, due to Spain’s power increase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1" name="Google Shape;1421;p8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2" name="Google Shape;1422;p8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3" name="Google Shape;1423;p8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4" name="Google Shape;1424;p84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1: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Power Shifts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5" name="Google Shape;1425;p84"/>
          <p:cNvSpPr txBox="1"/>
          <p:nvPr/>
        </p:nvSpPr>
        <p:spPr>
          <a:xfrm>
            <a:off x="423400" y="10458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Power shift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when a change in one competitor’s capabilities changes the balance of power.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8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1" name="Google Shape;1431;p8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2" name="Google Shape;1432;p8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3" name="Google Shape;1433;p85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First Strike Advantage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4" name="Google Shape;1434;p85"/>
          <p:cNvSpPr txBox="1"/>
          <p:nvPr/>
        </p:nvSpPr>
        <p:spPr>
          <a:xfrm>
            <a:off x="423400" y="2036400"/>
            <a:ext cx="8847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advantages of striking first can come from: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element of surprise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ability to choose location/time of conflict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ability to reduce the opponent’s retaliatory abilities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ability to remove the opponent’s first strike advantages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First strike advantages are often short-lived, further incentivizing action.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35" name="Google Shape;1435;p85"/>
          <p:cNvSpPr txBox="1"/>
          <p:nvPr/>
        </p:nvSpPr>
        <p:spPr>
          <a:xfrm>
            <a:off x="423400" y="969600"/>
            <a:ext cx="8847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First strike advantage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whichever party initiates conflict gains the upper hand.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3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8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1" name="Google Shape;1441;p8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2" name="Google Shape;1442;p8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3" name="Google Shape;1443;p86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First Strike Advantage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4" name="Google Shape;1444;p86"/>
          <p:cNvSpPr txBox="1"/>
          <p:nvPr/>
        </p:nvSpPr>
        <p:spPr>
          <a:xfrm>
            <a:off x="423400" y="969600"/>
            <a:ext cx="8847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First strike advantage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whichever party initiates conflict gains the upper hand.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5" name="Google Shape;1445;p86"/>
          <p:cNvSpPr txBox="1"/>
          <p:nvPr/>
        </p:nvSpPr>
        <p:spPr>
          <a:xfrm>
            <a:off x="423400" y="2036400"/>
            <a:ext cx="8847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Patent infringement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Pearl Harbor attack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Inter-AI cyber attacks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Bombing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atacenters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4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0" name="Google Shape;1450;p87"/>
          <p:cNvGrpSpPr/>
          <p:nvPr/>
        </p:nvGrpSpPr>
        <p:grpSpPr>
          <a:xfrm>
            <a:off x="4225966" y="1836325"/>
            <a:ext cx="1085850" cy="2479500"/>
            <a:chOff x="4225966" y="1836325"/>
            <a:chExt cx="1085850" cy="2479500"/>
          </a:xfrm>
        </p:grpSpPr>
        <p:cxnSp>
          <p:nvCxnSpPr>
            <p:cNvPr id="1451" name="Google Shape;1451;p87"/>
            <p:cNvCxnSpPr/>
            <p:nvPr/>
          </p:nvCxnSpPr>
          <p:spPr>
            <a:xfrm rot="10800000">
              <a:off x="5311216" y="1836325"/>
              <a:ext cx="600" cy="2479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452" name="Google Shape;1452;p87"/>
            <p:cNvCxnSpPr/>
            <p:nvPr/>
          </p:nvCxnSpPr>
          <p:spPr>
            <a:xfrm rot="10800000">
              <a:off x="4225966" y="1836325"/>
              <a:ext cx="600" cy="2479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453" name="Google Shape;1453;p87"/>
          <p:cNvGrpSpPr/>
          <p:nvPr/>
        </p:nvGrpSpPr>
        <p:grpSpPr>
          <a:xfrm>
            <a:off x="92301" y="1448094"/>
            <a:ext cx="8959300" cy="902775"/>
            <a:chOff x="92301" y="1448094"/>
            <a:chExt cx="8959300" cy="902775"/>
          </a:xfrm>
        </p:grpSpPr>
        <p:grpSp>
          <p:nvGrpSpPr>
            <p:cNvPr id="1454" name="Google Shape;1454;p87"/>
            <p:cNvGrpSpPr/>
            <p:nvPr/>
          </p:nvGrpSpPr>
          <p:grpSpPr>
            <a:xfrm>
              <a:off x="92301" y="1448094"/>
              <a:ext cx="8959300" cy="902775"/>
              <a:chOff x="92301" y="1515294"/>
              <a:chExt cx="8959300" cy="902775"/>
            </a:xfrm>
          </p:grpSpPr>
          <p:pic>
            <p:nvPicPr>
              <p:cNvPr id="1455" name="Google Shape;1455;p87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92301" y="1515617"/>
                <a:ext cx="1013851" cy="90215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56" name="Google Shape;1456;p87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037750" y="1515294"/>
                <a:ext cx="1013851" cy="902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57" name="Google Shape;1457;p87"/>
            <p:cNvGrpSpPr/>
            <p:nvPr/>
          </p:nvGrpSpPr>
          <p:grpSpPr>
            <a:xfrm>
              <a:off x="1124250" y="1784175"/>
              <a:ext cx="6895575" cy="280500"/>
              <a:chOff x="1124250" y="1851375"/>
              <a:chExt cx="6895575" cy="280500"/>
            </a:xfrm>
          </p:grpSpPr>
          <p:sp>
            <p:nvSpPr>
              <p:cNvPr id="1458" name="Google Shape;1458;p87"/>
              <p:cNvSpPr/>
              <p:nvPr/>
            </p:nvSpPr>
            <p:spPr>
              <a:xfrm>
                <a:off x="1124250" y="1895175"/>
                <a:ext cx="5046000" cy="192900"/>
              </a:xfrm>
              <a:prstGeom prst="rect">
                <a:avLst/>
              </a:prstGeom>
              <a:solidFill>
                <a:srgbClr val="6AA84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sp>
            <p:nvSpPr>
              <p:cNvPr id="1459" name="Google Shape;1459;p87"/>
              <p:cNvSpPr/>
              <p:nvPr/>
            </p:nvSpPr>
            <p:spPr>
              <a:xfrm>
                <a:off x="6170325" y="1895175"/>
                <a:ext cx="1849500" cy="1929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cxnSp>
            <p:nvCxnSpPr>
              <p:cNvPr id="1460" name="Google Shape;1460;p87"/>
              <p:cNvCxnSpPr/>
              <p:nvPr/>
            </p:nvCxnSpPr>
            <p:spPr>
              <a:xfrm>
                <a:off x="1124250" y="1851375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61" name="Google Shape;1461;p87"/>
              <p:cNvCxnSpPr/>
              <p:nvPr/>
            </p:nvCxnSpPr>
            <p:spPr>
              <a:xfrm>
                <a:off x="8019650" y="1851375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1462" name="Google Shape;1462;p8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63" name="Google Shape;1463;p8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64" name="Google Shape;1464;p8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65" name="Google Shape;1465;p87"/>
          <p:cNvSpPr txBox="1"/>
          <p:nvPr/>
        </p:nvSpPr>
        <p:spPr>
          <a:xfrm>
            <a:off x="10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Factors 1+2: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Power Shifts and First Strike </a:t>
            </a:r>
            <a:r>
              <a:rPr lang="en" sz="3600">
                <a:latin typeface="Nunito"/>
                <a:ea typeface="Nunito"/>
                <a:cs typeface="Nunito"/>
                <a:sym typeface="Nunito"/>
              </a:rPr>
              <a:t>Advantages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466" name="Google Shape;1466;p87"/>
          <p:cNvGrpSpPr/>
          <p:nvPr/>
        </p:nvGrpSpPr>
        <p:grpSpPr>
          <a:xfrm>
            <a:off x="5311225" y="1784538"/>
            <a:ext cx="1885100" cy="280500"/>
            <a:chOff x="5311225" y="1784538"/>
            <a:chExt cx="1885100" cy="280500"/>
          </a:xfrm>
        </p:grpSpPr>
        <p:sp>
          <p:nvSpPr>
            <p:cNvPr id="1467" name="Google Shape;1467;p87"/>
            <p:cNvSpPr/>
            <p:nvPr/>
          </p:nvSpPr>
          <p:spPr>
            <a:xfrm>
              <a:off x="5312825" y="1840950"/>
              <a:ext cx="862500" cy="167700"/>
            </a:xfrm>
            <a:prstGeom prst="rect">
              <a:avLst/>
            </a:prstGeom>
            <a:solidFill>
              <a:schemeClr val="lt2"/>
            </a:solidFill>
            <a:ln cap="flat" cmpd="sng" w="28575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Telex"/>
                <a:ea typeface="Telex"/>
                <a:cs typeface="Telex"/>
                <a:sym typeface="Telex"/>
              </a:endParaRPr>
            </a:p>
          </p:txBody>
        </p:sp>
        <p:sp>
          <p:nvSpPr>
            <p:cNvPr id="1468" name="Google Shape;1468;p87"/>
            <p:cNvSpPr/>
            <p:nvPr/>
          </p:nvSpPr>
          <p:spPr>
            <a:xfrm>
              <a:off x="6170325" y="1840575"/>
              <a:ext cx="1026000" cy="167700"/>
            </a:xfrm>
            <a:prstGeom prst="rect">
              <a:avLst/>
            </a:prstGeom>
            <a:solidFill>
              <a:schemeClr val="lt2"/>
            </a:solidFill>
            <a:ln cap="flat" cmpd="sng" w="28575">
              <a:solidFill>
                <a:srgbClr val="CC01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Telex"/>
                <a:ea typeface="Telex"/>
                <a:cs typeface="Telex"/>
                <a:sym typeface="Telex"/>
              </a:endParaRPr>
            </a:p>
          </p:txBody>
        </p:sp>
        <p:cxnSp>
          <p:nvCxnSpPr>
            <p:cNvPr id="1469" name="Google Shape;1469;p87"/>
            <p:cNvCxnSpPr/>
            <p:nvPr/>
          </p:nvCxnSpPr>
          <p:spPr>
            <a:xfrm>
              <a:off x="5311225" y="17845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0" name="Google Shape;1470;p87"/>
            <p:cNvCxnSpPr/>
            <p:nvPr/>
          </p:nvCxnSpPr>
          <p:spPr>
            <a:xfrm>
              <a:off x="7196163" y="1784538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471" name="Google Shape;1471;p87"/>
          <p:cNvGrpSpPr/>
          <p:nvPr/>
        </p:nvGrpSpPr>
        <p:grpSpPr>
          <a:xfrm>
            <a:off x="4182925" y="1013375"/>
            <a:ext cx="3975000" cy="1387450"/>
            <a:chOff x="4182925" y="1013375"/>
            <a:chExt cx="3975000" cy="1387450"/>
          </a:xfrm>
        </p:grpSpPr>
        <p:sp>
          <p:nvSpPr>
            <p:cNvPr id="1472" name="Google Shape;1472;p87"/>
            <p:cNvSpPr txBox="1"/>
            <p:nvPr/>
          </p:nvSpPr>
          <p:spPr>
            <a:xfrm>
              <a:off x="4182925" y="1013375"/>
              <a:ext cx="3975000" cy="4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Bargaining Range</a:t>
              </a:r>
              <a:endParaRPr>
                <a:solidFill>
                  <a:srgbClr val="CC01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473" name="Google Shape;1473;p87"/>
            <p:cNvSpPr txBox="1"/>
            <p:nvPr/>
          </p:nvSpPr>
          <p:spPr>
            <a:xfrm>
              <a:off x="4799125" y="2000625"/>
              <a:ext cx="1328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6AA84F"/>
                  </a:solidFill>
                  <a:latin typeface="Nunito"/>
                  <a:ea typeface="Nunito"/>
                  <a:cs typeface="Nunito"/>
                  <a:sym typeface="Nunito"/>
                </a:rPr>
                <a:t>B - C</a:t>
              </a:r>
              <a:r>
                <a:rPr baseline="-25000" lang="en">
                  <a:solidFill>
                    <a:srgbClr val="6AA84F"/>
                  </a:solidFill>
                  <a:latin typeface="Nunito"/>
                  <a:ea typeface="Nunito"/>
                  <a:cs typeface="Nunito"/>
                  <a:sym typeface="Nunito"/>
                </a:rPr>
                <a:t>Green</a:t>
              </a:r>
              <a:endParaRPr b="1" baseline="-250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474" name="Google Shape;1474;p87"/>
            <p:cNvSpPr txBox="1"/>
            <p:nvPr/>
          </p:nvSpPr>
          <p:spPr>
            <a:xfrm>
              <a:off x="6705916" y="2000625"/>
              <a:ext cx="1147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rPr>
                <a:t>B + C</a:t>
              </a:r>
              <a:r>
                <a:rPr baseline="-25000" lang="en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rPr>
                <a:t>Red</a:t>
              </a:r>
              <a:endParaRPr b="1" baseline="-250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475" name="Google Shape;1475;p87"/>
            <p:cNvSpPr/>
            <p:nvPr/>
          </p:nvSpPr>
          <p:spPr>
            <a:xfrm rot="5400000">
              <a:off x="6080375" y="635725"/>
              <a:ext cx="348600" cy="1884000"/>
            </a:xfrm>
            <a:prstGeom prst="leftBrace">
              <a:avLst>
                <a:gd fmla="val 50000" name="adj1"/>
                <a:gd fmla="val 49743" name="adj2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Telex"/>
                <a:ea typeface="Telex"/>
                <a:cs typeface="Telex"/>
                <a:sym typeface="Telex"/>
              </a:endParaRPr>
            </a:p>
          </p:txBody>
        </p:sp>
      </p:grpSp>
      <p:grpSp>
        <p:nvGrpSpPr>
          <p:cNvPr id="1476" name="Google Shape;1476;p87"/>
          <p:cNvGrpSpPr/>
          <p:nvPr/>
        </p:nvGrpSpPr>
        <p:grpSpPr>
          <a:xfrm>
            <a:off x="5938225" y="1784175"/>
            <a:ext cx="464400" cy="616650"/>
            <a:chOff x="5938225" y="1784175"/>
            <a:chExt cx="464400" cy="616650"/>
          </a:xfrm>
        </p:grpSpPr>
        <p:sp>
          <p:nvSpPr>
            <p:cNvPr id="1477" name="Google Shape;1477;p87"/>
            <p:cNvSpPr txBox="1"/>
            <p:nvPr/>
          </p:nvSpPr>
          <p:spPr>
            <a:xfrm>
              <a:off x="5938225" y="2000625"/>
              <a:ext cx="464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478" name="Google Shape;1478;p87"/>
            <p:cNvCxnSpPr/>
            <p:nvPr/>
          </p:nvCxnSpPr>
          <p:spPr>
            <a:xfrm>
              <a:off x="6170425" y="1784175"/>
              <a:ext cx="0" cy="280500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479" name="Google Shape;1479;p87"/>
          <p:cNvGrpSpPr/>
          <p:nvPr/>
        </p:nvGrpSpPr>
        <p:grpSpPr>
          <a:xfrm>
            <a:off x="175" y="1011250"/>
            <a:ext cx="9051651" cy="3709950"/>
            <a:chOff x="175" y="249250"/>
            <a:chExt cx="9051651" cy="3709950"/>
          </a:xfrm>
        </p:grpSpPr>
        <p:grpSp>
          <p:nvGrpSpPr>
            <p:cNvPr id="1480" name="Google Shape;1480;p87"/>
            <p:cNvGrpSpPr/>
            <p:nvPr/>
          </p:nvGrpSpPr>
          <p:grpSpPr>
            <a:xfrm>
              <a:off x="175" y="249250"/>
              <a:ext cx="9051651" cy="3659994"/>
              <a:chOff x="175" y="249250"/>
              <a:chExt cx="9051651" cy="3659994"/>
            </a:xfrm>
          </p:grpSpPr>
          <p:grpSp>
            <p:nvGrpSpPr>
              <p:cNvPr id="1481" name="Google Shape;1481;p87"/>
              <p:cNvGrpSpPr/>
              <p:nvPr/>
            </p:nvGrpSpPr>
            <p:grpSpPr>
              <a:xfrm>
                <a:off x="92526" y="3006469"/>
                <a:ext cx="8959300" cy="902775"/>
                <a:chOff x="92301" y="1448094"/>
                <a:chExt cx="8959300" cy="902775"/>
              </a:xfrm>
            </p:grpSpPr>
            <p:grpSp>
              <p:nvGrpSpPr>
                <p:cNvPr id="1482" name="Google Shape;1482;p87"/>
                <p:cNvGrpSpPr/>
                <p:nvPr/>
              </p:nvGrpSpPr>
              <p:grpSpPr>
                <a:xfrm>
                  <a:off x="92301" y="1448094"/>
                  <a:ext cx="8959300" cy="902775"/>
                  <a:chOff x="92301" y="1515294"/>
                  <a:chExt cx="8959300" cy="902775"/>
                </a:xfrm>
              </p:grpSpPr>
              <p:pic>
                <p:nvPicPr>
                  <p:cNvPr id="1483" name="Google Shape;1483;p87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92301" y="1515617"/>
                    <a:ext cx="1013851" cy="9021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484" name="Google Shape;1484;p87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8037750" y="1515294"/>
                    <a:ext cx="1013851" cy="9027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485" name="Google Shape;1485;p87"/>
                <p:cNvGrpSpPr/>
                <p:nvPr/>
              </p:nvGrpSpPr>
              <p:grpSpPr>
                <a:xfrm>
                  <a:off x="1124250" y="1784175"/>
                  <a:ext cx="6895575" cy="280500"/>
                  <a:chOff x="1124250" y="1851375"/>
                  <a:chExt cx="6895575" cy="280500"/>
                </a:xfrm>
              </p:grpSpPr>
              <p:sp>
                <p:nvSpPr>
                  <p:cNvPr id="1486" name="Google Shape;1486;p87"/>
                  <p:cNvSpPr/>
                  <p:nvPr/>
                </p:nvSpPr>
                <p:spPr>
                  <a:xfrm>
                    <a:off x="1124250" y="1895175"/>
                    <a:ext cx="5046000" cy="192900"/>
                  </a:xfrm>
                  <a:prstGeom prst="rect">
                    <a:avLst/>
                  </a:prstGeom>
                  <a:solidFill>
                    <a:srgbClr val="6AA84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Telex"/>
                      <a:ea typeface="Telex"/>
                      <a:cs typeface="Telex"/>
                      <a:sym typeface="Telex"/>
                    </a:endParaRPr>
                  </a:p>
                </p:txBody>
              </p:sp>
              <p:sp>
                <p:nvSpPr>
                  <p:cNvPr id="1487" name="Google Shape;1487;p87"/>
                  <p:cNvSpPr/>
                  <p:nvPr/>
                </p:nvSpPr>
                <p:spPr>
                  <a:xfrm>
                    <a:off x="4044825" y="1895175"/>
                    <a:ext cx="3975000" cy="192900"/>
                  </a:xfrm>
                  <a:prstGeom prst="rect">
                    <a:avLst/>
                  </a:prstGeom>
                  <a:solidFill>
                    <a:srgbClr val="CC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Telex"/>
                      <a:ea typeface="Telex"/>
                      <a:cs typeface="Telex"/>
                      <a:sym typeface="Telex"/>
                    </a:endParaRPr>
                  </a:p>
                </p:txBody>
              </p:sp>
              <p:cxnSp>
                <p:nvCxnSpPr>
                  <p:cNvPr id="1488" name="Google Shape;1488;p87"/>
                  <p:cNvCxnSpPr/>
                  <p:nvPr/>
                </p:nvCxnSpPr>
                <p:spPr>
                  <a:xfrm>
                    <a:off x="1124250" y="1851375"/>
                    <a:ext cx="0" cy="280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cxnSp>
                <p:nvCxnSpPr>
                  <p:cNvPr id="1489" name="Google Shape;1489;p87"/>
                  <p:cNvCxnSpPr/>
                  <p:nvPr/>
                </p:nvCxnSpPr>
                <p:spPr>
                  <a:xfrm>
                    <a:off x="8019650" y="1851375"/>
                    <a:ext cx="0" cy="280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</p:grpSp>
          <p:sp>
            <p:nvSpPr>
              <p:cNvPr id="1490" name="Google Shape;1490;p87"/>
              <p:cNvSpPr txBox="1"/>
              <p:nvPr/>
            </p:nvSpPr>
            <p:spPr>
              <a:xfrm>
                <a:off x="175" y="249250"/>
                <a:ext cx="423300" cy="45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lang="en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T</a:t>
                </a:r>
                <a:r>
                  <a:rPr b="1" baseline="-25000" lang="en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0</a:t>
                </a:r>
                <a:endParaRPr baseline="-25000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491" name="Google Shape;1491;p87"/>
              <p:cNvSpPr txBox="1"/>
              <p:nvPr/>
            </p:nvSpPr>
            <p:spPr>
              <a:xfrm>
                <a:off x="92300" y="2571750"/>
                <a:ext cx="423300" cy="45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lang="en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T</a:t>
                </a:r>
                <a:r>
                  <a:rPr b="1" baseline="-25000" lang="en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1</a:t>
                </a:r>
                <a:endParaRPr baseline="-25000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492" name="Google Shape;1492;p87"/>
            <p:cNvGrpSpPr/>
            <p:nvPr/>
          </p:nvGrpSpPr>
          <p:grpSpPr>
            <a:xfrm>
              <a:off x="2339650" y="3342913"/>
              <a:ext cx="1885100" cy="280500"/>
              <a:chOff x="5311225" y="1784538"/>
              <a:chExt cx="1885100" cy="280500"/>
            </a:xfrm>
          </p:grpSpPr>
          <p:sp>
            <p:nvSpPr>
              <p:cNvPr id="1493" name="Google Shape;1493;p87"/>
              <p:cNvSpPr/>
              <p:nvPr/>
            </p:nvSpPr>
            <p:spPr>
              <a:xfrm>
                <a:off x="5312825" y="1840950"/>
                <a:ext cx="8625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6AA8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sp>
            <p:nvSpPr>
              <p:cNvPr id="1494" name="Google Shape;1494;p87"/>
              <p:cNvSpPr/>
              <p:nvPr/>
            </p:nvSpPr>
            <p:spPr>
              <a:xfrm>
                <a:off x="6170325" y="1840575"/>
                <a:ext cx="10260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CC01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cxnSp>
            <p:nvCxnSpPr>
              <p:cNvPr id="1495" name="Google Shape;1495;p87"/>
              <p:cNvCxnSpPr/>
              <p:nvPr/>
            </p:nvCxnSpPr>
            <p:spPr>
              <a:xfrm>
                <a:off x="5311225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96" name="Google Shape;1496;p87"/>
              <p:cNvCxnSpPr/>
              <p:nvPr/>
            </p:nvCxnSpPr>
            <p:spPr>
              <a:xfrm>
                <a:off x="7196163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497" name="Google Shape;1497;p87"/>
            <p:cNvGrpSpPr/>
            <p:nvPr/>
          </p:nvGrpSpPr>
          <p:grpSpPr>
            <a:xfrm>
              <a:off x="1827550" y="3559000"/>
              <a:ext cx="3053991" cy="400200"/>
              <a:chOff x="4799125" y="2000625"/>
              <a:chExt cx="3053991" cy="400200"/>
            </a:xfrm>
          </p:grpSpPr>
          <p:sp>
            <p:nvSpPr>
              <p:cNvPr id="1498" name="Google Shape;1498;p87"/>
              <p:cNvSpPr txBox="1"/>
              <p:nvPr/>
            </p:nvSpPr>
            <p:spPr>
              <a:xfrm>
                <a:off x="4799125" y="2000625"/>
                <a:ext cx="13281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B - C</a:t>
                </a:r>
                <a:r>
                  <a:rPr baseline="-25000"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499" name="Google Shape;1499;p87"/>
              <p:cNvSpPr txBox="1"/>
              <p:nvPr/>
            </p:nvSpPr>
            <p:spPr>
              <a:xfrm>
                <a:off x="6705916" y="2000625"/>
                <a:ext cx="11472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 + C</a:t>
                </a:r>
                <a:r>
                  <a:rPr baseline="-25000"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Red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500" name="Google Shape;1500;p87"/>
            <p:cNvGrpSpPr/>
            <p:nvPr/>
          </p:nvGrpSpPr>
          <p:grpSpPr>
            <a:xfrm>
              <a:off x="2966650" y="3342550"/>
              <a:ext cx="464400" cy="616650"/>
              <a:chOff x="5938225" y="1784175"/>
              <a:chExt cx="464400" cy="616650"/>
            </a:xfrm>
          </p:grpSpPr>
          <p:sp>
            <p:nvSpPr>
              <p:cNvPr id="1501" name="Google Shape;1501;p87"/>
              <p:cNvSpPr txBox="1"/>
              <p:nvPr/>
            </p:nvSpPr>
            <p:spPr>
              <a:xfrm>
                <a:off x="5938225" y="2000625"/>
                <a:ext cx="464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502" name="Google Shape;1502;p87"/>
              <p:cNvCxnSpPr/>
              <p:nvPr/>
            </p:nvCxnSpPr>
            <p:spPr>
              <a:xfrm>
                <a:off x="6170425" y="1784175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1503" name="Google Shape;1503;p87"/>
          <p:cNvSpPr/>
          <p:nvPr/>
        </p:nvSpPr>
        <p:spPr>
          <a:xfrm>
            <a:off x="4225900" y="2786350"/>
            <a:ext cx="1086000" cy="39300"/>
          </a:xfrm>
          <a:prstGeom prst="leftRightArrow">
            <a:avLst>
              <a:gd fmla="val 50000" name="adj1"/>
              <a:gd fmla="val 18944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504" name="Google Shape;1504;p87"/>
          <p:cNvSpPr txBox="1"/>
          <p:nvPr/>
        </p:nvSpPr>
        <p:spPr>
          <a:xfrm>
            <a:off x="2884425" y="2897438"/>
            <a:ext cx="3975000" cy="459600"/>
          </a:xfrm>
          <a:prstGeom prst="rect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rgbClr val="6AA84F"/>
                </a:solidFill>
                <a:latin typeface="Nunito"/>
                <a:ea typeface="Nunito"/>
                <a:cs typeface="Nunito"/>
                <a:sym typeface="Nunito"/>
              </a:rPr>
              <a:t>Green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’s expected value from 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at T</a:t>
            </a:r>
            <a:r>
              <a:rPr baseline="-25000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0</a:t>
            </a: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is greater than that of bargaining at T</a:t>
            </a:r>
            <a:r>
              <a:rPr baseline="-25000"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</a:t>
            </a:r>
            <a:endParaRPr baseline="-25000">
              <a:solidFill>
                <a:srgbClr val="CC01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8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0" name="Google Shape;1510;p8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1" name="Google Shape;1511;p8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2" name="Google Shape;1512;p88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3: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Issue Indivisibility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3" name="Google Shape;1513;p88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Issue indivisibility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when the matter over which parties are competing cannot be divided up between them, conflict is more likely.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“Winner takes all.”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Monarchies/positions of power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Small territories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Sovereign entities (such as individual people)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GPU server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8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19" name="Google Shape;1519;p8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0" name="Google Shape;1520;p8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21" name="Google Shape;1521;p89"/>
          <p:cNvPicPr preferRelativeResize="0"/>
          <p:nvPr/>
        </p:nvPicPr>
        <p:blipFill rotWithShape="1">
          <a:blip r:embed="rId3">
            <a:alphaModFix/>
          </a:blip>
          <a:srcRect b="0" l="0" r="37915" t="0"/>
          <a:stretch/>
        </p:blipFill>
        <p:spPr>
          <a:xfrm>
            <a:off x="2446495" y="1355100"/>
            <a:ext cx="2639448" cy="303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2" name="Google Shape;1522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6503" y="1355100"/>
            <a:ext cx="4251352" cy="303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Google Shape;1523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9075" y="763293"/>
            <a:ext cx="6703549" cy="36169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4" name="Google Shape;1524;p89"/>
          <p:cNvGrpSpPr/>
          <p:nvPr/>
        </p:nvGrpSpPr>
        <p:grpSpPr>
          <a:xfrm>
            <a:off x="2084925" y="913788"/>
            <a:ext cx="5025498" cy="3474224"/>
            <a:chOff x="2084925" y="913788"/>
            <a:chExt cx="5025498" cy="3474224"/>
          </a:xfrm>
        </p:grpSpPr>
        <p:pic>
          <p:nvPicPr>
            <p:cNvPr id="1525" name="Google Shape;1525;p8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41275" y="913788"/>
              <a:ext cx="4769148" cy="3474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6" name="Google Shape;1526;p89"/>
            <p:cNvSpPr/>
            <p:nvPr/>
          </p:nvSpPr>
          <p:spPr>
            <a:xfrm>
              <a:off x="2084925" y="2963325"/>
              <a:ext cx="361500" cy="910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7" name="Google Shape;1527;p89"/>
          <p:cNvGrpSpPr/>
          <p:nvPr/>
        </p:nvGrpSpPr>
        <p:grpSpPr>
          <a:xfrm>
            <a:off x="1399025" y="884125"/>
            <a:ext cx="7321477" cy="3503876"/>
            <a:chOff x="1399025" y="884125"/>
            <a:chExt cx="7321477" cy="3503876"/>
          </a:xfrm>
        </p:grpSpPr>
        <p:pic>
          <p:nvPicPr>
            <p:cNvPr id="1528" name="Google Shape;1528;p8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399025" y="1156251"/>
              <a:ext cx="7321477" cy="323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9" name="Google Shape;1529;p89"/>
            <p:cNvSpPr/>
            <p:nvPr/>
          </p:nvSpPr>
          <p:spPr>
            <a:xfrm>
              <a:off x="3227925" y="884125"/>
              <a:ext cx="836100" cy="491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0" name="Google Shape;1530;p89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3: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Issue Indivisibility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9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6" name="Google Shape;1536;p9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7" name="Google Shape;1537;p9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8" name="Google Shape;1538;p90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4: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Information Problems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9" name="Google Shape;1539;p90"/>
          <p:cNvSpPr txBox="1"/>
          <p:nvPr/>
        </p:nvSpPr>
        <p:spPr>
          <a:xfrm>
            <a:off x="423400" y="2646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the parties have different beliefs about the distribution of power, they may be less likely to find a mutually-acceptable bargain.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Moreover, weaker parties may intentionally misrepresent their capabilities in order to secure better deals.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0" name="Google Shape;1540;p90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 problems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uncertainty about the capabilities or intentions of rivals can motivate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Misinformation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Disinformation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91"/>
          <p:cNvSpPr txBox="1"/>
          <p:nvPr/>
        </p:nvSpPr>
        <p:spPr>
          <a:xfrm>
            <a:off x="423400" y="1793450"/>
            <a:ext cx="8201400" cy="6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may affect the belief and information quality: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Generating convincing mis- and dis-information at extreme rate, including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deepfake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”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image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s/video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Platforms may become better at censoring content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Making wars more uncertain due to novel technologies and fast-paced developments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These information problems may increase the frequency or severity of human warfare.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6" name="Google Shape;1546;p9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7" name="Google Shape;1547;p9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8" name="Google Shape;1548;p9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9" name="Google Shape;1549;p91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4: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Information Problems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0" name="Google Shape;1550;p91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 problems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uncertainty about the capabilities or intentions of rivals can motivate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Nash Equilibria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254" name="Google Shape;254;p2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55" name="Google Shape;255;p20"/>
          <p:cNvGrpSpPr/>
          <p:nvPr/>
        </p:nvGrpSpPr>
        <p:grpSpPr>
          <a:xfrm>
            <a:off x="6395850" y="3299126"/>
            <a:ext cx="1723500" cy="1429500"/>
            <a:chOff x="6395850" y="3299126"/>
            <a:chExt cx="1723500" cy="1429500"/>
          </a:xfrm>
        </p:grpSpPr>
        <p:sp>
          <p:nvSpPr>
            <p:cNvPr id="256" name="Google Shape;256;p20"/>
            <p:cNvSpPr/>
            <p:nvPr/>
          </p:nvSpPr>
          <p:spPr>
            <a:xfrm>
              <a:off x="6395850" y="3299126"/>
              <a:ext cx="1723500" cy="1429500"/>
            </a:xfrm>
            <a:prstGeom prst="roundRect">
              <a:avLst>
                <a:gd fmla="val 16667" name="adj"/>
              </a:avLst>
            </a:prstGeom>
            <a:solidFill>
              <a:srgbClr val="FFD966"/>
            </a:solidFill>
            <a:ln cap="flat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7" name="Google Shape;257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869300" y="3366800"/>
              <a:ext cx="836325" cy="116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2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9" name="Google Shape;259;p2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60" name="Google Shape;26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20100" y="3396975"/>
            <a:ext cx="705600" cy="106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20"/>
          <p:cNvGrpSpPr/>
          <p:nvPr/>
        </p:nvGrpSpPr>
        <p:grpSpPr>
          <a:xfrm>
            <a:off x="1102125" y="560525"/>
            <a:ext cx="7092725" cy="4278175"/>
            <a:chOff x="1102125" y="560525"/>
            <a:chExt cx="7092725" cy="4278175"/>
          </a:xfrm>
        </p:grpSpPr>
        <p:pic>
          <p:nvPicPr>
            <p:cNvPr id="262" name="Google Shape;262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72050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88067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04083" y="3396975"/>
              <a:ext cx="705600" cy="1065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293395" y="560525"/>
              <a:ext cx="443475" cy="8405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6" name="Google Shape;266;p20"/>
            <p:cNvGrpSpPr/>
            <p:nvPr/>
          </p:nvGrpSpPr>
          <p:grpSpPr>
            <a:xfrm>
              <a:off x="2579132" y="1757257"/>
              <a:ext cx="3872000" cy="876287"/>
              <a:chOff x="2654025" y="1695475"/>
              <a:chExt cx="3872000" cy="876287"/>
            </a:xfrm>
          </p:grpSpPr>
          <p:pic>
            <p:nvPicPr>
              <p:cNvPr id="267" name="Google Shape;267;p2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2654025" y="1695475"/>
                <a:ext cx="548700" cy="87628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8" name="Google Shape;268;p2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5977325" y="1695475"/>
                <a:ext cx="548700" cy="876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9" name="Google Shape;269;p20"/>
            <p:cNvGrpSpPr/>
            <p:nvPr/>
          </p:nvGrpSpPr>
          <p:grpSpPr>
            <a:xfrm>
              <a:off x="3127932" y="1401100"/>
              <a:ext cx="1387200" cy="794400"/>
              <a:chOff x="3127932" y="1401100"/>
              <a:chExt cx="1387200" cy="794400"/>
            </a:xfrm>
          </p:grpSpPr>
          <p:cxnSp>
            <p:nvCxnSpPr>
              <p:cNvPr id="270" name="Google Shape;270;p20"/>
              <p:cNvCxnSpPr>
                <a:stCxn id="265" idx="2"/>
                <a:endCxn id="267" idx="3"/>
              </p:cNvCxnSpPr>
              <p:nvPr/>
            </p:nvCxnSpPr>
            <p:spPr>
              <a:xfrm flipH="1">
                <a:off x="3127932" y="1401100"/>
                <a:ext cx="1387200" cy="7944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0EB05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71" name="Google Shape;271;p20"/>
              <p:cNvSpPr txBox="1"/>
              <p:nvPr/>
            </p:nvSpPr>
            <p:spPr>
              <a:xfrm>
                <a:off x="3619025" y="1401100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EB050"/>
                    </a:solidFill>
                    <a:latin typeface="Nunito"/>
                    <a:ea typeface="Nunito"/>
                    <a:cs typeface="Nunito"/>
                    <a:sym typeface="Nunito"/>
                  </a:rPr>
                  <a:t>C</a:t>
                </a:r>
                <a:endParaRPr b="0" i="0" sz="2000" u="none" cap="none" strike="noStrike">
                  <a:solidFill>
                    <a:srgbClr val="0EB05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72" name="Google Shape;272;p20"/>
            <p:cNvGrpSpPr/>
            <p:nvPr/>
          </p:nvGrpSpPr>
          <p:grpSpPr>
            <a:xfrm>
              <a:off x="4515133" y="1401100"/>
              <a:ext cx="1387200" cy="794400"/>
              <a:chOff x="4515133" y="1401100"/>
              <a:chExt cx="1387200" cy="794400"/>
            </a:xfrm>
          </p:grpSpPr>
          <p:cxnSp>
            <p:nvCxnSpPr>
              <p:cNvPr id="273" name="Google Shape;273;p20"/>
              <p:cNvCxnSpPr>
                <a:stCxn id="265" idx="2"/>
                <a:endCxn id="268" idx="1"/>
              </p:cNvCxnSpPr>
              <p:nvPr/>
            </p:nvCxnSpPr>
            <p:spPr>
              <a:xfrm>
                <a:off x="4515133" y="1401100"/>
                <a:ext cx="1387200" cy="794400"/>
              </a:xfrm>
              <a:prstGeom prst="straightConnector1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med" w="med" type="triangle"/>
              </a:ln>
            </p:spPr>
          </p:cxnSp>
          <p:sp>
            <p:nvSpPr>
              <p:cNvPr id="274" name="Google Shape;274;p20"/>
              <p:cNvSpPr txBox="1"/>
              <p:nvPr/>
            </p:nvSpPr>
            <p:spPr>
              <a:xfrm>
                <a:off x="5050825" y="1401100"/>
                <a:ext cx="4050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FF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D</a:t>
                </a:r>
                <a:endParaRPr b="0" i="0" sz="2000" u="none" cap="none" strike="noStrike">
                  <a:solidFill>
                    <a:srgbClr val="FF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75" name="Google Shape;275;p20"/>
            <p:cNvGrpSpPr/>
            <p:nvPr/>
          </p:nvGrpSpPr>
          <p:grpSpPr>
            <a:xfrm>
              <a:off x="1986782" y="2633544"/>
              <a:ext cx="4190000" cy="813300"/>
              <a:chOff x="1986782" y="2633544"/>
              <a:chExt cx="4190000" cy="813300"/>
            </a:xfrm>
          </p:grpSpPr>
          <p:grpSp>
            <p:nvGrpSpPr>
              <p:cNvPr id="276" name="Google Shape;276;p20"/>
              <p:cNvGrpSpPr/>
              <p:nvPr/>
            </p:nvGrpSpPr>
            <p:grpSpPr>
              <a:xfrm>
                <a:off x="1986782" y="2633544"/>
                <a:ext cx="866700" cy="813300"/>
                <a:chOff x="1986782" y="2633544"/>
                <a:chExt cx="866700" cy="813300"/>
              </a:xfrm>
            </p:grpSpPr>
            <p:cxnSp>
              <p:nvCxnSpPr>
                <p:cNvPr id="277" name="Google Shape;277;p20"/>
                <p:cNvCxnSpPr>
                  <a:stCxn id="267" idx="2"/>
                </p:cNvCxnSpPr>
                <p:nvPr/>
              </p:nvCxnSpPr>
              <p:spPr>
                <a:xfrm flipH="1">
                  <a:off x="1986782" y="2633544"/>
                  <a:ext cx="866700" cy="8133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EB05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78" name="Google Shape;278;p20"/>
                <p:cNvSpPr txBox="1"/>
                <p:nvPr/>
              </p:nvSpPr>
              <p:spPr>
                <a:xfrm>
                  <a:off x="2106450" y="2733375"/>
                  <a:ext cx="4050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EB05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C</a:t>
                  </a:r>
                  <a:endParaRPr b="0" i="0" sz="2000" u="none" cap="none" strike="noStrike">
                    <a:solidFill>
                      <a:srgbClr val="0EB05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grpSp>
            <p:nvGrpSpPr>
              <p:cNvPr id="279" name="Google Shape;279;p20"/>
              <p:cNvGrpSpPr/>
              <p:nvPr/>
            </p:nvGrpSpPr>
            <p:grpSpPr>
              <a:xfrm>
                <a:off x="5358082" y="2633544"/>
                <a:ext cx="818700" cy="813300"/>
                <a:chOff x="5358082" y="2633544"/>
                <a:chExt cx="818700" cy="813300"/>
              </a:xfrm>
            </p:grpSpPr>
            <p:cxnSp>
              <p:nvCxnSpPr>
                <p:cNvPr id="280" name="Google Shape;280;p20"/>
                <p:cNvCxnSpPr>
                  <a:stCxn id="268" idx="2"/>
                </p:cNvCxnSpPr>
                <p:nvPr/>
              </p:nvCxnSpPr>
              <p:spPr>
                <a:xfrm flipH="1">
                  <a:off x="5358082" y="2633544"/>
                  <a:ext cx="818700" cy="8133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0EB05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81" name="Google Shape;281;p20"/>
                <p:cNvSpPr txBox="1"/>
                <p:nvPr/>
              </p:nvSpPr>
              <p:spPr>
                <a:xfrm>
                  <a:off x="5455825" y="2733375"/>
                  <a:ext cx="4050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EB05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C</a:t>
                  </a:r>
                  <a:endParaRPr b="0" i="0" sz="2000" u="none" cap="none" strike="noStrike">
                    <a:solidFill>
                      <a:srgbClr val="0EB05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</p:grpSp>
        <p:grpSp>
          <p:nvGrpSpPr>
            <p:cNvPr id="282" name="Google Shape;282;p20"/>
            <p:cNvGrpSpPr/>
            <p:nvPr/>
          </p:nvGrpSpPr>
          <p:grpSpPr>
            <a:xfrm>
              <a:off x="2853482" y="2633544"/>
              <a:ext cx="4190000" cy="813300"/>
              <a:chOff x="2853482" y="2633544"/>
              <a:chExt cx="4190000" cy="813300"/>
            </a:xfrm>
          </p:grpSpPr>
          <p:grpSp>
            <p:nvGrpSpPr>
              <p:cNvPr id="283" name="Google Shape;283;p20"/>
              <p:cNvGrpSpPr/>
              <p:nvPr/>
            </p:nvGrpSpPr>
            <p:grpSpPr>
              <a:xfrm>
                <a:off x="2853482" y="2633544"/>
                <a:ext cx="818700" cy="813300"/>
                <a:chOff x="2853482" y="2633544"/>
                <a:chExt cx="818700" cy="813300"/>
              </a:xfrm>
            </p:grpSpPr>
            <p:cxnSp>
              <p:nvCxnSpPr>
                <p:cNvPr id="284" name="Google Shape;284;p20"/>
                <p:cNvCxnSpPr>
                  <a:stCxn id="267" idx="2"/>
                </p:cNvCxnSpPr>
                <p:nvPr/>
              </p:nvCxnSpPr>
              <p:spPr>
                <a:xfrm>
                  <a:off x="2853482" y="2633544"/>
                  <a:ext cx="818700" cy="8133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85" name="Google Shape;285;p20"/>
                <p:cNvSpPr txBox="1"/>
                <p:nvPr/>
              </p:nvSpPr>
              <p:spPr>
                <a:xfrm>
                  <a:off x="3233450" y="2733375"/>
                  <a:ext cx="4050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FF000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D</a:t>
                  </a:r>
                  <a:endParaRPr b="0" i="0" sz="2000" u="none" cap="none" strike="noStrike">
                    <a:solidFill>
                      <a:srgbClr val="FF000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grpSp>
            <p:nvGrpSpPr>
              <p:cNvPr id="286" name="Google Shape;286;p20"/>
              <p:cNvGrpSpPr/>
              <p:nvPr/>
            </p:nvGrpSpPr>
            <p:grpSpPr>
              <a:xfrm>
                <a:off x="6176782" y="2633544"/>
                <a:ext cx="866700" cy="813300"/>
                <a:chOff x="6176782" y="2633544"/>
                <a:chExt cx="866700" cy="813300"/>
              </a:xfrm>
            </p:grpSpPr>
            <p:cxnSp>
              <p:nvCxnSpPr>
                <p:cNvPr id="287" name="Google Shape;287;p20"/>
                <p:cNvCxnSpPr>
                  <a:stCxn id="268" idx="2"/>
                </p:cNvCxnSpPr>
                <p:nvPr/>
              </p:nvCxnSpPr>
              <p:spPr>
                <a:xfrm>
                  <a:off x="6176782" y="2633544"/>
                  <a:ext cx="866700" cy="8133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FF0000"/>
                  </a:solidFill>
                  <a:prstDash val="solid"/>
                  <a:round/>
                  <a:headEnd len="sm" w="sm" type="none"/>
                  <a:tailEnd len="med" w="med" type="triangle"/>
                </a:ln>
              </p:spPr>
            </p:cxnSp>
            <p:sp>
              <p:nvSpPr>
                <p:cNvPr id="288" name="Google Shape;288;p20"/>
                <p:cNvSpPr txBox="1"/>
                <p:nvPr/>
              </p:nvSpPr>
              <p:spPr>
                <a:xfrm>
                  <a:off x="6582825" y="2733375"/>
                  <a:ext cx="4050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FF000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D</a:t>
                  </a:r>
                  <a:endParaRPr b="0" i="0" sz="2000" u="none" cap="none" strike="noStrike">
                    <a:solidFill>
                      <a:srgbClr val="FF000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</p:grpSp>
        <p:grpSp>
          <p:nvGrpSpPr>
            <p:cNvPr id="289" name="Google Shape;289;p20"/>
            <p:cNvGrpSpPr/>
            <p:nvPr/>
          </p:nvGrpSpPr>
          <p:grpSpPr>
            <a:xfrm>
              <a:off x="1102125" y="4243500"/>
              <a:ext cx="6305350" cy="491700"/>
              <a:chOff x="1178325" y="4243500"/>
              <a:chExt cx="6305350" cy="491700"/>
            </a:xfrm>
          </p:grpSpPr>
          <p:sp>
            <p:nvSpPr>
              <p:cNvPr id="290" name="Google Shape;290;p20"/>
              <p:cNvSpPr txBox="1"/>
              <p:nvPr/>
            </p:nvSpPr>
            <p:spPr>
              <a:xfrm>
                <a:off x="1178325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1 year</a:t>
                </a:r>
                <a:endParaRPr b="0" i="0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1" name="Google Shape;291;p20"/>
              <p:cNvSpPr txBox="1"/>
              <p:nvPr/>
            </p:nvSpPr>
            <p:spPr>
              <a:xfrm>
                <a:off x="2978708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8 years</a:t>
                </a:r>
                <a:endParaRPr b="0" i="0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2" name="Google Shape;292;p20"/>
              <p:cNvSpPr txBox="1"/>
              <p:nvPr/>
            </p:nvSpPr>
            <p:spPr>
              <a:xfrm>
                <a:off x="4779092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0 years</a:t>
                </a:r>
                <a:endParaRPr b="0" i="0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3" name="Google Shape;293;p20"/>
              <p:cNvSpPr txBox="1"/>
              <p:nvPr/>
            </p:nvSpPr>
            <p:spPr>
              <a:xfrm>
                <a:off x="6579475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3 years</a:t>
                </a:r>
                <a:endParaRPr b="0" i="0" sz="15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294" name="Google Shape;294;p20"/>
            <p:cNvGrpSpPr/>
            <p:nvPr/>
          </p:nvGrpSpPr>
          <p:grpSpPr>
            <a:xfrm>
              <a:off x="1889500" y="4347000"/>
              <a:ext cx="6305350" cy="491700"/>
              <a:chOff x="1178325" y="4243500"/>
              <a:chExt cx="6305350" cy="491700"/>
            </a:xfrm>
          </p:grpSpPr>
          <p:sp>
            <p:nvSpPr>
              <p:cNvPr id="295" name="Google Shape;295;p20"/>
              <p:cNvSpPr txBox="1"/>
              <p:nvPr/>
            </p:nvSpPr>
            <p:spPr>
              <a:xfrm>
                <a:off x="1178325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1 year</a:t>
                </a:r>
                <a:endParaRPr b="0" i="0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6" name="Google Shape;296;p20"/>
              <p:cNvSpPr txBox="1"/>
              <p:nvPr/>
            </p:nvSpPr>
            <p:spPr>
              <a:xfrm>
                <a:off x="2978708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0 years</a:t>
                </a:r>
                <a:endParaRPr b="0" i="0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7" name="Google Shape;297;p20"/>
              <p:cNvSpPr txBox="1"/>
              <p:nvPr/>
            </p:nvSpPr>
            <p:spPr>
              <a:xfrm>
                <a:off x="4779092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8 years</a:t>
                </a:r>
                <a:endParaRPr b="0" i="0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98" name="Google Shape;298;p20"/>
              <p:cNvSpPr txBox="1"/>
              <p:nvPr/>
            </p:nvSpPr>
            <p:spPr>
              <a:xfrm>
                <a:off x="6579475" y="4243500"/>
                <a:ext cx="9042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</a:pPr>
                <a:r>
                  <a:rPr b="0" i="0" lang="en" sz="15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3 years</a:t>
                </a:r>
                <a:endParaRPr b="0" i="0" sz="15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299" name="Google Shape;299;p20"/>
          <p:cNvSpPr/>
          <p:nvPr/>
        </p:nvSpPr>
        <p:spPr>
          <a:xfrm rot="5400000">
            <a:off x="972250" y="1164925"/>
            <a:ext cx="3324000" cy="3761400"/>
          </a:xfrm>
          <a:prstGeom prst="corner">
            <a:avLst>
              <a:gd fmla="val 36357" name="adj1"/>
              <a:gd fmla="val 100000" name="adj2"/>
            </a:avLst>
          </a:prstGeom>
          <a:solidFill>
            <a:srgbClr val="FFFFFF">
              <a:alpha val="77647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20"/>
          <p:cNvGrpSpPr/>
          <p:nvPr/>
        </p:nvGrpSpPr>
        <p:grpSpPr>
          <a:xfrm>
            <a:off x="4758725" y="2590550"/>
            <a:ext cx="1611650" cy="2122400"/>
            <a:chOff x="4753275" y="2598575"/>
            <a:chExt cx="1611650" cy="2122400"/>
          </a:xfrm>
        </p:grpSpPr>
        <p:sp>
          <p:nvSpPr>
            <p:cNvPr id="301" name="Google Shape;301;p20"/>
            <p:cNvSpPr/>
            <p:nvPr/>
          </p:nvSpPr>
          <p:spPr>
            <a:xfrm rot="5400000">
              <a:off x="4413975" y="2937875"/>
              <a:ext cx="2099100" cy="1420500"/>
            </a:xfrm>
            <a:prstGeom prst="corner">
              <a:avLst>
                <a:gd fmla="val 36357" name="adj1"/>
                <a:gd fmla="val 145500" name="adj2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0"/>
            <p:cNvSpPr/>
            <p:nvPr/>
          </p:nvSpPr>
          <p:spPr>
            <a:xfrm rot="5400000">
              <a:off x="5996375" y="4352425"/>
              <a:ext cx="545700" cy="191400"/>
            </a:xfrm>
            <a:prstGeom prst="corner">
              <a:avLst>
                <a:gd fmla="val 36357" name="adj1"/>
                <a:gd fmla="val 145500" name="adj2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3" name="Google Shape;303;p20"/>
          <p:cNvSpPr/>
          <p:nvPr/>
        </p:nvSpPr>
        <p:spPr>
          <a:xfrm>
            <a:off x="510625" y="658550"/>
            <a:ext cx="1866300" cy="14295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/>
          <p:nvPr/>
        </p:nvSpPr>
        <p:spPr>
          <a:xfrm>
            <a:off x="609575" y="805875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 defects</a:t>
            </a:r>
            <a:endParaRPr b="0" i="0" sz="2000" u="none" cap="none" strike="noStrike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5" name="Google Shape;305;p20"/>
          <p:cNvSpPr txBox="1"/>
          <p:nvPr/>
        </p:nvSpPr>
        <p:spPr>
          <a:xfrm>
            <a:off x="609575" y="1386300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 defects</a:t>
            </a:r>
            <a:endParaRPr b="0" i="0" sz="2000" u="none" cap="none" strike="noStrike">
              <a:solidFill>
                <a:srgbClr val="C55A1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3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9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6" name="Google Shape;1556;p9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7" name="Google Shape;1557;p9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8" name="Google Shape;1558;p92"/>
          <p:cNvSpPr txBox="1"/>
          <p:nvPr/>
        </p:nvSpPr>
        <p:spPr>
          <a:xfrm>
            <a:off x="10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</a:t>
            </a:r>
            <a:r>
              <a:rPr lang="en" sz="1900">
                <a:latin typeface="Nunito"/>
                <a:ea typeface="Nunito"/>
                <a:cs typeface="Nunito"/>
                <a:sym typeface="Nunito"/>
              </a:rPr>
              <a:t> 4: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Information Problems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9" name="Google Shape;1559;p92"/>
          <p:cNvGrpSpPr/>
          <p:nvPr/>
        </p:nvGrpSpPr>
        <p:grpSpPr>
          <a:xfrm>
            <a:off x="4225966" y="1836325"/>
            <a:ext cx="1085850" cy="2479500"/>
            <a:chOff x="4225966" y="1836325"/>
            <a:chExt cx="1085850" cy="2479500"/>
          </a:xfrm>
        </p:grpSpPr>
        <p:cxnSp>
          <p:nvCxnSpPr>
            <p:cNvPr id="1560" name="Google Shape;1560;p92"/>
            <p:cNvCxnSpPr/>
            <p:nvPr/>
          </p:nvCxnSpPr>
          <p:spPr>
            <a:xfrm rot="10800000">
              <a:off x="5311216" y="1836325"/>
              <a:ext cx="600" cy="2479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561" name="Google Shape;1561;p92"/>
            <p:cNvCxnSpPr/>
            <p:nvPr/>
          </p:nvCxnSpPr>
          <p:spPr>
            <a:xfrm rot="10800000">
              <a:off x="4225966" y="1836325"/>
              <a:ext cx="600" cy="24795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sp>
        <p:nvSpPr>
          <p:cNvPr id="1562" name="Google Shape;1562;p92"/>
          <p:cNvSpPr/>
          <p:nvPr/>
        </p:nvSpPr>
        <p:spPr>
          <a:xfrm>
            <a:off x="4225900" y="2938750"/>
            <a:ext cx="1086000" cy="39300"/>
          </a:xfrm>
          <a:prstGeom prst="leftRightArrow">
            <a:avLst>
              <a:gd fmla="val 50000" name="adj1"/>
              <a:gd fmla="val 189440" name="adj2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563" name="Google Shape;1563;p92"/>
          <p:cNvSpPr txBox="1"/>
          <p:nvPr/>
        </p:nvSpPr>
        <p:spPr>
          <a:xfrm>
            <a:off x="2884425" y="3049838"/>
            <a:ext cx="3975000" cy="459600"/>
          </a:xfrm>
          <a:prstGeom prst="rect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ranges of mutually-acceptable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bargain offers don’t overlap</a:t>
            </a:r>
            <a:endParaRPr baseline="-25000">
              <a:solidFill>
                <a:srgbClr val="CC01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64" name="Google Shape;1564;p92"/>
          <p:cNvGrpSpPr/>
          <p:nvPr/>
        </p:nvGrpSpPr>
        <p:grpSpPr>
          <a:xfrm>
            <a:off x="175" y="1011250"/>
            <a:ext cx="9051426" cy="1389575"/>
            <a:chOff x="175" y="1011250"/>
            <a:chExt cx="9051426" cy="1389575"/>
          </a:xfrm>
        </p:grpSpPr>
        <p:grpSp>
          <p:nvGrpSpPr>
            <p:cNvPr id="1565" name="Google Shape;1565;p92"/>
            <p:cNvGrpSpPr/>
            <p:nvPr/>
          </p:nvGrpSpPr>
          <p:grpSpPr>
            <a:xfrm>
              <a:off x="175" y="1011250"/>
              <a:ext cx="9051426" cy="1339619"/>
              <a:chOff x="175" y="1011250"/>
              <a:chExt cx="9051426" cy="1339619"/>
            </a:xfrm>
          </p:grpSpPr>
          <p:grpSp>
            <p:nvGrpSpPr>
              <p:cNvPr id="1566" name="Google Shape;1566;p92"/>
              <p:cNvGrpSpPr/>
              <p:nvPr/>
            </p:nvGrpSpPr>
            <p:grpSpPr>
              <a:xfrm>
                <a:off x="92301" y="1448094"/>
                <a:ext cx="8959300" cy="902775"/>
                <a:chOff x="92301" y="1448094"/>
                <a:chExt cx="8959300" cy="902775"/>
              </a:xfrm>
            </p:grpSpPr>
            <p:grpSp>
              <p:nvGrpSpPr>
                <p:cNvPr id="1567" name="Google Shape;1567;p92"/>
                <p:cNvGrpSpPr/>
                <p:nvPr/>
              </p:nvGrpSpPr>
              <p:grpSpPr>
                <a:xfrm>
                  <a:off x="92301" y="1448094"/>
                  <a:ext cx="8959300" cy="902775"/>
                  <a:chOff x="92301" y="1515294"/>
                  <a:chExt cx="8959300" cy="902775"/>
                </a:xfrm>
              </p:grpSpPr>
              <p:pic>
                <p:nvPicPr>
                  <p:cNvPr id="1568" name="Google Shape;1568;p92"/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 b="0" l="0" r="0" t="0"/>
                  <a:stretch/>
                </p:blipFill>
                <p:spPr>
                  <a:xfrm>
                    <a:off x="92301" y="1515617"/>
                    <a:ext cx="1013851" cy="9021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1569" name="Google Shape;1569;p92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b="0" l="0" r="0" t="0"/>
                  <a:stretch/>
                </p:blipFill>
                <p:spPr>
                  <a:xfrm>
                    <a:off x="8037750" y="1515294"/>
                    <a:ext cx="1013851" cy="9027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570" name="Google Shape;1570;p92"/>
                <p:cNvGrpSpPr/>
                <p:nvPr/>
              </p:nvGrpSpPr>
              <p:grpSpPr>
                <a:xfrm>
                  <a:off x="1124250" y="1784175"/>
                  <a:ext cx="6895575" cy="280500"/>
                  <a:chOff x="1124250" y="1851375"/>
                  <a:chExt cx="6895575" cy="280500"/>
                </a:xfrm>
              </p:grpSpPr>
              <p:sp>
                <p:nvSpPr>
                  <p:cNvPr id="1571" name="Google Shape;1571;p92"/>
                  <p:cNvSpPr/>
                  <p:nvPr/>
                </p:nvSpPr>
                <p:spPr>
                  <a:xfrm>
                    <a:off x="1124250" y="1895175"/>
                    <a:ext cx="5046000" cy="192900"/>
                  </a:xfrm>
                  <a:prstGeom prst="rect">
                    <a:avLst/>
                  </a:prstGeom>
                  <a:solidFill>
                    <a:srgbClr val="6AA84F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Telex"/>
                      <a:ea typeface="Telex"/>
                      <a:cs typeface="Telex"/>
                      <a:sym typeface="Telex"/>
                    </a:endParaRPr>
                  </a:p>
                </p:txBody>
              </p:sp>
              <p:sp>
                <p:nvSpPr>
                  <p:cNvPr id="1572" name="Google Shape;1572;p92"/>
                  <p:cNvSpPr/>
                  <p:nvPr/>
                </p:nvSpPr>
                <p:spPr>
                  <a:xfrm>
                    <a:off x="6170325" y="1895175"/>
                    <a:ext cx="1849500" cy="192900"/>
                  </a:xfrm>
                  <a:prstGeom prst="rect">
                    <a:avLst/>
                  </a:prstGeom>
                  <a:solidFill>
                    <a:srgbClr val="CC0000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ctr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Telex"/>
                      <a:ea typeface="Telex"/>
                      <a:cs typeface="Telex"/>
                      <a:sym typeface="Telex"/>
                    </a:endParaRPr>
                  </a:p>
                </p:txBody>
              </p:sp>
              <p:cxnSp>
                <p:nvCxnSpPr>
                  <p:cNvPr id="1573" name="Google Shape;1573;p92"/>
                  <p:cNvCxnSpPr/>
                  <p:nvPr/>
                </p:nvCxnSpPr>
                <p:spPr>
                  <a:xfrm>
                    <a:off x="1124250" y="1851375"/>
                    <a:ext cx="0" cy="280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  <p:cxnSp>
                <p:nvCxnSpPr>
                  <p:cNvPr id="1574" name="Google Shape;1574;p92"/>
                  <p:cNvCxnSpPr/>
                  <p:nvPr/>
                </p:nvCxnSpPr>
                <p:spPr>
                  <a:xfrm>
                    <a:off x="8019650" y="1851375"/>
                    <a:ext cx="0" cy="280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</p:cxnSp>
            </p:grpSp>
          </p:grpSp>
          <p:sp>
            <p:nvSpPr>
              <p:cNvPr id="1575" name="Google Shape;1575;p92"/>
              <p:cNvSpPr txBox="1"/>
              <p:nvPr/>
            </p:nvSpPr>
            <p:spPr>
              <a:xfrm>
                <a:off x="175" y="1011250"/>
                <a:ext cx="7298700" cy="45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r>
                  <a:rPr lang="en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’s belief/claim</a:t>
                </a:r>
                <a:endParaRPr baseline="-25000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576" name="Google Shape;1576;p92"/>
            <p:cNvGrpSpPr/>
            <p:nvPr/>
          </p:nvGrpSpPr>
          <p:grpSpPr>
            <a:xfrm>
              <a:off x="5311225" y="1784538"/>
              <a:ext cx="1885100" cy="280500"/>
              <a:chOff x="5311225" y="1784538"/>
              <a:chExt cx="1885100" cy="280500"/>
            </a:xfrm>
          </p:grpSpPr>
          <p:sp>
            <p:nvSpPr>
              <p:cNvPr id="1577" name="Google Shape;1577;p92"/>
              <p:cNvSpPr/>
              <p:nvPr/>
            </p:nvSpPr>
            <p:spPr>
              <a:xfrm>
                <a:off x="5312825" y="1840950"/>
                <a:ext cx="8625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6AA8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sp>
            <p:nvSpPr>
              <p:cNvPr id="1578" name="Google Shape;1578;p92"/>
              <p:cNvSpPr/>
              <p:nvPr/>
            </p:nvSpPr>
            <p:spPr>
              <a:xfrm>
                <a:off x="6170325" y="1840575"/>
                <a:ext cx="10260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CC01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cxnSp>
            <p:nvCxnSpPr>
              <p:cNvPr id="1579" name="Google Shape;1579;p92"/>
              <p:cNvCxnSpPr/>
              <p:nvPr/>
            </p:nvCxnSpPr>
            <p:spPr>
              <a:xfrm>
                <a:off x="5311225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80" name="Google Shape;1580;p92"/>
              <p:cNvCxnSpPr/>
              <p:nvPr/>
            </p:nvCxnSpPr>
            <p:spPr>
              <a:xfrm>
                <a:off x="7196163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581" name="Google Shape;1581;p92"/>
            <p:cNvGrpSpPr/>
            <p:nvPr/>
          </p:nvGrpSpPr>
          <p:grpSpPr>
            <a:xfrm>
              <a:off x="4799125" y="2000625"/>
              <a:ext cx="3053991" cy="400200"/>
              <a:chOff x="4799125" y="2000625"/>
              <a:chExt cx="3053991" cy="400200"/>
            </a:xfrm>
          </p:grpSpPr>
          <p:sp>
            <p:nvSpPr>
              <p:cNvPr id="1582" name="Google Shape;1582;p92"/>
              <p:cNvSpPr txBox="1"/>
              <p:nvPr/>
            </p:nvSpPr>
            <p:spPr>
              <a:xfrm>
                <a:off x="4799125" y="2000625"/>
                <a:ext cx="13281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B - C</a:t>
                </a:r>
                <a:r>
                  <a:rPr baseline="-25000"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583" name="Google Shape;1583;p92"/>
              <p:cNvSpPr txBox="1"/>
              <p:nvPr/>
            </p:nvSpPr>
            <p:spPr>
              <a:xfrm>
                <a:off x="6705916" y="2000625"/>
                <a:ext cx="11472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 + C</a:t>
                </a:r>
                <a:r>
                  <a:rPr baseline="-25000"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Red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584" name="Google Shape;1584;p92"/>
            <p:cNvGrpSpPr/>
            <p:nvPr/>
          </p:nvGrpSpPr>
          <p:grpSpPr>
            <a:xfrm>
              <a:off x="5938225" y="1784175"/>
              <a:ext cx="464400" cy="616650"/>
              <a:chOff x="5938225" y="1784175"/>
              <a:chExt cx="464400" cy="616650"/>
            </a:xfrm>
          </p:grpSpPr>
          <p:sp>
            <p:nvSpPr>
              <p:cNvPr id="1585" name="Google Shape;1585;p92"/>
              <p:cNvSpPr txBox="1"/>
              <p:nvPr/>
            </p:nvSpPr>
            <p:spPr>
              <a:xfrm>
                <a:off x="5938225" y="2000625"/>
                <a:ext cx="464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586" name="Google Shape;1586;p92"/>
              <p:cNvCxnSpPr/>
              <p:nvPr/>
            </p:nvCxnSpPr>
            <p:spPr>
              <a:xfrm>
                <a:off x="6170425" y="1784175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grpSp>
        <p:nvGrpSpPr>
          <p:cNvPr id="1587" name="Google Shape;1587;p92"/>
          <p:cNvGrpSpPr/>
          <p:nvPr/>
        </p:nvGrpSpPr>
        <p:grpSpPr>
          <a:xfrm>
            <a:off x="92300" y="3333750"/>
            <a:ext cx="8959526" cy="1387450"/>
            <a:chOff x="92300" y="3333750"/>
            <a:chExt cx="8959526" cy="1387450"/>
          </a:xfrm>
        </p:grpSpPr>
        <p:grpSp>
          <p:nvGrpSpPr>
            <p:cNvPr id="1588" name="Google Shape;1588;p92"/>
            <p:cNvGrpSpPr/>
            <p:nvPr/>
          </p:nvGrpSpPr>
          <p:grpSpPr>
            <a:xfrm>
              <a:off x="92526" y="3768469"/>
              <a:ext cx="8959300" cy="902775"/>
              <a:chOff x="92301" y="1448094"/>
              <a:chExt cx="8959300" cy="902775"/>
            </a:xfrm>
          </p:grpSpPr>
          <p:grpSp>
            <p:nvGrpSpPr>
              <p:cNvPr id="1589" name="Google Shape;1589;p92"/>
              <p:cNvGrpSpPr/>
              <p:nvPr/>
            </p:nvGrpSpPr>
            <p:grpSpPr>
              <a:xfrm>
                <a:off x="92301" y="1448094"/>
                <a:ext cx="8959300" cy="902775"/>
                <a:chOff x="92301" y="1515294"/>
                <a:chExt cx="8959300" cy="902775"/>
              </a:xfrm>
            </p:grpSpPr>
            <p:pic>
              <p:nvPicPr>
                <p:cNvPr id="1590" name="Google Shape;1590;p92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 b="0" l="0" r="0" t="0"/>
                <a:stretch/>
              </p:blipFill>
              <p:spPr>
                <a:xfrm>
                  <a:off x="92301" y="1515617"/>
                  <a:ext cx="1013851" cy="90215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91" name="Google Shape;1591;p92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8037750" y="1515294"/>
                  <a:ext cx="1013851" cy="9027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592" name="Google Shape;1592;p92"/>
              <p:cNvGrpSpPr/>
              <p:nvPr/>
            </p:nvGrpSpPr>
            <p:grpSpPr>
              <a:xfrm>
                <a:off x="1124250" y="1784175"/>
                <a:ext cx="6895575" cy="280500"/>
                <a:chOff x="1124250" y="1851375"/>
                <a:chExt cx="6895575" cy="280500"/>
              </a:xfrm>
            </p:grpSpPr>
            <p:sp>
              <p:nvSpPr>
                <p:cNvPr id="1593" name="Google Shape;1593;p92"/>
                <p:cNvSpPr/>
                <p:nvPr/>
              </p:nvSpPr>
              <p:spPr>
                <a:xfrm>
                  <a:off x="1124250" y="1895175"/>
                  <a:ext cx="5046000" cy="192900"/>
                </a:xfrm>
                <a:prstGeom prst="rect">
                  <a:avLst/>
                </a:prstGeom>
                <a:solidFill>
                  <a:srgbClr val="6AA84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Telex"/>
                    <a:ea typeface="Telex"/>
                    <a:cs typeface="Telex"/>
                    <a:sym typeface="Telex"/>
                  </a:endParaRPr>
                </a:p>
              </p:txBody>
            </p:sp>
            <p:sp>
              <p:nvSpPr>
                <p:cNvPr id="1594" name="Google Shape;1594;p92"/>
                <p:cNvSpPr/>
                <p:nvPr/>
              </p:nvSpPr>
              <p:spPr>
                <a:xfrm>
                  <a:off x="4044825" y="1895175"/>
                  <a:ext cx="3975000" cy="192900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Telex"/>
                    <a:ea typeface="Telex"/>
                    <a:cs typeface="Telex"/>
                    <a:sym typeface="Telex"/>
                  </a:endParaRPr>
                </a:p>
              </p:txBody>
            </p:sp>
            <p:cxnSp>
              <p:nvCxnSpPr>
                <p:cNvPr id="1595" name="Google Shape;1595;p92"/>
                <p:cNvCxnSpPr/>
                <p:nvPr/>
              </p:nvCxnSpPr>
              <p:spPr>
                <a:xfrm>
                  <a:off x="1124250" y="1851375"/>
                  <a:ext cx="0" cy="2805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596" name="Google Shape;1596;p92"/>
                <p:cNvCxnSpPr/>
                <p:nvPr/>
              </p:nvCxnSpPr>
              <p:spPr>
                <a:xfrm>
                  <a:off x="8019650" y="1851375"/>
                  <a:ext cx="0" cy="2805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</p:grpSp>
        <p:sp>
          <p:nvSpPr>
            <p:cNvPr id="1597" name="Google Shape;1597;p92"/>
            <p:cNvSpPr txBox="1"/>
            <p:nvPr/>
          </p:nvSpPr>
          <p:spPr>
            <a:xfrm>
              <a:off x="92300" y="3333750"/>
              <a:ext cx="5545200" cy="45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CC0100"/>
                  </a:solidFill>
                  <a:latin typeface="Nunito"/>
                  <a:ea typeface="Nunito"/>
                  <a:cs typeface="Nunito"/>
                  <a:sym typeface="Nunito"/>
                </a:rPr>
                <a:t>Red</a:t>
              </a: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’s belief/claim</a:t>
              </a:r>
              <a:endParaRPr baseline="-25000">
                <a:solidFill>
                  <a:srgbClr val="CC01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grpSp>
          <p:nvGrpSpPr>
            <p:cNvPr id="1598" name="Google Shape;1598;p92"/>
            <p:cNvGrpSpPr/>
            <p:nvPr/>
          </p:nvGrpSpPr>
          <p:grpSpPr>
            <a:xfrm>
              <a:off x="2339650" y="4104913"/>
              <a:ext cx="1885100" cy="280500"/>
              <a:chOff x="5311225" y="1784538"/>
              <a:chExt cx="1885100" cy="280500"/>
            </a:xfrm>
          </p:grpSpPr>
          <p:sp>
            <p:nvSpPr>
              <p:cNvPr id="1599" name="Google Shape;1599;p92"/>
              <p:cNvSpPr/>
              <p:nvPr/>
            </p:nvSpPr>
            <p:spPr>
              <a:xfrm>
                <a:off x="5312825" y="1840950"/>
                <a:ext cx="8625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6AA8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sp>
            <p:nvSpPr>
              <p:cNvPr id="1600" name="Google Shape;1600;p92"/>
              <p:cNvSpPr/>
              <p:nvPr/>
            </p:nvSpPr>
            <p:spPr>
              <a:xfrm>
                <a:off x="6170325" y="1840575"/>
                <a:ext cx="1026000" cy="167700"/>
              </a:xfrm>
              <a:prstGeom prst="rect">
                <a:avLst/>
              </a:prstGeom>
              <a:solidFill>
                <a:schemeClr val="lt2"/>
              </a:solidFill>
              <a:ln cap="flat" cmpd="sng" w="28575">
                <a:solidFill>
                  <a:srgbClr val="CC01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Telex"/>
                  <a:ea typeface="Telex"/>
                  <a:cs typeface="Telex"/>
                  <a:sym typeface="Telex"/>
                </a:endParaRPr>
              </a:p>
            </p:txBody>
          </p:sp>
          <p:cxnSp>
            <p:nvCxnSpPr>
              <p:cNvPr id="1601" name="Google Shape;1601;p92"/>
              <p:cNvCxnSpPr/>
              <p:nvPr/>
            </p:nvCxnSpPr>
            <p:spPr>
              <a:xfrm>
                <a:off x="5311225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02" name="Google Shape;1602;p92"/>
              <p:cNvCxnSpPr/>
              <p:nvPr/>
            </p:nvCxnSpPr>
            <p:spPr>
              <a:xfrm>
                <a:off x="7196163" y="1784538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603" name="Google Shape;1603;p92"/>
            <p:cNvGrpSpPr/>
            <p:nvPr/>
          </p:nvGrpSpPr>
          <p:grpSpPr>
            <a:xfrm>
              <a:off x="1827550" y="4321000"/>
              <a:ext cx="3053991" cy="400200"/>
              <a:chOff x="4799125" y="2000625"/>
              <a:chExt cx="3053991" cy="400200"/>
            </a:xfrm>
          </p:grpSpPr>
          <p:sp>
            <p:nvSpPr>
              <p:cNvPr id="1604" name="Google Shape;1604;p92"/>
              <p:cNvSpPr txBox="1"/>
              <p:nvPr/>
            </p:nvSpPr>
            <p:spPr>
              <a:xfrm>
                <a:off x="4799125" y="2000625"/>
                <a:ext cx="13281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B - C</a:t>
                </a:r>
                <a:r>
                  <a:rPr baseline="-25000" lang="en">
                    <a:solidFill>
                      <a:srgbClr val="6AA84F"/>
                    </a:solidFill>
                    <a:latin typeface="Nunito"/>
                    <a:ea typeface="Nunito"/>
                    <a:cs typeface="Nunito"/>
                    <a:sym typeface="Nunito"/>
                  </a:rPr>
                  <a:t>Green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605" name="Google Shape;1605;p92"/>
              <p:cNvSpPr txBox="1"/>
              <p:nvPr/>
            </p:nvSpPr>
            <p:spPr>
              <a:xfrm>
                <a:off x="6705916" y="2000625"/>
                <a:ext cx="11472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 + C</a:t>
                </a:r>
                <a:r>
                  <a:rPr baseline="-25000" lang="en">
                    <a:solidFill>
                      <a:srgbClr val="CC0100"/>
                    </a:solidFill>
                    <a:latin typeface="Nunito"/>
                    <a:ea typeface="Nunito"/>
                    <a:cs typeface="Nunito"/>
                    <a:sym typeface="Nunito"/>
                  </a:rPr>
                  <a:t>Red</a:t>
                </a:r>
                <a:endParaRPr b="1" baseline="-25000"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606" name="Google Shape;1606;p92"/>
            <p:cNvGrpSpPr/>
            <p:nvPr/>
          </p:nvGrpSpPr>
          <p:grpSpPr>
            <a:xfrm>
              <a:off x="2966650" y="4104550"/>
              <a:ext cx="464400" cy="616650"/>
              <a:chOff x="5938225" y="1784175"/>
              <a:chExt cx="464400" cy="616650"/>
            </a:xfrm>
          </p:grpSpPr>
          <p:sp>
            <p:nvSpPr>
              <p:cNvPr id="1607" name="Google Shape;1607;p92"/>
              <p:cNvSpPr txBox="1"/>
              <p:nvPr/>
            </p:nvSpPr>
            <p:spPr>
              <a:xfrm>
                <a:off x="5938225" y="2000625"/>
                <a:ext cx="464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en" sz="1400" u="none" cap="none" strike="noStrike">
                    <a:solidFill>
                      <a:srgbClr val="000000"/>
                    </a:solidFill>
                    <a:latin typeface="Nunito"/>
                    <a:ea typeface="Nunito"/>
                    <a:cs typeface="Nunito"/>
                    <a:sym typeface="Nunito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cxnSp>
            <p:nvCxnSpPr>
              <p:cNvPr id="1608" name="Google Shape;1608;p92"/>
              <p:cNvCxnSpPr/>
              <p:nvPr/>
            </p:nvCxnSpPr>
            <p:spPr>
              <a:xfrm>
                <a:off x="6170425" y="1784175"/>
                <a:ext cx="0" cy="2805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9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14" name="Google Shape;1614;p9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15" name="Google Shape;1615;p9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16" name="Google Shape;1616;p93"/>
          <p:cNvSpPr txBox="1"/>
          <p:nvPr/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Factor 5:</a:t>
            </a:r>
            <a:endParaRPr b="0" i="0" sz="19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Inequality</a:t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17" name="Google Shape;1617;p93"/>
          <p:cNvSpPr txBox="1"/>
          <p:nvPr/>
        </p:nvSpPr>
        <p:spPr>
          <a:xfrm>
            <a:off x="423400" y="9696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Inequality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income and educational inequality robustly predict rates of crime (a form of conflict).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 development may produce an abundant and equitable future, but this is far from a certainty.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If AI development instead increases inequality, this may foster conflict.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1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94"/>
          <p:cNvSpPr txBox="1"/>
          <p:nvPr>
            <p:ph type="title"/>
          </p:nvPr>
        </p:nvSpPr>
        <p:spPr>
          <a:xfrm>
            <a:off x="398825" y="13300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Recap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623" name="Google Shape;1623;p94"/>
          <p:cNvSpPr txBox="1"/>
          <p:nvPr/>
        </p:nvSpPr>
        <p:spPr>
          <a:xfrm>
            <a:off x="423400" y="817200"/>
            <a:ext cx="8409000" cy="36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Changing environments and interactions can create incentives 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that promote 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 instead o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 cooperation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Factors that induce conflict include: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ower shifts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irst strike advantages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ssue indivisibility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nformation problems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nequality (relevant domestically, less internati</a:t>
            </a: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onally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4" name="Google Shape;1624;p9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5" name="Google Shape;1625;p9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6" name="Google Shape;1626;p9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2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9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Roadmap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2" name="Google Shape;1632;p95"/>
          <p:cNvSpPr txBox="1"/>
          <p:nvPr/>
        </p:nvSpPr>
        <p:spPr>
          <a:xfrm>
            <a:off x="36745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Game theory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Cooperation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Conflict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Evolutionary pressures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3" name="Google Shape;1633;p9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4" name="Google Shape;1634;p9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5" name="Google Shape;1635;p9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6" name="Google Shape;1636;p95"/>
          <p:cNvSpPr/>
          <p:nvPr/>
        </p:nvSpPr>
        <p:spPr>
          <a:xfrm>
            <a:off x="364325" y="2678900"/>
            <a:ext cx="8279700" cy="491700"/>
          </a:xfrm>
          <a:prstGeom prst="rect">
            <a:avLst/>
          </a:prstGeom>
          <a:noFill/>
          <a:ln cap="flat" cmpd="sng" w="9525">
            <a:solidFill>
              <a:srgbClr val="0097A7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9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Generalized Darwinism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642" name="Google Shape;1642;p96"/>
          <p:cNvSpPr txBox="1"/>
          <p:nvPr/>
        </p:nvSpPr>
        <p:spPr>
          <a:xfrm>
            <a:off x="423400" y="817200"/>
            <a:ext cx="84090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“The survival or preservation of certain favored words in the struggle for existence is natural selection.”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 - Darwin, 1871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Generalized Darwinism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the idea that evolution by natural selection can be applied to non-biological phenomena.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3" name="Google Shape;1643;p9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4" name="Google Shape;1644;p9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5" name="Google Shape;1645;p9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6" name="Google Shape;1646;p96"/>
          <p:cNvSpPr txBox="1"/>
          <p:nvPr/>
        </p:nvSpPr>
        <p:spPr>
          <a:xfrm>
            <a:off x="423400" y="27984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music.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Ah! Vous dirai-je, Maman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Star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Twinkle-Twinkle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Baa Baa Black Sheep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47" name="Google Shape;1647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20326" y="3278773"/>
            <a:ext cx="5077049" cy="10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2" name="Google Shape;1652;p97"/>
          <p:cNvPicPr preferRelativeResize="0"/>
          <p:nvPr/>
        </p:nvPicPr>
        <p:blipFill rotWithShape="1">
          <a:blip r:embed="rId3">
            <a:alphaModFix/>
          </a:blip>
          <a:srcRect b="0" l="7715" r="0" t="0"/>
          <a:stretch/>
        </p:blipFill>
        <p:spPr>
          <a:xfrm>
            <a:off x="4915350" y="1504106"/>
            <a:ext cx="4569600" cy="2228119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97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Darwinism Can Be Generalized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Beyond Biology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pic>
        <p:nvPicPr>
          <p:cNvPr id="1654" name="Google Shape;1654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7275" y="3188250"/>
            <a:ext cx="4310525" cy="1543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55" name="Google Shape;1655;p97"/>
          <p:cNvSpPr txBox="1"/>
          <p:nvPr/>
        </p:nvSpPr>
        <p:spPr>
          <a:xfrm>
            <a:off x="423400" y="1198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Generalized Darwinism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the idea that evolution by natural selection can be applied to non-biological phenomena.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6" name="Google Shape;1656;p9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7" name="Google Shape;1657;p9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8" name="Google Shape;1658;p9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9" name="Google Shape;1659;p97"/>
          <p:cNvSpPr txBox="1"/>
          <p:nvPr/>
        </p:nvSpPr>
        <p:spPr>
          <a:xfrm>
            <a:off x="499600" y="3255600"/>
            <a:ext cx="22071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ideas.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Alchemy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Chemistry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0" name="Google Shape;1660;p97"/>
          <p:cNvSpPr txBox="1"/>
          <p:nvPr/>
        </p:nvSpPr>
        <p:spPr>
          <a:xfrm>
            <a:off x="423400" y="2036400"/>
            <a:ext cx="4421700" cy="13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Example: technology.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Old video conferencing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Today’s software features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98"/>
          <p:cNvSpPr txBox="1"/>
          <p:nvPr/>
        </p:nvSpPr>
        <p:spPr>
          <a:xfrm>
            <a:off x="423400" y="1229463"/>
            <a:ext cx="5102100" cy="13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Many structures evolve: organisms, scientific theories, ideas, legal systems, political parties, languages, musical genres, car designs, computer programs.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6" name="Google Shape;1666;p98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Generalized</a:t>
            </a:r>
            <a:r>
              <a:rPr lang="en"/>
              <a:t> Darwinism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7" name="Google Shape;1667;p98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68" name="Google Shape;1668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3450" y="1328650"/>
            <a:ext cx="2870249" cy="306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9" name="Google Shape;1669;p98"/>
          <p:cNvSpPr txBox="1"/>
          <p:nvPr/>
        </p:nvSpPr>
        <p:spPr>
          <a:xfrm>
            <a:off x="423400" y="3237850"/>
            <a:ext cx="51021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argue populations of AIs evolve and are shaped to be more and more competitive.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70" name="Google Shape;1670;p9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71" name="Google Shape;1671;p9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72" name="Google Shape;1672;p9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99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Basic Story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78" name="Google Shape;1678;p99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9" name="Google Shape;1679;p9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80" name="Google Shape;1680;p9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81" name="Google Shape;1681;p9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82" name="Google Shape;1682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2650" y="789113"/>
            <a:ext cx="5178601" cy="393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7" name="Google Shape;1687;p100"/>
          <p:cNvGrpSpPr/>
          <p:nvPr/>
        </p:nvGrpSpPr>
        <p:grpSpPr>
          <a:xfrm>
            <a:off x="1140900" y="1993025"/>
            <a:ext cx="2418751" cy="2845676"/>
            <a:chOff x="1140900" y="1993025"/>
            <a:chExt cx="2418751" cy="2845676"/>
          </a:xfrm>
        </p:grpSpPr>
        <p:pic>
          <p:nvPicPr>
            <p:cNvPr id="1688" name="Google Shape;1688;p100"/>
            <p:cNvPicPr preferRelativeResize="0"/>
            <p:nvPr/>
          </p:nvPicPr>
          <p:blipFill rotWithShape="1">
            <a:blip r:embed="rId3">
              <a:alphaModFix/>
            </a:blip>
            <a:srcRect b="11762" l="0" r="0" t="0"/>
            <a:stretch/>
          </p:blipFill>
          <p:spPr>
            <a:xfrm>
              <a:off x="1140900" y="1993025"/>
              <a:ext cx="2418751" cy="28456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9" name="Google Shape;1689;p100"/>
            <p:cNvSpPr txBox="1"/>
            <p:nvPr/>
          </p:nvSpPr>
          <p:spPr>
            <a:xfrm>
              <a:off x="1453700" y="1993025"/>
              <a:ext cx="1605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Sponge</a:t>
              </a:r>
              <a:endParaRPr b="0" i="0" sz="20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690" name="Google Shape;1690;p100"/>
          <p:cNvGrpSpPr/>
          <p:nvPr/>
        </p:nvGrpSpPr>
        <p:grpSpPr>
          <a:xfrm>
            <a:off x="3693650" y="1993024"/>
            <a:ext cx="4411750" cy="2845675"/>
            <a:chOff x="3693650" y="1993024"/>
            <a:chExt cx="4411750" cy="2845675"/>
          </a:xfrm>
        </p:grpSpPr>
        <p:pic>
          <p:nvPicPr>
            <p:cNvPr id="1691" name="Google Shape;1691;p10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93650" y="1993024"/>
              <a:ext cx="4411750" cy="2845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2" name="Google Shape;1692;p100"/>
            <p:cNvSpPr txBox="1"/>
            <p:nvPr/>
          </p:nvSpPr>
          <p:spPr>
            <a:xfrm>
              <a:off x="5096575" y="1993025"/>
              <a:ext cx="1605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Shark</a:t>
              </a:r>
              <a:endParaRPr b="0" i="0" sz="20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693" name="Google Shape;1693;p100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Fitness Misunderstandings</a:t>
            </a:r>
            <a:endParaRPr/>
          </a:p>
        </p:txBody>
      </p:sp>
      <p:sp>
        <p:nvSpPr>
          <p:cNvPr id="1694" name="Google Shape;1694;p10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5" name="Google Shape;1695;p10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6" name="Google Shape;1696;p10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7" name="Google Shape;1697;p100"/>
          <p:cNvSpPr txBox="1"/>
          <p:nvPr/>
        </p:nvSpPr>
        <p:spPr>
          <a:xfrm>
            <a:off x="423400" y="8172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Fitness ≠ physical power or attractiveness: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It is not gained at the gym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It does not necessarily entail being good at any specific abilities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10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Fitness Misunderstandings</a:t>
            </a:r>
            <a:endParaRPr/>
          </a:p>
        </p:txBody>
      </p:sp>
      <p:sp>
        <p:nvSpPr>
          <p:cNvPr id="1703" name="Google Shape;1703;p10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4" name="Google Shape;1704;p10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5" name="Google Shape;1705;p10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6" name="Google Shape;1706;p101"/>
          <p:cNvSpPr txBox="1"/>
          <p:nvPr/>
        </p:nvSpPr>
        <p:spPr>
          <a:xfrm>
            <a:off x="423400" y="1020625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Biologists: “fitness = relative reproductive success”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Also biologists: “survival = relative reproductive success”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7" name="Google Shape;1707;p101"/>
          <p:cNvSpPr txBox="1"/>
          <p:nvPr/>
        </p:nvSpPr>
        <p:spPr>
          <a:xfrm>
            <a:off x="423400" y="1959325"/>
            <a:ext cx="7355700" cy="20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“Survival of the fittest”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“Reproductive success of the fittest”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“Reproductive success of the successful reproducers”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“Propagation success of the successful reproducers”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“Propagation success of the better-propagated information”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8" name="Google Shape;1708;p101"/>
          <p:cNvSpPr txBox="1"/>
          <p:nvPr/>
        </p:nvSpPr>
        <p:spPr>
          <a:xfrm>
            <a:off x="423400" y="3875575"/>
            <a:ext cx="87501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Fitness is a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metric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for describing propagation success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Natural selection drives propagation success, not fitness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9" name="Google Shape;1709;p101"/>
          <p:cNvSpPr txBox="1"/>
          <p:nvPr/>
        </p:nvSpPr>
        <p:spPr>
          <a:xfrm>
            <a:off x="423400" y="6648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Fitness ≠ driver of evolution: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1"/>
          <p:cNvSpPr/>
          <p:nvPr/>
        </p:nvSpPr>
        <p:spPr>
          <a:xfrm>
            <a:off x="5778500" y="2762250"/>
            <a:ext cx="2412900" cy="3936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1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Nash Equilibria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312" name="Google Shape;312;p2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3" name="Google Shape;313;p2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4" name="Google Shape;314;p2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15" name="Google Shape;315;p21"/>
          <p:cNvGrpSpPr/>
          <p:nvPr/>
        </p:nvGrpSpPr>
        <p:grpSpPr>
          <a:xfrm>
            <a:off x="1102125" y="1949550"/>
            <a:ext cx="6752300" cy="1254400"/>
            <a:chOff x="1102125" y="1949550"/>
            <a:chExt cx="6752300" cy="1254400"/>
          </a:xfrm>
        </p:grpSpPr>
        <p:grpSp>
          <p:nvGrpSpPr>
            <p:cNvPr id="316" name="Google Shape;316;p21"/>
            <p:cNvGrpSpPr/>
            <p:nvPr/>
          </p:nvGrpSpPr>
          <p:grpSpPr>
            <a:xfrm>
              <a:off x="1102125" y="1949550"/>
              <a:ext cx="6469700" cy="1254400"/>
              <a:chOff x="1102125" y="1949550"/>
              <a:chExt cx="6469700" cy="1254400"/>
            </a:xfrm>
          </p:grpSpPr>
          <p:sp>
            <p:nvSpPr>
              <p:cNvPr id="317" name="Google Shape;317;p21"/>
              <p:cNvSpPr txBox="1"/>
              <p:nvPr/>
            </p:nvSpPr>
            <p:spPr>
              <a:xfrm>
                <a:off x="3513425" y="1949550"/>
                <a:ext cx="21558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rPr>
                  <a:t>Bob cooperates</a:t>
                </a:r>
                <a:endParaRPr b="0" i="0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318" name="Google Shape;318;p21"/>
              <p:cNvSpPr txBox="1"/>
              <p:nvPr/>
            </p:nvSpPr>
            <p:spPr>
              <a:xfrm>
                <a:off x="1102125" y="2325900"/>
                <a:ext cx="21558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Alice cooperates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319" name="Google Shape;319;p21"/>
              <p:cNvSpPr txBox="1"/>
              <p:nvPr/>
            </p:nvSpPr>
            <p:spPr>
              <a:xfrm>
                <a:off x="1102125" y="2712250"/>
                <a:ext cx="1723500" cy="49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b="0" i="0" lang="en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rPr>
                  <a:t>Alice defects</a:t>
                </a:r>
                <a:endParaRPr b="0" i="0" sz="2000" u="none" cap="none" strike="noStrike">
                  <a:solidFill>
                    <a:srgbClr val="C55A1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grpSp>
            <p:nvGrpSpPr>
              <p:cNvPr id="320" name="Google Shape;320;p21"/>
              <p:cNvGrpSpPr/>
              <p:nvPr/>
            </p:nvGrpSpPr>
            <p:grpSpPr>
              <a:xfrm>
                <a:off x="4084650" y="2333488"/>
                <a:ext cx="3182375" cy="870450"/>
                <a:chOff x="4084650" y="2333488"/>
                <a:chExt cx="3182375" cy="870450"/>
              </a:xfrm>
            </p:grpSpPr>
            <p:sp>
              <p:nvSpPr>
                <p:cNvPr id="321" name="Google Shape;321;p21"/>
                <p:cNvSpPr txBox="1"/>
                <p:nvPr/>
              </p:nvSpPr>
              <p:spPr>
                <a:xfrm>
                  <a:off x="4084650" y="2333500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-1,</a:t>
                  </a:r>
                  <a:endParaRPr b="0" i="0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2" name="Google Shape;322;p21"/>
                <p:cNvSpPr txBox="1"/>
                <p:nvPr/>
              </p:nvSpPr>
              <p:spPr>
                <a:xfrm>
                  <a:off x="4084650" y="271223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-8,</a:t>
                  </a:r>
                  <a:endParaRPr b="0" i="0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3" name="Google Shape;323;p21"/>
                <p:cNvSpPr txBox="1"/>
                <p:nvPr/>
              </p:nvSpPr>
              <p:spPr>
                <a:xfrm>
                  <a:off x="6718325" y="233348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0,</a:t>
                  </a:r>
                  <a:endParaRPr b="0" i="0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4" name="Google Shape;324;p21"/>
                <p:cNvSpPr txBox="1"/>
                <p:nvPr/>
              </p:nvSpPr>
              <p:spPr>
                <a:xfrm>
                  <a:off x="6642125" y="271223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C55A11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-3,</a:t>
                  </a:r>
                  <a:endParaRPr b="0" i="0" sz="2000" u="none" cap="none" strike="noStrike">
                    <a:solidFill>
                      <a:srgbClr val="C55A11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  <p:grpSp>
            <p:nvGrpSpPr>
              <p:cNvPr id="325" name="Google Shape;325;p21"/>
              <p:cNvGrpSpPr/>
              <p:nvPr/>
            </p:nvGrpSpPr>
            <p:grpSpPr>
              <a:xfrm>
                <a:off x="4389450" y="2333488"/>
                <a:ext cx="3182375" cy="870450"/>
                <a:chOff x="4084650" y="2333488"/>
                <a:chExt cx="3182375" cy="870450"/>
              </a:xfrm>
            </p:grpSpPr>
            <p:sp>
              <p:nvSpPr>
                <p:cNvPr id="326" name="Google Shape;326;p21"/>
                <p:cNvSpPr txBox="1"/>
                <p:nvPr/>
              </p:nvSpPr>
              <p:spPr>
                <a:xfrm>
                  <a:off x="4084650" y="2333500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 -1</a:t>
                  </a:r>
                  <a:endParaRPr b="0" i="0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7" name="Google Shape;327;p21"/>
                <p:cNvSpPr txBox="1"/>
                <p:nvPr/>
              </p:nvSpPr>
              <p:spPr>
                <a:xfrm>
                  <a:off x="4084650" y="271223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  0</a:t>
                  </a:r>
                  <a:endParaRPr b="0" i="0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8" name="Google Shape;328;p21"/>
                <p:cNvSpPr txBox="1"/>
                <p:nvPr/>
              </p:nvSpPr>
              <p:spPr>
                <a:xfrm>
                  <a:off x="6718325" y="233348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-8</a:t>
                  </a:r>
                  <a:endParaRPr b="0" i="0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  <p:sp>
              <p:nvSpPr>
                <p:cNvPr id="329" name="Google Shape;329;p21"/>
                <p:cNvSpPr txBox="1"/>
                <p:nvPr/>
              </p:nvSpPr>
              <p:spPr>
                <a:xfrm>
                  <a:off x="6642125" y="2712238"/>
                  <a:ext cx="548700" cy="491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b="0" i="0" lang="en" sz="2000" u="none" cap="none" strike="noStrike">
                      <a:solidFill>
                        <a:srgbClr val="0070C0"/>
                      </a:solidFill>
                      <a:latin typeface="Nunito"/>
                      <a:ea typeface="Nunito"/>
                      <a:cs typeface="Nunito"/>
                      <a:sym typeface="Nunito"/>
                    </a:rPr>
                    <a:t> -3</a:t>
                  </a:r>
                  <a:endParaRPr b="0" i="0" sz="2000" u="none" cap="none" strike="noStrike">
                    <a:solidFill>
                      <a:srgbClr val="0070C0"/>
                    </a:solidFill>
                    <a:latin typeface="Nunito"/>
                    <a:ea typeface="Nunito"/>
                    <a:cs typeface="Nunito"/>
                    <a:sym typeface="Nunito"/>
                  </a:endParaRPr>
                </a:p>
              </p:txBody>
            </p:sp>
          </p:grpSp>
        </p:grpSp>
        <p:sp>
          <p:nvSpPr>
            <p:cNvPr id="330" name="Google Shape;330;p21"/>
            <p:cNvSpPr txBox="1"/>
            <p:nvPr/>
          </p:nvSpPr>
          <p:spPr>
            <a:xfrm>
              <a:off x="6130925" y="1949550"/>
              <a:ext cx="17235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rgbClr val="0070C0"/>
                  </a:solidFill>
                  <a:latin typeface="Nunito"/>
                  <a:ea typeface="Nunito"/>
                  <a:cs typeface="Nunito"/>
                  <a:sym typeface="Nunito"/>
                </a:rPr>
                <a:t>Bob defects</a:t>
              </a:r>
              <a:endParaRPr b="0" i="0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31" name="Google Shape;331;p21"/>
          <p:cNvGrpSpPr/>
          <p:nvPr/>
        </p:nvGrpSpPr>
        <p:grpSpPr>
          <a:xfrm>
            <a:off x="4758498" y="2590550"/>
            <a:ext cx="1165223" cy="2122400"/>
            <a:chOff x="4753275" y="2598575"/>
            <a:chExt cx="1611650" cy="2122400"/>
          </a:xfrm>
        </p:grpSpPr>
        <p:sp>
          <p:nvSpPr>
            <p:cNvPr id="332" name="Google Shape;332;p21"/>
            <p:cNvSpPr/>
            <p:nvPr/>
          </p:nvSpPr>
          <p:spPr>
            <a:xfrm rot="5400000">
              <a:off x="4413975" y="2937875"/>
              <a:ext cx="2099100" cy="1420500"/>
            </a:xfrm>
            <a:prstGeom prst="corner">
              <a:avLst>
                <a:gd fmla="val 36357" name="adj1"/>
                <a:gd fmla="val 145500" name="adj2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1"/>
            <p:cNvSpPr/>
            <p:nvPr/>
          </p:nvSpPr>
          <p:spPr>
            <a:xfrm rot="5400000">
              <a:off x="5996375" y="4352425"/>
              <a:ext cx="545700" cy="191400"/>
            </a:xfrm>
            <a:prstGeom prst="corner">
              <a:avLst>
                <a:gd fmla="val 36357" name="adj1"/>
                <a:gd fmla="val 145500" name="adj2"/>
              </a:avLst>
            </a:prstGeom>
            <a:solidFill>
              <a:srgbClr val="FFFFFF">
                <a:alpha val="7764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21"/>
          <p:cNvSpPr/>
          <p:nvPr/>
        </p:nvSpPr>
        <p:spPr>
          <a:xfrm>
            <a:off x="510625" y="658550"/>
            <a:ext cx="1866300" cy="14295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1"/>
          <p:cNvSpPr txBox="1"/>
          <p:nvPr/>
        </p:nvSpPr>
        <p:spPr>
          <a:xfrm>
            <a:off x="609575" y="805875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Bob defects</a:t>
            </a:r>
            <a:endParaRPr b="0" i="0" sz="2000" u="none" cap="none" strike="noStrike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6" name="Google Shape;336;p21"/>
          <p:cNvSpPr txBox="1"/>
          <p:nvPr/>
        </p:nvSpPr>
        <p:spPr>
          <a:xfrm>
            <a:off x="609575" y="1386300"/>
            <a:ext cx="1723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rgbClr val="C55A11"/>
                </a:solidFill>
                <a:latin typeface="Nunito"/>
                <a:ea typeface="Nunito"/>
                <a:cs typeface="Nunito"/>
                <a:sym typeface="Nunito"/>
              </a:rPr>
              <a:t>Alice defects</a:t>
            </a:r>
            <a:endParaRPr b="0" i="0" sz="2000" u="none" cap="none" strike="noStrike">
              <a:solidFill>
                <a:srgbClr val="C55A1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7" name="Google Shape;337;p21"/>
          <p:cNvSpPr txBox="1"/>
          <p:nvPr/>
        </p:nvSpPr>
        <p:spPr>
          <a:xfrm>
            <a:off x="5924025" y="3051550"/>
            <a:ext cx="2310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rgbClr val="FFD966"/>
                </a:solidFill>
                <a:latin typeface="Nunito"/>
                <a:ea typeface="Nunito"/>
                <a:cs typeface="Nunito"/>
                <a:sym typeface="Nunito"/>
              </a:rPr>
              <a:t>Nash equilibrium</a:t>
            </a:r>
            <a:endParaRPr b="1" i="0" sz="2000" u="none" cap="none" strike="noStrike">
              <a:solidFill>
                <a:srgbClr val="FFD9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338" name="Google Shape;338;p21"/>
          <p:cNvGraphicFramePr/>
          <p:nvPr/>
        </p:nvGraphicFramePr>
        <p:xfrm>
          <a:off x="952500" y="19666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{E48556DB-5D24-4421-870F-945F8C4A75FA}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102"/>
          <p:cNvSpPr txBox="1"/>
          <p:nvPr>
            <p:ph type="title"/>
          </p:nvPr>
        </p:nvSpPr>
        <p:spPr>
          <a:xfrm>
            <a:off x="175" y="0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Lewontin’s Conditions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715" name="Google Shape;1715;p102"/>
          <p:cNvSpPr txBox="1"/>
          <p:nvPr/>
        </p:nvSpPr>
        <p:spPr>
          <a:xfrm>
            <a:off x="423400" y="588600"/>
            <a:ext cx="8848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Lewontin’s conditions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the three criteria necessary and sufficient for evolution by natural selection.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6" name="Google Shape;1716;p102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7" name="Google Shape;1717;p102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8" name="Google Shape;1718;p102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19" name="Google Shape;1719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6125" y="3030775"/>
            <a:ext cx="2178326" cy="1807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20" name="Google Shape;1720;p102"/>
          <p:cNvGrpSpPr/>
          <p:nvPr/>
        </p:nvGrpSpPr>
        <p:grpSpPr>
          <a:xfrm>
            <a:off x="3870302" y="3030775"/>
            <a:ext cx="3819002" cy="1807925"/>
            <a:chOff x="3870302" y="3030775"/>
            <a:chExt cx="3819002" cy="1807925"/>
          </a:xfrm>
        </p:grpSpPr>
        <p:pic>
          <p:nvPicPr>
            <p:cNvPr id="1721" name="Google Shape;1721;p10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65802" y="3030775"/>
              <a:ext cx="2023502" cy="18079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22" name="Google Shape;1722;p102"/>
            <p:cNvCxnSpPr/>
            <p:nvPr/>
          </p:nvCxnSpPr>
          <p:spPr>
            <a:xfrm>
              <a:off x="3870302" y="3925138"/>
              <a:ext cx="1491600" cy="0"/>
            </a:xfrm>
            <a:prstGeom prst="straightConnector1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1723" name="Google Shape;1723;p102"/>
          <p:cNvSpPr txBox="1"/>
          <p:nvPr/>
        </p:nvSpPr>
        <p:spPr>
          <a:xfrm>
            <a:off x="423400" y="893400"/>
            <a:ext cx="69123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1.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Variation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There is variation in traits among individuals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4" name="Google Shape;1724;p102"/>
          <p:cNvSpPr txBox="1"/>
          <p:nvPr/>
        </p:nvSpPr>
        <p:spPr>
          <a:xfrm>
            <a:off x="423400" y="1874000"/>
            <a:ext cx="8848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2.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Retention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Future iterations of individuals tend to resemble previous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5" name="Google Shape;1725;p102"/>
          <p:cNvSpPr txBox="1"/>
          <p:nvPr/>
        </p:nvSpPr>
        <p:spPr>
          <a:xfrm>
            <a:off x="423400" y="2365700"/>
            <a:ext cx="8848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3. </a:t>
            </a: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Differential fitness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 Different variants have different propagation rates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26" name="Google Shape;1726;p1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9525" y="3059225"/>
            <a:ext cx="1159350" cy="6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102"/>
          <p:cNvPicPr preferRelativeResize="0"/>
          <p:nvPr/>
        </p:nvPicPr>
        <p:blipFill rotWithShape="1">
          <a:blip r:embed="rId6">
            <a:alphaModFix/>
          </a:blip>
          <a:srcRect b="2733" l="5856" r="0" t="0"/>
          <a:stretch/>
        </p:blipFill>
        <p:spPr>
          <a:xfrm>
            <a:off x="6947800" y="2927625"/>
            <a:ext cx="1479800" cy="74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8" name="Google Shape;1728;p10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633273">
            <a:off x="6795101" y="3544437"/>
            <a:ext cx="1218026" cy="78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9" name="Google Shape;1729;p102"/>
          <p:cNvPicPr preferRelativeResize="0"/>
          <p:nvPr/>
        </p:nvPicPr>
        <p:blipFill rotWithShape="1">
          <a:blip r:embed="rId8">
            <a:alphaModFix/>
          </a:blip>
          <a:srcRect b="25938" l="1191" r="6507" t="17069"/>
          <a:stretch/>
        </p:blipFill>
        <p:spPr>
          <a:xfrm rot="-815464">
            <a:off x="5329786" y="3710818"/>
            <a:ext cx="1304329" cy="5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" name="Google Shape;1730;p102"/>
          <p:cNvPicPr preferRelativeResize="0"/>
          <p:nvPr/>
        </p:nvPicPr>
        <p:blipFill rotWithShape="1">
          <a:blip r:embed="rId9">
            <a:alphaModFix/>
          </a:blip>
          <a:srcRect b="16125" l="0" r="0" t="1564"/>
          <a:stretch/>
        </p:blipFill>
        <p:spPr>
          <a:xfrm>
            <a:off x="6146400" y="4148575"/>
            <a:ext cx="1108475" cy="65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4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103"/>
          <p:cNvSpPr txBox="1"/>
          <p:nvPr/>
        </p:nvSpPr>
        <p:spPr>
          <a:xfrm>
            <a:off x="423400" y="1038225"/>
            <a:ext cx="86103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Arguments for variation: ensembles, jury theorems, portfolio theory, remove single-points of failure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6" name="Google Shape;1736;p103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Variation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7" name="Google Shape;1737;p103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8" name="Google Shape;1738;p103"/>
          <p:cNvSpPr txBox="1"/>
          <p:nvPr/>
        </p:nvSpPr>
        <p:spPr>
          <a:xfrm>
            <a:off x="423400" y="1986025"/>
            <a:ext cx="4148700" cy="1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Arguments for multiple models: parallelization, multiple stakeholders, specific before general models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9" name="Google Shape;1739;p103"/>
          <p:cNvSpPr txBox="1"/>
          <p:nvPr/>
        </p:nvSpPr>
        <p:spPr>
          <a:xfrm>
            <a:off x="423400" y="3528050"/>
            <a:ext cx="4148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Single-agent domination imposes many inefficiencies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40" name="Google Shape;1740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5175" y="1986025"/>
            <a:ext cx="3809700" cy="23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1" name="Google Shape;1741;p103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2" name="Google Shape;1742;p103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3" name="Google Shape;1743;p103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104"/>
          <p:cNvSpPr txBox="1"/>
          <p:nvPr/>
        </p:nvSpPr>
        <p:spPr>
          <a:xfrm>
            <a:off x="423400" y="885525"/>
            <a:ext cx="86103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This condition is frequently satisfied, as correlation between versions of agents is usually non-zero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9" name="Google Shape;1749;p104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Retention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0" name="Google Shape;1750;p104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1" name="Google Shape;1751;p104"/>
          <p:cNvSpPr txBox="1"/>
          <p:nvPr/>
        </p:nvSpPr>
        <p:spPr>
          <a:xfrm>
            <a:off x="423400" y="1816500"/>
            <a:ext cx="840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Copying: zero-shot transfer learning or direct inference from downloaded model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2" name="Google Shape;1752;p104"/>
          <p:cNvSpPr txBox="1"/>
          <p:nvPr/>
        </p:nvSpPr>
        <p:spPr>
          <a:xfrm>
            <a:off x="423400" y="2669450"/>
            <a:ext cx="8201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Modification: adaptation, fine-tuning, training from scratch while reusing performant architectures and datasets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3" name="Google Shape;1753;p104"/>
          <p:cNvSpPr txBox="1"/>
          <p:nvPr/>
        </p:nvSpPr>
        <p:spPr>
          <a:xfrm>
            <a:off x="423400" y="3583850"/>
            <a:ext cx="8201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Imitation: AIs could learn behaviors from other AIs, similar to memetic evolution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4" name="Google Shape;1754;p104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5" name="Google Shape;1755;p104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6" name="Google Shape;1756;p104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0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105"/>
          <p:cNvSpPr txBox="1"/>
          <p:nvPr/>
        </p:nvSpPr>
        <p:spPr>
          <a:xfrm>
            <a:off x="423400" y="1062800"/>
            <a:ext cx="86103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Models will have characteristics that cause them to vary in fitness, and thus rate of adoption 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2" name="Google Shape;1762;p105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Differential Fitness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3" name="Google Shape;1763;p105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4" name="Google Shape;1764;p105"/>
          <p:cNvSpPr txBox="1"/>
          <p:nvPr/>
        </p:nvSpPr>
        <p:spPr>
          <a:xfrm>
            <a:off x="423400" y="2125100"/>
            <a:ext cx="840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Humans and the environment will select fitter models, establishing this third condition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5" name="Google Shape;1765;p105"/>
          <p:cNvSpPr txBox="1"/>
          <p:nvPr/>
        </p:nvSpPr>
        <p:spPr>
          <a:xfrm>
            <a:off x="423400" y="3281800"/>
            <a:ext cx="85407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Competition has been eroding creator control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Hand-designed → expert designed → automatically learned supervised features → unsupervised → open-endedness, adaptiveness, and recursive self-improvement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6" name="Google Shape;1766;p105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7" name="Google Shape;1767;p105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8" name="Google Shape;1768;p105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106"/>
          <p:cNvSpPr txBox="1"/>
          <p:nvPr/>
        </p:nvSpPr>
        <p:spPr>
          <a:xfrm>
            <a:off x="423400" y="874550"/>
            <a:ext cx="86103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We’ve shown that the conditions for evolution by natural selection are satisfied by advanced AI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Unlike many other AI risk arguments, ours is a question of degree, rather than whether the hazard will emerge at all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4" name="Google Shape;1774;p106"/>
          <p:cNvSpPr txBox="1"/>
          <p:nvPr>
            <p:ph type="title"/>
          </p:nvPr>
        </p:nvSpPr>
        <p:spPr>
          <a:xfrm>
            <a:off x="423400" y="-12175"/>
            <a:ext cx="829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Nunito"/>
                <a:ea typeface="Nunito"/>
                <a:cs typeface="Nunito"/>
                <a:sym typeface="Nunito"/>
              </a:rPr>
              <a:t>Intensity</a:t>
            </a:r>
            <a:endParaRPr sz="3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5" name="Google Shape;1775;p106"/>
          <p:cNvSpPr txBox="1"/>
          <p:nvPr>
            <p:ph idx="12" type="sldNum"/>
          </p:nvPr>
        </p:nvSpPr>
        <p:spPr>
          <a:xfrm>
            <a:off x="8624864" y="47944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76" name="Google Shape;1776;p106"/>
          <p:cNvSpPr txBox="1"/>
          <p:nvPr/>
        </p:nvSpPr>
        <p:spPr>
          <a:xfrm>
            <a:off x="423400" y="2418925"/>
            <a:ext cx="86103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Intensity of evolution depends on amount of competition and variation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Competition and variation are likely both high!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7" name="Google Shape;1777;p106"/>
          <p:cNvSpPr txBox="1"/>
          <p:nvPr/>
        </p:nvSpPr>
        <p:spPr>
          <a:xfrm>
            <a:off x="423400" y="3312950"/>
            <a:ext cx="86103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rate of adaptation will likely be high as the world moves more quickly and as new versions are created on a second-by-second basis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As humans acquiesce to let AIs perform nearly everything, competition will move at a breakneck pace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8" name="Google Shape;1778;p106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9" name="Google Shape;1779;p106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0" name="Google Shape;1780;p106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107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Levels of Adaptation</a:t>
            </a:r>
            <a:endParaRPr/>
          </a:p>
        </p:txBody>
      </p:sp>
      <p:sp>
        <p:nvSpPr>
          <p:cNvPr id="1786" name="Google Shape;1786;p107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Words like “adaptation” and “deception” occur on multiple levels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7" name="Google Shape;1787;p107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8" name="Google Shape;1788;p107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9" name="Google Shape;1789;p107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90" name="Google Shape;1790;p107"/>
          <p:cNvSpPr txBox="1"/>
          <p:nvPr/>
        </p:nvSpPr>
        <p:spPr>
          <a:xfrm>
            <a:off x="423400" y="1274400"/>
            <a:ext cx="8409000" cy="23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Adaptation: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Life and death: an unadapted individual or group perishes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Behavioral: changes in behavior without change in model or schema (e.g., using an umbrella since it is raining)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AutoNum type="arabicPeriod"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Schematic: revising the structure of one’s beliefs (e.g., learning that rain dances are not effective)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4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108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Levels of Deception</a:t>
            </a:r>
            <a:endParaRPr/>
          </a:p>
        </p:txBody>
      </p:sp>
      <p:sp>
        <p:nvSpPr>
          <p:cNvPr id="1796" name="Google Shape;1796;p108"/>
          <p:cNvSpPr txBox="1"/>
          <p:nvPr/>
        </p:nvSpPr>
        <p:spPr>
          <a:xfrm>
            <a:off x="423400" y="817200"/>
            <a:ext cx="8409000" cy="22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AutoNum type="arabicPeriod"/>
            </a:pPr>
            <a:r>
              <a:rPr i="1"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Ingrained or reflexive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: fixed programming (e.g., camouflage or predator acting in a way to hide its predatory nature around prey)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AutoNum type="arabicPeriod"/>
            </a:pPr>
            <a:r>
              <a:rPr i="1"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Reinforced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: trial and error (e.g., a parent mockingbird feigning an injury to attract a predator away from its defenceless offspring)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AutoNum type="arabicPeriod"/>
            </a:pPr>
            <a:r>
              <a:rPr i="1"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Modeled: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 involves theory of mind and second-order thinking (e.g., verbal deception such as a chimp misleading other chimps to hide a food source)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AutoNum type="arabicPeriod"/>
            </a:pPr>
            <a:r>
              <a:rPr i="1"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Self-deception</a:t>
            </a: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Nunito"/>
                <a:ea typeface="Nunito"/>
                <a:cs typeface="Nunito"/>
                <a:sym typeface="Nunito"/>
              </a:rPr>
              <a:t>: hide the truth from yourself to better help you hide it from others</a:t>
            </a: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97" name="Google Shape;1797;p108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98" name="Google Shape;1798;p108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99" name="Google Shape;1799;p108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00" name="Google Shape;1800;p108"/>
          <p:cNvSpPr txBox="1"/>
          <p:nvPr/>
        </p:nvSpPr>
        <p:spPr>
          <a:xfrm>
            <a:off x="575800" y="3638550"/>
            <a:ext cx="8409000" cy="6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Other concepts, like fitness, can be improved at multiple levels (e.g., through being turned on, by scaling to more users, by brainstorming and choosing strategies that will improve competitiveness, etc.)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7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109"/>
          <p:cNvSpPr txBox="1"/>
          <p:nvPr>
            <p:ph type="title"/>
          </p:nvPr>
        </p:nvSpPr>
        <p:spPr>
          <a:xfrm>
            <a:off x="0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Levels of Selection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06" name="Google Shape;1806;p109"/>
          <p:cNvSpPr txBox="1"/>
          <p:nvPr/>
        </p:nvSpPr>
        <p:spPr>
          <a:xfrm>
            <a:off x="423400" y="817200"/>
            <a:ext cx="84090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can generalize from: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Organisms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Their genes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07" name="Google Shape;1807;p109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08" name="Google Shape;1808;p109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09" name="Google Shape;1809;p109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0" name="Google Shape;1810;p109"/>
          <p:cNvSpPr txBox="1"/>
          <p:nvPr/>
        </p:nvSpPr>
        <p:spPr>
          <a:xfrm>
            <a:off x="4319375" y="1157600"/>
            <a:ext cx="46554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information they contain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811" name="Google Shape;1811;p109"/>
          <p:cNvGrpSpPr/>
          <p:nvPr/>
        </p:nvGrpSpPr>
        <p:grpSpPr>
          <a:xfrm>
            <a:off x="2873225" y="1406075"/>
            <a:ext cx="1240800" cy="393663"/>
            <a:chOff x="2873225" y="1406075"/>
            <a:chExt cx="1240800" cy="393663"/>
          </a:xfrm>
        </p:grpSpPr>
        <p:cxnSp>
          <p:nvCxnSpPr>
            <p:cNvPr id="1812" name="Google Shape;1812;p109"/>
            <p:cNvCxnSpPr/>
            <p:nvPr/>
          </p:nvCxnSpPr>
          <p:spPr>
            <a:xfrm>
              <a:off x="2873225" y="1406075"/>
              <a:ext cx="12408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1813" name="Google Shape;1813;p109"/>
            <p:cNvCxnSpPr/>
            <p:nvPr/>
          </p:nvCxnSpPr>
          <p:spPr>
            <a:xfrm>
              <a:off x="2873225" y="1799738"/>
              <a:ext cx="1240800" cy="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1814" name="Google Shape;1814;p109"/>
          <p:cNvSpPr txBox="1"/>
          <p:nvPr/>
        </p:nvSpPr>
        <p:spPr>
          <a:xfrm>
            <a:off x="423400" y="19825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Natural selection can operate at either level.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Information that propagates more occupies more spacetime volume. 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For example: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 ancient, medium-popularity song that a few people still play           -&gt; propagated across lots of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time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but little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space</a:t>
            </a:r>
            <a:endParaRPr b="0" i="1" sz="5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song that is highly-popular for one year, then forgotten                     -&gt; propagated across lots of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space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but little </a:t>
            </a:r>
            <a:r>
              <a:rPr b="0" i="1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time</a:t>
            </a:r>
            <a:endParaRPr b="0" i="1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5" name="Google Shape;1815;p109"/>
          <p:cNvSpPr/>
          <p:nvPr/>
        </p:nvSpPr>
        <p:spPr>
          <a:xfrm>
            <a:off x="927450" y="3773000"/>
            <a:ext cx="5802600" cy="3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109"/>
          <p:cNvSpPr/>
          <p:nvPr/>
        </p:nvSpPr>
        <p:spPr>
          <a:xfrm>
            <a:off x="927450" y="4489350"/>
            <a:ext cx="6126600" cy="30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1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1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1" name="Google Shape;1821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3766" y="1006400"/>
            <a:ext cx="6260086" cy="75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2" name="Google Shape;1822;p110"/>
          <p:cNvSpPr txBox="1"/>
          <p:nvPr>
            <p:ph type="title"/>
          </p:nvPr>
        </p:nvSpPr>
        <p:spPr>
          <a:xfrm>
            <a:off x="175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Price Equation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23" name="Google Shape;1823;p110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24" name="Google Shape;1824;p110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25" name="Google Shape;1825;p110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26" name="Google Shape;1826;p110"/>
          <p:cNvSpPr/>
          <p:nvPr/>
        </p:nvSpPr>
        <p:spPr>
          <a:xfrm>
            <a:off x="2970425" y="1082588"/>
            <a:ext cx="2438700" cy="631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sp>
        <p:nvSpPr>
          <p:cNvPr id="1827" name="Google Shape;1827;p110"/>
          <p:cNvSpPr/>
          <p:nvPr/>
        </p:nvSpPr>
        <p:spPr>
          <a:xfrm>
            <a:off x="5935675" y="1082600"/>
            <a:ext cx="2001900" cy="631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  <p:grpSp>
        <p:nvGrpSpPr>
          <p:cNvPr id="1828" name="Google Shape;1828;p110"/>
          <p:cNvGrpSpPr/>
          <p:nvPr/>
        </p:nvGrpSpPr>
        <p:grpSpPr>
          <a:xfrm>
            <a:off x="16000" y="1713800"/>
            <a:ext cx="4461600" cy="993175"/>
            <a:chOff x="-388300" y="1468700"/>
            <a:chExt cx="4461600" cy="993175"/>
          </a:xfrm>
        </p:grpSpPr>
        <p:cxnSp>
          <p:nvCxnSpPr>
            <p:cNvPr id="1829" name="Google Shape;1829;p110"/>
            <p:cNvCxnSpPr/>
            <p:nvPr/>
          </p:nvCxnSpPr>
          <p:spPr>
            <a:xfrm rot="10800000">
              <a:off x="1680775" y="1468700"/>
              <a:ext cx="0" cy="6141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830" name="Google Shape;1830;p110"/>
            <p:cNvSpPr txBox="1"/>
            <p:nvPr/>
          </p:nvSpPr>
          <p:spPr>
            <a:xfrm>
              <a:off x="-388300" y="1995075"/>
              <a:ext cx="4461600" cy="46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Change in average trait value from parent to offspring generation</a:t>
              </a:r>
              <a:endPara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831" name="Google Shape;1831;p110"/>
          <p:cNvGrpSpPr/>
          <p:nvPr/>
        </p:nvGrpSpPr>
        <p:grpSpPr>
          <a:xfrm>
            <a:off x="5464675" y="1713800"/>
            <a:ext cx="3078900" cy="2715675"/>
            <a:chOff x="5157350" y="1468700"/>
            <a:chExt cx="3078900" cy="2715675"/>
          </a:xfrm>
        </p:grpSpPr>
        <p:cxnSp>
          <p:nvCxnSpPr>
            <p:cNvPr id="1832" name="Google Shape;1832;p110"/>
            <p:cNvCxnSpPr/>
            <p:nvPr/>
          </p:nvCxnSpPr>
          <p:spPr>
            <a:xfrm flipH="1" rot="10800000">
              <a:off x="6664550" y="1468700"/>
              <a:ext cx="2100" cy="23163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833" name="Google Shape;1833;p110"/>
            <p:cNvSpPr txBox="1"/>
            <p:nvPr/>
          </p:nvSpPr>
          <p:spPr>
            <a:xfrm>
              <a:off x="5157350" y="3692675"/>
              <a:ext cx="30789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Expected value of Δz</a:t>
              </a:r>
              <a:endPara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834" name="Google Shape;1834;p110"/>
          <p:cNvGrpSpPr/>
          <p:nvPr/>
        </p:nvGrpSpPr>
        <p:grpSpPr>
          <a:xfrm>
            <a:off x="1959475" y="1713800"/>
            <a:ext cx="4830300" cy="1892550"/>
            <a:chOff x="1652150" y="1468700"/>
            <a:chExt cx="4830300" cy="1892550"/>
          </a:xfrm>
        </p:grpSpPr>
        <p:cxnSp>
          <p:nvCxnSpPr>
            <p:cNvPr id="1835" name="Google Shape;1835;p110"/>
            <p:cNvCxnSpPr/>
            <p:nvPr/>
          </p:nvCxnSpPr>
          <p:spPr>
            <a:xfrm flipH="1" rot="10800000">
              <a:off x="4065200" y="1468700"/>
              <a:ext cx="4200" cy="14787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836" name="Google Shape;1836;p110"/>
            <p:cNvSpPr txBox="1"/>
            <p:nvPr/>
          </p:nvSpPr>
          <p:spPr>
            <a:xfrm>
              <a:off x="1652150" y="2869550"/>
              <a:ext cx="4830300" cy="4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Covariance of trait value </a:t>
              </a:r>
              <a:endPara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" sz="2000" u="none" cap="none" strike="noStrik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and relative fitness</a:t>
              </a:r>
              <a:endPara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837" name="Google Shape;1837;p110"/>
          <p:cNvSpPr/>
          <p:nvPr/>
        </p:nvSpPr>
        <p:spPr>
          <a:xfrm>
            <a:off x="1658475" y="1082588"/>
            <a:ext cx="812100" cy="631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elex"/>
              <a:ea typeface="Telex"/>
              <a:cs typeface="Telex"/>
              <a:sym typeface="Telex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111"/>
          <p:cNvSpPr txBox="1"/>
          <p:nvPr>
            <p:ph type="title"/>
          </p:nvPr>
        </p:nvSpPr>
        <p:spPr>
          <a:xfrm>
            <a:off x="175" y="-12175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Generalized Darwinism and AI Populations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843" name="Google Shape;1843;p111"/>
          <p:cNvSpPr txBox="1"/>
          <p:nvPr/>
        </p:nvSpPr>
        <p:spPr>
          <a:xfrm>
            <a:off x="423400" y="741000"/>
            <a:ext cx="87501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AIs are likely to meet the Lewontin conditions.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Variation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Varied design and training of AI systems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Varied approaches and attitudes of AI developers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Retention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New AIs developed under influence of earlier generations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Adapting old systems; imitating old features; re-using datasets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Differential fitness</a:t>
            </a: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Some AI system features propagated more than others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0" i="0" lang="en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Examples: safety appearance, automation potential, deactivation ease</a:t>
            </a:r>
            <a:endParaRPr b="0" i="0" sz="20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4" name="Google Shape;1844;p111"/>
          <p:cNvSpPr txBox="1"/>
          <p:nvPr/>
        </p:nvSpPr>
        <p:spPr>
          <a:xfrm>
            <a:off x="175" y="4838700"/>
            <a:ext cx="9144000" cy="305100"/>
          </a:xfrm>
          <a:prstGeom prst="rect">
            <a:avLst/>
          </a:prstGeom>
          <a:solidFill>
            <a:srgbClr val="A20C0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5" name="Google Shape;1845;p111"/>
          <p:cNvSpPr txBox="1"/>
          <p:nvPr/>
        </p:nvSpPr>
        <p:spPr>
          <a:xfrm>
            <a:off x="8624864" y="47944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‹#›</a:t>
            </a:fld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6" name="Google Shape;1846;p111"/>
          <p:cNvSpPr txBox="1"/>
          <p:nvPr/>
        </p:nvSpPr>
        <p:spPr>
          <a:xfrm>
            <a:off x="-28146" y="4799025"/>
            <a:ext cx="4569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Introduction to AI SES</a:t>
            </a:r>
            <a:endParaRPr b="0" i="0" sz="1300" u="none" cap="none" strike="noStrike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4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