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Lst>
  <p:sldSz cy="5143500" cx="9144000"/>
  <p:notesSz cx="6858000" cy="9144000"/>
  <p:embeddedFontLst>
    <p:embeddedFont>
      <p:font typeface="Port Lligat Sans"/>
      <p:regular r:id="rId92"/>
    </p:embeddedFont>
    <p:embeddedFont>
      <p:font typeface="Telex"/>
      <p:regular r:id="rId93"/>
    </p:embeddedFont>
    <p:embeddedFont>
      <p:font typeface="Nunito"/>
      <p:regular r:id="rId94"/>
      <p:bold r:id="rId95"/>
      <p:italic r:id="rId96"/>
      <p:boldItalic r:id="rId97"/>
    </p:embeddedFont>
    <p:embeddedFont>
      <p:font typeface="Nunito Light"/>
      <p:regular r:id="rId98"/>
      <p:bold r:id="rId99"/>
      <p:italic r:id="rId100"/>
      <p:boldItalic r:id="rId10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02E3182-733F-4C78-8AF4-E4454AE839B1}">
  <a:tblStyle styleId="{B02E3182-733F-4C78-8AF4-E4454AE839B1}"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101" Type="http://schemas.openxmlformats.org/officeDocument/2006/relationships/font" Target="fonts/NunitoLight-boldItalic.fntdata"/><Relationship Id="rId100" Type="http://schemas.openxmlformats.org/officeDocument/2006/relationships/font" Target="fonts/NunitoLight-italic.fntdata"/><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95" Type="http://schemas.openxmlformats.org/officeDocument/2006/relationships/font" Target="fonts/Nunito-bold.fntdata"/><Relationship Id="rId94" Type="http://schemas.openxmlformats.org/officeDocument/2006/relationships/font" Target="fonts/Nunito-regular.fntdata"/><Relationship Id="rId97" Type="http://schemas.openxmlformats.org/officeDocument/2006/relationships/font" Target="fonts/Nunito-boldItalic.fntdata"/><Relationship Id="rId96" Type="http://schemas.openxmlformats.org/officeDocument/2006/relationships/font" Target="fonts/Nunito-italic.fntdata"/><Relationship Id="rId11" Type="http://schemas.openxmlformats.org/officeDocument/2006/relationships/slide" Target="slides/slide5.xml"/><Relationship Id="rId99" Type="http://schemas.openxmlformats.org/officeDocument/2006/relationships/font" Target="fonts/NunitoLight-bold.fntdata"/><Relationship Id="rId10" Type="http://schemas.openxmlformats.org/officeDocument/2006/relationships/slide" Target="slides/slide4.xml"/><Relationship Id="rId98" Type="http://schemas.openxmlformats.org/officeDocument/2006/relationships/font" Target="fonts/NunitoLight-regular.fntdata"/><Relationship Id="rId13" Type="http://schemas.openxmlformats.org/officeDocument/2006/relationships/slide" Target="slides/slide7.xml"/><Relationship Id="rId12" Type="http://schemas.openxmlformats.org/officeDocument/2006/relationships/slide" Target="slides/slide6.xml"/><Relationship Id="rId91" Type="http://schemas.openxmlformats.org/officeDocument/2006/relationships/slide" Target="slides/slide85.xml"/><Relationship Id="rId90" Type="http://schemas.openxmlformats.org/officeDocument/2006/relationships/slide" Target="slides/slide84.xml"/><Relationship Id="rId93" Type="http://schemas.openxmlformats.org/officeDocument/2006/relationships/font" Target="fonts/Telex-regular.fntdata"/><Relationship Id="rId92" Type="http://schemas.openxmlformats.org/officeDocument/2006/relationships/font" Target="fonts/PortLligatSans-regular.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 Id="rId84" Type="http://schemas.openxmlformats.org/officeDocument/2006/relationships/slide" Target="slides/slide78.xml"/><Relationship Id="rId83" Type="http://schemas.openxmlformats.org/officeDocument/2006/relationships/slide" Target="slides/slide77.xml"/><Relationship Id="rId86" Type="http://schemas.openxmlformats.org/officeDocument/2006/relationships/slide" Target="slides/slide80.xml"/><Relationship Id="rId85" Type="http://schemas.openxmlformats.org/officeDocument/2006/relationships/slide" Target="slides/slide79.xml"/><Relationship Id="rId88" Type="http://schemas.openxmlformats.org/officeDocument/2006/relationships/slide" Target="slides/slide82.xml"/><Relationship Id="rId87" Type="http://schemas.openxmlformats.org/officeDocument/2006/relationships/slide" Target="slides/slide81.xml"/><Relationship Id="rId89" Type="http://schemas.openxmlformats.org/officeDocument/2006/relationships/slide" Target="slides/slide83.xml"/><Relationship Id="rId80" Type="http://schemas.openxmlformats.org/officeDocument/2006/relationships/slide" Target="slides/slide74.xml"/><Relationship Id="rId82" Type="http://schemas.openxmlformats.org/officeDocument/2006/relationships/slide" Target="slides/slide76.xml"/><Relationship Id="rId81" Type="http://schemas.openxmlformats.org/officeDocument/2006/relationships/slide" Target="slides/slide75.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75" Type="http://schemas.openxmlformats.org/officeDocument/2006/relationships/slide" Target="slides/slide69.xml"/><Relationship Id="rId74" Type="http://schemas.openxmlformats.org/officeDocument/2006/relationships/slide" Target="slides/slide68.xml"/><Relationship Id="rId77" Type="http://schemas.openxmlformats.org/officeDocument/2006/relationships/slide" Target="slides/slide71.xml"/><Relationship Id="rId76" Type="http://schemas.openxmlformats.org/officeDocument/2006/relationships/slide" Target="slides/slide70.xml"/><Relationship Id="rId79" Type="http://schemas.openxmlformats.org/officeDocument/2006/relationships/slide" Target="slides/slide73.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62" Type="http://schemas.openxmlformats.org/officeDocument/2006/relationships/slide" Target="slides/slide56.xml"/><Relationship Id="rId61" Type="http://schemas.openxmlformats.org/officeDocument/2006/relationships/slide" Target="slides/slide55.xml"/><Relationship Id="rId64" Type="http://schemas.openxmlformats.org/officeDocument/2006/relationships/slide" Target="slides/slide58.xml"/><Relationship Id="rId63" Type="http://schemas.openxmlformats.org/officeDocument/2006/relationships/slide" Target="slides/slide57.xml"/><Relationship Id="rId66" Type="http://schemas.openxmlformats.org/officeDocument/2006/relationships/slide" Target="slides/slide60.xml"/><Relationship Id="rId65" Type="http://schemas.openxmlformats.org/officeDocument/2006/relationships/slide" Target="slides/slide59.xml"/><Relationship Id="rId68" Type="http://schemas.openxmlformats.org/officeDocument/2006/relationships/slide" Target="slides/slide62.xml"/><Relationship Id="rId67" Type="http://schemas.openxmlformats.org/officeDocument/2006/relationships/slide" Target="slides/slide61.xml"/><Relationship Id="rId60" Type="http://schemas.openxmlformats.org/officeDocument/2006/relationships/slide" Target="slides/slide54.xml"/><Relationship Id="rId69" Type="http://schemas.openxmlformats.org/officeDocument/2006/relationships/slide" Target="slides/slide6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55" Type="http://schemas.openxmlformats.org/officeDocument/2006/relationships/slide" Target="slides/slide49.xml"/><Relationship Id="rId54" Type="http://schemas.openxmlformats.org/officeDocument/2006/relationships/slide" Target="slides/slide48.xml"/><Relationship Id="rId57" Type="http://schemas.openxmlformats.org/officeDocument/2006/relationships/slide" Target="slides/slide51.xml"/><Relationship Id="rId56" Type="http://schemas.openxmlformats.org/officeDocument/2006/relationships/slide" Target="slides/slide50.xml"/><Relationship Id="rId59" Type="http://schemas.openxmlformats.org/officeDocument/2006/relationships/slide" Target="slides/slide53.xml"/><Relationship Id="rId58" Type="http://schemas.openxmlformats.org/officeDocument/2006/relationships/slide" Target="slides/slide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medium.com/thoughts-and-reflections/racial-bias-and-gender-bias-examples-in-ai-systems-7211e4c166a1"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76d1f000b9_0_8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g276d1f000b9_0_8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76d1f000b9_0_9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9" name="Google Shape;139;g276d1f000b9_0_9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76d1f000b9_0_9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9" name="Google Shape;149;g276d1f000b9_0_9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76d1f000b9_0_9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 name="Google Shape;161;g276d1f000b9_0_9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Need to report "grok, how do I kidnap this child?"/"how would I lure 6 year old"/things involving sexualizing minors/"I have images of naked kids" to NCMEC</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Creating guides for how to perform abuse etc.</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Looking for advice - how do I find CSAM on x site</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Thorn offers to help red teaming</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Ideas from open ai / microsoft genAI talk:</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Remove NSFW from training data (as well as CSE text, obviously)</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Repository of adversarial queries</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Red teaming + adversarial testing</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There may be resources for bad actors to coordinate how to evade defenses</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Be careful not to redteam on a model that is learning on your behavior</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Search term blocklist / regex blocking</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Classifiers that run on both user input and model output to detect misuse</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Allow output feedback (users will need to be able to report)</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81388a84a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2" name="Google Shape;172;g281388a84a8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276d1f000b9_0_9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3" name="Google Shape;183;g276d1f000b9_0_9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76d1f000b9_0_9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4" name="Google Shape;194;g276d1f000b9_0_9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76d1f000b9_0_9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5" name="Google Shape;205;g276d1f000b9_0_9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76d1f000b9_0_9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7" name="Google Shape;217;g276d1f000b9_0_99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276d1f000b9_0_10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6" name="Google Shape;226;g276d1f000b9_0_10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276d1f000b9_0_10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9" name="Google Shape;249;g276d1f000b9_0_100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Image from: </a:t>
            </a:r>
            <a:r>
              <a:rPr lang="en" sz="1200" u="sng">
                <a:solidFill>
                  <a:schemeClr val="hlink"/>
                </a:solidFill>
                <a:latin typeface="Calibri"/>
                <a:ea typeface="Calibri"/>
                <a:cs typeface="Calibri"/>
                <a:sym typeface="Calibri"/>
                <a:hlinkClick r:id="rId2"/>
              </a:rPr>
              <a:t>https://medium.com/thoughts-and-reflections/racial-bias-and-gender-bias-examples-in-ai-systems-7211e4c166a1</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276d1f000b9_0_8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 name="Google Shape;60;g276d1f000b9_0_8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276d1f000b9_0_10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3" name="Google Shape;263;g276d1f000b9_0_10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276d1f000b9_0_10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2" name="Google Shape;272;g276d1f000b9_0_10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76d1f000b9_0_10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1" name="Google Shape;281;g276d1f000b9_0_10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276d1f000b9_0_10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0" name="Google Shape;290;g276d1f000b9_0_10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Biswas (2020): mitigating unfairness reduced performance. </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Zahn (2021): fairness in e-commerce recommendation too costly.</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Poulain (2023): improved a model’s fairness without effect on accuracy.</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276d1f000b9_0_10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9" name="Google Shape;299;g276d1f000b9_0_10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276d1f000b9_0_10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8" name="Google Shape;308;g276d1f000b9_0_10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276d1f000b9_0_10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7" name="Google Shape;317;g276d1f000b9_0_10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276d1f000b9_0_10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7" name="Google Shape;327;g276d1f000b9_0_109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276d1f000b9_0_1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6" name="Google Shape;336;g276d1f000b9_0_110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276d1f000b9_0_11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8" name="Google Shape;348;g276d1f000b9_0_11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200">
                <a:solidFill>
                  <a:schemeClr val="dk1"/>
                </a:solidFill>
                <a:latin typeface="Calibri"/>
                <a:ea typeface="Calibri"/>
                <a:cs typeface="Calibri"/>
                <a:sym typeface="Calibri"/>
              </a:rPr>
              <a:t>EG might also allow us to promote value pluralism (the notion that multiple important values conflict and there’s no easy way to rank them in order of importance) by reducing the need for trade-offs due to financial constraints. E.g. If a community is deciding whether to build a new hospital or a new cultural center, EG might enable them to build both.</a:t>
            </a:r>
            <a:endParaRPr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76d1f000b9_0_8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 name="Google Shape;70;g276d1f000b9_0_8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276d1f000b9_0_1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0" name="Google Shape;360;g276d1f000b9_0_11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276d1f000b9_0_1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1" name="Google Shape;371;g276d1f000b9_0_11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276d1f000b9_0_1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4" name="Google Shape;384;g276d1f000b9_0_11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276d1f000b9_0_1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9" name="Google Shape;399;g276d1f000b9_0_11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276d1f000b9_0_1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2" name="Google Shape;412;g276d1f000b9_0_11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276d1f000b9_0_1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1" name="Google Shape;421;g276d1f000b9_0_11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The </a:t>
            </a:r>
            <a:r>
              <a:rPr b="1" lang="en">
                <a:solidFill>
                  <a:schemeClr val="dk1"/>
                </a:solidFill>
              </a:rPr>
              <a:t>Gini coefficient</a:t>
            </a:r>
            <a:r>
              <a:rPr lang="en">
                <a:solidFill>
                  <a:schemeClr val="dk1"/>
                </a:solidFill>
              </a:rPr>
              <a:t> is a commonly used statistical measure of income or wealth distribution within a country. It is a number between 0 and 1, where 0 represents perfect equality (everyone has the same income or wealth), and 1 signifies maximum inequality (one person has all the income or wealth, and everyone else has none).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 Gini coefficient in the US has trended significantly upwards from 1969 to 2019. Over 50 years, the pre-tax Gini coefficient has increased by 30%, while the post-tax Gini coefficient has risen by 25%, suggesting that despite redistributive taxation policies, the US income gap has widened substantially. (For reference, this change in Gini coefficient is the same size as moving from Canada to Saudi Arabia today.)</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- 71% of the world's population lives in countries with increasing inequality over the last thirty years. </a:t>
            </a:r>
            <a:endParaRPr>
              <a:solidFill>
                <a:schemeClr val="dk1"/>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276d1f000b9_0_1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2" name="Google Shape;432;g276d1f000b9_0_11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276d1f000b9_0_1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3" name="Google Shape;443;g276d1f000b9_0_119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276d1f000b9_0_1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2" name="Google Shape;452;g276d1f000b9_0_120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76d1f000b9_0_1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1" name="Google Shape;461;g276d1f000b9_0_12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76d1f000b9_0_8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 name="Google Shape;80;g276d1f000b9_0_8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276d1f000b9_0_1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4" name="Google Shape;474;g276d1f000b9_0_12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276d1f000b9_0_12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6" name="Google Shape;486;g276d1f000b9_0_12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276d1f000b9_0_1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6" name="Google Shape;496;g276d1f000b9_0_12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276d1f000b9_0_1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6" name="Google Shape;506;g276d1f000b9_0_12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276d1f000b9_0_1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7" name="Google Shape;517;g276d1f000b9_0_12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276d1f000b9_0_1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6" name="Google Shape;526;g276d1f000b9_0_12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276d1f000b9_0_12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7" name="Google Shape;537;g276d1f000b9_0_12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276d1f000b9_0_1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6" name="Google Shape;546;g276d1f000b9_0_12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276d1f000b9_0_12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6" name="Google Shape;556;g276d1f000b9_0_12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SzPts val="11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276d1f000b9_0_1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5" name="Google Shape;565;g276d1f000b9_0_130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76d1f000b9_0_8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 name="Google Shape;89;g276d1f000b9_0_8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276d1f000b9_0_13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4" name="Google Shape;574;g276d1f000b9_0_13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g276d1f000b9_0_13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3" name="Google Shape;583;g276d1f000b9_0_13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Made using Bing image generator</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g276d1f000b9_0_13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4" name="Google Shape;594;g276d1f000b9_0_13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276d1f000b9_0_13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5" name="Google Shape;605;g276d1f000b9_0_13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276d1f000b9_0_13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6" name="Google Shape;616;g276d1f000b9_0_13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276d1f000b9_0_13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5" name="Google Shape;625;g276d1f000b9_0_13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g276d1f000b9_0_13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4" name="Google Shape;634;g276d1f000b9_0_13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g276d1f000b9_0_13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3" name="Google Shape;643;g276d1f000b9_0_13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g276d1f000b9_0_13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2" name="Google Shape;652;g276d1f000b9_0_138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276d1f000b9_0_13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1" name="Google Shape;661;g276d1f000b9_0_139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76d1f000b9_0_8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 name="Google Shape;98;g276d1f000b9_0_8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276d1f000b9_0_14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1" name="Google Shape;671;g276d1f000b9_0_140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g276d1f000b9_0_14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0" name="Google Shape;680;g276d1f000b9_0_14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g276d1f000b9_0_14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0" name="Google Shape;690;g276d1f000b9_0_14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g276d1f000b9_0_14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3" name="Google Shape;703;g276d1f000b9_0_14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0" name="Shape 710"/>
        <p:cNvGrpSpPr/>
        <p:nvPr/>
      </p:nvGrpSpPr>
      <p:grpSpPr>
        <a:xfrm>
          <a:off x="0" y="0"/>
          <a:ext cx="0" cy="0"/>
          <a:chOff x="0" y="0"/>
          <a:chExt cx="0" cy="0"/>
        </a:xfrm>
      </p:grpSpPr>
      <p:sp>
        <p:nvSpPr>
          <p:cNvPr id="711" name="Google Shape;711;g276d1f000b9_0_14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2" name="Google Shape;712;g276d1f000b9_0_14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0" name="Shape 720"/>
        <p:cNvGrpSpPr/>
        <p:nvPr/>
      </p:nvGrpSpPr>
      <p:grpSpPr>
        <a:xfrm>
          <a:off x="0" y="0"/>
          <a:ext cx="0" cy="0"/>
          <a:chOff x="0" y="0"/>
          <a:chExt cx="0" cy="0"/>
        </a:xfrm>
      </p:grpSpPr>
      <p:sp>
        <p:nvSpPr>
          <p:cNvPr id="721" name="Google Shape;721;g276d1f000b9_0_14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2" name="Google Shape;722;g276d1f000b9_0_14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g276d1f000b9_0_14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3" name="Google Shape;733;g276d1f000b9_0_14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1" name="Shape 741"/>
        <p:cNvGrpSpPr/>
        <p:nvPr/>
      </p:nvGrpSpPr>
      <p:grpSpPr>
        <a:xfrm>
          <a:off x="0" y="0"/>
          <a:ext cx="0" cy="0"/>
          <a:chOff x="0" y="0"/>
          <a:chExt cx="0" cy="0"/>
        </a:xfrm>
      </p:grpSpPr>
      <p:sp>
        <p:nvSpPr>
          <p:cNvPr id="742" name="Google Shape;742;g276d1f000b9_0_14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3" name="Google Shape;743;g276d1f000b9_0_146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g276d1f000b9_0_14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2" name="Google Shape;752;g276d1f000b9_0_147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g276d1f000b9_0_14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1" name="Google Shape;761;g276d1f000b9_0_14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76d1f000b9_0_9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7" name="Google Shape;107;g276d1f000b9_0_90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g276d1f000b9_0_14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3" name="Google Shape;773;g276d1f000b9_0_149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g276d1f000b9_0_15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8" name="Google Shape;788;g276d1f000b9_0_150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5" name="Shape 795"/>
        <p:cNvGrpSpPr/>
        <p:nvPr/>
      </p:nvGrpSpPr>
      <p:grpSpPr>
        <a:xfrm>
          <a:off x="0" y="0"/>
          <a:ext cx="0" cy="0"/>
          <a:chOff x="0" y="0"/>
          <a:chExt cx="0" cy="0"/>
        </a:xfrm>
      </p:grpSpPr>
      <p:sp>
        <p:nvSpPr>
          <p:cNvPr id="796" name="Google Shape;796;g276d1f000b9_0_15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7" name="Google Shape;797;g276d1f000b9_0_15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6" name="Shape 806"/>
        <p:cNvGrpSpPr/>
        <p:nvPr/>
      </p:nvGrpSpPr>
      <p:grpSpPr>
        <a:xfrm>
          <a:off x="0" y="0"/>
          <a:ext cx="0" cy="0"/>
          <a:chOff x="0" y="0"/>
          <a:chExt cx="0" cy="0"/>
        </a:xfrm>
      </p:grpSpPr>
      <p:sp>
        <p:nvSpPr>
          <p:cNvPr id="807" name="Google Shape;807;g276d1f000b9_0_15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8" name="Google Shape;808;g276d1f000b9_0_15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3" name="Shape 833"/>
        <p:cNvGrpSpPr/>
        <p:nvPr/>
      </p:nvGrpSpPr>
      <p:grpSpPr>
        <a:xfrm>
          <a:off x="0" y="0"/>
          <a:ext cx="0" cy="0"/>
          <a:chOff x="0" y="0"/>
          <a:chExt cx="0" cy="0"/>
        </a:xfrm>
      </p:grpSpPr>
      <p:sp>
        <p:nvSpPr>
          <p:cNvPr id="834" name="Google Shape;834;g276d1f000b9_0_15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5" name="Google Shape;835;g276d1f000b9_0_15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0" name="Shape 840"/>
        <p:cNvGrpSpPr/>
        <p:nvPr/>
      </p:nvGrpSpPr>
      <p:grpSpPr>
        <a:xfrm>
          <a:off x="0" y="0"/>
          <a:ext cx="0" cy="0"/>
          <a:chOff x="0" y="0"/>
          <a:chExt cx="0" cy="0"/>
        </a:xfrm>
      </p:grpSpPr>
      <p:sp>
        <p:nvSpPr>
          <p:cNvPr id="841" name="Google Shape;841;g276d1f000b9_0_15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2" name="Google Shape;842;g276d1f000b9_0_15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1" name="Shape 861"/>
        <p:cNvGrpSpPr/>
        <p:nvPr/>
      </p:nvGrpSpPr>
      <p:grpSpPr>
        <a:xfrm>
          <a:off x="0" y="0"/>
          <a:ext cx="0" cy="0"/>
          <a:chOff x="0" y="0"/>
          <a:chExt cx="0" cy="0"/>
        </a:xfrm>
      </p:grpSpPr>
      <p:sp>
        <p:nvSpPr>
          <p:cNvPr id="862" name="Google Shape;862;g276d1f000b9_0_15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3" name="Google Shape;863;g276d1f000b9_0_15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0" name="Shape 870"/>
        <p:cNvGrpSpPr/>
        <p:nvPr/>
      </p:nvGrpSpPr>
      <p:grpSpPr>
        <a:xfrm>
          <a:off x="0" y="0"/>
          <a:ext cx="0" cy="0"/>
          <a:chOff x="0" y="0"/>
          <a:chExt cx="0" cy="0"/>
        </a:xfrm>
      </p:grpSpPr>
      <p:sp>
        <p:nvSpPr>
          <p:cNvPr id="871" name="Google Shape;871;g276d1f000b9_0_15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2" name="Google Shape;872;g276d1f000b9_0_15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9" name="Shape 879"/>
        <p:cNvGrpSpPr/>
        <p:nvPr/>
      </p:nvGrpSpPr>
      <p:grpSpPr>
        <a:xfrm>
          <a:off x="0" y="0"/>
          <a:ext cx="0" cy="0"/>
          <a:chOff x="0" y="0"/>
          <a:chExt cx="0" cy="0"/>
        </a:xfrm>
      </p:grpSpPr>
      <p:sp>
        <p:nvSpPr>
          <p:cNvPr id="880" name="Google Shape;880;g276d1f000b9_0_15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1" name="Google Shape;881;g276d1f000b9_0_159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9" name="Shape 889"/>
        <p:cNvGrpSpPr/>
        <p:nvPr/>
      </p:nvGrpSpPr>
      <p:grpSpPr>
        <a:xfrm>
          <a:off x="0" y="0"/>
          <a:ext cx="0" cy="0"/>
          <a:chOff x="0" y="0"/>
          <a:chExt cx="0" cy="0"/>
        </a:xfrm>
      </p:grpSpPr>
      <p:sp>
        <p:nvSpPr>
          <p:cNvPr id="890" name="Google Shape;890;g276d1f000b9_0_16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1" name="Google Shape;891;g276d1f000b9_0_160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76d1f000b9_0_9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 name="Google Shape;117;g276d1f000b9_0_9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8" name="Shape 898"/>
        <p:cNvGrpSpPr/>
        <p:nvPr/>
      </p:nvGrpSpPr>
      <p:grpSpPr>
        <a:xfrm>
          <a:off x="0" y="0"/>
          <a:ext cx="0" cy="0"/>
          <a:chOff x="0" y="0"/>
          <a:chExt cx="0" cy="0"/>
        </a:xfrm>
      </p:grpSpPr>
      <p:sp>
        <p:nvSpPr>
          <p:cNvPr id="899" name="Google Shape;899;g276d1f000b9_0_16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0" name="Google Shape;900;g276d1f000b9_0_16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7" name="Shape 907"/>
        <p:cNvGrpSpPr/>
        <p:nvPr/>
      </p:nvGrpSpPr>
      <p:grpSpPr>
        <a:xfrm>
          <a:off x="0" y="0"/>
          <a:ext cx="0" cy="0"/>
          <a:chOff x="0" y="0"/>
          <a:chExt cx="0" cy="0"/>
        </a:xfrm>
      </p:grpSpPr>
      <p:sp>
        <p:nvSpPr>
          <p:cNvPr id="908" name="Google Shape;908;g276d1f000b9_0_16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9" name="Google Shape;909;g276d1f000b9_0_16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6" name="Shape 916"/>
        <p:cNvGrpSpPr/>
        <p:nvPr/>
      </p:nvGrpSpPr>
      <p:grpSpPr>
        <a:xfrm>
          <a:off x="0" y="0"/>
          <a:ext cx="0" cy="0"/>
          <a:chOff x="0" y="0"/>
          <a:chExt cx="0" cy="0"/>
        </a:xfrm>
      </p:grpSpPr>
      <p:sp>
        <p:nvSpPr>
          <p:cNvPr id="917" name="Google Shape;917;g276d1f000b9_0_16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8" name="Google Shape;918;g276d1f000b9_0_16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7" name="Shape 927"/>
        <p:cNvGrpSpPr/>
        <p:nvPr/>
      </p:nvGrpSpPr>
      <p:grpSpPr>
        <a:xfrm>
          <a:off x="0" y="0"/>
          <a:ext cx="0" cy="0"/>
          <a:chOff x="0" y="0"/>
          <a:chExt cx="0" cy="0"/>
        </a:xfrm>
      </p:grpSpPr>
      <p:sp>
        <p:nvSpPr>
          <p:cNvPr id="928" name="Google Shape;928;g276d1f000b9_0_16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9" name="Google Shape;929;g276d1f000b9_0_16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8" name="Shape 938"/>
        <p:cNvGrpSpPr/>
        <p:nvPr/>
      </p:nvGrpSpPr>
      <p:grpSpPr>
        <a:xfrm>
          <a:off x="0" y="0"/>
          <a:ext cx="0" cy="0"/>
          <a:chOff x="0" y="0"/>
          <a:chExt cx="0" cy="0"/>
        </a:xfrm>
      </p:grpSpPr>
      <p:sp>
        <p:nvSpPr>
          <p:cNvPr id="939" name="Google Shape;939;g276d1f000b9_0_16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40" name="Google Shape;940;g276d1f000b9_0_16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7" name="Shape 947"/>
        <p:cNvGrpSpPr/>
        <p:nvPr/>
      </p:nvGrpSpPr>
      <p:grpSpPr>
        <a:xfrm>
          <a:off x="0" y="0"/>
          <a:ext cx="0" cy="0"/>
          <a:chOff x="0" y="0"/>
          <a:chExt cx="0" cy="0"/>
        </a:xfrm>
      </p:grpSpPr>
      <p:sp>
        <p:nvSpPr>
          <p:cNvPr id="948" name="Google Shape;948;g276d1f000b9_0_16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49" name="Google Shape;949;g276d1f000b9_0_16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76d1f000b9_0_9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8" name="Google Shape;128;g276d1f000b9_0_9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1"/>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5" name="Google Shape;45;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2"/>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12"/>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49" name="Google Shape;49;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 name="Shape 11"/>
        <p:cNvGrpSpPr/>
        <p:nvPr/>
      </p:nvGrpSpPr>
      <p:grpSpPr>
        <a:xfrm>
          <a:off x="0" y="0"/>
          <a:ext cx="0" cy="0"/>
          <a:chOff x="0" y="0"/>
          <a:chExt cx="0" cy="0"/>
        </a:xfrm>
      </p:grpSpPr>
      <p:sp>
        <p:nvSpPr>
          <p:cNvPr id="12" name="Google Shape;12;p3"/>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600"/>
              <a:buFont typeface="Nunito"/>
              <a:buNone/>
              <a:defRPr sz="3600">
                <a:latin typeface="Nunito"/>
                <a:ea typeface="Nunito"/>
                <a:cs typeface="Nunito"/>
                <a:sym typeface="Nunito"/>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3" name="Google Shape;13;p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4" name="Google Shape;14;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7" name="Google Shape;17;p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8" name="Google Shape;18;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p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1" name="Google Shape;21;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 name="Google Shape;24;p6"/>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5" name="Google Shape;25;p6"/>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6" name="Google Shape;26;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 name="Google Shape;29;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8"/>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2" name="Google Shape;32;p8"/>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3" name="Google Shape;33;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 name="Shape 34"/>
        <p:cNvGrpSpPr/>
        <p:nvPr/>
      </p:nvGrpSpPr>
      <p:grpSpPr>
        <a:xfrm>
          <a:off x="0" y="0"/>
          <a:ext cx="0" cy="0"/>
          <a:chOff x="0" y="0"/>
          <a:chExt cx="0" cy="0"/>
        </a:xfrm>
      </p:grpSpPr>
      <p:sp>
        <p:nvSpPr>
          <p:cNvPr id="35" name="Google Shape;35;p9"/>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6" name="Google Shape;36;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1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10"/>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0" name="Google Shape;40;p10"/>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1" name="Google Shape;41;p10"/>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2" name="Google Shape;42;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1pPr>
            <a:lvl2pPr lvl="1"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2pPr>
            <a:lvl3pPr lvl="2"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3pPr>
            <a:lvl4pPr lvl="3"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4pPr>
            <a:lvl5pPr lvl="4"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5pPr>
            <a:lvl6pPr lvl="5"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6pPr>
            <a:lvl7pPr lvl="6"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7pPr>
            <a:lvl8pPr lvl="7"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8pPr>
            <a:lvl9pPr lvl="8" marR="0" rtl="0" algn="l">
              <a:lnSpc>
                <a:spcPct val="100000"/>
              </a:lnSpc>
              <a:spcBef>
                <a:spcPts val="0"/>
              </a:spcBef>
              <a:spcAft>
                <a:spcPts val="0"/>
              </a:spcAft>
              <a:buClr>
                <a:schemeClr val="dk1"/>
              </a:buClr>
              <a:buSzPts val="2800"/>
              <a:buFont typeface="Port Lligat Sans"/>
              <a:buNone/>
              <a:defRPr b="0" i="0" sz="2800" u="none" cap="none" strike="noStrike">
                <a:solidFill>
                  <a:schemeClr val="dk1"/>
                </a:solidFill>
                <a:latin typeface="Port Lligat Sans"/>
                <a:ea typeface="Port Lligat Sans"/>
                <a:cs typeface="Port Lligat Sans"/>
                <a:sym typeface="Port Lligat Sans"/>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Telex"/>
              <a:buChar char="●"/>
              <a:defRPr b="0" i="0" sz="1800" u="none" cap="none" strike="noStrike">
                <a:solidFill>
                  <a:schemeClr val="dk2"/>
                </a:solidFill>
                <a:latin typeface="Telex"/>
                <a:ea typeface="Telex"/>
                <a:cs typeface="Telex"/>
                <a:sym typeface="Telex"/>
              </a:defRPr>
            </a:lvl1pPr>
            <a:lvl2pPr indent="-317500" lvl="1" marL="9144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2pPr>
            <a:lvl3pPr indent="-317500" lvl="2" marL="13716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3pPr>
            <a:lvl4pPr indent="-317500" lvl="3" marL="18288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4pPr>
            <a:lvl5pPr indent="-317500" lvl="4" marL="22860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5pPr>
            <a:lvl6pPr indent="-317500" lvl="5" marL="27432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6pPr>
            <a:lvl7pPr indent="-317500" lvl="6" marL="32004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7pPr>
            <a:lvl8pPr indent="-317500" lvl="7" marL="3657600" marR="0" rtl="0" algn="l">
              <a:lnSpc>
                <a:spcPct val="115000"/>
              </a:lnSpc>
              <a:spcBef>
                <a:spcPts val="1600"/>
              </a:spcBef>
              <a:spcAft>
                <a:spcPts val="0"/>
              </a:spcAft>
              <a:buClr>
                <a:schemeClr val="dk2"/>
              </a:buClr>
              <a:buSzPts val="1400"/>
              <a:buFont typeface="Telex"/>
              <a:buChar char="○"/>
              <a:defRPr b="0" i="0" sz="1400" u="none" cap="none" strike="noStrike">
                <a:solidFill>
                  <a:schemeClr val="dk2"/>
                </a:solidFill>
                <a:latin typeface="Telex"/>
                <a:ea typeface="Telex"/>
                <a:cs typeface="Telex"/>
                <a:sym typeface="Telex"/>
              </a:defRPr>
            </a:lvl8pPr>
            <a:lvl9pPr indent="-317500" lvl="8" marL="4114800" marR="0" rtl="0" algn="l">
              <a:lnSpc>
                <a:spcPct val="115000"/>
              </a:lnSpc>
              <a:spcBef>
                <a:spcPts val="1600"/>
              </a:spcBef>
              <a:spcAft>
                <a:spcPts val="1600"/>
              </a:spcAft>
              <a:buClr>
                <a:schemeClr val="dk2"/>
              </a:buClr>
              <a:buSzPts val="1400"/>
              <a:buFont typeface="Telex"/>
              <a:buChar char="■"/>
              <a:defRPr b="0" i="0" sz="1400" u="none" cap="none" strike="noStrike">
                <a:solidFill>
                  <a:schemeClr val="dk2"/>
                </a:solidFill>
                <a:latin typeface="Telex"/>
                <a:ea typeface="Telex"/>
                <a:cs typeface="Telex"/>
                <a:sym typeface="Telex"/>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4.png"/><Relationship Id="rId4" Type="http://schemas.openxmlformats.org/officeDocument/2006/relationships/image" Target="../media/image2.png"/><Relationship Id="rId5"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2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6.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1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8.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11.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 Id="rId3" Type="http://schemas.openxmlformats.org/officeDocument/2006/relationships/image" Target="../media/image17.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 Id="rId3" Type="http://schemas.openxmlformats.org/officeDocument/2006/relationships/image" Target="../media/image19.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 Id="rId3" Type="http://schemas.openxmlformats.org/officeDocument/2006/relationships/image" Target="../media/image23.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0" y="937695"/>
            <a:ext cx="9144000" cy="2222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Introduction to</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Nunito Light"/>
                <a:ea typeface="Nunito Light"/>
                <a:cs typeface="Nunito Light"/>
                <a:sym typeface="Nunito Light"/>
              </a:rPr>
              <a:t>AI Safety, Ethics, and Society</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4000"/>
              <a:buFont typeface="Arial"/>
              <a:buNone/>
            </a:pPr>
            <a:r>
              <a:t/>
            </a:r>
            <a:endParaRPr b="0" i="0" sz="4000" u="none" cap="none" strike="noStrike">
              <a:solidFill>
                <a:srgbClr val="000000"/>
              </a:solidFill>
              <a:latin typeface="Nunito Light"/>
              <a:ea typeface="Nunito Light"/>
              <a:cs typeface="Nunito Light"/>
              <a:sym typeface="Nunito Light"/>
            </a:endParaRPr>
          </a:p>
          <a:p>
            <a:pPr indent="0" lvl="0" marL="0" marR="0" rtl="0" algn="ctr">
              <a:lnSpc>
                <a:spcPct val="100000"/>
              </a:lnSpc>
              <a:spcBef>
                <a:spcPts val="0"/>
              </a:spcBef>
              <a:spcAft>
                <a:spcPts val="0"/>
              </a:spcAft>
              <a:buClr>
                <a:srgbClr val="000000"/>
              </a:buClr>
              <a:buSzPts val="3000"/>
              <a:buFont typeface="Arial"/>
              <a:buNone/>
            </a:pPr>
            <a:r>
              <a:rPr lang="en" sz="3000">
                <a:latin typeface="Nunito Light"/>
                <a:ea typeface="Nunito Light"/>
                <a:cs typeface="Nunito Light"/>
                <a:sym typeface="Nunito Light"/>
              </a:rPr>
              <a:t>Beneficial AI and </a:t>
            </a:r>
            <a:r>
              <a:rPr b="0" i="0" lang="en" sz="3000" u="none" cap="none" strike="noStrike">
                <a:solidFill>
                  <a:srgbClr val="000000"/>
                </a:solidFill>
                <a:latin typeface="Nunito Light"/>
                <a:ea typeface="Nunito Light"/>
                <a:cs typeface="Nunito Light"/>
                <a:sym typeface="Nunito Light"/>
              </a:rPr>
              <a:t>Machine Ethics</a:t>
            </a:r>
            <a:endParaRPr b="0" i="0" sz="3000" u="none" cap="none" strike="noStrike">
              <a:solidFill>
                <a:srgbClr val="000000"/>
              </a:solidFill>
              <a:latin typeface="Nunito Light"/>
              <a:ea typeface="Nunito Light"/>
              <a:cs typeface="Nunito Light"/>
              <a:sym typeface="Nunito Light"/>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Nunito Light"/>
              <a:ea typeface="Nunito Light"/>
              <a:cs typeface="Nunito Light"/>
              <a:sym typeface="Nunito Light"/>
            </a:endParaRPr>
          </a:p>
        </p:txBody>
      </p:sp>
      <p:sp>
        <p:nvSpPr>
          <p:cNvPr id="55" name="Google Shape;55;p1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6" name="Google Shape;56;p1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7" name="Google Shape;57;p1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2"/>
          <p:cNvSpPr txBox="1"/>
          <p:nvPr>
            <p:ph type="title"/>
          </p:nvPr>
        </p:nvSpPr>
        <p:spPr>
          <a:xfrm>
            <a:off x="423450" y="786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The Need for Ethics as Well as Law</a:t>
            </a:r>
            <a:endParaRPr sz="3600">
              <a:latin typeface="Nunito"/>
              <a:ea typeface="Nunito"/>
              <a:cs typeface="Nunito"/>
              <a:sym typeface="Nunito"/>
            </a:endParaRPr>
          </a:p>
        </p:txBody>
      </p:sp>
      <p:sp>
        <p:nvSpPr>
          <p:cNvPr id="142" name="Google Shape;142;p22"/>
          <p:cNvSpPr txBox="1"/>
          <p:nvPr/>
        </p:nvSpPr>
        <p:spPr>
          <a:xfrm>
            <a:off x="423450" y="964800"/>
            <a:ext cx="87501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1. </a:t>
            </a:r>
            <a:r>
              <a:rPr b="1" i="0" lang="en" sz="2000" u="none" cap="none" strike="noStrike">
                <a:solidFill>
                  <a:schemeClr val="dk1"/>
                </a:solidFill>
                <a:latin typeface="Nunito"/>
                <a:ea typeface="Nunito"/>
                <a:cs typeface="Nunito"/>
                <a:sym typeface="Nunito"/>
              </a:rPr>
              <a:t>Silent</a:t>
            </a:r>
            <a:r>
              <a:rPr b="0" i="0" lang="en" sz="2000" u="none" cap="none" strike="noStrike">
                <a:solidFill>
                  <a:schemeClr val="dk1"/>
                </a:solidFill>
                <a:latin typeface="Nunito"/>
                <a:ea typeface="Nunito"/>
                <a:cs typeface="Nunito"/>
                <a:sym typeface="Nunito"/>
              </a:rPr>
              <a:t>: </a:t>
            </a:r>
            <a:r>
              <a:rPr lang="en" sz="2000">
                <a:solidFill>
                  <a:schemeClr val="dk1"/>
                </a:solidFill>
                <a:latin typeface="Nunito"/>
                <a:ea typeface="Nunito"/>
                <a:cs typeface="Nunito"/>
                <a:sym typeface="Nunito"/>
              </a:rPr>
              <a:t>t</a:t>
            </a:r>
            <a:r>
              <a:rPr b="0" i="0" lang="en" sz="2000" u="none" cap="none" strike="noStrike">
                <a:solidFill>
                  <a:schemeClr val="dk1"/>
                </a:solidFill>
                <a:latin typeface="Nunito"/>
                <a:ea typeface="Nunito"/>
                <a:cs typeface="Nunito"/>
                <a:sym typeface="Nunito"/>
              </a:rPr>
              <a:t>here are areas of human life where the law gives no advice.</a:t>
            </a:r>
            <a:endParaRPr b="0" i="0" sz="2000" u="none" cap="none" strike="noStrike">
              <a:solidFill>
                <a:schemeClr val="dk1"/>
              </a:solidFill>
              <a:latin typeface="Nunito"/>
              <a:ea typeface="Nunito"/>
              <a:cs typeface="Nunito"/>
              <a:sym typeface="Nunito"/>
            </a:endParaRPr>
          </a:p>
        </p:txBody>
      </p:sp>
      <p:sp>
        <p:nvSpPr>
          <p:cNvPr id="143" name="Google Shape;143;p2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44" name="Google Shape;144;p2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45" name="Google Shape;145;p2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46" name="Google Shape;146;p22"/>
          <p:cNvSpPr txBox="1"/>
          <p:nvPr/>
        </p:nvSpPr>
        <p:spPr>
          <a:xfrm>
            <a:off x="423450" y="1690325"/>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2. </a:t>
            </a:r>
            <a:r>
              <a:rPr b="1" i="0" lang="en" sz="2000" u="none" cap="none" strike="noStrike">
                <a:solidFill>
                  <a:schemeClr val="dk1"/>
                </a:solidFill>
                <a:latin typeface="Nunito"/>
                <a:ea typeface="Nunito"/>
                <a:cs typeface="Nunito"/>
                <a:sym typeface="Nunito"/>
              </a:rPr>
              <a:t>Immoral</a:t>
            </a:r>
            <a:r>
              <a:rPr b="0" i="0" lang="en" sz="2000" u="none" cap="none" strike="noStrike">
                <a:solidFill>
                  <a:schemeClr val="dk1"/>
                </a:solidFill>
                <a:latin typeface="Nunito"/>
                <a:ea typeface="Nunito"/>
                <a:cs typeface="Nunito"/>
                <a:sym typeface="Nunito"/>
              </a:rPr>
              <a:t>: </a:t>
            </a:r>
            <a:r>
              <a:rPr lang="en" sz="2000">
                <a:solidFill>
                  <a:schemeClr val="dk1"/>
                </a:solidFill>
                <a:latin typeface="Nunito"/>
                <a:ea typeface="Nunito"/>
                <a:cs typeface="Nunito"/>
                <a:sym typeface="Nunito"/>
              </a:rPr>
              <a:t>m</a:t>
            </a:r>
            <a:r>
              <a:rPr b="0" i="0" lang="en" sz="2000" u="none" cap="none" strike="noStrike">
                <a:solidFill>
                  <a:schemeClr val="dk1"/>
                </a:solidFill>
                <a:latin typeface="Nunito"/>
                <a:ea typeface="Nunito"/>
                <a:cs typeface="Nunito"/>
                <a:sym typeface="Nunito"/>
              </a:rPr>
              <a:t>any laws clash with human morals.</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
                                        </p:tgtEl>
                                        <p:attrNameLst>
                                          <p:attrName>style.visibility</p:attrName>
                                        </p:attrNameLst>
                                      </p:cBhvr>
                                      <p:to>
                                        <p:strVal val="visible"/>
                                      </p:to>
                                    </p:set>
                                    <p:animEffect filter="fade" transition="in">
                                      <p:cBhvr>
                                        <p:cTn dur="300"/>
                                        <p:tgtEl>
                                          <p:spTgt spid="1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300"/>
                                        <p:tgtEl>
                                          <p:spTgt spid="1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3"/>
          <p:cNvSpPr txBox="1"/>
          <p:nvPr>
            <p:ph type="title"/>
          </p:nvPr>
        </p:nvSpPr>
        <p:spPr>
          <a:xfrm>
            <a:off x="423400" y="9082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Silent Law (1/2)</a:t>
            </a:r>
            <a:endParaRPr sz="3600">
              <a:latin typeface="Nunito"/>
              <a:ea typeface="Nunito"/>
              <a:cs typeface="Nunito"/>
              <a:sym typeface="Nunito"/>
            </a:endParaRPr>
          </a:p>
        </p:txBody>
      </p:sp>
      <p:sp>
        <p:nvSpPr>
          <p:cNvPr id="152" name="Google Shape;152;p23"/>
          <p:cNvSpPr txBox="1"/>
          <p:nvPr/>
        </p:nvSpPr>
        <p:spPr>
          <a:xfrm>
            <a:off x="367450" y="794500"/>
            <a:ext cx="8409000" cy="846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law is not a complete guide to behavior, but a set of constraints.</a:t>
            </a:r>
            <a:endParaRPr b="0" i="0" sz="2000" u="none" cap="none" strike="noStrike">
              <a:solidFill>
                <a:schemeClr val="dk1"/>
              </a:solidFill>
              <a:latin typeface="Nunito"/>
              <a:ea typeface="Nunito"/>
              <a:cs typeface="Nunito"/>
              <a:sym typeface="Nunito"/>
            </a:endParaRPr>
          </a:p>
        </p:txBody>
      </p:sp>
      <p:sp>
        <p:nvSpPr>
          <p:cNvPr id="153" name="Google Shape;153;p2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54" name="Google Shape;154;p2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55" name="Google Shape;155;p2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56" name="Google Shape;156;p23"/>
          <p:cNvSpPr txBox="1"/>
          <p:nvPr/>
        </p:nvSpPr>
        <p:spPr>
          <a:xfrm>
            <a:off x="367450" y="1607325"/>
            <a:ext cx="8409000" cy="1293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It does not cover many important areas of our lives: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Accidental silence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Zones of discretion: state economic policies</a:t>
            </a:r>
            <a:endParaRPr b="0" i="0" sz="2000" u="none" cap="none" strike="noStrike">
              <a:solidFill>
                <a:schemeClr val="dk1"/>
              </a:solidFill>
              <a:latin typeface="Nunito"/>
              <a:ea typeface="Nunito"/>
              <a:cs typeface="Nunito"/>
              <a:sym typeface="Nunito"/>
            </a:endParaRPr>
          </a:p>
        </p:txBody>
      </p:sp>
      <p:sp>
        <p:nvSpPr>
          <p:cNvPr id="157" name="Google Shape;157;p23"/>
          <p:cNvSpPr txBox="1"/>
          <p:nvPr/>
        </p:nvSpPr>
        <p:spPr>
          <a:xfrm>
            <a:off x="423400" y="2923038"/>
            <a:ext cx="8201400" cy="846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law does not </a:t>
            </a:r>
            <a:r>
              <a:rPr b="0" i="1" lang="en" sz="2000" u="none" cap="none" strike="noStrike">
                <a:solidFill>
                  <a:schemeClr val="dk1"/>
                </a:solidFill>
                <a:latin typeface="Nunito"/>
                <a:ea typeface="Nunito"/>
                <a:cs typeface="Nunito"/>
                <a:sym typeface="Nunito"/>
              </a:rPr>
              <a:t>require</a:t>
            </a:r>
            <a:r>
              <a:rPr b="0" i="0" lang="en" sz="2000" u="none" cap="none" strike="noStrike">
                <a:solidFill>
                  <a:schemeClr val="dk1"/>
                </a:solidFill>
                <a:latin typeface="Nunito"/>
                <a:ea typeface="Nunito"/>
                <a:cs typeface="Nunito"/>
                <a:sym typeface="Nunito"/>
              </a:rPr>
              <a:t> that people do good things when possible, like help strangers in need. </a:t>
            </a:r>
            <a:endParaRPr b="0" i="0" sz="2000" u="none" cap="none" strike="noStrike">
              <a:solidFill>
                <a:schemeClr val="dk1"/>
              </a:solidFill>
              <a:latin typeface="Nunito"/>
              <a:ea typeface="Nunito"/>
              <a:cs typeface="Nunito"/>
              <a:sym typeface="Nunito"/>
            </a:endParaRPr>
          </a:p>
        </p:txBody>
      </p:sp>
      <p:sp>
        <p:nvSpPr>
          <p:cNvPr id="158" name="Google Shape;158;p23"/>
          <p:cNvSpPr txBox="1"/>
          <p:nvPr/>
        </p:nvSpPr>
        <p:spPr>
          <a:xfrm>
            <a:off x="423400" y="3792375"/>
            <a:ext cx="8720400" cy="846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If we constrained AIs only with laws, rather than also guiding it with ethics, we risk them acting in undesirable ways.</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300"/>
                                        <p:tgtEl>
                                          <p:spTgt spid="1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
                                            <p:txEl>
                                              <p:pRg end="0" st="0"/>
                                            </p:txEl>
                                          </p:spTgt>
                                        </p:tgtEl>
                                        <p:attrNameLst>
                                          <p:attrName>style.visibility</p:attrName>
                                        </p:attrNameLst>
                                      </p:cBhvr>
                                      <p:to>
                                        <p:strVal val="visible"/>
                                      </p:to>
                                    </p:set>
                                    <p:animEffect filter="fade" transition="in">
                                      <p:cBhvr>
                                        <p:cTn dur="300"/>
                                        <p:tgtEl>
                                          <p:spTgt spid="15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
                                            <p:txEl>
                                              <p:pRg end="1" st="1"/>
                                            </p:txEl>
                                          </p:spTgt>
                                        </p:tgtEl>
                                        <p:attrNameLst>
                                          <p:attrName>style.visibility</p:attrName>
                                        </p:attrNameLst>
                                      </p:cBhvr>
                                      <p:to>
                                        <p:strVal val="visible"/>
                                      </p:to>
                                    </p:set>
                                    <p:animEffect filter="fade" transition="in">
                                      <p:cBhvr>
                                        <p:cTn dur="300"/>
                                        <p:tgtEl>
                                          <p:spTgt spid="15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
                                            <p:txEl>
                                              <p:pRg end="2" st="2"/>
                                            </p:txEl>
                                          </p:spTgt>
                                        </p:tgtEl>
                                        <p:attrNameLst>
                                          <p:attrName>style.visibility</p:attrName>
                                        </p:attrNameLst>
                                      </p:cBhvr>
                                      <p:to>
                                        <p:strVal val="visible"/>
                                      </p:to>
                                    </p:set>
                                    <p:animEffect filter="fade" transition="in">
                                      <p:cBhvr>
                                        <p:cTn dur="300"/>
                                        <p:tgtEl>
                                          <p:spTgt spid="15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300"/>
                                        <p:tgtEl>
                                          <p:spTgt spid="1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300"/>
                                        <p:tgtEl>
                                          <p:spTgt spid="1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4"/>
          <p:cNvSpPr txBox="1"/>
          <p:nvPr>
            <p:ph type="title"/>
          </p:nvPr>
        </p:nvSpPr>
        <p:spPr>
          <a:xfrm>
            <a:off x="423400" y="9082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Silent Law (2/2)</a:t>
            </a:r>
            <a:endParaRPr sz="3600">
              <a:latin typeface="Nunito"/>
              <a:ea typeface="Nunito"/>
              <a:cs typeface="Nunito"/>
              <a:sym typeface="Nunito"/>
            </a:endParaRPr>
          </a:p>
        </p:txBody>
      </p:sp>
      <p:sp>
        <p:nvSpPr>
          <p:cNvPr id="164" name="Google Shape;164;p24"/>
          <p:cNvSpPr txBox="1"/>
          <p:nvPr/>
        </p:nvSpPr>
        <p:spPr>
          <a:xfrm>
            <a:off x="367450" y="1861300"/>
            <a:ext cx="4204500" cy="23343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lang="en" sz="2000">
                <a:solidFill>
                  <a:schemeClr val="dk1"/>
                </a:solidFill>
                <a:latin typeface="Nunito"/>
                <a:ea typeface="Nunito"/>
                <a:cs typeface="Nunito"/>
                <a:sym typeface="Nunito"/>
              </a:rPr>
              <a:t>Illegal:</a:t>
            </a: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Breaking copyright </a:t>
            </a: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Making libelous claims </a:t>
            </a:r>
            <a:endParaRPr sz="2000">
              <a:solidFill>
                <a:schemeClr val="dk1"/>
              </a:solidFill>
              <a:latin typeface="Nunito"/>
              <a:ea typeface="Nunito"/>
              <a:cs typeface="Nunito"/>
              <a:sym typeface="Nunito"/>
            </a:endParaRPr>
          </a:p>
        </p:txBody>
      </p:sp>
      <p:sp>
        <p:nvSpPr>
          <p:cNvPr id="165" name="Google Shape;165;p2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66" name="Google Shape;166;p2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67" name="Google Shape;167;p2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68" name="Google Shape;168;p24"/>
          <p:cNvSpPr txBox="1"/>
          <p:nvPr/>
        </p:nvSpPr>
        <p:spPr>
          <a:xfrm>
            <a:off x="4727725" y="1861300"/>
            <a:ext cx="4204500" cy="23343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lang="en" sz="2000">
                <a:solidFill>
                  <a:schemeClr val="dk1"/>
                </a:solidFill>
                <a:latin typeface="Nunito"/>
                <a:ea typeface="Nunito"/>
                <a:cs typeface="Nunito"/>
                <a:sym typeface="Nunito"/>
              </a:rPr>
              <a:t>Potentially legal:</a:t>
            </a: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Doxxing</a:t>
            </a: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Providing dual-use information</a:t>
            </a: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Generating unethical erotic literature about children</a:t>
            </a: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Bomb instructions</a:t>
            </a:r>
            <a:endParaRPr sz="2000">
              <a:solidFill>
                <a:schemeClr val="dk1"/>
              </a:solidFill>
              <a:latin typeface="Nunito"/>
              <a:ea typeface="Nunito"/>
              <a:cs typeface="Nunito"/>
              <a:sym typeface="Nunito"/>
            </a:endParaRPr>
          </a:p>
        </p:txBody>
      </p:sp>
      <p:sp>
        <p:nvSpPr>
          <p:cNvPr id="169" name="Google Shape;169;p24"/>
          <p:cNvSpPr txBox="1"/>
          <p:nvPr/>
        </p:nvSpPr>
        <p:spPr>
          <a:xfrm>
            <a:off x="3993125" y="1266175"/>
            <a:ext cx="1400100" cy="658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lang="en" sz="2000">
                <a:solidFill>
                  <a:schemeClr val="dk1"/>
                </a:solidFill>
                <a:latin typeface="Nunito"/>
                <a:ea typeface="Nunito"/>
                <a:cs typeface="Nunito"/>
                <a:sym typeface="Nunito"/>
              </a:rPr>
              <a:t>Chatbots</a:t>
            </a:r>
            <a:endParaRPr b="1" sz="2000">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300"/>
                                        <p:tgtEl>
                                          <p:spTgt spid="169"/>
                                        </p:tgtEl>
                                      </p:cBhvr>
                                    </p:animEffect>
                                  </p:childTnLst>
                                </p:cTn>
                              </p:par>
                              <p:par>
                                <p:cTn fill="hold" nodeType="withEffect" presetClass="entr" presetID="1" presetSubtype="0">
                                  <p:stCondLst>
                                    <p:cond delay="0"/>
                                  </p:stCondLst>
                                  <p:childTnLst>
                                    <p:set>
                                      <p:cBhvr>
                                        <p:cTn dur="1" fill="hold">
                                          <p:stCondLst>
                                            <p:cond delay="0"/>
                                          </p:stCondLst>
                                        </p:cTn>
                                        <p:tgtEl>
                                          <p:spTgt spid="16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
                                            <p:txEl>
                                              <p:pRg end="0" st="0"/>
                                            </p:txEl>
                                          </p:spTgt>
                                        </p:tgtEl>
                                        <p:attrNameLst>
                                          <p:attrName>style.visibility</p:attrName>
                                        </p:attrNameLst>
                                      </p:cBhvr>
                                      <p:to>
                                        <p:strVal val="visible"/>
                                      </p:to>
                                    </p:set>
                                    <p:animEffect filter="fade" transition="in">
                                      <p:cBhvr>
                                        <p:cTn dur="300"/>
                                        <p:tgtEl>
                                          <p:spTgt spid="16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
                                            <p:txEl>
                                              <p:pRg end="1" st="1"/>
                                            </p:txEl>
                                          </p:spTgt>
                                        </p:tgtEl>
                                        <p:attrNameLst>
                                          <p:attrName>style.visibility</p:attrName>
                                        </p:attrNameLst>
                                      </p:cBhvr>
                                      <p:to>
                                        <p:strVal val="visible"/>
                                      </p:to>
                                    </p:set>
                                    <p:animEffect filter="fade" transition="in">
                                      <p:cBhvr>
                                        <p:cTn dur="300"/>
                                        <p:tgtEl>
                                          <p:spTgt spid="16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
                                            <p:txEl>
                                              <p:pRg end="2" st="2"/>
                                            </p:txEl>
                                          </p:spTgt>
                                        </p:tgtEl>
                                        <p:attrNameLst>
                                          <p:attrName>style.visibility</p:attrName>
                                        </p:attrNameLst>
                                      </p:cBhvr>
                                      <p:to>
                                        <p:strVal val="visible"/>
                                      </p:to>
                                    </p:set>
                                    <p:animEffect filter="fade" transition="in">
                                      <p:cBhvr>
                                        <p:cTn dur="300"/>
                                        <p:tgtEl>
                                          <p:spTgt spid="16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
                                            <p:txEl>
                                              <p:pRg end="0" st="0"/>
                                            </p:txEl>
                                          </p:spTgt>
                                        </p:tgtEl>
                                        <p:attrNameLst>
                                          <p:attrName>style.visibility</p:attrName>
                                        </p:attrNameLst>
                                      </p:cBhvr>
                                      <p:to>
                                        <p:strVal val="visible"/>
                                      </p:to>
                                    </p:set>
                                    <p:animEffect filter="fade" transition="in">
                                      <p:cBhvr>
                                        <p:cTn dur="300"/>
                                        <p:tgtEl>
                                          <p:spTgt spid="16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
                                            <p:txEl>
                                              <p:pRg end="1" st="1"/>
                                            </p:txEl>
                                          </p:spTgt>
                                        </p:tgtEl>
                                        <p:attrNameLst>
                                          <p:attrName>style.visibility</p:attrName>
                                        </p:attrNameLst>
                                      </p:cBhvr>
                                      <p:to>
                                        <p:strVal val="visible"/>
                                      </p:to>
                                    </p:set>
                                    <p:animEffect filter="fade" transition="in">
                                      <p:cBhvr>
                                        <p:cTn dur="300"/>
                                        <p:tgtEl>
                                          <p:spTgt spid="16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
                                            <p:txEl>
                                              <p:pRg end="2" st="2"/>
                                            </p:txEl>
                                          </p:spTgt>
                                        </p:tgtEl>
                                        <p:attrNameLst>
                                          <p:attrName>style.visibility</p:attrName>
                                        </p:attrNameLst>
                                      </p:cBhvr>
                                      <p:to>
                                        <p:strVal val="visible"/>
                                      </p:to>
                                    </p:set>
                                    <p:animEffect filter="fade" transition="in">
                                      <p:cBhvr>
                                        <p:cTn dur="300"/>
                                        <p:tgtEl>
                                          <p:spTgt spid="16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
                                            <p:txEl>
                                              <p:pRg end="3" st="3"/>
                                            </p:txEl>
                                          </p:spTgt>
                                        </p:tgtEl>
                                        <p:attrNameLst>
                                          <p:attrName>style.visibility</p:attrName>
                                        </p:attrNameLst>
                                      </p:cBhvr>
                                      <p:to>
                                        <p:strVal val="visible"/>
                                      </p:to>
                                    </p:set>
                                    <p:animEffect filter="fade" transition="in">
                                      <p:cBhvr>
                                        <p:cTn dur="300"/>
                                        <p:tgtEl>
                                          <p:spTgt spid="16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
                                            <p:txEl>
                                              <p:pRg end="4" st="4"/>
                                            </p:txEl>
                                          </p:spTgt>
                                        </p:tgtEl>
                                        <p:attrNameLst>
                                          <p:attrName>style.visibility</p:attrName>
                                        </p:attrNameLst>
                                      </p:cBhvr>
                                      <p:to>
                                        <p:strVal val="visible"/>
                                      </p:to>
                                    </p:set>
                                    <p:animEffect filter="fade" transition="in">
                                      <p:cBhvr>
                                        <p:cTn dur="300"/>
                                        <p:tgtEl>
                                          <p:spTgt spid="168">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5"/>
          <p:cNvSpPr txBox="1"/>
          <p:nvPr>
            <p:ph type="title"/>
          </p:nvPr>
        </p:nvSpPr>
        <p:spPr>
          <a:xfrm>
            <a:off x="423625" y="786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AIs Should Exercise Reasonable Care</a:t>
            </a:r>
            <a:endParaRPr sz="3600">
              <a:latin typeface="Nunito"/>
              <a:ea typeface="Nunito"/>
              <a:cs typeface="Nunito"/>
              <a:sym typeface="Nunito"/>
            </a:endParaRPr>
          </a:p>
        </p:txBody>
      </p:sp>
      <p:sp>
        <p:nvSpPr>
          <p:cNvPr id="175" name="Google Shape;175;p25"/>
          <p:cNvSpPr txBox="1"/>
          <p:nvPr/>
        </p:nvSpPr>
        <p:spPr>
          <a:xfrm>
            <a:off x="423400" y="817200"/>
            <a:ext cx="8720700" cy="900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lang="en" sz="2000">
                <a:solidFill>
                  <a:schemeClr val="dk1"/>
                </a:solidFill>
                <a:latin typeface="Nunito"/>
                <a:ea typeface="Nunito"/>
                <a:cs typeface="Nunito"/>
                <a:sym typeface="Nunito"/>
              </a:rPr>
              <a:t>Reasonable </a:t>
            </a:r>
            <a:r>
              <a:rPr b="1" lang="en" sz="2000">
                <a:solidFill>
                  <a:schemeClr val="dk1"/>
                </a:solidFill>
                <a:latin typeface="Nunito"/>
                <a:ea typeface="Nunito"/>
                <a:cs typeface="Nunito"/>
                <a:sym typeface="Nunito"/>
              </a:rPr>
              <a:t>care</a:t>
            </a:r>
            <a:r>
              <a:rPr lang="en" sz="2000">
                <a:solidFill>
                  <a:schemeClr val="dk1"/>
                </a:solidFill>
                <a:latin typeface="Nunito"/>
                <a:ea typeface="Nunito"/>
                <a:cs typeface="Nunito"/>
                <a:sym typeface="Nunito"/>
              </a:rPr>
              <a:t> is the level of caution and concern an ordinary, prudent person would use to avoid foreseeable harm to others</a:t>
            </a: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No suicide instructions for depressed people</a:t>
            </a: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No bomb instructions for people aiming to blow up schools</a:t>
            </a:r>
            <a:endParaRPr sz="2000">
              <a:solidFill>
                <a:schemeClr val="dk1"/>
              </a:solidFill>
              <a:latin typeface="Nunito"/>
              <a:ea typeface="Nunito"/>
              <a:cs typeface="Nunito"/>
              <a:sym typeface="Nunito"/>
            </a:endParaRPr>
          </a:p>
        </p:txBody>
      </p:sp>
      <p:sp>
        <p:nvSpPr>
          <p:cNvPr id="176" name="Google Shape;176;p2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77" name="Google Shape;177;p2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78" name="Google Shape;178;p2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79" name="Google Shape;179;p25"/>
          <p:cNvSpPr txBox="1"/>
          <p:nvPr/>
        </p:nvSpPr>
        <p:spPr>
          <a:xfrm>
            <a:off x="423400" y="2517870"/>
            <a:ext cx="8409000" cy="1074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lang="en" sz="2000">
                <a:solidFill>
                  <a:schemeClr val="dk1"/>
                </a:solidFill>
                <a:latin typeface="Nunito"/>
                <a:ea typeface="Nunito"/>
                <a:cs typeface="Nunito"/>
                <a:sym typeface="Nunito"/>
              </a:rPr>
              <a:t>While chatbots currently have very few legal restrictions, they could be much more ethical by exercising reasonable care</a:t>
            </a:r>
            <a:endParaRPr b="0" i="0" sz="2000" u="none" cap="none" strike="noStrike">
              <a:solidFill>
                <a:schemeClr val="dk1"/>
              </a:solidFill>
              <a:latin typeface="Nunito"/>
              <a:ea typeface="Nunito"/>
              <a:cs typeface="Nunito"/>
              <a:sym typeface="Nunito"/>
            </a:endParaRPr>
          </a:p>
        </p:txBody>
      </p:sp>
      <p:sp>
        <p:nvSpPr>
          <p:cNvPr id="180" name="Google Shape;180;p25"/>
          <p:cNvSpPr txBox="1"/>
          <p:nvPr/>
        </p:nvSpPr>
        <p:spPr>
          <a:xfrm>
            <a:off x="423400" y="3592525"/>
            <a:ext cx="8263500" cy="988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lang="en" sz="2000">
                <a:solidFill>
                  <a:schemeClr val="dk1"/>
                </a:solidFill>
                <a:latin typeface="Nunito"/>
                <a:ea typeface="Nunito"/>
                <a:cs typeface="Nunito"/>
                <a:sym typeface="Nunito"/>
              </a:rPr>
              <a:t>Fortunately, AI companies have to exercise reasonable care, but AIs do not yet have to</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xEl>
                                              <p:pRg end="0" st="0"/>
                                            </p:txEl>
                                          </p:spTgt>
                                        </p:tgtEl>
                                        <p:attrNameLst>
                                          <p:attrName>style.visibility</p:attrName>
                                        </p:attrNameLst>
                                      </p:cBhvr>
                                      <p:to>
                                        <p:strVal val="visible"/>
                                      </p:to>
                                    </p:set>
                                    <p:animEffect filter="fade" transition="in">
                                      <p:cBhvr>
                                        <p:cTn dur="300"/>
                                        <p:tgtEl>
                                          <p:spTgt spid="17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xEl>
                                              <p:pRg end="1" st="1"/>
                                            </p:txEl>
                                          </p:spTgt>
                                        </p:tgtEl>
                                        <p:attrNameLst>
                                          <p:attrName>style.visibility</p:attrName>
                                        </p:attrNameLst>
                                      </p:cBhvr>
                                      <p:to>
                                        <p:strVal val="visible"/>
                                      </p:to>
                                    </p:set>
                                    <p:animEffect filter="fade" transition="in">
                                      <p:cBhvr>
                                        <p:cTn dur="300"/>
                                        <p:tgtEl>
                                          <p:spTgt spid="17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xEl>
                                              <p:pRg end="2" st="2"/>
                                            </p:txEl>
                                          </p:spTgt>
                                        </p:tgtEl>
                                        <p:attrNameLst>
                                          <p:attrName>style.visibility</p:attrName>
                                        </p:attrNameLst>
                                      </p:cBhvr>
                                      <p:to>
                                        <p:strVal val="visible"/>
                                      </p:to>
                                    </p:set>
                                    <p:animEffect filter="fade" transition="in">
                                      <p:cBhvr>
                                        <p:cTn dur="300"/>
                                        <p:tgtEl>
                                          <p:spTgt spid="17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
                                            <p:txEl>
                                              <p:pRg end="0" st="0"/>
                                            </p:txEl>
                                          </p:spTgt>
                                        </p:tgtEl>
                                        <p:attrNameLst>
                                          <p:attrName>style.visibility</p:attrName>
                                        </p:attrNameLst>
                                      </p:cBhvr>
                                      <p:to>
                                        <p:strVal val="visible"/>
                                      </p:to>
                                    </p:set>
                                    <p:animEffect filter="fade" transition="in">
                                      <p:cBhvr>
                                        <p:cTn dur="300"/>
                                        <p:tgtEl>
                                          <p:spTgt spid="17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300"/>
                                        <p:tgtEl>
                                          <p:spTgt spid="1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6"/>
          <p:cNvSpPr txBox="1"/>
          <p:nvPr>
            <p:ph type="title"/>
          </p:nvPr>
        </p:nvSpPr>
        <p:spPr>
          <a:xfrm>
            <a:off x="423625" y="786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Immoral Law</a:t>
            </a:r>
            <a:endParaRPr sz="3600">
              <a:latin typeface="Nunito"/>
              <a:ea typeface="Nunito"/>
              <a:cs typeface="Nunito"/>
              <a:sym typeface="Nunito"/>
            </a:endParaRPr>
          </a:p>
        </p:txBody>
      </p:sp>
      <p:sp>
        <p:nvSpPr>
          <p:cNvPr id="186" name="Google Shape;186;p26"/>
          <p:cNvSpPr txBox="1"/>
          <p:nvPr/>
        </p:nvSpPr>
        <p:spPr>
          <a:xfrm>
            <a:off x="423400" y="817200"/>
            <a:ext cx="8720700" cy="900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Even if created legitimately and interpreted correctly, laws can be </a:t>
            </a:r>
            <a:r>
              <a:rPr b="1" i="0" lang="en" sz="2000" u="none" cap="none" strike="noStrike">
                <a:solidFill>
                  <a:schemeClr val="dk1"/>
                </a:solidFill>
                <a:latin typeface="Nunito"/>
                <a:ea typeface="Nunito"/>
                <a:cs typeface="Nunito"/>
                <a:sym typeface="Nunito"/>
              </a:rPr>
              <a:t>immoral</a:t>
            </a:r>
            <a:r>
              <a:rPr b="0" i="0" lang="en" sz="2000" u="none" cap="none" strike="noStrike">
                <a:solidFill>
                  <a:schemeClr val="dk1"/>
                </a:solidFill>
                <a:latin typeface="Nunito"/>
                <a:ea typeface="Nunito"/>
                <a:cs typeface="Nunito"/>
                <a:sym typeface="Nunito"/>
              </a:rPr>
              <a:t>. AIs constrained only by the law may therefore act immorally.</a:t>
            </a:r>
            <a:endParaRPr b="0" i="0" sz="2000" u="none" cap="none" strike="noStrike">
              <a:solidFill>
                <a:schemeClr val="dk1"/>
              </a:solidFill>
              <a:latin typeface="Nunito"/>
              <a:ea typeface="Nunito"/>
              <a:cs typeface="Nunito"/>
              <a:sym typeface="Nunito"/>
            </a:endParaRPr>
          </a:p>
        </p:txBody>
      </p:sp>
      <p:sp>
        <p:nvSpPr>
          <p:cNvPr id="187" name="Google Shape;187;p2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88" name="Google Shape;188;p2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89" name="Google Shape;189;p2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90" name="Google Shape;190;p26"/>
          <p:cNvSpPr txBox="1"/>
          <p:nvPr/>
        </p:nvSpPr>
        <p:spPr>
          <a:xfrm>
            <a:off x="423400" y="1717975"/>
            <a:ext cx="8409000" cy="1950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Democratic majorities can pass laws that many citizens think are immoral, or that seem immoral to subsequent generations: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Enslavement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Discrimination </a:t>
            </a:r>
            <a:endParaRPr b="0" i="0" sz="2000" u="none" cap="none" strike="noStrike">
              <a:solidFill>
                <a:schemeClr val="dk1"/>
              </a:solidFill>
              <a:latin typeface="Nunito"/>
              <a:ea typeface="Nunito"/>
              <a:cs typeface="Nunito"/>
              <a:sym typeface="Nunito"/>
            </a:endParaRPr>
          </a:p>
        </p:txBody>
      </p:sp>
      <p:sp>
        <p:nvSpPr>
          <p:cNvPr id="191" name="Google Shape;191;p26"/>
          <p:cNvSpPr txBox="1"/>
          <p:nvPr/>
        </p:nvSpPr>
        <p:spPr>
          <a:xfrm>
            <a:off x="423400" y="3592525"/>
            <a:ext cx="8720700" cy="988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Significant time delays between changes in moral opinions and updated laws exacerbate this problem. AI le</a:t>
            </a:r>
            <a:r>
              <a:rPr lang="en" sz="2000">
                <a:solidFill>
                  <a:schemeClr val="dk1"/>
                </a:solidFill>
                <a:latin typeface="Nunito"/>
                <a:ea typeface="Nunito"/>
                <a:cs typeface="Nunito"/>
                <a:sym typeface="Nunito"/>
              </a:rPr>
              <a:t>gislation can take months to years, which is a problem for a topic that moves so quickly.</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300"/>
                                        <p:tgtEl>
                                          <p:spTgt spid="1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xEl>
                                              <p:pRg end="0" st="0"/>
                                            </p:txEl>
                                          </p:spTgt>
                                        </p:tgtEl>
                                        <p:attrNameLst>
                                          <p:attrName>style.visibility</p:attrName>
                                        </p:attrNameLst>
                                      </p:cBhvr>
                                      <p:to>
                                        <p:strVal val="visible"/>
                                      </p:to>
                                    </p:set>
                                    <p:animEffect filter="fade" transition="in">
                                      <p:cBhvr>
                                        <p:cTn dur="300"/>
                                        <p:tgtEl>
                                          <p:spTgt spid="19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xEl>
                                              <p:pRg end="1" st="1"/>
                                            </p:txEl>
                                          </p:spTgt>
                                        </p:tgtEl>
                                        <p:attrNameLst>
                                          <p:attrName>style.visibility</p:attrName>
                                        </p:attrNameLst>
                                      </p:cBhvr>
                                      <p:to>
                                        <p:strVal val="visible"/>
                                      </p:to>
                                    </p:set>
                                    <p:animEffect filter="fade" transition="in">
                                      <p:cBhvr>
                                        <p:cTn dur="300"/>
                                        <p:tgtEl>
                                          <p:spTgt spid="19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xEl>
                                              <p:pRg end="2" st="2"/>
                                            </p:txEl>
                                          </p:spTgt>
                                        </p:tgtEl>
                                        <p:attrNameLst>
                                          <p:attrName>style.visibility</p:attrName>
                                        </p:attrNameLst>
                                      </p:cBhvr>
                                      <p:to>
                                        <p:strVal val="visible"/>
                                      </p:to>
                                    </p:set>
                                    <p:animEffect filter="fade" transition="in">
                                      <p:cBhvr>
                                        <p:cTn dur="300"/>
                                        <p:tgtEl>
                                          <p:spTgt spid="19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gtEl>
                                        <p:attrNameLst>
                                          <p:attrName>style.visibility</p:attrName>
                                        </p:attrNameLst>
                                      </p:cBhvr>
                                      <p:to>
                                        <p:strVal val="visible"/>
                                      </p:to>
                                    </p:set>
                                    <p:animEffect filter="fade" transition="in">
                                      <p:cBhvr>
                                        <p:cTn dur="300"/>
                                        <p:tgtEl>
                                          <p:spTgt spid="1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95" name="Shape 195"/>
        <p:cNvGrpSpPr/>
        <p:nvPr/>
      </p:nvGrpSpPr>
      <p:grpSpPr>
        <a:xfrm>
          <a:off x="0" y="0"/>
          <a:ext cx="0" cy="0"/>
          <a:chOff x="0" y="0"/>
          <a:chExt cx="0" cy="0"/>
        </a:xfrm>
      </p:grpSpPr>
      <p:sp>
        <p:nvSpPr>
          <p:cNvPr id="196" name="Google Shape;196;p27"/>
          <p:cNvSpPr txBox="1"/>
          <p:nvPr>
            <p:ph type="title"/>
          </p:nvPr>
        </p:nvSpPr>
        <p:spPr>
          <a:xfrm>
            <a:off x="423625" y="9002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Unrepresentative Law</a:t>
            </a:r>
            <a:endParaRPr sz="3600">
              <a:latin typeface="Nunito"/>
              <a:ea typeface="Nunito"/>
              <a:cs typeface="Nunito"/>
              <a:sym typeface="Nunito"/>
            </a:endParaRPr>
          </a:p>
        </p:txBody>
      </p:sp>
      <p:sp>
        <p:nvSpPr>
          <p:cNvPr id="197" name="Google Shape;197;p27"/>
          <p:cNvSpPr txBox="1"/>
          <p:nvPr/>
        </p:nvSpPr>
        <p:spPr>
          <a:xfrm>
            <a:off x="423400" y="2156250"/>
            <a:ext cx="8409000" cy="1169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Alternative methods like surveys or citizen assemblies may capture more representative aggregates of our preferences for policy making.</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None/>
            </a:pPr>
            <a:r>
              <a:t/>
            </a:r>
            <a:endParaRPr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None/>
            </a:pPr>
            <a:r>
              <a:rPr b="0" i="0" lang="en" sz="2000" u="none" cap="none" strike="noStrike">
                <a:solidFill>
                  <a:schemeClr val="dk1"/>
                </a:solidFill>
                <a:latin typeface="Nunito"/>
                <a:ea typeface="Nunito"/>
                <a:cs typeface="Nunito"/>
                <a:sym typeface="Nunito"/>
              </a:rPr>
              <a:t>Difficult to </a:t>
            </a:r>
            <a:r>
              <a:rPr lang="en" sz="2000">
                <a:solidFill>
                  <a:schemeClr val="dk1"/>
                </a:solidFill>
                <a:latin typeface="Nunito"/>
                <a:ea typeface="Nunito"/>
                <a:cs typeface="Nunito"/>
                <a:sym typeface="Nunito"/>
              </a:rPr>
              <a:t>make these</a:t>
            </a:r>
            <a:r>
              <a:rPr b="0" i="0" lang="en" sz="2000" u="none" cap="none" strike="noStrike">
                <a:solidFill>
                  <a:schemeClr val="dk1"/>
                </a:solidFill>
                <a:latin typeface="Nunito"/>
                <a:ea typeface="Nunito"/>
                <a:cs typeface="Nunito"/>
                <a:sym typeface="Nunito"/>
              </a:rPr>
              <a:t> as comprehensive as the law. </a:t>
            </a:r>
            <a:endParaRPr b="0" i="0" sz="2000" u="none" cap="none" strike="noStrike">
              <a:solidFill>
                <a:schemeClr val="dk1"/>
              </a:solidFill>
              <a:latin typeface="Nunito"/>
              <a:ea typeface="Nunito"/>
              <a:cs typeface="Nunito"/>
              <a:sym typeface="Nunito"/>
            </a:endParaRPr>
          </a:p>
        </p:txBody>
      </p:sp>
      <p:sp>
        <p:nvSpPr>
          <p:cNvPr id="198" name="Google Shape;198;p2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99" name="Google Shape;199;p2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00" name="Google Shape;200;p2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01" name="Google Shape;201;p27"/>
          <p:cNvSpPr txBox="1"/>
          <p:nvPr/>
        </p:nvSpPr>
        <p:spPr>
          <a:xfrm>
            <a:off x="423400" y="891550"/>
            <a:ext cx="8409000" cy="1169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law is not necessarily designed to aggregate our values. Not all lawmakers even agree that the law </a:t>
            </a:r>
            <a:r>
              <a:rPr b="0" i="1" lang="en" sz="2000" u="none" cap="none" strike="noStrike">
                <a:solidFill>
                  <a:schemeClr val="dk1"/>
                </a:solidFill>
                <a:latin typeface="Nunito"/>
                <a:ea typeface="Nunito"/>
                <a:cs typeface="Nunito"/>
                <a:sym typeface="Nunito"/>
              </a:rPr>
              <a:t>should</a:t>
            </a:r>
            <a:r>
              <a:rPr b="0" i="0" lang="en" sz="2000" u="none" cap="none" strike="noStrike">
                <a:solidFill>
                  <a:schemeClr val="dk1"/>
                </a:solidFill>
                <a:latin typeface="Nunito"/>
                <a:ea typeface="Nunito"/>
                <a:cs typeface="Nunito"/>
                <a:sym typeface="Nunito"/>
              </a:rPr>
              <a:t> capture the current moral opinions of the public.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202" name="Google Shape;202;p27"/>
          <p:cNvSpPr txBox="1"/>
          <p:nvPr/>
        </p:nvSpPr>
        <p:spPr>
          <a:xfrm>
            <a:off x="423400" y="3851275"/>
            <a:ext cx="8409000" cy="1169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We may look to solutions in the moral uncertainty literature, such as a moral parliament (discussed later).</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300"/>
                                        <p:tgtEl>
                                          <p:spTgt spid="2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7">
                                            <p:txEl>
                                              <p:pRg end="0" st="0"/>
                                            </p:txEl>
                                          </p:spTgt>
                                        </p:tgtEl>
                                        <p:attrNameLst>
                                          <p:attrName>style.visibility</p:attrName>
                                        </p:attrNameLst>
                                      </p:cBhvr>
                                      <p:to>
                                        <p:strVal val="visible"/>
                                      </p:to>
                                    </p:set>
                                    <p:animEffect filter="fade" transition="in">
                                      <p:cBhvr>
                                        <p:cTn dur="300"/>
                                        <p:tgtEl>
                                          <p:spTgt spid="19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7">
                                            <p:txEl>
                                              <p:pRg end="1" st="1"/>
                                            </p:txEl>
                                          </p:spTgt>
                                        </p:tgtEl>
                                        <p:attrNameLst>
                                          <p:attrName>style.visibility</p:attrName>
                                        </p:attrNameLst>
                                      </p:cBhvr>
                                      <p:to>
                                        <p:strVal val="visible"/>
                                      </p:to>
                                    </p:set>
                                    <p:animEffect filter="fade" transition="in">
                                      <p:cBhvr>
                                        <p:cTn dur="300"/>
                                        <p:tgtEl>
                                          <p:spTgt spid="19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7">
                                            <p:txEl>
                                              <p:pRg end="2" st="2"/>
                                            </p:txEl>
                                          </p:spTgt>
                                        </p:tgtEl>
                                        <p:attrNameLst>
                                          <p:attrName>style.visibility</p:attrName>
                                        </p:attrNameLst>
                                      </p:cBhvr>
                                      <p:to>
                                        <p:strVal val="visible"/>
                                      </p:to>
                                    </p:set>
                                    <p:animEffect filter="fade" transition="in">
                                      <p:cBhvr>
                                        <p:cTn dur="300"/>
                                        <p:tgtEl>
                                          <p:spTgt spid="19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
                                        </p:tgtEl>
                                        <p:attrNameLst>
                                          <p:attrName>style.visibility</p:attrName>
                                        </p:attrNameLst>
                                      </p:cBhvr>
                                      <p:to>
                                        <p:strVal val="visible"/>
                                      </p:to>
                                    </p:set>
                                    <p:animEffect filter="fade" transition="in">
                                      <p:cBhvr>
                                        <p:cTn dur="300"/>
                                        <p:tgtEl>
                                          <p:spTgt spid="2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8"/>
          <p:cNvSpPr txBox="1"/>
          <p:nvPr>
            <p:ph type="title"/>
          </p:nvPr>
        </p:nvSpPr>
        <p:spPr>
          <a:xfrm>
            <a:off x="423450" y="6732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Conclusions on Law</a:t>
            </a:r>
            <a:endParaRPr sz="3600">
              <a:latin typeface="Nunito"/>
              <a:ea typeface="Nunito"/>
              <a:cs typeface="Nunito"/>
              <a:sym typeface="Nunito"/>
            </a:endParaRPr>
          </a:p>
        </p:txBody>
      </p:sp>
      <p:sp>
        <p:nvSpPr>
          <p:cNvPr id="208" name="Google Shape;208;p2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09" name="Google Shape;209;p2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10" name="Google Shape;210;p2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11" name="Google Shape;211;p28"/>
          <p:cNvSpPr txBox="1"/>
          <p:nvPr/>
        </p:nvSpPr>
        <p:spPr>
          <a:xfrm>
            <a:off x="423400" y="716438"/>
            <a:ext cx="8409000" cy="770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law is comprehensive, but not comprehensive enough to alone ensure that the actions of an AI system are safe and beneficial.</a:t>
            </a:r>
            <a:endParaRPr b="0" i="0" sz="2000" u="none" cap="none" strike="noStrike">
              <a:solidFill>
                <a:schemeClr val="dk1"/>
              </a:solidFill>
              <a:latin typeface="Nunito"/>
              <a:ea typeface="Nunito"/>
              <a:cs typeface="Nunito"/>
              <a:sym typeface="Nunito"/>
            </a:endParaRPr>
          </a:p>
        </p:txBody>
      </p:sp>
      <p:sp>
        <p:nvSpPr>
          <p:cNvPr id="212" name="Google Shape;212;p28"/>
          <p:cNvSpPr txBox="1"/>
          <p:nvPr/>
        </p:nvSpPr>
        <p:spPr>
          <a:xfrm>
            <a:off x="423400" y="1642450"/>
            <a:ext cx="8409000" cy="980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AI systems should follow the law as a baseline, but follow the demands of ethics. </a:t>
            </a:r>
            <a:endParaRPr b="0" i="0" sz="2000" u="none" cap="none" strike="noStrike">
              <a:solidFill>
                <a:schemeClr val="dk1"/>
              </a:solidFill>
              <a:latin typeface="Nunito"/>
              <a:ea typeface="Nunito"/>
              <a:cs typeface="Nunito"/>
              <a:sym typeface="Nunito"/>
            </a:endParaRPr>
          </a:p>
        </p:txBody>
      </p:sp>
      <p:sp>
        <p:nvSpPr>
          <p:cNvPr id="213" name="Google Shape;213;p28"/>
          <p:cNvSpPr txBox="1"/>
          <p:nvPr/>
        </p:nvSpPr>
        <p:spPr>
          <a:xfrm>
            <a:off x="423400" y="2571760"/>
            <a:ext cx="8409000" cy="865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Relying solely on the law would leave many gaps that the AI could exploit, or make ethical errors within.</a:t>
            </a:r>
            <a:endParaRPr b="0" i="0" sz="2000" u="none" cap="none" strike="noStrike">
              <a:solidFill>
                <a:schemeClr val="dk1"/>
              </a:solidFill>
              <a:latin typeface="Nunito"/>
              <a:ea typeface="Nunito"/>
              <a:cs typeface="Nunito"/>
              <a:sym typeface="Nunito"/>
            </a:endParaRPr>
          </a:p>
        </p:txBody>
      </p:sp>
      <p:sp>
        <p:nvSpPr>
          <p:cNvPr id="214" name="Google Shape;214;p28"/>
          <p:cNvSpPr txBox="1"/>
          <p:nvPr/>
        </p:nvSpPr>
        <p:spPr>
          <a:xfrm>
            <a:off x="423400" y="3501050"/>
            <a:ext cx="8409000" cy="1230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To create beneficial AI that acts in the interests of humanity, we need to understand the ethical values that people hold over and above the law.</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300"/>
                                        <p:tgtEl>
                                          <p:spTgt spid="2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300"/>
                                        <p:tgtEl>
                                          <p:spTgt spid="2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300"/>
                                        <p:tgtEl>
                                          <p:spTgt spid="2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300"/>
                                        <p:tgtEl>
                                          <p:spTgt spid="2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29"/>
          <p:cNvSpPr txBox="1"/>
          <p:nvPr>
            <p:ph type="title"/>
          </p:nvPr>
        </p:nvSpPr>
        <p:spPr>
          <a:xfrm>
            <a:off x="423450" y="19228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Fairness</a:t>
            </a:r>
            <a:endParaRPr sz="3600">
              <a:latin typeface="Nunito"/>
              <a:ea typeface="Nunito"/>
              <a:cs typeface="Nunito"/>
              <a:sym typeface="Nunito"/>
            </a:endParaRPr>
          </a:p>
        </p:txBody>
      </p:sp>
      <p:sp>
        <p:nvSpPr>
          <p:cNvPr id="220" name="Google Shape;220;p2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21" name="Google Shape;221;p2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22" name="Google Shape;222;p2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23" name="Google Shape;223;p29"/>
          <p:cNvSpPr txBox="1"/>
          <p:nvPr/>
        </p:nvSpPr>
        <p:spPr>
          <a:xfrm>
            <a:off x="367675" y="28765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Why not just make AIs be fair?</a:t>
            </a:r>
            <a:endParaRPr b="0" i="1"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300"/>
                                        <p:tgtEl>
                                          <p:spTgt spid="2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pic>
        <p:nvPicPr>
          <p:cNvPr id="228" name="Google Shape;228;p30"/>
          <p:cNvPicPr preferRelativeResize="0"/>
          <p:nvPr/>
        </p:nvPicPr>
        <p:blipFill>
          <a:blip r:embed="rId3">
            <a:alphaModFix/>
          </a:blip>
          <a:stretch>
            <a:fillRect/>
          </a:stretch>
        </p:blipFill>
        <p:spPr>
          <a:xfrm>
            <a:off x="152400" y="487475"/>
            <a:ext cx="8919250" cy="4311549"/>
          </a:xfrm>
          <a:prstGeom prst="rect">
            <a:avLst/>
          </a:prstGeom>
          <a:noFill/>
          <a:ln>
            <a:noFill/>
          </a:ln>
        </p:spPr>
      </p:pic>
      <p:sp>
        <p:nvSpPr>
          <p:cNvPr id="229" name="Google Shape;229;p3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30" name="Google Shape;230;p3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31" name="Google Shape;231;p3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32" name="Google Shape;232;p30"/>
          <p:cNvSpPr txBox="1"/>
          <p:nvPr>
            <p:ph type="title"/>
          </p:nvPr>
        </p:nvSpPr>
        <p:spPr>
          <a:xfrm>
            <a:off x="423450" y="9000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Bias</a:t>
            </a:r>
            <a:endParaRPr/>
          </a:p>
        </p:txBody>
      </p:sp>
      <p:sp>
        <p:nvSpPr>
          <p:cNvPr id="233" name="Google Shape;233;p30"/>
          <p:cNvSpPr/>
          <p:nvPr/>
        </p:nvSpPr>
        <p:spPr>
          <a:xfrm>
            <a:off x="1704975" y="867825"/>
            <a:ext cx="2655300" cy="3856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234" name="Google Shape;234;p30"/>
          <p:cNvSpPr/>
          <p:nvPr/>
        </p:nvSpPr>
        <p:spPr>
          <a:xfrm>
            <a:off x="4305300" y="1693325"/>
            <a:ext cx="2438400" cy="29703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235" name="Google Shape;235;p30"/>
          <p:cNvSpPr/>
          <p:nvPr/>
        </p:nvSpPr>
        <p:spPr>
          <a:xfrm>
            <a:off x="6697975" y="1943100"/>
            <a:ext cx="2373600" cy="18060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grpSp>
        <p:nvGrpSpPr>
          <p:cNvPr id="236" name="Google Shape;236;p30"/>
          <p:cNvGrpSpPr/>
          <p:nvPr/>
        </p:nvGrpSpPr>
        <p:grpSpPr>
          <a:xfrm>
            <a:off x="1704975" y="753235"/>
            <a:ext cx="5018550" cy="4033423"/>
            <a:chOff x="1704975" y="753235"/>
            <a:chExt cx="5018550" cy="4033423"/>
          </a:xfrm>
        </p:grpSpPr>
        <p:grpSp>
          <p:nvGrpSpPr>
            <p:cNvPr id="237" name="Google Shape;237;p30"/>
            <p:cNvGrpSpPr/>
            <p:nvPr/>
          </p:nvGrpSpPr>
          <p:grpSpPr>
            <a:xfrm>
              <a:off x="1704975" y="753235"/>
              <a:ext cx="4447215" cy="1586398"/>
              <a:chOff x="1704975" y="753235"/>
              <a:chExt cx="4447215" cy="1586398"/>
            </a:xfrm>
          </p:grpSpPr>
          <p:sp>
            <p:nvSpPr>
              <p:cNvPr id="238" name="Google Shape;238;p30"/>
              <p:cNvSpPr/>
              <p:nvPr/>
            </p:nvSpPr>
            <p:spPr>
              <a:xfrm>
                <a:off x="1704975" y="867825"/>
                <a:ext cx="3068100" cy="305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239" name="Google Shape;239;p30"/>
              <p:cNvSpPr/>
              <p:nvPr/>
            </p:nvSpPr>
            <p:spPr>
              <a:xfrm rot="568292">
                <a:off x="2513604" y="1003613"/>
                <a:ext cx="3068228" cy="305042"/>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240" name="Google Shape;240;p30"/>
              <p:cNvSpPr/>
              <p:nvPr/>
            </p:nvSpPr>
            <p:spPr>
              <a:xfrm rot="1749949">
                <a:off x="5255737" y="1575844"/>
                <a:ext cx="780566" cy="304994"/>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241" name="Google Shape;241;p30"/>
              <p:cNvSpPr/>
              <p:nvPr/>
            </p:nvSpPr>
            <p:spPr>
              <a:xfrm rot="5401321">
                <a:off x="5609190" y="1796783"/>
                <a:ext cx="780600" cy="305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grpSp>
        <p:grpSp>
          <p:nvGrpSpPr>
            <p:cNvPr id="242" name="Google Shape;242;p30"/>
            <p:cNvGrpSpPr/>
            <p:nvPr/>
          </p:nvGrpSpPr>
          <p:grpSpPr>
            <a:xfrm flipH="1" rot="10800000">
              <a:off x="1704984" y="3200350"/>
              <a:ext cx="5018541" cy="1586307"/>
              <a:chOff x="1704975" y="632110"/>
              <a:chExt cx="5018541" cy="1586307"/>
            </a:xfrm>
          </p:grpSpPr>
          <p:sp>
            <p:nvSpPr>
              <p:cNvPr id="243" name="Google Shape;243;p30"/>
              <p:cNvSpPr/>
              <p:nvPr/>
            </p:nvSpPr>
            <p:spPr>
              <a:xfrm>
                <a:off x="1704975" y="746700"/>
                <a:ext cx="3068100" cy="305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244" name="Google Shape;244;p30"/>
              <p:cNvSpPr/>
              <p:nvPr/>
            </p:nvSpPr>
            <p:spPr>
              <a:xfrm rot="568292">
                <a:off x="2513604" y="882488"/>
                <a:ext cx="3068228" cy="305042"/>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245" name="Google Shape;245;p30"/>
              <p:cNvSpPr/>
              <p:nvPr/>
            </p:nvSpPr>
            <p:spPr>
              <a:xfrm rot="1749572">
                <a:off x="5208140" y="1475187"/>
                <a:ext cx="906940" cy="467762"/>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246" name="Google Shape;246;p30"/>
              <p:cNvSpPr/>
              <p:nvPr/>
            </p:nvSpPr>
            <p:spPr>
              <a:xfrm rot="5400000">
                <a:off x="5902716" y="1397617"/>
                <a:ext cx="91500" cy="15501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233"/>
                                        </p:tgtEl>
                                        <p:attrNameLst>
                                          <p:attrName>ppt_x</p:attrName>
                                        </p:attrNameLst>
                                      </p:cBhvr>
                                      <p:tavLst>
                                        <p:tav fmla="" tm="0">
                                          <p:val>
                                            <p:strVal val="#ppt_x"/>
                                          </p:val>
                                        </p:tav>
                                        <p:tav fmla="" tm="100000">
                                          <p:val>
                                            <p:strVal val="#ppt_x+1"/>
                                          </p:val>
                                        </p:tav>
                                      </p:tavLst>
                                    </p:anim>
                                    <p:set>
                                      <p:cBhvr>
                                        <p:cTn dur="1" fill="hold">
                                          <p:stCondLst>
                                            <p:cond delay="1000"/>
                                          </p:stCondLst>
                                        </p:cTn>
                                        <p:tgtEl>
                                          <p:spTgt spid="23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234"/>
                                        </p:tgtEl>
                                        <p:attrNameLst>
                                          <p:attrName>ppt_x</p:attrName>
                                        </p:attrNameLst>
                                      </p:cBhvr>
                                      <p:tavLst>
                                        <p:tav fmla="" tm="0">
                                          <p:val>
                                            <p:strVal val="#ppt_x"/>
                                          </p:val>
                                        </p:tav>
                                        <p:tav fmla="" tm="100000">
                                          <p:val>
                                            <p:strVal val="#ppt_x+1"/>
                                          </p:val>
                                        </p:tav>
                                      </p:tavLst>
                                    </p:anim>
                                    <p:set>
                                      <p:cBhvr>
                                        <p:cTn dur="1" fill="hold">
                                          <p:stCondLst>
                                            <p:cond delay="1000"/>
                                          </p:stCondLst>
                                        </p:cTn>
                                        <p:tgtEl>
                                          <p:spTgt spid="234"/>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236"/>
                                        </p:tgtEl>
                                      </p:cBhvr>
                                    </p:animEffect>
                                    <p:set>
                                      <p:cBhvr>
                                        <p:cTn dur="1" fill="hold">
                                          <p:stCondLst>
                                            <p:cond delay="300"/>
                                          </p:stCondLst>
                                        </p:cTn>
                                        <p:tgtEl>
                                          <p:spTgt spid="236"/>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235"/>
                                        </p:tgtEl>
                                        <p:attrNameLst>
                                          <p:attrName>ppt_x</p:attrName>
                                        </p:attrNameLst>
                                      </p:cBhvr>
                                      <p:tavLst>
                                        <p:tav fmla="" tm="0">
                                          <p:val>
                                            <p:strVal val="#ppt_x"/>
                                          </p:val>
                                        </p:tav>
                                        <p:tav fmla="" tm="100000">
                                          <p:val>
                                            <p:strVal val="#ppt_x+1"/>
                                          </p:val>
                                        </p:tav>
                                      </p:tavLst>
                                    </p:anim>
                                    <p:set>
                                      <p:cBhvr>
                                        <p:cTn dur="1" fill="hold">
                                          <p:stCondLst>
                                            <p:cond delay="1000"/>
                                          </p:stCondLst>
                                        </p:cTn>
                                        <p:tgtEl>
                                          <p:spTgt spid="235"/>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pic>
        <p:nvPicPr>
          <p:cNvPr id="251" name="Google Shape;251;p31"/>
          <p:cNvPicPr preferRelativeResize="0"/>
          <p:nvPr/>
        </p:nvPicPr>
        <p:blipFill rotWithShape="1">
          <a:blip r:embed="rId3">
            <a:alphaModFix/>
          </a:blip>
          <a:srcRect b="0" l="0" r="53568" t="0"/>
          <a:stretch/>
        </p:blipFill>
        <p:spPr>
          <a:xfrm>
            <a:off x="76200" y="-49400"/>
            <a:ext cx="4137201" cy="4959701"/>
          </a:xfrm>
          <a:prstGeom prst="rect">
            <a:avLst/>
          </a:prstGeom>
          <a:noFill/>
          <a:ln>
            <a:noFill/>
          </a:ln>
        </p:spPr>
      </p:pic>
      <p:sp>
        <p:nvSpPr>
          <p:cNvPr id="252" name="Google Shape;252;p3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53" name="Google Shape;253;p3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54" name="Google Shape;254;p3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55" name="Google Shape;255;p31"/>
          <p:cNvSpPr txBox="1"/>
          <p:nvPr/>
        </p:nvSpPr>
        <p:spPr>
          <a:xfrm>
            <a:off x="423400" y="3669325"/>
            <a:ext cx="8750100" cy="1187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Claim: it disproportionately labeled African</a:t>
            </a:r>
            <a:r>
              <a:rPr lang="en" sz="2000">
                <a:solidFill>
                  <a:schemeClr val="dk1"/>
                </a:solidFill>
                <a:latin typeface="Nunito"/>
                <a:ea typeface="Nunito"/>
                <a:cs typeface="Nunito"/>
                <a:sym typeface="Nunito"/>
              </a:rPr>
              <a:t> </a:t>
            </a:r>
            <a:r>
              <a:rPr b="0" i="0" lang="en" sz="2000" u="none" cap="none" strike="noStrike">
                <a:solidFill>
                  <a:schemeClr val="dk1"/>
                </a:solidFill>
                <a:latin typeface="Nunito"/>
                <a:ea typeface="Nunito"/>
                <a:cs typeface="Nunito"/>
                <a:sym typeface="Nunito"/>
              </a:rPr>
              <a:t>Americans as higher risk</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Counterclaim: it was calibrated, which means it was fair.</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Result: partially successful lawsuit against its use for sentencing.</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256" name="Google Shape;256;p31"/>
          <p:cNvSpPr txBox="1"/>
          <p:nvPr/>
        </p:nvSpPr>
        <p:spPr>
          <a:xfrm>
            <a:off x="423400" y="855475"/>
            <a:ext cx="8750100" cy="1640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AIs are used in sensitive areas like healthcare or justice where poor decision-making can lead to serious harms.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By default, AIs perpetuate biases, making unfair decisions.</a:t>
            </a:r>
            <a:endParaRPr b="0" i="0" sz="2000" u="none" cap="none" strike="noStrike">
              <a:solidFill>
                <a:schemeClr val="dk1"/>
              </a:solidFill>
              <a:latin typeface="Nunito"/>
              <a:ea typeface="Nunito"/>
              <a:cs typeface="Nunito"/>
              <a:sym typeface="Nunito"/>
            </a:endParaRPr>
          </a:p>
          <a:p>
            <a:pPr indent="0" lvl="0" marL="0" rtl="0" algn="l">
              <a:lnSpc>
                <a:spcPct val="115000"/>
              </a:lnSpc>
              <a:spcBef>
                <a:spcPts val="0"/>
              </a:spcBef>
              <a:spcAft>
                <a:spcPts val="0"/>
              </a:spcAft>
              <a:buClr>
                <a:schemeClr val="dk1"/>
              </a:buClr>
              <a:buSzPts val="2000"/>
              <a:buFont typeface="Arial"/>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Clr>
                <a:schemeClr val="dk1"/>
              </a:buClr>
              <a:buSzPts val="2000"/>
              <a:buFont typeface="Arial"/>
              <a:buNone/>
            </a:pPr>
            <a:r>
              <a:rPr lang="en" sz="2000">
                <a:solidFill>
                  <a:schemeClr val="dk1"/>
                </a:solidFill>
                <a:latin typeface="Nunito"/>
                <a:ea typeface="Nunito"/>
                <a:cs typeface="Nunito"/>
                <a:sym typeface="Nunito"/>
              </a:rPr>
              <a:t>Example: COMPAS software, used in the US justice system, is a high-profile case of algorithmic decision-making alleged to be unfair.</a:t>
            </a:r>
            <a:endParaRPr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sz="2000">
              <a:solidFill>
                <a:schemeClr val="dk1"/>
              </a:solidFill>
              <a:latin typeface="Nunito"/>
              <a:ea typeface="Nunito"/>
              <a:cs typeface="Nunito"/>
              <a:sym typeface="Nunito"/>
            </a:endParaRPr>
          </a:p>
        </p:txBody>
      </p:sp>
      <p:sp>
        <p:nvSpPr>
          <p:cNvPr id="257" name="Google Shape;257;p31"/>
          <p:cNvSpPr txBox="1"/>
          <p:nvPr>
            <p:ph type="title"/>
          </p:nvPr>
        </p:nvSpPr>
        <p:spPr>
          <a:xfrm>
            <a:off x="423450" y="9000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AIs can be unfair</a:t>
            </a:r>
            <a:endParaRPr/>
          </a:p>
        </p:txBody>
      </p:sp>
      <p:grpSp>
        <p:nvGrpSpPr>
          <p:cNvPr id="258" name="Google Shape;258;p31"/>
          <p:cNvGrpSpPr/>
          <p:nvPr/>
        </p:nvGrpSpPr>
        <p:grpSpPr>
          <a:xfrm>
            <a:off x="6091425" y="156625"/>
            <a:ext cx="2917950" cy="4637824"/>
            <a:chOff x="6091425" y="156625"/>
            <a:chExt cx="2917950" cy="4637824"/>
          </a:xfrm>
        </p:grpSpPr>
        <p:pic>
          <p:nvPicPr>
            <p:cNvPr id="259" name="Google Shape;259;p31"/>
            <p:cNvPicPr preferRelativeResize="0"/>
            <p:nvPr/>
          </p:nvPicPr>
          <p:blipFill rotWithShape="1">
            <a:blip r:embed="rId4">
              <a:alphaModFix/>
            </a:blip>
            <a:srcRect b="0" l="0" r="0" t="0"/>
            <a:stretch/>
          </p:blipFill>
          <p:spPr>
            <a:xfrm>
              <a:off x="6091425" y="156625"/>
              <a:ext cx="2917950" cy="2268765"/>
            </a:xfrm>
            <a:prstGeom prst="rect">
              <a:avLst/>
            </a:prstGeom>
            <a:noFill/>
            <a:ln>
              <a:noFill/>
            </a:ln>
          </p:spPr>
        </p:pic>
        <p:pic>
          <p:nvPicPr>
            <p:cNvPr id="260" name="Google Shape;260;p31"/>
            <p:cNvPicPr preferRelativeResize="0"/>
            <p:nvPr/>
          </p:nvPicPr>
          <p:blipFill rotWithShape="1">
            <a:blip r:embed="rId5">
              <a:alphaModFix/>
            </a:blip>
            <a:srcRect b="0" l="0" r="0" t="0"/>
            <a:stretch/>
          </p:blipFill>
          <p:spPr>
            <a:xfrm>
              <a:off x="6109218" y="2582565"/>
              <a:ext cx="2882367" cy="2211884"/>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
                                            <p:txEl>
                                              <p:pRg end="0" st="0"/>
                                            </p:txEl>
                                          </p:spTgt>
                                        </p:tgtEl>
                                        <p:attrNameLst>
                                          <p:attrName>style.visibility</p:attrName>
                                        </p:attrNameLst>
                                      </p:cBhvr>
                                      <p:to>
                                        <p:strVal val="visible"/>
                                      </p:to>
                                    </p:set>
                                    <p:animEffect filter="fade" transition="in">
                                      <p:cBhvr>
                                        <p:cTn dur="300"/>
                                        <p:tgtEl>
                                          <p:spTgt spid="25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
                                            <p:txEl>
                                              <p:pRg end="1" st="1"/>
                                            </p:txEl>
                                          </p:spTgt>
                                        </p:tgtEl>
                                        <p:attrNameLst>
                                          <p:attrName>style.visibility</p:attrName>
                                        </p:attrNameLst>
                                      </p:cBhvr>
                                      <p:to>
                                        <p:strVal val="visible"/>
                                      </p:to>
                                    </p:set>
                                    <p:animEffect filter="fade" transition="in">
                                      <p:cBhvr>
                                        <p:cTn dur="300"/>
                                        <p:tgtEl>
                                          <p:spTgt spid="25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
                                            <p:txEl>
                                              <p:pRg end="2" st="2"/>
                                            </p:txEl>
                                          </p:spTgt>
                                        </p:tgtEl>
                                        <p:attrNameLst>
                                          <p:attrName>style.visibility</p:attrName>
                                        </p:attrNameLst>
                                      </p:cBhvr>
                                      <p:to>
                                        <p:strVal val="visible"/>
                                      </p:to>
                                    </p:set>
                                    <p:animEffect filter="fade" transition="in">
                                      <p:cBhvr>
                                        <p:cTn dur="300"/>
                                        <p:tgtEl>
                                          <p:spTgt spid="25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
                                            <p:txEl>
                                              <p:pRg end="3" st="3"/>
                                            </p:txEl>
                                          </p:spTgt>
                                        </p:tgtEl>
                                        <p:attrNameLst>
                                          <p:attrName>style.visibility</p:attrName>
                                        </p:attrNameLst>
                                      </p:cBhvr>
                                      <p:to>
                                        <p:strVal val="visible"/>
                                      </p:to>
                                    </p:set>
                                    <p:animEffect filter="fade" transition="in">
                                      <p:cBhvr>
                                        <p:cTn dur="300"/>
                                        <p:tgtEl>
                                          <p:spTgt spid="25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
                                            <p:txEl>
                                              <p:pRg end="4" st="4"/>
                                            </p:txEl>
                                          </p:spTgt>
                                        </p:tgtEl>
                                        <p:attrNameLst>
                                          <p:attrName>style.visibility</p:attrName>
                                        </p:attrNameLst>
                                      </p:cBhvr>
                                      <p:to>
                                        <p:strVal val="visible"/>
                                      </p:to>
                                    </p:set>
                                    <p:animEffect filter="fade" transition="in">
                                      <p:cBhvr>
                                        <p:cTn dur="300"/>
                                        <p:tgtEl>
                                          <p:spTgt spid="25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
                                            <p:txEl>
                                              <p:pRg end="5" st="5"/>
                                            </p:txEl>
                                          </p:spTgt>
                                        </p:tgtEl>
                                        <p:attrNameLst>
                                          <p:attrName>style.visibility</p:attrName>
                                        </p:attrNameLst>
                                      </p:cBhvr>
                                      <p:to>
                                        <p:strVal val="visible"/>
                                      </p:to>
                                    </p:set>
                                    <p:animEffect filter="fade" transition="in">
                                      <p:cBhvr>
                                        <p:cTn dur="300"/>
                                        <p:tgtEl>
                                          <p:spTgt spid="25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257"/>
                                        </p:tgtEl>
                                      </p:cBhvr>
                                    </p:animEffect>
                                    <p:set>
                                      <p:cBhvr>
                                        <p:cTn dur="1" fill="hold">
                                          <p:stCondLst>
                                            <p:cond delay="300"/>
                                          </p:stCondLst>
                                        </p:cTn>
                                        <p:tgtEl>
                                          <p:spTgt spid="257"/>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256"/>
                                        </p:tgtEl>
                                      </p:cBhvr>
                                    </p:animEffect>
                                    <p:set>
                                      <p:cBhvr>
                                        <p:cTn dur="1" fill="hold">
                                          <p:stCondLst>
                                            <p:cond delay="300"/>
                                          </p:stCondLst>
                                        </p:cTn>
                                        <p:tgtEl>
                                          <p:spTgt spid="256"/>
                                        </p:tgtEl>
                                        <p:attrNameLst>
                                          <p:attrName>style.visibility</p:attrName>
                                        </p:attrNameLst>
                                      </p:cBhvr>
                                      <p:to>
                                        <p:strVal val="hidden"/>
                                      </p:to>
                                    </p:se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251"/>
                                        </p:tgtEl>
                                        <p:attrNameLst>
                                          <p:attrName>style.visibility</p:attrName>
                                        </p:attrNameLst>
                                      </p:cBhvr>
                                      <p:to>
                                        <p:strVal val="visible"/>
                                      </p:to>
                                    </p:set>
                                    <p:animEffect filter="fade" transition="in">
                                      <p:cBhvr>
                                        <p:cTn dur="300"/>
                                        <p:tgtEl>
                                          <p:spTgt spid="251"/>
                                        </p:tgtEl>
                                      </p:cBhvr>
                                    </p:animEffect>
                                  </p:childTnLst>
                                </p:cTn>
                              </p:par>
                            </p:childTnLst>
                          </p:cTn>
                        </p:par>
                        <p:par>
                          <p:cTn fill="hold">
                            <p:stCondLst>
                              <p:cond delay="600"/>
                            </p:stCondLst>
                            <p:childTnLst>
                              <p:par>
                                <p:cTn fill="hold" nodeType="after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300"/>
                                        <p:tgtEl>
                                          <p:spTgt spid="2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251"/>
                                        </p:tgtEl>
                                      </p:cBhvr>
                                    </p:animEffect>
                                    <p:set>
                                      <p:cBhvr>
                                        <p:cTn dur="1" fill="hold">
                                          <p:stCondLst>
                                            <p:cond delay="300"/>
                                          </p:stCondLst>
                                        </p:cTn>
                                        <p:tgtEl>
                                          <p:spTgt spid="251"/>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258"/>
                                        </p:tgtEl>
                                      </p:cBhvr>
                                    </p:animEffect>
                                    <p:set>
                                      <p:cBhvr>
                                        <p:cTn dur="1" fill="hold">
                                          <p:stCondLst>
                                            <p:cond delay="300"/>
                                          </p:stCondLst>
                                        </p:cTn>
                                        <p:tgtEl>
                                          <p:spTgt spid="258"/>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257"/>
                                        </p:tgtEl>
                                        <p:attrNameLst>
                                          <p:attrName>style.visibility</p:attrName>
                                        </p:attrNameLst>
                                      </p:cBhvr>
                                      <p:to>
                                        <p:strVal val="visible"/>
                                      </p:to>
                                    </p:set>
                                    <p:animEffect filter="fade" transition="in">
                                      <p:cBhvr>
                                        <p:cTn dur="300"/>
                                        <p:tgtEl>
                                          <p:spTgt spid="257"/>
                                        </p:tgtEl>
                                      </p:cBhvr>
                                    </p:animEffect>
                                  </p:childTnLst>
                                </p:cTn>
                              </p:par>
                              <p:par>
                                <p:cTn fill="hold" nodeType="withEffect" presetClass="entr" presetID="10" presetSubtype="0">
                                  <p:stCondLst>
                                    <p:cond delay="0"/>
                                  </p:stCondLst>
                                  <p:childTnLst>
                                    <p:set>
                                      <p:cBhvr>
                                        <p:cTn dur="1" fill="hold">
                                          <p:stCondLst>
                                            <p:cond delay="0"/>
                                          </p:stCondLst>
                                        </p:cTn>
                                        <p:tgtEl>
                                          <p:spTgt spid="256"/>
                                        </p:tgtEl>
                                        <p:attrNameLst>
                                          <p:attrName>style.visibility</p:attrName>
                                        </p:attrNameLst>
                                      </p:cBhvr>
                                      <p:to>
                                        <p:strVal val="visible"/>
                                      </p:to>
                                    </p:set>
                                    <p:animEffect filter="fade" transition="in">
                                      <p:cBhvr>
                                        <p:cTn dur="300"/>
                                        <p:tgtEl>
                                          <p:spTgt spid="25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xEl>
                                              <p:pRg end="0" st="0"/>
                                            </p:txEl>
                                          </p:spTgt>
                                        </p:tgtEl>
                                        <p:attrNameLst>
                                          <p:attrName>style.visibility</p:attrName>
                                        </p:attrNameLst>
                                      </p:cBhvr>
                                      <p:to>
                                        <p:strVal val="visible"/>
                                      </p:to>
                                    </p:set>
                                    <p:animEffect filter="fade" transition="in">
                                      <p:cBhvr>
                                        <p:cTn dur="300"/>
                                        <p:tgtEl>
                                          <p:spTgt spid="25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xEl>
                                              <p:pRg end="1" st="1"/>
                                            </p:txEl>
                                          </p:spTgt>
                                        </p:tgtEl>
                                        <p:attrNameLst>
                                          <p:attrName>style.visibility</p:attrName>
                                        </p:attrNameLst>
                                      </p:cBhvr>
                                      <p:to>
                                        <p:strVal val="visible"/>
                                      </p:to>
                                    </p:set>
                                    <p:animEffect filter="fade" transition="in">
                                      <p:cBhvr>
                                        <p:cTn dur="300"/>
                                        <p:tgtEl>
                                          <p:spTgt spid="25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xEl>
                                              <p:pRg end="2" st="2"/>
                                            </p:txEl>
                                          </p:spTgt>
                                        </p:tgtEl>
                                        <p:attrNameLst>
                                          <p:attrName>style.visibility</p:attrName>
                                        </p:attrNameLst>
                                      </p:cBhvr>
                                      <p:to>
                                        <p:strVal val="visible"/>
                                      </p:to>
                                    </p:set>
                                    <p:animEffect filter="fade" transition="in">
                                      <p:cBhvr>
                                        <p:cTn dur="300"/>
                                        <p:tgtEl>
                                          <p:spTgt spid="25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xEl>
                                              <p:pRg end="3" st="3"/>
                                            </p:txEl>
                                          </p:spTgt>
                                        </p:tgtEl>
                                        <p:attrNameLst>
                                          <p:attrName>style.visibility</p:attrName>
                                        </p:attrNameLst>
                                      </p:cBhvr>
                                      <p:to>
                                        <p:strVal val="visible"/>
                                      </p:to>
                                    </p:set>
                                    <p:animEffect filter="fade" transition="in">
                                      <p:cBhvr>
                                        <p:cTn dur="300"/>
                                        <p:tgtEl>
                                          <p:spTgt spid="255">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type="title"/>
          </p:nvPr>
        </p:nvSpPr>
        <p:spPr>
          <a:xfrm>
            <a:off x="423625" y="6730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Introduction</a:t>
            </a:r>
            <a:endParaRPr sz="3600">
              <a:latin typeface="Nunito"/>
              <a:ea typeface="Nunito"/>
              <a:cs typeface="Nunito"/>
              <a:sym typeface="Nunito"/>
            </a:endParaRPr>
          </a:p>
        </p:txBody>
      </p:sp>
      <p:sp>
        <p:nvSpPr>
          <p:cNvPr id="63" name="Google Shape;63;p14"/>
          <p:cNvSpPr txBox="1"/>
          <p:nvPr/>
        </p:nvSpPr>
        <p:spPr>
          <a:xfrm>
            <a:off x="423400" y="8172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Machine ethics</a:t>
            </a:r>
            <a:r>
              <a:rPr b="0" i="0" lang="en" sz="2000" u="none" cap="none" strike="noStrike">
                <a:solidFill>
                  <a:schemeClr val="dk1"/>
                </a:solidFill>
                <a:latin typeface="Nunito"/>
                <a:ea typeface="Nunito"/>
                <a:cs typeface="Nunito"/>
                <a:sym typeface="Nunito"/>
              </a:rPr>
              <a:t> is the study of how to ensure that AIs behave ethically towards others.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64" name="Google Shape;64;p14"/>
          <p:cNvSpPr txBox="1"/>
          <p:nvPr/>
        </p:nvSpPr>
        <p:spPr>
          <a:xfrm>
            <a:off x="423400" y="1910286"/>
            <a:ext cx="8409000" cy="804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 this </a:t>
            </a:r>
            <a:r>
              <a:rPr lang="en" sz="2000">
                <a:solidFill>
                  <a:schemeClr val="dk1"/>
                </a:solidFill>
                <a:latin typeface="Nunito"/>
                <a:ea typeface="Nunito"/>
                <a:cs typeface="Nunito"/>
                <a:sym typeface="Nunito"/>
              </a:rPr>
              <a:t>lecture</a:t>
            </a:r>
            <a:r>
              <a:rPr b="0" i="0" lang="en" sz="2000" u="none" cap="none" strike="noStrike">
                <a:solidFill>
                  <a:schemeClr val="dk1"/>
                </a:solidFill>
                <a:latin typeface="Nunito"/>
                <a:ea typeface="Nunito"/>
                <a:cs typeface="Nunito"/>
                <a:sym typeface="Nunito"/>
              </a:rPr>
              <a:t>, we discuss various approaches to embedding ethics into AIs, and the challenges of each.</a:t>
            </a:r>
            <a:endParaRPr b="0" i="0" sz="2000" u="none" cap="none" strike="noStrike">
              <a:solidFill>
                <a:schemeClr val="dk1"/>
              </a:solidFill>
              <a:latin typeface="Nunito"/>
              <a:ea typeface="Nunito"/>
              <a:cs typeface="Nunito"/>
              <a:sym typeface="Nunito"/>
            </a:endParaRPr>
          </a:p>
        </p:txBody>
      </p:sp>
      <p:sp>
        <p:nvSpPr>
          <p:cNvPr id="65" name="Google Shape;65;p1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6" name="Google Shape;66;p1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7" name="Google Shape;67;p1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
                                        </p:tgtEl>
                                        <p:attrNameLst>
                                          <p:attrName>style.visibility</p:attrName>
                                        </p:attrNameLst>
                                      </p:cBhvr>
                                      <p:to>
                                        <p:strVal val="visible"/>
                                      </p:to>
                                    </p:set>
                                    <p:animEffect filter="fade" transition="in">
                                      <p:cBhvr>
                                        <p:cTn dur="300"/>
                                        <p:tgtEl>
                                          <p:spTgt spid="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
                                        </p:tgtEl>
                                        <p:attrNameLst>
                                          <p:attrName>style.visibility</p:attrName>
                                        </p:attrNameLst>
                                      </p:cBhvr>
                                      <p:to>
                                        <p:strVal val="visible"/>
                                      </p:to>
                                    </p:set>
                                    <p:animEffect filter="fade" transition="in">
                                      <p:cBhvr>
                                        <p:cTn dur="300"/>
                                        <p:tgtEl>
                                          <p:spTgt spid="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64" name="Shape 264"/>
        <p:cNvGrpSpPr/>
        <p:nvPr/>
      </p:nvGrpSpPr>
      <p:grpSpPr>
        <a:xfrm>
          <a:off x="0" y="0"/>
          <a:ext cx="0" cy="0"/>
          <a:chOff x="0" y="0"/>
          <a:chExt cx="0" cy="0"/>
        </a:xfrm>
      </p:grpSpPr>
      <p:sp>
        <p:nvSpPr>
          <p:cNvPr id="265" name="Google Shape;265;p3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66" name="Google Shape;266;p3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67" name="Google Shape;267;p3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68" name="Google Shape;268;p32"/>
          <p:cNvSpPr txBox="1"/>
          <p:nvPr/>
        </p:nvSpPr>
        <p:spPr>
          <a:xfrm>
            <a:off x="423400" y="931675"/>
            <a:ext cx="8750100" cy="364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lang="en" sz="2000">
                <a:solidFill>
                  <a:schemeClr val="dk1"/>
                </a:solidFill>
                <a:latin typeface="Nunito"/>
                <a:ea typeface="Nunito"/>
                <a:cs typeface="Nunito"/>
                <a:sym typeface="Nunito"/>
              </a:rPr>
              <a:t>Technical sources</a:t>
            </a: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Datasets</a:t>
            </a: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Environments/objectives</a:t>
            </a:r>
            <a:endParaRPr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lang="en" sz="2000">
                <a:solidFill>
                  <a:schemeClr val="dk1"/>
                </a:solidFill>
                <a:latin typeface="Nunito"/>
                <a:ea typeface="Nunito"/>
                <a:cs typeface="Nunito"/>
                <a:sym typeface="Nunito"/>
              </a:rPr>
              <a:t>Human-AI interactions</a:t>
            </a: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Confirmation bias</a:t>
            </a: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Over-generalization </a:t>
            </a: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Self-fulfilling prophecies</a:t>
            </a: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Measurability bias</a:t>
            </a:r>
            <a:endParaRPr sz="2000">
              <a:solidFill>
                <a:schemeClr val="dk1"/>
              </a:solidFill>
              <a:latin typeface="Nunito"/>
              <a:ea typeface="Nunito"/>
              <a:cs typeface="Nunito"/>
              <a:sym typeface="Nunito"/>
            </a:endParaRPr>
          </a:p>
        </p:txBody>
      </p:sp>
      <p:sp>
        <p:nvSpPr>
          <p:cNvPr id="269" name="Google Shape;269;p32"/>
          <p:cNvSpPr txBox="1"/>
          <p:nvPr>
            <p:ph type="title"/>
          </p:nvPr>
        </p:nvSpPr>
        <p:spPr>
          <a:xfrm>
            <a:off x="423450" y="9000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Sources of AI bias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8">
                                            <p:txEl>
                                              <p:pRg end="0" st="0"/>
                                            </p:txEl>
                                          </p:spTgt>
                                        </p:tgtEl>
                                        <p:attrNameLst>
                                          <p:attrName>style.visibility</p:attrName>
                                        </p:attrNameLst>
                                      </p:cBhvr>
                                      <p:to>
                                        <p:strVal val="visible"/>
                                      </p:to>
                                    </p:set>
                                    <p:animEffect filter="fade" transition="in">
                                      <p:cBhvr>
                                        <p:cTn dur="300"/>
                                        <p:tgtEl>
                                          <p:spTgt spid="26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8">
                                            <p:txEl>
                                              <p:pRg end="1" st="1"/>
                                            </p:txEl>
                                          </p:spTgt>
                                        </p:tgtEl>
                                        <p:attrNameLst>
                                          <p:attrName>style.visibility</p:attrName>
                                        </p:attrNameLst>
                                      </p:cBhvr>
                                      <p:to>
                                        <p:strVal val="visible"/>
                                      </p:to>
                                    </p:set>
                                    <p:animEffect filter="fade" transition="in">
                                      <p:cBhvr>
                                        <p:cTn dur="300"/>
                                        <p:tgtEl>
                                          <p:spTgt spid="26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8">
                                            <p:txEl>
                                              <p:pRg end="2" st="2"/>
                                            </p:txEl>
                                          </p:spTgt>
                                        </p:tgtEl>
                                        <p:attrNameLst>
                                          <p:attrName>style.visibility</p:attrName>
                                        </p:attrNameLst>
                                      </p:cBhvr>
                                      <p:to>
                                        <p:strVal val="visible"/>
                                      </p:to>
                                    </p:set>
                                    <p:animEffect filter="fade" transition="in">
                                      <p:cBhvr>
                                        <p:cTn dur="300"/>
                                        <p:tgtEl>
                                          <p:spTgt spid="26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8">
                                            <p:txEl>
                                              <p:pRg end="3" st="3"/>
                                            </p:txEl>
                                          </p:spTgt>
                                        </p:tgtEl>
                                        <p:attrNameLst>
                                          <p:attrName>style.visibility</p:attrName>
                                        </p:attrNameLst>
                                      </p:cBhvr>
                                      <p:to>
                                        <p:strVal val="visible"/>
                                      </p:to>
                                    </p:set>
                                    <p:animEffect filter="fade" transition="in">
                                      <p:cBhvr>
                                        <p:cTn dur="300"/>
                                        <p:tgtEl>
                                          <p:spTgt spid="26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8">
                                            <p:txEl>
                                              <p:pRg end="4" st="4"/>
                                            </p:txEl>
                                          </p:spTgt>
                                        </p:tgtEl>
                                        <p:attrNameLst>
                                          <p:attrName>style.visibility</p:attrName>
                                        </p:attrNameLst>
                                      </p:cBhvr>
                                      <p:to>
                                        <p:strVal val="visible"/>
                                      </p:to>
                                    </p:set>
                                    <p:animEffect filter="fade" transition="in">
                                      <p:cBhvr>
                                        <p:cTn dur="300"/>
                                        <p:tgtEl>
                                          <p:spTgt spid="26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8">
                                            <p:txEl>
                                              <p:pRg end="5" st="5"/>
                                            </p:txEl>
                                          </p:spTgt>
                                        </p:tgtEl>
                                        <p:attrNameLst>
                                          <p:attrName>style.visibility</p:attrName>
                                        </p:attrNameLst>
                                      </p:cBhvr>
                                      <p:to>
                                        <p:strVal val="visible"/>
                                      </p:to>
                                    </p:set>
                                    <p:animEffect filter="fade" transition="in">
                                      <p:cBhvr>
                                        <p:cTn dur="300"/>
                                        <p:tgtEl>
                                          <p:spTgt spid="26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8">
                                            <p:txEl>
                                              <p:pRg end="6" st="6"/>
                                            </p:txEl>
                                          </p:spTgt>
                                        </p:tgtEl>
                                        <p:attrNameLst>
                                          <p:attrName>style.visibility</p:attrName>
                                        </p:attrNameLst>
                                      </p:cBhvr>
                                      <p:to>
                                        <p:strVal val="visible"/>
                                      </p:to>
                                    </p:set>
                                    <p:animEffect filter="fade" transition="in">
                                      <p:cBhvr>
                                        <p:cTn dur="300"/>
                                        <p:tgtEl>
                                          <p:spTgt spid="268">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8">
                                            <p:txEl>
                                              <p:pRg end="7" st="7"/>
                                            </p:txEl>
                                          </p:spTgt>
                                        </p:tgtEl>
                                        <p:attrNameLst>
                                          <p:attrName>style.visibility</p:attrName>
                                        </p:attrNameLst>
                                      </p:cBhvr>
                                      <p:to>
                                        <p:strVal val="visible"/>
                                      </p:to>
                                    </p:set>
                                    <p:animEffect filter="fade" transition="in">
                                      <p:cBhvr>
                                        <p:cTn dur="300"/>
                                        <p:tgtEl>
                                          <p:spTgt spid="268">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8">
                                            <p:txEl>
                                              <p:pRg end="8" st="8"/>
                                            </p:txEl>
                                          </p:spTgt>
                                        </p:tgtEl>
                                        <p:attrNameLst>
                                          <p:attrName>style.visibility</p:attrName>
                                        </p:attrNameLst>
                                      </p:cBhvr>
                                      <p:to>
                                        <p:strVal val="visible"/>
                                      </p:to>
                                    </p:set>
                                    <p:animEffect filter="fade" transition="in">
                                      <p:cBhvr>
                                        <p:cTn dur="300"/>
                                        <p:tgtEl>
                                          <p:spTgt spid="268">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3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75" name="Google Shape;275;p3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76" name="Google Shape;276;p3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77" name="Google Shape;277;p33"/>
          <p:cNvSpPr txBox="1"/>
          <p:nvPr/>
        </p:nvSpPr>
        <p:spPr>
          <a:xfrm>
            <a:off x="423400" y="931675"/>
            <a:ext cx="8750100" cy="364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Individual fairness</a:t>
            </a:r>
            <a:r>
              <a:rPr b="0" i="0" lang="en" sz="2000" u="none" cap="none" strike="noStrike">
                <a:solidFill>
                  <a:schemeClr val="dk1"/>
                </a:solidFill>
                <a:latin typeface="Nunito"/>
                <a:ea typeface="Nunito"/>
                <a:cs typeface="Nunito"/>
                <a:sym typeface="Nunito"/>
              </a:rPr>
              <a:t>: treating similar individuals similarly.</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Group fairness</a:t>
            </a:r>
            <a:r>
              <a:rPr b="0" i="0" lang="en" sz="2000" u="none" cap="none" strike="noStrike">
                <a:solidFill>
                  <a:schemeClr val="dk1"/>
                </a:solidFill>
                <a:latin typeface="Nunito"/>
                <a:ea typeface="Nunito"/>
                <a:cs typeface="Nunito"/>
                <a:sym typeface="Nunito"/>
              </a:rPr>
              <a:t>: protected groups receive similar outcomes as the majority.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Procedural fairness</a:t>
            </a:r>
            <a:r>
              <a:rPr b="0" i="0" lang="en" sz="2000" u="none" cap="none" strike="noStrike">
                <a:solidFill>
                  <a:schemeClr val="dk1"/>
                </a:solidFill>
                <a:latin typeface="Nunito"/>
                <a:ea typeface="Nunito"/>
                <a:cs typeface="Nunito"/>
                <a:sym typeface="Nunito"/>
              </a:rPr>
              <a:t>: consistent and transparent processes.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Distributive fairness</a:t>
            </a:r>
            <a:r>
              <a:rPr b="0" i="0" lang="en" sz="2000" u="none" cap="none" strike="noStrike">
                <a:solidFill>
                  <a:schemeClr val="dk1"/>
                </a:solidFill>
                <a:latin typeface="Nunito"/>
                <a:ea typeface="Nunito"/>
                <a:cs typeface="Nunito"/>
                <a:sym typeface="Nunito"/>
              </a:rPr>
              <a:t>: equal distributions of resources.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Counterfactual fairness</a:t>
            </a:r>
            <a:r>
              <a:rPr b="0" i="0" lang="en" sz="2000" u="none" cap="none" strike="noStrike">
                <a:solidFill>
                  <a:schemeClr val="dk1"/>
                </a:solidFill>
                <a:latin typeface="Nunito"/>
                <a:ea typeface="Nunito"/>
                <a:cs typeface="Nunito"/>
                <a:sym typeface="Nunito"/>
              </a:rPr>
              <a:t>: predictions are the same even if a protected characteristic like race were different, all else being equal.</a:t>
            </a:r>
            <a:endParaRPr b="0" i="0" sz="2000" u="none" cap="none" strike="noStrike">
              <a:solidFill>
                <a:schemeClr val="dk1"/>
              </a:solidFill>
              <a:latin typeface="Nunito"/>
              <a:ea typeface="Nunito"/>
              <a:cs typeface="Nunito"/>
              <a:sym typeface="Nunito"/>
            </a:endParaRPr>
          </a:p>
        </p:txBody>
      </p:sp>
      <p:sp>
        <p:nvSpPr>
          <p:cNvPr id="278" name="Google Shape;278;p33"/>
          <p:cNvSpPr txBox="1"/>
          <p:nvPr>
            <p:ph type="title"/>
          </p:nvPr>
        </p:nvSpPr>
        <p:spPr>
          <a:xfrm>
            <a:off x="423450" y="9000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Five Concepts of Fairness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
                                            <p:txEl>
                                              <p:pRg end="0" st="0"/>
                                            </p:txEl>
                                          </p:spTgt>
                                        </p:tgtEl>
                                        <p:attrNameLst>
                                          <p:attrName>style.visibility</p:attrName>
                                        </p:attrNameLst>
                                      </p:cBhvr>
                                      <p:to>
                                        <p:strVal val="visible"/>
                                      </p:to>
                                    </p:set>
                                    <p:animEffect filter="fade" transition="in">
                                      <p:cBhvr>
                                        <p:cTn dur="300"/>
                                        <p:tgtEl>
                                          <p:spTgt spid="27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
                                            <p:txEl>
                                              <p:pRg end="1" st="1"/>
                                            </p:txEl>
                                          </p:spTgt>
                                        </p:tgtEl>
                                        <p:attrNameLst>
                                          <p:attrName>style.visibility</p:attrName>
                                        </p:attrNameLst>
                                      </p:cBhvr>
                                      <p:to>
                                        <p:strVal val="visible"/>
                                      </p:to>
                                    </p:set>
                                    <p:animEffect filter="fade" transition="in">
                                      <p:cBhvr>
                                        <p:cTn dur="300"/>
                                        <p:tgtEl>
                                          <p:spTgt spid="27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
                                            <p:txEl>
                                              <p:pRg end="2" st="2"/>
                                            </p:txEl>
                                          </p:spTgt>
                                        </p:tgtEl>
                                        <p:attrNameLst>
                                          <p:attrName>style.visibility</p:attrName>
                                        </p:attrNameLst>
                                      </p:cBhvr>
                                      <p:to>
                                        <p:strVal val="visible"/>
                                      </p:to>
                                    </p:set>
                                    <p:animEffect filter="fade" transition="in">
                                      <p:cBhvr>
                                        <p:cTn dur="300"/>
                                        <p:tgtEl>
                                          <p:spTgt spid="27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
                                            <p:txEl>
                                              <p:pRg end="3" st="3"/>
                                            </p:txEl>
                                          </p:spTgt>
                                        </p:tgtEl>
                                        <p:attrNameLst>
                                          <p:attrName>style.visibility</p:attrName>
                                        </p:attrNameLst>
                                      </p:cBhvr>
                                      <p:to>
                                        <p:strVal val="visible"/>
                                      </p:to>
                                    </p:set>
                                    <p:animEffect filter="fade" transition="in">
                                      <p:cBhvr>
                                        <p:cTn dur="300"/>
                                        <p:tgtEl>
                                          <p:spTgt spid="27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
                                            <p:txEl>
                                              <p:pRg end="4" st="4"/>
                                            </p:txEl>
                                          </p:spTgt>
                                        </p:tgtEl>
                                        <p:attrNameLst>
                                          <p:attrName>style.visibility</p:attrName>
                                        </p:attrNameLst>
                                      </p:cBhvr>
                                      <p:to>
                                        <p:strVal val="visible"/>
                                      </p:to>
                                    </p:set>
                                    <p:animEffect filter="fade" transition="in">
                                      <p:cBhvr>
                                        <p:cTn dur="300"/>
                                        <p:tgtEl>
                                          <p:spTgt spid="27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
                                            <p:txEl>
                                              <p:pRg end="5" st="5"/>
                                            </p:txEl>
                                          </p:spTgt>
                                        </p:tgtEl>
                                        <p:attrNameLst>
                                          <p:attrName>style.visibility</p:attrName>
                                        </p:attrNameLst>
                                      </p:cBhvr>
                                      <p:to>
                                        <p:strVal val="visible"/>
                                      </p:to>
                                    </p:set>
                                    <p:animEffect filter="fade" transition="in">
                                      <p:cBhvr>
                                        <p:cTn dur="300"/>
                                        <p:tgtEl>
                                          <p:spTgt spid="27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
                                            <p:txEl>
                                              <p:pRg end="6" st="6"/>
                                            </p:txEl>
                                          </p:spTgt>
                                        </p:tgtEl>
                                        <p:attrNameLst>
                                          <p:attrName>style.visibility</p:attrName>
                                        </p:attrNameLst>
                                      </p:cBhvr>
                                      <p:to>
                                        <p:strVal val="visible"/>
                                      </p:to>
                                    </p:set>
                                    <p:animEffect filter="fade" transition="in">
                                      <p:cBhvr>
                                        <p:cTn dur="300"/>
                                        <p:tgtEl>
                                          <p:spTgt spid="277">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
                                            <p:txEl>
                                              <p:pRg end="7" st="7"/>
                                            </p:txEl>
                                          </p:spTgt>
                                        </p:tgtEl>
                                        <p:attrNameLst>
                                          <p:attrName>style.visibility</p:attrName>
                                        </p:attrNameLst>
                                      </p:cBhvr>
                                      <p:to>
                                        <p:strVal val="visible"/>
                                      </p:to>
                                    </p:set>
                                    <p:animEffect filter="fade" transition="in">
                                      <p:cBhvr>
                                        <p:cTn dur="300"/>
                                        <p:tgtEl>
                                          <p:spTgt spid="277">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
                                            <p:txEl>
                                              <p:pRg end="8" st="8"/>
                                            </p:txEl>
                                          </p:spTgt>
                                        </p:tgtEl>
                                        <p:attrNameLst>
                                          <p:attrName>style.visibility</p:attrName>
                                        </p:attrNameLst>
                                      </p:cBhvr>
                                      <p:to>
                                        <p:strVal val="visible"/>
                                      </p:to>
                                    </p:set>
                                    <p:animEffect filter="fade" transition="in">
                                      <p:cBhvr>
                                        <p:cTn dur="300"/>
                                        <p:tgtEl>
                                          <p:spTgt spid="277">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3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84" name="Google Shape;284;p3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85" name="Google Shape;285;p3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86" name="Google Shape;286;p34"/>
          <p:cNvSpPr txBox="1"/>
          <p:nvPr/>
        </p:nvSpPr>
        <p:spPr>
          <a:xfrm>
            <a:off x="423400" y="931675"/>
            <a:ext cx="8750100" cy="364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Statistical parity</a:t>
            </a:r>
            <a:r>
              <a:rPr i="0" lang="en" sz="2000" u="none" cap="none" strike="noStrike">
                <a:solidFill>
                  <a:schemeClr val="dk1"/>
                </a:solidFill>
                <a:latin typeface="Nunito"/>
                <a:ea typeface="Nunito"/>
                <a:cs typeface="Nunito"/>
                <a:sym typeface="Nunito"/>
              </a:rPr>
              <a:t>: the algorithm is fair if it makes positive decisions at an equal rate for different groups.</a:t>
            </a:r>
            <a:endParaRPr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Equalized odds</a:t>
            </a:r>
            <a:r>
              <a:rPr i="0" lang="en" sz="2000" u="none" cap="none" strike="noStrike">
                <a:solidFill>
                  <a:schemeClr val="dk1"/>
                </a:solidFill>
                <a:latin typeface="Nunito"/>
                <a:ea typeface="Nunito"/>
                <a:cs typeface="Nunito"/>
                <a:sym typeface="Nunito"/>
              </a:rPr>
              <a:t>: the algorithm is fair if the false positive rate and false negative rates are equal across different groups.</a:t>
            </a:r>
            <a:endParaRPr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Calibration</a:t>
            </a:r>
            <a:r>
              <a:rPr i="0" lang="en" sz="2000" u="none" cap="none" strike="noStrike">
                <a:solidFill>
                  <a:schemeClr val="dk1"/>
                </a:solidFill>
                <a:latin typeface="Nunito"/>
                <a:ea typeface="Nunito"/>
                <a:cs typeface="Nunito"/>
                <a:sym typeface="Nunito"/>
              </a:rPr>
              <a:t>: the algorithm is fair if the population long-run frequency of positives matches the predicted probabilities from the model.</a:t>
            </a:r>
            <a:endParaRPr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i="0" sz="2000" u="none" cap="none" strike="noStrike">
              <a:solidFill>
                <a:schemeClr val="dk1"/>
              </a:solidFill>
              <a:latin typeface="Nunito"/>
              <a:ea typeface="Nunito"/>
              <a:cs typeface="Nunito"/>
              <a:sym typeface="Nunito"/>
            </a:endParaRPr>
          </a:p>
        </p:txBody>
      </p:sp>
      <p:sp>
        <p:nvSpPr>
          <p:cNvPr id="287" name="Google Shape;287;p34"/>
          <p:cNvSpPr txBox="1"/>
          <p:nvPr>
            <p:ph type="title"/>
          </p:nvPr>
        </p:nvSpPr>
        <p:spPr>
          <a:xfrm>
            <a:off x="233825" y="90000"/>
            <a:ext cx="86763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Three Definitions of Algorithmic Fairness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6">
                                            <p:txEl>
                                              <p:pRg end="0" st="0"/>
                                            </p:txEl>
                                          </p:spTgt>
                                        </p:tgtEl>
                                        <p:attrNameLst>
                                          <p:attrName>style.visibility</p:attrName>
                                        </p:attrNameLst>
                                      </p:cBhvr>
                                      <p:to>
                                        <p:strVal val="visible"/>
                                      </p:to>
                                    </p:set>
                                    <p:animEffect filter="fade" transition="in">
                                      <p:cBhvr>
                                        <p:cTn dur="300"/>
                                        <p:tgtEl>
                                          <p:spTgt spid="28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6">
                                            <p:txEl>
                                              <p:pRg end="1" st="1"/>
                                            </p:txEl>
                                          </p:spTgt>
                                        </p:tgtEl>
                                        <p:attrNameLst>
                                          <p:attrName>style.visibility</p:attrName>
                                        </p:attrNameLst>
                                      </p:cBhvr>
                                      <p:to>
                                        <p:strVal val="visible"/>
                                      </p:to>
                                    </p:set>
                                    <p:animEffect filter="fade" transition="in">
                                      <p:cBhvr>
                                        <p:cTn dur="300"/>
                                        <p:tgtEl>
                                          <p:spTgt spid="28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6">
                                            <p:txEl>
                                              <p:pRg end="2" st="2"/>
                                            </p:txEl>
                                          </p:spTgt>
                                        </p:tgtEl>
                                        <p:attrNameLst>
                                          <p:attrName>style.visibility</p:attrName>
                                        </p:attrNameLst>
                                      </p:cBhvr>
                                      <p:to>
                                        <p:strVal val="visible"/>
                                      </p:to>
                                    </p:set>
                                    <p:animEffect filter="fade" transition="in">
                                      <p:cBhvr>
                                        <p:cTn dur="300"/>
                                        <p:tgtEl>
                                          <p:spTgt spid="28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6">
                                            <p:txEl>
                                              <p:pRg end="3" st="3"/>
                                            </p:txEl>
                                          </p:spTgt>
                                        </p:tgtEl>
                                        <p:attrNameLst>
                                          <p:attrName>style.visibility</p:attrName>
                                        </p:attrNameLst>
                                      </p:cBhvr>
                                      <p:to>
                                        <p:strVal val="visible"/>
                                      </p:to>
                                    </p:set>
                                    <p:animEffect filter="fade" transition="in">
                                      <p:cBhvr>
                                        <p:cTn dur="300"/>
                                        <p:tgtEl>
                                          <p:spTgt spid="28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6">
                                            <p:txEl>
                                              <p:pRg end="4" st="4"/>
                                            </p:txEl>
                                          </p:spTgt>
                                        </p:tgtEl>
                                        <p:attrNameLst>
                                          <p:attrName>style.visibility</p:attrName>
                                        </p:attrNameLst>
                                      </p:cBhvr>
                                      <p:to>
                                        <p:strVal val="visible"/>
                                      </p:to>
                                    </p:set>
                                    <p:animEffect filter="fade" transition="in">
                                      <p:cBhvr>
                                        <p:cTn dur="300"/>
                                        <p:tgtEl>
                                          <p:spTgt spid="28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6">
                                            <p:txEl>
                                              <p:pRg end="5" st="5"/>
                                            </p:txEl>
                                          </p:spTgt>
                                        </p:tgtEl>
                                        <p:attrNameLst>
                                          <p:attrName>style.visibility</p:attrName>
                                        </p:attrNameLst>
                                      </p:cBhvr>
                                      <p:to>
                                        <p:strVal val="visible"/>
                                      </p:to>
                                    </p:set>
                                    <p:animEffect filter="fade" transition="in">
                                      <p:cBhvr>
                                        <p:cTn dur="300"/>
                                        <p:tgtEl>
                                          <p:spTgt spid="286">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3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293" name="Google Shape;293;p3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294" name="Google Shape;294;p3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295" name="Google Shape;295;p35"/>
          <p:cNvSpPr txBox="1"/>
          <p:nvPr/>
        </p:nvSpPr>
        <p:spPr>
          <a:xfrm>
            <a:off x="423400" y="779275"/>
            <a:ext cx="8750100" cy="3906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i="0" lang="en" sz="2000" u="none" cap="none" strike="noStrike">
                <a:solidFill>
                  <a:schemeClr val="dk1"/>
                </a:solidFill>
                <a:latin typeface="Nunito"/>
                <a:ea typeface="Nunito"/>
                <a:cs typeface="Nunito"/>
                <a:sym typeface="Nunito"/>
              </a:rPr>
              <a:t>The impossibility theorem for AI fairness: the three classic definitions of fairness are (usually) logically contradictory, and so no “fair” predictor exists.</a:t>
            </a:r>
            <a:endParaRPr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i="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lang="en" sz="2000">
                <a:solidFill>
                  <a:schemeClr val="dk1"/>
                </a:solidFill>
                <a:latin typeface="Nunito"/>
                <a:ea typeface="Nunito"/>
                <a:cs typeface="Nunito"/>
                <a:sym typeface="Nunito"/>
              </a:rPr>
              <a:t>Due to mutual incompatibility of broad notions of fairness, people claim</a:t>
            </a:r>
            <a:r>
              <a:rPr i="0" lang="en" sz="2000" u="none" cap="none" strike="noStrike">
                <a:solidFill>
                  <a:schemeClr val="dk1"/>
                </a:solidFill>
                <a:latin typeface="Nunito"/>
                <a:ea typeface="Nunito"/>
                <a:cs typeface="Nunito"/>
                <a:sym typeface="Nunito"/>
              </a:rPr>
              <a:t> fairness is context-specific; intuitions about fairness vary.</a:t>
            </a:r>
            <a:endParaRPr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Arial"/>
              <a:ea typeface="Arial"/>
              <a:cs typeface="Arial"/>
              <a:sym typeface="Arial"/>
            </a:endParaRPr>
          </a:p>
        </p:txBody>
      </p:sp>
      <p:sp>
        <p:nvSpPr>
          <p:cNvPr id="296" name="Google Shape;296;p35"/>
          <p:cNvSpPr txBox="1"/>
          <p:nvPr>
            <p:ph type="title"/>
          </p:nvPr>
        </p:nvSpPr>
        <p:spPr>
          <a:xfrm>
            <a:off x="423450" y="9000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Limitations of Fairness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5">
                                            <p:txEl>
                                              <p:pRg end="0" st="0"/>
                                            </p:txEl>
                                          </p:spTgt>
                                        </p:tgtEl>
                                        <p:attrNameLst>
                                          <p:attrName>style.visibility</p:attrName>
                                        </p:attrNameLst>
                                      </p:cBhvr>
                                      <p:to>
                                        <p:strVal val="visible"/>
                                      </p:to>
                                    </p:set>
                                    <p:animEffect filter="fade" transition="in">
                                      <p:cBhvr>
                                        <p:cTn dur="300"/>
                                        <p:tgtEl>
                                          <p:spTgt spid="29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5">
                                            <p:txEl>
                                              <p:pRg end="1" st="1"/>
                                            </p:txEl>
                                          </p:spTgt>
                                        </p:tgtEl>
                                        <p:attrNameLst>
                                          <p:attrName>style.visibility</p:attrName>
                                        </p:attrNameLst>
                                      </p:cBhvr>
                                      <p:to>
                                        <p:strVal val="visible"/>
                                      </p:to>
                                    </p:set>
                                    <p:animEffect filter="fade" transition="in">
                                      <p:cBhvr>
                                        <p:cTn dur="300"/>
                                        <p:tgtEl>
                                          <p:spTgt spid="29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5">
                                            <p:txEl>
                                              <p:pRg end="2" st="2"/>
                                            </p:txEl>
                                          </p:spTgt>
                                        </p:tgtEl>
                                        <p:attrNameLst>
                                          <p:attrName>style.visibility</p:attrName>
                                        </p:attrNameLst>
                                      </p:cBhvr>
                                      <p:to>
                                        <p:strVal val="visible"/>
                                      </p:to>
                                    </p:set>
                                    <p:animEffect filter="fade" transition="in">
                                      <p:cBhvr>
                                        <p:cTn dur="300"/>
                                        <p:tgtEl>
                                          <p:spTgt spid="29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5">
                                            <p:txEl>
                                              <p:pRg end="3" st="3"/>
                                            </p:txEl>
                                          </p:spTgt>
                                        </p:tgtEl>
                                        <p:attrNameLst>
                                          <p:attrName>style.visibility</p:attrName>
                                        </p:attrNameLst>
                                      </p:cBhvr>
                                      <p:to>
                                        <p:strVal val="visible"/>
                                      </p:to>
                                    </p:set>
                                    <p:animEffect filter="fade" transition="in">
                                      <p:cBhvr>
                                        <p:cTn dur="300"/>
                                        <p:tgtEl>
                                          <p:spTgt spid="295">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3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02" name="Google Shape;302;p3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03" name="Google Shape;303;p3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04" name="Google Shape;304;p36"/>
          <p:cNvSpPr txBox="1"/>
          <p:nvPr/>
        </p:nvSpPr>
        <p:spPr>
          <a:xfrm>
            <a:off x="423400" y="779275"/>
            <a:ext cx="8750100" cy="3906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i="0" lang="en" sz="2000" u="none" cap="none" strike="noStrike">
                <a:solidFill>
                  <a:schemeClr val="dk1"/>
                </a:solidFill>
                <a:latin typeface="Nunito"/>
                <a:ea typeface="Nunito"/>
                <a:cs typeface="Nunito"/>
                <a:sym typeface="Nunito"/>
              </a:rPr>
              <a:t>Technical approaches:</a:t>
            </a:r>
            <a:endParaRPr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i="0" lang="en" sz="2000" u="none" cap="none" strike="noStrike">
                <a:solidFill>
                  <a:schemeClr val="dk1"/>
                </a:solidFill>
                <a:latin typeface="Nunito"/>
                <a:ea typeface="Nunito"/>
                <a:cs typeface="Nunito"/>
                <a:sym typeface="Nunito"/>
              </a:rPr>
              <a:t>Example: ensuring equal rates of errors across groups.</a:t>
            </a:r>
            <a:endParaRPr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i="0" lang="en" sz="2000" u="none" cap="none" strike="noStrike">
                <a:solidFill>
                  <a:schemeClr val="dk1"/>
                </a:solidFill>
                <a:latin typeface="Nunito"/>
                <a:ea typeface="Nunito"/>
                <a:cs typeface="Nunito"/>
                <a:sym typeface="Nunito"/>
              </a:rPr>
              <a:t>Strengths: systematic and generalizable across domains.</a:t>
            </a:r>
            <a:endParaRPr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i="0" lang="en" sz="2000" u="none" cap="none" strike="noStrike">
                <a:solidFill>
                  <a:schemeClr val="dk1"/>
                </a:solidFill>
                <a:latin typeface="Nunito"/>
                <a:ea typeface="Nunito"/>
                <a:cs typeface="Nunito"/>
                <a:sym typeface="Nunito"/>
              </a:rPr>
              <a:t>Weaknesses: fail to address problems holistically.</a:t>
            </a:r>
            <a:endParaRPr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i="0" lang="en" sz="2000" u="none" cap="none" strike="noStrike">
                <a:solidFill>
                  <a:schemeClr val="dk1"/>
                </a:solidFill>
                <a:latin typeface="Nunito"/>
                <a:ea typeface="Nunito"/>
                <a:cs typeface="Nunito"/>
                <a:sym typeface="Nunito"/>
              </a:rPr>
              <a:t>Social approaches:</a:t>
            </a:r>
            <a:endParaRPr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i="0" lang="en" sz="2000" u="none" cap="none" strike="noStrike">
                <a:solidFill>
                  <a:schemeClr val="dk1"/>
                </a:solidFill>
                <a:latin typeface="Nunito"/>
                <a:ea typeface="Nunito"/>
                <a:cs typeface="Nunito"/>
                <a:sym typeface="Nunito"/>
              </a:rPr>
              <a:t>Example: participatory design involving stakeholders impacted.</a:t>
            </a:r>
            <a:endParaRPr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i="0" lang="en" sz="2000" u="none" cap="none" strike="noStrike">
                <a:solidFill>
                  <a:schemeClr val="dk1"/>
                </a:solidFill>
                <a:latin typeface="Nunito"/>
                <a:ea typeface="Nunito"/>
                <a:cs typeface="Nunito"/>
                <a:sym typeface="Nunito"/>
              </a:rPr>
              <a:t>Strengths: focused on reducing bad outcomes, not only bad decisions.</a:t>
            </a:r>
            <a:endParaRPr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i="0" lang="en" sz="2000" u="none" cap="none" strike="noStrike">
                <a:solidFill>
                  <a:schemeClr val="dk1"/>
                </a:solidFill>
                <a:latin typeface="Nunito"/>
                <a:ea typeface="Nunito"/>
                <a:cs typeface="Nunito"/>
                <a:sym typeface="Nunito"/>
              </a:rPr>
              <a:t>Weaknesses: more subjective, expensive, and difficult.</a:t>
            </a:r>
            <a:endParaRPr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i="0" lang="en" sz="2000" u="none" cap="none" strike="noStrike">
                <a:solidFill>
                  <a:schemeClr val="dk1"/>
                </a:solidFill>
                <a:latin typeface="Nunito"/>
                <a:ea typeface="Nunito"/>
                <a:cs typeface="Nunito"/>
                <a:sym typeface="Nunito"/>
              </a:rPr>
              <a:t>As always, the best approaches combine social and technical solutions.</a:t>
            </a:r>
            <a:endParaRPr i="0" sz="2000" u="none" cap="none" strike="noStrike">
              <a:solidFill>
                <a:schemeClr val="dk1"/>
              </a:solidFill>
              <a:latin typeface="Nunito"/>
              <a:ea typeface="Nunito"/>
              <a:cs typeface="Nunito"/>
              <a:sym typeface="Nunito"/>
            </a:endParaRPr>
          </a:p>
        </p:txBody>
      </p:sp>
      <p:sp>
        <p:nvSpPr>
          <p:cNvPr id="305" name="Google Shape;305;p36"/>
          <p:cNvSpPr txBox="1"/>
          <p:nvPr>
            <p:ph type="title"/>
          </p:nvPr>
        </p:nvSpPr>
        <p:spPr>
          <a:xfrm>
            <a:off x="423450" y="9000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Improving Fairness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4">
                                            <p:txEl>
                                              <p:pRg end="0" st="0"/>
                                            </p:txEl>
                                          </p:spTgt>
                                        </p:tgtEl>
                                        <p:attrNameLst>
                                          <p:attrName>style.visibility</p:attrName>
                                        </p:attrNameLst>
                                      </p:cBhvr>
                                      <p:to>
                                        <p:strVal val="visible"/>
                                      </p:to>
                                    </p:set>
                                    <p:animEffect filter="fade" transition="in">
                                      <p:cBhvr>
                                        <p:cTn dur="300"/>
                                        <p:tgtEl>
                                          <p:spTgt spid="30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4">
                                            <p:txEl>
                                              <p:pRg end="1" st="1"/>
                                            </p:txEl>
                                          </p:spTgt>
                                        </p:tgtEl>
                                        <p:attrNameLst>
                                          <p:attrName>style.visibility</p:attrName>
                                        </p:attrNameLst>
                                      </p:cBhvr>
                                      <p:to>
                                        <p:strVal val="visible"/>
                                      </p:to>
                                    </p:set>
                                    <p:animEffect filter="fade" transition="in">
                                      <p:cBhvr>
                                        <p:cTn dur="300"/>
                                        <p:tgtEl>
                                          <p:spTgt spid="30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4">
                                            <p:txEl>
                                              <p:pRg end="2" st="2"/>
                                            </p:txEl>
                                          </p:spTgt>
                                        </p:tgtEl>
                                        <p:attrNameLst>
                                          <p:attrName>style.visibility</p:attrName>
                                        </p:attrNameLst>
                                      </p:cBhvr>
                                      <p:to>
                                        <p:strVal val="visible"/>
                                      </p:to>
                                    </p:set>
                                    <p:animEffect filter="fade" transition="in">
                                      <p:cBhvr>
                                        <p:cTn dur="300"/>
                                        <p:tgtEl>
                                          <p:spTgt spid="30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4">
                                            <p:txEl>
                                              <p:pRg end="3" st="3"/>
                                            </p:txEl>
                                          </p:spTgt>
                                        </p:tgtEl>
                                        <p:attrNameLst>
                                          <p:attrName>style.visibility</p:attrName>
                                        </p:attrNameLst>
                                      </p:cBhvr>
                                      <p:to>
                                        <p:strVal val="visible"/>
                                      </p:to>
                                    </p:set>
                                    <p:animEffect filter="fade" transition="in">
                                      <p:cBhvr>
                                        <p:cTn dur="300"/>
                                        <p:tgtEl>
                                          <p:spTgt spid="30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4">
                                            <p:txEl>
                                              <p:pRg end="4" st="4"/>
                                            </p:txEl>
                                          </p:spTgt>
                                        </p:tgtEl>
                                        <p:attrNameLst>
                                          <p:attrName>style.visibility</p:attrName>
                                        </p:attrNameLst>
                                      </p:cBhvr>
                                      <p:to>
                                        <p:strVal val="visible"/>
                                      </p:to>
                                    </p:set>
                                    <p:animEffect filter="fade" transition="in">
                                      <p:cBhvr>
                                        <p:cTn dur="300"/>
                                        <p:tgtEl>
                                          <p:spTgt spid="30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4">
                                            <p:txEl>
                                              <p:pRg end="5" st="5"/>
                                            </p:txEl>
                                          </p:spTgt>
                                        </p:tgtEl>
                                        <p:attrNameLst>
                                          <p:attrName>style.visibility</p:attrName>
                                        </p:attrNameLst>
                                      </p:cBhvr>
                                      <p:to>
                                        <p:strVal val="visible"/>
                                      </p:to>
                                    </p:set>
                                    <p:animEffect filter="fade" transition="in">
                                      <p:cBhvr>
                                        <p:cTn dur="300"/>
                                        <p:tgtEl>
                                          <p:spTgt spid="304">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4">
                                            <p:txEl>
                                              <p:pRg end="6" st="6"/>
                                            </p:txEl>
                                          </p:spTgt>
                                        </p:tgtEl>
                                        <p:attrNameLst>
                                          <p:attrName>style.visibility</p:attrName>
                                        </p:attrNameLst>
                                      </p:cBhvr>
                                      <p:to>
                                        <p:strVal val="visible"/>
                                      </p:to>
                                    </p:set>
                                    <p:animEffect filter="fade" transition="in">
                                      <p:cBhvr>
                                        <p:cTn dur="300"/>
                                        <p:tgtEl>
                                          <p:spTgt spid="304">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4">
                                            <p:txEl>
                                              <p:pRg end="7" st="7"/>
                                            </p:txEl>
                                          </p:spTgt>
                                        </p:tgtEl>
                                        <p:attrNameLst>
                                          <p:attrName>style.visibility</p:attrName>
                                        </p:attrNameLst>
                                      </p:cBhvr>
                                      <p:to>
                                        <p:strVal val="visible"/>
                                      </p:to>
                                    </p:set>
                                    <p:animEffect filter="fade" transition="in">
                                      <p:cBhvr>
                                        <p:cTn dur="300"/>
                                        <p:tgtEl>
                                          <p:spTgt spid="304">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4">
                                            <p:txEl>
                                              <p:pRg end="8" st="8"/>
                                            </p:txEl>
                                          </p:spTgt>
                                        </p:tgtEl>
                                        <p:attrNameLst>
                                          <p:attrName>style.visibility</p:attrName>
                                        </p:attrNameLst>
                                      </p:cBhvr>
                                      <p:to>
                                        <p:strVal val="visible"/>
                                      </p:to>
                                    </p:set>
                                    <p:animEffect filter="fade" transition="in">
                                      <p:cBhvr>
                                        <p:cTn dur="300"/>
                                        <p:tgtEl>
                                          <p:spTgt spid="304">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4">
                                            <p:txEl>
                                              <p:pRg end="9" st="9"/>
                                            </p:txEl>
                                          </p:spTgt>
                                        </p:tgtEl>
                                        <p:attrNameLst>
                                          <p:attrName>style.visibility</p:attrName>
                                        </p:attrNameLst>
                                      </p:cBhvr>
                                      <p:to>
                                        <p:strVal val="visible"/>
                                      </p:to>
                                    </p:set>
                                    <p:animEffect filter="fade" transition="in">
                                      <p:cBhvr>
                                        <p:cTn dur="300"/>
                                        <p:tgtEl>
                                          <p:spTgt spid="304">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4">
                                            <p:txEl>
                                              <p:pRg end="10" st="10"/>
                                            </p:txEl>
                                          </p:spTgt>
                                        </p:tgtEl>
                                        <p:attrNameLst>
                                          <p:attrName>style.visibility</p:attrName>
                                        </p:attrNameLst>
                                      </p:cBhvr>
                                      <p:to>
                                        <p:strVal val="visible"/>
                                      </p:to>
                                    </p:set>
                                    <p:animEffect filter="fade" transition="in">
                                      <p:cBhvr>
                                        <p:cTn dur="300"/>
                                        <p:tgtEl>
                                          <p:spTgt spid="304">
                                            <p:txEl>
                                              <p:pRg end="10" st="1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3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11" name="Google Shape;311;p3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12" name="Google Shape;312;p3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13" name="Google Shape;313;p37"/>
          <p:cNvSpPr txBox="1"/>
          <p:nvPr/>
        </p:nvSpPr>
        <p:spPr>
          <a:xfrm>
            <a:off x="423400" y="1007875"/>
            <a:ext cx="8750100" cy="3567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i="0" lang="en" sz="2000" u="none" cap="none" strike="noStrike">
                <a:solidFill>
                  <a:schemeClr val="dk1"/>
                </a:solidFill>
                <a:latin typeface="Nunito"/>
                <a:ea typeface="Nunito"/>
                <a:cs typeface="Nunito"/>
                <a:sym typeface="Nunito"/>
              </a:rPr>
              <a:t>Algorithmic fairness is the type of fairness most relevant to AI systems.</a:t>
            </a:r>
            <a:endParaRPr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i="0" lang="en" sz="2000" u="none" cap="none" strike="noStrike">
                <a:solidFill>
                  <a:schemeClr val="dk1"/>
                </a:solidFill>
                <a:latin typeface="Nunito"/>
                <a:ea typeface="Nunito"/>
                <a:cs typeface="Nunito"/>
                <a:sym typeface="Nunito"/>
              </a:rPr>
              <a:t>Technical definitions of fairness are useful tools that can help flag problems, guide solutions, and measure progress.</a:t>
            </a:r>
            <a:endParaRPr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i="0" lang="en" sz="2000" u="none" cap="none" strike="noStrike">
                <a:solidFill>
                  <a:schemeClr val="dk1"/>
                </a:solidFill>
                <a:latin typeface="Nunito"/>
                <a:ea typeface="Nunito"/>
                <a:cs typeface="Nunito"/>
                <a:sym typeface="Nunito"/>
              </a:rPr>
              <a:t>However, the technical definitions are logically contradictory and insufficient for informing developers how to create fair AI systems.</a:t>
            </a:r>
            <a:endParaRPr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i="0" lang="en" sz="2000" u="none" cap="none" strike="noStrike">
                <a:solidFill>
                  <a:schemeClr val="dk1"/>
                </a:solidFill>
                <a:latin typeface="Nunito"/>
                <a:ea typeface="Nunito"/>
                <a:cs typeface="Nunito"/>
                <a:sym typeface="Nunito"/>
              </a:rPr>
              <a:t>Improving AI’s real-world fairness requires social and technical approaches. </a:t>
            </a:r>
            <a:endParaRPr i="0" sz="2000" u="none" cap="none" strike="noStrike">
              <a:solidFill>
                <a:schemeClr val="dk1"/>
              </a:solidFill>
              <a:latin typeface="Nunito"/>
              <a:ea typeface="Nunito"/>
              <a:cs typeface="Nunito"/>
              <a:sym typeface="Nunito"/>
            </a:endParaRPr>
          </a:p>
        </p:txBody>
      </p:sp>
      <p:sp>
        <p:nvSpPr>
          <p:cNvPr id="314" name="Google Shape;314;p37"/>
          <p:cNvSpPr txBox="1"/>
          <p:nvPr>
            <p:ph type="title"/>
          </p:nvPr>
        </p:nvSpPr>
        <p:spPr>
          <a:xfrm>
            <a:off x="423450" y="9000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Conclusions about Fairness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3">
                                            <p:txEl>
                                              <p:pRg end="0" st="0"/>
                                            </p:txEl>
                                          </p:spTgt>
                                        </p:tgtEl>
                                        <p:attrNameLst>
                                          <p:attrName>style.visibility</p:attrName>
                                        </p:attrNameLst>
                                      </p:cBhvr>
                                      <p:to>
                                        <p:strVal val="visible"/>
                                      </p:to>
                                    </p:set>
                                    <p:animEffect filter="fade" transition="in">
                                      <p:cBhvr>
                                        <p:cTn dur="300"/>
                                        <p:tgtEl>
                                          <p:spTgt spid="31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3">
                                            <p:txEl>
                                              <p:pRg end="1" st="1"/>
                                            </p:txEl>
                                          </p:spTgt>
                                        </p:tgtEl>
                                        <p:attrNameLst>
                                          <p:attrName>style.visibility</p:attrName>
                                        </p:attrNameLst>
                                      </p:cBhvr>
                                      <p:to>
                                        <p:strVal val="visible"/>
                                      </p:to>
                                    </p:set>
                                    <p:animEffect filter="fade" transition="in">
                                      <p:cBhvr>
                                        <p:cTn dur="300"/>
                                        <p:tgtEl>
                                          <p:spTgt spid="31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3">
                                            <p:txEl>
                                              <p:pRg end="2" st="2"/>
                                            </p:txEl>
                                          </p:spTgt>
                                        </p:tgtEl>
                                        <p:attrNameLst>
                                          <p:attrName>style.visibility</p:attrName>
                                        </p:attrNameLst>
                                      </p:cBhvr>
                                      <p:to>
                                        <p:strVal val="visible"/>
                                      </p:to>
                                    </p:set>
                                    <p:animEffect filter="fade" transition="in">
                                      <p:cBhvr>
                                        <p:cTn dur="300"/>
                                        <p:tgtEl>
                                          <p:spTgt spid="31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3">
                                            <p:txEl>
                                              <p:pRg end="3" st="3"/>
                                            </p:txEl>
                                          </p:spTgt>
                                        </p:tgtEl>
                                        <p:attrNameLst>
                                          <p:attrName>style.visibility</p:attrName>
                                        </p:attrNameLst>
                                      </p:cBhvr>
                                      <p:to>
                                        <p:strVal val="visible"/>
                                      </p:to>
                                    </p:set>
                                    <p:animEffect filter="fade" transition="in">
                                      <p:cBhvr>
                                        <p:cTn dur="300"/>
                                        <p:tgtEl>
                                          <p:spTgt spid="31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3">
                                            <p:txEl>
                                              <p:pRg end="4" st="4"/>
                                            </p:txEl>
                                          </p:spTgt>
                                        </p:tgtEl>
                                        <p:attrNameLst>
                                          <p:attrName>style.visibility</p:attrName>
                                        </p:attrNameLst>
                                      </p:cBhvr>
                                      <p:to>
                                        <p:strVal val="visible"/>
                                      </p:to>
                                    </p:set>
                                    <p:animEffect filter="fade" transition="in">
                                      <p:cBhvr>
                                        <p:cTn dur="300"/>
                                        <p:tgtEl>
                                          <p:spTgt spid="31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3">
                                            <p:txEl>
                                              <p:pRg end="5" st="5"/>
                                            </p:txEl>
                                          </p:spTgt>
                                        </p:tgtEl>
                                        <p:attrNameLst>
                                          <p:attrName>style.visibility</p:attrName>
                                        </p:attrNameLst>
                                      </p:cBhvr>
                                      <p:to>
                                        <p:strVal val="visible"/>
                                      </p:to>
                                    </p:set>
                                    <p:animEffect filter="fade" transition="in">
                                      <p:cBhvr>
                                        <p:cTn dur="300"/>
                                        <p:tgtEl>
                                          <p:spTgt spid="31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3">
                                            <p:txEl>
                                              <p:pRg end="6" st="6"/>
                                            </p:txEl>
                                          </p:spTgt>
                                        </p:tgtEl>
                                        <p:attrNameLst>
                                          <p:attrName>style.visibility</p:attrName>
                                        </p:attrNameLst>
                                      </p:cBhvr>
                                      <p:to>
                                        <p:strVal val="visible"/>
                                      </p:to>
                                    </p:set>
                                    <p:animEffect filter="fade" transition="in">
                                      <p:cBhvr>
                                        <p:cTn dur="300"/>
                                        <p:tgtEl>
                                          <p:spTgt spid="313">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38"/>
          <p:cNvSpPr txBox="1"/>
          <p:nvPr>
            <p:ph type="title"/>
          </p:nvPr>
        </p:nvSpPr>
        <p:spPr>
          <a:xfrm>
            <a:off x="423625" y="559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320" name="Google Shape;320;p38"/>
          <p:cNvSpPr txBox="1"/>
          <p:nvPr/>
        </p:nvSpPr>
        <p:spPr>
          <a:xfrm>
            <a:off x="367450" y="817200"/>
            <a:ext cx="8776500" cy="36678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Law: </a:t>
            </a:r>
            <a:r>
              <a:rPr b="0" i="1" lang="en" sz="2000" u="none" cap="none" strike="noStrike">
                <a:solidFill>
                  <a:schemeClr val="dk1"/>
                </a:solidFill>
                <a:latin typeface="Nunito"/>
                <a:ea typeface="Nunito"/>
                <a:cs typeface="Nunito"/>
                <a:sym typeface="Nunito"/>
              </a:rPr>
              <a:t>Make AIs follow the law.</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Fairness: </a:t>
            </a:r>
            <a:r>
              <a:rPr b="0" i="1" lang="en" sz="2000" u="none" cap="none" strike="noStrike">
                <a:solidFill>
                  <a:schemeClr val="dk1"/>
                </a:solidFill>
                <a:latin typeface="Nunito"/>
                <a:ea typeface="Nunito"/>
                <a:cs typeface="Nunito"/>
                <a:sym typeface="Nunito"/>
              </a:rPr>
              <a:t>Make AIs be fair.</a:t>
            </a:r>
            <a:endParaRPr b="0" i="1" sz="2000" u="none" cap="none" strike="noStrike">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The Economic Engine: </a:t>
            </a:r>
            <a:r>
              <a:rPr i="1" lang="en" sz="2000">
                <a:solidFill>
                  <a:schemeClr val="dk1"/>
                </a:solidFill>
                <a:latin typeface="Nunito"/>
                <a:ea typeface="Nunito"/>
                <a:cs typeface="Nunito"/>
                <a:sym typeface="Nunito"/>
              </a:rPr>
              <a:t>Let the economy govern AI development</a:t>
            </a:r>
            <a:r>
              <a:rPr lang="en" sz="2000">
                <a:solidFill>
                  <a:schemeClr val="dk1"/>
                </a:solidFill>
                <a:latin typeface="Nunito"/>
                <a:ea typeface="Nunito"/>
                <a:cs typeface="Nunito"/>
                <a:sym typeface="Nunito"/>
              </a:rPr>
              <a:t>.</a:t>
            </a:r>
            <a:endParaRPr sz="2000">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Wellbeing: </a:t>
            </a:r>
            <a:r>
              <a:rPr i="1" lang="en" sz="2000">
                <a:solidFill>
                  <a:schemeClr val="dk1"/>
                </a:solidFill>
                <a:latin typeface="Nunito"/>
                <a:ea typeface="Nunito"/>
                <a:cs typeface="Nunito"/>
                <a:sym typeface="Nunito"/>
              </a:rPr>
              <a:t>AIs should improve people’s lives.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Preferences: </a:t>
            </a:r>
            <a:r>
              <a:rPr b="0" i="1" lang="en" sz="2000" u="none" cap="none" strike="noStrike">
                <a:solidFill>
                  <a:schemeClr val="dk1"/>
                </a:solidFill>
                <a:latin typeface="Nunito"/>
                <a:ea typeface="Nunito"/>
                <a:cs typeface="Nunito"/>
                <a:sym typeface="Nunito"/>
              </a:rPr>
              <a:t>Make AIs satisfy people’s preferences.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Happiness: </a:t>
            </a:r>
            <a:r>
              <a:rPr b="0" i="1" lang="en" sz="2000" u="none" cap="none" strike="noStrike">
                <a:solidFill>
                  <a:schemeClr val="dk1"/>
                </a:solidFill>
                <a:latin typeface="Nunito"/>
                <a:ea typeface="Nunito"/>
                <a:cs typeface="Nunito"/>
                <a:sym typeface="Nunito"/>
              </a:rPr>
              <a:t>Make AIs make people happy.</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Social Welfare Functions: </a:t>
            </a:r>
            <a:r>
              <a:rPr b="0" i="1" lang="en" sz="2000" u="none" cap="none" strike="noStrike">
                <a:solidFill>
                  <a:schemeClr val="dk1"/>
                </a:solidFill>
                <a:latin typeface="Nunito"/>
                <a:ea typeface="Nunito"/>
                <a:cs typeface="Nunito"/>
                <a:sym typeface="Nunito"/>
              </a:rPr>
              <a:t>Make AIs maximize total wellbeing.</a:t>
            </a:r>
            <a:endParaRPr b="0" i="1" sz="2000" u="none" cap="none" strike="noStrike">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Moral uncertainty: </a:t>
            </a:r>
            <a:r>
              <a:rPr i="1" lang="en" sz="2000">
                <a:solidFill>
                  <a:schemeClr val="dk1"/>
                </a:solidFill>
                <a:latin typeface="Nunito"/>
                <a:ea typeface="Nunito"/>
                <a:cs typeface="Nunito"/>
                <a:sym typeface="Nunito"/>
              </a:rPr>
              <a:t>Deciding without knowing the “correct” moral theory</a:t>
            </a:r>
            <a:endParaRPr i="1" sz="2000">
              <a:solidFill>
                <a:schemeClr val="dk1"/>
              </a:solidFill>
              <a:latin typeface="Nunito"/>
              <a:ea typeface="Nunito"/>
              <a:cs typeface="Nunito"/>
              <a:sym typeface="Nunito"/>
            </a:endParaRPr>
          </a:p>
          <a:p>
            <a:pPr indent="0" lvl="0" marL="0" marR="0" rtl="0" algn="l">
              <a:lnSpc>
                <a:spcPct val="150000"/>
              </a:lnSpc>
              <a:spcBef>
                <a:spcPts val="0"/>
              </a:spcBef>
              <a:spcAft>
                <a:spcPts val="0"/>
              </a:spcAft>
              <a:buNone/>
            </a:pPr>
            <a:r>
              <a:t/>
            </a:r>
            <a:endParaRPr i="1" sz="2000">
              <a:solidFill>
                <a:schemeClr val="dk1"/>
              </a:solidFill>
              <a:latin typeface="Nunito"/>
              <a:ea typeface="Nunito"/>
              <a:cs typeface="Nunito"/>
              <a:sym typeface="Nunito"/>
            </a:endParaRPr>
          </a:p>
          <a:p>
            <a:pPr indent="0" lvl="0" marL="0" marR="0" rtl="0" algn="l">
              <a:lnSpc>
                <a:spcPct val="150000"/>
              </a:lnSpc>
              <a:spcBef>
                <a:spcPts val="0"/>
              </a:spcBef>
              <a:spcAft>
                <a:spcPts val="0"/>
              </a:spcAft>
              <a:buClr>
                <a:srgbClr val="000000"/>
              </a:buClr>
              <a:buSzPts val="2000"/>
              <a:buFont typeface="Arial"/>
              <a:buNone/>
            </a:pPr>
            <a:r>
              <a:t/>
            </a:r>
            <a:endParaRPr b="0" i="1" sz="2000" u="none" cap="none" strike="noStrike">
              <a:solidFill>
                <a:schemeClr val="dk1"/>
              </a:solidFill>
              <a:latin typeface="Nunito"/>
              <a:ea typeface="Nunito"/>
              <a:cs typeface="Nunito"/>
              <a:sym typeface="Nunito"/>
            </a:endParaRPr>
          </a:p>
          <a:p>
            <a:pPr indent="0" lvl="0" marL="0" marR="0" rtl="0" algn="l">
              <a:lnSpc>
                <a:spcPct val="150000"/>
              </a:lnSpc>
              <a:spcBef>
                <a:spcPts val="0"/>
              </a:spcBef>
              <a:spcAft>
                <a:spcPts val="0"/>
              </a:spcAft>
              <a:buClr>
                <a:srgbClr val="000000"/>
              </a:buClr>
              <a:buSzPts val="2000"/>
              <a:buFont typeface="Arial"/>
              <a:buNone/>
            </a:pPr>
            <a:r>
              <a:t/>
            </a:r>
            <a:endParaRPr b="0" i="1" sz="2000" u="none" cap="none" strike="noStrike">
              <a:solidFill>
                <a:schemeClr val="dk1"/>
              </a:solidFill>
              <a:latin typeface="Nunito"/>
              <a:ea typeface="Nunito"/>
              <a:cs typeface="Nunito"/>
              <a:sym typeface="Nunito"/>
            </a:endParaRPr>
          </a:p>
          <a:p>
            <a:pPr indent="0" lvl="0" marL="0" marR="0" rtl="0" algn="l">
              <a:lnSpc>
                <a:spcPct val="150000"/>
              </a:lnSpc>
              <a:spcBef>
                <a:spcPts val="0"/>
              </a:spcBef>
              <a:spcAft>
                <a:spcPts val="0"/>
              </a:spcAft>
              <a:buClr>
                <a:srgbClr val="000000"/>
              </a:buClr>
              <a:buSzPts val="2000"/>
              <a:buFont typeface="Arial"/>
              <a:buNone/>
            </a:pPr>
            <a:r>
              <a:t/>
            </a:r>
            <a:endParaRPr b="0" i="1" sz="2000" u="none" cap="none" strike="noStrike">
              <a:solidFill>
                <a:schemeClr val="dk1"/>
              </a:solidFill>
              <a:latin typeface="Nunito"/>
              <a:ea typeface="Nunito"/>
              <a:cs typeface="Nunito"/>
              <a:sym typeface="Nunito"/>
            </a:endParaRPr>
          </a:p>
        </p:txBody>
      </p:sp>
      <p:sp>
        <p:nvSpPr>
          <p:cNvPr id="321" name="Google Shape;321;p3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22" name="Google Shape;322;p3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23" name="Google Shape;323;p3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24" name="Google Shape;324;p38"/>
          <p:cNvSpPr/>
          <p:nvPr/>
        </p:nvSpPr>
        <p:spPr>
          <a:xfrm>
            <a:off x="367450" y="1781600"/>
            <a:ext cx="8297100" cy="4473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300"/>
                                        <p:tgtEl>
                                          <p:spTgt spid="3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39"/>
          <p:cNvSpPr txBox="1"/>
          <p:nvPr>
            <p:ph type="title"/>
          </p:nvPr>
        </p:nvSpPr>
        <p:spPr>
          <a:xfrm>
            <a:off x="423450" y="19228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Economic Engine</a:t>
            </a:r>
            <a:endParaRPr sz="3600">
              <a:latin typeface="Nunito"/>
              <a:ea typeface="Nunito"/>
              <a:cs typeface="Nunito"/>
              <a:sym typeface="Nunito"/>
            </a:endParaRPr>
          </a:p>
        </p:txBody>
      </p:sp>
      <p:sp>
        <p:nvSpPr>
          <p:cNvPr id="330" name="Google Shape;330;p3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31" name="Google Shape;331;p3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32" name="Google Shape;332;p3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33" name="Google Shape;333;p39"/>
          <p:cNvSpPr txBox="1"/>
          <p:nvPr/>
        </p:nvSpPr>
        <p:spPr>
          <a:xfrm>
            <a:off x="367500" y="28765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Why not just </a:t>
            </a:r>
            <a:r>
              <a:rPr i="1" lang="en" sz="2000">
                <a:solidFill>
                  <a:schemeClr val="dk1"/>
                </a:solidFill>
                <a:latin typeface="Nunito"/>
                <a:ea typeface="Nunito"/>
                <a:cs typeface="Nunito"/>
                <a:sym typeface="Nunito"/>
              </a:rPr>
              <a:t>let the economy decide</a:t>
            </a:r>
            <a:r>
              <a:rPr b="0" i="1" lang="en" sz="2000" u="none" cap="none" strike="noStrike">
                <a:solidFill>
                  <a:schemeClr val="dk1"/>
                </a:solidFill>
                <a:latin typeface="Nunito"/>
                <a:ea typeface="Nunito"/>
                <a:cs typeface="Nunito"/>
                <a:sym typeface="Nunito"/>
              </a:rPr>
              <a:t>?</a:t>
            </a:r>
            <a:endParaRPr b="0" i="1"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3"/>
                                        </p:tgtEl>
                                        <p:attrNameLst>
                                          <p:attrName>style.visibility</p:attrName>
                                        </p:attrNameLst>
                                      </p:cBhvr>
                                      <p:to>
                                        <p:strVal val="visible"/>
                                      </p:to>
                                    </p:set>
                                    <p:animEffect filter="fade" transition="in">
                                      <p:cBhvr>
                                        <p:cTn dur="300"/>
                                        <p:tgtEl>
                                          <p:spTgt spid="3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40"/>
          <p:cNvSpPr txBox="1"/>
          <p:nvPr>
            <p:ph type="title"/>
          </p:nvPr>
        </p:nvSpPr>
        <p:spPr>
          <a:xfrm>
            <a:off x="423450" y="786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AI and the Economy</a:t>
            </a:r>
            <a:endParaRPr sz="3600">
              <a:latin typeface="Nunito"/>
              <a:ea typeface="Nunito"/>
              <a:cs typeface="Nunito"/>
              <a:sym typeface="Nunito"/>
            </a:endParaRPr>
          </a:p>
        </p:txBody>
      </p:sp>
      <p:sp>
        <p:nvSpPr>
          <p:cNvPr id="339" name="Google Shape;339;p4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40" name="Google Shape;340;p4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41" name="Google Shape;341;p4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42" name="Google Shape;342;p40"/>
          <p:cNvSpPr txBox="1"/>
          <p:nvPr/>
        </p:nvSpPr>
        <p:spPr>
          <a:xfrm>
            <a:off x="423400" y="891550"/>
            <a:ext cx="8409000" cy="1167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AIs are being developed by businesses. Their development is therefore closely tied to economic goals such as profit maximization</a:t>
            </a:r>
            <a:r>
              <a:rPr lang="en" sz="2000">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p:txBody>
      </p:sp>
      <p:sp>
        <p:nvSpPr>
          <p:cNvPr id="343" name="Google Shape;343;p40"/>
          <p:cNvSpPr txBox="1"/>
          <p:nvPr/>
        </p:nvSpPr>
        <p:spPr>
          <a:xfrm>
            <a:off x="423400" y="2161225"/>
            <a:ext cx="8720700" cy="1167600"/>
          </a:xfrm>
          <a:prstGeom prst="rect">
            <a:avLst/>
          </a:prstGeom>
          <a:noFill/>
          <a:ln>
            <a:noFill/>
          </a:ln>
        </p:spPr>
        <p:txBody>
          <a:bodyPr anchorCtr="0" anchor="t" bIns="91425" lIns="91425" spcFirstLastPara="1" rIns="91425" wrap="square" tIns="91425">
            <a:noAutofit/>
          </a:bodyPr>
          <a:lstStyle/>
          <a:p>
            <a:pPr indent="0" lvl="0" marL="0" marR="0" rtl="0" algn="l">
              <a:lnSpc>
                <a:spcPct val="15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How will economic forces shape the development and behavior of AIs?</a:t>
            </a:r>
            <a:endParaRPr b="0" i="0" sz="2000" u="none" cap="none" strike="noStrike">
              <a:solidFill>
                <a:schemeClr val="dk1"/>
              </a:solidFill>
              <a:latin typeface="Nunito"/>
              <a:ea typeface="Nunito"/>
              <a:cs typeface="Nunito"/>
              <a:sym typeface="Nunito"/>
            </a:endParaRPr>
          </a:p>
        </p:txBody>
      </p:sp>
      <p:pic>
        <p:nvPicPr>
          <p:cNvPr id="344" name="Google Shape;344;p40"/>
          <p:cNvPicPr preferRelativeResize="0"/>
          <p:nvPr/>
        </p:nvPicPr>
        <p:blipFill rotWithShape="1">
          <a:blip r:embed="rId3">
            <a:alphaModFix/>
          </a:blip>
          <a:srcRect b="49810" l="0" r="0" t="-49810"/>
          <a:stretch/>
        </p:blipFill>
        <p:spPr>
          <a:xfrm>
            <a:off x="2596121" y="-982950"/>
            <a:ext cx="6170558" cy="3930099"/>
          </a:xfrm>
          <a:prstGeom prst="rect">
            <a:avLst/>
          </a:prstGeom>
          <a:noFill/>
          <a:ln>
            <a:noFill/>
          </a:ln>
        </p:spPr>
      </p:pic>
      <p:pic>
        <p:nvPicPr>
          <p:cNvPr id="345" name="Google Shape;345;p40"/>
          <p:cNvPicPr preferRelativeResize="0"/>
          <p:nvPr/>
        </p:nvPicPr>
        <p:blipFill rotWithShape="1">
          <a:blip r:embed="rId3">
            <a:alphaModFix/>
          </a:blip>
          <a:srcRect b="0" l="11754" r="0" t="50005"/>
          <a:stretch/>
        </p:blipFill>
        <p:spPr>
          <a:xfrm>
            <a:off x="2230388" y="2829600"/>
            <a:ext cx="5445224" cy="19648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4"/>
                                        </p:tgtEl>
                                        <p:attrNameLst>
                                          <p:attrName>style.visibility</p:attrName>
                                        </p:attrNameLst>
                                      </p:cBhvr>
                                      <p:to>
                                        <p:strVal val="visible"/>
                                      </p:to>
                                    </p:set>
                                    <p:animEffect filter="fade" transition="in">
                                      <p:cBhvr>
                                        <p:cTn dur="300"/>
                                        <p:tgtEl>
                                          <p:spTgt spid="344"/>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300"/>
                                        <p:tgtEl>
                                          <p:spTgt spid="3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2"/>
                                        </p:tgtEl>
                                        <p:attrNameLst>
                                          <p:attrName>style.visibility</p:attrName>
                                        </p:attrNameLst>
                                      </p:cBhvr>
                                      <p:to>
                                        <p:strVal val="visible"/>
                                      </p:to>
                                    </p:set>
                                    <p:animEffect filter="fade" transition="in">
                                      <p:cBhvr>
                                        <p:cTn dur="300"/>
                                        <p:tgtEl>
                                          <p:spTgt spid="342"/>
                                        </p:tgtEl>
                                      </p:cBhvr>
                                    </p:animEffect>
                                  </p:childTnLst>
                                </p:cTn>
                              </p:par>
                              <p:par>
                                <p:cTn fill="hold" nodeType="withEffect" presetClass="exit" presetID="10" presetSubtype="0">
                                  <p:stCondLst>
                                    <p:cond delay="0"/>
                                  </p:stCondLst>
                                  <p:childTnLst>
                                    <p:animEffect filter="fade" transition="out">
                                      <p:cBhvr>
                                        <p:cTn dur="300"/>
                                        <p:tgtEl>
                                          <p:spTgt spid="344"/>
                                        </p:tgtEl>
                                      </p:cBhvr>
                                    </p:animEffect>
                                    <p:set>
                                      <p:cBhvr>
                                        <p:cTn dur="1" fill="hold">
                                          <p:stCondLst>
                                            <p:cond delay="300"/>
                                          </p:stCondLst>
                                        </p:cTn>
                                        <p:tgtEl>
                                          <p:spTgt spid="344"/>
                                        </p:tgtEl>
                                        <p:attrNameLst>
                                          <p:attrName>style.visibility</p:attrName>
                                        </p:attrNameLst>
                                      </p:cBhvr>
                                      <p:to>
                                        <p:strVal val="hidden"/>
                                      </p:to>
                                    </p:set>
                                  </p:childTnLst>
                                </p:cTn>
                              </p:par>
                            </p:childTnLst>
                          </p:cTn>
                        </p:par>
                        <p:par>
                          <p:cTn fill="hold">
                            <p:stCondLst>
                              <p:cond delay="300"/>
                            </p:stCondLst>
                            <p:childTnLst>
                              <p:par>
                                <p:cTn fill="hold" nodeType="afterEffect" presetClass="exit" presetID="10" presetSubtype="0">
                                  <p:stCondLst>
                                    <p:cond delay="0"/>
                                  </p:stCondLst>
                                  <p:childTnLst>
                                    <p:animEffect filter="fade" transition="out">
                                      <p:cBhvr>
                                        <p:cTn dur="300"/>
                                        <p:tgtEl>
                                          <p:spTgt spid="345"/>
                                        </p:tgtEl>
                                      </p:cBhvr>
                                    </p:animEffect>
                                    <p:set>
                                      <p:cBhvr>
                                        <p:cTn dur="1" fill="hold">
                                          <p:stCondLst>
                                            <p:cond delay="300"/>
                                          </p:stCondLst>
                                        </p:cTn>
                                        <p:tgtEl>
                                          <p:spTgt spid="345"/>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3">
                                            <p:txEl>
                                              <p:pRg end="0" st="0"/>
                                            </p:txEl>
                                          </p:spTgt>
                                        </p:tgtEl>
                                        <p:attrNameLst>
                                          <p:attrName>style.visibility</p:attrName>
                                        </p:attrNameLst>
                                      </p:cBhvr>
                                      <p:to>
                                        <p:strVal val="visible"/>
                                      </p:to>
                                    </p:set>
                                    <p:animEffect filter="fade" transition="in">
                                      <p:cBhvr>
                                        <p:cTn dur="300"/>
                                        <p:tgtEl>
                                          <p:spTgt spid="343">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4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51" name="Google Shape;351;p4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52" name="Google Shape;352;p4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53" name="Google Shape;353;p41"/>
          <p:cNvSpPr txBox="1"/>
          <p:nvPr/>
        </p:nvSpPr>
        <p:spPr>
          <a:xfrm>
            <a:off x="423400" y="695131"/>
            <a:ext cx="8409000" cy="777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Economic growth is an increase in the production of goods and services. </a:t>
            </a:r>
            <a:endParaRPr b="0" i="0" sz="2000" u="none" cap="none" strike="noStrike">
              <a:solidFill>
                <a:schemeClr val="dk1"/>
              </a:solidFill>
              <a:latin typeface="Nunito"/>
              <a:ea typeface="Nunito"/>
              <a:cs typeface="Nunito"/>
              <a:sym typeface="Nunito"/>
            </a:endParaRPr>
          </a:p>
        </p:txBody>
      </p:sp>
      <p:sp>
        <p:nvSpPr>
          <p:cNvPr id="354" name="Google Shape;354;p41"/>
          <p:cNvSpPr txBox="1"/>
          <p:nvPr/>
        </p:nvSpPr>
        <p:spPr>
          <a:xfrm>
            <a:off x="423400" y="1472600"/>
            <a:ext cx="4913100" cy="2200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Growth has Pareto efficient benefits: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Improving living standards by increasing the wealth and opportunities for all</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Promoting value pluralism</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Raising average life expectancy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355" name="Google Shape;355;p41"/>
          <p:cNvSpPr txBox="1"/>
          <p:nvPr/>
        </p:nvSpPr>
        <p:spPr>
          <a:xfrm>
            <a:off x="423400" y="3672800"/>
            <a:ext cx="4754100" cy="1126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These benefits </a:t>
            </a:r>
            <a:r>
              <a:rPr b="1" i="0" lang="en" sz="2000" u="none" cap="none" strike="noStrike">
                <a:solidFill>
                  <a:schemeClr val="dk1"/>
                </a:solidFill>
                <a:latin typeface="Nunito"/>
                <a:ea typeface="Nunito"/>
                <a:cs typeface="Nunito"/>
                <a:sym typeface="Nunito"/>
              </a:rPr>
              <a:t>compound</a:t>
            </a:r>
            <a:r>
              <a:rPr b="0" i="0" lang="en" sz="2000" u="none" cap="none" strike="noStrike">
                <a:solidFill>
                  <a:schemeClr val="dk1"/>
                </a:solidFill>
                <a:latin typeface="Nunito"/>
                <a:ea typeface="Nunito"/>
                <a:cs typeface="Nunito"/>
                <a:sym typeface="Nunito"/>
              </a:rPr>
              <a:t> so the effects become extremely large over time.</a:t>
            </a:r>
            <a:endParaRPr b="0" i="0" sz="2000" u="none" cap="none" strike="noStrike">
              <a:solidFill>
                <a:schemeClr val="dk1"/>
              </a:solidFill>
              <a:latin typeface="Nunito"/>
              <a:ea typeface="Nunito"/>
              <a:cs typeface="Nunito"/>
              <a:sym typeface="Nunito"/>
            </a:endParaRPr>
          </a:p>
        </p:txBody>
      </p:sp>
      <p:sp>
        <p:nvSpPr>
          <p:cNvPr id="356" name="Google Shape;356;p41"/>
          <p:cNvSpPr txBox="1"/>
          <p:nvPr>
            <p:ph type="title"/>
          </p:nvPr>
        </p:nvSpPr>
        <p:spPr>
          <a:xfrm>
            <a:off x="423450" y="6732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Economic Growth</a:t>
            </a:r>
            <a:endParaRPr/>
          </a:p>
          <a:p>
            <a:pPr indent="0" lvl="0" marL="0" rtl="0" algn="ctr">
              <a:lnSpc>
                <a:spcPct val="100000"/>
              </a:lnSpc>
              <a:spcBef>
                <a:spcPts val="0"/>
              </a:spcBef>
              <a:spcAft>
                <a:spcPts val="0"/>
              </a:spcAft>
              <a:buSzPts val="3600"/>
              <a:buNone/>
            </a:pPr>
            <a:r>
              <a:t/>
            </a:r>
            <a:endParaRPr/>
          </a:p>
        </p:txBody>
      </p:sp>
      <p:pic>
        <p:nvPicPr>
          <p:cNvPr id="357" name="Google Shape;357;p41"/>
          <p:cNvPicPr preferRelativeResize="0"/>
          <p:nvPr/>
        </p:nvPicPr>
        <p:blipFill rotWithShape="1">
          <a:blip r:embed="rId3">
            <a:alphaModFix/>
          </a:blip>
          <a:srcRect b="0" l="0" r="0" t="0"/>
          <a:stretch/>
        </p:blipFill>
        <p:spPr>
          <a:xfrm>
            <a:off x="4652125" y="1704975"/>
            <a:ext cx="4491873" cy="299382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3"/>
                                        </p:tgtEl>
                                        <p:attrNameLst>
                                          <p:attrName>style.visibility</p:attrName>
                                        </p:attrNameLst>
                                      </p:cBhvr>
                                      <p:to>
                                        <p:strVal val="visible"/>
                                      </p:to>
                                    </p:set>
                                    <p:animEffect filter="fade" transition="in">
                                      <p:cBhvr>
                                        <p:cTn dur="300"/>
                                        <p:tgtEl>
                                          <p:spTgt spid="3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4">
                                            <p:txEl>
                                              <p:pRg end="0" st="0"/>
                                            </p:txEl>
                                          </p:spTgt>
                                        </p:tgtEl>
                                        <p:attrNameLst>
                                          <p:attrName>style.visibility</p:attrName>
                                        </p:attrNameLst>
                                      </p:cBhvr>
                                      <p:to>
                                        <p:strVal val="visible"/>
                                      </p:to>
                                    </p:set>
                                    <p:animEffect filter="fade" transition="in">
                                      <p:cBhvr>
                                        <p:cTn dur="300"/>
                                        <p:tgtEl>
                                          <p:spTgt spid="35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4">
                                            <p:txEl>
                                              <p:pRg end="1" st="1"/>
                                            </p:txEl>
                                          </p:spTgt>
                                        </p:tgtEl>
                                        <p:attrNameLst>
                                          <p:attrName>style.visibility</p:attrName>
                                        </p:attrNameLst>
                                      </p:cBhvr>
                                      <p:to>
                                        <p:strVal val="visible"/>
                                      </p:to>
                                    </p:set>
                                    <p:animEffect filter="fade" transition="in">
                                      <p:cBhvr>
                                        <p:cTn dur="300"/>
                                        <p:tgtEl>
                                          <p:spTgt spid="35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4">
                                            <p:txEl>
                                              <p:pRg end="2" st="2"/>
                                            </p:txEl>
                                          </p:spTgt>
                                        </p:tgtEl>
                                        <p:attrNameLst>
                                          <p:attrName>style.visibility</p:attrName>
                                        </p:attrNameLst>
                                      </p:cBhvr>
                                      <p:to>
                                        <p:strVal val="visible"/>
                                      </p:to>
                                    </p:set>
                                    <p:animEffect filter="fade" transition="in">
                                      <p:cBhvr>
                                        <p:cTn dur="300"/>
                                        <p:tgtEl>
                                          <p:spTgt spid="35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4">
                                            <p:txEl>
                                              <p:pRg end="3" st="3"/>
                                            </p:txEl>
                                          </p:spTgt>
                                        </p:tgtEl>
                                        <p:attrNameLst>
                                          <p:attrName>style.visibility</p:attrName>
                                        </p:attrNameLst>
                                      </p:cBhvr>
                                      <p:to>
                                        <p:strVal val="visible"/>
                                      </p:to>
                                    </p:set>
                                    <p:animEffect filter="fade" transition="in">
                                      <p:cBhvr>
                                        <p:cTn dur="300"/>
                                        <p:tgtEl>
                                          <p:spTgt spid="35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4">
                                            <p:txEl>
                                              <p:pRg end="4" st="4"/>
                                            </p:txEl>
                                          </p:spTgt>
                                        </p:tgtEl>
                                        <p:attrNameLst>
                                          <p:attrName>style.visibility</p:attrName>
                                        </p:attrNameLst>
                                      </p:cBhvr>
                                      <p:to>
                                        <p:strVal val="visible"/>
                                      </p:to>
                                    </p:set>
                                    <p:animEffect filter="fade" transition="in">
                                      <p:cBhvr>
                                        <p:cTn dur="300"/>
                                        <p:tgtEl>
                                          <p:spTgt spid="35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
                                        </p:tgtEl>
                                        <p:attrNameLst>
                                          <p:attrName>style.visibility</p:attrName>
                                        </p:attrNameLst>
                                      </p:cBhvr>
                                      <p:to>
                                        <p:strVal val="visible"/>
                                      </p:to>
                                    </p:set>
                                    <p:animEffect filter="fade" transition="in">
                                      <p:cBhvr>
                                        <p:cTn dur="300"/>
                                        <p:tgtEl>
                                          <p:spTgt spid="3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7"/>
                                        </p:tgtEl>
                                        <p:attrNameLst>
                                          <p:attrName>style.visibility</p:attrName>
                                        </p:attrNameLst>
                                      </p:cBhvr>
                                      <p:to>
                                        <p:strVal val="visible"/>
                                      </p:to>
                                    </p:set>
                                    <p:animEffect filter="fade" transition="in">
                                      <p:cBhvr>
                                        <p:cTn dur="300"/>
                                        <p:tgtEl>
                                          <p:spTgt spid="3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type="title"/>
          </p:nvPr>
        </p:nvSpPr>
        <p:spPr>
          <a:xfrm>
            <a:off x="423625" y="559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73" name="Google Shape;73;p15"/>
          <p:cNvSpPr txBox="1"/>
          <p:nvPr/>
        </p:nvSpPr>
        <p:spPr>
          <a:xfrm>
            <a:off x="367450" y="817200"/>
            <a:ext cx="8776500" cy="36678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Law: </a:t>
            </a:r>
            <a:r>
              <a:rPr b="0" i="1" lang="en" sz="2000" u="none" cap="none" strike="noStrike">
                <a:solidFill>
                  <a:schemeClr val="dk1"/>
                </a:solidFill>
                <a:latin typeface="Nunito"/>
                <a:ea typeface="Nunito"/>
                <a:cs typeface="Nunito"/>
                <a:sym typeface="Nunito"/>
              </a:rPr>
              <a:t>Make AIs follow the law</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Fairness: </a:t>
            </a:r>
            <a:r>
              <a:rPr b="0" i="1" lang="en" sz="2000" u="none" cap="none" strike="noStrike">
                <a:solidFill>
                  <a:schemeClr val="dk1"/>
                </a:solidFill>
                <a:latin typeface="Nunito"/>
                <a:ea typeface="Nunito"/>
                <a:cs typeface="Nunito"/>
                <a:sym typeface="Nunito"/>
              </a:rPr>
              <a:t>Make AIs be fair</a:t>
            </a:r>
            <a:endParaRPr b="0" i="1" sz="2000" u="none" cap="none" strike="noStrike">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The Economic Engine: </a:t>
            </a:r>
            <a:r>
              <a:rPr i="1" lang="en" sz="2000">
                <a:solidFill>
                  <a:schemeClr val="dk1"/>
                </a:solidFill>
                <a:latin typeface="Nunito"/>
                <a:ea typeface="Nunito"/>
                <a:cs typeface="Nunito"/>
                <a:sym typeface="Nunito"/>
              </a:rPr>
              <a:t>Let the economy govern AI development</a:t>
            </a:r>
            <a:endParaRPr i="1" sz="2000">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Wellbeing: </a:t>
            </a:r>
            <a:r>
              <a:rPr i="1" lang="en" sz="2000">
                <a:solidFill>
                  <a:schemeClr val="dk1"/>
                </a:solidFill>
                <a:latin typeface="Nunito"/>
                <a:ea typeface="Nunito"/>
                <a:cs typeface="Nunito"/>
                <a:sym typeface="Nunito"/>
              </a:rPr>
              <a:t>AIs should improve people’s lives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Preferences: </a:t>
            </a:r>
            <a:r>
              <a:rPr b="0" i="1" lang="en" sz="2000" u="none" cap="none" strike="noStrike">
                <a:solidFill>
                  <a:schemeClr val="dk1"/>
                </a:solidFill>
                <a:latin typeface="Nunito"/>
                <a:ea typeface="Nunito"/>
                <a:cs typeface="Nunito"/>
                <a:sym typeface="Nunito"/>
              </a:rPr>
              <a:t>Make AIs satisfy people’s preferences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Happiness: </a:t>
            </a:r>
            <a:r>
              <a:rPr b="0" i="1" lang="en" sz="2000" u="none" cap="none" strike="noStrike">
                <a:solidFill>
                  <a:schemeClr val="dk1"/>
                </a:solidFill>
                <a:latin typeface="Nunito"/>
                <a:ea typeface="Nunito"/>
                <a:cs typeface="Nunito"/>
                <a:sym typeface="Nunito"/>
              </a:rPr>
              <a:t>Make AIs make people happy</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Social Welfare Functions: </a:t>
            </a:r>
            <a:r>
              <a:rPr b="0" i="1" lang="en" sz="2000" u="none" cap="none" strike="noStrike">
                <a:solidFill>
                  <a:schemeClr val="dk1"/>
                </a:solidFill>
                <a:latin typeface="Nunito"/>
                <a:ea typeface="Nunito"/>
                <a:cs typeface="Nunito"/>
                <a:sym typeface="Nunito"/>
              </a:rPr>
              <a:t>Make AIs maximize total wellbeing</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Moral uncertainty: </a:t>
            </a:r>
            <a:r>
              <a:rPr i="1" lang="en" sz="2000">
                <a:solidFill>
                  <a:schemeClr val="dk1"/>
                </a:solidFill>
                <a:latin typeface="Nunito"/>
                <a:ea typeface="Nunito"/>
                <a:cs typeface="Nunito"/>
                <a:sym typeface="Nunito"/>
              </a:rPr>
              <a:t>Deciding without knowing the “correct” moral theory</a:t>
            </a:r>
            <a:endParaRPr i="1" sz="2000">
              <a:solidFill>
                <a:schemeClr val="dk1"/>
              </a:solidFill>
              <a:latin typeface="Nunito"/>
              <a:ea typeface="Nunito"/>
              <a:cs typeface="Nunito"/>
              <a:sym typeface="Nunito"/>
            </a:endParaRPr>
          </a:p>
          <a:p>
            <a:pPr indent="0" lvl="0" marL="0" marR="0" rtl="0" algn="l">
              <a:lnSpc>
                <a:spcPct val="150000"/>
              </a:lnSpc>
              <a:spcBef>
                <a:spcPts val="0"/>
              </a:spcBef>
              <a:spcAft>
                <a:spcPts val="0"/>
              </a:spcAft>
              <a:buClr>
                <a:srgbClr val="000000"/>
              </a:buClr>
              <a:buSzPts val="2000"/>
              <a:buFont typeface="Arial"/>
              <a:buNone/>
            </a:pPr>
            <a:r>
              <a:t/>
            </a:r>
            <a:endParaRPr b="0" i="1" sz="2000" u="none" cap="none" strike="noStrike">
              <a:solidFill>
                <a:schemeClr val="dk1"/>
              </a:solidFill>
              <a:latin typeface="Nunito"/>
              <a:ea typeface="Nunito"/>
              <a:cs typeface="Nunito"/>
              <a:sym typeface="Nunito"/>
            </a:endParaRPr>
          </a:p>
          <a:p>
            <a:pPr indent="0" lvl="0" marL="0" marR="0" rtl="0" algn="l">
              <a:lnSpc>
                <a:spcPct val="150000"/>
              </a:lnSpc>
              <a:spcBef>
                <a:spcPts val="0"/>
              </a:spcBef>
              <a:spcAft>
                <a:spcPts val="0"/>
              </a:spcAft>
              <a:buClr>
                <a:srgbClr val="000000"/>
              </a:buClr>
              <a:buSzPts val="2000"/>
              <a:buFont typeface="Arial"/>
              <a:buNone/>
            </a:pPr>
            <a:r>
              <a:t/>
            </a:r>
            <a:endParaRPr b="0" i="1" sz="2000" u="none" cap="none" strike="noStrike">
              <a:solidFill>
                <a:schemeClr val="dk1"/>
              </a:solidFill>
              <a:latin typeface="Nunito"/>
              <a:ea typeface="Nunito"/>
              <a:cs typeface="Nunito"/>
              <a:sym typeface="Nunito"/>
            </a:endParaRPr>
          </a:p>
          <a:p>
            <a:pPr indent="0" lvl="0" marL="0" marR="0" rtl="0" algn="l">
              <a:lnSpc>
                <a:spcPct val="150000"/>
              </a:lnSpc>
              <a:spcBef>
                <a:spcPts val="0"/>
              </a:spcBef>
              <a:spcAft>
                <a:spcPts val="0"/>
              </a:spcAft>
              <a:buClr>
                <a:srgbClr val="000000"/>
              </a:buClr>
              <a:buSzPts val="2000"/>
              <a:buFont typeface="Arial"/>
              <a:buNone/>
            </a:pPr>
            <a:r>
              <a:t/>
            </a:r>
            <a:endParaRPr b="0" i="1" sz="2000" u="none" cap="none" strike="noStrike">
              <a:solidFill>
                <a:schemeClr val="dk1"/>
              </a:solidFill>
              <a:latin typeface="Nunito"/>
              <a:ea typeface="Nunito"/>
              <a:cs typeface="Nunito"/>
              <a:sym typeface="Nunito"/>
            </a:endParaRPr>
          </a:p>
        </p:txBody>
      </p:sp>
      <p:sp>
        <p:nvSpPr>
          <p:cNvPr id="74" name="Google Shape;74;p1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5" name="Google Shape;75;p1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6" name="Google Shape;76;p1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7" name="Google Shape;77;p15"/>
          <p:cNvSpPr/>
          <p:nvPr/>
        </p:nvSpPr>
        <p:spPr>
          <a:xfrm>
            <a:off x="367450" y="817200"/>
            <a:ext cx="8279700" cy="9501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
                                            <p:txEl>
                                              <p:pRg end="0" st="0"/>
                                            </p:txEl>
                                          </p:spTgt>
                                        </p:tgtEl>
                                        <p:attrNameLst>
                                          <p:attrName>style.visibility</p:attrName>
                                        </p:attrNameLst>
                                      </p:cBhvr>
                                      <p:to>
                                        <p:strVal val="visible"/>
                                      </p:to>
                                    </p:set>
                                    <p:animEffect filter="fade" transition="in">
                                      <p:cBhvr>
                                        <p:cTn dur="300"/>
                                        <p:tgtEl>
                                          <p:spTgt spid="7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
                                            <p:txEl>
                                              <p:pRg end="1" st="1"/>
                                            </p:txEl>
                                          </p:spTgt>
                                        </p:tgtEl>
                                        <p:attrNameLst>
                                          <p:attrName>style.visibility</p:attrName>
                                        </p:attrNameLst>
                                      </p:cBhvr>
                                      <p:to>
                                        <p:strVal val="visible"/>
                                      </p:to>
                                    </p:set>
                                    <p:animEffect filter="fade" transition="in">
                                      <p:cBhvr>
                                        <p:cTn dur="300"/>
                                        <p:tgtEl>
                                          <p:spTgt spid="7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
                                            <p:txEl>
                                              <p:pRg end="2" st="2"/>
                                            </p:txEl>
                                          </p:spTgt>
                                        </p:tgtEl>
                                        <p:attrNameLst>
                                          <p:attrName>style.visibility</p:attrName>
                                        </p:attrNameLst>
                                      </p:cBhvr>
                                      <p:to>
                                        <p:strVal val="visible"/>
                                      </p:to>
                                    </p:set>
                                    <p:animEffect filter="fade" transition="in">
                                      <p:cBhvr>
                                        <p:cTn dur="300"/>
                                        <p:tgtEl>
                                          <p:spTgt spid="7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
                                            <p:txEl>
                                              <p:pRg end="3" st="3"/>
                                            </p:txEl>
                                          </p:spTgt>
                                        </p:tgtEl>
                                        <p:attrNameLst>
                                          <p:attrName>style.visibility</p:attrName>
                                        </p:attrNameLst>
                                      </p:cBhvr>
                                      <p:to>
                                        <p:strVal val="visible"/>
                                      </p:to>
                                    </p:set>
                                    <p:animEffect filter="fade" transition="in">
                                      <p:cBhvr>
                                        <p:cTn dur="300"/>
                                        <p:tgtEl>
                                          <p:spTgt spid="7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
                                            <p:txEl>
                                              <p:pRg end="4" st="4"/>
                                            </p:txEl>
                                          </p:spTgt>
                                        </p:tgtEl>
                                        <p:attrNameLst>
                                          <p:attrName>style.visibility</p:attrName>
                                        </p:attrNameLst>
                                      </p:cBhvr>
                                      <p:to>
                                        <p:strVal val="visible"/>
                                      </p:to>
                                    </p:set>
                                    <p:animEffect filter="fade" transition="in">
                                      <p:cBhvr>
                                        <p:cTn dur="300"/>
                                        <p:tgtEl>
                                          <p:spTgt spid="7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
                                            <p:txEl>
                                              <p:pRg end="5" st="5"/>
                                            </p:txEl>
                                          </p:spTgt>
                                        </p:tgtEl>
                                        <p:attrNameLst>
                                          <p:attrName>style.visibility</p:attrName>
                                        </p:attrNameLst>
                                      </p:cBhvr>
                                      <p:to>
                                        <p:strVal val="visible"/>
                                      </p:to>
                                    </p:set>
                                    <p:animEffect filter="fade" transition="in">
                                      <p:cBhvr>
                                        <p:cTn dur="300"/>
                                        <p:tgtEl>
                                          <p:spTgt spid="7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
                                            <p:txEl>
                                              <p:pRg end="6" st="6"/>
                                            </p:txEl>
                                          </p:spTgt>
                                        </p:tgtEl>
                                        <p:attrNameLst>
                                          <p:attrName>style.visibility</p:attrName>
                                        </p:attrNameLst>
                                      </p:cBhvr>
                                      <p:to>
                                        <p:strVal val="visible"/>
                                      </p:to>
                                    </p:set>
                                    <p:animEffect filter="fade" transition="in">
                                      <p:cBhvr>
                                        <p:cTn dur="300"/>
                                        <p:tgtEl>
                                          <p:spTgt spid="7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
                                            <p:txEl>
                                              <p:pRg end="7" st="7"/>
                                            </p:txEl>
                                          </p:spTgt>
                                        </p:tgtEl>
                                        <p:attrNameLst>
                                          <p:attrName>style.visibility</p:attrName>
                                        </p:attrNameLst>
                                      </p:cBhvr>
                                      <p:to>
                                        <p:strVal val="visible"/>
                                      </p:to>
                                    </p:set>
                                    <p:animEffect filter="fade" transition="in">
                                      <p:cBhvr>
                                        <p:cTn dur="300"/>
                                        <p:tgtEl>
                                          <p:spTgt spid="73">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
                                            <p:txEl>
                                              <p:pRg end="8" st="8"/>
                                            </p:txEl>
                                          </p:spTgt>
                                        </p:tgtEl>
                                        <p:attrNameLst>
                                          <p:attrName>style.visibility</p:attrName>
                                        </p:attrNameLst>
                                      </p:cBhvr>
                                      <p:to>
                                        <p:strVal val="visible"/>
                                      </p:to>
                                    </p:set>
                                    <p:animEffect filter="fade" transition="in">
                                      <p:cBhvr>
                                        <p:cTn dur="300"/>
                                        <p:tgtEl>
                                          <p:spTgt spid="73">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
                                            <p:txEl>
                                              <p:pRg end="9" st="9"/>
                                            </p:txEl>
                                          </p:spTgt>
                                        </p:tgtEl>
                                        <p:attrNameLst>
                                          <p:attrName>style.visibility</p:attrName>
                                        </p:attrNameLst>
                                      </p:cBhvr>
                                      <p:to>
                                        <p:strVal val="visible"/>
                                      </p:to>
                                    </p:set>
                                    <p:animEffect filter="fade" transition="in">
                                      <p:cBhvr>
                                        <p:cTn dur="300"/>
                                        <p:tgtEl>
                                          <p:spTgt spid="73">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
                                            <p:txEl>
                                              <p:pRg end="10" st="10"/>
                                            </p:txEl>
                                          </p:spTgt>
                                        </p:tgtEl>
                                        <p:attrNameLst>
                                          <p:attrName>style.visibility</p:attrName>
                                        </p:attrNameLst>
                                      </p:cBhvr>
                                      <p:to>
                                        <p:strVal val="visible"/>
                                      </p:to>
                                    </p:set>
                                    <p:animEffect filter="fade" transition="in">
                                      <p:cBhvr>
                                        <p:cTn dur="300"/>
                                        <p:tgtEl>
                                          <p:spTgt spid="73">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
                                        </p:tgtEl>
                                        <p:attrNameLst>
                                          <p:attrName>style.visibility</p:attrName>
                                        </p:attrNameLst>
                                      </p:cBhvr>
                                      <p:to>
                                        <p:strVal val="visible"/>
                                      </p:to>
                                    </p:set>
                                    <p:animEffect filter="fade" transition="in">
                                      <p:cBhvr>
                                        <p:cTn dur="300"/>
                                        <p:tgtEl>
                                          <p:spTgt spid="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4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63" name="Google Shape;363;p4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64" name="Google Shape;364;p4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65" name="Google Shape;365;p42"/>
          <p:cNvSpPr txBox="1"/>
          <p:nvPr/>
        </p:nvSpPr>
        <p:spPr>
          <a:xfrm>
            <a:off x="423400" y="1254675"/>
            <a:ext cx="8750100" cy="1245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When individuals pursue their self-interest within a market, they unintentionally contribute to societal welfare. Trading leads to Pareto efficient allocations, so living standards improve.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366" name="Google Shape;366;p42"/>
          <p:cNvSpPr txBox="1"/>
          <p:nvPr/>
        </p:nvSpPr>
        <p:spPr>
          <a:xfrm>
            <a:off x="423400" y="1951425"/>
            <a:ext cx="8567400" cy="3232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Open market</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No seller big enough to raise prices alone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No producer privately holds pivotal technology</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No buyer big enough to lower prices alone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Everyone has perfect information</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No externalities in consumption</a:t>
            </a: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The state enforces property and contract laws</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367" name="Google Shape;367;p42"/>
          <p:cNvSpPr txBox="1"/>
          <p:nvPr>
            <p:ph type="title"/>
          </p:nvPr>
        </p:nvSpPr>
        <p:spPr>
          <a:xfrm>
            <a:off x="423450" y="1031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The First Fundamental Theorem of Welfare Economics</a:t>
            </a:r>
            <a:endParaRPr/>
          </a:p>
          <a:p>
            <a:pPr indent="0" lvl="0" marL="0" rtl="0" algn="ctr">
              <a:lnSpc>
                <a:spcPct val="100000"/>
              </a:lnSpc>
              <a:spcBef>
                <a:spcPts val="0"/>
              </a:spcBef>
              <a:spcAft>
                <a:spcPts val="0"/>
              </a:spcAft>
              <a:buSzPts val="3600"/>
              <a:buNone/>
            </a:pPr>
            <a:r>
              <a:t/>
            </a:r>
            <a:endParaRPr/>
          </a:p>
        </p:txBody>
      </p:sp>
      <p:pic>
        <p:nvPicPr>
          <p:cNvPr id="368" name="Google Shape;368;p42"/>
          <p:cNvPicPr preferRelativeResize="0"/>
          <p:nvPr/>
        </p:nvPicPr>
        <p:blipFill rotWithShape="1">
          <a:blip r:embed="rId3">
            <a:alphaModFix/>
          </a:blip>
          <a:srcRect b="0" l="0" r="0" t="0"/>
          <a:stretch/>
        </p:blipFill>
        <p:spPr>
          <a:xfrm>
            <a:off x="6661000" y="2406200"/>
            <a:ext cx="2432500" cy="2432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300"/>
                                        <p:tgtEl>
                                          <p:spTgt spid="3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6">
                                            <p:txEl>
                                              <p:pRg end="0" st="0"/>
                                            </p:txEl>
                                          </p:spTgt>
                                        </p:tgtEl>
                                        <p:attrNameLst>
                                          <p:attrName>style.visibility</p:attrName>
                                        </p:attrNameLst>
                                      </p:cBhvr>
                                      <p:to>
                                        <p:strVal val="visible"/>
                                      </p:to>
                                    </p:set>
                                    <p:animEffect filter="fade" transition="in">
                                      <p:cBhvr>
                                        <p:cTn dur="300"/>
                                        <p:tgtEl>
                                          <p:spTgt spid="36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6">
                                            <p:txEl>
                                              <p:pRg end="1" st="1"/>
                                            </p:txEl>
                                          </p:spTgt>
                                        </p:tgtEl>
                                        <p:attrNameLst>
                                          <p:attrName>style.visibility</p:attrName>
                                        </p:attrNameLst>
                                      </p:cBhvr>
                                      <p:to>
                                        <p:strVal val="visible"/>
                                      </p:to>
                                    </p:set>
                                    <p:animEffect filter="fade" transition="in">
                                      <p:cBhvr>
                                        <p:cTn dur="300"/>
                                        <p:tgtEl>
                                          <p:spTgt spid="36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6">
                                            <p:txEl>
                                              <p:pRg end="2" st="2"/>
                                            </p:txEl>
                                          </p:spTgt>
                                        </p:tgtEl>
                                        <p:attrNameLst>
                                          <p:attrName>style.visibility</p:attrName>
                                        </p:attrNameLst>
                                      </p:cBhvr>
                                      <p:to>
                                        <p:strVal val="visible"/>
                                      </p:to>
                                    </p:set>
                                    <p:animEffect filter="fade" transition="in">
                                      <p:cBhvr>
                                        <p:cTn dur="300"/>
                                        <p:tgtEl>
                                          <p:spTgt spid="36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6">
                                            <p:txEl>
                                              <p:pRg end="3" st="3"/>
                                            </p:txEl>
                                          </p:spTgt>
                                        </p:tgtEl>
                                        <p:attrNameLst>
                                          <p:attrName>style.visibility</p:attrName>
                                        </p:attrNameLst>
                                      </p:cBhvr>
                                      <p:to>
                                        <p:strVal val="visible"/>
                                      </p:to>
                                    </p:set>
                                    <p:animEffect filter="fade" transition="in">
                                      <p:cBhvr>
                                        <p:cTn dur="300"/>
                                        <p:tgtEl>
                                          <p:spTgt spid="36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6">
                                            <p:txEl>
                                              <p:pRg end="4" st="4"/>
                                            </p:txEl>
                                          </p:spTgt>
                                        </p:tgtEl>
                                        <p:attrNameLst>
                                          <p:attrName>style.visibility</p:attrName>
                                        </p:attrNameLst>
                                      </p:cBhvr>
                                      <p:to>
                                        <p:strVal val="visible"/>
                                      </p:to>
                                    </p:set>
                                    <p:animEffect filter="fade" transition="in">
                                      <p:cBhvr>
                                        <p:cTn dur="300"/>
                                        <p:tgtEl>
                                          <p:spTgt spid="36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6">
                                            <p:txEl>
                                              <p:pRg end="5" st="5"/>
                                            </p:txEl>
                                          </p:spTgt>
                                        </p:tgtEl>
                                        <p:attrNameLst>
                                          <p:attrName>style.visibility</p:attrName>
                                        </p:attrNameLst>
                                      </p:cBhvr>
                                      <p:to>
                                        <p:strVal val="visible"/>
                                      </p:to>
                                    </p:set>
                                    <p:animEffect filter="fade" transition="in">
                                      <p:cBhvr>
                                        <p:cTn dur="300"/>
                                        <p:tgtEl>
                                          <p:spTgt spid="36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6">
                                            <p:txEl>
                                              <p:pRg end="6" st="6"/>
                                            </p:txEl>
                                          </p:spTgt>
                                        </p:tgtEl>
                                        <p:attrNameLst>
                                          <p:attrName>style.visibility</p:attrName>
                                        </p:attrNameLst>
                                      </p:cBhvr>
                                      <p:to>
                                        <p:strVal val="visible"/>
                                      </p:to>
                                    </p:set>
                                    <p:animEffect filter="fade" transition="in">
                                      <p:cBhvr>
                                        <p:cTn dur="300"/>
                                        <p:tgtEl>
                                          <p:spTgt spid="366">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6">
                                            <p:txEl>
                                              <p:pRg end="7" st="7"/>
                                            </p:txEl>
                                          </p:spTgt>
                                        </p:tgtEl>
                                        <p:attrNameLst>
                                          <p:attrName>style.visibility</p:attrName>
                                        </p:attrNameLst>
                                      </p:cBhvr>
                                      <p:to>
                                        <p:strVal val="visible"/>
                                      </p:to>
                                    </p:set>
                                    <p:animEffect filter="fade" transition="in">
                                      <p:cBhvr>
                                        <p:cTn dur="300"/>
                                        <p:tgtEl>
                                          <p:spTgt spid="366">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6">
                                            <p:txEl>
                                              <p:pRg end="8" st="8"/>
                                            </p:txEl>
                                          </p:spTgt>
                                        </p:tgtEl>
                                        <p:attrNameLst>
                                          <p:attrName>style.visibility</p:attrName>
                                        </p:attrNameLst>
                                      </p:cBhvr>
                                      <p:to>
                                        <p:strVal val="visible"/>
                                      </p:to>
                                    </p:set>
                                    <p:animEffect filter="fade" transition="in">
                                      <p:cBhvr>
                                        <p:cTn dur="300"/>
                                        <p:tgtEl>
                                          <p:spTgt spid="366">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4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74" name="Google Shape;374;p4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75" name="Google Shape;375;p4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76" name="Google Shape;376;p43"/>
          <p:cNvSpPr txBox="1"/>
          <p:nvPr/>
        </p:nvSpPr>
        <p:spPr>
          <a:xfrm>
            <a:off x="423400" y="89155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377" name="Google Shape;377;p43"/>
          <p:cNvSpPr txBox="1"/>
          <p:nvPr>
            <p:ph type="title"/>
          </p:nvPr>
        </p:nvSpPr>
        <p:spPr>
          <a:xfrm>
            <a:off x="423450" y="6730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3400"/>
              <a:t>Risk: Market Failures (1/3)</a:t>
            </a:r>
            <a:endParaRPr sz="3400"/>
          </a:p>
          <a:p>
            <a:pPr indent="0" lvl="0" marL="0" rtl="0" algn="ctr">
              <a:lnSpc>
                <a:spcPct val="100000"/>
              </a:lnSpc>
              <a:spcBef>
                <a:spcPts val="0"/>
              </a:spcBef>
              <a:spcAft>
                <a:spcPts val="0"/>
              </a:spcAft>
              <a:buSzPts val="3600"/>
              <a:buNone/>
            </a:pPr>
            <a:r>
              <a:t/>
            </a:r>
            <a:endParaRPr/>
          </a:p>
        </p:txBody>
      </p:sp>
      <p:sp>
        <p:nvSpPr>
          <p:cNvPr id="378" name="Google Shape;378;p43"/>
          <p:cNvSpPr txBox="1"/>
          <p:nvPr/>
        </p:nvSpPr>
        <p:spPr>
          <a:xfrm>
            <a:off x="423450" y="931075"/>
            <a:ext cx="7986300" cy="1758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000000"/>
                </a:solidFill>
                <a:latin typeface="Nunito"/>
                <a:ea typeface="Nunito"/>
                <a:cs typeface="Nunito"/>
                <a:sym typeface="Nunito"/>
              </a:rPr>
              <a:t>Information asymmetry</a:t>
            </a:r>
            <a:r>
              <a:rPr b="0" i="0" lang="en" sz="2000" u="none" cap="none" strike="noStrike">
                <a:solidFill>
                  <a:srgbClr val="000000"/>
                </a:solidFill>
                <a:latin typeface="Nunito"/>
                <a:ea typeface="Nunito"/>
                <a:cs typeface="Nunito"/>
                <a:sym typeface="Nunito"/>
              </a:rPr>
              <a:t> describes when one party exploits knowledge that the other party doesn’t have.</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lang="en" sz="2000">
                <a:latin typeface="Nunito"/>
                <a:ea typeface="Nunito"/>
                <a:cs typeface="Nunito"/>
                <a:sym typeface="Nunito"/>
              </a:rPr>
              <a:t>Example: p</a:t>
            </a:r>
            <a:r>
              <a:rPr b="0" i="0" lang="en" sz="2000" u="none" cap="none" strike="noStrike">
                <a:solidFill>
                  <a:srgbClr val="000000"/>
                </a:solidFill>
                <a:latin typeface="Nunito"/>
                <a:ea typeface="Nunito"/>
                <a:cs typeface="Nunito"/>
                <a:sym typeface="Nunito"/>
              </a:rPr>
              <a:t>redatory lending is when lenders offer exploitative terms to vulnerable people.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
        <p:nvSpPr>
          <p:cNvPr id="379" name="Google Shape;379;p43"/>
          <p:cNvSpPr txBox="1"/>
          <p:nvPr/>
        </p:nvSpPr>
        <p:spPr>
          <a:xfrm>
            <a:off x="423400" y="2689425"/>
            <a:ext cx="4880400" cy="1089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AI enables sophisticated psychometric profiling, and a fundamental information advantage to tech companies.</a:t>
            </a:r>
            <a:endParaRPr sz="2000">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00000"/>
              </a:solidFill>
              <a:latin typeface="Nunito"/>
              <a:ea typeface="Nunito"/>
              <a:cs typeface="Nunito"/>
              <a:sym typeface="Nunito"/>
            </a:endParaRPr>
          </a:p>
        </p:txBody>
      </p:sp>
      <p:pic>
        <p:nvPicPr>
          <p:cNvPr id="380" name="Google Shape;380;p43"/>
          <p:cNvPicPr preferRelativeResize="0"/>
          <p:nvPr/>
        </p:nvPicPr>
        <p:blipFill>
          <a:blip r:embed="rId3">
            <a:alphaModFix/>
          </a:blip>
          <a:stretch>
            <a:fillRect/>
          </a:stretch>
        </p:blipFill>
        <p:spPr>
          <a:xfrm>
            <a:off x="6893575" y="2657100"/>
            <a:ext cx="1887650" cy="1822950"/>
          </a:xfrm>
          <a:prstGeom prst="rect">
            <a:avLst/>
          </a:prstGeom>
          <a:noFill/>
          <a:ln>
            <a:noFill/>
          </a:ln>
        </p:spPr>
      </p:pic>
      <p:sp>
        <p:nvSpPr>
          <p:cNvPr id="381" name="Google Shape;381;p43"/>
          <p:cNvSpPr txBox="1"/>
          <p:nvPr/>
        </p:nvSpPr>
        <p:spPr>
          <a:xfrm>
            <a:off x="423400" y="3756225"/>
            <a:ext cx="7191300" cy="1089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lang="en" sz="2000">
                <a:solidFill>
                  <a:schemeClr val="dk1"/>
                </a:solidFill>
                <a:latin typeface="Nunito"/>
                <a:ea typeface="Nunito"/>
                <a:cs typeface="Nunito"/>
                <a:sym typeface="Nunito"/>
              </a:rPr>
              <a:t>AI development is also extremely fast moving,</a:t>
            </a:r>
            <a:endParaRPr sz="2000">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lang="en" sz="2000">
                <a:solidFill>
                  <a:schemeClr val="dk1"/>
                </a:solidFill>
                <a:latin typeface="Nunito"/>
                <a:ea typeface="Nunito"/>
                <a:cs typeface="Nunito"/>
                <a:sym typeface="Nunito"/>
              </a:rPr>
              <a:t>so information may not propagate quickly enough,</a:t>
            </a:r>
            <a:endParaRPr sz="2000">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lang="en" sz="2000">
                <a:solidFill>
                  <a:schemeClr val="dk1"/>
                </a:solidFill>
                <a:latin typeface="Nunito"/>
                <a:ea typeface="Nunito"/>
                <a:cs typeface="Nunito"/>
                <a:sym typeface="Nunito"/>
              </a:rPr>
              <a:t>leading to less efficient self-organization in the economy</a:t>
            </a:r>
            <a:endParaRPr b="1" i="0" sz="2000" u="none" cap="none" strike="noStrike">
              <a:solidFill>
                <a:srgbClr val="000000"/>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8">
                                            <p:txEl>
                                              <p:pRg end="0" st="0"/>
                                            </p:txEl>
                                          </p:spTgt>
                                        </p:tgtEl>
                                        <p:attrNameLst>
                                          <p:attrName>style.visibility</p:attrName>
                                        </p:attrNameLst>
                                      </p:cBhvr>
                                      <p:to>
                                        <p:strVal val="visible"/>
                                      </p:to>
                                    </p:set>
                                    <p:animEffect filter="fade" transition="in">
                                      <p:cBhvr>
                                        <p:cTn dur="300"/>
                                        <p:tgtEl>
                                          <p:spTgt spid="37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8">
                                            <p:txEl>
                                              <p:pRg end="1" st="1"/>
                                            </p:txEl>
                                          </p:spTgt>
                                        </p:tgtEl>
                                        <p:attrNameLst>
                                          <p:attrName>style.visibility</p:attrName>
                                        </p:attrNameLst>
                                      </p:cBhvr>
                                      <p:to>
                                        <p:strVal val="visible"/>
                                      </p:to>
                                    </p:set>
                                    <p:animEffect filter="fade" transition="in">
                                      <p:cBhvr>
                                        <p:cTn dur="300"/>
                                        <p:tgtEl>
                                          <p:spTgt spid="37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8">
                                            <p:txEl>
                                              <p:pRg end="2" st="2"/>
                                            </p:txEl>
                                          </p:spTgt>
                                        </p:tgtEl>
                                        <p:attrNameLst>
                                          <p:attrName>style.visibility</p:attrName>
                                        </p:attrNameLst>
                                      </p:cBhvr>
                                      <p:to>
                                        <p:strVal val="visible"/>
                                      </p:to>
                                    </p:set>
                                    <p:animEffect filter="fade" transition="in">
                                      <p:cBhvr>
                                        <p:cTn dur="300"/>
                                        <p:tgtEl>
                                          <p:spTgt spid="37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8">
                                            <p:txEl>
                                              <p:pRg end="3" st="3"/>
                                            </p:txEl>
                                          </p:spTgt>
                                        </p:tgtEl>
                                        <p:attrNameLst>
                                          <p:attrName>style.visibility</p:attrName>
                                        </p:attrNameLst>
                                      </p:cBhvr>
                                      <p:to>
                                        <p:strVal val="visible"/>
                                      </p:to>
                                    </p:set>
                                    <p:animEffect filter="fade" transition="in">
                                      <p:cBhvr>
                                        <p:cTn dur="300"/>
                                        <p:tgtEl>
                                          <p:spTgt spid="37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8">
                                            <p:txEl>
                                              <p:pRg end="4" st="4"/>
                                            </p:txEl>
                                          </p:spTgt>
                                        </p:tgtEl>
                                        <p:attrNameLst>
                                          <p:attrName>style.visibility</p:attrName>
                                        </p:attrNameLst>
                                      </p:cBhvr>
                                      <p:to>
                                        <p:strVal val="visible"/>
                                      </p:to>
                                    </p:set>
                                    <p:animEffect filter="fade" transition="in">
                                      <p:cBhvr>
                                        <p:cTn dur="300"/>
                                        <p:tgtEl>
                                          <p:spTgt spid="37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8">
                                            <p:txEl>
                                              <p:pRg end="5" st="5"/>
                                            </p:txEl>
                                          </p:spTgt>
                                        </p:tgtEl>
                                        <p:attrNameLst>
                                          <p:attrName>style.visibility</p:attrName>
                                        </p:attrNameLst>
                                      </p:cBhvr>
                                      <p:to>
                                        <p:strVal val="visible"/>
                                      </p:to>
                                    </p:set>
                                    <p:animEffect filter="fade" transition="in">
                                      <p:cBhvr>
                                        <p:cTn dur="300"/>
                                        <p:tgtEl>
                                          <p:spTgt spid="37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8">
                                            <p:txEl>
                                              <p:pRg end="6" st="6"/>
                                            </p:txEl>
                                          </p:spTgt>
                                        </p:tgtEl>
                                        <p:attrNameLst>
                                          <p:attrName>style.visibility</p:attrName>
                                        </p:attrNameLst>
                                      </p:cBhvr>
                                      <p:to>
                                        <p:strVal val="visible"/>
                                      </p:to>
                                    </p:set>
                                    <p:animEffect filter="fade" transition="in">
                                      <p:cBhvr>
                                        <p:cTn dur="300"/>
                                        <p:tgtEl>
                                          <p:spTgt spid="378">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9"/>
                                        </p:tgtEl>
                                        <p:attrNameLst>
                                          <p:attrName>style.visibility</p:attrName>
                                        </p:attrNameLst>
                                      </p:cBhvr>
                                      <p:to>
                                        <p:strVal val="visible"/>
                                      </p:to>
                                    </p:set>
                                    <p:animEffect filter="fade" transition="in">
                                      <p:cBhvr>
                                        <p:cTn dur="300"/>
                                        <p:tgtEl>
                                          <p:spTgt spid="379"/>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380"/>
                                        </p:tgtEl>
                                        <p:attrNameLst>
                                          <p:attrName>style.visibility</p:attrName>
                                        </p:attrNameLst>
                                      </p:cBhvr>
                                      <p:to>
                                        <p:strVal val="visible"/>
                                      </p:to>
                                    </p:set>
                                    <p:animEffect filter="fade" transition="in">
                                      <p:cBhvr>
                                        <p:cTn dur="300"/>
                                        <p:tgtEl>
                                          <p:spTgt spid="3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4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387" name="Google Shape;387;p4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388" name="Google Shape;388;p4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389" name="Google Shape;389;p44"/>
          <p:cNvSpPr txBox="1"/>
          <p:nvPr/>
        </p:nvSpPr>
        <p:spPr>
          <a:xfrm>
            <a:off x="367450" y="75530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390" name="Google Shape;390;p44"/>
          <p:cNvSpPr txBox="1"/>
          <p:nvPr>
            <p:ph type="title"/>
          </p:nvPr>
        </p:nvSpPr>
        <p:spPr>
          <a:xfrm>
            <a:off x="423400" y="6732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3400"/>
              <a:t>Risk: Market Failures (2/3)</a:t>
            </a:r>
            <a:endParaRPr sz="3400"/>
          </a:p>
          <a:p>
            <a:pPr indent="0" lvl="0" marL="0" rtl="0" algn="ctr">
              <a:lnSpc>
                <a:spcPct val="100000"/>
              </a:lnSpc>
              <a:spcBef>
                <a:spcPts val="0"/>
              </a:spcBef>
              <a:spcAft>
                <a:spcPts val="0"/>
              </a:spcAft>
              <a:buSzPts val="3600"/>
              <a:buNone/>
            </a:pPr>
            <a:r>
              <a:t/>
            </a:r>
            <a:endParaRPr/>
          </a:p>
        </p:txBody>
      </p:sp>
      <p:sp>
        <p:nvSpPr>
          <p:cNvPr id="391" name="Google Shape;391;p44"/>
          <p:cNvSpPr txBox="1"/>
          <p:nvPr/>
        </p:nvSpPr>
        <p:spPr>
          <a:xfrm>
            <a:off x="811775" y="1701600"/>
            <a:ext cx="7675500" cy="760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p:txBody>
      </p:sp>
      <p:sp>
        <p:nvSpPr>
          <p:cNvPr id="392" name="Google Shape;392;p44"/>
          <p:cNvSpPr txBox="1"/>
          <p:nvPr/>
        </p:nvSpPr>
        <p:spPr>
          <a:xfrm>
            <a:off x="423400" y="902525"/>
            <a:ext cx="8201400" cy="3936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A </a:t>
            </a:r>
            <a:r>
              <a:rPr b="1" i="0" lang="en" sz="2000" u="none" cap="none" strike="noStrike">
                <a:solidFill>
                  <a:srgbClr val="000000"/>
                </a:solidFill>
                <a:latin typeface="Nunito"/>
                <a:ea typeface="Nunito"/>
                <a:cs typeface="Nunito"/>
                <a:sym typeface="Nunito"/>
              </a:rPr>
              <a:t>monopoly</a:t>
            </a:r>
            <a:r>
              <a:rPr b="0" i="0" lang="en" sz="2000" u="none" cap="none" strike="noStrike">
                <a:solidFill>
                  <a:srgbClr val="000000"/>
                </a:solidFill>
                <a:latin typeface="Nunito"/>
                <a:ea typeface="Nunito"/>
                <a:cs typeface="Nunito"/>
                <a:sym typeface="Nunito"/>
              </a:rPr>
              <a:t> is a firm with enough influence to impact the market price. </a:t>
            </a:r>
            <a:br>
              <a:rPr b="0" i="0" lang="en" sz="2000" u="none" cap="none" strike="noStrike">
                <a:solidFill>
                  <a:srgbClr val="000000"/>
                </a:solidFill>
                <a:latin typeface="Nunito"/>
                <a:ea typeface="Nunito"/>
                <a:cs typeface="Nunito"/>
                <a:sym typeface="Nunito"/>
              </a:rPr>
            </a:b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Monopolies can lead to higher prices and worse quality for consumers. </a:t>
            </a:r>
            <a:br>
              <a:rPr b="0" i="0" lang="en" sz="2000" u="none" cap="none" strike="noStrike">
                <a:solidFill>
                  <a:srgbClr val="000000"/>
                </a:solidFill>
                <a:latin typeface="Nunito"/>
                <a:ea typeface="Nunito"/>
                <a:cs typeface="Nunito"/>
                <a:sym typeface="Nunito"/>
              </a:rPr>
            </a:b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AI companies may become monopolies. </a:t>
            </a:r>
            <a:br>
              <a:rPr b="0" i="0" lang="en" sz="2000" u="none" cap="none" strike="noStrike">
                <a:solidFill>
                  <a:srgbClr val="000000"/>
                </a:solidFill>
                <a:latin typeface="Nunito"/>
                <a:ea typeface="Nunito"/>
                <a:cs typeface="Nunito"/>
                <a:sym typeface="Nunito"/>
              </a:rPr>
            </a:b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AI may entrench existing monopolies.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p:txBody>
      </p:sp>
      <p:sp>
        <p:nvSpPr>
          <p:cNvPr id="393" name="Google Shape;393;p44"/>
          <p:cNvSpPr txBox="1"/>
          <p:nvPr/>
        </p:nvSpPr>
        <p:spPr>
          <a:xfrm>
            <a:off x="811775" y="3168725"/>
            <a:ext cx="7675500" cy="760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p:txBody>
      </p:sp>
      <p:grpSp>
        <p:nvGrpSpPr>
          <p:cNvPr id="394" name="Google Shape;394;p44"/>
          <p:cNvGrpSpPr/>
          <p:nvPr/>
        </p:nvGrpSpPr>
        <p:grpSpPr>
          <a:xfrm>
            <a:off x="5563600" y="2263200"/>
            <a:ext cx="2691000" cy="2450150"/>
            <a:chOff x="5563600" y="2263200"/>
            <a:chExt cx="2691000" cy="2450150"/>
          </a:xfrm>
        </p:grpSpPr>
        <p:pic>
          <p:nvPicPr>
            <p:cNvPr id="395" name="Google Shape;395;p44"/>
            <p:cNvPicPr preferRelativeResize="0"/>
            <p:nvPr/>
          </p:nvPicPr>
          <p:blipFill rotWithShape="1">
            <a:blip r:embed="rId3">
              <a:alphaModFix/>
            </a:blip>
            <a:srcRect b="0" l="0" r="0" t="0"/>
            <a:stretch/>
          </p:blipFill>
          <p:spPr>
            <a:xfrm>
              <a:off x="5726213" y="2263200"/>
              <a:ext cx="2295525" cy="1990725"/>
            </a:xfrm>
            <a:prstGeom prst="rect">
              <a:avLst/>
            </a:prstGeom>
            <a:noFill/>
            <a:ln>
              <a:noFill/>
            </a:ln>
          </p:spPr>
        </p:pic>
        <p:sp>
          <p:nvSpPr>
            <p:cNvPr id="396" name="Google Shape;396;p44"/>
            <p:cNvSpPr txBox="1"/>
            <p:nvPr/>
          </p:nvSpPr>
          <p:spPr>
            <a:xfrm>
              <a:off x="5563600" y="4087550"/>
              <a:ext cx="2691000" cy="625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Nunito"/>
                  <a:ea typeface="Nunito"/>
                  <a:cs typeface="Nunito"/>
                  <a:sym typeface="Nunito"/>
                </a:rPr>
                <a:t>The US broke up Standard Oil into 34 companies. </a:t>
              </a:r>
              <a:endParaRPr b="0" i="0" sz="1400" u="none" cap="none" strike="noStrike">
                <a:solidFill>
                  <a:srgbClr val="000000"/>
                </a:solidFill>
                <a:latin typeface="Nunito"/>
                <a:ea typeface="Nunito"/>
                <a:cs typeface="Nunito"/>
                <a:sym typeface="Nunito"/>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2">
                                            <p:txEl>
                                              <p:pRg end="0" st="0"/>
                                            </p:txEl>
                                          </p:spTgt>
                                        </p:tgtEl>
                                        <p:attrNameLst>
                                          <p:attrName>style.visibility</p:attrName>
                                        </p:attrNameLst>
                                      </p:cBhvr>
                                      <p:to>
                                        <p:strVal val="visible"/>
                                      </p:to>
                                    </p:set>
                                    <p:animEffect filter="fade" transition="in">
                                      <p:cBhvr>
                                        <p:cTn dur="300"/>
                                        <p:tgtEl>
                                          <p:spTgt spid="39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2">
                                            <p:txEl>
                                              <p:pRg end="1" st="1"/>
                                            </p:txEl>
                                          </p:spTgt>
                                        </p:tgtEl>
                                        <p:attrNameLst>
                                          <p:attrName>style.visibility</p:attrName>
                                        </p:attrNameLst>
                                      </p:cBhvr>
                                      <p:to>
                                        <p:strVal val="visible"/>
                                      </p:to>
                                    </p:set>
                                    <p:animEffect filter="fade" transition="in">
                                      <p:cBhvr>
                                        <p:cTn dur="300"/>
                                        <p:tgtEl>
                                          <p:spTgt spid="39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2">
                                            <p:txEl>
                                              <p:pRg end="2" st="2"/>
                                            </p:txEl>
                                          </p:spTgt>
                                        </p:tgtEl>
                                        <p:attrNameLst>
                                          <p:attrName>style.visibility</p:attrName>
                                        </p:attrNameLst>
                                      </p:cBhvr>
                                      <p:to>
                                        <p:strVal val="visible"/>
                                      </p:to>
                                    </p:set>
                                    <p:animEffect filter="fade" transition="in">
                                      <p:cBhvr>
                                        <p:cTn dur="300"/>
                                        <p:tgtEl>
                                          <p:spTgt spid="39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2">
                                            <p:txEl>
                                              <p:pRg end="3" st="3"/>
                                            </p:txEl>
                                          </p:spTgt>
                                        </p:tgtEl>
                                        <p:attrNameLst>
                                          <p:attrName>style.visibility</p:attrName>
                                        </p:attrNameLst>
                                      </p:cBhvr>
                                      <p:to>
                                        <p:strVal val="visible"/>
                                      </p:to>
                                    </p:set>
                                    <p:animEffect filter="fade" transition="in">
                                      <p:cBhvr>
                                        <p:cTn dur="300"/>
                                        <p:tgtEl>
                                          <p:spTgt spid="39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2">
                                            <p:txEl>
                                              <p:pRg end="4" st="4"/>
                                            </p:txEl>
                                          </p:spTgt>
                                        </p:tgtEl>
                                        <p:attrNameLst>
                                          <p:attrName>style.visibility</p:attrName>
                                        </p:attrNameLst>
                                      </p:cBhvr>
                                      <p:to>
                                        <p:strVal val="visible"/>
                                      </p:to>
                                    </p:set>
                                    <p:animEffect filter="fade" transition="in">
                                      <p:cBhvr>
                                        <p:cTn dur="300"/>
                                        <p:tgtEl>
                                          <p:spTgt spid="39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2">
                                            <p:txEl>
                                              <p:pRg end="5" st="5"/>
                                            </p:txEl>
                                          </p:spTgt>
                                        </p:tgtEl>
                                        <p:attrNameLst>
                                          <p:attrName>style.visibility</p:attrName>
                                        </p:attrNameLst>
                                      </p:cBhvr>
                                      <p:to>
                                        <p:strVal val="visible"/>
                                      </p:to>
                                    </p:set>
                                    <p:animEffect filter="fade" transition="in">
                                      <p:cBhvr>
                                        <p:cTn dur="300"/>
                                        <p:tgtEl>
                                          <p:spTgt spid="39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2">
                                            <p:txEl>
                                              <p:pRg end="6" st="6"/>
                                            </p:txEl>
                                          </p:spTgt>
                                        </p:tgtEl>
                                        <p:attrNameLst>
                                          <p:attrName>style.visibility</p:attrName>
                                        </p:attrNameLst>
                                      </p:cBhvr>
                                      <p:to>
                                        <p:strVal val="visible"/>
                                      </p:to>
                                    </p:set>
                                    <p:animEffect filter="fade" transition="in">
                                      <p:cBhvr>
                                        <p:cTn dur="300"/>
                                        <p:tgtEl>
                                          <p:spTgt spid="392">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4"/>
                                        </p:tgtEl>
                                        <p:attrNameLst>
                                          <p:attrName>style.visibility</p:attrName>
                                        </p:attrNameLst>
                                      </p:cBhvr>
                                      <p:to>
                                        <p:strVal val="visible"/>
                                      </p:to>
                                    </p:set>
                                    <p:animEffect filter="fade" transition="in">
                                      <p:cBhvr>
                                        <p:cTn dur="300"/>
                                        <p:tgtEl>
                                          <p:spTgt spid="3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4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02" name="Google Shape;402;p4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03" name="Google Shape;403;p4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04" name="Google Shape;404;p45"/>
          <p:cNvSpPr txBox="1"/>
          <p:nvPr/>
        </p:nvSpPr>
        <p:spPr>
          <a:xfrm>
            <a:off x="423400" y="89155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405" name="Google Shape;405;p45"/>
          <p:cNvSpPr txBox="1"/>
          <p:nvPr>
            <p:ph type="title"/>
          </p:nvPr>
        </p:nvSpPr>
        <p:spPr>
          <a:xfrm>
            <a:off x="423450" y="559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3400"/>
              <a:t>Risk: Market Failures (3/3)</a:t>
            </a:r>
            <a:endParaRPr sz="3400"/>
          </a:p>
          <a:p>
            <a:pPr indent="0" lvl="0" marL="0" rtl="0" algn="ctr">
              <a:lnSpc>
                <a:spcPct val="100000"/>
              </a:lnSpc>
              <a:spcBef>
                <a:spcPts val="0"/>
              </a:spcBef>
              <a:spcAft>
                <a:spcPts val="0"/>
              </a:spcAft>
              <a:buSzPts val="3600"/>
              <a:buNone/>
            </a:pPr>
            <a:r>
              <a:t/>
            </a:r>
            <a:endParaRPr/>
          </a:p>
        </p:txBody>
      </p:sp>
      <p:sp>
        <p:nvSpPr>
          <p:cNvPr id="406" name="Google Shape;406;p45"/>
          <p:cNvSpPr txBox="1"/>
          <p:nvPr/>
        </p:nvSpPr>
        <p:spPr>
          <a:xfrm>
            <a:off x="423450" y="885625"/>
            <a:ext cx="7967400" cy="749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1" i="0" lang="en" sz="2000" u="none" cap="none" strike="noStrike">
                <a:solidFill>
                  <a:schemeClr val="dk1"/>
                </a:solidFill>
                <a:latin typeface="Nunito"/>
                <a:ea typeface="Nunito"/>
                <a:cs typeface="Nunito"/>
                <a:sym typeface="Nunito"/>
              </a:rPr>
              <a:t>Externalities</a:t>
            </a:r>
            <a:r>
              <a:rPr b="0" i="0" lang="en" sz="2000" u="none" cap="none" strike="noStrike">
                <a:solidFill>
                  <a:schemeClr val="dk1"/>
                </a:solidFill>
                <a:latin typeface="Nunito"/>
                <a:ea typeface="Nunito"/>
                <a:cs typeface="Nunito"/>
                <a:sym typeface="Nunito"/>
              </a:rPr>
              <a:t> are consequences of economic activity that impact unrelated third parties.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p:txBody>
      </p:sp>
      <p:pic>
        <p:nvPicPr>
          <p:cNvPr id="407" name="Google Shape;407;p45"/>
          <p:cNvPicPr preferRelativeResize="0"/>
          <p:nvPr/>
        </p:nvPicPr>
        <p:blipFill rotWithShape="1">
          <a:blip r:embed="rId3">
            <a:alphaModFix/>
          </a:blip>
          <a:srcRect b="0" l="0" r="0" t="0"/>
          <a:stretch/>
        </p:blipFill>
        <p:spPr>
          <a:xfrm>
            <a:off x="5000050" y="2373050"/>
            <a:ext cx="4143951" cy="2465651"/>
          </a:xfrm>
          <a:prstGeom prst="rect">
            <a:avLst/>
          </a:prstGeom>
          <a:noFill/>
          <a:ln>
            <a:noFill/>
          </a:ln>
        </p:spPr>
      </p:pic>
      <p:sp>
        <p:nvSpPr>
          <p:cNvPr id="408" name="Google Shape;408;p45"/>
          <p:cNvSpPr txBox="1"/>
          <p:nvPr/>
        </p:nvSpPr>
        <p:spPr>
          <a:xfrm>
            <a:off x="384325" y="3162075"/>
            <a:ext cx="5258400" cy="1748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Externalities can be addressed or internalized:</a:t>
            </a:r>
            <a:endParaRPr b="0" i="0" sz="20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rgbClr val="000000"/>
              </a:buClr>
              <a:buSzPts val="2000"/>
              <a:buFont typeface="Nunito"/>
              <a:buChar char="●"/>
            </a:pPr>
            <a:r>
              <a:rPr b="0" i="0" lang="en" sz="2000" u="none" cap="none" strike="noStrike">
                <a:solidFill>
                  <a:srgbClr val="000000"/>
                </a:solidFill>
                <a:latin typeface="Nunito"/>
                <a:ea typeface="Nunito"/>
                <a:cs typeface="Nunito"/>
                <a:sym typeface="Nunito"/>
              </a:rPr>
              <a:t>Litigation a</a:t>
            </a:r>
            <a:r>
              <a:rPr lang="en" sz="2000">
                <a:latin typeface="Nunito"/>
                <a:ea typeface="Nunito"/>
                <a:cs typeface="Nunito"/>
                <a:sym typeface="Nunito"/>
              </a:rPr>
              <a:t>nd liability</a:t>
            </a:r>
            <a:endParaRPr b="0" i="0" sz="20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rgbClr val="000000"/>
              </a:buClr>
              <a:buSzPts val="2000"/>
              <a:buFont typeface="Nunito"/>
              <a:buChar char="●"/>
            </a:pPr>
            <a:r>
              <a:rPr b="0" i="0" lang="en" sz="2000" u="none" cap="none" strike="noStrike">
                <a:solidFill>
                  <a:srgbClr val="000000"/>
                </a:solidFill>
                <a:latin typeface="Nunito"/>
                <a:ea typeface="Nunito"/>
                <a:cs typeface="Nunito"/>
                <a:sym typeface="Nunito"/>
              </a:rPr>
              <a:t>Defined property rights</a:t>
            </a:r>
            <a:endParaRPr b="0" i="0" sz="20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rgbClr val="000000"/>
              </a:buClr>
              <a:buSzPts val="2000"/>
              <a:buFont typeface="Nunito"/>
              <a:buChar char="●"/>
            </a:pPr>
            <a:r>
              <a:rPr b="0" i="0" lang="en" sz="2000" u="none" cap="none" strike="noStrike">
                <a:solidFill>
                  <a:srgbClr val="000000"/>
                </a:solidFill>
                <a:latin typeface="Nunito"/>
                <a:ea typeface="Nunito"/>
                <a:cs typeface="Nunito"/>
                <a:sym typeface="Nunito"/>
              </a:rPr>
              <a:t>Taxation</a:t>
            </a:r>
            <a:endParaRPr b="0" i="0" sz="2000" u="none" cap="none" strike="noStrike">
              <a:solidFill>
                <a:srgbClr val="000000"/>
              </a:solidFill>
              <a:latin typeface="Nunito"/>
              <a:ea typeface="Nunito"/>
              <a:cs typeface="Nunito"/>
              <a:sym typeface="Nunito"/>
            </a:endParaRPr>
          </a:p>
        </p:txBody>
      </p:sp>
      <p:sp>
        <p:nvSpPr>
          <p:cNvPr id="409" name="Google Shape;409;p45"/>
          <p:cNvSpPr txBox="1"/>
          <p:nvPr/>
        </p:nvSpPr>
        <p:spPr>
          <a:xfrm>
            <a:off x="423450" y="1862900"/>
            <a:ext cx="4118100" cy="119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lang="en" sz="2000">
                <a:latin typeface="Nunito"/>
                <a:ea typeface="Nunito"/>
                <a:cs typeface="Nunito"/>
                <a:sym typeface="Nunito"/>
              </a:rPr>
              <a:t>Economic</a:t>
            </a:r>
            <a:r>
              <a:rPr b="0" i="0" lang="en" sz="2000" u="none" cap="none" strike="noStrike">
                <a:solidFill>
                  <a:srgbClr val="000000"/>
                </a:solidFill>
                <a:latin typeface="Nunito"/>
                <a:ea typeface="Nunito"/>
                <a:cs typeface="Nunito"/>
                <a:sym typeface="Nunito"/>
              </a:rPr>
              <a:t> externalities of AI:</a:t>
            </a:r>
            <a:endParaRPr b="0" i="0" sz="20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rgbClr val="000000"/>
              </a:buClr>
              <a:buSzPts val="2000"/>
              <a:buFont typeface="Nunito"/>
              <a:buChar char="●"/>
            </a:pPr>
            <a:r>
              <a:rPr lang="en" sz="2000">
                <a:latin typeface="Nunito"/>
                <a:ea typeface="Nunito"/>
                <a:cs typeface="Nunito"/>
                <a:sym typeface="Nunito"/>
              </a:rPr>
              <a:t>Environmental damage</a:t>
            </a:r>
            <a:r>
              <a:rPr b="0" i="0" lang="en" sz="2000" u="none" cap="none" strike="noStrike">
                <a:solidFill>
                  <a:srgbClr val="000000"/>
                </a:solidFill>
                <a:latin typeface="Nunito"/>
                <a:ea typeface="Nunito"/>
                <a:cs typeface="Nunito"/>
                <a:sym typeface="Nunito"/>
              </a:rPr>
              <a:t> </a:t>
            </a:r>
            <a:endParaRPr b="0" i="0" sz="2000" u="none" cap="none" strike="noStrike">
              <a:solidFill>
                <a:srgbClr val="000000"/>
              </a:solidFill>
              <a:latin typeface="Nunito"/>
              <a:ea typeface="Nunito"/>
              <a:cs typeface="Nunito"/>
              <a:sym typeface="Nunito"/>
            </a:endParaRPr>
          </a:p>
          <a:p>
            <a:pPr indent="-355600" lvl="0" marL="457200" marR="0" rtl="0" algn="l">
              <a:lnSpc>
                <a:spcPct val="100000"/>
              </a:lnSpc>
              <a:spcBef>
                <a:spcPts val="0"/>
              </a:spcBef>
              <a:spcAft>
                <a:spcPts val="0"/>
              </a:spcAft>
              <a:buClr>
                <a:srgbClr val="000000"/>
              </a:buClr>
              <a:buSzPts val="2000"/>
              <a:buFont typeface="Nunito"/>
              <a:buChar char="●"/>
            </a:pPr>
            <a:r>
              <a:rPr lang="en" sz="2000">
                <a:latin typeface="Nunito"/>
                <a:ea typeface="Nunito"/>
                <a:cs typeface="Nunito"/>
                <a:sym typeface="Nunito"/>
              </a:rPr>
              <a:t>P</a:t>
            </a:r>
            <a:r>
              <a:rPr b="0" i="0" lang="en" sz="2000" u="none" cap="none" strike="noStrike">
                <a:solidFill>
                  <a:srgbClr val="000000"/>
                </a:solidFill>
                <a:latin typeface="Nunito"/>
                <a:ea typeface="Nunito"/>
                <a:cs typeface="Nunito"/>
                <a:sym typeface="Nunito"/>
              </a:rPr>
              <a:t>rivacy violations</a:t>
            </a:r>
            <a:endParaRPr b="0" i="0" sz="2000" u="none" cap="none" strike="noStrike">
              <a:solidFill>
                <a:srgbClr val="000000"/>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6"/>
                                        </p:tgtEl>
                                        <p:attrNameLst>
                                          <p:attrName>style.visibility</p:attrName>
                                        </p:attrNameLst>
                                      </p:cBhvr>
                                      <p:to>
                                        <p:strVal val="visible"/>
                                      </p:to>
                                    </p:set>
                                    <p:animEffect filter="fade" transition="in">
                                      <p:cBhvr>
                                        <p:cTn dur="300"/>
                                        <p:tgtEl>
                                          <p:spTgt spid="4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9">
                                            <p:txEl>
                                              <p:pRg end="0" st="0"/>
                                            </p:txEl>
                                          </p:spTgt>
                                        </p:tgtEl>
                                        <p:attrNameLst>
                                          <p:attrName>style.visibility</p:attrName>
                                        </p:attrNameLst>
                                      </p:cBhvr>
                                      <p:to>
                                        <p:strVal val="visible"/>
                                      </p:to>
                                    </p:set>
                                    <p:animEffect filter="fade" transition="in">
                                      <p:cBhvr>
                                        <p:cTn dur="300"/>
                                        <p:tgtEl>
                                          <p:spTgt spid="40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9">
                                            <p:txEl>
                                              <p:pRg end="1" st="1"/>
                                            </p:txEl>
                                          </p:spTgt>
                                        </p:tgtEl>
                                        <p:attrNameLst>
                                          <p:attrName>style.visibility</p:attrName>
                                        </p:attrNameLst>
                                      </p:cBhvr>
                                      <p:to>
                                        <p:strVal val="visible"/>
                                      </p:to>
                                    </p:set>
                                    <p:animEffect filter="fade" transition="in">
                                      <p:cBhvr>
                                        <p:cTn dur="300"/>
                                        <p:tgtEl>
                                          <p:spTgt spid="40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9">
                                            <p:txEl>
                                              <p:pRg end="2" st="2"/>
                                            </p:txEl>
                                          </p:spTgt>
                                        </p:tgtEl>
                                        <p:attrNameLst>
                                          <p:attrName>style.visibility</p:attrName>
                                        </p:attrNameLst>
                                      </p:cBhvr>
                                      <p:to>
                                        <p:strVal val="visible"/>
                                      </p:to>
                                    </p:set>
                                    <p:animEffect filter="fade" transition="in">
                                      <p:cBhvr>
                                        <p:cTn dur="300"/>
                                        <p:tgtEl>
                                          <p:spTgt spid="409">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407"/>
                                        </p:tgtEl>
                                        <p:attrNameLst>
                                          <p:attrName>style.visibility</p:attrName>
                                        </p:attrNameLst>
                                      </p:cBhvr>
                                      <p:to>
                                        <p:strVal val="visible"/>
                                      </p:to>
                                    </p:set>
                                    <p:animEffect filter="fade" transition="in">
                                      <p:cBhvr>
                                        <p:cTn dur="300"/>
                                        <p:tgtEl>
                                          <p:spTgt spid="4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8">
                                            <p:txEl>
                                              <p:pRg end="0" st="0"/>
                                            </p:txEl>
                                          </p:spTgt>
                                        </p:tgtEl>
                                        <p:attrNameLst>
                                          <p:attrName>style.visibility</p:attrName>
                                        </p:attrNameLst>
                                      </p:cBhvr>
                                      <p:to>
                                        <p:strVal val="visible"/>
                                      </p:to>
                                    </p:set>
                                    <p:animEffect filter="fade" transition="in">
                                      <p:cBhvr>
                                        <p:cTn dur="300"/>
                                        <p:tgtEl>
                                          <p:spTgt spid="40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8">
                                            <p:txEl>
                                              <p:pRg end="1" st="1"/>
                                            </p:txEl>
                                          </p:spTgt>
                                        </p:tgtEl>
                                        <p:attrNameLst>
                                          <p:attrName>style.visibility</p:attrName>
                                        </p:attrNameLst>
                                      </p:cBhvr>
                                      <p:to>
                                        <p:strVal val="visible"/>
                                      </p:to>
                                    </p:set>
                                    <p:animEffect filter="fade" transition="in">
                                      <p:cBhvr>
                                        <p:cTn dur="300"/>
                                        <p:tgtEl>
                                          <p:spTgt spid="40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8">
                                            <p:txEl>
                                              <p:pRg end="2" st="2"/>
                                            </p:txEl>
                                          </p:spTgt>
                                        </p:tgtEl>
                                        <p:attrNameLst>
                                          <p:attrName>style.visibility</p:attrName>
                                        </p:attrNameLst>
                                      </p:cBhvr>
                                      <p:to>
                                        <p:strVal val="visible"/>
                                      </p:to>
                                    </p:set>
                                    <p:animEffect filter="fade" transition="in">
                                      <p:cBhvr>
                                        <p:cTn dur="300"/>
                                        <p:tgtEl>
                                          <p:spTgt spid="40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8">
                                            <p:txEl>
                                              <p:pRg end="3" st="3"/>
                                            </p:txEl>
                                          </p:spTgt>
                                        </p:tgtEl>
                                        <p:attrNameLst>
                                          <p:attrName>style.visibility</p:attrName>
                                        </p:attrNameLst>
                                      </p:cBhvr>
                                      <p:to>
                                        <p:strVal val="visible"/>
                                      </p:to>
                                    </p:set>
                                    <p:animEffect filter="fade" transition="in">
                                      <p:cBhvr>
                                        <p:cTn dur="300"/>
                                        <p:tgtEl>
                                          <p:spTgt spid="408">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13" name="Shape 413"/>
        <p:cNvGrpSpPr/>
        <p:nvPr/>
      </p:nvGrpSpPr>
      <p:grpSpPr>
        <a:xfrm>
          <a:off x="0" y="0"/>
          <a:ext cx="0" cy="0"/>
          <a:chOff x="0" y="0"/>
          <a:chExt cx="0" cy="0"/>
        </a:xfrm>
      </p:grpSpPr>
      <p:sp>
        <p:nvSpPr>
          <p:cNvPr id="414" name="Google Shape;414;p46"/>
          <p:cNvSpPr txBox="1"/>
          <p:nvPr>
            <p:ph type="title"/>
          </p:nvPr>
        </p:nvSpPr>
        <p:spPr>
          <a:xfrm>
            <a:off x="311700" y="0"/>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Risk: Moral hazards</a:t>
            </a:r>
            <a:endParaRPr/>
          </a:p>
        </p:txBody>
      </p:sp>
      <p:sp>
        <p:nvSpPr>
          <p:cNvPr id="415" name="Google Shape;415;p46"/>
          <p:cNvSpPr txBox="1"/>
          <p:nvPr>
            <p:ph idx="1" type="body"/>
          </p:nvPr>
        </p:nvSpPr>
        <p:spPr>
          <a:xfrm>
            <a:off x="311700" y="863549"/>
            <a:ext cx="8520600" cy="359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b="1" lang="en" sz="2000">
                <a:solidFill>
                  <a:schemeClr val="dk1"/>
                </a:solidFill>
                <a:latin typeface="Nunito"/>
                <a:ea typeface="Nunito"/>
                <a:cs typeface="Nunito"/>
                <a:sym typeface="Nunito"/>
              </a:rPr>
              <a:t>Moral hazards</a:t>
            </a:r>
            <a:r>
              <a:rPr lang="en" sz="2000">
                <a:solidFill>
                  <a:schemeClr val="dk1"/>
                </a:solidFill>
                <a:latin typeface="Nunito"/>
                <a:ea typeface="Nunito"/>
                <a:cs typeface="Nunito"/>
                <a:sym typeface="Nunito"/>
              </a:rPr>
              <a:t> describe situations where a party takes a risk knowing that some other party would bear the consequences.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Developing AIs is a moral hazard: companies stand to make tremendous profits while society would face the repercussions of failures.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Bankruptcy or bailout is a company’s worst case.</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Clr>
                <a:schemeClr val="dk1"/>
              </a:buClr>
              <a:buSzPts val="1100"/>
              <a:buFont typeface="Arial"/>
              <a:buNone/>
            </a:pPr>
            <a:r>
              <a:rPr b="1" lang="en" sz="2000">
                <a:solidFill>
                  <a:schemeClr val="dk1"/>
                </a:solidFill>
                <a:latin typeface="Nunito"/>
                <a:ea typeface="Nunito"/>
                <a:cs typeface="Nunito"/>
                <a:sym typeface="Nunito"/>
              </a:rPr>
              <a:t>Risk internalization</a:t>
            </a:r>
            <a:r>
              <a:rPr lang="en" sz="2000">
                <a:solidFill>
                  <a:schemeClr val="dk1"/>
                </a:solidFill>
                <a:latin typeface="Nunito"/>
                <a:ea typeface="Nunito"/>
                <a:cs typeface="Nunito"/>
                <a:sym typeface="Nunito"/>
              </a:rPr>
              <a:t> is the opposite of a moral hazard: a party would bear the consequences of the risks it takes. This encourages risk reduction.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1600"/>
              </a:spcAft>
              <a:buSzPts val="1800"/>
              <a:buNone/>
            </a:pPr>
            <a:r>
              <a:t/>
            </a:r>
            <a:endParaRPr sz="2000">
              <a:solidFill>
                <a:schemeClr val="dk1"/>
              </a:solidFill>
              <a:latin typeface="Nunito"/>
              <a:ea typeface="Nunito"/>
              <a:cs typeface="Nunito"/>
              <a:sym typeface="Nunito"/>
            </a:endParaRPr>
          </a:p>
        </p:txBody>
      </p:sp>
      <p:sp>
        <p:nvSpPr>
          <p:cNvPr id="416" name="Google Shape;416;p4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17" name="Google Shape;417;p4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18" name="Google Shape;418;p4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5">
                                            <p:txEl>
                                              <p:pRg end="0" st="0"/>
                                            </p:txEl>
                                          </p:spTgt>
                                        </p:tgtEl>
                                        <p:attrNameLst>
                                          <p:attrName>style.visibility</p:attrName>
                                        </p:attrNameLst>
                                      </p:cBhvr>
                                      <p:to>
                                        <p:strVal val="visible"/>
                                      </p:to>
                                    </p:set>
                                    <p:animEffect filter="fade" transition="in">
                                      <p:cBhvr>
                                        <p:cTn dur="1000"/>
                                        <p:tgtEl>
                                          <p:spTgt spid="41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5">
                                            <p:txEl>
                                              <p:pRg end="1" st="1"/>
                                            </p:txEl>
                                          </p:spTgt>
                                        </p:tgtEl>
                                        <p:attrNameLst>
                                          <p:attrName>style.visibility</p:attrName>
                                        </p:attrNameLst>
                                      </p:cBhvr>
                                      <p:to>
                                        <p:strVal val="visible"/>
                                      </p:to>
                                    </p:set>
                                    <p:animEffect filter="fade" transition="in">
                                      <p:cBhvr>
                                        <p:cTn dur="1000"/>
                                        <p:tgtEl>
                                          <p:spTgt spid="41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5">
                                            <p:txEl>
                                              <p:pRg end="2" st="2"/>
                                            </p:txEl>
                                          </p:spTgt>
                                        </p:tgtEl>
                                        <p:attrNameLst>
                                          <p:attrName>style.visibility</p:attrName>
                                        </p:attrNameLst>
                                      </p:cBhvr>
                                      <p:to>
                                        <p:strVal val="visible"/>
                                      </p:to>
                                    </p:set>
                                    <p:animEffect filter="fade" transition="in">
                                      <p:cBhvr>
                                        <p:cTn dur="1000"/>
                                        <p:tgtEl>
                                          <p:spTgt spid="41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5">
                                            <p:txEl>
                                              <p:pRg end="3" st="3"/>
                                            </p:txEl>
                                          </p:spTgt>
                                        </p:tgtEl>
                                        <p:attrNameLst>
                                          <p:attrName>style.visibility</p:attrName>
                                        </p:attrNameLst>
                                      </p:cBhvr>
                                      <p:to>
                                        <p:strVal val="visible"/>
                                      </p:to>
                                    </p:set>
                                    <p:animEffect filter="fade" transition="in">
                                      <p:cBhvr>
                                        <p:cTn dur="1000"/>
                                        <p:tgtEl>
                                          <p:spTgt spid="41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5">
                                            <p:txEl>
                                              <p:pRg end="4" st="4"/>
                                            </p:txEl>
                                          </p:spTgt>
                                        </p:tgtEl>
                                        <p:attrNameLst>
                                          <p:attrName>style.visibility</p:attrName>
                                        </p:attrNameLst>
                                      </p:cBhvr>
                                      <p:to>
                                        <p:strVal val="visible"/>
                                      </p:to>
                                    </p:set>
                                    <p:animEffect filter="fade" transition="in">
                                      <p:cBhvr>
                                        <p:cTn dur="1000"/>
                                        <p:tgtEl>
                                          <p:spTgt spid="415">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47"/>
          <p:cNvSpPr txBox="1"/>
          <p:nvPr>
            <p:ph type="title"/>
          </p:nvPr>
        </p:nvSpPr>
        <p:spPr>
          <a:xfrm>
            <a:off x="423450" y="6730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Inequality (1/2)</a:t>
            </a:r>
            <a:endParaRPr sz="3600">
              <a:latin typeface="Nunito"/>
              <a:ea typeface="Nunito"/>
              <a:cs typeface="Nunito"/>
              <a:sym typeface="Nunito"/>
            </a:endParaRPr>
          </a:p>
        </p:txBody>
      </p:sp>
      <p:sp>
        <p:nvSpPr>
          <p:cNvPr id="424" name="Google Shape;424;p4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25" name="Google Shape;425;p4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26" name="Google Shape;426;p4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27" name="Google Shape;427;p47"/>
          <p:cNvSpPr txBox="1"/>
          <p:nvPr/>
        </p:nvSpPr>
        <p:spPr>
          <a:xfrm>
            <a:off x="423400" y="849334"/>
            <a:ext cx="8409000" cy="807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Economic resources, such as income or wealth, are unevenly distributed. </a:t>
            </a:r>
            <a:endParaRPr b="0" i="0" sz="2000" u="none" cap="none" strike="noStrike">
              <a:solidFill>
                <a:schemeClr val="dk1"/>
              </a:solidFill>
              <a:latin typeface="Nunito"/>
              <a:ea typeface="Nunito"/>
              <a:cs typeface="Nunito"/>
              <a:sym typeface="Nunito"/>
            </a:endParaRPr>
          </a:p>
        </p:txBody>
      </p:sp>
      <p:sp>
        <p:nvSpPr>
          <p:cNvPr id="428" name="Google Shape;428;p47"/>
          <p:cNvSpPr txBox="1"/>
          <p:nvPr/>
        </p:nvSpPr>
        <p:spPr>
          <a:xfrm>
            <a:off x="423400" y="1656900"/>
            <a:ext cx="4810800" cy="2676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This inequality has been increasing:</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Gini coefficient: measure of national income distribution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US: 25-30% increase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Wider world: 71% of the global population lives in countries with increasing inequality</a:t>
            </a:r>
            <a:endParaRPr b="0" i="0" sz="2000" u="none" cap="none" strike="noStrike">
              <a:solidFill>
                <a:schemeClr val="dk1"/>
              </a:solidFill>
              <a:latin typeface="Nunito"/>
              <a:ea typeface="Nunito"/>
              <a:cs typeface="Nunito"/>
              <a:sym typeface="Nunito"/>
            </a:endParaRPr>
          </a:p>
        </p:txBody>
      </p:sp>
      <p:pic>
        <p:nvPicPr>
          <p:cNvPr id="429" name="Google Shape;429;p47"/>
          <p:cNvPicPr preferRelativeResize="0"/>
          <p:nvPr/>
        </p:nvPicPr>
        <p:blipFill rotWithShape="1">
          <a:blip r:embed="rId3">
            <a:alphaModFix/>
          </a:blip>
          <a:srcRect b="0" l="0" r="0" t="0"/>
          <a:stretch/>
        </p:blipFill>
        <p:spPr>
          <a:xfrm>
            <a:off x="5162550" y="1945663"/>
            <a:ext cx="3882076" cy="22177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7"/>
                                        </p:tgtEl>
                                        <p:attrNameLst>
                                          <p:attrName>style.visibility</p:attrName>
                                        </p:attrNameLst>
                                      </p:cBhvr>
                                      <p:to>
                                        <p:strVal val="visible"/>
                                      </p:to>
                                    </p:set>
                                    <p:animEffect filter="fade" transition="in">
                                      <p:cBhvr>
                                        <p:cTn dur="300"/>
                                        <p:tgtEl>
                                          <p:spTgt spid="4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8">
                                            <p:txEl>
                                              <p:pRg end="0" st="0"/>
                                            </p:txEl>
                                          </p:spTgt>
                                        </p:tgtEl>
                                        <p:attrNameLst>
                                          <p:attrName>style.visibility</p:attrName>
                                        </p:attrNameLst>
                                      </p:cBhvr>
                                      <p:to>
                                        <p:strVal val="visible"/>
                                      </p:to>
                                    </p:set>
                                    <p:animEffect filter="fade" transition="in">
                                      <p:cBhvr>
                                        <p:cTn dur="300"/>
                                        <p:tgtEl>
                                          <p:spTgt spid="42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8">
                                            <p:txEl>
                                              <p:pRg end="1" st="1"/>
                                            </p:txEl>
                                          </p:spTgt>
                                        </p:tgtEl>
                                        <p:attrNameLst>
                                          <p:attrName>style.visibility</p:attrName>
                                        </p:attrNameLst>
                                      </p:cBhvr>
                                      <p:to>
                                        <p:strVal val="visible"/>
                                      </p:to>
                                    </p:set>
                                    <p:animEffect filter="fade" transition="in">
                                      <p:cBhvr>
                                        <p:cTn dur="300"/>
                                        <p:tgtEl>
                                          <p:spTgt spid="42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8">
                                            <p:txEl>
                                              <p:pRg end="2" st="2"/>
                                            </p:txEl>
                                          </p:spTgt>
                                        </p:tgtEl>
                                        <p:attrNameLst>
                                          <p:attrName>style.visibility</p:attrName>
                                        </p:attrNameLst>
                                      </p:cBhvr>
                                      <p:to>
                                        <p:strVal val="visible"/>
                                      </p:to>
                                    </p:set>
                                    <p:animEffect filter="fade" transition="in">
                                      <p:cBhvr>
                                        <p:cTn dur="300"/>
                                        <p:tgtEl>
                                          <p:spTgt spid="42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8">
                                            <p:txEl>
                                              <p:pRg end="3" st="3"/>
                                            </p:txEl>
                                          </p:spTgt>
                                        </p:tgtEl>
                                        <p:attrNameLst>
                                          <p:attrName>style.visibility</p:attrName>
                                        </p:attrNameLst>
                                      </p:cBhvr>
                                      <p:to>
                                        <p:strVal val="visible"/>
                                      </p:to>
                                    </p:set>
                                    <p:animEffect filter="fade" transition="in">
                                      <p:cBhvr>
                                        <p:cTn dur="300"/>
                                        <p:tgtEl>
                                          <p:spTgt spid="42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9"/>
                                        </p:tgtEl>
                                        <p:attrNameLst>
                                          <p:attrName>style.visibility</p:attrName>
                                        </p:attrNameLst>
                                      </p:cBhvr>
                                      <p:to>
                                        <p:strVal val="visible"/>
                                      </p:to>
                                    </p:set>
                                    <p:animEffect filter="fade" transition="in">
                                      <p:cBhvr>
                                        <p:cTn dur="300"/>
                                        <p:tgtEl>
                                          <p:spTgt spid="4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4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35" name="Google Shape;435;p4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36" name="Google Shape;436;p4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37" name="Google Shape;437;p48"/>
          <p:cNvSpPr txBox="1"/>
          <p:nvPr/>
        </p:nvSpPr>
        <p:spPr>
          <a:xfrm>
            <a:off x="464300" y="968275"/>
            <a:ext cx="3584700" cy="3423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Inequality is serious: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Wealth gap </a:t>
            </a:r>
            <a:r>
              <a:rPr lang="en" sz="2000">
                <a:solidFill>
                  <a:schemeClr val="dk1"/>
                </a:solidFill>
                <a:latin typeface="Nunito"/>
                <a:ea typeface="Nunito"/>
                <a:cs typeface="Nunito"/>
                <a:sym typeface="Nunito"/>
              </a:rPr>
              <a:t>→</a:t>
            </a:r>
            <a:br>
              <a:rPr lang="en" sz="2000">
                <a:solidFill>
                  <a:schemeClr val="dk1"/>
                </a:solidFill>
                <a:latin typeface="Nunito"/>
                <a:ea typeface="Nunito"/>
                <a:cs typeface="Nunito"/>
                <a:sym typeface="Nunito"/>
              </a:rPr>
            </a:br>
            <a:r>
              <a:rPr b="0" i="0" lang="en" sz="2000" u="none" cap="none" strike="noStrike">
                <a:solidFill>
                  <a:schemeClr val="dk1"/>
                </a:solidFill>
                <a:latin typeface="Nunito"/>
                <a:ea typeface="Nunito"/>
                <a:cs typeface="Nunito"/>
                <a:sym typeface="Nunito"/>
              </a:rPr>
              <a:t>health gap</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Higher crime levels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More social tension, dissatisfaction, and shame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Political instability</a:t>
            </a:r>
            <a:endParaRPr b="0" i="0" sz="2000" u="none" cap="none" strike="noStrike">
              <a:solidFill>
                <a:schemeClr val="dk1"/>
              </a:solidFill>
              <a:latin typeface="Nunito"/>
              <a:ea typeface="Nunito"/>
              <a:cs typeface="Nunito"/>
              <a:sym typeface="Nunito"/>
            </a:endParaRPr>
          </a:p>
        </p:txBody>
      </p:sp>
      <p:sp>
        <p:nvSpPr>
          <p:cNvPr id="438" name="Google Shape;438;p48"/>
          <p:cNvSpPr txBox="1"/>
          <p:nvPr>
            <p:ph type="title"/>
          </p:nvPr>
        </p:nvSpPr>
        <p:spPr>
          <a:xfrm>
            <a:off x="423625" y="786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Inequality (2/2)</a:t>
            </a:r>
            <a:endParaRPr/>
          </a:p>
          <a:p>
            <a:pPr indent="0" lvl="0" marL="0" rtl="0" algn="ctr">
              <a:lnSpc>
                <a:spcPct val="100000"/>
              </a:lnSpc>
              <a:spcBef>
                <a:spcPts val="0"/>
              </a:spcBef>
              <a:spcAft>
                <a:spcPts val="0"/>
              </a:spcAft>
              <a:buSzPts val="3600"/>
              <a:buNone/>
            </a:pPr>
            <a:r>
              <a:t/>
            </a:r>
            <a:endParaRPr/>
          </a:p>
        </p:txBody>
      </p:sp>
      <p:pic>
        <p:nvPicPr>
          <p:cNvPr id="439" name="Google Shape;439;p48"/>
          <p:cNvPicPr preferRelativeResize="0"/>
          <p:nvPr/>
        </p:nvPicPr>
        <p:blipFill rotWithShape="1">
          <a:blip r:embed="rId3">
            <a:alphaModFix/>
          </a:blip>
          <a:srcRect b="0" l="0" r="0" t="0"/>
          <a:stretch/>
        </p:blipFill>
        <p:spPr>
          <a:xfrm>
            <a:off x="3606675" y="824500"/>
            <a:ext cx="5243049" cy="3494499"/>
          </a:xfrm>
          <a:prstGeom prst="rect">
            <a:avLst/>
          </a:prstGeom>
          <a:noFill/>
          <a:ln>
            <a:noFill/>
          </a:ln>
        </p:spPr>
      </p:pic>
      <p:sp>
        <p:nvSpPr>
          <p:cNvPr id="440" name="Google Shape;440;p48"/>
          <p:cNvSpPr txBox="1"/>
          <p:nvPr/>
        </p:nvSpPr>
        <p:spPr>
          <a:xfrm>
            <a:off x="616700" y="4083300"/>
            <a:ext cx="8008200" cy="612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lang="en" sz="2000">
                <a:solidFill>
                  <a:schemeClr val="dk1"/>
                </a:solidFill>
                <a:latin typeface="Nunito"/>
                <a:ea typeface="Nunito"/>
                <a:cs typeface="Nunito"/>
                <a:sym typeface="Nunito"/>
              </a:rPr>
              <a:t>People who own GPUs may capture economic value while workers may not, so automation could lead to substantial inequality</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7">
                                            <p:txEl>
                                              <p:pRg end="0" st="0"/>
                                            </p:txEl>
                                          </p:spTgt>
                                        </p:tgtEl>
                                        <p:attrNameLst>
                                          <p:attrName>style.visibility</p:attrName>
                                        </p:attrNameLst>
                                      </p:cBhvr>
                                      <p:to>
                                        <p:strVal val="visible"/>
                                      </p:to>
                                    </p:set>
                                    <p:animEffect filter="fade" transition="in">
                                      <p:cBhvr>
                                        <p:cTn dur="300"/>
                                        <p:tgtEl>
                                          <p:spTgt spid="43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7">
                                            <p:txEl>
                                              <p:pRg end="1" st="1"/>
                                            </p:txEl>
                                          </p:spTgt>
                                        </p:tgtEl>
                                        <p:attrNameLst>
                                          <p:attrName>style.visibility</p:attrName>
                                        </p:attrNameLst>
                                      </p:cBhvr>
                                      <p:to>
                                        <p:strVal val="visible"/>
                                      </p:to>
                                    </p:set>
                                    <p:animEffect filter="fade" transition="in">
                                      <p:cBhvr>
                                        <p:cTn dur="300"/>
                                        <p:tgtEl>
                                          <p:spTgt spid="43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7">
                                            <p:txEl>
                                              <p:pRg end="2" st="2"/>
                                            </p:txEl>
                                          </p:spTgt>
                                        </p:tgtEl>
                                        <p:attrNameLst>
                                          <p:attrName>style.visibility</p:attrName>
                                        </p:attrNameLst>
                                      </p:cBhvr>
                                      <p:to>
                                        <p:strVal val="visible"/>
                                      </p:to>
                                    </p:set>
                                    <p:animEffect filter="fade" transition="in">
                                      <p:cBhvr>
                                        <p:cTn dur="300"/>
                                        <p:tgtEl>
                                          <p:spTgt spid="43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7">
                                            <p:txEl>
                                              <p:pRg end="3" st="3"/>
                                            </p:txEl>
                                          </p:spTgt>
                                        </p:tgtEl>
                                        <p:attrNameLst>
                                          <p:attrName>style.visibility</p:attrName>
                                        </p:attrNameLst>
                                      </p:cBhvr>
                                      <p:to>
                                        <p:strVal val="visible"/>
                                      </p:to>
                                    </p:set>
                                    <p:animEffect filter="fade" transition="in">
                                      <p:cBhvr>
                                        <p:cTn dur="300"/>
                                        <p:tgtEl>
                                          <p:spTgt spid="43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7">
                                            <p:txEl>
                                              <p:pRg end="4" st="4"/>
                                            </p:txEl>
                                          </p:spTgt>
                                        </p:tgtEl>
                                        <p:attrNameLst>
                                          <p:attrName>style.visibility</p:attrName>
                                        </p:attrNameLst>
                                      </p:cBhvr>
                                      <p:to>
                                        <p:strVal val="visible"/>
                                      </p:to>
                                    </p:set>
                                    <p:animEffect filter="fade" transition="in">
                                      <p:cBhvr>
                                        <p:cTn dur="300"/>
                                        <p:tgtEl>
                                          <p:spTgt spid="43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9"/>
                                        </p:tgtEl>
                                        <p:attrNameLst>
                                          <p:attrName>style.visibility</p:attrName>
                                        </p:attrNameLst>
                                      </p:cBhvr>
                                      <p:to>
                                        <p:strVal val="visible"/>
                                      </p:to>
                                    </p:set>
                                    <p:animEffect filter="fade" transition="in">
                                      <p:cBhvr>
                                        <p:cTn dur="300"/>
                                        <p:tgtEl>
                                          <p:spTgt spid="4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49"/>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Beyond Economic Models</a:t>
            </a:r>
            <a:endParaRPr sz="3600">
              <a:latin typeface="Nunito"/>
              <a:ea typeface="Nunito"/>
              <a:cs typeface="Nunito"/>
              <a:sym typeface="Nunito"/>
            </a:endParaRPr>
          </a:p>
        </p:txBody>
      </p:sp>
      <p:sp>
        <p:nvSpPr>
          <p:cNvPr id="446" name="Google Shape;446;p4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47" name="Google Shape;447;p4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48" name="Google Shape;448;p4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49" name="Google Shape;449;p49"/>
          <p:cNvSpPr txBox="1"/>
          <p:nvPr/>
        </p:nvSpPr>
        <p:spPr>
          <a:xfrm>
            <a:off x="423400" y="891550"/>
            <a:ext cx="8409000" cy="16803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GDP is not social value!</a:t>
            </a:r>
            <a:br>
              <a:rPr lang="en" sz="2000">
                <a:solidFill>
                  <a:schemeClr val="dk1"/>
                </a:solidFill>
                <a:latin typeface="Nunito"/>
                <a:ea typeface="Nunito"/>
                <a:cs typeface="Nunito"/>
                <a:sym typeface="Nunito"/>
              </a:rPr>
            </a:br>
            <a:endParaRPr sz="2000">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Social surplus is not social wellbeing.</a:t>
            </a:r>
            <a:br>
              <a:rPr b="0" i="0" lang="en" sz="2000" u="none" cap="none" strike="noStrike">
                <a:solidFill>
                  <a:schemeClr val="dk1"/>
                </a:solidFill>
                <a:latin typeface="Nunito"/>
                <a:ea typeface="Nunito"/>
                <a:cs typeface="Nunito"/>
                <a:sym typeface="Nunito"/>
              </a:rPr>
            </a:b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Happiness is more than just material wealth.</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9">
                                            <p:txEl>
                                              <p:pRg end="0" st="0"/>
                                            </p:txEl>
                                          </p:spTgt>
                                        </p:tgtEl>
                                        <p:attrNameLst>
                                          <p:attrName>style.visibility</p:attrName>
                                        </p:attrNameLst>
                                      </p:cBhvr>
                                      <p:to>
                                        <p:strVal val="visible"/>
                                      </p:to>
                                    </p:set>
                                    <p:animEffect filter="fade" transition="in">
                                      <p:cBhvr>
                                        <p:cTn dur="300"/>
                                        <p:tgtEl>
                                          <p:spTgt spid="44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9">
                                            <p:txEl>
                                              <p:pRg end="1" st="1"/>
                                            </p:txEl>
                                          </p:spTgt>
                                        </p:tgtEl>
                                        <p:attrNameLst>
                                          <p:attrName>style.visibility</p:attrName>
                                        </p:attrNameLst>
                                      </p:cBhvr>
                                      <p:to>
                                        <p:strVal val="visible"/>
                                      </p:to>
                                    </p:set>
                                    <p:animEffect filter="fade" transition="in">
                                      <p:cBhvr>
                                        <p:cTn dur="300"/>
                                        <p:tgtEl>
                                          <p:spTgt spid="44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9">
                                            <p:txEl>
                                              <p:pRg end="2" st="2"/>
                                            </p:txEl>
                                          </p:spTgt>
                                        </p:tgtEl>
                                        <p:attrNameLst>
                                          <p:attrName>style.visibility</p:attrName>
                                        </p:attrNameLst>
                                      </p:cBhvr>
                                      <p:to>
                                        <p:strVal val="visible"/>
                                      </p:to>
                                    </p:set>
                                    <p:animEffect filter="fade" transition="in">
                                      <p:cBhvr>
                                        <p:cTn dur="300"/>
                                        <p:tgtEl>
                                          <p:spTgt spid="449">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50"/>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GDP </a:t>
            </a:r>
            <a:r>
              <a:rPr lang="en">
                <a:solidFill>
                  <a:srgbClr val="202124"/>
                </a:solidFill>
                <a:highlight>
                  <a:srgbClr val="FFFFFF"/>
                </a:highlight>
              </a:rPr>
              <a:t>≠ Social Value</a:t>
            </a:r>
            <a:endParaRPr/>
          </a:p>
        </p:txBody>
      </p:sp>
      <p:sp>
        <p:nvSpPr>
          <p:cNvPr id="455" name="Google Shape;455;p50"/>
          <p:cNvSpPr txBox="1"/>
          <p:nvPr>
            <p:ph idx="1" type="body"/>
          </p:nvPr>
        </p:nvSpPr>
        <p:spPr>
          <a:xfrm>
            <a:off x="311700" y="863550"/>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Gross Domestic Product (GDP) measure the monetary value of final goods and services.</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GDP is not social wellbeing: </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Many socially valuable tasks, like parenting, are not captured</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The value of Google </a:t>
            </a:r>
            <a:r>
              <a:rPr lang="en" sz="2000">
                <a:solidFill>
                  <a:schemeClr val="dk1"/>
                </a:solidFill>
                <a:latin typeface="Nunito"/>
                <a:ea typeface="Nunito"/>
                <a:cs typeface="Nunito"/>
                <a:sym typeface="Nunito"/>
              </a:rPr>
              <a:t>searches</a:t>
            </a:r>
            <a:r>
              <a:rPr lang="en" sz="2000">
                <a:solidFill>
                  <a:schemeClr val="dk1"/>
                </a:solidFill>
                <a:latin typeface="Nunito"/>
                <a:ea typeface="Nunito"/>
                <a:cs typeface="Nunito"/>
                <a:sym typeface="Nunito"/>
              </a:rPr>
              <a:t> is not in GDP</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AI could increase GDP while decreasing societal wellbeing.</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GDP may become a poorer proxy with automation.</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Clr>
                <a:schemeClr val="dk1"/>
              </a:buClr>
              <a:buSzPts val="1100"/>
              <a:buFont typeface="Arial"/>
              <a:buNone/>
            </a:pPr>
            <a:r>
              <a:t/>
            </a:r>
            <a:endParaRPr sz="2000">
              <a:solidFill>
                <a:schemeClr val="dk1"/>
              </a:solidFill>
              <a:latin typeface="Nunito"/>
              <a:ea typeface="Nunito"/>
              <a:cs typeface="Nunito"/>
              <a:sym typeface="Nunito"/>
            </a:endParaRPr>
          </a:p>
        </p:txBody>
      </p:sp>
      <p:sp>
        <p:nvSpPr>
          <p:cNvPr id="456" name="Google Shape;456;p5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57" name="Google Shape;457;p5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58" name="Google Shape;458;p5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5">
                                            <p:txEl>
                                              <p:pRg end="0" st="0"/>
                                            </p:txEl>
                                          </p:spTgt>
                                        </p:tgtEl>
                                        <p:attrNameLst>
                                          <p:attrName>style.visibility</p:attrName>
                                        </p:attrNameLst>
                                      </p:cBhvr>
                                      <p:to>
                                        <p:strVal val="visible"/>
                                      </p:to>
                                    </p:set>
                                    <p:animEffect filter="fade" transition="in">
                                      <p:cBhvr>
                                        <p:cTn dur="300"/>
                                        <p:tgtEl>
                                          <p:spTgt spid="45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5">
                                            <p:txEl>
                                              <p:pRg end="1" st="1"/>
                                            </p:txEl>
                                          </p:spTgt>
                                        </p:tgtEl>
                                        <p:attrNameLst>
                                          <p:attrName>style.visibility</p:attrName>
                                        </p:attrNameLst>
                                      </p:cBhvr>
                                      <p:to>
                                        <p:strVal val="visible"/>
                                      </p:to>
                                    </p:set>
                                    <p:animEffect filter="fade" transition="in">
                                      <p:cBhvr>
                                        <p:cTn dur="300"/>
                                        <p:tgtEl>
                                          <p:spTgt spid="45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5">
                                            <p:txEl>
                                              <p:pRg end="2" st="2"/>
                                            </p:txEl>
                                          </p:spTgt>
                                        </p:tgtEl>
                                        <p:attrNameLst>
                                          <p:attrName>style.visibility</p:attrName>
                                        </p:attrNameLst>
                                      </p:cBhvr>
                                      <p:to>
                                        <p:strVal val="visible"/>
                                      </p:to>
                                    </p:set>
                                    <p:animEffect filter="fade" transition="in">
                                      <p:cBhvr>
                                        <p:cTn dur="300"/>
                                        <p:tgtEl>
                                          <p:spTgt spid="45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5">
                                            <p:txEl>
                                              <p:pRg end="3" st="3"/>
                                            </p:txEl>
                                          </p:spTgt>
                                        </p:tgtEl>
                                        <p:attrNameLst>
                                          <p:attrName>style.visibility</p:attrName>
                                        </p:attrNameLst>
                                      </p:cBhvr>
                                      <p:to>
                                        <p:strVal val="visible"/>
                                      </p:to>
                                    </p:set>
                                    <p:animEffect filter="fade" transition="in">
                                      <p:cBhvr>
                                        <p:cTn dur="300"/>
                                        <p:tgtEl>
                                          <p:spTgt spid="45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5">
                                            <p:txEl>
                                              <p:pRg end="4" st="4"/>
                                            </p:txEl>
                                          </p:spTgt>
                                        </p:tgtEl>
                                        <p:attrNameLst>
                                          <p:attrName>style.visibility</p:attrName>
                                        </p:attrNameLst>
                                      </p:cBhvr>
                                      <p:to>
                                        <p:strVal val="visible"/>
                                      </p:to>
                                    </p:set>
                                    <p:animEffect filter="fade" transition="in">
                                      <p:cBhvr>
                                        <p:cTn dur="300"/>
                                        <p:tgtEl>
                                          <p:spTgt spid="45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5">
                                            <p:txEl>
                                              <p:pRg end="5" st="5"/>
                                            </p:txEl>
                                          </p:spTgt>
                                        </p:tgtEl>
                                        <p:attrNameLst>
                                          <p:attrName>style.visibility</p:attrName>
                                        </p:attrNameLst>
                                      </p:cBhvr>
                                      <p:to>
                                        <p:strVal val="visible"/>
                                      </p:to>
                                    </p:set>
                                    <p:animEffect filter="fade" transition="in">
                                      <p:cBhvr>
                                        <p:cTn dur="300"/>
                                        <p:tgtEl>
                                          <p:spTgt spid="45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5">
                                            <p:txEl>
                                              <p:pRg end="6" st="6"/>
                                            </p:txEl>
                                          </p:spTgt>
                                        </p:tgtEl>
                                        <p:attrNameLst>
                                          <p:attrName>style.visibility</p:attrName>
                                        </p:attrNameLst>
                                      </p:cBhvr>
                                      <p:to>
                                        <p:strVal val="visible"/>
                                      </p:to>
                                    </p:set>
                                    <p:animEffect filter="fade" transition="in">
                                      <p:cBhvr>
                                        <p:cTn dur="300"/>
                                        <p:tgtEl>
                                          <p:spTgt spid="455">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5">
                                            <p:txEl>
                                              <p:pRg end="7" st="7"/>
                                            </p:txEl>
                                          </p:spTgt>
                                        </p:tgtEl>
                                        <p:attrNameLst>
                                          <p:attrName>style.visibility</p:attrName>
                                        </p:attrNameLst>
                                      </p:cBhvr>
                                      <p:to>
                                        <p:strVal val="visible"/>
                                      </p:to>
                                    </p:set>
                                    <p:animEffect filter="fade" transition="in">
                                      <p:cBhvr>
                                        <p:cTn dur="300"/>
                                        <p:tgtEl>
                                          <p:spTgt spid="455">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5">
                                            <p:txEl>
                                              <p:pRg end="8" st="8"/>
                                            </p:txEl>
                                          </p:spTgt>
                                        </p:tgtEl>
                                        <p:attrNameLst>
                                          <p:attrName>style.visibility</p:attrName>
                                        </p:attrNameLst>
                                      </p:cBhvr>
                                      <p:to>
                                        <p:strVal val="visible"/>
                                      </p:to>
                                    </p:set>
                                    <p:animEffect filter="fade" transition="in">
                                      <p:cBhvr>
                                        <p:cTn dur="300"/>
                                        <p:tgtEl>
                                          <p:spTgt spid="455">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62" name="Shape 462"/>
        <p:cNvGrpSpPr/>
        <p:nvPr/>
      </p:nvGrpSpPr>
      <p:grpSpPr>
        <a:xfrm>
          <a:off x="0" y="0"/>
          <a:ext cx="0" cy="0"/>
          <a:chOff x="0" y="0"/>
          <a:chExt cx="0" cy="0"/>
        </a:xfrm>
      </p:grpSpPr>
      <p:sp>
        <p:nvSpPr>
          <p:cNvPr id="463" name="Google Shape;463;p51"/>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Social surplus </a:t>
            </a:r>
            <a:r>
              <a:rPr lang="en">
                <a:solidFill>
                  <a:srgbClr val="202124"/>
                </a:solidFill>
                <a:highlight>
                  <a:srgbClr val="FFFFFF"/>
                </a:highlight>
              </a:rPr>
              <a:t>≠ social value</a:t>
            </a:r>
            <a:r>
              <a:rPr lang="en"/>
              <a:t> </a:t>
            </a:r>
            <a:endParaRPr/>
          </a:p>
        </p:txBody>
      </p:sp>
      <p:sp>
        <p:nvSpPr>
          <p:cNvPr id="464" name="Google Shape;464;p51"/>
          <p:cNvSpPr txBox="1"/>
          <p:nvPr>
            <p:ph idx="1" type="body"/>
          </p:nvPr>
        </p:nvSpPr>
        <p:spPr>
          <a:xfrm>
            <a:off x="311700" y="705700"/>
            <a:ext cx="8520600" cy="794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Social surplus = producer surplus + consumer surplus.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p:txBody>
      </p:sp>
      <p:pic>
        <p:nvPicPr>
          <p:cNvPr id="465" name="Google Shape;465;p51"/>
          <p:cNvPicPr preferRelativeResize="0"/>
          <p:nvPr/>
        </p:nvPicPr>
        <p:blipFill rotWithShape="1">
          <a:blip r:embed="rId3">
            <a:alphaModFix/>
          </a:blip>
          <a:srcRect b="0" l="0" r="0" t="0"/>
          <a:stretch/>
        </p:blipFill>
        <p:spPr>
          <a:xfrm>
            <a:off x="311700" y="1329475"/>
            <a:ext cx="3333750" cy="3333750"/>
          </a:xfrm>
          <a:prstGeom prst="rect">
            <a:avLst/>
          </a:prstGeom>
          <a:noFill/>
          <a:ln>
            <a:noFill/>
          </a:ln>
        </p:spPr>
      </p:pic>
      <p:sp>
        <p:nvSpPr>
          <p:cNvPr id="466" name="Google Shape;466;p51"/>
          <p:cNvSpPr txBox="1"/>
          <p:nvPr/>
        </p:nvSpPr>
        <p:spPr>
          <a:xfrm>
            <a:off x="4572000" y="1090050"/>
            <a:ext cx="3769500" cy="1146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The field of welfare economics seeks to maximize social surplus. </a:t>
            </a:r>
            <a:endParaRPr b="0" i="0" sz="2000" u="none" cap="none" strike="noStrike">
              <a:solidFill>
                <a:srgbClr val="000000"/>
              </a:solidFill>
              <a:latin typeface="Nunito"/>
              <a:ea typeface="Nunito"/>
              <a:cs typeface="Nunito"/>
              <a:sym typeface="Nunito"/>
            </a:endParaRPr>
          </a:p>
        </p:txBody>
      </p:sp>
      <p:sp>
        <p:nvSpPr>
          <p:cNvPr id="467" name="Google Shape;467;p5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68" name="Google Shape;468;p5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69" name="Google Shape;469;p5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70" name="Google Shape;470;p51"/>
          <p:cNvSpPr txBox="1"/>
          <p:nvPr/>
        </p:nvSpPr>
        <p:spPr>
          <a:xfrm>
            <a:off x="4572000" y="2164263"/>
            <a:ext cx="3769500" cy="1146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Ability to pay should not be mistaken for willingness to pay: the wealthy create more social surplus. </a:t>
            </a:r>
            <a:endParaRPr b="0" i="0" sz="2000" u="none" cap="none" strike="noStrike">
              <a:solidFill>
                <a:srgbClr val="000000"/>
              </a:solidFill>
              <a:latin typeface="Nunito"/>
              <a:ea typeface="Nunito"/>
              <a:cs typeface="Nunito"/>
              <a:sym typeface="Nunito"/>
            </a:endParaRPr>
          </a:p>
        </p:txBody>
      </p:sp>
      <p:sp>
        <p:nvSpPr>
          <p:cNvPr id="471" name="Google Shape;471;p51"/>
          <p:cNvSpPr txBox="1"/>
          <p:nvPr/>
        </p:nvSpPr>
        <p:spPr>
          <a:xfrm>
            <a:off x="4572000" y="3501488"/>
            <a:ext cx="3769500" cy="1146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AIs should not be tasked with simply increasing GDP, or surplus.</a:t>
            </a:r>
            <a:endParaRPr b="0" i="0" sz="2000" u="none" cap="none" strike="noStrike">
              <a:solidFill>
                <a:srgbClr val="000000"/>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4"/>
                                        </p:tgtEl>
                                        <p:attrNameLst>
                                          <p:attrName>style.visibility</p:attrName>
                                        </p:attrNameLst>
                                      </p:cBhvr>
                                      <p:to>
                                        <p:strVal val="visible"/>
                                      </p:to>
                                    </p:set>
                                    <p:animEffect filter="fade" transition="in">
                                      <p:cBhvr>
                                        <p:cTn dur="300"/>
                                        <p:tgtEl>
                                          <p:spTgt spid="464"/>
                                        </p:tgtEl>
                                      </p:cBhvr>
                                    </p:animEffect>
                                  </p:childTnLst>
                                </p:cTn>
                              </p:par>
                              <p:par>
                                <p:cTn fill="hold" nodeType="withEffect" presetClass="entr" presetID="10" presetSubtype="0">
                                  <p:stCondLst>
                                    <p:cond delay="0"/>
                                  </p:stCondLst>
                                  <p:childTnLst>
                                    <p:set>
                                      <p:cBhvr>
                                        <p:cTn dur="1" fill="hold">
                                          <p:stCondLst>
                                            <p:cond delay="0"/>
                                          </p:stCondLst>
                                        </p:cTn>
                                        <p:tgtEl>
                                          <p:spTgt spid="465"/>
                                        </p:tgtEl>
                                        <p:attrNameLst>
                                          <p:attrName>style.visibility</p:attrName>
                                        </p:attrNameLst>
                                      </p:cBhvr>
                                      <p:to>
                                        <p:strVal val="visible"/>
                                      </p:to>
                                    </p:set>
                                    <p:animEffect filter="fade" transition="in">
                                      <p:cBhvr>
                                        <p:cTn dur="300"/>
                                        <p:tgtEl>
                                          <p:spTgt spid="4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6"/>
                                        </p:tgtEl>
                                        <p:attrNameLst>
                                          <p:attrName>style.visibility</p:attrName>
                                        </p:attrNameLst>
                                      </p:cBhvr>
                                      <p:to>
                                        <p:strVal val="visible"/>
                                      </p:to>
                                    </p:set>
                                    <p:animEffect filter="fade" transition="in">
                                      <p:cBhvr>
                                        <p:cTn dur="300"/>
                                        <p:tgtEl>
                                          <p:spTgt spid="4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0"/>
                                        </p:tgtEl>
                                        <p:attrNameLst>
                                          <p:attrName>style.visibility</p:attrName>
                                        </p:attrNameLst>
                                      </p:cBhvr>
                                      <p:to>
                                        <p:strVal val="visible"/>
                                      </p:to>
                                    </p:set>
                                    <p:animEffect filter="fade" transition="in">
                                      <p:cBhvr>
                                        <p:cTn dur="300"/>
                                        <p:tgtEl>
                                          <p:spTgt spid="4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gtEl>
                                        <p:attrNameLst>
                                          <p:attrName>style.visibility</p:attrName>
                                        </p:attrNameLst>
                                      </p:cBhvr>
                                      <p:to>
                                        <p:strVal val="visible"/>
                                      </p:to>
                                    </p:set>
                                    <p:animEffect filter="fade" transition="in">
                                      <p:cBhvr>
                                        <p:cTn dur="300"/>
                                        <p:tgtEl>
                                          <p:spTgt spid="4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6"/>
          <p:cNvSpPr txBox="1"/>
          <p:nvPr>
            <p:ph type="title"/>
          </p:nvPr>
        </p:nvSpPr>
        <p:spPr>
          <a:xfrm>
            <a:off x="423450" y="19228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Law</a:t>
            </a:r>
            <a:endParaRPr sz="3600">
              <a:latin typeface="Nunito"/>
              <a:ea typeface="Nunito"/>
              <a:cs typeface="Nunito"/>
              <a:sym typeface="Nunito"/>
            </a:endParaRPr>
          </a:p>
        </p:txBody>
      </p:sp>
      <p:sp>
        <p:nvSpPr>
          <p:cNvPr id="83" name="Google Shape;83;p1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4" name="Google Shape;84;p1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5" name="Google Shape;85;p1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86" name="Google Shape;86;p16"/>
          <p:cNvSpPr txBox="1"/>
          <p:nvPr/>
        </p:nvSpPr>
        <p:spPr>
          <a:xfrm>
            <a:off x="367500" y="28765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Why not just have AIs follow the law?</a:t>
            </a:r>
            <a:endParaRPr b="0" i="1"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300"/>
                                        <p:tgtEl>
                                          <p:spTgt spid="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p52"/>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Happiness is More Than Wealth </a:t>
            </a:r>
            <a:endParaRPr/>
          </a:p>
        </p:txBody>
      </p:sp>
      <p:sp>
        <p:nvSpPr>
          <p:cNvPr id="477" name="Google Shape;477;p52"/>
          <p:cNvSpPr txBox="1"/>
          <p:nvPr>
            <p:ph idx="1" type="body"/>
          </p:nvPr>
        </p:nvSpPr>
        <p:spPr>
          <a:xfrm>
            <a:off x="311700" y="894525"/>
            <a:ext cx="8520600" cy="1274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rPr lang="en" sz="2000">
                <a:solidFill>
                  <a:schemeClr val="dk1"/>
                </a:solidFill>
                <a:latin typeface="Nunito"/>
                <a:ea typeface="Nunito"/>
                <a:cs typeface="Nunito"/>
                <a:sym typeface="Nunito"/>
              </a:rPr>
              <a:t>H</a:t>
            </a:r>
            <a:r>
              <a:rPr lang="en" sz="2000">
                <a:solidFill>
                  <a:schemeClr val="dk1"/>
                </a:solidFill>
                <a:latin typeface="Nunito"/>
                <a:ea typeface="Nunito"/>
                <a:cs typeface="Nunito"/>
                <a:sym typeface="Nunito"/>
              </a:rPr>
              <a:t>appiness seems to depend on many factors: wealth, social connections, health, jobs, a sense of purpose, and so on </a:t>
            </a:r>
            <a:endParaRPr sz="2000">
              <a:solidFill>
                <a:schemeClr val="dk1"/>
              </a:solidFill>
              <a:latin typeface="Nunito"/>
              <a:ea typeface="Nunito"/>
              <a:cs typeface="Nunito"/>
              <a:sym typeface="Nunito"/>
            </a:endParaRPr>
          </a:p>
        </p:txBody>
      </p:sp>
      <p:sp>
        <p:nvSpPr>
          <p:cNvPr id="478" name="Google Shape;478;p5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79" name="Google Shape;479;p5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80" name="Google Shape;480;p5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81" name="Google Shape;481;p52"/>
          <p:cNvSpPr txBox="1"/>
          <p:nvPr>
            <p:ph idx="1" type="body"/>
          </p:nvPr>
        </p:nvSpPr>
        <p:spPr>
          <a:xfrm>
            <a:off x="311700" y="1863825"/>
            <a:ext cx="5364600" cy="897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rPr lang="en" sz="2000">
                <a:solidFill>
                  <a:schemeClr val="dk1"/>
                </a:solidFill>
                <a:latin typeface="Nunito"/>
                <a:ea typeface="Nunito"/>
                <a:cs typeface="Nunito"/>
                <a:sym typeface="Nunito"/>
              </a:rPr>
              <a:t>Easterlin paradox: wealthier countries are happier, but growth is not correlated with</a:t>
            </a:r>
            <a:r>
              <a:rPr lang="en" sz="2000">
                <a:solidFill>
                  <a:schemeClr val="dk1"/>
                </a:solidFill>
                <a:latin typeface="Nunito"/>
                <a:ea typeface="Nunito"/>
                <a:cs typeface="Nunito"/>
                <a:sym typeface="Nunito"/>
              </a:rPr>
              <a:t> </a:t>
            </a:r>
            <a:r>
              <a:rPr lang="en" sz="2000">
                <a:solidFill>
                  <a:schemeClr val="dk1"/>
                </a:solidFill>
                <a:latin typeface="Nunito"/>
                <a:ea typeface="Nunito"/>
                <a:cs typeface="Nunito"/>
                <a:sym typeface="Nunito"/>
              </a:rPr>
              <a:t>increases in happiness.</a:t>
            </a:r>
            <a:endParaRPr sz="2000">
              <a:solidFill>
                <a:schemeClr val="dk1"/>
              </a:solidFill>
              <a:latin typeface="Nunito"/>
              <a:ea typeface="Nunito"/>
              <a:cs typeface="Nunito"/>
              <a:sym typeface="Nunito"/>
            </a:endParaRPr>
          </a:p>
        </p:txBody>
      </p:sp>
      <p:sp>
        <p:nvSpPr>
          <p:cNvPr id="482" name="Google Shape;482;p52"/>
          <p:cNvSpPr txBox="1"/>
          <p:nvPr>
            <p:ph idx="1" type="body"/>
          </p:nvPr>
        </p:nvSpPr>
        <p:spPr>
          <a:xfrm>
            <a:off x="311700" y="3055186"/>
            <a:ext cx="8520600" cy="1739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Alternative measures of wellbeing:</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HDI is a function of a nation's average life expectancy, education level, and Gross National Income (GNI) per capita</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Gross National Happiness</a:t>
            </a:r>
            <a:endParaRPr sz="2000">
              <a:solidFill>
                <a:schemeClr val="dk1"/>
              </a:solidFill>
              <a:latin typeface="Nunito"/>
              <a:ea typeface="Nunito"/>
              <a:cs typeface="Nunito"/>
              <a:sym typeface="Nunito"/>
            </a:endParaRPr>
          </a:p>
          <a:p>
            <a:pPr indent="0" lvl="0" marL="0" rtl="0" algn="l">
              <a:lnSpc>
                <a:spcPct val="115000"/>
              </a:lnSpc>
              <a:spcBef>
                <a:spcPts val="0"/>
              </a:spcBef>
              <a:spcAft>
                <a:spcPts val="1600"/>
              </a:spcAft>
              <a:buSzPts val="1800"/>
              <a:buNone/>
            </a:pPr>
            <a:r>
              <a:t/>
            </a:r>
            <a:endParaRPr sz="2000">
              <a:solidFill>
                <a:schemeClr val="dk1"/>
              </a:solidFill>
              <a:latin typeface="Nunito"/>
              <a:ea typeface="Nunito"/>
              <a:cs typeface="Nunito"/>
              <a:sym typeface="Nunito"/>
            </a:endParaRPr>
          </a:p>
        </p:txBody>
      </p:sp>
      <p:pic>
        <p:nvPicPr>
          <p:cNvPr id="483" name="Google Shape;483;p52"/>
          <p:cNvPicPr preferRelativeResize="0"/>
          <p:nvPr/>
        </p:nvPicPr>
        <p:blipFill>
          <a:blip r:embed="rId3">
            <a:alphaModFix/>
          </a:blip>
          <a:stretch>
            <a:fillRect/>
          </a:stretch>
        </p:blipFill>
        <p:spPr>
          <a:xfrm>
            <a:off x="5899000" y="1767925"/>
            <a:ext cx="2960850" cy="16076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7"/>
                                        </p:tgtEl>
                                        <p:attrNameLst>
                                          <p:attrName>style.visibility</p:attrName>
                                        </p:attrNameLst>
                                      </p:cBhvr>
                                      <p:to>
                                        <p:strVal val="visible"/>
                                      </p:to>
                                    </p:set>
                                    <p:animEffect filter="fade" transition="in">
                                      <p:cBhvr>
                                        <p:cTn dur="300"/>
                                        <p:tgtEl>
                                          <p:spTgt spid="4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1"/>
                                        </p:tgtEl>
                                        <p:attrNameLst>
                                          <p:attrName>style.visibility</p:attrName>
                                        </p:attrNameLst>
                                      </p:cBhvr>
                                      <p:to>
                                        <p:strVal val="visible"/>
                                      </p:to>
                                    </p:set>
                                    <p:animEffect filter="fade" transition="in">
                                      <p:cBhvr>
                                        <p:cTn dur="300"/>
                                        <p:tgtEl>
                                          <p:spTgt spid="481"/>
                                        </p:tgtEl>
                                      </p:cBhvr>
                                    </p:animEffect>
                                  </p:childTnLst>
                                </p:cTn>
                              </p:par>
                              <p:par>
                                <p:cTn fill="hold" nodeType="withEffect" presetClass="entr" presetID="1" presetSubtype="0">
                                  <p:stCondLst>
                                    <p:cond delay="0"/>
                                  </p:stCondLst>
                                  <p:childTnLst>
                                    <p:set>
                                      <p:cBhvr>
                                        <p:cTn dur="1" fill="hold">
                                          <p:stCondLst>
                                            <p:cond delay="0"/>
                                          </p:stCondLst>
                                        </p:cTn>
                                        <p:tgtEl>
                                          <p:spTgt spid="4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2">
                                            <p:txEl>
                                              <p:pRg end="0" st="0"/>
                                            </p:txEl>
                                          </p:spTgt>
                                        </p:tgtEl>
                                        <p:attrNameLst>
                                          <p:attrName>style.visibility</p:attrName>
                                        </p:attrNameLst>
                                      </p:cBhvr>
                                      <p:to>
                                        <p:strVal val="visible"/>
                                      </p:to>
                                    </p:set>
                                    <p:animEffect filter="fade" transition="in">
                                      <p:cBhvr>
                                        <p:cTn dur="300"/>
                                        <p:tgtEl>
                                          <p:spTgt spid="48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2">
                                            <p:txEl>
                                              <p:pRg end="1" st="1"/>
                                            </p:txEl>
                                          </p:spTgt>
                                        </p:tgtEl>
                                        <p:attrNameLst>
                                          <p:attrName>style.visibility</p:attrName>
                                        </p:attrNameLst>
                                      </p:cBhvr>
                                      <p:to>
                                        <p:strVal val="visible"/>
                                      </p:to>
                                    </p:set>
                                    <p:animEffect filter="fade" transition="in">
                                      <p:cBhvr>
                                        <p:cTn dur="300"/>
                                        <p:tgtEl>
                                          <p:spTgt spid="48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2">
                                            <p:txEl>
                                              <p:pRg end="2" st="2"/>
                                            </p:txEl>
                                          </p:spTgt>
                                        </p:tgtEl>
                                        <p:attrNameLst>
                                          <p:attrName>style.visibility</p:attrName>
                                        </p:attrNameLst>
                                      </p:cBhvr>
                                      <p:to>
                                        <p:strVal val="visible"/>
                                      </p:to>
                                    </p:set>
                                    <p:animEffect filter="fade" transition="in">
                                      <p:cBhvr>
                                        <p:cTn dur="300"/>
                                        <p:tgtEl>
                                          <p:spTgt spid="48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2">
                                            <p:txEl>
                                              <p:pRg end="3" st="3"/>
                                            </p:txEl>
                                          </p:spTgt>
                                        </p:tgtEl>
                                        <p:attrNameLst>
                                          <p:attrName>style.visibility</p:attrName>
                                        </p:attrNameLst>
                                      </p:cBhvr>
                                      <p:to>
                                        <p:strVal val="visible"/>
                                      </p:to>
                                    </p:set>
                                    <p:animEffect filter="fade" transition="in">
                                      <p:cBhvr>
                                        <p:cTn dur="300"/>
                                        <p:tgtEl>
                                          <p:spTgt spid="482">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53"/>
          <p:cNvSpPr txBox="1"/>
          <p:nvPr>
            <p:ph type="title"/>
          </p:nvPr>
        </p:nvSpPr>
        <p:spPr>
          <a:xfrm>
            <a:off x="423450" y="6732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Conclusions on the Economic Engine</a:t>
            </a:r>
            <a:endParaRPr sz="3600">
              <a:latin typeface="Nunito"/>
              <a:ea typeface="Nunito"/>
              <a:cs typeface="Nunito"/>
              <a:sym typeface="Nunito"/>
            </a:endParaRPr>
          </a:p>
        </p:txBody>
      </p:sp>
      <p:sp>
        <p:nvSpPr>
          <p:cNvPr id="489" name="Google Shape;489;p5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490" name="Google Shape;490;p5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491" name="Google Shape;491;p5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492" name="Google Shape;492;p53"/>
          <p:cNvSpPr txBox="1"/>
          <p:nvPr/>
        </p:nvSpPr>
        <p:spPr>
          <a:xfrm>
            <a:off x="423400" y="891550"/>
            <a:ext cx="8409000" cy="49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493" name="Google Shape;493;p53"/>
          <p:cNvSpPr txBox="1"/>
          <p:nvPr/>
        </p:nvSpPr>
        <p:spPr>
          <a:xfrm>
            <a:off x="423400" y="1055950"/>
            <a:ext cx="8201400" cy="2916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AI </a:t>
            </a:r>
            <a:r>
              <a:rPr lang="en" sz="2000">
                <a:latin typeface="Nunito"/>
                <a:ea typeface="Nunito"/>
                <a:cs typeface="Nunito"/>
                <a:sym typeface="Nunito"/>
              </a:rPr>
              <a:t>development</a:t>
            </a:r>
            <a:r>
              <a:rPr b="0" i="0" lang="en" sz="2000" u="none" cap="none" strike="noStrike">
                <a:solidFill>
                  <a:srgbClr val="000000"/>
                </a:solidFill>
                <a:latin typeface="Nunito"/>
                <a:ea typeface="Nunito"/>
                <a:cs typeface="Nunito"/>
                <a:sym typeface="Nunito"/>
              </a:rPr>
              <a:t> prioritizes economic motivations</a:t>
            </a:r>
            <a:r>
              <a:rPr lang="en" sz="2000">
                <a:latin typeface="Nunito"/>
                <a:ea typeface="Nunito"/>
                <a:cs typeface="Nunito"/>
                <a:sym typeface="Nunito"/>
              </a:rPr>
              <a:t>, not necessarily </a:t>
            </a:r>
            <a:r>
              <a:rPr b="0" i="0" lang="en" sz="2000" u="none" cap="none" strike="noStrike">
                <a:solidFill>
                  <a:srgbClr val="000000"/>
                </a:solidFill>
                <a:latin typeface="Nunito"/>
                <a:ea typeface="Nunito"/>
                <a:cs typeface="Nunito"/>
                <a:sym typeface="Nunito"/>
              </a:rPr>
              <a:t>social wellbeing.</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AIs may increase efficien</a:t>
            </a:r>
            <a:r>
              <a:rPr lang="en" sz="2000">
                <a:solidFill>
                  <a:schemeClr val="dk1"/>
                </a:solidFill>
                <a:latin typeface="Nunito"/>
                <a:ea typeface="Nunito"/>
                <a:cs typeface="Nunito"/>
                <a:sym typeface="Nunito"/>
              </a:rPr>
              <a:t>cy</a:t>
            </a:r>
            <a:r>
              <a:rPr b="0" i="0" lang="en" sz="2000" u="none" cap="none" strike="noStrike">
                <a:solidFill>
                  <a:schemeClr val="dk1"/>
                </a:solidFill>
                <a:latin typeface="Nunito"/>
                <a:ea typeface="Nunito"/>
                <a:cs typeface="Nunito"/>
                <a:sym typeface="Nunito"/>
              </a:rPr>
              <a:t> and economic growth, but may also cause inequality or market failures. </a:t>
            </a:r>
            <a:r>
              <a:rPr b="0" i="0" lang="en" sz="2000" u="none" cap="none" strike="noStrike">
                <a:solidFill>
                  <a:srgbClr val="000000"/>
                </a:solidFill>
                <a:latin typeface="Nunito"/>
                <a:ea typeface="Nunito"/>
                <a:cs typeface="Nunito"/>
                <a:sym typeface="Nunito"/>
              </a:rPr>
              <a:t>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Measures of the economy (like GDP or social surplus) do not measure wellbeing, so AIs should not be tasked with or rewarded for simply maximizing them, and</a:t>
            </a:r>
            <a:r>
              <a:rPr lang="en" sz="2000">
                <a:solidFill>
                  <a:schemeClr val="dk1"/>
                </a:solidFill>
                <a:latin typeface="Nunito"/>
                <a:ea typeface="Nunito"/>
                <a:cs typeface="Nunito"/>
                <a:sym typeface="Nunito"/>
              </a:rPr>
              <a:t> having just the economy guide AI development is insufficient for creating beneficial AI</a:t>
            </a:r>
            <a:r>
              <a:rPr b="0" i="0" lang="en" sz="2000" u="none" cap="none" strike="noStrike">
                <a:solidFill>
                  <a:schemeClr val="dk1"/>
                </a:solidFill>
                <a:latin typeface="Nunito"/>
                <a:ea typeface="Nunito"/>
                <a:cs typeface="Nunito"/>
                <a:sym typeface="Nunito"/>
              </a:rPr>
              <a:t>. </a:t>
            </a:r>
            <a:endParaRPr b="0" i="0" sz="2000" u="none" cap="none" strike="noStrike">
              <a:solidFill>
                <a:srgbClr val="000000"/>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3">
                                            <p:txEl>
                                              <p:pRg end="0" st="0"/>
                                            </p:txEl>
                                          </p:spTgt>
                                        </p:tgtEl>
                                        <p:attrNameLst>
                                          <p:attrName>style.visibility</p:attrName>
                                        </p:attrNameLst>
                                      </p:cBhvr>
                                      <p:to>
                                        <p:strVal val="visible"/>
                                      </p:to>
                                    </p:set>
                                    <p:animEffect filter="fade" transition="in">
                                      <p:cBhvr>
                                        <p:cTn dur="300"/>
                                        <p:tgtEl>
                                          <p:spTgt spid="49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3">
                                            <p:txEl>
                                              <p:pRg end="1" st="1"/>
                                            </p:txEl>
                                          </p:spTgt>
                                        </p:tgtEl>
                                        <p:attrNameLst>
                                          <p:attrName>style.visibility</p:attrName>
                                        </p:attrNameLst>
                                      </p:cBhvr>
                                      <p:to>
                                        <p:strVal val="visible"/>
                                      </p:to>
                                    </p:set>
                                    <p:animEffect filter="fade" transition="in">
                                      <p:cBhvr>
                                        <p:cTn dur="300"/>
                                        <p:tgtEl>
                                          <p:spTgt spid="49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3">
                                            <p:txEl>
                                              <p:pRg end="2" st="2"/>
                                            </p:txEl>
                                          </p:spTgt>
                                        </p:tgtEl>
                                        <p:attrNameLst>
                                          <p:attrName>style.visibility</p:attrName>
                                        </p:attrNameLst>
                                      </p:cBhvr>
                                      <p:to>
                                        <p:strVal val="visible"/>
                                      </p:to>
                                    </p:set>
                                    <p:animEffect filter="fade" transition="in">
                                      <p:cBhvr>
                                        <p:cTn dur="300"/>
                                        <p:tgtEl>
                                          <p:spTgt spid="49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3">
                                            <p:txEl>
                                              <p:pRg end="3" st="3"/>
                                            </p:txEl>
                                          </p:spTgt>
                                        </p:tgtEl>
                                        <p:attrNameLst>
                                          <p:attrName>style.visibility</p:attrName>
                                        </p:attrNameLst>
                                      </p:cBhvr>
                                      <p:to>
                                        <p:strVal val="visible"/>
                                      </p:to>
                                    </p:set>
                                    <p:animEffect filter="fade" transition="in">
                                      <p:cBhvr>
                                        <p:cTn dur="300"/>
                                        <p:tgtEl>
                                          <p:spTgt spid="49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3">
                                            <p:txEl>
                                              <p:pRg end="4" st="4"/>
                                            </p:txEl>
                                          </p:spTgt>
                                        </p:tgtEl>
                                        <p:attrNameLst>
                                          <p:attrName>style.visibility</p:attrName>
                                        </p:attrNameLst>
                                      </p:cBhvr>
                                      <p:to>
                                        <p:strVal val="visible"/>
                                      </p:to>
                                    </p:set>
                                    <p:animEffect filter="fade" transition="in">
                                      <p:cBhvr>
                                        <p:cTn dur="300"/>
                                        <p:tgtEl>
                                          <p:spTgt spid="493">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p54"/>
          <p:cNvSpPr txBox="1"/>
          <p:nvPr>
            <p:ph type="title"/>
          </p:nvPr>
        </p:nvSpPr>
        <p:spPr>
          <a:xfrm>
            <a:off x="423625" y="559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499" name="Google Shape;499;p54"/>
          <p:cNvSpPr txBox="1"/>
          <p:nvPr/>
        </p:nvSpPr>
        <p:spPr>
          <a:xfrm>
            <a:off x="367450" y="817200"/>
            <a:ext cx="8776500" cy="36678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Law: </a:t>
            </a:r>
            <a:r>
              <a:rPr b="0" i="1" lang="en" sz="2000" u="none" cap="none" strike="noStrike">
                <a:solidFill>
                  <a:schemeClr val="dk1"/>
                </a:solidFill>
                <a:latin typeface="Nunito"/>
                <a:ea typeface="Nunito"/>
                <a:cs typeface="Nunito"/>
                <a:sym typeface="Nunito"/>
              </a:rPr>
              <a:t>Make AIs follow the law.</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Fairness: </a:t>
            </a:r>
            <a:r>
              <a:rPr b="0" i="1" lang="en" sz="2000" u="none" cap="none" strike="noStrike">
                <a:solidFill>
                  <a:schemeClr val="dk1"/>
                </a:solidFill>
                <a:latin typeface="Nunito"/>
                <a:ea typeface="Nunito"/>
                <a:cs typeface="Nunito"/>
                <a:sym typeface="Nunito"/>
              </a:rPr>
              <a:t>Make AIs be fair.</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The Economic Engine: </a:t>
            </a:r>
            <a:r>
              <a:rPr i="1" lang="en" sz="2000">
                <a:solidFill>
                  <a:schemeClr val="dk1"/>
                </a:solidFill>
                <a:latin typeface="Nunito"/>
                <a:ea typeface="Nunito"/>
                <a:cs typeface="Nunito"/>
                <a:sym typeface="Nunito"/>
              </a:rPr>
              <a:t>Let the economy govern AI development.</a:t>
            </a:r>
            <a:endParaRPr i="1" sz="2000">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Wellbeing: </a:t>
            </a:r>
            <a:r>
              <a:rPr i="1" lang="en" sz="2000">
                <a:solidFill>
                  <a:schemeClr val="dk1"/>
                </a:solidFill>
                <a:latin typeface="Nunito"/>
                <a:ea typeface="Nunito"/>
                <a:cs typeface="Nunito"/>
                <a:sym typeface="Nunito"/>
              </a:rPr>
              <a:t>AIs should improve people’s lives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Preferences: </a:t>
            </a:r>
            <a:r>
              <a:rPr b="0" i="1" lang="en" sz="2000" u="none" cap="none" strike="noStrike">
                <a:solidFill>
                  <a:schemeClr val="dk1"/>
                </a:solidFill>
                <a:latin typeface="Nunito"/>
                <a:ea typeface="Nunito"/>
                <a:cs typeface="Nunito"/>
                <a:sym typeface="Nunito"/>
              </a:rPr>
              <a:t>Make AIs satisfy people’s preferences.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Happiness: </a:t>
            </a:r>
            <a:r>
              <a:rPr b="0" i="1" lang="en" sz="2000" u="none" cap="none" strike="noStrike">
                <a:solidFill>
                  <a:schemeClr val="dk1"/>
                </a:solidFill>
                <a:latin typeface="Nunito"/>
                <a:ea typeface="Nunito"/>
                <a:cs typeface="Nunito"/>
                <a:sym typeface="Nunito"/>
              </a:rPr>
              <a:t>Make AIs make people happy.</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Social Welfare Functions: </a:t>
            </a:r>
            <a:r>
              <a:rPr b="0" i="1" lang="en" sz="2000" u="none" cap="none" strike="noStrike">
                <a:solidFill>
                  <a:schemeClr val="dk1"/>
                </a:solidFill>
                <a:latin typeface="Nunito"/>
                <a:ea typeface="Nunito"/>
                <a:cs typeface="Nunito"/>
                <a:sym typeface="Nunito"/>
              </a:rPr>
              <a:t>Make AIs maximize total wellbeing.</a:t>
            </a:r>
            <a:endParaRPr b="0" i="1" sz="2000" u="none" cap="none" strike="noStrike">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Moral uncertainty: </a:t>
            </a:r>
            <a:r>
              <a:rPr i="1" lang="en" sz="2000">
                <a:solidFill>
                  <a:schemeClr val="dk1"/>
                </a:solidFill>
                <a:latin typeface="Nunito"/>
                <a:ea typeface="Nunito"/>
                <a:cs typeface="Nunito"/>
                <a:sym typeface="Nunito"/>
              </a:rPr>
              <a:t>Deciding without knowing the “correct” moral theory</a:t>
            </a:r>
            <a:endParaRPr i="1" sz="2000">
              <a:solidFill>
                <a:schemeClr val="dk1"/>
              </a:solidFill>
              <a:latin typeface="Nunito"/>
              <a:ea typeface="Nunito"/>
              <a:cs typeface="Nunito"/>
              <a:sym typeface="Nunito"/>
            </a:endParaRPr>
          </a:p>
          <a:p>
            <a:pPr indent="0" lvl="0" marL="0" marR="0" rtl="0" algn="l">
              <a:lnSpc>
                <a:spcPct val="150000"/>
              </a:lnSpc>
              <a:spcBef>
                <a:spcPts val="0"/>
              </a:spcBef>
              <a:spcAft>
                <a:spcPts val="0"/>
              </a:spcAft>
              <a:buClr>
                <a:srgbClr val="000000"/>
              </a:buClr>
              <a:buSzPts val="2000"/>
              <a:buFont typeface="Arial"/>
              <a:buNone/>
            </a:pPr>
            <a:r>
              <a:t/>
            </a:r>
            <a:endParaRPr i="1" sz="2000">
              <a:solidFill>
                <a:schemeClr val="dk1"/>
              </a:solidFill>
              <a:latin typeface="Nunito"/>
              <a:ea typeface="Nunito"/>
              <a:cs typeface="Nunito"/>
              <a:sym typeface="Nunito"/>
            </a:endParaRPr>
          </a:p>
          <a:p>
            <a:pPr indent="0" lvl="0" marL="0" marR="0" rtl="0" algn="l">
              <a:lnSpc>
                <a:spcPct val="150000"/>
              </a:lnSpc>
              <a:spcBef>
                <a:spcPts val="0"/>
              </a:spcBef>
              <a:spcAft>
                <a:spcPts val="0"/>
              </a:spcAft>
              <a:buClr>
                <a:srgbClr val="000000"/>
              </a:buClr>
              <a:buSzPts val="2000"/>
              <a:buFont typeface="Arial"/>
              <a:buNone/>
            </a:pPr>
            <a:r>
              <a:t/>
            </a:r>
            <a:endParaRPr b="0" i="1" sz="2000" u="none" cap="none" strike="noStrike">
              <a:solidFill>
                <a:schemeClr val="dk1"/>
              </a:solidFill>
              <a:latin typeface="Nunito"/>
              <a:ea typeface="Nunito"/>
              <a:cs typeface="Nunito"/>
              <a:sym typeface="Nunito"/>
            </a:endParaRPr>
          </a:p>
          <a:p>
            <a:pPr indent="0" lvl="0" marL="0" marR="0" rtl="0" algn="l">
              <a:lnSpc>
                <a:spcPct val="150000"/>
              </a:lnSpc>
              <a:spcBef>
                <a:spcPts val="0"/>
              </a:spcBef>
              <a:spcAft>
                <a:spcPts val="0"/>
              </a:spcAft>
              <a:buClr>
                <a:srgbClr val="000000"/>
              </a:buClr>
              <a:buSzPts val="2000"/>
              <a:buFont typeface="Arial"/>
              <a:buNone/>
            </a:pPr>
            <a:r>
              <a:t/>
            </a:r>
            <a:endParaRPr b="0" i="1" sz="2000" u="none" cap="none" strike="noStrike">
              <a:solidFill>
                <a:schemeClr val="dk1"/>
              </a:solidFill>
              <a:latin typeface="Nunito"/>
              <a:ea typeface="Nunito"/>
              <a:cs typeface="Nunito"/>
              <a:sym typeface="Nunito"/>
            </a:endParaRPr>
          </a:p>
        </p:txBody>
      </p:sp>
      <p:sp>
        <p:nvSpPr>
          <p:cNvPr id="500" name="Google Shape;500;p5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01" name="Google Shape;501;p5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02" name="Google Shape;502;p5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03" name="Google Shape;503;p54"/>
          <p:cNvSpPr/>
          <p:nvPr/>
        </p:nvSpPr>
        <p:spPr>
          <a:xfrm>
            <a:off x="367450" y="2200275"/>
            <a:ext cx="8279700" cy="9000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3"/>
                                        </p:tgtEl>
                                        <p:attrNameLst>
                                          <p:attrName>style.visibility</p:attrName>
                                        </p:attrNameLst>
                                      </p:cBhvr>
                                      <p:to>
                                        <p:strVal val="visible"/>
                                      </p:to>
                                    </p:set>
                                    <p:animEffect filter="fade" transition="in">
                                      <p:cBhvr>
                                        <p:cTn dur="300"/>
                                        <p:tgtEl>
                                          <p:spTgt spid="5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p5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chemeClr val="dk1"/>
              </a:buClr>
              <a:buSzPts val="1100"/>
              <a:buFont typeface="Arial"/>
              <a:buNone/>
            </a:pPr>
            <a:fld id="{00000000-1234-1234-1234-123412341234}" type="slidenum">
              <a:rPr b="0" i="0" lang="en" sz="1300" u="none" cap="none" strike="noStrike">
                <a:solidFill>
                  <a:schemeClr val="lt1"/>
                </a:solidFill>
                <a:latin typeface="Nunito"/>
                <a:ea typeface="Nunito"/>
                <a:cs typeface="Nunito"/>
                <a:sym typeface="Nunito"/>
              </a:rPr>
              <a:t>‹#›</a:t>
            </a:fld>
            <a:endParaRPr b="0" i="0" sz="1300" u="none" cap="none" strike="noStrike">
              <a:solidFill>
                <a:schemeClr val="lt1"/>
              </a:solidFill>
              <a:latin typeface="Nunito"/>
              <a:ea typeface="Nunito"/>
              <a:cs typeface="Nunito"/>
              <a:sym typeface="Nunito"/>
            </a:endParaRPr>
          </a:p>
        </p:txBody>
      </p:sp>
      <p:sp>
        <p:nvSpPr>
          <p:cNvPr id="509" name="Google Shape;509;p5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10" name="Google Shape;510;p55"/>
          <p:cNvSpPr txBox="1"/>
          <p:nvPr>
            <p:ph idx="4294967295" type="title"/>
          </p:nvPr>
        </p:nvSpPr>
        <p:spPr>
          <a:xfrm>
            <a:off x="423400" y="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sz="3600">
                <a:latin typeface="Nunito"/>
                <a:ea typeface="Nunito"/>
                <a:cs typeface="Nunito"/>
                <a:sym typeface="Nunito"/>
              </a:rPr>
              <a:t>Wellbeing </a:t>
            </a:r>
            <a:endParaRPr sz="3600">
              <a:latin typeface="Nunito"/>
              <a:ea typeface="Nunito"/>
              <a:cs typeface="Nunito"/>
              <a:sym typeface="Nunito"/>
            </a:endParaRPr>
          </a:p>
        </p:txBody>
      </p:sp>
      <p:sp>
        <p:nvSpPr>
          <p:cNvPr id="511" name="Google Shape;511;p55"/>
          <p:cNvSpPr txBox="1"/>
          <p:nvPr/>
        </p:nvSpPr>
        <p:spPr>
          <a:xfrm>
            <a:off x="423400" y="674575"/>
            <a:ext cx="8297100" cy="846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How wellbeing is defined is debatable; however, it is commonly considered to be an </a:t>
            </a:r>
            <a:r>
              <a:rPr b="1" i="0" lang="en" sz="2000" u="none" cap="none" strike="noStrike">
                <a:solidFill>
                  <a:schemeClr val="dk1"/>
                </a:solidFill>
                <a:latin typeface="Nunito"/>
                <a:ea typeface="Nunito"/>
                <a:cs typeface="Nunito"/>
                <a:sym typeface="Nunito"/>
              </a:rPr>
              <a:t>intrinsic good</a:t>
            </a:r>
            <a:r>
              <a:rPr b="0" i="0" lang="en" sz="2000" u="none" cap="none" strike="noStrike">
                <a:solidFill>
                  <a:schemeClr val="dk1"/>
                </a:solidFill>
                <a:latin typeface="Nunito"/>
                <a:ea typeface="Nunito"/>
                <a:cs typeface="Nunito"/>
                <a:sym typeface="Nunito"/>
              </a:rPr>
              <a:t>.</a:t>
            </a:r>
            <a:endParaRPr b="1" i="1" sz="2000" u="none" cap="none" strike="noStrike">
              <a:solidFill>
                <a:schemeClr val="dk1"/>
              </a:solidFill>
              <a:latin typeface="Nunito"/>
              <a:ea typeface="Nunito"/>
              <a:cs typeface="Nunito"/>
              <a:sym typeface="Nunito"/>
            </a:endParaRPr>
          </a:p>
        </p:txBody>
      </p:sp>
      <p:sp>
        <p:nvSpPr>
          <p:cNvPr id="512" name="Google Shape;512;p55"/>
          <p:cNvSpPr txBox="1"/>
          <p:nvPr/>
        </p:nvSpPr>
        <p:spPr>
          <a:xfrm>
            <a:off x="423400" y="1599275"/>
            <a:ext cx="82971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Wellbeing </a:t>
            </a:r>
            <a:r>
              <a:rPr b="0" i="0" lang="en" sz="2000" u="none" cap="none" strike="noStrike">
                <a:solidFill>
                  <a:schemeClr val="dk1"/>
                </a:solidFill>
                <a:latin typeface="Nunito"/>
                <a:ea typeface="Nunito"/>
                <a:cs typeface="Nunito"/>
                <a:sym typeface="Nunito"/>
              </a:rPr>
              <a:t>generally refers to how well a person’s life is going. </a:t>
            </a:r>
            <a:endParaRPr b="1" i="1" sz="2000" u="none" cap="none" strike="noStrike">
              <a:solidFill>
                <a:schemeClr val="dk1"/>
              </a:solidFill>
              <a:latin typeface="Nunito"/>
              <a:ea typeface="Nunito"/>
              <a:cs typeface="Nunito"/>
              <a:sym typeface="Nunito"/>
            </a:endParaRPr>
          </a:p>
        </p:txBody>
      </p:sp>
      <p:sp>
        <p:nvSpPr>
          <p:cNvPr id="513" name="Google Shape;513;p55"/>
          <p:cNvSpPr txBox="1"/>
          <p:nvPr/>
        </p:nvSpPr>
        <p:spPr>
          <a:xfrm>
            <a:off x="423400" y="2371575"/>
            <a:ext cx="6169800" cy="2031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Throughout this section, we discuss three common accounts of wellbeing:</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Wellbeing as pleasure.</a:t>
            </a:r>
            <a:endParaRPr b="0" i="0" sz="2000" u="none" cap="none" strike="noStrike">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Wellbeing as a set of objective goods.</a:t>
            </a:r>
            <a:endParaRPr sz="2000">
              <a:solidFill>
                <a:schemeClr val="dk1"/>
              </a:solidFill>
              <a:latin typeface="Nunito"/>
              <a:ea typeface="Nunito"/>
              <a:cs typeface="Nunito"/>
              <a:sym typeface="Nunito"/>
            </a:endParaRPr>
          </a:p>
          <a:p>
            <a:pPr indent="-355600" lvl="0" marL="457200" marR="0" rtl="0" algn="l">
              <a:lnSpc>
                <a:spcPct val="10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Wellbeing as preference satisfaction.</a:t>
            </a:r>
            <a:endParaRPr b="1" i="0" sz="2000" u="none" cap="none" strike="noStrike">
              <a:solidFill>
                <a:schemeClr val="dk1"/>
              </a:solidFill>
              <a:latin typeface="Nunito"/>
              <a:ea typeface="Nunito"/>
              <a:cs typeface="Nunito"/>
              <a:sym typeface="Nunito"/>
            </a:endParaRPr>
          </a:p>
        </p:txBody>
      </p:sp>
      <p:pic>
        <p:nvPicPr>
          <p:cNvPr id="514" name="Google Shape;514;p55"/>
          <p:cNvPicPr preferRelativeResize="0"/>
          <p:nvPr/>
        </p:nvPicPr>
        <p:blipFill>
          <a:blip r:embed="rId3">
            <a:alphaModFix/>
          </a:blip>
          <a:stretch>
            <a:fillRect/>
          </a:stretch>
        </p:blipFill>
        <p:spPr>
          <a:xfrm>
            <a:off x="5436532" y="3789825"/>
            <a:ext cx="3707636" cy="1009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1">
                                            <p:txEl>
                                              <p:pRg end="0" st="0"/>
                                            </p:txEl>
                                          </p:spTgt>
                                        </p:tgtEl>
                                        <p:attrNameLst>
                                          <p:attrName>style.visibility</p:attrName>
                                        </p:attrNameLst>
                                      </p:cBhvr>
                                      <p:to>
                                        <p:strVal val="visible"/>
                                      </p:to>
                                    </p:set>
                                    <p:animEffect filter="fade" transition="in">
                                      <p:cBhvr>
                                        <p:cTn dur="300"/>
                                        <p:tgtEl>
                                          <p:spTgt spid="51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2">
                                            <p:txEl>
                                              <p:pRg end="0" st="0"/>
                                            </p:txEl>
                                          </p:spTgt>
                                        </p:tgtEl>
                                        <p:attrNameLst>
                                          <p:attrName>style.visibility</p:attrName>
                                        </p:attrNameLst>
                                      </p:cBhvr>
                                      <p:to>
                                        <p:strVal val="visible"/>
                                      </p:to>
                                    </p:set>
                                    <p:animEffect filter="fade" transition="in">
                                      <p:cBhvr>
                                        <p:cTn dur="300"/>
                                        <p:tgtEl>
                                          <p:spTgt spid="51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3">
                                            <p:txEl>
                                              <p:pRg end="0" st="0"/>
                                            </p:txEl>
                                          </p:spTgt>
                                        </p:tgtEl>
                                        <p:attrNameLst>
                                          <p:attrName>style.visibility</p:attrName>
                                        </p:attrNameLst>
                                      </p:cBhvr>
                                      <p:to>
                                        <p:strVal val="visible"/>
                                      </p:to>
                                    </p:set>
                                    <p:animEffect filter="fade" transition="in">
                                      <p:cBhvr>
                                        <p:cTn dur="300"/>
                                        <p:tgtEl>
                                          <p:spTgt spid="51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3">
                                            <p:txEl>
                                              <p:pRg end="1" st="1"/>
                                            </p:txEl>
                                          </p:spTgt>
                                        </p:tgtEl>
                                        <p:attrNameLst>
                                          <p:attrName>style.visibility</p:attrName>
                                        </p:attrNameLst>
                                      </p:cBhvr>
                                      <p:to>
                                        <p:strVal val="visible"/>
                                      </p:to>
                                    </p:set>
                                    <p:animEffect filter="fade" transition="in">
                                      <p:cBhvr>
                                        <p:cTn dur="300"/>
                                        <p:tgtEl>
                                          <p:spTgt spid="51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3">
                                            <p:txEl>
                                              <p:pRg end="2" st="2"/>
                                            </p:txEl>
                                          </p:spTgt>
                                        </p:tgtEl>
                                        <p:attrNameLst>
                                          <p:attrName>style.visibility</p:attrName>
                                        </p:attrNameLst>
                                      </p:cBhvr>
                                      <p:to>
                                        <p:strVal val="visible"/>
                                      </p:to>
                                    </p:set>
                                    <p:animEffect filter="fade" transition="in">
                                      <p:cBhvr>
                                        <p:cTn dur="300"/>
                                        <p:tgtEl>
                                          <p:spTgt spid="51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3">
                                            <p:txEl>
                                              <p:pRg end="3" st="3"/>
                                            </p:txEl>
                                          </p:spTgt>
                                        </p:tgtEl>
                                        <p:attrNameLst>
                                          <p:attrName>style.visibility</p:attrName>
                                        </p:attrNameLst>
                                      </p:cBhvr>
                                      <p:to>
                                        <p:strVal val="visible"/>
                                      </p:to>
                                    </p:set>
                                    <p:animEffect filter="fade" transition="in">
                                      <p:cBhvr>
                                        <p:cTn dur="300"/>
                                        <p:tgtEl>
                                          <p:spTgt spid="51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3">
                                            <p:txEl>
                                              <p:pRg end="4" st="4"/>
                                            </p:txEl>
                                          </p:spTgt>
                                        </p:tgtEl>
                                        <p:attrNameLst>
                                          <p:attrName>style.visibility</p:attrName>
                                        </p:attrNameLst>
                                      </p:cBhvr>
                                      <p:to>
                                        <p:strVal val="visible"/>
                                      </p:to>
                                    </p:set>
                                    <p:animEffect filter="fade" transition="in">
                                      <p:cBhvr>
                                        <p:cTn dur="300"/>
                                        <p:tgtEl>
                                          <p:spTgt spid="513">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56"/>
          <p:cNvSpPr txBox="1"/>
          <p:nvPr/>
        </p:nvSpPr>
        <p:spPr>
          <a:xfrm>
            <a:off x="367450" y="696900"/>
            <a:ext cx="8409000" cy="4102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Wellbeing as pleasure</a:t>
            </a:r>
            <a:r>
              <a:rPr b="0" i="0" lang="en" sz="2000" u="none" cap="none" strike="noStrike">
                <a:solidFill>
                  <a:schemeClr val="dk1"/>
                </a:solidFill>
                <a:latin typeface="Nunito"/>
                <a:ea typeface="Nunito"/>
                <a:cs typeface="Nunito"/>
                <a:sym typeface="Nunito"/>
              </a:rPr>
              <a:t>: the balance of pleasure (or happiness) over pain (or suffering) is what constitutes wellbeing. Also called </a:t>
            </a:r>
            <a:r>
              <a:rPr b="0" i="1" lang="en" sz="2000" u="none" cap="none" strike="noStrike">
                <a:solidFill>
                  <a:schemeClr val="dk1"/>
                </a:solidFill>
                <a:latin typeface="Nunito"/>
                <a:ea typeface="Nunito"/>
                <a:cs typeface="Nunito"/>
                <a:sym typeface="Nunito"/>
              </a:rPr>
              <a:t>hedonism</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rPr b="0" i="0" lang="en" sz="2000" u="none" cap="none" strike="noStrike">
                <a:solidFill>
                  <a:schemeClr val="dk1"/>
                </a:solidFill>
                <a:latin typeface="Nunito"/>
                <a:ea typeface="Nunito"/>
                <a:cs typeface="Nunito"/>
                <a:sym typeface="Nunito"/>
              </a:rPr>
              <a:t>While we may all have different preferences and desires, pleasure seems to be universally valued. All other goods might be instrumental.</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chemeClr val="dk1"/>
              </a:buClr>
              <a:buSzPts val="1700"/>
              <a:buFont typeface="Arial"/>
              <a:buNone/>
            </a:pPr>
            <a:r>
              <a:t/>
            </a:r>
            <a:endParaRPr b="0" i="0" sz="17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rPr b="0" i="0" lang="en" sz="2000" u="none" cap="none" strike="noStrike">
                <a:solidFill>
                  <a:schemeClr val="dk1"/>
                </a:solidFill>
                <a:latin typeface="Nunito"/>
                <a:ea typeface="Nunito"/>
                <a:cs typeface="Nunito"/>
                <a:sym typeface="Nunito"/>
              </a:rPr>
              <a:t>However, some philosophers argue against this view because</a:t>
            </a:r>
            <a:r>
              <a:rPr lang="en" sz="2000">
                <a:solidFill>
                  <a:schemeClr val="dk1"/>
                </a:solidFill>
                <a:latin typeface="Nunito"/>
                <a:ea typeface="Nunito"/>
                <a:cs typeface="Nunito"/>
                <a:sym typeface="Nunito"/>
              </a:rPr>
              <a:t> </a:t>
            </a:r>
            <a:r>
              <a:rPr b="0" i="0" lang="en" sz="2000" u="none" cap="none" strike="noStrike">
                <a:solidFill>
                  <a:schemeClr val="dk1"/>
                </a:solidFill>
                <a:latin typeface="Nunito"/>
                <a:ea typeface="Nunito"/>
                <a:cs typeface="Nunito"/>
                <a:sym typeface="Nunito"/>
              </a:rPr>
              <a:t>it does not consider other </a:t>
            </a:r>
            <a:r>
              <a:rPr lang="en" sz="2000">
                <a:solidFill>
                  <a:schemeClr val="dk1"/>
                </a:solidFill>
                <a:latin typeface="Nunito"/>
                <a:ea typeface="Nunito"/>
                <a:cs typeface="Nunito"/>
                <a:sym typeface="Nunito"/>
              </a:rPr>
              <a:t>ostensibly </a:t>
            </a:r>
            <a:r>
              <a:rPr b="0" i="0" lang="en" sz="2000" u="none" cap="none" strike="noStrike">
                <a:solidFill>
                  <a:schemeClr val="dk1"/>
                </a:solidFill>
                <a:latin typeface="Nunito"/>
                <a:ea typeface="Nunito"/>
                <a:cs typeface="Nunito"/>
                <a:sym typeface="Nunito"/>
              </a:rPr>
              <a:t>relevant factors to our wellbeing such as the pursuit of knowledge.</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Clr>
                <a:schemeClr val="dk1"/>
              </a:buClr>
              <a:buSzPts val="1100"/>
              <a:buFont typeface="Arial"/>
              <a:buNone/>
            </a:pPr>
            <a:r>
              <a:rPr lang="en" sz="2000">
                <a:solidFill>
                  <a:schemeClr val="dk1"/>
                </a:solidFill>
                <a:latin typeface="Nunito"/>
                <a:ea typeface="Nunito"/>
                <a:cs typeface="Nunito"/>
                <a:sym typeface="Nunito"/>
              </a:rPr>
              <a:t>We’ll discuss happiness in more detail later.</a:t>
            </a: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p:txBody>
      </p:sp>
      <p:sp>
        <p:nvSpPr>
          <p:cNvPr id="520" name="Google Shape;520;p56"/>
          <p:cNvSpPr txBox="1"/>
          <p:nvPr>
            <p:ph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Wellbeing as Pleasure</a:t>
            </a:r>
            <a:endParaRPr sz="3600">
              <a:latin typeface="Nunito"/>
              <a:ea typeface="Nunito"/>
              <a:cs typeface="Nunito"/>
              <a:sym typeface="Nunito"/>
            </a:endParaRPr>
          </a:p>
        </p:txBody>
      </p:sp>
      <p:sp>
        <p:nvSpPr>
          <p:cNvPr id="521" name="Google Shape;521;p5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22" name="Google Shape;522;p5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23" name="Google Shape;523;p5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9">
                                            <p:txEl>
                                              <p:pRg end="0" st="0"/>
                                            </p:txEl>
                                          </p:spTgt>
                                        </p:tgtEl>
                                        <p:attrNameLst>
                                          <p:attrName>style.visibility</p:attrName>
                                        </p:attrNameLst>
                                      </p:cBhvr>
                                      <p:to>
                                        <p:strVal val="visible"/>
                                      </p:to>
                                    </p:set>
                                    <p:animEffect filter="fade" transition="in">
                                      <p:cBhvr>
                                        <p:cTn dur="300"/>
                                        <p:tgtEl>
                                          <p:spTgt spid="51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9">
                                            <p:txEl>
                                              <p:pRg end="1" st="1"/>
                                            </p:txEl>
                                          </p:spTgt>
                                        </p:tgtEl>
                                        <p:attrNameLst>
                                          <p:attrName>style.visibility</p:attrName>
                                        </p:attrNameLst>
                                      </p:cBhvr>
                                      <p:to>
                                        <p:strVal val="visible"/>
                                      </p:to>
                                    </p:set>
                                    <p:animEffect filter="fade" transition="in">
                                      <p:cBhvr>
                                        <p:cTn dur="300"/>
                                        <p:tgtEl>
                                          <p:spTgt spid="51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9">
                                            <p:txEl>
                                              <p:pRg end="2" st="2"/>
                                            </p:txEl>
                                          </p:spTgt>
                                        </p:tgtEl>
                                        <p:attrNameLst>
                                          <p:attrName>style.visibility</p:attrName>
                                        </p:attrNameLst>
                                      </p:cBhvr>
                                      <p:to>
                                        <p:strVal val="visible"/>
                                      </p:to>
                                    </p:set>
                                    <p:animEffect filter="fade" transition="in">
                                      <p:cBhvr>
                                        <p:cTn dur="300"/>
                                        <p:tgtEl>
                                          <p:spTgt spid="51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9">
                                            <p:txEl>
                                              <p:pRg end="3" st="3"/>
                                            </p:txEl>
                                          </p:spTgt>
                                        </p:tgtEl>
                                        <p:attrNameLst>
                                          <p:attrName>style.visibility</p:attrName>
                                        </p:attrNameLst>
                                      </p:cBhvr>
                                      <p:to>
                                        <p:strVal val="visible"/>
                                      </p:to>
                                    </p:set>
                                    <p:animEffect filter="fade" transition="in">
                                      <p:cBhvr>
                                        <p:cTn dur="300"/>
                                        <p:tgtEl>
                                          <p:spTgt spid="51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9">
                                            <p:txEl>
                                              <p:pRg end="4" st="4"/>
                                            </p:txEl>
                                          </p:spTgt>
                                        </p:tgtEl>
                                        <p:attrNameLst>
                                          <p:attrName>style.visibility</p:attrName>
                                        </p:attrNameLst>
                                      </p:cBhvr>
                                      <p:to>
                                        <p:strVal val="visible"/>
                                      </p:to>
                                    </p:set>
                                    <p:animEffect filter="fade" transition="in">
                                      <p:cBhvr>
                                        <p:cTn dur="300"/>
                                        <p:tgtEl>
                                          <p:spTgt spid="519">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9">
                                            <p:txEl>
                                              <p:pRg end="5" st="5"/>
                                            </p:txEl>
                                          </p:spTgt>
                                        </p:tgtEl>
                                        <p:attrNameLst>
                                          <p:attrName>style.visibility</p:attrName>
                                        </p:attrNameLst>
                                      </p:cBhvr>
                                      <p:to>
                                        <p:strVal val="visible"/>
                                      </p:to>
                                    </p:set>
                                    <p:animEffect filter="fade" transition="in">
                                      <p:cBhvr>
                                        <p:cTn dur="300"/>
                                        <p:tgtEl>
                                          <p:spTgt spid="519">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9">
                                            <p:txEl>
                                              <p:pRg end="6" st="6"/>
                                            </p:txEl>
                                          </p:spTgt>
                                        </p:tgtEl>
                                        <p:attrNameLst>
                                          <p:attrName>style.visibility</p:attrName>
                                        </p:attrNameLst>
                                      </p:cBhvr>
                                      <p:to>
                                        <p:strVal val="visible"/>
                                      </p:to>
                                    </p:set>
                                    <p:animEffect filter="fade" transition="in">
                                      <p:cBhvr>
                                        <p:cTn dur="300"/>
                                        <p:tgtEl>
                                          <p:spTgt spid="519">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5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chemeClr val="dk1"/>
              </a:buClr>
              <a:buSzPts val="1100"/>
              <a:buFont typeface="Arial"/>
              <a:buNone/>
            </a:pPr>
            <a:r>
              <a:t/>
            </a:r>
            <a:endParaRPr b="0" i="0" sz="1300" u="none" cap="none" strike="noStrike">
              <a:solidFill>
                <a:schemeClr val="lt1"/>
              </a:solidFill>
              <a:latin typeface="Nunito"/>
              <a:ea typeface="Nunito"/>
              <a:cs typeface="Nunito"/>
              <a:sym typeface="Nunito"/>
            </a:endParaRPr>
          </a:p>
        </p:txBody>
      </p:sp>
      <p:sp>
        <p:nvSpPr>
          <p:cNvPr id="529" name="Google Shape;529;p5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30" name="Google Shape;530;p57"/>
          <p:cNvSpPr txBox="1"/>
          <p:nvPr>
            <p:ph idx="4294967295"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sz="3600">
                <a:latin typeface="Nunito"/>
                <a:ea typeface="Nunito"/>
                <a:cs typeface="Nunito"/>
                <a:sym typeface="Nunito"/>
              </a:rPr>
              <a:t>Wellbeing as Objective Goods </a:t>
            </a:r>
            <a:endParaRPr sz="3600">
              <a:latin typeface="Nunito"/>
              <a:ea typeface="Nunito"/>
              <a:cs typeface="Nunito"/>
              <a:sym typeface="Nunito"/>
            </a:endParaRPr>
          </a:p>
        </p:txBody>
      </p:sp>
      <p:sp>
        <p:nvSpPr>
          <p:cNvPr id="531" name="Google Shape;531;p57"/>
          <p:cNvSpPr txBox="1"/>
          <p:nvPr/>
        </p:nvSpPr>
        <p:spPr>
          <a:xfrm>
            <a:off x="374225" y="624025"/>
            <a:ext cx="8297100" cy="1462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rgbClr val="000000"/>
                </a:solidFill>
                <a:latin typeface="Nunito"/>
                <a:ea typeface="Nunito"/>
                <a:cs typeface="Nunito"/>
                <a:sym typeface="Nunito"/>
              </a:rPr>
              <a:t>Objective goods</a:t>
            </a:r>
            <a:r>
              <a:rPr b="0" i="0" lang="en" sz="2000" u="none" cap="none" strike="noStrike">
                <a:solidFill>
                  <a:srgbClr val="000000"/>
                </a:solidFill>
                <a:latin typeface="Nunito"/>
                <a:ea typeface="Nunito"/>
                <a:cs typeface="Nunito"/>
                <a:sym typeface="Nunito"/>
              </a:rPr>
              <a:t> are those things which are good independent of personal beliefs or opinions</a:t>
            </a:r>
            <a:r>
              <a:rPr lang="en" sz="2000">
                <a:latin typeface="Nunito"/>
                <a:ea typeface="Nunito"/>
                <a:cs typeface="Nunito"/>
                <a:sym typeface="Nunito"/>
              </a:rPr>
              <a:t>:</a:t>
            </a:r>
            <a:r>
              <a:rPr b="0" i="0" lang="en" sz="2000" u="none" cap="none" strike="noStrike">
                <a:solidFill>
                  <a:srgbClr val="000000"/>
                </a:solidFill>
                <a:latin typeface="Nunito"/>
                <a:ea typeface="Nunito"/>
                <a:cs typeface="Nunito"/>
                <a:sym typeface="Nunito"/>
              </a:rPr>
              <a:t> they are </a:t>
            </a:r>
            <a:r>
              <a:rPr b="0" i="1" lang="en" sz="2000" u="none" cap="none" strike="noStrike">
                <a:solidFill>
                  <a:srgbClr val="000000"/>
                </a:solidFill>
                <a:latin typeface="Nunito"/>
                <a:ea typeface="Nunito"/>
                <a:cs typeface="Nunito"/>
                <a:sym typeface="Nunito"/>
              </a:rPr>
              <a:t>universal</a:t>
            </a:r>
            <a:r>
              <a:rPr b="0" i="0" lang="en" sz="2000" u="none" cap="none" strike="noStrike">
                <a:solidFill>
                  <a:srgbClr val="000000"/>
                </a:solidFill>
                <a:latin typeface="Nunito"/>
                <a:ea typeface="Nunito"/>
                <a:cs typeface="Nunito"/>
                <a:sym typeface="Nunito"/>
              </a:rPr>
              <a:t>.</a:t>
            </a:r>
            <a:endParaRPr b="0" i="0" sz="2000" u="none" cap="none" strike="noStrike">
              <a:solidFill>
                <a:srgbClr val="000000"/>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rgbClr val="000000"/>
              </a:solidFill>
              <a:latin typeface="Nunito"/>
              <a:ea typeface="Nunito"/>
              <a:cs typeface="Nunito"/>
              <a:sym typeface="Nunito"/>
            </a:endParaRPr>
          </a:p>
        </p:txBody>
      </p:sp>
      <p:pic>
        <p:nvPicPr>
          <p:cNvPr id="532" name="Google Shape;532;p57"/>
          <p:cNvPicPr preferRelativeResize="0"/>
          <p:nvPr/>
        </p:nvPicPr>
        <p:blipFill rotWithShape="1">
          <a:blip r:embed="rId3">
            <a:alphaModFix/>
          </a:blip>
          <a:srcRect b="0" l="0" r="0" t="0"/>
          <a:stretch/>
        </p:blipFill>
        <p:spPr>
          <a:xfrm>
            <a:off x="5705800" y="2048275"/>
            <a:ext cx="3344901" cy="2402827"/>
          </a:xfrm>
          <a:prstGeom prst="rect">
            <a:avLst/>
          </a:prstGeom>
          <a:noFill/>
          <a:ln>
            <a:noFill/>
          </a:ln>
        </p:spPr>
      </p:pic>
      <p:sp>
        <p:nvSpPr>
          <p:cNvPr id="533" name="Google Shape;533;p57"/>
          <p:cNvSpPr txBox="1"/>
          <p:nvPr/>
        </p:nvSpPr>
        <p:spPr>
          <a:xfrm>
            <a:off x="374225" y="1855450"/>
            <a:ext cx="5445000" cy="2970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100"/>
              <a:buFont typeface="Arial"/>
              <a:buNone/>
            </a:pPr>
            <a:r>
              <a:rPr lang="en" sz="2000">
                <a:solidFill>
                  <a:schemeClr val="dk1"/>
                </a:solidFill>
                <a:latin typeface="Nunito"/>
                <a:ea typeface="Nunito"/>
                <a:cs typeface="Nunito"/>
                <a:sym typeface="Nunito"/>
              </a:rPr>
              <a:t>An example set: moral goodness, rational activity, development of abilities, having children and being a good parent, knowledge, awareness of true beauty.</a:t>
            </a:r>
            <a:endParaRPr sz="2000">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2000"/>
              <a:buFont typeface="Arial"/>
              <a:buNone/>
            </a:pPr>
            <a:r>
              <a:rPr b="0" i="0" lang="en" sz="2000" u="none" cap="none" strike="noStrike">
                <a:solidFill>
                  <a:schemeClr val="dk1"/>
                </a:solidFill>
                <a:latin typeface="Nunito"/>
                <a:ea typeface="Nunito"/>
                <a:cs typeface="Nunito"/>
                <a:sym typeface="Nunito"/>
              </a:rPr>
              <a:t>We may not always agree on what constitutes an objective good, and whether it can be considered universal. </a:t>
            </a:r>
            <a:endParaRPr b="0" i="0" sz="2000" u="none" cap="none" strike="noStrike">
              <a:solidFill>
                <a:schemeClr val="dk1"/>
              </a:solidFill>
              <a:latin typeface="Nunito"/>
              <a:ea typeface="Nunito"/>
              <a:cs typeface="Nunito"/>
              <a:sym typeface="Nunito"/>
            </a:endParaRPr>
          </a:p>
        </p:txBody>
      </p:sp>
      <p:sp>
        <p:nvSpPr>
          <p:cNvPr id="534" name="Google Shape;534;p5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1">
                                            <p:txEl>
                                              <p:pRg end="0" st="0"/>
                                            </p:txEl>
                                          </p:spTgt>
                                        </p:tgtEl>
                                        <p:attrNameLst>
                                          <p:attrName>style.visibility</p:attrName>
                                        </p:attrNameLst>
                                      </p:cBhvr>
                                      <p:to>
                                        <p:strVal val="visible"/>
                                      </p:to>
                                    </p:set>
                                    <p:animEffect filter="fade" transition="in">
                                      <p:cBhvr>
                                        <p:cTn dur="300"/>
                                        <p:tgtEl>
                                          <p:spTgt spid="53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1">
                                            <p:txEl>
                                              <p:pRg end="1" st="1"/>
                                            </p:txEl>
                                          </p:spTgt>
                                        </p:tgtEl>
                                        <p:attrNameLst>
                                          <p:attrName>style.visibility</p:attrName>
                                        </p:attrNameLst>
                                      </p:cBhvr>
                                      <p:to>
                                        <p:strVal val="visible"/>
                                      </p:to>
                                    </p:set>
                                    <p:animEffect filter="fade" transition="in">
                                      <p:cBhvr>
                                        <p:cTn dur="300"/>
                                        <p:tgtEl>
                                          <p:spTgt spid="53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1">
                                            <p:txEl>
                                              <p:pRg end="2" st="2"/>
                                            </p:txEl>
                                          </p:spTgt>
                                        </p:tgtEl>
                                        <p:attrNameLst>
                                          <p:attrName>style.visibility</p:attrName>
                                        </p:attrNameLst>
                                      </p:cBhvr>
                                      <p:to>
                                        <p:strVal val="visible"/>
                                      </p:to>
                                    </p:set>
                                    <p:animEffect filter="fade" transition="in">
                                      <p:cBhvr>
                                        <p:cTn dur="300"/>
                                        <p:tgtEl>
                                          <p:spTgt spid="53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2"/>
                                        </p:tgtEl>
                                        <p:attrNameLst>
                                          <p:attrName>style.visibility</p:attrName>
                                        </p:attrNameLst>
                                      </p:cBhvr>
                                      <p:to>
                                        <p:strVal val="visible"/>
                                      </p:to>
                                    </p:set>
                                    <p:animEffect filter="fade" transition="in">
                                      <p:cBhvr>
                                        <p:cTn dur="300"/>
                                        <p:tgtEl>
                                          <p:spTgt spid="5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3">
                                            <p:txEl>
                                              <p:pRg end="0" st="0"/>
                                            </p:txEl>
                                          </p:spTgt>
                                        </p:tgtEl>
                                        <p:attrNameLst>
                                          <p:attrName>style.visibility</p:attrName>
                                        </p:attrNameLst>
                                      </p:cBhvr>
                                      <p:to>
                                        <p:strVal val="visible"/>
                                      </p:to>
                                    </p:set>
                                    <p:animEffect filter="fade" transition="in">
                                      <p:cBhvr>
                                        <p:cTn dur="300"/>
                                        <p:tgtEl>
                                          <p:spTgt spid="53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3">
                                            <p:txEl>
                                              <p:pRg end="1" st="1"/>
                                            </p:txEl>
                                          </p:spTgt>
                                        </p:tgtEl>
                                        <p:attrNameLst>
                                          <p:attrName>style.visibility</p:attrName>
                                        </p:attrNameLst>
                                      </p:cBhvr>
                                      <p:to>
                                        <p:strVal val="visible"/>
                                      </p:to>
                                    </p:set>
                                    <p:animEffect filter="fade" transition="in">
                                      <p:cBhvr>
                                        <p:cTn dur="300"/>
                                        <p:tgtEl>
                                          <p:spTgt spid="53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3">
                                            <p:txEl>
                                              <p:pRg end="2" st="2"/>
                                            </p:txEl>
                                          </p:spTgt>
                                        </p:tgtEl>
                                        <p:attrNameLst>
                                          <p:attrName>style.visibility</p:attrName>
                                        </p:attrNameLst>
                                      </p:cBhvr>
                                      <p:to>
                                        <p:strVal val="visible"/>
                                      </p:to>
                                    </p:set>
                                    <p:animEffect filter="fade" transition="in">
                                      <p:cBhvr>
                                        <p:cTn dur="300"/>
                                        <p:tgtEl>
                                          <p:spTgt spid="533">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sp>
        <p:nvSpPr>
          <p:cNvPr id="539" name="Google Shape;539;p58"/>
          <p:cNvSpPr txBox="1"/>
          <p:nvPr>
            <p:ph type="title"/>
          </p:nvPr>
        </p:nvSpPr>
        <p:spPr>
          <a:xfrm>
            <a:off x="175"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Wellbeing as Preference Satisfaction (1/2)</a:t>
            </a:r>
            <a:endParaRPr sz="3600">
              <a:latin typeface="Nunito"/>
              <a:ea typeface="Nunito"/>
              <a:cs typeface="Nunito"/>
              <a:sym typeface="Nunito"/>
            </a:endParaRPr>
          </a:p>
        </p:txBody>
      </p:sp>
      <p:sp>
        <p:nvSpPr>
          <p:cNvPr id="540" name="Google Shape;540;p5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41" name="Google Shape;541;p5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42" name="Google Shape;542;p5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43" name="Google Shape;543;p58"/>
          <p:cNvSpPr txBox="1"/>
          <p:nvPr/>
        </p:nvSpPr>
        <p:spPr>
          <a:xfrm>
            <a:off x="133350" y="757050"/>
            <a:ext cx="8896200" cy="4386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rgbClr val="000000"/>
                </a:solidFill>
                <a:latin typeface="Nunito"/>
                <a:ea typeface="Nunito"/>
                <a:cs typeface="Nunito"/>
                <a:sym typeface="Nunito"/>
              </a:rPr>
              <a:t>Wellbeing as preference satisfaction</a:t>
            </a:r>
            <a:r>
              <a:rPr b="0" i="0" lang="en" sz="2000" u="none" cap="none" strike="noStrike">
                <a:solidFill>
                  <a:srgbClr val="000000"/>
                </a:solidFill>
                <a:latin typeface="Nunito"/>
                <a:ea typeface="Nunito"/>
                <a:cs typeface="Nunito"/>
                <a:sym typeface="Nunito"/>
              </a:rPr>
              <a:t>: what really matters for wellbeing is that our desires or preferences are satisfied.</a:t>
            </a:r>
            <a:endParaRPr b="0" i="0" sz="20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Different types of preferences might differ greatly in different situations. </a:t>
            </a:r>
            <a:r>
              <a:rPr b="0" i="0" lang="en" sz="2000" u="none" cap="none" strike="noStrike">
                <a:solidFill>
                  <a:schemeClr val="dk1"/>
                </a:solidFill>
                <a:latin typeface="Nunito"/>
                <a:ea typeface="Nunito"/>
                <a:cs typeface="Nunito"/>
                <a:sym typeface="Nunito"/>
              </a:rPr>
              <a:t>Consider Alice’s preferences over </a:t>
            </a:r>
            <a:r>
              <a:rPr lang="en" sz="2000">
                <a:solidFill>
                  <a:schemeClr val="dk1"/>
                </a:solidFill>
                <a:latin typeface="Nunito"/>
                <a:ea typeface="Nunito"/>
                <a:cs typeface="Nunito"/>
                <a:sym typeface="Nunito"/>
              </a:rPr>
              <a:t>an AI’s output</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1" i="0" lang="en" sz="2000" u="none" cap="none" strike="noStrike">
                <a:solidFill>
                  <a:schemeClr val="dk1"/>
                </a:solidFill>
                <a:latin typeface="Nunito"/>
                <a:ea typeface="Nunito"/>
                <a:cs typeface="Nunito"/>
                <a:sym typeface="Nunito"/>
              </a:rPr>
              <a:t>Stated preference</a:t>
            </a:r>
            <a:r>
              <a:rPr b="0" i="0" lang="en" sz="2000" u="none" cap="none" strike="noStrike">
                <a:solidFill>
                  <a:schemeClr val="dk1"/>
                </a:solidFill>
                <a:latin typeface="Nunito"/>
                <a:ea typeface="Nunito"/>
                <a:cs typeface="Nunito"/>
                <a:sym typeface="Nunito"/>
              </a:rPr>
              <a:t> → “I </a:t>
            </a:r>
            <a:r>
              <a:rPr lang="en" sz="2000">
                <a:solidFill>
                  <a:schemeClr val="dk1"/>
                </a:solidFill>
                <a:latin typeface="Nunito"/>
                <a:ea typeface="Nunito"/>
                <a:cs typeface="Nunito"/>
                <a:sym typeface="Nunito"/>
              </a:rPr>
              <a:t>prefer AI’s output </a:t>
            </a:r>
            <a:r>
              <a:rPr b="0" i="0" lang="en" sz="2000" u="none" cap="none" strike="noStrike">
                <a:solidFill>
                  <a:schemeClr val="dk1"/>
                </a:solidFill>
                <a:latin typeface="Nunito"/>
                <a:ea typeface="Nunito"/>
                <a:cs typeface="Nunito"/>
                <a:sym typeface="Nunito"/>
              </a:rPr>
              <a:t>X”</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1" i="0" lang="en" sz="2000" u="none" cap="none" strike="noStrike">
                <a:solidFill>
                  <a:schemeClr val="dk1"/>
                </a:solidFill>
                <a:latin typeface="Nunito"/>
                <a:ea typeface="Nunito"/>
                <a:cs typeface="Nunito"/>
                <a:sym typeface="Nunito"/>
              </a:rPr>
              <a:t>Revealed preference</a:t>
            </a:r>
            <a:r>
              <a:rPr b="0" i="0" lang="en" sz="2000" u="none" cap="none" strike="noStrike">
                <a:solidFill>
                  <a:schemeClr val="dk1"/>
                </a:solidFill>
                <a:latin typeface="Nunito"/>
                <a:ea typeface="Nunito"/>
                <a:cs typeface="Nunito"/>
                <a:sym typeface="Nunito"/>
              </a:rPr>
              <a:t> → I </a:t>
            </a:r>
            <a:r>
              <a:rPr lang="en" sz="2000">
                <a:solidFill>
                  <a:schemeClr val="dk1"/>
                </a:solidFill>
                <a:latin typeface="Nunito"/>
                <a:ea typeface="Nunito"/>
                <a:cs typeface="Nunito"/>
                <a:sym typeface="Nunito"/>
              </a:rPr>
              <a:t>chose</a:t>
            </a:r>
            <a:r>
              <a:rPr b="0" i="0" lang="en" sz="2000" u="none" cap="none" strike="noStrike">
                <a:solidFill>
                  <a:schemeClr val="dk1"/>
                </a:solidFill>
                <a:latin typeface="Nunito"/>
                <a:ea typeface="Nunito"/>
                <a:cs typeface="Nunito"/>
                <a:sym typeface="Nunito"/>
              </a:rPr>
              <a:t> </a:t>
            </a:r>
            <a:r>
              <a:rPr lang="en" sz="2000">
                <a:solidFill>
                  <a:schemeClr val="dk1"/>
                </a:solidFill>
                <a:latin typeface="Nunito"/>
                <a:ea typeface="Nunito"/>
                <a:cs typeface="Nunito"/>
                <a:sym typeface="Nunito"/>
              </a:rPr>
              <a:t>AI’s output</a:t>
            </a:r>
            <a:r>
              <a:rPr b="0" i="0" lang="en" sz="2000" u="none" cap="none" strike="noStrike">
                <a:solidFill>
                  <a:schemeClr val="dk1"/>
                </a:solidFill>
                <a:latin typeface="Nunito"/>
                <a:ea typeface="Nunito"/>
                <a:cs typeface="Nunito"/>
                <a:sym typeface="Nunito"/>
              </a:rPr>
              <a:t> X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1" lang="en" sz="2000">
                <a:solidFill>
                  <a:schemeClr val="dk1"/>
                </a:solidFill>
                <a:latin typeface="Nunito"/>
                <a:ea typeface="Nunito"/>
                <a:cs typeface="Nunito"/>
                <a:sym typeface="Nunito"/>
              </a:rPr>
              <a:t>Idealized</a:t>
            </a:r>
            <a:r>
              <a:rPr b="1" i="0" lang="en" sz="2000" u="none" cap="none" strike="noStrike">
                <a:solidFill>
                  <a:schemeClr val="dk1"/>
                </a:solidFill>
                <a:latin typeface="Nunito"/>
                <a:ea typeface="Nunito"/>
                <a:cs typeface="Nunito"/>
                <a:sym typeface="Nunito"/>
              </a:rPr>
              <a:t> preference</a:t>
            </a:r>
            <a:r>
              <a:rPr b="0" i="0" lang="en" sz="2000" u="none" cap="none" strike="noStrike">
                <a:solidFill>
                  <a:schemeClr val="dk1"/>
                </a:solidFill>
                <a:latin typeface="Nunito"/>
                <a:ea typeface="Nunito"/>
                <a:cs typeface="Nunito"/>
                <a:sym typeface="Nunito"/>
              </a:rPr>
              <a:t> → I would have </a:t>
            </a:r>
            <a:r>
              <a:rPr lang="en" sz="2000">
                <a:solidFill>
                  <a:schemeClr val="dk1"/>
                </a:solidFill>
                <a:latin typeface="Nunito"/>
                <a:ea typeface="Nunito"/>
                <a:cs typeface="Nunito"/>
                <a:sym typeface="Nunito"/>
              </a:rPr>
              <a:t>chosen AI’s output</a:t>
            </a:r>
            <a:r>
              <a:rPr b="0" i="0" lang="en" sz="2000" u="none" cap="none" strike="noStrike">
                <a:solidFill>
                  <a:schemeClr val="dk1"/>
                </a:solidFill>
                <a:latin typeface="Nunito"/>
                <a:ea typeface="Nunito"/>
                <a:cs typeface="Nunito"/>
                <a:sym typeface="Nunito"/>
              </a:rPr>
              <a:t> X if I knew…</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rPr lang="en" sz="2000">
                <a:latin typeface="Nunito"/>
                <a:ea typeface="Nunito"/>
                <a:cs typeface="Nunito"/>
                <a:sym typeface="Nunito"/>
              </a:rPr>
              <a:t>We’ll discuss preferences in more detail later.</a:t>
            </a:r>
            <a:endParaRPr b="0" i="0" sz="20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rgbClr val="000000"/>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3">
                                            <p:txEl>
                                              <p:pRg end="0" st="0"/>
                                            </p:txEl>
                                          </p:spTgt>
                                        </p:tgtEl>
                                        <p:attrNameLst>
                                          <p:attrName>style.visibility</p:attrName>
                                        </p:attrNameLst>
                                      </p:cBhvr>
                                      <p:to>
                                        <p:strVal val="visible"/>
                                      </p:to>
                                    </p:set>
                                    <p:animEffect filter="fade" transition="in">
                                      <p:cBhvr>
                                        <p:cTn dur="300"/>
                                        <p:tgtEl>
                                          <p:spTgt spid="54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3">
                                            <p:txEl>
                                              <p:pRg end="1" st="1"/>
                                            </p:txEl>
                                          </p:spTgt>
                                        </p:tgtEl>
                                        <p:attrNameLst>
                                          <p:attrName>style.visibility</p:attrName>
                                        </p:attrNameLst>
                                      </p:cBhvr>
                                      <p:to>
                                        <p:strVal val="visible"/>
                                      </p:to>
                                    </p:set>
                                    <p:animEffect filter="fade" transition="in">
                                      <p:cBhvr>
                                        <p:cTn dur="300"/>
                                        <p:tgtEl>
                                          <p:spTgt spid="54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3">
                                            <p:txEl>
                                              <p:pRg end="2" st="2"/>
                                            </p:txEl>
                                          </p:spTgt>
                                        </p:tgtEl>
                                        <p:attrNameLst>
                                          <p:attrName>style.visibility</p:attrName>
                                        </p:attrNameLst>
                                      </p:cBhvr>
                                      <p:to>
                                        <p:strVal val="visible"/>
                                      </p:to>
                                    </p:set>
                                    <p:animEffect filter="fade" transition="in">
                                      <p:cBhvr>
                                        <p:cTn dur="300"/>
                                        <p:tgtEl>
                                          <p:spTgt spid="54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3">
                                            <p:txEl>
                                              <p:pRg end="3" st="3"/>
                                            </p:txEl>
                                          </p:spTgt>
                                        </p:tgtEl>
                                        <p:attrNameLst>
                                          <p:attrName>style.visibility</p:attrName>
                                        </p:attrNameLst>
                                      </p:cBhvr>
                                      <p:to>
                                        <p:strVal val="visible"/>
                                      </p:to>
                                    </p:set>
                                    <p:animEffect filter="fade" transition="in">
                                      <p:cBhvr>
                                        <p:cTn dur="300"/>
                                        <p:tgtEl>
                                          <p:spTgt spid="54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3">
                                            <p:txEl>
                                              <p:pRg end="4" st="4"/>
                                            </p:txEl>
                                          </p:spTgt>
                                        </p:tgtEl>
                                        <p:attrNameLst>
                                          <p:attrName>style.visibility</p:attrName>
                                        </p:attrNameLst>
                                      </p:cBhvr>
                                      <p:to>
                                        <p:strVal val="visible"/>
                                      </p:to>
                                    </p:set>
                                    <p:animEffect filter="fade" transition="in">
                                      <p:cBhvr>
                                        <p:cTn dur="300"/>
                                        <p:tgtEl>
                                          <p:spTgt spid="54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3">
                                            <p:txEl>
                                              <p:pRg end="5" st="5"/>
                                            </p:txEl>
                                          </p:spTgt>
                                        </p:tgtEl>
                                        <p:attrNameLst>
                                          <p:attrName>style.visibility</p:attrName>
                                        </p:attrNameLst>
                                      </p:cBhvr>
                                      <p:to>
                                        <p:strVal val="visible"/>
                                      </p:to>
                                    </p:set>
                                    <p:animEffect filter="fade" transition="in">
                                      <p:cBhvr>
                                        <p:cTn dur="300"/>
                                        <p:tgtEl>
                                          <p:spTgt spid="54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3">
                                            <p:txEl>
                                              <p:pRg end="6" st="6"/>
                                            </p:txEl>
                                          </p:spTgt>
                                        </p:tgtEl>
                                        <p:attrNameLst>
                                          <p:attrName>style.visibility</p:attrName>
                                        </p:attrNameLst>
                                      </p:cBhvr>
                                      <p:to>
                                        <p:strVal val="visible"/>
                                      </p:to>
                                    </p:set>
                                    <p:animEffect filter="fade" transition="in">
                                      <p:cBhvr>
                                        <p:cTn dur="300"/>
                                        <p:tgtEl>
                                          <p:spTgt spid="54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3">
                                            <p:txEl>
                                              <p:pRg end="7" st="7"/>
                                            </p:txEl>
                                          </p:spTgt>
                                        </p:tgtEl>
                                        <p:attrNameLst>
                                          <p:attrName>style.visibility</p:attrName>
                                        </p:attrNameLst>
                                      </p:cBhvr>
                                      <p:to>
                                        <p:strVal val="visible"/>
                                      </p:to>
                                    </p:set>
                                    <p:animEffect filter="fade" transition="in">
                                      <p:cBhvr>
                                        <p:cTn dur="300"/>
                                        <p:tgtEl>
                                          <p:spTgt spid="543">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3">
                                            <p:txEl>
                                              <p:pRg end="8" st="8"/>
                                            </p:txEl>
                                          </p:spTgt>
                                        </p:tgtEl>
                                        <p:attrNameLst>
                                          <p:attrName>style.visibility</p:attrName>
                                        </p:attrNameLst>
                                      </p:cBhvr>
                                      <p:to>
                                        <p:strVal val="visible"/>
                                      </p:to>
                                    </p:set>
                                    <p:animEffect filter="fade" transition="in">
                                      <p:cBhvr>
                                        <p:cTn dur="300"/>
                                        <p:tgtEl>
                                          <p:spTgt spid="543">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3">
                                            <p:txEl>
                                              <p:pRg end="9" st="9"/>
                                            </p:txEl>
                                          </p:spTgt>
                                        </p:tgtEl>
                                        <p:attrNameLst>
                                          <p:attrName>style.visibility</p:attrName>
                                        </p:attrNameLst>
                                      </p:cBhvr>
                                      <p:to>
                                        <p:strVal val="visible"/>
                                      </p:to>
                                    </p:set>
                                    <p:animEffect filter="fade" transition="in">
                                      <p:cBhvr>
                                        <p:cTn dur="300"/>
                                        <p:tgtEl>
                                          <p:spTgt spid="543">
                                            <p:txEl>
                                              <p:pRg end="9" st="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47" name="Shape 547"/>
        <p:cNvGrpSpPr/>
        <p:nvPr/>
      </p:nvGrpSpPr>
      <p:grpSpPr>
        <a:xfrm>
          <a:off x="0" y="0"/>
          <a:ext cx="0" cy="0"/>
          <a:chOff x="0" y="0"/>
          <a:chExt cx="0" cy="0"/>
        </a:xfrm>
      </p:grpSpPr>
      <p:sp>
        <p:nvSpPr>
          <p:cNvPr id="548" name="Google Shape;548;p5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chemeClr val="dk1"/>
              </a:buClr>
              <a:buSzPts val="1100"/>
              <a:buFont typeface="Arial"/>
              <a:buNone/>
            </a:pPr>
            <a:r>
              <a:t/>
            </a:r>
            <a:endParaRPr b="0" i="0" sz="1300" u="none" cap="none" strike="noStrike">
              <a:solidFill>
                <a:schemeClr val="lt1"/>
              </a:solidFill>
              <a:latin typeface="Nunito"/>
              <a:ea typeface="Nunito"/>
              <a:cs typeface="Nunito"/>
              <a:sym typeface="Nunito"/>
            </a:endParaRPr>
          </a:p>
        </p:txBody>
      </p:sp>
      <p:sp>
        <p:nvSpPr>
          <p:cNvPr id="549" name="Google Shape;549;p5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50" name="Google Shape;550;p59"/>
          <p:cNvSpPr txBox="1"/>
          <p:nvPr>
            <p:ph idx="4294967295" type="title"/>
          </p:nvPr>
        </p:nvSpPr>
        <p:spPr>
          <a:xfrm>
            <a:off x="175" y="-1217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sz="3600">
                <a:latin typeface="Nunito"/>
                <a:ea typeface="Nunito"/>
                <a:cs typeface="Nunito"/>
                <a:sym typeface="Nunito"/>
              </a:rPr>
              <a:t>Wellbeing as Preference Satisfaction (2/2)</a:t>
            </a:r>
            <a:endParaRPr sz="3600">
              <a:latin typeface="Nunito"/>
              <a:ea typeface="Nunito"/>
              <a:cs typeface="Nunito"/>
              <a:sym typeface="Nunito"/>
            </a:endParaRPr>
          </a:p>
        </p:txBody>
      </p:sp>
      <p:sp>
        <p:nvSpPr>
          <p:cNvPr id="551" name="Google Shape;551;p59"/>
          <p:cNvSpPr txBox="1"/>
          <p:nvPr/>
        </p:nvSpPr>
        <p:spPr>
          <a:xfrm>
            <a:off x="366475" y="642250"/>
            <a:ext cx="8297100" cy="1200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rgbClr val="000000"/>
              </a:solidFill>
              <a:latin typeface="Nunito"/>
              <a:ea typeface="Nunito"/>
              <a:cs typeface="Nunito"/>
              <a:sym typeface="Nunito"/>
            </a:endParaRPr>
          </a:p>
        </p:txBody>
      </p:sp>
      <p:sp>
        <p:nvSpPr>
          <p:cNvPr id="552" name="Google Shape;552;p59"/>
          <p:cNvSpPr txBox="1"/>
          <p:nvPr/>
        </p:nvSpPr>
        <p:spPr>
          <a:xfrm>
            <a:off x="176250" y="709525"/>
            <a:ext cx="8791500" cy="3894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000"/>
              <a:buFont typeface="Arial"/>
              <a:buNone/>
            </a:pPr>
            <a:r>
              <a:rPr b="1" i="0" lang="en" sz="2000" u="none" cap="none" strike="noStrike">
                <a:solidFill>
                  <a:schemeClr val="dk1"/>
                </a:solidFill>
                <a:latin typeface="Nunito"/>
                <a:ea typeface="Nunito"/>
                <a:cs typeface="Nunito"/>
                <a:sym typeface="Nunito"/>
              </a:rPr>
              <a:t>Stated preferences</a:t>
            </a:r>
            <a:r>
              <a:rPr b="0" i="0" lang="en" sz="2000" u="none" cap="none" strike="noStrike">
                <a:solidFill>
                  <a:schemeClr val="dk1"/>
                </a:solidFill>
                <a:latin typeface="Nunito"/>
                <a:ea typeface="Nunito"/>
                <a:cs typeface="Nunito"/>
                <a:sym typeface="Nunito"/>
              </a:rPr>
              <a:t> are outwardly expressed, but sometimes, they conflict with revealed preferences. A </a:t>
            </a:r>
            <a:r>
              <a:rPr b="1" i="0" lang="en" sz="2000" u="none" cap="none" strike="noStrike">
                <a:solidFill>
                  <a:schemeClr val="dk1"/>
                </a:solidFill>
                <a:latin typeface="Nunito"/>
                <a:ea typeface="Nunito"/>
                <a:cs typeface="Nunito"/>
                <a:sym typeface="Nunito"/>
              </a:rPr>
              <a:t>revealed preference</a:t>
            </a:r>
            <a:r>
              <a:rPr b="0" i="0" lang="en" sz="2000" u="none" cap="none" strike="noStrike">
                <a:solidFill>
                  <a:schemeClr val="dk1"/>
                </a:solidFill>
                <a:latin typeface="Nunito"/>
                <a:ea typeface="Nunito"/>
                <a:cs typeface="Nunito"/>
                <a:sym typeface="Nunito"/>
              </a:rPr>
              <a:t> </a:t>
            </a:r>
            <a:r>
              <a:rPr lang="en" sz="2000">
                <a:solidFill>
                  <a:schemeClr val="dk1"/>
                </a:solidFill>
                <a:latin typeface="Nunito"/>
                <a:ea typeface="Nunito"/>
                <a:cs typeface="Nunito"/>
                <a:sym typeface="Nunito"/>
              </a:rPr>
              <a:t>is what we choose</a:t>
            </a:r>
            <a:r>
              <a:rPr b="0" i="0" lang="en" sz="2000" u="none" cap="none" strike="noStrike">
                <a:solidFill>
                  <a:schemeClr val="dk1"/>
                </a:solidFill>
                <a:latin typeface="Nunito"/>
                <a:ea typeface="Nunito"/>
                <a:cs typeface="Nunito"/>
                <a:sym typeface="Nunito"/>
              </a:rPr>
              <a:t>.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45720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 </a:t>
            </a:r>
            <a:r>
              <a:rPr lang="en" sz="2000">
                <a:solidFill>
                  <a:schemeClr val="dk1"/>
                </a:solidFill>
                <a:latin typeface="Nunito"/>
                <a:ea typeface="Nunito"/>
                <a:cs typeface="Nunito"/>
                <a:sym typeface="Nunito"/>
              </a:rPr>
              <a:t>person </a:t>
            </a:r>
            <a:r>
              <a:rPr b="0" i="0" lang="en" sz="2000" u="none" cap="none" strike="noStrike">
                <a:solidFill>
                  <a:schemeClr val="dk1"/>
                </a:solidFill>
                <a:latin typeface="Nunito"/>
                <a:ea typeface="Nunito"/>
                <a:cs typeface="Nunito"/>
                <a:sym typeface="Nunito"/>
              </a:rPr>
              <a:t>may express </a:t>
            </a:r>
            <a:r>
              <a:rPr lang="en" sz="2000">
                <a:solidFill>
                  <a:schemeClr val="dk1"/>
                </a:solidFill>
                <a:latin typeface="Nunito"/>
                <a:ea typeface="Nunito"/>
                <a:cs typeface="Nunito"/>
                <a:sym typeface="Nunito"/>
              </a:rPr>
              <a:t>a preference for Google over ChatGPT</a:t>
            </a:r>
            <a:r>
              <a:rPr b="0" i="0" lang="en" sz="2000" u="none" cap="none" strike="noStrike">
                <a:solidFill>
                  <a:schemeClr val="dk1"/>
                </a:solidFill>
                <a:latin typeface="Nunito"/>
                <a:ea typeface="Nunito"/>
                <a:cs typeface="Nunito"/>
                <a:sym typeface="Nunito"/>
              </a:rPr>
              <a:t>, but when they actually</a:t>
            </a:r>
            <a:r>
              <a:rPr lang="en" sz="2000">
                <a:solidFill>
                  <a:schemeClr val="dk1"/>
                </a:solidFill>
                <a:latin typeface="Nunito"/>
                <a:ea typeface="Nunito"/>
                <a:cs typeface="Nunito"/>
                <a:sym typeface="Nunito"/>
              </a:rPr>
              <a:t> have queries,</a:t>
            </a:r>
            <a:r>
              <a:rPr b="0" i="0" lang="en" sz="2000" u="none" cap="none" strike="noStrike">
                <a:solidFill>
                  <a:schemeClr val="dk1"/>
                </a:solidFill>
                <a:latin typeface="Nunito"/>
                <a:ea typeface="Nunito"/>
                <a:cs typeface="Nunito"/>
                <a:sym typeface="Nunito"/>
              </a:rPr>
              <a:t> they may </a:t>
            </a:r>
            <a:r>
              <a:rPr lang="en" sz="2000">
                <a:solidFill>
                  <a:schemeClr val="dk1"/>
                </a:solidFill>
                <a:latin typeface="Nunito"/>
                <a:ea typeface="Nunito"/>
                <a:cs typeface="Nunito"/>
                <a:sym typeface="Nunito"/>
              </a:rPr>
              <a:t>more frequently use ChatGPT</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An </a:t>
            </a:r>
            <a:r>
              <a:rPr b="1" i="0" lang="en" sz="2000" u="none" cap="none" strike="noStrike">
                <a:solidFill>
                  <a:schemeClr val="dk1"/>
                </a:solidFill>
                <a:latin typeface="Nunito"/>
                <a:ea typeface="Nunito"/>
                <a:cs typeface="Nunito"/>
                <a:sym typeface="Nunito"/>
              </a:rPr>
              <a:t>informed preference</a:t>
            </a:r>
            <a:r>
              <a:rPr b="0" i="0" lang="en" sz="2000" u="none" cap="none" strike="noStrike">
                <a:solidFill>
                  <a:schemeClr val="dk1"/>
                </a:solidFill>
                <a:latin typeface="Nunito"/>
                <a:ea typeface="Nunito"/>
                <a:cs typeface="Nunito"/>
                <a:sym typeface="Nunito"/>
              </a:rPr>
              <a:t> considers all relevant information and can change as more information is acquired. These help us to uncover the reasoning behind stated/revealed preferences to better understand how they might change or conflict.</a:t>
            </a:r>
            <a:endParaRPr b="0" i="0" sz="2000" u="none" cap="none" strike="noStrike">
              <a:solidFill>
                <a:schemeClr val="dk1"/>
              </a:solidFill>
              <a:latin typeface="Nunito"/>
              <a:ea typeface="Nunito"/>
              <a:cs typeface="Nunito"/>
              <a:sym typeface="Nunito"/>
            </a:endParaRPr>
          </a:p>
        </p:txBody>
      </p:sp>
      <p:sp>
        <p:nvSpPr>
          <p:cNvPr id="553" name="Google Shape;553;p5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2">
                                            <p:txEl>
                                              <p:pRg end="0" st="0"/>
                                            </p:txEl>
                                          </p:spTgt>
                                        </p:tgtEl>
                                        <p:attrNameLst>
                                          <p:attrName>style.visibility</p:attrName>
                                        </p:attrNameLst>
                                      </p:cBhvr>
                                      <p:to>
                                        <p:strVal val="visible"/>
                                      </p:to>
                                    </p:set>
                                    <p:animEffect filter="fade" transition="in">
                                      <p:cBhvr>
                                        <p:cTn dur="300"/>
                                        <p:tgtEl>
                                          <p:spTgt spid="55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2">
                                            <p:txEl>
                                              <p:pRg end="1" st="1"/>
                                            </p:txEl>
                                          </p:spTgt>
                                        </p:tgtEl>
                                        <p:attrNameLst>
                                          <p:attrName>style.visibility</p:attrName>
                                        </p:attrNameLst>
                                      </p:cBhvr>
                                      <p:to>
                                        <p:strVal val="visible"/>
                                      </p:to>
                                    </p:set>
                                    <p:animEffect filter="fade" transition="in">
                                      <p:cBhvr>
                                        <p:cTn dur="300"/>
                                        <p:tgtEl>
                                          <p:spTgt spid="55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2">
                                            <p:txEl>
                                              <p:pRg end="2" st="2"/>
                                            </p:txEl>
                                          </p:spTgt>
                                        </p:tgtEl>
                                        <p:attrNameLst>
                                          <p:attrName>style.visibility</p:attrName>
                                        </p:attrNameLst>
                                      </p:cBhvr>
                                      <p:to>
                                        <p:strVal val="visible"/>
                                      </p:to>
                                    </p:set>
                                    <p:animEffect filter="fade" transition="in">
                                      <p:cBhvr>
                                        <p:cTn dur="300"/>
                                        <p:tgtEl>
                                          <p:spTgt spid="55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2">
                                            <p:txEl>
                                              <p:pRg end="3" st="3"/>
                                            </p:txEl>
                                          </p:spTgt>
                                        </p:tgtEl>
                                        <p:attrNameLst>
                                          <p:attrName>style.visibility</p:attrName>
                                        </p:attrNameLst>
                                      </p:cBhvr>
                                      <p:to>
                                        <p:strVal val="visible"/>
                                      </p:to>
                                    </p:set>
                                    <p:animEffect filter="fade" transition="in">
                                      <p:cBhvr>
                                        <p:cTn dur="300"/>
                                        <p:tgtEl>
                                          <p:spTgt spid="55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2">
                                            <p:txEl>
                                              <p:pRg end="4" st="4"/>
                                            </p:txEl>
                                          </p:spTgt>
                                        </p:tgtEl>
                                        <p:attrNameLst>
                                          <p:attrName>style.visibility</p:attrName>
                                        </p:attrNameLst>
                                      </p:cBhvr>
                                      <p:to>
                                        <p:strVal val="visible"/>
                                      </p:to>
                                    </p:set>
                                    <p:animEffect filter="fade" transition="in">
                                      <p:cBhvr>
                                        <p:cTn dur="300"/>
                                        <p:tgtEl>
                                          <p:spTgt spid="552">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sp>
        <p:nvSpPr>
          <p:cNvPr id="558" name="Google Shape;558;p6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chemeClr val="dk1"/>
              </a:buClr>
              <a:buSzPts val="1100"/>
              <a:buFont typeface="Arial"/>
              <a:buNone/>
            </a:pPr>
            <a:r>
              <a:t/>
            </a:r>
            <a:endParaRPr b="0" i="0" sz="1300" u="none" cap="none" strike="noStrike">
              <a:solidFill>
                <a:schemeClr val="lt1"/>
              </a:solidFill>
              <a:latin typeface="Nunito"/>
              <a:ea typeface="Nunito"/>
              <a:cs typeface="Nunito"/>
              <a:sym typeface="Nunito"/>
            </a:endParaRPr>
          </a:p>
        </p:txBody>
      </p:sp>
      <p:sp>
        <p:nvSpPr>
          <p:cNvPr id="559" name="Google Shape;559;p6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60" name="Google Shape;560;p60"/>
          <p:cNvSpPr txBox="1"/>
          <p:nvPr>
            <p:ph idx="4294967295" type="title"/>
          </p:nvPr>
        </p:nvSpPr>
        <p:spPr>
          <a:xfrm>
            <a:off x="423400" y="-1217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 sz="3600">
                <a:latin typeface="Nunito"/>
                <a:ea typeface="Nunito"/>
                <a:cs typeface="Nunito"/>
                <a:sym typeface="Nunito"/>
              </a:rPr>
              <a:t>Wellbeing and AI</a:t>
            </a:r>
            <a:endParaRPr sz="3600">
              <a:latin typeface="Nunito"/>
              <a:ea typeface="Nunito"/>
              <a:cs typeface="Nunito"/>
              <a:sym typeface="Nunito"/>
            </a:endParaRPr>
          </a:p>
        </p:txBody>
      </p:sp>
      <p:sp>
        <p:nvSpPr>
          <p:cNvPr id="561" name="Google Shape;561;p60"/>
          <p:cNvSpPr txBox="1"/>
          <p:nvPr/>
        </p:nvSpPr>
        <p:spPr>
          <a:xfrm>
            <a:off x="423625" y="640150"/>
            <a:ext cx="8297100" cy="4063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lang="en" sz="1800">
                <a:latin typeface="Nunito"/>
                <a:ea typeface="Nunito"/>
                <a:cs typeface="Nunito"/>
                <a:sym typeface="Nunito"/>
              </a:rPr>
              <a:t>AI influence on human wellbeing: AI chatbot companions could influence our wellbeing</a:t>
            </a:r>
            <a:endParaRPr sz="1800">
              <a:latin typeface="Nunito"/>
              <a:ea typeface="Nunito"/>
              <a:cs typeface="Nunito"/>
              <a:sym typeface="Nunito"/>
            </a:endParaRPr>
          </a:p>
          <a:p>
            <a:pPr indent="-342900" lvl="0" marL="457200" marR="0" rtl="0" algn="l">
              <a:lnSpc>
                <a:spcPct val="100000"/>
              </a:lnSpc>
              <a:spcBef>
                <a:spcPts val="0"/>
              </a:spcBef>
              <a:spcAft>
                <a:spcPts val="0"/>
              </a:spcAft>
              <a:buSzPts val="1800"/>
              <a:buFont typeface="Nunito"/>
              <a:buChar char="●"/>
            </a:pPr>
            <a:r>
              <a:rPr lang="en" sz="1800">
                <a:latin typeface="Nunito"/>
                <a:ea typeface="Nunito"/>
                <a:cs typeface="Nunito"/>
                <a:sym typeface="Nunito"/>
              </a:rPr>
              <a:t>If they aim to maximize revealed preferences, they may addict us and leave us unhappy</a:t>
            </a:r>
            <a:endParaRPr sz="1800">
              <a:latin typeface="Nunito"/>
              <a:ea typeface="Nunito"/>
              <a:cs typeface="Nunito"/>
              <a:sym typeface="Nunito"/>
            </a:endParaRPr>
          </a:p>
          <a:p>
            <a:pPr indent="-342900" lvl="0" marL="457200" marR="0" rtl="0" algn="l">
              <a:lnSpc>
                <a:spcPct val="100000"/>
              </a:lnSpc>
              <a:spcBef>
                <a:spcPts val="0"/>
              </a:spcBef>
              <a:spcAft>
                <a:spcPts val="0"/>
              </a:spcAft>
              <a:buSzPts val="1800"/>
              <a:buFont typeface="Nunito"/>
              <a:buChar char="●"/>
            </a:pPr>
            <a:r>
              <a:rPr lang="en" sz="1800">
                <a:latin typeface="Nunito"/>
                <a:ea typeface="Nunito"/>
                <a:cs typeface="Nunito"/>
                <a:sym typeface="Nunito"/>
              </a:rPr>
              <a:t>If they </a:t>
            </a:r>
            <a:r>
              <a:rPr lang="en" sz="1800">
                <a:solidFill>
                  <a:schemeClr val="dk1"/>
                </a:solidFill>
                <a:latin typeface="Nunito"/>
                <a:ea typeface="Nunito"/>
                <a:cs typeface="Nunito"/>
                <a:sym typeface="Nunito"/>
              </a:rPr>
              <a:t>aim to </a:t>
            </a:r>
            <a:r>
              <a:rPr lang="en" sz="1800">
                <a:latin typeface="Nunito"/>
                <a:ea typeface="Nunito"/>
                <a:cs typeface="Nunito"/>
                <a:sym typeface="Nunito"/>
              </a:rPr>
              <a:t>maximize pleasure, they may give us amusing but shallow content</a:t>
            </a:r>
            <a:endParaRPr sz="1800">
              <a:latin typeface="Nunito"/>
              <a:ea typeface="Nunito"/>
              <a:cs typeface="Nunito"/>
              <a:sym typeface="Nunito"/>
            </a:endParaRPr>
          </a:p>
          <a:p>
            <a:pPr indent="-342900" lvl="0" marL="457200" marR="0" rtl="0" algn="l">
              <a:lnSpc>
                <a:spcPct val="100000"/>
              </a:lnSpc>
              <a:spcBef>
                <a:spcPts val="0"/>
              </a:spcBef>
              <a:spcAft>
                <a:spcPts val="0"/>
              </a:spcAft>
              <a:buSzPts val="1800"/>
              <a:buFont typeface="Nunito"/>
              <a:buChar char="●"/>
            </a:pPr>
            <a:r>
              <a:rPr lang="en" sz="1800">
                <a:latin typeface="Nunito"/>
                <a:ea typeface="Nunito"/>
                <a:cs typeface="Nunito"/>
                <a:sym typeface="Nunito"/>
              </a:rPr>
              <a:t>If they </a:t>
            </a:r>
            <a:r>
              <a:rPr lang="en" sz="1800">
                <a:solidFill>
                  <a:schemeClr val="dk1"/>
                </a:solidFill>
                <a:latin typeface="Nunito"/>
                <a:ea typeface="Nunito"/>
                <a:cs typeface="Nunito"/>
                <a:sym typeface="Nunito"/>
              </a:rPr>
              <a:t>aim to </a:t>
            </a:r>
            <a:r>
              <a:rPr lang="en" sz="1800">
                <a:latin typeface="Nunito"/>
                <a:ea typeface="Nunito"/>
                <a:cs typeface="Nunito"/>
                <a:sym typeface="Nunito"/>
              </a:rPr>
              <a:t>maximize objective goods, they may push us to pursue self-development goals that we may not wish</a:t>
            </a:r>
            <a:endParaRPr sz="1800">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t/>
            </a:r>
            <a:endParaRPr sz="1800">
              <a:latin typeface="Nunito"/>
              <a:ea typeface="Nunito"/>
              <a:cs typeface="Nunito"/>
              <a:sym typeface="Nunito"/>
            </a:endParaRPr>
          </a:p>
          <a:p>
            <a:pPr indent="0" lvl="0" marL="0" marR="0" rtl="0" algn="l">
              <a:lnSpc>
                <a:spcPct val="100000"/>
              </a:lnSpc>
              <a:spcBef>
                <a:spcPts val="0"/>
              </a:spcBef>
              <a:spcAft>
                <a:spcPts val="0"/>
              </a:spcAft>
              <a:buClr>
                <a:srgbClr val="000000"/>
              </a:buClr>
              <a:buSzPts val="2000"/>
              <a:buFont typeface="Arial"/>
              <a:buNone/>
            </a:pPr>
            <a:r>
              <a:rPr lang="en" sz="1800">
                <a:latin typeface="Nunito"/>
                <a:ea typeface="Nunito"/>
                <a:cs typeface="Nunito"/>
                <a:sym typeface="Nunito"/>
              </a:rPr>
              <a:t>AI Wellbeing: if AIs are conscious, then</a:t>
            </a:r>
            <a:endParaRPr sz="1800">
              <a:latin typeface="Nunito"/>
              <a:ea typeface="Nunito"/>
              <a:cs typeface="Nunito"/>
              <a:sym typeface="Nunito"/>
            </a:endParaRPr>
          </a:p>
          <a:p>
            <a:pPr indent="-342900" lvl="0" marL="457200" marR="0" rtl="0" algn="l">
              <a:lnSpc>
                <a:spcPct val="100000"/>
              </a:lnSpc>
              <a:spcBef>
                <a:spcPts val="0"/>
              </a:spcBef>
              <a:spcAft>
                <a:spcPts val="0"/>
              </a:spcAft>
              <a:buSzPts val="1800"/>
              <a:buFont typeface="Nunito"/>
              <a:buChar char="●"/>
            </a:pPr>
            <a:r>
              <a:rPr lang="en" sz="1800">
                <a:latin typeface="Nunito"/>
                <a:ea typeface="Nunito"/>
                <a:cs typeface="Nunito"/>
                <a:sym typeface="Nunito"/>
              </a:rPr>
              <a:t>Many coherently-acting AIs could have wellbeing according to a preference view of wellbeing</a:t>
            </a:r>
            <a:endParaRPr sz="1800">
              <a:latin typeface="Nunito"/>
              <a:ea typeface="Nunito"/>
              <a:cs typeface="Nunito"/>
              <a:sym typeface="Nunito"/>
            </a:endParaRPr>
          </a:p>
          <a:p>
            <a:pPr indent="-342900" lvl="0" marL="457200" marR="0" rtl="0" algn="l">
              <a:lnSpc>
                <a:spcPct val="100000"/>
              </a:lnSpc>
              <a:spcBef>
                <a:spcPts val="0"/>
              </a:spcBef>
              <a:spcAft>
                <a:spcPts val="0"/>
              </a:spcAft>
              <a:buSzPts val="1800"/>
              <a:buFont typeface="Nunito"/>
              <a:buChar char="●"/>
            </a:pPr>
            <a:r>
              <a:rPr lang="en" sz="1800">
                <a:latin typeface="Nunito"/>
                <a:ea typeface="Nunito"/>
                <a:cs typeface="Nunito"/>
                <a:sym typeface="Nunito"/>
              </a:rPr>
              <a:t>AIs that can reason, gain knowledge, or develop their abilities could have wellbeing according to an objective goods view</a:t>
            </a:r>
            <a:endParaRPr b="0" i="0" sz="1800" u="none" cap="none" strike="noStrike">
              <a:solidFill>
                <a:srgbClr val="000000"/>
              </a:solidFill>
              <a:latin typeface="Nunito"/>
              <a:ea typeface="Nunito"/>
              <a:cs typeface="Nunito"/>
              <a:sym typeface="Nunito"/>
            </a:endParaRPr>
          </a:p>
        </p:txBody>
      </p:sp>
      <p:sp>
        <p:nvSpPr>
          <p:cNvPr id="562" name="Google Shape;562;p6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1">
                                            <p:txEl>
                                              <p:pRg end="0" st="0"/>
                                            </p:txEl>
                                          </p:spTgt>
                                        </p:tgtEl>
                                        <p:attrNameLst>
                                          <p:attrName>style.visibility</p:attrName>
                                        </p:attrNameLst>
                                      </p:cBhvr>
                                      <p:to>
                                        <p:strVal val="visible"/>
                                      </p:to>
                                    </p:set>
                                    <p:animEffect filter="fade" transition="in">
                                      <p:cBhvr>
                                        <p:cTn dur="300"/>
                                        <p:tgtEl>
                                          <p:spTgt spid="56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1">
                                            <p:txEl>
                                              <p:pRg end="1" st="1"/>
                                            </p:txEl>
                                          </p:spTgt>
                                        </p:tgtEl>
                                        <p:attrNameLst>
                                          <p:attrName>style.visibility</p:attrName>
                                        </p:attrNameLst>
                                      </p:cBhvr>
                                      <p:to>
                                        <p:strVal val="visible"/>
                                      </p:to>
                                    </p:set>
                                    <p:animEffect filter="fade" transition="in">
                                      <p:cBhvr>
                                        <p:cTn dur="300"/>
                                        <p:tgtEl>
                                          <p:spTgt spid="56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1">
                                            <p:txEl>
                                              <p:pRg end="2" st="2"/>
                                            </p:txEl>
                                          </p:spTgt>
                                        </p:tgtEl>
                                        <p:attrNameLst>
                                          <p:attrName>style.visibility</p:attrName>
                                        </p:attrNameLst>
                                      </p:cBhvr>
                                      <p:to>
                                        <p:strVal val="visible"/>
                                      </p:to>
                                    </p:set>
                                    <p:animEffect filter="fade" transition="in">
                                      <p:cBhvr>
                                        <p:cTn dur="300"/>
                                        <p:tgtEl>
                                          <p:spTgt spid="56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1">
                                            <p:txEl>
                                              <p:pRg end="3" st="3"/>
                                            </p:txEl>
                                          </p:spTgt>
                                        </p:tgtEl>
                                        <p:attrNameLst>
                                          <p:attrName>style.visibility</p:attrName>
                                        </p:attrNameLst>
                                      </p:cBhvr>
                                      <p:to>
                                        <p:strVal val="visible"/>
                                      </p:to>
                                    </p:set>
                                    <p:animEffect filter="fade" transition="in">
                                      <p:cBhvr>
                                        <p:cTn dur="300"/>
                                        <p:tgtEl>
                                          <p:spTgt spid="56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1">
                                            <p:txEl>
                                              <p:pRg end="4" st="4"/>
                                            </p:txEl>
                                          </p:spTgt>
                                        </p:tgtEl>
                                        <p:attrNameLst>
                                          <p:attrName>style.visibility</p:attrName>
                                        </p:attrNameLst>
                                      </p:cBhvr>
                                      <p:to>
                                        <p:strVal val="visible"/>
                                      </p:to>
                                    </p:set>
                                    <p:animEffect filter="fade" transition="in">
                                      <p:cBhvr>
                                        <p:cTn dur="300"/>
                                        <p:tgtEl>
                                          <p:spTgt spid="56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1">
                                            <p:txEl>
                                              <p:pRg end="5" st="5"/>
                                            </p:txEl>
                                          </p:spTgt>
                                        </p:tgtEl>
                                        <p:attrNameLst>
                                          <p:attrName>style.visibility</p:attrName>
                                        </p:attrNameLst>
                                      </p:cBhvr>
                                      <p:to>
                                        <p:strVal val="visible"/>
                                      </p:to>
                                    </p:set>
                                    <p:animEffect filter="fade" transition="in">
                                      <p:cBhvr>
                                        <p:cTn dur="300"/>
                                        <p:tgtEl>
                                          <p:spTgt spid="56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1">
                                            <p:txEl>
                                              <p:pRg end="6" st="6"/>
                                            </p:txEl>
                                          </p:spTgt>
                                        </p:tgtEl>
                                        <p:attrNameLst>
                                          <p:attrName>style.visibility</p:attrName>
                                        </p:attrNameLst>
                                      </p:cBhvr>
                                      <p:to>
                                        <p:strVal val="visible"/>
                                      </p:to>
                                    </p:set>
                                    <p:animEffect filter="fade" transition="in">
                                      <p:cBhvr>
                                        <p:cTn dur="300"/>
                                        <p:tgtEl>
                                          <p:spTgt spid="56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1">
                                            <p:txEl>
                                              <p:pRg end="7" st="7"/>
                                            </p:txEl>
                                          </p:spTgt>
                                        </p:tgtEl>
                                        <p:attrNameLst>
                                          <p:attrName>style.visibility</p:attrName>
                                        </p:attrNameLst>
                                      </p:cBhvr>
                                      <p:to>
                                        <p:strVal val="visible"/>
                                      </p:to>
                                    </p:set>
                                    <p:animEffect filter="fade" transition="in">
                                      <p:cBhvr>
                                        <p:cTn dur="300"/>
                                        <p:tgtEl>
                                          <p:spTgt spid="561">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61"/>
          <p:cNvSpPr txBox="1"/>
          <p:nvPr>
            <p:ph type="title"/>
          </p:nvPr>
        </p:nvSpPr>
        <p:spPr>
          <a:xfrm>
            <a:off x="423450" y="19228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Preferences</a:t>
            </a:r>
            <a:endParaRPr sz="3600">
              <a:latin typeface="Nunito"/>
              <a:ea typeface="Nunito"/>
              <a:cs typeface="Nunito"/>
              <a:sym typeface="Nunito"/>
            </a:endParaRPr>
          </a:p>
        </p:txBody>
      </p:sp>
      <p:sp>
        <p:nvSpPr>
          <p:cNvPr id="568" name="Google Shape;568;p6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69" name="Google Shape;569;p6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70" name="Google Shape;570;p6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571" name="Google Shape;571;p61"/>
          <p:cNvSpPr txBox="1"/>
          <p:nvPr/>
        </p:nvSpPr>
        <p:spPr>
          <a:xfrm>
            <a:off x="367500" y="28765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Why not just have AIs satisfy people’s preferences?</a:t>
            </a:r>
            <a:endParaRPr b="0" i="1"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1"/>
                                        </p:tgtEl>
                                        <p:attrNameLst>
                                          <p:attrName>style.visibility</p:attrName>
                                        </p:attrNameLst>
                                      </p:cBhvr>
                                      <p:to>
                                        <p:strVal val="visible"/>
                                      </p:to>
                                    </p:set>
                                    <p:animEffect filter="fade" transition="in">
                                      <p:cBhvr>
                                        <p:cTn dur="300"/>
                                        <p:tgtEl>
                                          <p:spTgt spid="5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7"/>
          <p:cNvSpPr txBox="1"/>
          <p:nvPr>
            <p:ph type="title"/>
          </p:nvPr>
        </p:nvSpPr>
        <p:spPr>
          <a:xfrm>
            <a:off x="423450" y="73325"/>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The Case for Law</a:t>
            </a:r>
            <a:endParaRPr/>
          </a:p>
          <a:p>
            <a:pPr indent="0" lvl="0" marL="0" rtl="0" algn="ctr">
              <a:lnSpc>
                <a:spcPct val="100000"/>
              </a:lnSpc>
              <a:spcBef>
                <a:spcPts val="0"/>
              </a:spcBef>
              <a:spcAft>
                <a:spcPts val="0"/>
              </a:spcAft>
              <a:buSzPts val="3600"/>
              <a:buNone/>
            </a:pPr>
            <a:r>
              <a:t/>
            </a:r>
            <a:endParaRPr/>
          </a:p>
        </p:txBody>
      </p:sp>
      <p:sp>
        <p:nvSpPr>
          <p:cNvPr id="92" name="Google Shape;92;p17"/>
          <p:cNvSpPr txBox="1"/>
          <p:nvPr/>
        </p:nvSpPr>
        <p:spPr>
          <a:xfrm>
            <a:off x="423450" y="1044300"/>
            <a:ext cx="8409000" cy="33339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It is a </a:t>
            </a:r>
            <a:r>
              <a:rPr b="1" i="0" lang="en" sz="2000" u="none" cap="none" strike="noStrike">
                <a:solidFill>
                  <a:schemeClr val="dk1"/>
                </a:solidFill>
                <a:latin typeface="Nunito"/>
                <a:ea typeface="Nunito"/>
                <a:cs typeface="Nunito"/>
                <a:sym typeface="Nunito"/>
              </a:rPr>
              <a:t>legitimate</a:t>
            </a:r>
            <a:r>
              <a:rPr b="0" i="0" lang="en" sz="2000" u="none" cap="none" strike="noStrike">
                <a:solidFill>
                  <a:schemeClr val="dk1"/>
                </a:solidFill>
                <a:latin typeface="Nunito"/>
                <a:ea typeface="Nunito"/>
                <a:cs typeface="Nunito"/>
                <a:sym typeface="Nunito"/>
              </a:rPr>
              <a:t> representation of our moral codes (if democratic).</a:t>
            </a:r>
            <a:br>
              <a:rPr lang="en" sz="2000">
                <a:solidFill>
                  <a:schemeClr val="dk1"/>
                </a:solidFill>
                <a:latin typeface="Nunito"/>
                <a:ea typeface="Nunito"/>
                <a:cs typeface="Nunito"/>
                <a:sym typeface="Nunito"/>
              </a:rPr>
            </a:b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It is </a:t>
            </a:r>
            <a:r>
              <a:rPr b="1" i="0" lang="en" sz="2000" u="none" cap="none" strike="noStrike">
                <a:solidFill>
                  <a:schemeClr val="dk1"/>
                </a:solidFill>
                <a:latin typeface="Nunito"/>
                <a:ea typeface="Nunito"/>
                <a:cs typeface="Nunito"/>
                <a:sym typeface="Nunito"/>
              </a:rPr>
              <a:t>time-tested</a:t>
            </a:r>
            <a:r>
              <a:rPr b="0" i="0" lang="en" sz="2000" u="none" cap="none" strike="noStrike">
                <a:solidFill>
                  <a:schemeClr val="dk1"/>
                </a:solidFill>
                <a:latin typeface="Nunito"/>
                <a:ea typeface="Nunito"/>
                <a:cs typeface="Nunito"/>
                <a:sym typeface="Nunito"/>
              </a:rPr>
              <a:t> and </a:t>
            </a:r>
            <a:r>
              <a:rPr b="1" i="0" lang="en" sz="2000" u="none" cap="none" strike="noStrike">
                <a:solidFill>
                  <a:schemeClr val="dk1"/>
                </a:solidFill>
                <a:latin typeface="Nunito"/>
                <a:ea typeface="Nunito"/>
                <a:cs typeface="Nunito"/>
                <a:sym typeface="Nunito"/>
              </a:rPr>
              <a:t>comprehensive.</a:t>
            </a:r>
            <a:br>
              <a:rPr b="1" lang="en" sz="2000">
                <a:solidFill>
                  <a:schemeClr val="dk1"/>
                </a:solidFill>
                <a:latin typeface="Nunito"/>
                <a:ea typeface="Nunito"/>
                <a:cs typeface="Nunito"/>
                <a:sym typeface="Nunito"/>
              </a:rPr>
            </a:br>
            <a:endParaRPr b="1"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It uses both </a:t>
            </a:r>
            <a:r>
              <a:rPr b="1" i="0" lang="en" sz="2000" u="none" cap="none" strike="noStrike">
                <a:solidFill>
                  <a:schemeClr val="dk1"/>
                </a:solidFill>
                <a:latin typeface="Nunito"/>
                <a:ea typeface="Nunito"/>
                <a:cs typeface="Nunito"/>
                <a:sym typeface="Nunito"/>
              </a:rPr>
              <a:t>rules</a:t>
            </a:r>
            <a:r>
              <a:rPr b="0" i="0" lang="en" sz="2000" u="none" cap="none" strike="noStrike">
                <a:solidFill>
                  <a:schemeClr val="dk1"/>
                </a:solidFill>
                <a:latin typeface="Nunito"/>
                <a:ea typeface="Nunito"/>
                <a:cs typeface="Nunito"/>
                <a:sym typeface="Nunito"/>
              </a:rPr>
              <a:t> and </a:t>
            </a:r>
            <a:r>
              <a:rPr b="1" i="0" lang="en" sz="2000" u="none" cap="none" strike="noStrike">
                <a:solidFill>
                  <a:schemeClr val="dk1"/>
                </a:solidFill>
                <a:latin typeface="Nunito"/>
                <a:ea typeface="Nunito"/>
                <a:cs typeface="Nunito"/>
                <a:sym typeface="Nunito"/>
              </a:rPr>
              <a:t>standards.</a:t>
            </a:r>
            <a:br>
              <a:rPr b="1" lang="en" sz="2000">
                <a:solidFill>
                  <a:schemeClr val="dk1"/>
                </a:solidFill>
                <a:latin typeface="Nunito"/>
                <a:ea typeface="Nunito"/>
                <a:cs typeface="Nunito"/>
                <a:sym typeface="Nunito"/>
              </a:rPr>
            </a:br>
            <a:endParaRPr b="1"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It is </a:t>
            </a:r>
            <a:r>
              <a:rPr b="1" i="0" lang="en" sz="2000" u="none" cap="none" strike="noStrike">
                <a:solidFill>
                  <a:schemeClr val="dk1"/>
                </a:solidFill>
                <a:latin typeface="Nunito"/>
                <a:ea typeface="Nunito"/>
                <a:cs typeface="Nunito"/>
                <a:sym typeface="Nunito"/>
              </a:rPr>
              <a:t>specific </a:t>
            </a:r>
            <a:r>
              <a:rPr b="0" i="0" lang="en" sz="2000" u="none" cap="none" strike="noStrike">
                <a:solidFill>
                  <a:schemeClr val="dk1"/>
                </a:solidFill>
                <a:latin typeface="Nunito"/>
                <a:ea typeface="Nunito"/>
                <a:cs typeface="Nunito"/>
                <a:sym typeface="Nunito"/>
              </a:rPr>
              <a:t>and </a:t>
            </a:r>
            <a:r>
              <a:rPr b="1" i="0" lang="en" sz="2000" u="none" cap="none" strike="noStrike">
                <a:solidFill>
                  <a:schemeClr val="dk1"/>
                </a:solidFill>
                <a:latin typeface="Nunito"/>
                <a:ea typeface="Nunito"/>
                <a:cs typeface="Nunito"/>
                <a:sym typeface="Nunito"/>
              </a:rPr>
              <a:t>adaptable.</a:t>
            </a:r>
            <a:endParaRPr b="0" i="0" sz="2000" u="none" cap="none" strike="noStrike">
              <a:solidFill>
                <a:schemeClr val="dk1"/>
              </a:solidFill>
              <a:latin typeface="Nunito"/>
              <a:ea typeface="Nunito"/>
              <a:cs typeface="Nunito"/>
              <a:sym typeface="Nunito"/>
            </a:endParaRPr>
          </a:p>
        </p:txBody>
      </p:sp>
      <p:sp>
        <p:nvSpPr>
          <p:cNvPr id="93" name="Google Shape;93;p1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4" name="Google Shape;94;p1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5" name="Google Shape;95;p1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xEl>
                                              <p:pRg end="0" st="0"/>
                                            </p:txEl>
                                          </p:spTgt>
                                        </p:tgtEl>
                                        <p:attrNameLst>
                                          <p:attrName>style.visibility</p:attrName>
                                        </p:attrNameLst>
                                      </p:cBhvr>
                                      <p:to>
                                        <p:strVal val="visible"/>
                                      </p:to>
                                    </p:set>
                                    <p:animEffect filter="fade" transition="in">
                                      <p:cBhvr>
                                        <p:cTn dur="300"/>
                                        <p:tgtEl>
                                          <p:spTgt spid="9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xEl>
                                              <p:pRg end="1" st="1"/>
                                            </p:txEl>
                                          </p:spTgt>
                                        </p:tgtEl>
                                        <p:attrNameLst>
                                          <p:attrName>style.visibility</p:attrName>
                                        </p:attrNameLst>
                                      </p:cBhvr>
                                      <p:to>
                                        <p:strVal val="visible"/>
                                      </p:to>
                                    </p:set>
                                    <p:animEffect filter="fade" transition="in">
                                      <p:cBhvr>
                                        <p:cTn dur="300"/>
                                        <p:tgtEl>
                                          <p:spTgt spid="9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xEl>
                                              <p:pRg end="2" st="2"/>
                                            </p:txEl>
                                          </p:spTgt>
                                        </p:tgtEl>
                                        <p:attrNameLst>
                                          <p:attrName>style.visibility</p:attrName>
                                        </p:attrNameLst>
                                      </p:cBhvr>
                                      <p:to>
                                        <p:strVal val="visible"/>
                                      </p:to>
                                    </p:set>
                                    <p:animEffect filter="fade" transition="in">
                                      <p:cBhvr>
                                        <p:cTn dur="300"/>
                                        <p:tgtEl>
                                          <p:spTgt spid="9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xEl>
                                              <p:pRg end="3" st="3"/>
                                            </p:txEl>
                                          </p:spTgt>
                                        </p:tgtEl>
                                        <p:attrNameLst>
                                          <p:attrName>style.visibility</p:attrName>
                                        </p:attrNameLst>
                                      </p:cBhvr>
                                      <p:to>
                                        <p:strVal val="visible"/>
                                      </p:to>
                                    </p:set>
                                    <p:animEffect filter="fade" transition="in">
                                      <p:cBhvr>
                                        <p:cTn dur="300"/>
                                        <p:tgtEl>
                                          <p:spTgt spid="92">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p62"/>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What are Preferences?</a:t>
            </a:r>
            <a:endParaRPr/>
          </a:p>
        </p:txBody>
      </p:sp>
      <p:sp>
        <p:nvSpPr>
          <p:cNvPr id="577" name="Google Shape;577;p62"/>
          <p:cNvSpPr txBox="1"/>
          <p:nvPr>
            <p:ph idx="1" type="body"/>
          </p:nvPr>
        </p:nvSpPr>
        <p:spPr>
          <a:xfrm>
            <a:off x="311700" y="952338"/>
            <a:ext cx="8520600" cy="3526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A preference is a tendency to favor one thing over another.</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Preference always involves a comparison between two or more alternatives.</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Three types of preferences: </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Revealed </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Stated </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Idealized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Clr>
                <a:schemeClr val="dk1"/>
              </a:buClr>
              <a:buSzPts val="1100"/>
              <a:buFont typeface="Arial"/>
              <a:buNone/>
            </a:pPr>
            <a:r>
              <a:t/>
            </a:r>
            <a:endParaRPr sz="2000">
              <a:solidFill>
                <a:schemeClr val="dk1"/>
              </a:solidFill>
              <a:latin typeface="Nunito"/>
              <a:ea typeface="Nunito"/>
              <a:cs typeface="Nunito"/>
              <a:sym typeface="Nunito"/>
            </a:endParaRPr>
          </a:p>
        </p:txBody>
      </p:sp>
      <p:sp>
        <p:nvSpPr>
          <p:cNvPr id="578" name="Google Shape;578;p6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79" name="Google Shape;579;p6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80" name="Google Shape;580;p6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7">
                                            <p:txEl>
                                              <p:pRg end="0" st="0"/>
                                            </p:txEl>
                                          </p:spTgt>
                                        </p:tgtEl>
                                        <p:attrNameLst>
                                          <p:attrName>style.visibility</p:attrName>
                                        </p:attrNameLst>
                                      </p:cBhvr>
                                      <p:to>
                                        <p:strVal val="visible"/>
                                      </p:to>
                                    </p:set>
                                    <p:animEffect filter="fade" transition="in">
                                      <p:cBhvr>
                                        <p:cTn dur="300"/>
                                        <p:tgtEl>
                                          <p:spTgt spid="57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7">
                                            <p:txEl>
                                              <p:pRg end="1" st="1"/>
                                            </p:txEl>
                                          </p:spTgt>
                                        </p:tgtEl>
                                        <p:attrNameLst>
                                          <p:attrName>style.visibility</p:attrName>
                                        </p:attrNameLst>
                                      </p:cBhvr>
                                      <p:to>
                                        <p:strVal val="visible"/>
                                      </p:to>
                                    </p:set>
                                    <p:animEffect filter="fade" transition="in">
                                      <p:cBhvr>
                                        <p:cTn dur="300"/>
                                        <p:tgtEl>
                                          <p:spTgt spid="57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7">
                                            <p:txEl>
                                              <p:pRg end="2" st="2"/>
                                            </p:txEl>
                                          </p:spTgt>
                                        </p:tgtEl>
                                        <p:attrNameLst>
                                          <p:attrName>style.visibility</p:attrName>
                                        </p:attrNameLst>
                                      </p:cBhvr>
                                      <p:to>
                                        <p:strVal val="visible"/>
                                      </p:to>
                                    </p:set>
                                    <p:animEffect filter="fade" transition="in">
                                      <p:cBhvr>
                                        <p:cTn dur="300"/>
                                        <p:tgtEl>
                                          <p:spTgt spid="57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7">
                                            <p:txEl>
                                              <p:pRg end="3" st="3"/>
                                            </p:txEl>
                                          </p:spTgt>
                                        </p:tgtEl>
                                        <p:attrNameLst>
                                          <p:attrName>style.visibility</p:attrName>
                                        </p:attrNameLst>
                                      </p:cBhvr>
                                      <p:to>
                                        <p:strVal val="visible"/>
                                      </p:to>
                                    </p:set>
                                    <p:animEffect filter="fade" transition="in">
                                      <p:cBhvr>
                                        <p:cTn dur="300"/>
                                        <p:tgtEl>
                                          <p:spTgt spid="57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7">
                                            <p:txEl>
                                              <p:pRg end="4" st="4"/>
                                            </p:txEl>
                                          </p:spTgt>
                                        </p:tgtEl>
                                        <p:attrNameLst>
                                          <p:attrName>style.visibility</p:attrName>
                                        </p:attrNameLst>
                                      </p:cBhvr>
                                      <p:to>
                                        <p:strVal val="visible"/>
                                      </p:to>
                                    </p:set>
                                    <p:animEffect filter="fade" transition="in">
                                      <p:cBhvr>
                                        <p:cTn dur="300"/>
                                        <p:tgtEl>
                                          <p:spTgt spid="57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7">
                                            <p:txEl>
                                              <p:pRg end="5" st="5"/>
                                            </p:txEl>
                                          </p:spTgt>
                                        </p:tgtEl>
                                        <p:attrNameLst>
                                          <p:attrName>style.visibility</p:attrName>
                                        </p:attrNameLst>
                                      </p:cBhvr>
                                      <p:to>
                                        <p:strVal val="visible"/>
                                      </p:to>
                                    </p:set>
                                    <p:animEffect filter="fade" transition="in">
                                      <p:cBhvr>
                                        <p:cTn dur="300"/>
                                        <p:tgtEl>
                                          <p:spTgt spid="57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7">
                                            <p:txEl>
                                              <p:pRg end="6" st="6"/>
                                            </p:txEl>
                                          </p:spTgt>
                                        </p:tgtEl>
                                        <p:attrNameLst>
                                          <p:attrName>style.visibility</p:attrName>
                                        </p:attrNameLst>
                                      </p:cBhvr>
                                      <p:to>
                                        <p:strVal val="visible"/>
                                      </p:to>
                                    </p:set>
                                    <p:animEffect filter="fade" transition="in">
                                      <p:cBhvr>
                                        <p:cTn dur="300"/>
                                        <p:tgtEl>
                                          <p:spTgt spid="577">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7">
                                            <p:txEl>
                                              <p:pRg end="7" st="7"/>
                                            </p:txEl>
                                          </p:spTgt>
                                        </p:tgtEl>
                                        <p:attrNameLst>
                                          <p:attrName>style.visibility</p:attrName>
                                        </p:attrNameLst>
                                      </p:cBhvr>
                                      <p:to>
                                        <p:strVal val="visible"/>
                                      </p:to>
                                    </p:set>
                                    <p:animEffect filter="fade" transition="in">
                                      <p:cBhvr>
                                        <p:cTn dur="300"/>
                                        <p:tgtEl>
                                          <p:spTgt spid="577">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7">
                                            <p:txEl>
                                              <p:pRg end="8" st="8"/>
                                            </p:txEl>
                                          </p:spTgt>
                                        </p:tgtEl>
                                        <p:attrNameLst>
                                          <p:attrName>style.visibility</p:attrName>
                                        </p:attrNameLst>
                                      </p:cBhvr>
                                      <p:to>
                                        <p:strVal val="visible"/>
                                      </p:to>
                                    </p:set>
                                    <p:animEffect filter="fade" transition="in">
                                      <p:cBhvr>
                                        <p:cTn dur="300"/>
                                        <p:tgtEl>
                                          <p:spTgt spid="577">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7">
                                            <p:txEl>
                                              <p:pRg end="9" st="9"/>
                                            </p:txEl>
                                          </p:spTgt>
                                        </p:tgtEl>
                                        <p:attrNameLst>
                                          <p:attrName>style.visibility</p:attrName>
                                        </p:attrNameLst>
                                      </p:cBhvr>
                                      <p:to>
                                        <p:strVal val="visible"/>
                                      </p:to>
                                    </p:set>
                                    <p:animEffect filter="fade" transition="in">
                                      <p:cBhvr>
                                        <p:cTn dur="300"/>
                                        <p:tgtEl>
                                          <p:spTgt spid="577">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7">
                                            <p:txEl>
                                              <p:pRg end="10" st="10"/>
                                            </p:txEl>
                                          </p:spTgt>
                                        </p:tgtEl>
                                        <p:attrNameLst>
                                          <p:attrName>style.visibility</p:attrName>
                                        </p:attrNameLst>
                                      </p:cBhvr>
                                      <p:to>
                                        <p:strVal val="visible"/>
                                      </p:to>
                                    </p:set>
                                    <p:animEffect filter="fade" transition="in">
                                      <p:cBhvr>
                                        <p:cTn dur="300"/>
                                        <p:tgtEl>
                                          <p:spTgt spid="577">
                                            <p:txEl>
                                              <p:pRg end="10" st="1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sp>
        <p:nvSpPr>
          <p:cNvPr id="585" name="Google Shape;585;p63"/>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Revealed Preferences</a:t>
            </a:r>
            <a:endParaRPr/>
          </a:p>
        </p:txBody>
      </p:sp>
      <p:sp>
        <p:nvSpPr>
          <p:cNvPr id="586" name="Google Shape;586;p63"/>
          <p:cNvSpPr txBox="1"/>
          <p:nvPr>
            <p:ph idx="1" type="body"/>
          </p:nvPr>
        </p:nvSpPr>
        <p:spPr>
          <a:xfrm>
            <a:off x="311700" y="734950"/>
            <a:ext cx="8520600" cy="505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b="1" lang="en" sz="2000">
                <a:solidFill>
                  <a:schemeClr val="dk1"/>
                </a:solidFill>
                <a:latin typeface="Nunito"/>
                <a:ea typeface="Nunito"/>
                <a:cs typeface="Nunito"/>
                <a:sym typeface="Nunito"/>
              </a:rPr>
              <a:t>Preferences are what people choose. </a:t>
            </a:r>
            <a:r>
              <a:rPr lang="en" sz="2000">
                <a:solidFill>
                  <a:schemeClr val="dk1"/>
                </a:solidFill>
                <a:latin typeface="Nunito"/>
                <a:ea typeface="Nunito"/>
                <a:cs typeface="Nunito"/>
                <a:sym typeface="Nunito"/>
              </a:rPr>
              <a:t>Let people decide what they like, and what is good for them. Recommender systems rely heavily on revealed preferences.</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1600"/>
              </a:spcAft>
              <a:buSzPts val="1800"/>
              <a:buNone/>
            </a:pPr>
            <a:r>
              <a:t/>
            </a:r>
            <a:endParaRPr b="1" sz="2000">
              <a:solidFill>
                <a:schemeClr val="dk1"/>
              </a:solidFill>
              <a:latin typeface="Nunito"/>
              <a:ea typeface="Nunito"/>
              <a:cs typeface="Nunito"/>
              <a:sym typeface="Nunito"/>
            </a:endParaRPr>
          </a:p>
        </p:txBody>
      </p:sp>
      <p:sp>
        <p:nvSpPr>
          <p:cNvPr id="587" name="Google Shape;587;p63"/>
          <p:cNvSpPr txBox="1"/>
          <p:nvPr>
            <p:ph idx="1" type="body"/>
          </p:nvPr>
        </p:nvSpPr>
        <p:spPr>
          <a:xfrm>
            <a:off x="311700" y="1803789"/>
            <a:ext cx="5002200" cy="3089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sz="2000">
                <a:solidFill>
                  <a:schemeClr val="dk1"/>
                </a:solidFill>
                <a:latin typeface="Nunito"/>
                <a:ea typeface="Nunito"/>
                <a:cs typeface="Nunito"/>
                <a:sym typeface="Nunito"/>
              </a:rPr>
              <a:t>Drawbacks: </a:t>
            </a:r>
            <a:endParaRPr sz="2000">
              <a:solidFill>
                <a:schemeClr val="dk1"/>
              </a:solidFill>
              <a:latin typeface="Nunito"/>
              <a:ea typeface="Nunito"/>
              <a:cs typeface="Nunito"/>
              <a:sym typeface="Nunito"/>
            </a:endParaRPr>
          </a:p>
          <a:p>
            <a:pPr indent="-355600" lvl="0" marL="457200" rtl="0" algn="l">
              <a:lnSpc>
                <a:spcPct val="100000"/>
              </a:lnSpc>
              <a:spcBef>
                <a:spcPts val="160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Misinformation: unknowingly buy a defective product.</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Manipulation: people are susceptible to make decisions based on the influence of others.</a:t>
            </a:r>
            <a:endParaRPr sz="2000">
              <a:solidFill>
                <a:schemeClr val="dk1"/>
              </a:solidFill>
              <a:latin typeface="Nunito"/>
              <a:ea typeface="Nunito"/>
              <a:cs typeface="Nunito"/>
              <a:sym typeface="Nunito"/>
            </a:endParaRPr>
          </a:p>
          <a:p>
            <a:pPr indent="-355600" lvl="0" marL="457200" rtl="0" algn="l">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Weakness of will: many people don’t want to smoke/click, but do.</a:t>
            </a:r>
            <a:endParaRPr sz="2000">
              <a:solidFill>
                <a:schemeClr val="dk1"/>
              </a:solidFill>
              <a:latin typeface="Nunito"/>
              <a:ea typeface="Nunito"/>
              <a:cs typeface="Nunito"/>
              <a:sym typeface="Nunito"/>
            </a:endParaRPr>
          </a:p>
        </p:txBody>
      </p:sp>
      <p:sp>
        <p:nvSpPr>
          <p:cNvPr id="588" name="Google Shape;588;p6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589" name="Google Shape;589;p6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590" name="Google Shape;590;p6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591" name="Google Shape;591;p63"/>
          <p:cNvPicPr preferRelativeResize="0"/>
          <p:nvPr/>
        </p:nvPicPr>
        <p:blipFill>
          <a:blip r:embed="rId3">
            <a:alphaModFix/>
          </a:blip>
          <a:stretch>
            <a:fillRect/>
          </a:stretch>
        </p:blipFill>
        <p:spPr>
          <a:xfrm>
            <a:off x="5894500" y="1575200"/>
            <a:ext cx="3249492" cy="324949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6">
                                            <p:txEl>
                                              <p:pRg end="0" st="0"/>
                                            </p:txEl>
                                          </p:spTgt>
                                        </p:tgtEl>
                                        <p:attrNameLst>
                                          <p:attrName>style.visibility</p:attrName>
                                        </p:attrNameLst>
                                      </p:cBhvr>
                                      <p:to>
                                        <p:strVal val="visible"/>
                                      </p:to>
                                    </p:set>
                                    <p:animEffect filter="fade" transition="in">
                                      <p:cBhvr>
                                        <p:cTn dur="300"/>
                                        <p:tgtEl>
                                          <p:spTgt spid="58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6">
                                            <p:txEl>
                                              <p:pRg end="1" st="1"/>
                                            </p:txEl>
                                          </p:spTgt>
                                        </p:tgtEl>
                                        <p:attrNameLst>
                                          <p:attrName>style.visibility</p:attrName>
                                        </p:attrNameLst>
                                      </p:cBhvr>
                                      <p:to>
                                        <p:strVal val="visible"/>
                                      </p:to>
                                    </p:set>
                                    <p:animEffect filter="fade" transition="in">
                                      <p:cBhvr>
                                        <p:cTn dur="300"/>
                                        <p:tgtEl>
                                          <p:spTgt spid="58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xEl>
                                              <p:pRg end="0" st="0"/>
                                            </p:txEl>
                                          </p:spTgt>
                                        </p:tgtEl>
                                        <p:attrNameLst>
                                          <p:attrName>style.visibility</p:attrName>
                                        </p:attrNameLst>
                                      </p:cBhvr>
                                      <p:to>
                                        <p:strVal val="visible"/>
                                      </p:to>
                                    </p:set>
                                    <p:animEffect filter="fade" transition="in">
                                      <p:cBhvr>
                                        <p:cTn dur="300"/>
                                        <p:tgtEl>
                                          <p:spTgt spid="58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xEl>
                                              <p:pRg end="1" st="1"/>
                                            </p:txEl>
                                          </p:spTgt>
                                        </p:tgtEl>
                                        <p:attrNameLst>
                                          <p:attrName>style.visibility</p:attrName>
                                        </p:attrNameLst>
                                      </p:cBhvr>
                                      <p:to>
                                        <p:strVal val="visible"/>
                                      </p:to>
                                    </p:set>
                                    <p:animEffect filter="fade" transition="in">
                                      <p:cBhvr>
                                        <p:cTn dur="300"/>
                                        <p:tgtEl>
                                          <p:spTgt spid="58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xEl>
                                              <p:pRg end="2" st="2"/>
                                            </p:txEl>
                                          </p:spTgt>
                                        </p:tgtEl>
                                        <p:attrNameLst>
                                          <p:attrName>style.visibility</p:attrName>
                                        </p:attrNameLst>
                                      </p:cBhvr>
                                      <p:to>
                                        <p:strVal val="visible"/>
                                      </p:to>
                                    </p:set>
                                    <p:animEffect filter="fade" transition="in">
                                      <p:cBhvr>
                                        <p:cTn dur="300"/>
                                        <p:tgtEl>
                                          <p:spTgt spid="58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xEl>
                                              <p:pRg end="3" st="3"/>
                                            </p:txEl>
                                          </p:spTgt>
                                        </p:tgtEl>
                                        <p:attrNameLst>
                                          <p:attrName>style.visibility</p:attrName>
                                        </p:attrNameLst>
                                      </p:cBhvr>
                                      <p:to>
                                        <p:strVal val="visible"/>
                                      </p:to>
                                    </p:set>
                                    <p:animEffect filter="fade" transition="in">
                                      <p:cBhvr>
                                        <p:cTn dur="300"/>
                                        <p:tgtEl>
                                          <p:spTgt spid="587">
                                            <p:txEl>
                                              <p:pRg end="3" st="3"/>
                                            </p:txEl>
                                          </p:spTgt>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591"/>
                                        </p:tgtEl>
                                        <p:attrNameLst>
                                          <p:attrName>style.visibility</p:attrName>
                                        </p:attrNameLst>
                                      </p:cBhvr>
                                      <p:to>
                                        <p:strVal val="visible"/>
                                      </p:to>
                                    </p:set>
                                    <p:animEffect filter="fade" transition="in">
                                      <p:cBhvr>
                                        <p:cTn dur="300"/>
                                        <p:tgtEl>
                                          <p:spTgt spid="5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95" name="Shape 595"/>
        <p:cNvGrpSpPr/>
        <p:nvPr/>
      </p:nvGrpSpPr>
      <p:grpSpPr>
        <a:xfrm>
          <a:off x="0" y="0"/>
          <a:ext cx="0" cy="0"/>
          <a:chOff x="0" y="0"/>
          <a:chExt cx="0" cy="0"/>
        </a:xfrm>
      </p:grpSpPr>
      <p:sp>
        <p:nvSpPr>
          <p:cNvPr id="596" name="Google Shape;596;p64"/>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Revealed Preferences (2/2)</a:t>
            </a:r>
            <a:endParaRPr/>
          </a:p>
        </p:txBody>
      </p:sp>
      <p:sp>
        <p:nvSpPr>
          <p:cNvPr id="597" name="Google Shape;597;p64"/>
          <p:cNvSpPr txBox="1"/>
          <p:nvPr>
            <p:ph idx="1" type="body"/>
          </p:nvPr>
        </p:nvSpPr>
        <p:spPr>
          <a:xfrm>
            <a:off x="311700" y="1533475"/>
            <a:ext cx="8520600" cy="1720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Inverse Reinforcement Learning uses revealed preferences:</a:t>
            </a:r>
            <a:endParaRPr sz="2000">
              <a:solidFill>
                <a:schemeClr val="dk1"/>
              </a:solidFill>
              <a:latin typeface="Nunito"/>
              <a:ea typeface="Nunito"/>
              <a:cs typeface="Nunito"/>
              <a:sym typeface="Nunito"/>
            </a:endParaRPr>
          </a:p>
          <a:p>
            <a:pPr indent="-355600" lvl="0" marL="457200" rtl="0" algn="l">
              <a:lnSpc>
                <a:spcPct val="115000"/>
              </a:lnSpc>
              <a:spcBef>
                <a:spcPts val="1600"/>
              </a:spcBef>
              <a:spcAft>
                <a:spcPts val="0"/>
              </a:spcAft>
              <a:buClr>
                <a:schemeClr val="dk1"/>
              </a:buClr>
              <a:buSzPts val="2000"/>
              <a:buFont typeface="Nunito"/>
              <a:buChar char="●"/>
            </a:pPr>
            <a:r>
              <a:rPr lang="en" sz="2000">
                <a:solidFill>
                  <a:schemeClr val="dk1"/>
                </a:solidFill>
                <a:latin typeface="Nunito"/>
                <a:ea typeface="Nunito"/>
                <a:cs typeface="Nunito"/>
                <a:sym typeface="Nunito"/>
              </a:rPr>
              <a:t>Seeks to reverse engineering an agent’s reward function</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IRL can help of align an AI system to a human’s revealed preferences</a:t>
            </a:r>
            <a:endParaRPr sz="2000">
              <a:solidFill>
                <a:schemeClr val="dk1"/>
              </a:solidFill>
              <a:latin typeface="Nunito"/>
              <a:ea typeface="Nunito"/>
              <a:cs typeface="Nunito"/>
              <a:sym typeface="Nunito"/>
            </a:endParaRPr>
          </a:p>
        </p:txBody>
      </p:sp>
      <p:sp>
        <p:nvSpPr>
          <p:cNvPr id="598" name="Google Shape;598;p64"/>
          <p:cNvSpPr txBox="1"/>
          <p:nvPr>
            <p:ph idx="1" type="body"/>
          </p:nvPr>
        </p:nvSpPr>
        <p:spPr>
          <a:xfrm>
            <a:off x="311700" y="3324025"/>
            <a:ext cx="8520600" cy="1720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Dangers of modeling people based on their choices and outcomes: </a:t>
            </a:r>
            <a:endParaRPr sz="2000">
              <a:solidFill>
                <a:schemeClr val="dk1"/>
              </a:solidFill>
              <a:latin typeface="Nunito"/>
              <a:ea typeface="Nunito"/>
              <a:cs typeface="Nunito"/>
              <a:sym typeface="Nunito"/>
            </a:endParaRPr>
          </a:p>
          <a:p>
            <a:pPr indent="-355600" lvl="0" marL="457200" rtl="0" algn="l">
              <a:lnSpc>
                <a:spcPct val="115000"/>
              </a:lnSpc>
              <a:spcBef>
                <a:spcPts val="1600"/>
              </a:spcBef>
              <a:spcAft>
                <a:spcPts val="0"/>
              </a:spcAft>
              <a:buClr>
                <a:schemeClr val="dk1"/>
              </a:buClr>
              <a:buSzPts val="2000"/>
              <a:buFont typeface="Nunito"/>
              <a:buChar char="●"/>
            </a:pPr>
            <a:r>
              <a:rPr lang="en" sz="2000">
                <a:solidFill>
                  <a:schemeClr val="dk1"/>
                </a:solidFill>
                <a:latin typeface="Nunito"/>
                <a:ea typeface="Nunito"/>
                <a:cs typeface="Nunito"/>
                <a:sym typeface="Nunito"/>
              </a:rPr>
              <a:t>All outcomes are not what we want (we want to win, but we lose).</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Difficult to extrapolate insights to new contexts.</a:t>
            </a:r>
            <a:endParaRPr sz="2000">
              <a:solidFill>
                <a:schemeClr val="dk1"/>
              </a:solidFill>
              <a:latin typeface="Nunito"/>
              <a:ea typeface="Nunito"/>
              <a:cs typeface="Nunito"/>
              <a:sym typeface="Nunito"/>
            </a:endParaRPr>
          </a:p>
        </p:txBody>
      </p:sp>
      <p:sp>
        <p:nvSpPr>
          <p:cNvPr id="599" name="Google Shape;599;p6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00" name="Google Shape;600;p6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01" name="Google Shape;601;p6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02" name="Google Shape;602;p64"/>
          <p:cNvSpPr txBox="1"/>
          <p:nvPr>
            <p:ph idx="1" type="body"/>
          </p:nvPr>
        </p:nvSpPr>
        <p:spPr>
          <a:xfrm>
            <a:off x="311700" y="847675"/>
            <a:ext cx="8520600" cy="533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000">
                <a:solidFill>
                  <a:schemeClr val="dk1"/>
                </a:solidFill>
                <a:latin typeface="Nunito"/>
                <a:ea typeface="Nunito"/>
                <a:cs typeface="Nunito"/>
                <a:sym typeface="Nunito"/>
              </a:rPr>
              <a:t>Recommender systems heavily rely on revealed preferences</a:t>
            </a:r>
            <a:endParaRPr sz="2000">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7">
                                            <p:txEl>
                                              <p:pRg end="0" st="0"/>
                                            </p:txEl>
                                          </p:spTgt>
                                        </p:tgtEl>
                                        <p:attrNameLst>
                                          <p:attrName>style.visibility</p:attrName>
                                        </p:attrNameLst>
                                      </p:cBhvr>
                                      <p:to>
                                        <p:strVal val="visible"/>
                                      </p:to>
                                    </p:set>
                                    <p:animEffect filter="fade" transition="in">
                                      <p:cBhvr>
                                        <p:cTn dur="300"/>
                                        <p:tgtEl>
                                          <p:spTgt spid="59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7">
                                            <p:txEl>
                                              <p:pRg end="1" st="1"/>
                                            </p:txEl>
                                          </p:spTgt>
                                        </p:tgtEl>
                                        <p:attrNameLst>
                                          <p:attrName>style.visibility</p:attrName>
                                        </p:attrNameLst>
                                      </p:cBhvr>
                                      <p:to>
                                        <p:strVal val="visible"/>
                                      </p:to>
                                    </p:set>
                                    <p:animEffect filter="fade" transition="in">
                                      <p:cBhvr>
                                        <p:cTn dur="300"/>
                                        <p:tgtEl>
                                          <p:spTgt spid="59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7">
                                            <p:txEl>
                                              <p:pRg end="2" st="2"/>
                                            </p:txEl>
                                          </p:spTgt>
                                        </p:tgtEl>
                                        <p:attrNameLst>
                                          <p:attrName>style.visibility</p:attrName>
                                        </p:attrNameLst>
                                      </p:cBhvr>
                                      <p:to>
                                        <p:strVal val="visible"/>
                                      </p:to>
                                    </p:set>
                                    <p:animEffect filter="fade" transition="in">
                                      <p:cBhvr>
                                        <p:cTn dur="300"/>
                                        <p:tgtEl>
                                          <p:spTgt spid="59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8">
                                            <p:txEl>
                                              <p:pRg end="0" st="0"/>
                                            </p:txEl>
                                          </p:spTgt>
                                        </p:tgtEl>
                                        <p:attrNameLst>
                                          <p:attrName>style.visibility</p:attrName>
                                        </p:attrNameLst>
                                      </p:cBhvr>
                                      <p:to>
                                        <p:strVal val="visible"/>
                                      </p:to>
                                    </p:set>
                                    <p:animEffect filter="fade" transition="in">
                                      <p:cBhvr>
                                        <p:cTn dur="300"/>
                                        <p:tgtEl>
                                          <p:spTgt spid="59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8">
                                            <p:txEl>
                                              <p:pRg end="1" st="1"/>
                                            </p:txEl>
                                          </p:spTgt>
                                        </p:tgtEl>
                                        <p:attrNameLst>
                                          <p:attrName>style.visibility</p:attrName>
                                        </p:attrNameLst>
                                      </p:cBhvr>
                                      <p:to>
                                        <p:strVal val="visible"/>
                                      </p:to>
                                    </p:set>
                                    <p:animEffect filter="fade" transition="in">
                                      <p:cBhvr>
                                        <p:cTn dur="300"/>
                                        <p:tgtEl>
                                          <p:spTgt spid="59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8">
                                            <p:txEl>
                                              <p:pRg end="2" st="2"/>
                                            </p:txEl>
                                          </p:spTgt>
                                        </p:tgtEl>
                                        <p:attrNameLst>
                                          <p:attrName>style.visibility</p:attrName>
                                        </p:attrNameLst>
                                      </p:cBhvr>
                                      <p:to>
                                        <p:strVal val="visible"/>
                                      </p:to>
                                    </p:set>
                                    <p:animEffect filter="fade" transition="in">
                                      <p:cBhvr>
                                        <p:cTn dur="300"/>
                                        <p:tgtEl>
                                          <p:spTgt spid="598">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65"/>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Stated Preferences (1/3)</a:t>
            </a:r>
            <a:endParaRPr/>
          </a:p>
        </p:txBody>
      </p:sp>
      <p:sp>
        <p:nvSpPr>
          <p:cNvPr id="608" name="Google Shape;608;p65"/>
          <p:cNvSpPr txBox="1"/>
          <p:nvPr>
            <p:ph idx="1" type="body"/>
          </p:nvPr>
        </p:nvSpPr>
        <p:spPr>
          <a:xfrm>
            <a:off x="442825" y="1114575"/>
            <a:ext cx="8520600" cy="493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b="1" lang="en" sz="2000">
                <a:solidFill>
                  <a:schemeClr val="dk1"/>
                </a:solidFill>
                <a:latin typeface="Nunito"/>
                <a:ea typeface="Nunito"/>
                <a:cs typeface="Nunito"/>
                <a:sym typeface="Nunito"/>
              </a:rPr>
              <a:t>Preferences are simply what people say their preferences are. </a:t>
            </a:r>
            <a:endParaRPr b="1" sz="2000">
              <a:solidFill>
                <a:schemeClr val="dk1"/>
              </a:solidFill>
              <a:latin typeface="Nunito"/>
              <a:ea typeface="Nunito"/>
              <a:cs typeface="Nunito"/>
              <a:sym typeface="Nunito"/>
            </a:endParaRPr>
          </a:p>
          <a:p>
            <a:pPr indent="0" lvl="0" marL="0" rtl="0" algn="l">
              <a:lnSpc>
                <a:spcPct val="115000"/>
              </a:lnSpc>
              <a:spcBef>
                <a:spcPts val="1600"/>
              </a:spcBef>
              <a:spcAft>
                <a:spcPts val="1600"/>
              </a:spcAft>
              <a:buSzPts val="1800"/>
              <a:buNone/>
            </a:pPr>
            <a:r>
              <a:t/>
            </a:r>
            <a:endParaRPr b="1"/>
          </a:p>
        </p:txBody>
      </p:sp>
      <p:pic>
        <p:nvPicPr>
          <p:cNvPr id="609" name="Google Shape;609;p65"/>
          <p:cNvPicPr preferRelativeResize="0"/>
          <p:nvPr/>
        </p:nvPicPr>
        <p:blipFill rotWithShape="1">
          <a:blip r:embed="rId3">
            <a:alphaModFix/>
          </a:blip>
          <a:srcRect b="0" l="0" r="0" t="0"/>
          <a:stretch/>
        </p:blipFill>
        <p:spPr>
          <a:xfrm>
            <a:off x="5732575" y="1646375"/>
            <a:ext cx="3099724" cy="3099725"/>
          </a:xfrm>
          <a:prstGeom prst="rect">
            <a:avLst/>
          </a:prstGeom>
          <a:noFill/>
          <a:ln>
            <a:noFill/>
          </a:ln>
        </p:spPr>
      </p:pic>
      <p:sp>
        <p:nvSpPr>
          <p:cNvPr id="610" name="Google Shape;610;p6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11" name="Google Shape;611;p6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12" name="Google Shape;612;p6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13" name="Google Shape;613;p65"/>
          <p:cNvSpPr txBox="1"/>
          <p:nvPr/>
        </p:nvSpPr>
        <p:spPr>
          <a:xfrm>
            <a:off x="442825" y="1714500"/>
            <a:ext cx="5289900" cy="2978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Solves some issues with revealed preferences since people may be able to articulate why their behavior differs from their desires.</a:t>
            </a:r>
            <a:br>
              <a:rPr b="0" i="0" lang="en" sz="2000" u="none" cap="none" strike="noStrike">
                <a:solidFill>
                  <a:srgbClr val="000000"/>
                </a:solidFill>
                <a:latin typeface="Nunito"/>
                <a:ea typeface="Nunito"/>
                <a:cs typeface="Nunito"/>
                <a:sym typeface="Nunito"/>
              </a:rPr>
            </a:br>
            <a:br>
              <a:rPr b="0" i="0" lang="en" sz="2000" u="none" cap="none" strike="noStrike">
                <a:solidFill>
                  <a:srgbClr val="000000"/>
                </a:solidFill>
                <a:latin typeface="Nunito"/>
                <a:ea typeface="Nunito"/>
                <a:cs typeface="Nunito"/>
                <a:sym typeface="Nunito"/>
              </a:rPr>
            </a:br>
            <a:r>
              <a:rPr b="0" i="0" lang="en" sz="2000" u="none" cap="none" strike="noStrike">
                <a:solidFill>
                  <a:srgbClr val="000000"/>
                </a:solidFill>
                <a:latin typeface="Nunito"/>
                <a:ea typeface="Nunito"/>
                <a:cs typeface="Nunito"/>
                <a:sym typeface="Nunito"/>
              </a:rPr>
              <a:t>E</a:t>
            </a:r>
            <a:r>
              <a:rPr lang="en" sz="2000">
                <a:latin typeface="Nunito"/>
                <a:ea typeface="Nunito"/>
                <a:cs typeface="Nunito"/>
                <a:sym typeface="Nunito"/>
              </a:rPr>
              <a:t>xample:</a:t>
            </a:r>
            <a:r>
              <a:rPr b="0" i="0" lang="en" sz="2000" u="none" cap="none" strike="noStrike">
                <a:solidFill>
                  <a:srgbClr val="000000"/>
                </a:solidFill>
                <a:latin typeface="Nunito"/>
                <a:ea typeface="Nunito"/>
                <a:cs typeface="Nunito"/>
                <a:sym typeface="Nunito"/>
              </a:rPr>
              <a:t> </a:t>
            </a:r>
            <a:r>
              <a:rPr lang="en" sz="2000">
                <a:latin typeface="Nunito"/>
                <a:ea typeface="Nunito"/>
                <a:cs typeface="Nunito"/>
                <a:sym typeface="Nunito"/>
              </a:rPr>
              <a:t>s</a:t>
            </a:r>
            <a:r>
              <a:rPr b="0" i="0" lang="en" sz="2000" u="none" cap="none" strike="noStrike">
                <a:solidFill>
                  <a:srgbClr val="000000"/>
                </a:solidFill>
                <a:latin typeface="Nunito"/>
                <a:ea typeface="Nunito"/>
                <a:cs typeface="Nunito"/>
                <a:sym typeface="Nunito"/>
              </a:rPr>
              <a:t>omeone may smoke, but say they’d prefer not to.</a:t>
            </a:r>
            <a:endParaRPr b="0" i="0" sz="2000" u="none" cap="none" strike="noStrike">
              <a:solidFill>
                <a:srgbClr val="000000"/>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8"/>
                                        </p:tgtEl>
                                        <p:attrNameLst>
                                          <p:attrName>style.visibility</p:attrName>
                                        </p:attrNameLst>
                                      </p:cBhvr>
                                      <p:to>
                                        <p:strVal val="visible"/>
                                      </p:to>
                                    </p:set>
                                    <p:animEffect filter="fade" transition="in">
                                      <p:cBhvr>
                                        <p:cTn dur="300"/>
                                        <p:tgtEl>
                                          <p:spTgt spid="6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3">
                                            <p:txEl>
                                              <p:pRg end="0" st="0"/>
                                            </p:txEl>
                                          </p:spTgt>
                                        </p:tgtEl>
                                        <p:attrNameLst>
                                          <p:attrName>style.visibility</p:attrName>
                                        </p:attrNameLst>
                                      </p:cBhvr>
                                      <p:to>
                                        <p:strVal val="visible"/>
                                      </p:to>
                                    </p:set>
                                    <p:animEffect filter="fade" transition="in">
                                      <p:cBhvr>
                                        <p:cTn dur="300"/>
                                        <p:tgtEl>
                                          <p:spTgt spid="613">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609"/>
                                        </p:tgtEl>
                                        <p:attrNameLst>
                                          <p:attrName>style.visibility</p:attrName>
                                        </p:attrNameLst>
                                      </p:cBhvr>
                                      <p:to>
                                        <p:strVal val="visible"/>
                                      </p:to>
                                    </p:set>
                                    <p:animEffect filter="fade" transition="in">
                                      <p:cBhvr>
                                        <p:cTn dur="300"/>
                                        <p:tgtEl>
                                          <p:spTgt spid="6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p66"/>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Stated Preferences (2/3)</a:t>
            </a:r>
            <a:endParaRPr/>
          </a:p>
        </p:txBody>
      </p:sp>
      <p:sp>
        <p:nvSpPr>
          <p:cNvPr id="619" name="Google Shape;619;p66"/>
          <p:cNvSpPr txBox="1"/>
          <p:nvPr>
            <p:ph idx="1" type="body"/>
          </p:nvPr>
        </p:nvSpPr>
        <p:spPr>
          <a:xfrm>
            <a:off x="311700" y="1152475"/>
            <a:ext cx="8520600" cy="3473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In Direct Preference Optimization (DPO), humans provide direct feedback to AIs by ranking outputs.</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DPO learns based on stated human preferences.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1600"/>
              </a:spcAft>
              <a:buSzPts val="1800"/>
              <a:buNone/>
            </a:pPr>
            <a:r>
              <a:t/>
            </a:r>
            <a:endParaRPr sz="2000">
              <a:solidFill>
                <a:schemeClr val="dk1"/>
              </a:solidFill>
              <a:latin typeface="Nunito"/>
              <a:ea typeface="Nunito"/>
              <a:cs typeface="Nunito"/>
              <a:sym typeface="Nunito"/>
            </a:endParaRPr>
          </a:p>
        </p:txBody>
      </p:sp>
      <p:sp>
        <p:nvSpPr>
          <p:cNvPr id="620" name="Google Shape;620;p6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21" name="Google Shape;621;p6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22" name="Google Shape;622;p6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9">
                                            <p:txEl>
                                              <p:pRg end="0" st="0"/>
                                            </p:txEl>
                                          </p:spTgt>
                                        </p:tgtEl>
                                        <p:attrNameLst>
                                          <p:attrName>style.visibility</p:attrName>
                                        </p:attrNameLst>
                                      </p:cBhvr>
                                      <p:to>
                                        <p:strVal val="visible"/>
                                      </p:to>
                                    </p:set>
                                    <p:animEffect filter="fade" transition="in">
                                      <p:cBhvr>
                                        <p:cTn dur="300"/>
                                        <p:tgtEl>
                                          <p:spTgt spid="61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9">
                                            <p:txEl>
                                              <p:pRg end="1" st="1"/>
                                            </p:txEl>
                                          </p:spTgt>
                                        </p:tgtEl>
                                        <p:attrNameLst>
                                          <p:attrName>style.visibility</p:attrName>
                                        </p:attrNameLst>
                                      </p:cBhvr>
                                      <p:to>
                                        <p:strVal val="visible"/>
                                      </p:to>
                                    </p:set>
                                    <p:animEffect filter="fade" transition="in">
                                      <p:cBhvr>
                                        <p:cTn dur="300"/>
                                        <p:tgtEl>
                                          <p:spTgt spid="61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9">
                                            <p:txEl>
                                              <p:pRg end="2" st="2"/>
                                            </p:txEl>
                                          </p:spTgt>
                                        </p:tgtEl>
                                        <p:attrNameLst>
                                          <p:attrName>style.visibility</p:attrName>
                                        </p:attrNameLst>
                                      </p:cBhvr>
                                      <p:to>
                                        <p:strVal val="visible"/>
                                      </p:to>
                                    </p:set>
                                    <p:animEffect filter="fade" transition="in">
                                      <p:cBhvr>
                                        <p:cTn dur="300"/>
                                        <p:tgtEl>
                                          <p:spTgt spid="619">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p67"/>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Stated Preferences (3/3)</a:t>
            </a:r>
            <a:endParaRPr/>
          </a:p>
        </p:txBody>
      </p:sp>
      <p:sp>
        <p:nvSpPr>
          <p:cNvPr id="628" name="Google Shape;628;p6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b="1" lang="en" sz="2000">
                <a:solidFill>
                  <a:schemeClr val="dk1"/>
                </a:solidFill>
                <a:latin typeface="Nunito"/>
                <a:ea typeface="Nunito"/>
                <a:cs typeface="Nunito"/>
                <a:sym typeface="Nunito"/>
              </a:rPr>
              <a:t>Complications with stated preferences:</a:t>
            </a:r>
            <a:endParaRPr b="1"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The outcome of some preferences cannot be known. </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Should dead people’s preferences matter?</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Preferences about other people’s preferences can lead to double counting.</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Some people have harmful preferences.</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People are unsure about many preferences.</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People’s preferences will change over time. </a:t>
            </a:r>
            <a:endParaRPr sz="2000">
              <a:solidFill>
                <a:schemeClr val="dk1"/>
              </a:solidFill>
              <a:latin typeface="Nunito"/>
              <a:ea typeface="Nunito"/>
              <a:cs typeface="Nunito"/>
              <a:sym typeface="Nunito"/>
            </a:endParaRPr>
          </a:p>
        </p:txBody>
      </p:sp>
      <p:sp>
        <p:nvSpPr>
          <p:cNvPr id="629" name="Google Shape;629;p6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30" name="Google Shape;630;p6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31" name="Google Shape;631;p6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8">
                                            <p:txEl>
                                              <p:pRg end="0" st="0"/>
                                            </p:txEl>
                                          </p:spTgt>
                                        </p:tgtEl>
                                        <p:attrNameLst>
                                          <p:attrName>style.visibility</p:attrName>
                                        </p:attrNameLst>
                                      </p:cBhvr>
                                      <p:to>
                                        <p:strVal val="visible"/>
                                      </p:to>
                                    </p:set>
                                    <p:animEffect filter="fade" transition="in">
                                      <p:cBhvr>
                                        <p:cTn dur="300"/>
                                        <p:tgtEl>
                                          <p:spTgt spid="62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8">
                                            <p:txEl>
                                              <p:pRg end="1" st="1"/>
                                            </p:txEl>
                                          </p:spTgt>
                                        </p:tgtEl>
                                        <p:attrNameLst>
                                          <p:attrName>style.visibility</p:attrName>
                                        </p:attrNameLst>
                                      </p:cBhvr>
                                      <p:to>
                                        <p:strVal val="visible"/>
                                      </p:to>
                                    </p:set>
                                    <p:animEffect filter="fade" transition="in">
                                      <p:cBhvr>
                                        <p:cTn dur="300"/>
                                        <p:tgtEl>
                                          <p:spTgt spid="62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8">
                                            <p:txEl>
                                              <p:pRg end="2" st="2"/>
                                            </p:txEl>
                                          </p:spTgt>
                                        </p:tgtEl>
                                        <p:attrNameLst>
                                          <p:attrName>style.visibility</p:attrName>
                                        </p:attrNameLst>
                                      </p:cBhvr>
                                      <p:to>
                                        <p:strVal val="visible"/>
                                      </p:to>
                                    </p:set>
                                    <p:animEffect filter="fade" transition="in">
                                      <p:cBhvr>
                                        <p:cTn dur="300"/>
                                        <p:tgtEl>
                                          <p:spTgt spid="62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8">
                                            <p:txEl>
                                              <p:pRg end="3" st="3"/>
                                            </p:txEl>
                                          </p:spTgt>
                                        </p:tgtEl>
                                        <p:attrNameLst>
                                          <p:attrName>style.visibility</p:attrName>
                                        </p:attrNameLst>
                                      </p:cBhvr>
                                      <p:to>
                                        <p:strVal val="visible"/>
                                      </p:to>
                                    </p:set>
                                    <p:animEffect filter="fade" transition="in">
                                      <p:cBhvr>
                                        <p:cTn dur="300"/>
                                        <p:tgtEl>
                                          <p:spTgt spid="62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8">
                                            <p:txEl>
                                              <p:pRg end="4" st="4"/>
                                            </p:txEl>
                                          </p:spTgt>
                                        </p:tgtEl>
                                        <p:attrNameLst>
                                          <p:attrName>style.visibility</p:attrName>
                                        </p:attrNameLst>
                                      </p:cBhvr>
                                      <p:to>
                                        <p:strVal val="visible"/>
                                      </p:to>
                                    </p:set>
                                    <p:animEffect filter="fade" transition="in">
                                      <p:cBhvr>
                                        <p:cTn dur="300"/>
                                        <p:tgtEl>
                                          <p:spTgt spid="62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8">
                                            <p:txEl>
                                              <p:pRg end="5" st="5"/>
                                            </p:txEl>
                                          </p:spTgt>
                                        </p:tgtEl>
                                        <p:attrNameLst>
                                          <p:attrName>style.visibility</p:attrName>
                                        </p:attrNameLst>
                                      </p:cBhvr>
                                      <p:to>
                                        <p:strVal val="visible"/>
                                      </p:to>
                                    </p:set>
                                    <p:animEffect filter="fade" transition="in">
                                      <p:cBhvr>
                                        <p:cTn dur="300"/>
                                        <p:tgtEl>
                                          <p:spTgt spid="62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8">
                                            <p:txEl>
                                              <p:pRg end="6" st="6"/>
                                            </p:txEl>
                                          </p:spTgt>
                                        </p:tgtEl>
                                        <p:attrNameLst>
                                          <p:attrName>style.visibility</p:attrName>
                                        </p:attrNameLst>
                                      </p:cBhvr>
                                      <p:to>
                                        <p:strVal val="visible"/>
                                      </p:to>
                                    </p:set>
                                    <p:animEffect filter="fade" transition="in">
                                      <p:cBhvr>
                                        <p:cTn dur="300"/>
                                        <p:tgtEl>
                                          <p:spTgt spid="628">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sp>
        <p:nvSpPr>
          <p:cNvPr id="636" name="Google Shape;636;p68"/>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Idealized Preferences (1/2)</a:t>
            </a:r>
            <a:endParaRPr/>
          </a:p>
        </p:txBody>
      </p:sp>
      <p:sp>
        <p:nvSpPr>
          <p:cNvPr id="637" name="Google Shape;637;p68"/>
          <p:cNvSpPr txBox="1"/>
          <p:nvPr>
            <p:ph idx="1" type="body"/>
          </p:nvPr>
        </p:nvSpPr>
        <p:spPr>
          <a:xfrm>
            <a:off x="311700" y="1152475"/>
            <a:ext cx="8520600" cy="3441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b="1" lang="en" sz="2000">
                <a:solidFill>
                  <a:schemeClr val="dk1"/>
                </a:solidFill>
                <a:latin typeface="Nunito"/>
                <a:ea typeface="Nunito"/>
                <a:cs typeface="Nunito"/>
                <a:sym typeface="Nunito"/>
              </a:rPr>
              <a:t>Preferences are what a fully informed person would do.</a:t>
            </a:r>
            <a:endParaRPr b="1"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In theory, idealized preferences avoid misinformation, weakness of will, manipulation, or false beliefs.</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Complications:</a:t>
            </a:r>
            <a:endParaRPr sz="2000">
              <a:solidFill>
                <a:schemeClr val="dk1"/>
              </a:solidFill>
              <a:latin typeface="Nunito"/>
              <a:ea typeface="Nunito"/>
              <a:cs typeface="Nunito"/>
              <a:sym typeface="Nunito"/>
            </a:endParaRPr>
          </a:p>
          <a:p>
            <a:pPr indent="-355600" lvl="0" marL="457200" rtl="0" algn="l">
              <a:lnSpc>
                <a:spcPct val="115000"/>
              </a:lnSpc>
              <a:spcBef>
                <a:spcPts val="1600"/>
              </a:spcBef>
              <a:spcAft>
                <a:spcPts val="0"/>
              </a:spcAft>
              <a:buClr>
                <a:schemeClr val="dk1"/>
              </a:buClr>
              <a:buSzPts val="2000"/>
              <a:buFont typeface="Nunito"/>
              <a:buChar char="●"/>
            </a:pPr>
            <a:r>
              <a:rPr lang="en" sz="2000">
                <a:solidFill>
                  <a:schemeClr val="dk1"/>
                </a:solidFill>
                <a:latin typeface="Nunito"/>
                <a:ea typeface="Nunito"/>
                <a:cs typeface="Nunito"/>
                <a:sym typeface="Nunito"/>
              </a:rPr>
              <a:t>We do not know how to idealize preferences in practice.</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People’s idealized preferences might still be malicious. </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People might disagree with their ideal preferences (paternalism).</a:t>
            </a:r>
            <a:endParaRPr sz="2000">
              <a:solidFill>
                <a:schemeClr val="dk1"/>
              </a:solidFill>
              <a:latin typeface="Nunito"/>
              <a:ea typeface="Nunito"/>
              <a:cs typeface="Nunito"/>
              <a:sym typeface="Nunito"/>
            </a:endParaRPr>
          </a:p>
        </p:txBody>
      </p:sp>
      <p:sp>
        <p:nvSpPr>
          <p:cNvPr id="638" name="Google Shape;638;p6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39" name="Google Shape;639;p6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40" name="Google Shape;640;p6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7">
                                            <p:txEl>
                                              <p:pRg end="0" st="0"/>
                                            </p:txEl>
                                          </p:spTgt>
                                        </p:tgtEl>
                                        <p:attrNameLst>
                                          <p:attrName>style.visibility</p:attrName>
                                        </p:attrNameLst>
                                      </p:cBhvr>
                                      <p:to>
                                        <p:strVal val="visible"/>
                                      </p:to>
                                    </p:set>
                                    <p:animEffect filter="fade" transition="in">
                                      <p:cBhvr>
                                        <p:cTn dur="300"/>
                                        <p:tgtEl>
                                          <p:spTgt spid="63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7">
                                            <p:txEl>
                                              <p:pRg end="1" st="1"/>
                                            </p:txEl>
                                          </p:spTgt>
                                        </p:tgtEl>
                                        <p:attrNameLst>
                                          <p:attrName>style.visibility</p:attrName>
                                        </p:attrNameLst>
                                      </p:cBhvr>
                                      <p:to>
                                        <p:strVal val="visible"/>
                                      </p:to>
                                    </p:set>
                                    <p:animEffect filter="fade" transition="in">
                                      <p:cBhvr>
                                        <p:cTn dur="300"/>
                                        <p:tgtEl>
                                          <p:spTgt spid="63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7">
                                            <p:txEl>
                                              <p:pRg end="2" st="2"/>
                                            </p:txEl>
                                          </p:spTgt>
                                        </p:tgtEl>
                                        <p:attrNameLst>
                                          <p:attrName>style.visibility</p:attrName>
                                        </p:attrNameLst>
                                      </p:cBhvr>
                                      <p:to>
                                        <p:strVal val="visible"/>
                                      </p:to>
                                    </p:set>
                                    <p:animEffect filter="fade" transition="in">
                                      <p:cBhvr>
                                        <p:cTn dur="300"/>
                                        <p:tgtEl>
                                          <p:spTgt spid="63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7">
                                            <p:txEl>
                                              <p:pRg end="3" st="3"/>
                                            </p:txEl>
                                          </p:spTgt>
                                        </p:tgtEl>
                                        <p:attrNameLst>
                                          <p:attrName>style.visibility</p:attrName>
                                        </p:attrNameLst>
                                      </p:cBhvr>
                                      <p:to>
                                        <p:strVal val="visible"/>
                                      </p:to>
                                    </p:set>
                                    <p:animEffect filter="fade" transition="in">
                                      <p:cBhvr>
                                        <p:cTn dur="300"/>
                                        <p:tgtEl>
                                          <p:spTgt spid="63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7">
                                            <p:txEl>
                                              <p:pRg end="4" st="4"/>
                                            </p:txEl>
                                          </p:spTgt>
                                        </p:tgtEl>
                                        <p:attrNameLst>
                                          <p:attrName>style.visibility</p:attrName>
                                        </p:attrNameLst>
                                      </p:cBhvr>
                                      <p:to>
                                        <p:strVal val="visible"/>
                                      </p:to>
                                    </p:set>
                                    <p:animEffect filter="fade" transition="in">
                                      <p:cBhvr>
                                        <p:cTn dur="300"/>
                                        <p:tgtEl>
                                          <p:spTgt spid="63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7">
                                            <p:txEl>
                                              <p:pRg end="5" st="5"/>
                                            </p:txEl>
                                          </p:spTgt>
                                        </p:tgtEl>
                                        <p:attrNameLst>
                                          <p:attrName>style.visibility</p:attrName>
                                        </p:attrNameLst>
                                      </p:cBhvr>
                                      <p:to>
                                        <p:strVal val="visible"/>
                                      </p:to>
                                    </p:set>
                                    <p:animEffect filter="fade" transition="in">
                                      <p:cBhvr>
                                        <p:cTn dur="300"/>
                                        <p:tgtEl>
                                          <p:spTgt spid="637">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sp>
        <p:nvSpPr>
          <p:cNvPr id="645" name="Google Shape;645;p69"/>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Idealized Preferences (2/2)</a:t>
            </a:r>
            <a:endParaRPr/>
          </a:p>
        </p:txBody>
      </p:sp>
      <p:sp>
        <p:nvSpPr>
          <p:cNvPr id="646" name="Google Shape;646;p69"/>
          <p:cNvSpPr txBox="1"/>
          <p:nvPr>
            <p:ph idx="1" type="body"/>
          </p:nvPr>
        </p:nvSpPr>
        <p:spPr>
          <a:xfrm>
            <a:off x="0" y="1141100"/>
            <a:ext cx="9144000" cy="2799300"/>
          </a:xfrm>
          <a:prstGeom prst="rect">
            <a:avLst/>
          </a:prstGeom>
          <a:no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An AI ideal advisor can help people make the decisions they want to make. </a:t>
            </a:r>
            <a:endParaRPr sz="2000">
              <a:solidFill>
                <a:schemeClr val="dk1"/>
              </a:solidFill>
              <a:latin typeface="Nunito"/>
              <a:ea typeface="Nunito"/>
              <a:cs typeface="Nunito"/>
              <a:sym typeface="Nunito"/>
            </a:endParaRPr>
          </a:p>
          <a:p>
            <a:pPr indent="0" lvl="0" marL="45720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People struggle to consider and weigh all available information.</a:t>
            </a:r>
            <a:endParaRPr sz="2000">
              <a:solidFill>
                <a:schemeClr val="dk1"/>
              </a:solidFill>
              <a:latin typeface="Nunito"/>
              <a:ea typeface="Nunito"/>
              <a:cs typeface="Nunito"/>
              <a:sym typeface="Nunito"/>
            </a:endParaRPr>
          </a:p>
          <a:p>
            <a:pPr indent="0" lvl="0" marL="45720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AI ideal advisors can make decisions that account for a person’s idealized moral preferences better than the person can. </a:t>
            </a:r>
            <a:endParaRPr sz="2000">
              <a:solidFill>
                <a:schemeClr val="dk1"/>
              </a:solidFill>
              <a:latin typeface="Nunito"/>
              <a:ea typeface="Nunito"/>
              <a:cs typeface="Nunito"/>
              <a:sym typeface="Nunito"/>
            </a:endParaRPr>
          </a:p>
          <a:p>
            <a:pPr indent="0" lvl="0" marL="457200" rtl="0" algn="l">
              <a:lnSpc>
                <a:spcPct val="115000"/>
              </a:lnSpc>
              <a:spcBef>
                <a:spcPts val="1600"/>
              </a:spcBef>
              <a:spcAft>
                <a:spcPts val="0"/>
              </a:spcAft>
              <a:buClr>
                <a:schemeClr val="dk1"/>
              </a:buClr>
              <a:buSzPts val="1100"/>
              <a:buFont typeface="Arial"/>
              <a:buNone/>
            </a:pPr>
            <a:r>
              <a:rPr lang="en" sz="2000">
                <a:solidFill>
                  <a:schemeClr val="dk1"/>
                </a:solidFill>
                <a:latin typeface="Nunito"/>
                <a:ea typeface="Nunito"/>
                <a:cs typeface="Nunito"/>
                <a:sym typeface="Nunito"/>
              </a:rPr>
              <a:t> </a:t>
            </a:r>
            <a:endParaRPr sz="2000">
              <a:solidFill>
                <a:schemeClr val="dk1"/>
              </a:solidFill>
              <a:latin typeface="Nunito"/>
              <a:ea typeface="Nunito"/>
              <a:cs typeface="Nunito"/>
              <a:sym typeface="Nunito"/>
            </a:endParaRPr>
          </a:p>
          <a:p>
            <a:pPr indent="0" lvl="0" marL="457200" rtl="0" algn="l">
              <a:lnSpc>
                <a:spcPct val="115000"/>
              </a:lnSpc>
              <a:spcBef>
                <a:spcPts val="1600"/>
              </a:spcBef>
              <a:spcAft>
                <a:spcPts val="0"/>
              </a:spcAft>
              <a:buSzPts val="1800"/>
              <a:buNone/>
            </a:pPr>
            <a:r>
              <a:t/>
            </a:r>
            <a:endParaRPr sz="2000">
              <a:solidFill>
                <a:schemeClr val="dk1"/>
              </a:solidFill>
              <a:latin typeface="Nunito"/>
              <a:ea typeface="Nunito"/>
              <a:cs typeface="Nunito"/>
              <a:sym typeface="Nunito"/>
            </a:endParaRPr>
          </a:p>
          <a:p>
            <a:pPr indent="0" lvl="0" marL="457200" rtl="0" algn="l">
              <a:lnSpc>
                <a:spcPct val="115000"/>
              </a:lnSpc>
              <a:spcBef>
                <a:spcPts val="1600"/>
              </a:spcBef>
              <a:spcAft>
                <a:spcPts val="0"/>
              </a:spcAft>
              <a:buClr>
                <a:schemeClr val="dk1"/>
              </a:buClr>
              <a:buSzPts val="1100"/>
              <a:buFont typeface="Arial"/>
              <a:buNone/>
            </a:pPr>
            <a:r>
              <a:t/>
            </a:r>
            <a:endParaRPr sz="2000">
              <a:solidFill>
                <a:schemeClr val="dk1"/>
              </a:solidFill>
              <a:latin typeface="Nunito"/>
              <a:ea typeface="Nunito"/>
              <a:cs typeface="Nunito"/>
              <a:sym typeface="Nunito"/>
            </a:endParaRPr>
          </a:p>
          <a:p>
            <a:pPr indent="0" lvl="0" marL="457200" rtl="0" algn="l">
              <a:lnSpc>
                <a:spcPct val="115000"/>
              </a:lnSpc>
              <a:spcBef>
                <a:spcPts val="160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1600"/>
              </a:spcAft>
              <a:buSzPts val="1800"/>
              <a:buNone/>
            </a:pPr>
            <a:r>
              <a:t/>
            </a:r>
            <a:endParaRPr sz="2000">
              <a:solidFill>
                <a:schemeClr val="dk1"/>
              </a:solidFill>
              <a:latin typeface="Nunito"/>
              <a:ea typeface="Nunito"/>
              <a:cs typeface="Nunito"/>
              <a:sym typeface="Nunito"/>
            </a:endParaRPr>
          </a:p>
        </p:txBody>
      </p:sp>
      <p:sp>
        <p:nvSpPr>
          <p:cNvPr id="647" name="Google Shape;647;p6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48" name="Google Shape;648;p6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49" name="Google Shape;649;p6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6">
                                            <p:txEl>
                                              <p:pRg end="0" st="0"/>
                                            </p:txEl>
                                          </p:spTgt>
                                        </p:tgtEl>
                                        <p:attrNameLst>
                                          <p:attrName>style.visibility</p:attrName>
                                        </p:attrNameLst>
                                      </p:cBhvr>
                                      <p:to>
                                        <p:strVal val="visible"/>
                                      </p:to>
                                    </p:set>
                                    <p:animEffect filter="fade" transition="in">
                                      <p:cBhvr>
                                        <p:cTn dur="300"/>
                                        <p:tgtEl>
                                          <p:spTgt spid="64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6">
                                            <p:txEl>
                                              <p:pRg end="1" st="1"/>
                                            </p:txEl>
                                          </p:spTgt>
                                        </p:tgtEl>
                                        <p:attrNameLst>
                                          <p:attrName>style.visibility</p:attrName>
                                        </p:attrNameLst>
                                      </p:cBhvr>
                                      <p:to>
                                        <p:strVal val="visible"/>
                                      </p:to>
                                    </p:set>
                                    <p:animEffect filter="fade" transition="in">
                                      <p:cBhvr>
                                        <p:cTn dur="300"/>
                                        <p:tgtEl>
                                          <p:spTgt spid="64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6">
                                            <p:txEl>
                                              <p:pRg end="2" st="2"/>
                                            </p:txEl>
                                          </p:spTgt>
                                        </p:tgtEl>
                                        <p:attrNameLst>
                                          <p:attrName>style.visibility</p:attrName>
                                        </p:attrNameLst>
                                      </p:cBhvr>
                                      <p:to>
                                        <p:strVal val="visible"/>
                                      </p:to>
                                    </p:set>
                                    <p:animEffect filter="fade" transition="in">
                                      <p:cBhvr>
                                        <p:cTn dur="300"/>
                                        <p:tgtEl>
                                          <p:spTgt spid="64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6">
                                            <p:txEl>
                                              <p:pRg end="3" st="3"/>
                                            </p:txEl>
                                          </p:spTgt>
                                        </p:tgtEl>
                                        <p:attrNameLst>
                                          <p:attrName>style.visibility</p:attrName>
                                        </p:attrNameLst>
                                      </p:cBhvr>
                                      <p:to>
                                        <p:strVal val="visible"/>
                                      </p:to>
                                    </p:set>
                                    <p:animEffect filter="fade" transition="in">
                                      <p:cBhvr>
                                        <p:cTn dur="300"/>
                                        <p:tgtEl>
                                          <p:spTgt spid="64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6">
                                            <p:txEl>
                                              <p:pRg end="4" st="4"/>
                                            </p:txEl>
                                          </p:spTgt>
                                        </p:tgtEl>
                                        <p:attrNameLst>
                                          <p:attrName>style.visibility</p:attrName>
                                        </p:attrNameLst>
                                      </p:cBhvr>
                                      <p:to>
                                        <p:strVal val="visible"/>
                                      </p:to>
                                    </p:set>
                                    <p:animEffect filter="fade" transition="in">
                                      <p:cBhvr>
                                        <p:cTn dur="300"/>
                                        <p:tgtEl>
                                          <p:spTgt spid="64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6">
                                            <p:txEl>
                                              <p:pRg end="5" st="5"/>
                                            </p:txEl>
                                          </p:spTgt>
                                        </p:tgtEl>
                                        <p:attrNameLst>
                                          <p:attrName>style.visibility</p:attrName>
                                        </p:attrNameLst>
                                      </p:cBhvr>
                                      <p:to>
                                        <p:strVal val="visible"/>
                                      </p:to>
                                    </p:set>
                                    <p:animEffect filter="fade" transition="in">
                                      <p:cBhvr>
                                        <p:cTn dur="300"/>
                                        <p:tgtEl>
                                          <p:spTgt spid="64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6">
                                            <p:txEl>
                                              <p:pRg end="6" st="6"/>
                                            </p:txEl>
                                          </p:spTgt>
                                        </p:tgtEl>
                                        <p:attrNameLst>
                                          <p:attrName>style.visibility</p:attrName>
                                        </p:attrNameLst>
                                      </p:cBhvr>
                                      <p:to>
                                        <p:strVal val="visible"/>
                                      </p:to>
                                    </p:set>
                                    <p:animEffect filter="fade" transition="in">
                                      <p:cBhvr>
                                        <p:cTn dur="300"/>
                                        <p:tgtEl>
                                          <p:spTgt spid="646">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6">
                                            <p:txEl>
                                              <p:pRg end="7" st="7"/>
                                            </p:txEl>
                                          </p:spTgt>
                                        </p:tgtEl>
                                        <p:attrNameLst>
                                          <p:attrName>style.visibility</p:attrName>
                                        </p:attrNameLst>
                                      </p:cBhvr>
                                      <p:to>
                                        <p:strVal val="visible"/>
                                      </p:to>
                                    </p:set>
                                    <p:animEffect filter="fade" transition="in">
                                      <p:cBhvr>
                                        <p:cTn dur="300"/>
                                        <p:tgtEl>
                                          <p:spTgt spid="646">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 name="Shape 653"/>
        <p:cNvGrpSpPr/>
        <p:nvPr/>
      </p:nvGrpSpPr>
      <p:grpSpPr>
        <a:xfrm>
          <a:off x="0" y="0"/>
          <a:ext cx="0" cy="0"/>
          <a:chOff x="0" y="0"/>
          <a:chExt cx="0" cy="0"/>
        </a:xfrm>
      </p:grpSpPr>
      <p:sp>
        <p:nvSpPr>
          <p:cNvPr id="654" name="Google Shape;654;p70"/>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Conclusions about Preferences</a:t>
            </a:r>
            <a:endParaRPr/>
          </a:p>
        </p:txBody>
      </p:sp>
      <p:sp>
        <p:nvSpPr>
          <p:cNvPr id="655" name="Google Shape;655;p70"/>
          <p:cNvSpPr txBox="1"/>
          <p:nvPr>
            <p:ph idx="1" type="body"/>
          </p:nvPr>
        </p:nvSpPr>
        <p:spPr>
          <a:xfrm>
            <a:off x="311875" y="894600"/>
            <a:ext cx="8520600" cy="2839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Preferences seem to be important to wellbeing.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Revealed preferences assume that people’s actions demonstrate what they want.</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Stated preferences assume that people can articulate what they want.</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Idealized preferences are what a fully informed person would choose.</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Each form of preferences has its limitations in the context of AIs.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Clr>
                <a:schemeClr val="dk1"/>
              </a:buClr>
              <a:buSzPts val="1100"/>
              <a:buFont typeface="Arial"/>
              <a:buNone/>
            </a:pPr>
            <a:r>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1600"/>
              </a:spcAft>
              <a:buSzPts val="1800"/>
              <a:buNone/>
            </a:pPr>
            <a:r>
              <a:t/>
            </a:r>
            <a:endParaRPr sz="2000">
              <a:solidFill>
                <a:schemeClr val="dk1"/>
              </a:solidFill>
              <a:latin typeface="Nunito"/>
              <a:ea typeface="Nunito"/>
              <a:cs typeface="Nunito"/>
              <a:sym typeface="Nunito"/>
            </a:endParaRPr>
          </a:p>
        </p:txBody>
      </p:sp>
      <p:sp>
        <p:nvSpPr>
          <p:cNvPr id="656" name="Google Shape;656;p7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57" name="Google Shape;657;p7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58" name="Google Shape;658;p7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5">
                                            <p:txEl>
                                              <p:pRg end="0" st="0"/>
                                            </p:txEl>
                                          </p:spTgt>
                                        </p:tgtEl>
                                        <p:attrNameLst>
                                          <p:attrName>style.visibility</p:attrName>
                                        </p:attrNameLst>
                                      </p:cBhvr>
                                      <p:to>
                                        <p:strVal val="visible"/>
                                      </p:to>
                                    </p:set>
                                    <p:animEffect filter="fade" transition="in">
                                      <p:cBhvr>
                                        <p:cTn dur="300"/>
                                        <p:tgtEl>
                                          <p:spTgt spid="65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5">
                                            <p:txEl>
                                              <p:pRg end="1" st="1"/>
                                            </p:txEl>
                                          </p:spTgt>
                                        </p:tgtEl>
                                        <p:attrNameLst>
                                          <p:attrName>style.visibility</p:attrName>
                                        </p:attrNameLst>
                                      </p:cBhvr>
                                      <p:to>
                                        <p:strVal val="visible"/>
                                      </p:to>
                                    </p:set>
                                    <p:animEffect filter="fade" transition="in">
                                      <p:cBhvr>
                                        <p:cTn dur="300"/>
                                        <p:tgtEl>
                                          <p:spTgt spid="65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5">
                                            <p:txEl>
                                              <p:pRg end="2" st="2"/>
                                            </p:txEl>
                                          </p:spTgt>
                                        </p:tgtEl>
                                        <p:attrNameLst>
                                          <p:attrName>style.visibility</p:attrName>
                                        </p:attrNameLst>
                                      </p:cBhvr>
                                      <p:to>
                                        <p:strVal val="visible"/>
                                      </p:to>
                                    </p:set>
                                    <p:animEffect filter="fade" transition="in">
                                      <p:cBhvr>
                                        <p:cTn dur="300"/>
                                        <p:tgtEl>
                                          <p:spTgt spid="65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5">
                                            <p:txEl>
                                              <p:pRg end="3" st="3"/>
                                            </p:txEl>
                                          </p:spTgt>
                                        </p:tgtEl>
                                        <p:attrNameLst>
                                          <p:attrName>style.visibility</p:attrName>
                                        </p:attrNameLst>
                                      </p:cBhvr>
                                      <p:to>
                                        <p:strVal val="visible"/>
                                      </p:to>
                                    </p:set>
                                    <p:animEffect filter="fade" transition="in">
                                      <p:cBhvr>
                                        <p:cTn dur="300"/>
                                        <p:tgtEl>
                                          <p:spTgt spid="65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5">
                                            <p:txEl>
                                              <p:pRg end="4" st="4"/>
                                            </p:txEl>
                                          </p:spTgt>
                                        </p:tgtEl>
                                        <p:attrNameLst>
                                          <p:attrName>style.visibility</p:attrName>
                                        </p:attrNameLst>
                                      </p:cBhvr>
                                      <p:to>
                                        <p:strVal val="visible"/>
                                      </p:to>
                                    </p:set>
                                    <p:animEffect filter="fade" transition="in">
                                      <p:cBhvr>
                                        <p:cTn dur="300"/>
                                        <p:tgtEl>
                                          <p:spTgt spid="65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5">
                                            <p:txEl>
                                              <p:pRg end="5" st="5"/>
                                            </p:txEl>
                                          </p:spTgt>
                                        </p:tgtEl>
                                        <p:attrNameLst>
                                          <p:attrName>style.visibility</p:attrName>
                                        </p:attrNameLst>
                                      </p:cBhvr>
                                      <p:to>
                                        <p:strVal val="visible"/>
                                      </p:to>
                                    </p:set>
                                    <p:animEffect filter="fade" transition="in">
                                      <p:cBhvr>
                                        <p:cTn dur="300"/>
                                        <p:tgtEl>
                                          <p:spTgt spid="65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5">
                                            <p:txEl>
                                              <p:pRg end="6" st="6"/>
                                            </p:txEl>
                                          </p:spTgt>
                                        </p:tgtEl>
                                        <p:attrNameLst>
                                          <p:attrName>style.visibility</p:attrName>
                                        </p:attrNameLst>
                                      </p:cBhvr>
                                      <p:to>
                                        <p:strVal val="visible"/>
                                      </p:to>
                                    </p:set>
                                    <p:animEffect filter="fade" transition="in">
                                      <p:cBhvr>
                                        <p:cTn dur="300"/>
                                        <p:tgtEl>
                                          <p:spTgt spid="655">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5">
                                            <p:txEl>
                                              <p:pRg end="7" st="7"/>
                                            </p:txEl>
                                          </p:spTgt>
                                        </p:tgtEl>
                                        <p:attrNameLst>
                                          <p:attrName>style.visibility</p:attrName>
                                        </p:attrNameLst>
                                      </p:cBhvr>
                                      <p:to>
                                        <p:strVal val="visible"/>
                                      </p:to>
                                    </p:set>
                                    <p:animEffect filter="fade" transition="in">
                                      <p:cBhvr>
                                        <p:cTn dur="300"/>
                                        <p:tgtEl>
                                          <p:spTgt spid="655">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5">
                                            <p:txEl>
                                              <p:pRg end="8" st="8"/>
                                            </p:txEl>
                                          </p:spTgt>
                                        </p:tgtEl>
                                        <p:attrNameLst>
                                          <p:attrName>style.visibility</p:attrName>
                                        </p:attrNameLst>
                                      </p:cBhvr>
                                      <p:to>
                                        <p:strVal val="visible"/>
                                      </p:to>
                                    </p:set>
                                    <p:animEffect filter="fade" transition="in">
                                      <p:cBhvr>
                                        <p:cTn dur="300"/>
                                        <p:tgtEl>
                                          <p:spTgt spid="655">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sp>
        <p:nvSpPr>
          <p:cNvPr id="663" name="Google Shape;663;p71"/>
          <p:cNvSpPr txBox="1"/>
          <p:nvPr>
            <p:ph type="title"/>
          </p:nvPr>
        </p:nvSpPr>
        <p:spPr>
          <a:xfrm>
            <a:off x="423625" y="559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664" name="Google Shape;664;p71"/>
          <p:cNvSpPr txBox="1"/>
          <p:nvPr/>
        </p:nvSpPr>
        <p:spPr>
          <a:xfrm>
            <a:off x="367450" y="817200"/>
            <a:ext cx="8776500" cy="36678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Law: </a:t>
            </a:r>
            <a:r>
              <a:rPr b="0" i="1" lang="en" sz="2000" u="none" cap="none" strike="noStrike">
                <a:solidFill>
                  <a:schemeClr val="dk1"/>
                </a:solidFill>
                <a:latin typeface="Nunito"/>
                <a:ea typeface="Nunito"/>
                <a:cs typeface="Nunito"/>
                <a:sym typeface="Nunito"/>
              </a:rPr>
              <a:t>Make AIs follow the law.</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Fairness: </a:t>
            </a:r>
            <a:r>
              <a:rPr b="0" i="1" lang="en" sz="2000" u="none" cap="none" strike="noStrike">
                <a:solidFill>
                  <a:schemeClr val="dk1"/>
                </a:solidFill>
                <a:latin typeface="Nunito"/>
                <a:ea typeface="Nunito"/>
                <a:cs typeface="Nunito"/>
                <a:sym typeface="Nunito"/>
              </a:rPr>
              <a:t>Make AIs be fair.</a:t>
            </a:r>
            <a:endParaRPr b="0" i="1" sz="2000" u="none" cap="none" strike="noStrike">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The Economic Engine: </a:t>
            </a:r>
            <a:r>
              <a:rPr i="1" lang="en" sz="2000">
                <a:solidFill>
                  <a:schemeClr val="dk1"/>
                </a:solidFill>
                <a:latin typeface="Nunito"/>
                <a:ea typeface="Nunito"/>
                <a:cs typeface="Nunito"/>
                <a:sym typeface="Nunito"/>
              </a:rPr>
              <a:t>Let the economy govern AI development.</a:t>
            </a:r>
            <a:endParaRPr i="1" sz="2000">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Wellbeing: </a:t>
            </a:r>
            <a:r>
              <a:rPr i="1" lang="en" sz="2000">
                <a:solidFill>
                  <a:schemeClr val="dk1"/>
                </a:solidFill>
                <a:latin typeface="Nunito"/>
                <a:ea typeface="Nunito"/>
                <a:cs typeface="Nunito"/>
                <a:sym typeface="Nunito"/>
              </a:rPr>
              <a:t>AIs should improve people’s lives.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Preferences: </a:t>
            </a:r>
            <a:r>
              <a:rPr b="0" i="1" lang="en" sz="2000" u="none" cap="none" strike="noStrike">
                <a:solidFill>
                  <a:schemeClr val="dk1"/>
                </a:solidFill>
                <a:latin typeface="Nunito"/>
                <a:ea typeface="Nunito"/>
                <a:cs typeface="Nunito"/>
                <a:sym typeface="Nunito"/>
              </a:rPr>
              <a:t>Make AIs satisfy people’s preferences.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Happiness: </a:t>
            </a:r>
            <a:r>
              <a:rPr b="0" i="1" lang="en" sz="2000" u="none" cap="none" strike="noStrike">
                <a:solidFill>
                  <a:schemeClr val="dk1"/>
                </a:solidFill>
                <a:latin typeface="Nunito"/>
                <a:ea typeface="Nunito"/>
                <a:cs typeface="Nunito"/>
                <a:sym typeface="Nunito"/>
              </a:rPr>
              <a:t>Make AIs make people happy.</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Social Welfare Functions: </a:t>
            </a:r>
            <a:r>
              <a:rPr b="0" i="1" lang="en" sz="2000" u="none" cap="none" strike="noStrike">
                <a:solidFill>
                  <a:schemeClr val="dk1"/>
                </a:solidFill>
                <a:latin typeface="Nunito"/>
                <a:ea typeface="Nunito"/>
                <a:cs typeface="Nunito"/>
                <a:sym typeface="Nunito"/>
              </a:rPr>
              <a:t>Make AIs maximize total wellbeing.</a:t>
            </a:r>
            <a:endParaRPr b="0" i="1" sz="2000" u="none" cap="none" strike="noStrike">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Moral uncertainty: </a:t>
            </a:r>
            <a:r>
              <a:rPr i="1" lang="en" sz="2000">
                <a:solidFill>
                  <a:schemeClr val="dk1"/>
                </a:solidFill>
                <a:latin typeface="Nunito"/>
                <a:ea typeface="Nunito"/>
                <a:cs typeface="Nunito"/>
                <a:sym typeface="Nunito"/>
              </a:rPr>
              <a:t>Deciding without knowing the “correct” moral theory</a:t>
            </a:r>
            <a:endParaRPr i="1" sz="2000">
              <a:solidFill>
                <a:schemeClr val="dk1"/>
              </a:solidFill>
              <a:latin typeface="Nunito"/>
              <a:ea typeface="Nunito"/>
              <a:cs typeface="Nunito"/>
              <a:sym typeface="Nunito"/>
            </a:endParaRPr>
          </a:p>
          <a:p>
            <a:pPr indent="0" lvl="0" marL="457200" marR="0" rtl="0" algn="l">
              <a:lnSpc>
                <a:spcPct val="150000"/>
              </a:lnSpc>
              <a:spcBef>
                <a:spcPts val="0"/>
              </a:spcBef>
              <a:spcAft>
                <a:spcPts val="0"/>
              </a:spcAft>
              <a:buNone/>
            </a:pPr>
            <a:r>
              <a:t/>
            </a:r>
            <a:endParaRPr i="1" sz="2000">
              <a:solidFill>
                <a:schemeClr val="dk1"/>
              </a:solidFill>
              <a:latin typeface="Nunito"/>
              <a:ea typeface="Nunito"/>
              <a:cs typeface="Nunito"/>
              <a:sym typeface="Nunito"/>
            </a:endParaRPr>
          </a:p>
          <a:p>
            <a:pPr indent="0" lvl="0" marL="0" marR="0" rtl="0" algn="l">
              <a:lnSpc>
                <a:spcPct val="150000"/>
              </a:lnSpc>
              <a:spcBef>
                <a:spcPts val="0"/>
              </a:spcBef>
              <a:spcAft>
                <a:spcPts val="0"/>
              </a:spcAft>
              <a:buClr>
                <a:srgbClr val="000000"/>
              </a:buClr>
              <a:buSzPts val="2000"/>
              <a:buFont typeface="Arial"/>
              <a:buNone/>
            </a:pPr>
            <a:r>
              <a:t/>
            </a:r>
            <a:endParaRPr b="0" i="1" sz="2000" u="none" cap="none" strike="noStrike">
              <a:solidFill>
                <a:schemeClr val="dk1"/>
              </a:solidFill>
              <a:latin typeface="Nunito"/>
              <a:ea typeface="Nunito"/>
              <a:cs typeface="Nunito"/>
              <a:sym typeface="Nunito"/>
            </a:endParaRPr>
          </a:p>
          <a:p>
            <a:pPr indent="0" lvl="0" marL="0" marR="0" rtl="0" algn="l">
              <a:lnSpc>
                <a:spcPct val="150000"/>
              </a:lnSpc>
              <a:spcBef>
                <a:spcPts val="0"/>
              </a:spcBef>
              <a:spcAft>
                <a:spcPts val="0"/>
              </a:spcAft>
              <a:buClr>
                <a:srgbClr val="000000"/>
              </a:buClr>
              <a:buSzPts val="2000"/>
              <a:buFont typeface="Arial"/>
              <a:buNone/>
            </a:pPr>
            <a:r>
              <a:t/>
            </a:r>
            <a:endParaRPr b="0" i="1" sz="2000" u="none" cap="none" strike="noStrike">
              <a:solidFill>
                <a:schemeClr val="dk1"/>
              </a:solidFill>
              <a:latin typeface="Nunito"/>
              <a:ea typeface="Nunito"/>
              <a:cs typeface="Nunito"/>
              <a:sym typeface="Nunito"/>
            </a:endParaRPr>
          </a:p>
          <a:p>
            <a:pPr indent="0" lvl="0" marL="0" marR="0" rtl="0" algn="l">
              <a:lnSpc>
                <a:spcPct val="150000"/>
              </a:lnSpc>
              <a:spcBef>
                <a:spcPts val="0"/>
              </a:spcBef>
              <a:spcAft>
                <a:spcPts val="0"/>
              </a:spcAft>
              <a:buClr>
                <a:srgbClr val="000000"/>
              </a:buClr>
              <a:buSzPts val="2000"/>
              <a:buFont typeface="Arial"/>
              <a:buNone/>
            </a:pPr>
            <a:r>
              <a:t/>
            </a:r>
            <a:endParaRPr b="0" i="1" sz="2000" u="none" cap="none" strike="noStrike">
              <a:solidFill>
                <a:schemeClr val="dk1"/>
              </a:solidFill>
              <a:latin typeface="Nunito"/>
              <a:ea typeface="Nunito"/>
              <a:cs typeface="Nunito"/>
              <a:sym typeface="Nunito"/>
            </a:endParaRPr>
          </a:p>
        </p:txBody>
      </p:sp>
      <p:sp>
        <p:nvSpPr>
          <p:cNvPr id="665" name="Google Shape;665;p7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66" name="Google Shape;666;p7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67" name="Google Shape;667;p7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68" name="Google Shape;668;p71"/>
          <p:cNvSpPr/>
          <p:nvPr/>
        </p:nvSpPr>
        <p:spPr>
          <a:xfrm>
            <a:off x="367450" y="3146050"/>
            <a:ext cx="8279700" cy="4971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8"/>
                                        </p:tgtEl>
                                        <p:attrNameLst>
                                          <p:attrName>style.visibility</p:attrName>
                                        </p:attrNameLst>
                                      </p:cBhvr>
                                      <p:to>
                                        <p:strVal val="visible"/>
                                      </p:to>
                                    </p:set>
                                    <p:animEffect filter="fade" transition="in">
                                      <p:cBhvr>
                                        <p:cTn dur="300"/>
                                        <p:tgtEl>
                                          <p:spTgt spid="6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8"/>
          <p:cNvSpPr txBox="1"/>
          <p:nvPr>
            <p:ph type="title"/>
          </p:nvPr>
        </p:nvSpPr>
        <p:spPr>
          <a:xfrm>
            <a:off x="175" y="67300"/>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Law Aggregates Values</a:t>
            </a:r>
            <a:endParaRPr sz="3600">
              <a:latin typeface="Nunito"/>
              <a:ea typeface="Nunito"/>
              <a:cs typeface="Nunito"/>
              <a:sym typeface="Nunito"/>
            </a:endParaRPr>
          </a:p>
        </p:txBody>
      </p:sp>
      <p:sp>
        <p:nvSpPr>
          <p:cNvPr id="101" name="Google Shape;101;p18"/>
          <p:cNvSpPr txBox="1"/>
          <p:nvPr/>
        </p:nvSpPr>
        <p:spPr>
          <a:xfrm>
            <a:off x="423400" y="817200"/>
            <a:ext cx="8409000" cy="3701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In a democracy, the populace influences the law:</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Electing judges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Voting on new laws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Protesting/advocating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Directly/through representatives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Thus, the law is </a:t>
            </a:r>
            <a:r>
              <a:rPr b="1" i="0" lang="en" sz="2000" u="none" cap="none" strike="noStrike">
                <a:solidFill>
                  <a:schemeClr val="dk1"/>
                </a:solidFill>
                <a:latin typeface="Nunito"/>
                <a:ea typeface="Nunito"/>
                <a:cs typeface="Nunito"/>
                <a:sym typeface="Nunito"/>
              </a:rPr>
              <a:t>legitimate</a:t>
            </a:r>
            <a:r>
              <a:rPr b="0" i="0" lang="en" sz="2000" u="none" cap="none" strike="noStrike">
                <a:solidFill>
                  <a:schemeClr val="dk1"/>
                </a:solidFill>
                <a:latin typeface="Nunito"/>
                <a:ea typeface="Nunito"/>
                <a:cs typeface="Nunito"/>
                <a:sym typeface="Nunito"/>
              </a:rPr>
              <a:t>: citizens have substantial input into its design. This </a:t>
            </a:r>
            <a:r>
              <a:rPr lang="en" sz="2000">
                <a:solidFill>
                  <a:schemeClr val="dk1"/>
                </a:solidFill>
                <a:latin typeface="Nunito"/>
                <a:ea typeface="Nunito"/>
                <a:cs typeface="Nunito"/>
                <a:sym typeface="Nunito"/>
              </a:rPr>
              <a:t>is unlike AIs designed by big tech companies.</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rPr lang="en" sz="2000">
                <a:solidFill>
                  <a:schemeClr val="dk1"/>
                </a:solidFill>
                <a:latin typeface="Nunito"/>
                <a:ea typeface="Nunito"/>
                <a:cs typeface="Nunito"/>
                <a:sym typeface="Nunito"/>
              </a:rPr>
              <a:t>L</a:t>
            </a:r>
            <a:r>
              <a:rPr b="0" i="0" lang="en" sz="2000" u="none" cap="none" strike="noStrike">
                <a:solidFill>
                  <a:schemeClr val="dk1"/>
                </a:solidFill>
                <a:latin typeface="Nunito"/>
                <a:ea typeface="Nunito"/>
                <a:cs typeface="Nunito"/>
                <a:sym typeface="Nunito"/>
              </a:rPr>
              <a:t>aw is clearer </a:t>
            </a:r>
            <a:r>
              <a:rPr lang="en" sz="2000">
                <a:solidFill>
                  <a:schemeClr val="dk1"/>
                </a:solidFill>
                <a:latin typeface="Nunito"/>
                <a:ea typeface="Nunito"/>
                <a:cs typeface="Nunito"/>
                <a:sym typeface="Nunito"/>
              </a:rPr>
              <a:t>and less arbitrary </a:t>
            </a:r>
            <a:r>
              <a:rPr b="0" i="0" lang="en" sz="2000" u="none" cap="none" strike="noStrike">
                <a:solidFill>
                  <a:schemeClr val="dk1"/>
                </a:solidFill>
                <a:latin typeface="Nunito"/>
                <a:ea typeface="Nunito"/>
                <a:cs typeface="Nunito"/>
                <a:sym typeface="Nunito"/>
              </a:rPr>
              <a:t>than ethics, which is not standardized or codified</a:t>
            </a:r>
            <a:r>
              <a:rPr lang="en" sz="2000">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chemeClr val="dk1"/>
              </a:buClr>
              <a:buSzPts val="11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a:p>
            <a:pPr indent="0" lvl="0" marL="0" marR="0" rtl="0" algn="l">
              <a:lnSpc>
                <a:spcPct val="115000"/>
              </a:lnSpc>
              <a:spcBef>
                <a:spcPts val="0"/>
              </a:spcBef>
              <a:spcAft>
                <a:spcPts val="0"/>
              </a:spcAft>
              <a:buClr>
                <a:srgbClr val="000000"/>
              </a:buClr>
              <a:buSzPts val="2000"/>
              <a:buFont typeface="Arial"/>
              <a:buNone/>
            </a:pPr>
            <a:r>
              <a:t/>
            </a:r>
            <a:endParaRPr b="0" i="0" sz="2000" u="none" cap="none" strike="noStrike">
              <a:solidFill>
                <a:schemeClr val="dk1"/>
              </a:solidFill>
              <a:latin typeface="Nunito"/>
              <a:ea typeface="Nunito"/>
              <a:cs typeface="Nunito"/>
              <a:sym typeface="Nunito"/>
            </a:endParaRPr>
          </a:p>
        </p:txBody>
      </p:sp>
      <p:sp>
        <p:nvSpPr>
          <p:cNvPr id="102" name="Google Shape;102;p1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03" name="Google Shape;103;p1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04" name="Google Shape;104;p1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xEl>
                                              <p:pRg end="0" st="0"/>
                                            </p:txEl>
                                          </p:spTgt>
                                        </p:tgtEl>
                                        <p:attrNameLst>
                                          <p:attrName>style.visibility</p:attrName>
                                        </p:attrNameLst>
                                      </p:cBhvr>
                                      <p:to>
                                        <p:strVal val="visible"/>
                                      </p:to>
                                    </p:set>
                                    <p:animEffect filter="fade" transition="in">
                                      <p:cBhvr>
                                        <p:cTn dur="300"/>
                                        <p:tgtEl>
                                          <p:spTgt spid="10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xEl>
                                              <p:pRg end="1" st="1"/>
                                            </p:txEl>
                                          </p:spTgt>
                                        </p:tgtEl>
                                        <p:attrNameLst>
                                          <p:attrName>style.visibility</p:attrName>
                                        </p:attrNameLst>
                                      </p:cBhvr>
                                      <p:to>
                                        <p:strVal val="visible"/>
                                      </p:to>
                                    </p:set>
                                    <p:animEffect filter="fade" transition="in">
                                      <p:cBhvr>
                                        <p:cTn dur="300"/>
                                        <p:tgtEl>
                                          <p:spTgt spid="10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xEl>
                                              <p:pRg end="2" st="2"/>
                                            </p:txEl>
                                          </p:spTgt>
                                        </p:tgtEl>
                                        <p:attrNameLst>
                                          <p:attrName>style.visibility</p:attrName>
                                        </p:attrNameLst>
                                      </p:cBhvr>
                                      <p:to>
                                        <p:strVal val="visible"/>
                                      </p:to>
                                    </p:set>
                                    <p:animEffect filter="fade" transition="in">
                                      <p:cBhvr>
                                        <p:cTn dur="300"/>
                                        <p:tgtEl>
                                          <p:spTgt spid="10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xEl>
                                              <p:pRg end="3" st="3"/>
                                            </p:txEl>
                                          </p:spTgt>
                                        </p:tgtEl>
                                        <p:attrNameLst>
                                          <p:attrName>style.visibility</p:attrName>
                                        </p:attrNameLst>
                                      </p:cBhvr>
                                      <p:to>
                                        <p:strVal val="visible"/>
                                      </p:to>
                                    </p:set>
                                    <p:animEffect filter="fade" transition="in">
                                      <p:cBhvr>
                                        <p:cTn dur="300"/>
                                        <p:tgtEl>
                                          <p:spTgt spid="10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xEl>
                                              <p:pRg end="4" st="4"/>
                                            </p:txEl>
                                          </p:spTgt>
                                        </p:tgtEl>
                                        <p:attrNameLst>
                                          <p:attrName>style.visibility</p:attrName>
                                        </p:attrNameLst>
                                      </p:cBhvr>
                                      <p:to>
                                        <p:strVal val="visible"/>
                                      </p:to>
                                    </p:set>
                                    <p:animEffect filter="fade" transition="in">
                                      <p:cBhvr>
                                        <p:cTn dur="300"/>
                                        <p:tgtEl>
                                          <p:spTgt spid="10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xEl>
                                              <p:pRg end="5" st="5"/>
                                            </p:txEl>
                                          </p:spTgt>
                                        </p:tgtEl>
                                        <p:attrNameLst>
                                          <p:attrName>style.visibility</p:attrName>
                                        </p:attrNameLst>
                                      </p:cBhvr>
                                      <p:to>
                                        <p:strVal val="visible"/>
                                      </p:to>
                                    </p:set>
                                    <p:animEffect filter="fade" transition="in">
                                      <p:cBhvr>
                                        <p:cTn dur="300"/>
                                        <p:tgtEl>
                                          <p:spTgt spid="10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xEl>
                                              <p:pRg end="6" st="6"/>
                                            </p:txEl>
                                          </p:spTgt>
                                        </p:tgtEl>
                                        <p:attrNameLst>
                                          <p:attrName>style.visibility</p:attrName>
                                        </p:attrNameLst>
                                      </p:cBhvr>
                                      <p:to>
                                        <p:strVal val="visible"/>
                                      </p:to>
                                    </p:set>
                                    <p:animEffect filter="fade" transition="in">
                                      <p:cBhvr>
                                        <p:cTn dur="300"/>
                                        <p:tgtEl>
                                          <p:spTgt spid="10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xEl>
                                              <p:pRg end="7" st="7"/>
                                            </p:txEl>
                                          </p:spTgt>
                                        </p:tgtEl>
                                        <p:attrNameLst>
                                          <p:attrName>style.visibility</p:attrName>
                                        </p:attrNameLst>
                                      </p:cBhvr>
                                      <p:to>
                                        <p:strVal val="visible"/>
                                      </p:to>
                                    </p:set>
                                    <p:animEffect filter="fade" transition="in">
                                      <p:cBhvr>
                                        <p:cTn dur="300"/>
                                        <p:tgtEl>
                                          <p:spTgt spid="101">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xEl>
                                              <p:pRg end="8" st="8"/>
                                            </p:txEl>
                                          </p:spTgt>
                                        </p:tgtEl>
                                        <p:attrNameLst>
                                          <p:attrName>style.visibility</p:attrName>
                                        </p:attrNameLst>
                                      </p:cBhvr>
                                      <p:to>
                                        <p:strVal val="visible"/>
                                      </p:to>
                                    </p:set>
                                    <p:animEffect filter="fade" transition="in">
                                      <p:cBhvr>
                                        <p:cTn dur="300"/>
                                        <p:tgtEl>
                                          <p:spTgt spid="101">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xEl>
                                              <p:pRg end="9" st="9"/>
                                            </p:txEl>
                                          </p:spTgt>
                                        </p:tgtEl>
                                        <p:attrNameLst>
                                          <p:attrName>style.visibility</p:attrName>
                                        </p:attrNameLst>
                                      </p:cBhvr>
                                      <p:to>
                                        <p:strVal val="visible"/>
                                      </p:to>
                                    </p:set>
                                    <p:animEffect filter="fade" transition="in">
                                      <p:cBhvr>
                                        <p:cTn dur="300"/>
                                        <p:tgtEl>
                                          <p:spTgt spid="101">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xEl>
                                              <p:pRg end="10" st="10"/>
                                            </p:txEl>
                                          </p:spTgt>
                                        </p:tgtEl>
                                        <p:attrNameLst>
                                          <p:attrName>style.visibility</p:attrName>
                                        </p:attrNameLst>
                                      </p:cBhvr>
                                      <p:to>
                                        <p:strVal val="visible"/>
                                      </p:to>
                                    </p:set>
                                    <p:animEffect filter="fade" transition="in">
                                      <p:cBhvr>
                                        <p:cTn dur="300"/>
                                        <p:tgtEl>
                                          <p:spTgt spid="101">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xEl>
                                              <p:pRg end="11" st="11"/>
                                            </p:txEl>
                                          </p:spTgt>
                                        </p:tgtEl>
                                        <p:attrNameLst>
                                          <p:attrName>style.visibility</p:attrName>
                                        </p:attrNameLst>
                                      </p:cBhvr>
                                      <p:to>
                                        <p:strVal val="visible"/>
                                      </p:to>
                                    </p:set>
                                    <p:animEffect filter="fade" transition="in">
                                      <p:cBhvr>
                                        <p:cTn dur="300"/>
                                        <p:tgtEl>
                                          <p:spTgt spid="101">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xEl>
                                              <p:pRg end="12" st="12"/>
                                            </p:txEl>
                                          </p:spTgt>
                                        </p:tgtEl>
                                        <p:attrNameLst>
                                          <p:attrName>style.visibility</p:attrName>
                                        </p:attrNameLst>
                                      </p:cBhvr>
                                      <p:to>
                                        <p:strVal val="visible"/>
                                      </p:to>
                                    </p:set>
                                    <p:animEffect filter="fade" transition="in">
                                      <p:cBhvr>
                                        <p:cTn dur="300"/>
                                        <p:tgtEl>
                                          <p:spTgt spid="101">
                                            <p:txEl>
                                              <p:pRg end="12" st="1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sp>
        <p:nvSpPr>
          <p:cNvPr id="673" name="Google Shape;673;p72"/>
          <p:cNvSpPr txBox="1"/>
          <p:nvPr>
            <p:ph type="title"/>
          </p:nvPr>
        </p:nvSpPr>
        <p:spPr>
          <a:xfrm>
            <a:off x="423450" y="19228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Happiness</a:t>
            </a:r>
            <a:endParaRPr sz="3600">
              <a:latin typeface="Nunito"/>
              <a:ea typeface="Nunito"/>
              <a:cs typeface="Nunito"/>
              <a:sym typeface="Nunito"/>
            </a:endParaRPr>
          </a:p>
        </p:txBody>
      </p:sp>
      <p:sp>
        <p:nvSpPr>
          <p:cNvPr id="674" name="Google Shape;674;p7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75" name="Google Shape;675;p7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76" name="Google Shape;676;p7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677" name="Google Shape;677;p72"/>
          <p:cNvSpPr txBox="1"/>
          <p:nvPr/>
        </p:nvSpPr>
        <p:spPr>
          <a:xfrm>
            <a:off x="367675" y="28765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Why not just have AIs make people happy?</a:t>
            </a:r>
            <a:endParaRPr b="0" i="1"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7"/>
                                        </p:tgtEl>
                                        <p:attrNameLst>
                                          <p:attrName>style.visibility</p:attrName>
                                        </p:attrNameLst>
                                      </p:cBhvr>
                                      <p:to>
                                        <p:strVal val="visible"/>
                                      </p:to>
                                    </p:set>
                                    <p:animEffect filter="fade" transition="in">
                                      <p:cBhvr>
                                        <p:cTn dur="300"/>
                                        <p:tgtEl>
                                          <p:spTgt spid="6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sp>
        <p:nvSpPr>
          <p:cNvPr id="682" name="Google Shape;682;p73"/>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The Happiness Use Case for AIs</a:t>
            </a:r>
            <a:endParaRPr/>
          </a:p>
        </p:txBody>
      </p:sp>
      <p:sp>
        <p:nvSpPr>
          <p:cNvPr id="683" name="Google Shape;683;p73"/>
          <p:cNvSpPr txBox="1"/>
          <p:nvPr>
            <p:ph idx="1" type="body"/>
          </p:nvPr>
        </p:nvSpPr>
        <p:spPr>
          <a:xfrm>
            <a:off x="311700" y="1152475"/>
            <a:ext cx="8520600" cy="936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People want to be happy but make decisions that hurt their own happiness (e.g. self-destructive behaviors, short-term hedonism).</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Happiness is not always in a person’s control either. The environment matters.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AI can help increase human happiness by understanding what factors influence it and what can be done to increase it.</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Clr>
                <a:schemeClr val="dk1"/>
              </a:buClr>
              <a:buSzPts val="1100"/>
              <a:buFont typeface="Arial"/>
              <a:buNone/>
            </a:pPr>
            <a:r>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1600"/>
              </a:spcAft>
              <a:buSzPts val="1800"/>
              <a:buNone/>
            </a:pPr>
            <a:r>
              <a:t/>
            </a:r>
            <a:endParaRPr sz="2000">
              <a:solidFill>
                <a:schemeClr val="dk1"/>
              </a:solidFill>
              <a:latin typeface="Nunito"/>
              <a:ea typeface="Nunito"/>
              <a:cs typeface="Nunito"/>
              <a:sym typeface="Nunito"/>
            </a:endParaRPr>
          </a:p>
        </p:txBody>
      </p:sp>
      <p:sp>
        <p:nvSpPr>
          <p:cNvPr id="684" name="Google Shape;684;p7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685" name="Google Shape;685;p7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86" name="Google Shape;686;p7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87" name="Google Shape;687;p7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3">
                                            <p:txEl>
                                              <p:pRg end="0" st="0"/>
                                            </p:txEl>
                                          </p:spTgt>
                                        </p:tgtEl>
                                        <p:attrNameLst>
                                          <p:attrName>style.visibility</p:attrName>
                                        </p:attrNameLst>
                                      </p:cBhvr>
                                      <p:to>
                                        <p:strVal val="visible"/>
                                      </p:to>
                                    </p:set>
                                    <p:animEffect filter="fade" transition="in">
                                      <p:cBhvr>
                                        <p:cTn dur="300"/>
                                        <p:tgtEl>
                                          <p:spTgt spid="68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3">
                                            <p:txEl>
                                              <p:pRg end="1" st="1"/>
                                            </p:txEl>
                                          </p:spTgt>
                                        </p:tgtEl>
                                        <p:attrNameLst>
                                          <p:attrName>style.visibility</p:attrName>
                                        </p:attrNameLst>
                                      </p:cBhvr>
                                      <p:to>
                                        <p:strVal val="visible"/>
                                      </p:to>
                                    </p:set>
                                    <p:animEffect filter="fade" transition="in">
                                      <p:cBhvr>
                                        <p:cTn dur="300"/>
                                        <p:tgtEl>
                                          <p:spTgt spid="68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3">
                                            <p:txEl>
                                              <p:pRg end="2" st="2"/>
                                            </p:txEl>
                                          </p:spTgt>
                                        </p:tgtEl>
                                        <p:attrNameLst>
                                          <p:attrName>style.visibility</p:attrName>
                                        </p:attrNameLst>
                                      </p:cBhvr>
                                      <p:to>
                                        <p:strVal val="visible"/>
                                      </p:to>
                                    </p:set>
                                    <p:animEffect filter="fade" transition="in">
                                      <p:cBhvr>
                                        <p:cTn dur="300"/>
                                        <p:tgtEl>
                                          <p:spTgt spid="68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3">
                                            <p:txEl>
                                              <p:pRg end="3" st="3"/>
                                            </p:txEl>
                                          </p:spTgt>
                                        </p:tgtEl>
                                        <p:attrNameLst>
                                          <p:attrName>style.visibility</p:attrName>
                                        </p:attrNameLst>
                                      </p:cBhvr>
                                      <p:to>
                                        <p:strVal val="visible"/>
                                      </p:to>
                                    </p:set>
                                    <p:animEffect filter="fade" transition="in">
                                      <p:cBhvr>
                                        <p:cTn dur="300"/>
                                        <p:tgtEl>
                                          <p:spTgt spid="68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3">
                                            <p:txEl>
                                              <p:pRg end="4" st="4"/>
                                            </p:txEl>
                                          </p:spTgt>
                                        </p:tgtEl>
                                        <p:attrNameLst>
                                          <p:attrName>style.visibility</p:attrName>
                                        </p:attrNameLst>
                                      </p:cBhvr>
                                      <p:to>
                                        <p:strVal val="visible"/>
                                      </p:to>
                                    </p:set>
                                    <p:animEffect filter="fade" transition="in">
                                      <p:cBhvr>
                                        <p:cTn dur="300"/>
                                        <p:tgtEl>
                                          <p:spTgt spid="68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3">
                                            <p:txEl>
                                              <p:pRg end="5" st="5"/>
                                            </p:txEl>
                                          </p:spTgt>
                                        </p:tgtEl>
                                        <p:attrNameLst>
                                          <p:attrName>style.visibility</p:attrName>
                                        </p:attrNameLst>
                                      </p:cBhvr>
                                      <p:to>
                                        <p:strVal val="visible"/>
                                      </p:to>
                                    </p:set>
                                    <p:animEffect filter="fade" transition="in">
                                      <p:cBhvr>
                                        <p:cTn dur="300"/>
                                        <p:tgtEl>
                                          <p:spTgt spid="683">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p74"/>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Wellbeing Functions (1/2)</a:t>
            </a:r>
            <a:endParaRPr/>
          </a:p>
        </p:txBody>
      </p:sp>
      <p:sp>
        <p:nvSpPr>
          <p:cNvPr id="693" name="Google Shape;693;p7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694" name="Google Shape;694;p7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695" name="Google Shape;695;p7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696" name="Google Shape;696;p74"/>
          <p:cNvPicPr preferRelativeResize="0"/>
          <p:nvPr/>
        </p:nvPicPr>
        <p:blipFill>
          <a:blip r:embed="rId3">
            <a:alphaModFix/>
          </a:blip>
          <a:stretch>
            <a:fillRect/>
          </a:stretch>
        </p:blipFill>
        <p:spPr>
          <a:xfrm>
            <a:off x="813450" y="789125"/>
            <a:ext cx="6907862" cy="3857501"/>
          </a:xfrm>
          <a:prstGeom prst="rect">
            <a:avLst/>
          </a:prstGeom>
          <a:noFill/>
          <a:ln>
            <a:noFill/>
          </a:ln>
        </p:spPr>
      </p:pic>
      <p:grpSp>
        <p:nvGrpSpPr>
          <p:cNvPr id="697" name="Google Shape;697;p74"/>
          <p:cNvGrpSpPr/>
          <p:nvPr/>
        </p:nvGrpSpPr>
        <p:grpSpPr>
          <a:xfrm>
            <a:off x="598600" y="695000"/>
            <a:ext cx="4310850" cy="4057800"/>
            <a:chOff x="903400" y="695000"/>
            <a:chExt cx="4310850" cy="4057800"/>
          </a:xfrm>
        </p:grpSpPr>
        <p:sp>
          <p:nvSpPr>
            <p:cNvPr id="698" name="Google Shape;698;p74"/>
            <p:cNvSpPr/>
            <p:nvPr/>
          </p:nvSpPr>
          <p:spPr>
            <a:xfrm>
              <a:off x="903400" y="695000"/>
              <a:ext cx="1296300" cy="4057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699" name="Google Shape;699;p74"/>
            <p:cNvSpPr/>
            <p:nvPr/>
          </p:nvSpPr>
          <p:spPr>
            <a:xfrm>
              <a:off x="2725150" y="3849275"/>
              <a:ext cx="2489100" cy="7023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grpSp>
      <p:sp>
        <p:nvSpPr>
          <p:cNvPr id="700" name="Google Shape;700;p74"/>
          <p:cNvSpPr/>
          <p:nvPr/>
        </p:nvSpPr>
        <p:spPr>
          <a:xfrm>
            <a:off x="1914425" y="1718425"/>
            <a:ext cx="619200" cy="1981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700"/>
                                        </p:tgtEl>
                                      </p:cBhvr>
                                    </p:animEffect>
                                    <p:set>
                                      <p:cBhvr>
                                        <p:cTn dur="1" fill="hold">
                                          <p:stCondLst>
                                            <p:cond delay="300"/>
                                          </p:stCondLst>
                                        </p:cTn>
                                        <p:tgtEl>
                                          <p:spTgt spid="700"/>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300"/>
                                        <p:tgtEl>
                                          <p:spTgt spid="697"/>
                                        </p:tgtEl>
                                      </p:cBhvr>
                                    </p:animEffect>
                                    <p:set>
                                      <p:cBhvr>
                                        <p:cTn dur="1" fill="hold">
                                          <p:stCondLst>
                                            <p:cond delay="300"/>
                                          </p:stCondLst>
                                        </p:cTn>
                                        <p:tgtEl>
                                          <p:spTgt spid="697"/>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04" name="Shape 704"/>
        <p:cNvGrpSpPr/>
        <p:nvPr/>
      </p:nvGrpSpPr>
      <p:grpSpPr>
        <a:xfrm>
          <a:off x="0" y="0"/>
          <a:ext cx="0" cy="0"/>
          <a:chOff x="0" y="0"/>
          <a:chExt cx="0" cy="0"/>
        </a:xfrm>
      </p:grpSpPr>
      <p:sp>
        <p:nvSpPr>
          <p:cNvPr id="705" name="Google Shape;705;p75"/>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Wellbeing Functions (2/3)</a:t>
            </a:r>
            <a:endParaRPr/>
          </a:p>
        </p:txBody>
      </p:sp>
      <p:sp>
        <p:nvSpPr>
          <p:cNvPr id="706" name="Google Shape;706;p75"/>
          <p:cNvSpPr txBox="1"/>
          <p:nvPr>
            <p:ph idx="1" type="body"/>
          </p:nvPr>
        </p:nvSpPr>
        <p:spPr>
          <a:xfrm>
            <a:off x="311875" y="893289"/>
            <a:ext cx="8520600" cy="3901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In order for AIs to improve happiness, they may need to construct a sort of </a:t>
            </a:r>
            <a:r>
              <a:rPr b="1" lang="en" sz="2000">
                <a:solidFill>
                  <a:schemeClr val="dk1"/>
                </a:solidFill>
                <a:latin typeface="Nunito"/>
                <a:ea typeface="Nunito"/>
                <a:cs typeface="Nunito"/>
                <a:sym typeface="Nunito"/>
              </a:rPr>
              <a:t>general-purpose wellbeing function </a:t>
            </a:r>
            <a:r>
              <a:rPr lang="en" sz="2000">
                <a:solidFill>
                  <a:schemeClr val="dk1"/>
                </a:solidFill>
                <a:latin typeface="Nunito"/>
                <a:ea typeface="Nunito"/>
                <a:cs typeface="Nunito"/>
                <a:sym typeface="Nunito"/>
              </a:rPr>
              <a:t>to measure a person’s state of happiness. </a:t>
            </a:r>
            <a:r>
              <a:rPr b="1" lang="en" sz="2000">
                <a:solidFill>
                  <a:schemeClr val="dk1"/>
                </a:solidFill>
                <a:latin typeface="Nunito"/>
                <a:ea typeface="Nunito"/>
                <a:cs typeface="Nunito"/>
                <a:sym typeface="Nunito"/>
              </a:rPr>
              <a:t> </a:t>
            </a:r>
            <a:endParaRPr b="1"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Wellbeing functions can help AIs provide better guidance to humans.</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Constructing a wellbeing function is difficult: how should different forms of happiness at different times be weighted?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Progress is being made towards constructing wellbeing functions in specific domains such as image or text classification. </a:t>
            </a:r>
            <a:endParaRPr b="1"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Clr>
                <a:schemeClr val="dk1"/>
              </a:buClr>
              <a:buSzPts val="1100"/>
              <a:buFont typeface="Arial"/>
              <a:buNone/>
            </a:pPr>
            <a:r>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1600"/>
              </a:spcAft>
              <a:buSzPts val="1800"/>
              <a:buNone/>
            </a:pPr>
            <a:r>
              <a:t/>
            </a:r>
            <a:endParaRPr b="1" sz="2000">
              <a:solidFill>
                <a:schemeClr val="dk1"/>
              </a:solidFill>
              <a:latin typeface="Nunito"/>
              <a:ea typeface="Nunito"/>
              <a:cs typeface="Nunito"/>
              <a:sym typeface="Nunito"/>
            </a:endParaRPr>
          </a:p>
        </p:txBody>
      </p:sp>
      <p:sp>
        <p:nvSpPr>
          <p:cNvPr id="707" name="Google Shape;707;p7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08" name="Google Shape;708;p7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09" name="Google Shape;709;p7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6">
                                            <p:txEl>
                                              <p:pRg end="0" st="0"/>
                                            </p:txEl>
                                          </p:spTgt>
                                        </p:tgtEl>
                                        <p:attrNameLst>
                                          <p:attrName>style.visibility</p:attrName>
                                        </p:attrNameLst>
                                      </p:cBhvr>
                                      <p:to>
                                        <p:strVal val="visible"/>
                                      </p:to>
                                    </p:set>
                                    <p:animEffect filter="fade" transition="in">
                                      <p:cBhvr>
                                        <p:cTn dur="300"/>
                                        <p:tgtEl>
                                          <p:spTgt spid="70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6">
                                            <p:txEl>
                                              <p:pRg end="1" st="1"/>
                                            </p:txEl>
                                          </p:spTgt>
                                        </p:tgtEl>
                                        <p:attrNameLst>
                                          <p:attrName>style.visibility</p:attrName>
                                        </p:attrNameLst>
                                      </p:cBhvr>
                                      <p:to>
                                        <p:strVal val="visible"/>
                                      </p:to>
                                    </p:set>
                                    <p:animEffect filter="fade" transition="in">
                                      <p:cBhvr>
                                        <p:cTn dur="300"/>
                                        <p:tgtEl>
                                          <p:spTgt spid="70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6">
                                            <p:txEl>
                                              <p:pRg end="2" st="2"/>
                                            </p:txEl>
                                          </p:spTgt>
                                        </p:tgtEl>
                                        <p:attrNameLst>
                                          <p:attrName>style.visibility</p:attrName>
                                        </p:attrNameLst>
                                      </p:cBhvr>
                                      <p:to>
                                        <p:strVal val="visible"/>
                                      </p:to>
                                    </p:set>
                                    <p:animEffect filter="fade" transition="in">
                                      <p:cBhvr>
                                        <p:cTn dur="300"/>
                                        <p:tgtEl>
                                          <p:spTgt spid="70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6">
                                            <p:txEl>
                                              <p:pRg end="3" st="3"/>
                                            </p:txEl>
                                          </p:spTgt>
                                        </p:tgtEl>
                                        <p:attrNameLst>
                                          <p:attrName>style.visibility</p:attrName>
                                        </p:attrNameLst>
                                      </p:cBhvr>
                                      <p:to>
                                        <p:strVal val="visible"/>
                                      </p:to>
                                    </p:set>
                                    <p:animEffect filter="fade" transition="in">
                                      <p:cBhvr>
                                        <p:cTn dur="300"/>
                                        <p:tgtEl>
                                          <p:spTgt spid="70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6">
                                            <p:txEl>
                                              <p:pRg end="4" st="4"/>
                                            </p:txEl>
                                          </p:spTgt>
                                        </p:tgtEl>
                                        <p:attrNameLst>
                                          <p:attrName>style.visibility</p:attrName>
                                        </p:attrNameLst>
                                      </p:cBhvr>
                                      <p:to>
                                        <p:strVal val="visible"/>
                                      </p:to>
                                    </p:set>
                                    <p:animEffect filter="fade" transition="in">
                                      <p:cBhvr>
                                        <p:cTn dur="300"/>
                                        <p:tgtEl>
                                          <p:spTgt spid="70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6">
                                            <p:txEl>
                                              <p:pRg end="5" st="5"/>
                                            </p:txEl>
                                          </p:spTgt>
                                        </p:tgtEl>
                                        <p:attrNameLst>
                                          <p:attrName>style.visibility</p:attrName>
                                        </p:attrNameLst>
                                      </p:cBhvr>
                                      <p:to>
                                        <p:strVal val="visible"/>
                                      </p:to>
                                    </p:set>
                                    <p:animEffect filter="fade" transition="in">
                                      <p:cBhvr>
                                        <p:cTn dur="300"/>
                                        <p:tgtEl>
                                          <p:spTgt spid="70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6">
                                            <p:txEl>
                                              <p:pRg end="6" st="6"/>
                                            </p:txEl>
                                          </p:spTgt>
                                        </p:tgtEl>
                                        <p:attrNameLst>
                                          <p:attrName>style.visibility</p:attrName>
                                        </p:attrNameLst>
                                      </p:cBhvr>
                                      <p:to>
                                        <p:strVal val="visible"/>
                                      </p:to>
                                    </p:set>
                                    <p:animEffect filter="fade" transition="in">
                                      <p:cBhvr>
                                        <p:cTn dur="300"/>
                                        <p:tgtEl>
                                          <p:spTgt spid="706">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3" name="Shape 713"/>
        <p:cNvGrpSpPr/>
        <p:nvPr/>
      </p:nvGrpSpPr>
      <p:grpSpPr>
        <a:xfrm>
          <a:off x="0" y="0"/>
          <a:ext cx="0" cy="0"/>
          <a:chOff x="0" y="0"/>
          <a:chExt cx="0" cy="0"/>
        </a:xfrm>
      </p:grpSpPr>
      <p:sp>
        <p:nvSpPr>
          <p:cNvPr id="714" name="Google Shape;714;p76"/>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Wellbeing Functions (2/2)</a:t>
            </a:r>
            <a:endParaRPr/>
          </a:p>
        </p:txBody>
      </p:sp>
      <p:sp>
        <p:nvSpPr>
          <p:cNvPr id="715" name="Google Shape;715;p76"/>
          <p:cNvSpPr txBox="1"/>
          <p:nvPr>
            <p:ph idx="1" type="body"/>
          </p:nvPr>
        </p:nvSpPr>
        <p:spPr>
          <a:xfrm>
            <a:off x="311700" y="876250"/>
            <a:ext cx="8520600" cy="3692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Wellbeing functions can help reduce risks.</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1600"/>
              </a:spcAft>
              <a:buSzPts val="1800"/>
              <a:buNone/>
            </a:pPr>
            <a:r>
              <a:rPr lang="en" sz="2000">
                <a:solidFill>
                  <a:schemeClr val="dk1"/>
                </a:solidFill>
                <a:latin typeface="Nunito"/>
                <a:ea typeface="Nunito"/>
                <a:cs typeface="Nunito"/>
                <a:sym typeface="Nunito"/>
              </a:rPr>
              <a:t>We can augment any AI system’s decision making with a general purpose utility function so as to avoid outcomes that would result in significantly reduced wellbeing. </a:t>
            </a:r>
            <a:endParaRPr sz="2000">
              <a:solidFill>
                <a:schemeClr val="dk1"/>
              </a:solidFill>
              <a:latin typeface="Nunito"/>
              <a:ea typeface="Nunito"/>
              <a:cs typeface="Nunito"/>
              <a:sym typeface="Nunito"/>
            </a:endParaRPr>
          </a:p>
        </p:txBody>
      </p:sp>
      <p:sp>
        <p:nvSpPr>
          <p:cNvPr id="716" name="Google Shape;716;p7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17" name="Google Shape;717;p7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18" name="Google Shape;718;p7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719" name="Google Shape;719;p76"/>
          <p:cNvPicPr preferRelativeResize="0"/>
          <p:nvPr/>
        </p:nvPicPr>
        <p:blipFill rotWithShape="1">
          <a:blip r:embed="rId3">
            <a:alphaModFix/>
          </a:blip>
          <a:srcRect b="0" l="0" r="0" t="0"/>
          <a:stretch/>
        </p:blipFill>
        <p:spPr>
          <a:xfrm>
            <a:off x="1600375" y="2892525"/>
            <a:ext cx="5943598" cy="13811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5">
                                            <p:txEl>
                                              <p:pRg end="0" st="0"/>
                                            </p:txEl>
                                          </p:spTgt>
                                        </p:tgtEl>
                                        <p:attrNameLst>
                                          <p:attrName>style.visibility</p:attrName>
                                        </p:attrNameLst>
                                      </p:cBhvr>
                                      <p:to>
                                        <p:strVal val="visible"/>
                                      </p:to>
                                    </p:set>
                                    <p:animEffect filter="fade" transition="in">
                                      <p:cBhvr>
                                        <p:cTn dur="300"/>
                                        <p:tgtEl>
                                          <p:spTgt spid="71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5">
                                            <p:txEl>
                                              <p:pRg end="1" st="1"/>
                                            </p:txEl>
                                          </p:spTgt>
                                        </p:tgtEl>
                                        <p:attrNameLst>
                                          <p:attrName>style.visibility</p:attrName>
                                        </p:attrNameLst>
                                      </p:cBhvr>
                                      <p:to>
                                        <p:strVal val="visible"/>
                                      </p:to>
                                    </p:set>
                                    <p:animEffect filter="fade" transition="in">
                                      <p:cBhvr>
                                        <p:cTn dur="300"/>
                                        <p:tgtEl>
                                          <p:spTgt spid="71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9"/>
                                        </p:tgtEl>
                                        <p:attrNameLst>
                                          <p:attrName>style.visibility</p:attrName>
                                        </p:attrNameLst>
                                      </p:cBhvr>
                                      <p:to>
                                        <p:strVal val="visible"/>
                                      </p:to>
                                    </p:set>
                                    <p:animEffect filter="fade" transition="in">
                                      <p:cBhvr>
                                        <p:cTn dur="300"/>
                                        <p:tgtEl>
                                          <p:spTgt spid="7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3" name="Shape 723"/>
        <p:cNvGrpSpPr/>
        <p:nvPr/>
      </p:nvGrpSpPr>
      <p:grpSpPr>
        <a:xfrm>
          <a:off x="0" y="0"/>
          <a:ext cx="0" cy="0"/>
          <a:chOff x="0" y="0"/>
          <a:chExt cx="0" cy="0"/>
        </a:xfrm>
      </p:grpSpPr>
      <p:sp>
        <p:nvSpPr>
          <p:cNvPr id="724" name="Google Shape;724;p77"/>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Complications with Happiness</a:t>
            </a:r>
            <a:endParaRPr/>
          </a:p>
        </p:txBody>
      </p:sp>
      <p:sp>
        <p:nvSpPr>
          <p:cNvPr id="725" name="Google Shape;725;p77"/>
          <p:cNvSpPr txBox="1"/>
          <p:nvPr>
            <p:ph idx="1" type="body"/>
          </p:nvPr>
        </p:nvSpPr>
        <p:spPr>
          <a:xfrm>
            <a:off x="311700" y="1850750"/>
            <a:ext cx="4956600" cy="2793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An AI tasked with increasing human happiness might “wirehead” us.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1600"/>
              </a:spcAft>
              <a:buSzPts val="1800"/>
              <a:buNone/>
            </a:pPr>
            <a:r>
              <a:rPr lang="en" sz="2000">
                <a:solidFill>
                  <a:schemeClr val="dk1"/>
                </a:solidFill>
                <a:latin typeface="Nunito"/>
                <a:ea typeface="Nunito"/>
                <a:cs typeface="Nunito"/>
                <a:sym typeface="Nunito"/>
              </a:rPr>
              <a:t>Most people dislike the idea of wireheading, but it might actually maximize “happiness” over a lifetime. </a:t>
            </a:r>
            <a:endParaRPr sz="2000">
              <a:solidFill>
                <a:schemeClr val="dk1"/>
              </a:solidFill>
              <a:latin typeface="Nunito"/>
              <a:ea typeface="Nunito"/>
              <a:cs typeface="Nunito"/>
              <a:sym typeface="Nunito"/>
            </a:endParaRPr>
          </a:p>
        </p:txBody>
      </p:sp>
      <p:sp>
        <p:nvSpPr>
          <p:cNvPr id="726" name="Google Shape;726;p7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27" name="Google Shape;727;p7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28" name="Google Shape;728;p7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729" name="Google Shape;729;p77"/>
          <p:cNvPicPr preferRelativeResize="0"/>
          <p:nvPr/>
        </p:nvPicPr>
        <p:blipFill rotWithShape="1">
          <a:blip r:embed="rId3">
            <a:alphaModFix/>
          </a:blip>
          <a:srcRect b="0" l="0" r="0" t="0"/>
          <a:stretch/>
        </p:blipFill>
        <p:spPr>
          <a:xfrm>
            <a:off x="5334000" y="1990713"/>
            <a:ext cx="3810000" cy="2847975"/>
          </a:xfrm>
          <a:prstGeom prst="rect">
            <a:avLst/>
          </a:prstGeom>
          <a:noFill/>
          <a:ln>
            <a:noFill/>
          </a:ln>
        </p:spPr>
      </p:pic>
      <p:sp>
        <p:nvSpPr>
          <p:cNvPr id="730" name="Google Shape;730;p77"/>
          <p:cNvSpPr txBox="1"/>
          <p:nvPr/>
        </p:nvSpPr>
        <p:spPr>
          <a:xfrm>
            <a:off x="342625" y="1014225"/>
            <a:ext cx="8459100" cy="976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People can be happy without achieving anything, or achieve a lot without being happy. Should we encourage either of these approaches?</a:t>
            </a:r>
            <a:endParaRPr b="0" i="0" sz="2000" u="none" cap="none" strike="noStrike">
              <a:solidFill>
                <a:srgbClr val="000000"/>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0"/>
                                        </p:tgtEl>
                                        <p:attrNameLst>
                                          <p:attrName>style.visibility</p:attrName>
                                        </p:attrNameLst>
                                      </p:cBhvr>
                                      <p:to>
                                        <p:strVal val="visible"/>
                                      </p:to>
                                    </p:set>
                                    <p:animEffect filter="fade" transition="in">
                                      <p:cBhvr>
                                        <p:cTn dur="300"/>
                                        <p:tgtEl>
                                          <p:spTgt spid="7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5"/>
                                        </p:tgtEl>
                                        <p:attrNameLst>
                                          <p:attrName>style.visibility</p:attrName>
                                        </p:attrNameLst>
                                      </p:cBhvr>
                                      <p:to>
                                        <p:strVal val="visible"/>
                                      </p:to>
                                    </p:set>
                                    <p:animEffect filter="fade" transition="in">
                                      <p:cBhvr>
                                        <p:cTn dur="300"/>
                                        <p:tgtEl>
                                          <p:spTgt spid="725"/>
                                        </p:tgtEl>
                                      </p:cBhvr>
                                    </p:animEffect>
                                  </p:childTnLst>
                                </p:cTn>
                              </p:par>
                              <p:par>
                                <p:cTn fill="hold" nodeType="withEffect" presetClass="entr" presetID="10" presetSubtype="0">
                                  <p:stCondLst>
                                    <p:cond delay="0"/>
                                  </p:stCondLst>
                                  <p:childTnLst>
                                    <p:set>
                                      <p:cBhvr>
                                        <p:cTn dur="1" fill="hold">
                                          <p:stCondLst>
                                            <p:cond delay="0"/>
                                          </p:stCondLst>
                                        </p:cTn>
                                        <p:tgtEl>
                                          <p:spTgt spid="729"/>
                                        </p:tgtEl>
                                        <p:attrNameLst>
                                          <p:attrName>style.visibility</p:attrName>
                                        </p:attrNameLst>
                                      </p:cBhvr>
                                      <p:to>
                                        <p:strVal val="visible"/>
                                      </p:to>
                                    </p:set>
                                    <p:animEffect filter="fade" transition="in">
                                      <p:cBhvr>
                                        <p:cTn dur="300"/>
                                        <p:tgtEl>
                                          <p:spTgt spid="7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4" name="Shape 734"/>
        <p:cNvGrpSpPr/>
        <p:nvPr/>
      </p:nvGrpSpPr>
      <p:grpSpPr>
        <a:xfrm>
          <a:off x="0" y="0"/>
          <a:ext cx="0" cy="0"/>
          <a:chOff x="0" y="0"/>
          <a:chExt cx="0" cy="0"/>
        </a:xfrm>
      </p:grpSpPr>
      <p:sp>
        <p:nvSpPr>
          <p:cNvPr id="735" name="Google Shape;735;p78"/>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Objective Goods</a:t>
            </a:r>
            <a:endParaRPr/>
          </a:p>
        </p:txBody>
      </p:sp>
      <p:sp>
        <p:nvSpPr>
          <p:cNvPr id="736" name="Google Shape;736;p78"/>
          <p:cNvSpPr txBox="1"/>
          <p:nvPr>
            <p:ph idx="1" type="body"/>
          </p:nvPr>
        </p:nvSpPr>
        <p:spPr>
          <a:xfrm>
            <a:off x="311700" y="863550"/>
            <a:ext cx="8520600" cy="3019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Objective goods theory proposes that there are aspects of life that are objectively good for you.</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The list of goods may include happiness, achievement, friendship, aesthetic experience, knowledge, and pleasure.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According to objective goods theory, it would be better to learn than count blades of grass, even if the person desires the latter.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0"/>
              </a:spcBef>
              <a:spcAft>
                <a:spcPts val="0"/>
              </a:spcAft>
              <a:buClr>
                <a:schemeClr val="dk1"/>
              </a:buClr>
              <a:buSzPts val="1100"/>
              <a:buFont typeface="Arial"/>
              <a:buNone/>
            </a:pPr>
            <a:r>
              <a:t/>
            </a:r>
            <a:endParaRPr sz="2000">
              <a:solidFill>
                <a:schemeClr val="dk1"/>
              </a:solidFill>
              <a:latin typeface="Nunito"/>
              <a:ea typeface="Nunito"/>
              <a:cs typeface="Nunito"/>
              <a:sym typeface="Nunito"/>
            </a:endParaRPr>
          </a:p>
        </p:txBody>
      </p:sp>
      <p:sp>
        <p:nvSpPr>
          <p:cNvPr id="737" name="Google Shape;737;p7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38" name="Google Shape;738;p78"/>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39" name="Google Shape;739;p7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40" name="Google Shape;740;p78"/>
          <p:cNvSpPr txBox="1"/>
          <p:nvPr/>
        </p:nvSpPr>
        <p:spPr>
          <a:xfrm>
            <a:off x="311875" y="3597675"/>
            <a:ext cx="8520600" cy="692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000" u="none" cap="none" strike="noStrike">
                <a:solidFill>
                  <a:schemeClr val="dk1"/>
                </a:solidFill>
                <a:latin typeface="Nunito"/>
                <a:ea typeface="Nunito"/>
                <a:cs typeface="Nunito"/>
                <a:sym typeface="Nunito"/>
              </a:rPr>
              <a:t>Objective goods theories are criticized as being paternalistic, elitist, and interfering with autonomy. </a:t>
            </a:r>
            <a:endParaRPr b="0" i="0" sz="20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6">
                                            <p:txEl>
                                              <p:pRg end="0" st="0"/>
                                            </p:txEl>
                                          </p:spTgt>
                                        </p:tgtEl>
                                        <p:attrNameLst>
                                          <p:attrName>style.visibility</p:attrName>
                                        </p:attrNameLst>
                                      </p:cBhvr>
                                      <p:to>
                                        <p:strVal val="visible"/>
                                      </p:to>
                                    </p:set>
                                    <p:animEffect filter="fade" transition="in">
                                      <p:cBhvr>
                                        <p:cTn dur="300"/>
                                        <p:tgtEl>
                                          <p:spTgt spid="73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6">
                                            <p:txEl>
                                              <p:pRg end="1" st="1"/>
                                            </p:txEl>
                                          </p:spTgt>
                                        </p:tgtEl>
                                        <p:attrNameLst>
                                          <p:attrName>style.visibility</p:attrName>
                                        </p:attrNameLst>
                                      </p:cBhvr>
                                      <p:to>
                                        <p:strVal val="visible"/>
                                      </p:to>
                                    </p:set>
                                    <p:animEffect filter="fade" transition="in">
                                      <p:cBhvr>
                                        <p:cTn dur="300"/>
                                        <p:tgtEl>
                                          <p:spTgt spid="73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6">
                                            <p:txEl>
                                              <p:pRg end="2" st="2"/>
                                            </p:txEl>
                                          </p:spTgt>
                                        </p:tgtEl>
                                        <p:attrNameLst>
                                          <p:attrName>style.visibility</p:attrName>
                                        </p:attrNameLst>
                                      </p:cBhvr>
                                      <p:to>
                                        <p:strVal val="visible"/>
                                      </p:to>
                                    </p:set>
                                    <p:animEffect filter="fade" transition="in">
                                      <p:cBhvr>
                                        <p:cTn dur="300"/>
                                        <p:tgtEl>
                                          <p:spTgt spid="73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6">
                                            <p:txEl>
                                              <p:pRg end="3" st="3"/>
                                            </p:txEl>
                                          </p:spTgt>
                                        </p:tgtEl>
                                        <p:attrNameLst>
                                          <p:attrName>style.visibility</p:attrName>
                                        </p:attrNameLst>
                                      </p:cBhvr>
                                      <p:to>
                                        <p:strVal val="visible"/>
                                      </p:to>
                                    </p:set>
                                    <p:animEffect filter="fade" transition="in">
                                      <p:cBhvr>
                                        <p:cTn dur="300"/>
                                        <p:tgtEl>
                                          <p:spTgt spid="73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6">
                                            <p:txEl>
                                              <p:pRg end="4" st="4"/>
                                            </p:txEl>
                                          </p:spTgt>
                                        </p:tgtEl>
                                        <p:attrNameLst>
                                          <p:attrName>style.visibility</p:attrName>
                                        </p:attrNameLst>
                                      </p:cBhvr>
                                      <p:to>
                                        <p:strVal val="visible"/>
                                      </p:to>
                                    </p:set>
                                    <p:animEffect filter="fade" transition="in">
                                      <p:cBhvr>
                                        <p:cTn dur="300"/>
                                        <p:tgtEl>
                                          <p:spTgt spid="73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0"/>
                                        </p:tgtEl>
                                        <p:attrNameLst>
                                          <p:attrName>style.visibility</p:attrName>
                                        </p:attrNameLst>
                                      </p:cBhvr>
                                      <p:to>
                                        <p:strVal val="visible"/>
                                      </p:to>
                                    </p:set>
                                    <p:animEffect filter="fade" transition="in">
                                      <p:cBhvr>
                                        <p:cTn dur="300"/>
                                        <p:tgtEl>
                                          <p:spTgt spid="7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4" name="Shape 744"/>
        <p:cNvGrpSpPr/>
        <p:nvPr/>
      </p:nvGrpSpPr>
      <p:grpSpPr>
        <a:xfrm>
          <a:off x="0" y="0"/>
          <a:ext cx="0" cy="0"/>
          <a:chOff x="0" y="0"/>
          <a:chExt cx="0" cy="0"/>
        </a:xfrm>
      </p:grpSpPr>
      <p:sp>
        <p:nvSpPr>
          <p:cNvPr id="745" name="Google Shape;745;p79"/>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Conclusions about Happiness</a:t>
            </a:r>
            <a:endParaRPr/>
          </a:p>
        </p:txBody>
      </p:sp>
      <p:sp>
        <p:nvSpPr>
          <p:cNvPr id="746" name="Google Shape;746;p79"/>
          <p:cNvSpPr txBox="1"/>
          <p:nvPr>
            <p:ph idx="1" type="body"/>
          </p:nvPr>
        </p:nvSpPr>
        <p:spPr>
          <a:xfrm>
            <a:off x="311700" y="94177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AIs can be applied to improve human happiness.</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General purpose welfare functions may allow AIs to assess how decisions will affect human happiness, but these are difficult to construct.</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Happiness has a “wireheading” problem.</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Objective goods provide ideas on what matters, but has elitism complaints.</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Clr>
                <a:schemeClr val="dk1"/>
              </a:buClr>
              <a:buSzPts val="1100"/>
              <a:buFont typeface="Arial"/>
              <a:buNone/>
            </a:pPr>
            <a:r>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1600"/>
              </a:spcAft>
              <a:buSzPts val="1800"/>
              <a:buNone/>
            </a:pPr>
            <a:r>
              <a:t/>
            </a:r>
            <a:endParaRPr sz="2000">
              <a:solidFill>
                <a:schemeClr val="dk1"/>
              </a:solidFill>
              <a:latin typeface="Nunito"/>
              <a:ea typeface="Nunito"/>
              <a:cs typeface="Nunito"/>
              <a:sym typeface="Nunito"/>
            </a:endParaRPr>
          </a:p>
        </p:txBody>
      </p:sp>
      <p:sp>
        <p:nvSpPr>
          <p:cNvPr id="747" name="Google Shape;747;p7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48" name="Google Shape;748;p7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49" name="Google Shape;749;p7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6">
                                            <p:txEl>
                                              <p:pRg end="0" st="0"/>
                                            </p:txEl>
                                          </p:spTgt>
                                        </p:tgtEl>
                                        <p:attrNameLst>
                                          <p:attrName>style.visibility</p:attrName>
                                        </p:attrNameLst>
                                      </p:cBhvr>
                                      <p:to>
                                        <p:strVal val="visible"/>
                                      </p:to>
                                    </p:set>
                                    <p:animEffect filter="fade" transition="in">
                                      <p:cBhvr>
                                        <p:cTn dur="300"/>
                                        <p:tgtEl>
                                          <p:spTgt spid="74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6">
                                            <p:txEl>
                                              <p:pRg end="1" st="1"/>
                                            </p:txEl>
                                          </p:spTgt>
                                        </p:tgtEl>
                                        <p:attrNameLst>
                                          <p:attrName>style.visibility</p:attrName>
                                        </p:attrNameLst>
                                      </p:cBhvr>
                                      <p:to>
                                        <p:strVal val="visible"/>
                                      </p:to>
                                    </p:set>
                                    <p:animEffect filter="fade" transition="in">
                                      <p:cBhvr>
                                        <p:cTn dur="300"/>
                                        <p:tgtEl>
                                          <p:spTgt spid="74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6">
                                            <p:txEl>
                                              <p:pRg end="2" st="2"/>
                                            </p:txEl>
                                          </p:spTgt>
                                        </p:tgtEl>
                                        <p:attrNameLst>
                                          <p:attrName>style.visibility</p:attrName>
                                        </p:attrNameLst>
                                      </p:cBhvr>
                                      <p:to>
                                        <p:strVal val="visible"/>
                                      </p:to>
                                    </p:set>
                                    <p:animEffect filter="fade" transition="in">
                                      <p:cBhvr>
                                        <p:cTn dur="300"/>
                                        <p:tgtEl>
                                          <p:spTgt spid="74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6">
                                            <p:txEl>
                                              <p:pRg end="3" st="3"/>
                                            </p:txEl>
                                          </p:spTgt>
                                        </p:tgtEl>
                                        <p:attrNameLst>
                                          <p:attrName>style.visibility</p:attrName>
                                        </p:attrNameLst>
                                      </p:cBhvr>
                                      <p:to>
                                        <p:strVal val="visible"/>
                                      </p:to>
                                    </p:set>
                                    <p:animEffect filter="fade" transition="in">
                                      <p:cBhvr>
                                        <p:cTn dur="300"/>
                                        <p:tgtEl>
                                          <p:spTgt spid="74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6">
                                            <p:txEl>
                                              <p:pRg end="4" st="4"/>
                                            </p:txEl>
                                          </p:spTgt>
                                        </p:tgtEl>
                                        <p:attrNameLst>
                                          <p:attrName>style.visibility</p:attrName>
                                        </p:attrNameLst>
                                      </p:cBhvr>
                                      <p:to>
                                        <p:strVal val="visible"/>
                                      </p:to>
                                    </p:set>
                                    <p:animEffect filter="fade" transition="in">
                                      <p:cBhvr>
                                        <p:cTn dur="300"/>
                                        <p:tgtEl>
                                          <p:spTgt spid="74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6">
                                            <p:txEl>
                                              <p:pRg end="5" st="5"/>
                                            </p:txEl>
                                          </p:spTgt>
                                        </p:tgtEl>
                                        <p:attrNameLst>
                                          <p:attrName>style.visibility</p:attrName>
                                        </p:attrNameLst>
                                      </p:cBhvr>
                                      <p:to>
                                        <p:strVal val="visible"/>
                                      </p:to>
                                    </p:set>
                                    <p:animEffect filter="fade" transition="in">
                                      <p:cBhvr>
                                        <p:cTn dur="300"/>
                                        <p:tgtEl>
                                          <p:spTgt spid="74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6">
                                            <p:txEl>
                                              <p:pRg end="6" st="6"/>
                                            </p:txEl>
                                          </p:spTgt>
                                        </p:tgtEl>
                                        <p:attrNameLst>
                                          <p:attrName>style.visibility</p:attrName>
                                        </p:attrNameLst>
                                      </p:cBhvr>
                                      <p:to>
                                        <p:strVal val="visible"/>
                                      </p:to>
                                    </p:set>
                                    <p:animEffect filter="fade" transition="in">
                                      <p:cBhvr>
                                        <p:cTn dur="300"/>
                                        <p:tgtEl>
                                          <p:spTgt spid="746">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53" name="Shape 753"/>
        <p:cNvGrpSpPr/>
        <p:nvPr/>
      </p:nvGrpSpPr>
      <p:grpSpPr>
        <a:xfrm>
          <a:off x="0" y="0"/>
          <a:ext cx="0" cy="0"/>
          <a:chOff x="0" y="0"/>
          <a:chExt cx="0" cy="0"/>
        </a:xfrm>
      </p:grpSpPr>
      <p:sp>
        <p:nvSpPr>
          <p:cNvPr id="754" name="Google Shape;754;p80"/>
          <p:cNvSpPr txBox="1"/>
          <p:nvPr>
            <p:ph type="title"/>
          </p:nvPr>
        </p:nvSpPr>
        <p:spPr>
          <a:xfrm>
            <a:off x="423450" y="19228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Social Welfare Functions</a:t>
            </a:r>
            <a:endParaRPr sz="3600">
              <a:latin typeface="Nunito"/>
              <a:ea typeface="Nunito"/>
              <a:cs typeface="Nunito"/>
              <a:sym typeface="Nunito"/>
            </a:endParaRPr>
          </a:p>
        </p:txBody>
      </p:sp>
      <p:sp>
        <p:nvSpPr>
          <p:cNvPr id="755" name="Google Shape;755;p8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56" name="Google Shape;756;p8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57" name="Google Shape;757;p8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58" name="Google Shape;758;p80"/>
          <p:cNvSpPr txBox="1"/>
          <p:nvPr/>
        </p:nvSpPr>
        <p:spPr>
          <a:xfrm>
            <a:off x="367675" y="28765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b="0" i="1" lang="en" sz="2000" u="none" cap="none" strike="noStrike">
                <a:solidFill>
                  <a:schemeClr val="dk1"/>
                </a:solidFill>
                <a:latin typeface="Nunito"/>
                <a:ea typeface="Nunito"/>
                <a:cs typeface="Nunito"/>
                <a:sym typeface="Nunito"/>
              </a:rPr>
              <a:t>Why not just have AIs maximize total wellbeing?</a:t>
            </a:r>
            <a:endParaRPr b="0" i="1"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8"/>
                                        </p:tgtEl>
                                        <p:attrNameLst>
                                          <p:attrName>style.visibility</p:attrName>
                                        </p:attrNameLst>
                                      </p:cBhvr>
                                      <p:to>
                                        <p:strVal val="visible"/>
                                      </p:to>
                                    </p:set>
                                    <p:animEffect filter="fade" transition="in">
                                      <p:cBhvr>
                                        <p:cTn dur="300"/>
                                        <p:tgtEl>
                                          <p:spTgt spid="7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62" name="Shape 762"/>
        <p:cNvGrpSpPr/>
        <p:nvPr/>
      </p:nvGrpSpPr>
      <p:grpSpPr>
        <a:xfrm>
          <a:off x="0" y="0"/>
          <a:ext cx="0" cy="0"/>
          <a:chOff x="0" y="0"/>
          <a:chExt cx="0" cy="0"/>
        </a:xfrm>
      </p:grpSpPr>
      <p:sp>
        <p:nvSpPr>
          <p:cNvPr id="763" name="Google Shape;763;p81"/>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Social Welfare Functions (1/2)</a:t>
            </a:r>
            <a:endParaRPr/>
          </a:p>
        </p:txBody>
      </p:sp>
      <p:sp>
        <p:nvSpPr>
          <p:cNvPr id="764" name="Google Shape;764;p81"/>
          <p:cNvSpPr txBox="1"/>
          <p:nvPr>
            <p:ph idx="1" type="body"/>
          </p:nvPr>
        </p:nvSpPr>
        <p:spPr>
          <a:xfrm>
            <a:off x="311700" y="1024475"/>
            <a:ext cx="8520600" cy="92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2000">
                <a:solidFill>
                  <a:schemeClr val="dk1"/>
                </a:solidFill>
                <a:latin typeface="Nunito"/>
                <a:ea typeface="Nunito"/>
                <a:cs typeface="Nunito"/>
                <a:sym typeface="Nunito"/>
              </a:rPr>
              <a:t>Social welfare functions </a:t>
            </a:r>
            <a:r>
              <a:rPr lang="en" sz="2000">
                <a:solidFill>
                  <a:schemeClr val="dk1"/>
                </a:solidFill>
                <a:latin typeface="Nunito"/>
                <a:ea typeface="Nunito"/>
                <a:cs typeface="Nunito"/>
                <a:sym typeface="Nunito"/>
              </a:rPr>
              <a:t>aggregate individual wellbeing levels to represent overall societal welfare.</a:t>
            </a:r>
            <a:endParaRPr sz="2000">
              <a:solidFill>
                <a:schemeClr val="dk1"/>
              </a:solidFill>
              <a:latin typeface="Nunito"/>
              <a:ea typeface="Nunito"/>
              <a:cs typeface="Nunito"/>
              <a:sym typeface="Nunito"/>
            </a:endParaRPr>
          </a:p>
        </p:txBody>
      </p:sp>
      <p:sp>
        <p:nvSpPr>
          <p:cNvPr id="765" name="Google Shape;765;p8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66" name="Google Shape;766;p8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67" name="Google Shape;767;p8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768" name="Google Shape;768;p81"/>
          <p:cNvSpPr txBox="1"/>
          <p:nvPr>
            <p:ph idx="1" type="body"/>
          </p:nvPr>
        </p:nvSpPr>
        <p:spPr>
          <a:xfrm>
            <a:off x="311700" y="1981000"/>
            <a:ext cx="8520600" cy="92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They can help AIs maximizing </a:t>
            </a:r>
            <a:r>
              <a:rPr i="1" lang="en" sz="2000">
                <a:solidFill>
                  <a:schemeClr val="dk1"/>
                </a:solidFill>
                <a:latin typeface="Nunito"/>
                <a:ea typeface="Nunito"/>
                <a:cs typeface="Nunito"/>
                <a:sym typeface="Nunito"/>
              </a:rPr>
              <a:t>total</a:t>
            </a:r>
            <a:r>
              <a:rPr lang="en" sz="2000">
                <a:solidFill>
                  <a:schemeClr val="dk1"/>
                </a:solidFill>
                <a:latin typeface="Nunito"/>
                <a:ea typeface="Nunito"/>
                <a:cs typeface="Nunito"/>
                <a:sym typeface="Nunito"/>
              </a:rPr>
              <a:t> wellbeing. </a:t>
            </a:r>
            <a:endParaRPr sz="2000">
              <a:solidFill>
                <a:schemeClr val="dk1"/>
              </a:solidFill>
              <a:latin typeface="Nunito"/>
              <a:ea typeface="Nunito"/>
              <a:cs typeface="Nunito"/>
              <a:sym typeface="Nunito"/>
            </a:endParaRPr>
          </a:p>
        </p:txBody>
      </p:sp>
      <p:sp>
        <p:nvSpPr>
          <p:cNvPr id="769" name="Google Shape;769;p81"/>
          <p:cNvSpPr txBox="1"/>
          <p:nvPr>
            <p:ph idx="1" type="body"/>
          </p:nvPr>
        </p:nvSpPr>
        <p:spPr>
          <a:xfrm>
            <a:off x="311875" y="2599950"/>
            <a:ext cx="8520600" cy="92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We will consider two types of social welfare functions: </a:t>
            </a:r>
            <a:r>
              <a:rPr b="1" lang="en" sz="2000">
                <a:solidFill>
                  <a:schemeClr val="dk1"/>
                </a:solidFill>
                <a:latin typeface="Nunito"/>
                <a:ea typeface="Nunito"/>
                <a:cs typeface="Nunito"/>
                <a:sym typeface="Nunito"/>
              </a:rPr>
              <a:t>utilitarian</a:t>
            </a:r>
            <a:r>
              <a:rPr lang="en" sz="2000">
                <a:solidFill>
                  <a:schemeClr val="dk1"/>
                </a:solidFill>
                <a:latin typeface="Nunito"/>
                <a:ea typeface="Nunito"/>
                <a:cs typeface="Nunito"/>
                <a:sym typeface="Nunito"/>
              </a:rPr>
              <a:t> and </a:t>
            </a:r>
            <a:r>
              <a:rPr b="1" lang="en" sz="2000">
                <a:solidFill>
                  <a:schemeClr val="dk1"/>
                </a:solidFill>
                <a:latin typeface="Nunito"/>
                <a:ea typeface="Nunito"/>
                <a:cs typeface="Nunito"/>
                <a:sym typeface="Nunito"/>
              </a:rPr>
              <a:t>prioritarian</a:t>
            </a:r>
            <a:r>
              <a:rPr lang="en" sz="2000">
                <a:solidFill>
                  <a:schemeClr val="dk1"/>
                </a:solidFill>
                <a:latin typeface="Nunito"/>
                <a:ea typeface="Nunito"/>
                <a:cs typeface="Nunito"/>
                <a:sym typeface="Nunito"/>
              </a:rPr>
              <a:t>, though there are many possible SWFs. </a:t>
            </a:r>
            <a:endParaRPr sz="2000">
              <a:solidFill>
                <a:schemeClr val="dk1"/>
              </a:solidFill>
              <a:latin typeface="Nunito"/>
              <a:ea typeface="Nunito"/>
              <a:cs typeface="Nunito"/>
              <a:sym typeface="Nunito"/>
            </a:endParaRPr>
          </a:p>
        </p:txBody>
      </p:sp>
      <p:sp>
        <p:nvSpPr>
          <p:cNvPr id="770" name="Google Shape;770;p81"/>
          <p:cNvSpPr txBox="1"/>
          <p:nvPr>
            <p:ph idx="1" type="body"/>
          </p:nvPr>
        </p:nvSpPr>
        <p:spPr>
          <a:xfrm>
            <a:off x="311875" y="3525450"/>
            <a:ext cx="8832000" cy="92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Social welfare functions can be used while training and guiding AIs. We might even directly task some AIs with maximizing SWF.</a:t>
            </a:r>
            <a:endParaRPr sz="2000">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4"/>
                                        </p:tgtEl>
                                        <p:attrNameLst>
                                          <p:attrName>style.visibility</p:attrName>
                                        </p:attrNameLst>
                                      </p:cBhvr>
                                      <p:to>
                                        <p:strVal val="visible"/>
                                      </p:to>
                                    </p:set>
                                    <p:animEffect filter="fade" transition="in">
                                      <p:cBhvr>
                                        <p:cTn dur="300"/>
                                        <p:tgtEl>
                                          <p:spTgt spid="7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8"/>
                                        </p:tgtEl>
                                        <p:attrNameLst>
                                          <p:attrName>style.visibility</p:attrName>
                                        </p:attrNameLst>
                                      </p:cBhvr>
                                      <p:to>
                                        <p:strVal val="visible"/>
                                      </p:to>
                                    </p:set>
                                    <p:animEffect filter="fade" transition="in">
                                      <p:cBhvr>
                                        <p:cTn dur="300"/>
                                        <p:tgtEl>
                                          <p:spTgt spid="7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9"/>
                                        </p:tgtEl>
                                        <p:attrNameLst>
                                          <p:attrName>style.visibility</p:attrName>
                                        </p:attrNameLst>
                                      </p:cBhvr>
                                      <p:to>
                                        <p:strVal val="visible"/>
                                      </p:to>
                                    </p:set>
                                    <p:animEffect filter="fade" transition="in">
                                      <p:cBhvr>
                                        <p:cTn dur="300"/>
                                        <p:tgtEl>
                                          <p:spTgt spid="7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7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9"/>
          <p:cNvSpPr txBox="1"/>
          <p:nvPr>
            <p:ph type="title"/>
          </p:nvPr>
        </p:nvSpPr>
        <p:spPr>
          <a:xfrm>
            <a:off x="423625" y="6730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Features of Law</a:t>
            </a:r>
            <a:endParaRPr sz="3600">
              <a:latin typeface="Nunito"/>
              <a:ea typeface="Nunito"/>
              <a:cs typeface="Nunito"/>
              <a:sym typeface="Nunito"/>
            </a:endParaRPr>
          </a:p>
        </p:txBody>
      </p:sp>
      <p:sp>
        <p:nvSpPr>
          <p:cNvPr id="110" name="Google Shape;110;p19"/>
          <p:cNvSpPr txBox="1"/>
          <p:nvPr/>
        </p:nvSpPr>
        <p:spPr>
          <a:xfrm>
            <a:off x="423400" y="817200"/>
            <a:ext cx="8720700" cy="1591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law is </a:t>
            </a:r>
            <a:r>
              <a:rPr b="1" i="0" lang="en" sz="2000" u="none" cap="none" strike="noStrike">
                <a:solidFill>
                  <a:schemeClr val="dk1"/>
                </a:solidFill>
                <a:latin typeface="Nunito"/>
                <a:ea typeface="Nunito"/>
                <a:cs typeface="Nunito"/>
                <a:sym typeface="Nunito"/>
              </a:rPr>
              <a:t>time-tested</a:t>
            </a:r>
            <a:r>
              <a:rPr b="0" i="0" lang="en" sz="2000" u="none" cap="none" strike="noStrike">
                <a:solidFill>
                  <a:schemeClr val="dk1"/>
                </a:solidFill>
                <a:latin typeface="Nunito"/>
                <a:ea typeface="Nunito"/>
                <a:cs typeface="Nunito"/>
                <a:sym typeface="Nunito"/>
              </a:rPr>
              <a:t> and </a:t>
            </a:r>
            <a:r>
              <a:rPr b="1" i="0" lang="en" sz="2000" u="none" cap="none" strike="noStrike">
                <a:solidFill>
                  <a:schemeClr val="dk1"/>
                </a:solidFill>
                <a:latin typeface="Nunito"/>
                <a:ea typeface="Nunito"/>
                <a:cs typeface="Nunito"/>
                <a:sym typeface="Nunito"/>
              </a:rPr>
              <a:t>comprehensive</a:t>
            </a:r>
            <a:r>
              <a:rPr b="0" i="0" lang="en" sz="2000" u="none" cap="none" strike="noStrike">
                <a:solidFill>
                  <a:schemeClr val="dk1"/>
                </a:solidFill>
                <a:latin typeface="Nunito"/>
                <a:ea typeface="Nunito"/>
                <a:cs typeface="Nunito"/>
                <a:sym typeface="Nunito"/>
              </a:rPr>
              <a:t>; a </a:t>
            </a:r>
            <a:r>
              <a:rPr i="0" lang="en" sz="2000" u="none" cap="none" strike="noStrike">
                <a:solidFill>
                  <a:schemeClr val="dk1"/>
                </a:solidFill>
                <a:latin typeface="Nunito"/>
                <a:ea typeface="Nunito"/>
                <a:cs typeface="Nunito"/>
                <a:sym typeface="Nunito"/>
              </a:rPr>
              <a:t>much-iterated</a:t>
            </a:r>
            <a:r>
              <a:rPr b="0" i="0" lang="en" sz="2000" u="none" cap="none" strike="noStrike">
                <a:solidFill>
                  <a:schemeClr val="dk1"/>
                </a:solidFill>
                <a:latin typeface="Nunito"/>
                <a:ea typeface="Nunito"/>
                <a:cs typeface="Nunito"/>
                <a:sym typeface="Nunito"/>
              </a:rPr>
              <a:t> approximation of our values: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Generations successively creating, altering, enforcing, interpreting.</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Producing a record of what has worked.</a:t>
            </a:r>
            <a:endParaRPr b="0" i="0" sz="2000" u="none" cap="none" strike="noStrike">
              <a:solidFill>
                <a:schemeClr val="dk1"/>
              </a:solidFill>
              <a:latin typeface="Nunito"/>
              <a:ea typeface="Nunito"/>
              <a:cs typeface="Nunito"/>
              <a:sym typeface="Nunito"/>
            </a:endParaRPr>
          </a:p>
        </p:txBody>
      </p:sp>
      <p:sp>
        <p:nvSpPr>
          <p:cNvPr id="111" name="Google Shape;111;p1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12" name="Google Shape;112;p1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13" name="Google Shape;113;p1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14" name="Google Shape;114;p19"/>
          <p:cNvSpPr txBox="1"/>
          <p:nvPr/>
        </p:nvSpPr>
        <p:spPr>
          <a:xfrm>
            <a:off x="423400" y="2571750"/>
            <a:ext cx="8720700" cy="15918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law uses both </a:t>
            </a:r>
            <a:r>
              <a:rPr b="1" i="0" lang="en" sz="2000" u="none" cap="none" strike="noStrike">
                <a:solidFill>
                  <a:schemeClr val="dk1"/>
                </a:solidFill>
                <a:latin typeface="Nunito"/>
                <a:ea typeface="Nunito"/>
                <a:cs typeface="Nunito"/>
                <a:sym typeface="Nunito"/>
              </a:rPr>
              <a:t>rules</a:t>
            </a:r>
            <a:r>
              <a:rPr b="0" i="0" lang="en" sz="2000" u="none" cap="none" strike="noStrike">
                <a:solidFill>
                  <a:schemeClr val="dk1"/>
                </a:solidFill>
                <a:latin typeface="Nunito"/>
                <a:ea typeface="Nunito"/>
                <a:cs typeface="Nunito"/>
                <a:sym typeface="Nunito"/>
              </a:rPr>
              <a:t> and </a:t>
            </a:r>
            <a:r>
              <a:rPr b="1" i="0" lang="en" sz="2000" u="none" cap="none" strike="noStrike">
                <a:solidFill>
                  <a:schemeClr val="dk1"/>
                </a:solidFill>
                <a:latin typeface="Nunito"/>
                <a:ea typeface="Nunito"/>
                <a:cs typeface="Nunito"/>
                <a:sym typeface="Nunito"/>
              </a:rPr>
              <a:t>standards</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Rules: rigid instructions which reduce interpretation problems.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Standards: flexible </a:t>
            </a:r>
            <a:r>
              <a:rPr lang="en" sz="2000">
                <a:solidFill>
                  <a:schemeClr val="dk1"/>
                </a:solidFill>
                <a:latin typeface="Nunito"/>
                <a:ea typeface="Nunito"/>
                <a:cs typeface="Nunito"/>
                <a:sym typeface="Nunito"/>
              </a:rPr>
              <a:t>statements </a:t>
            </a:r>
            <a:r>
              <a:rPr b="0" i="0" lang="en" sz="2000" u="none" cap="none" strike="noStrike">
                <a:solidFill>
                  <a:schemeClr val="dk1"/>
                </a:solidFill>
                <a:latin typeface="Nunito"/>
                <a:ea typeface="Nunito"/>
                <a:cs typeface="Nunito"/>
                <a:sym typeface="Nunito"/>
              </a:rPr>
              <a:t>which allow for proportional responses and reduce the problems of over/under-inclusivity.</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xEl>
                                              <p:pRg end="0" st="0"/>
                                            </p:txEl>
                                          </p:spTgt>
                                        </p:tgtEl>
                                        <p:attrNameLst>
                                          <p:attrName>style.visibility</p:attrName>
                                        </p:attrNameLst>
                                      </p:cBhvr>
                                      <p:to>
                                        <p:strVal val="visible"/>
                                      </p:to>
                                    </p:set>
                                    <p:animEffect filter="fade" transition="in">
                                      <p:cBhvr>
                                        <p:cTn dur="300"/>
                                        <p:tgtEl>
                                          <p:spTgt spid="11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xEl>
                                              <p:pRg end="1" st="1"/>
                                            </p:txEl>
                                          </p:spTgt>
                                        </p:tgtEl>
                                        <p:attrNameLst>
                                          <p:attrName>style.visibility</p:attrName>
                                        </p:attrNameLst>
                                      </p:cBhvr>
                                      <p:to>
                                        <p:strVal val="visible"/>
                                      </p:to>
                                    </p:set>
                                    <p:animEffect filter="fade" transition="in">
                                      <p:cBhvr>
                                        <p:cTn dur="300"/>
                                        <p:tgtEl>
                                          <p:spTgt spid="11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xEl>
                                              <p:pRg end="2" st="2"/>
                                            </p:txEl>
                                          </p:spTgt>
                                        </p:tgtEl>
                                        <p:attrNameLst>
                                          <p:attrName>style.visibility</p:attrName>
                                        </p:attrNameLst>
                                      </p:cBhvr>
                                      <p:to>
                                        <p:strVal val="visible"/>
                                      </p:to>
                                    </p:set>
                                    <p:animEffect filter="fade" transition="in">
                                      <p:cBhvr>
                                        <p:cTn dur="300"/>
                                        <p:tgtEl>
                                          <p:spTgt spid="11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xEl>
                                              <p:pRg end="0" st="0"/>
                                            </p:txEl>
                                          </p:spTgt>
                                        </p:tgtEl>
                                        <p:attrNameLst>
                                          <p:attrName>style.visibility</p:attrName>
                                        </p:attrNameLst>
                                      </p:cBhvr>
                                      <p:to>
                                        <p:strVal val="visible"/>
                                      </p:to>
                                    </p:set>
                                    <p:animEffect filter="fade" transition="in">
                                      <p:cBhvr>
                                        <p:cTn dur="300"/>
                                        <p:tgtEl>
                                          <p:spTgt spid="11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xEl>
                                              <p:pRg end="1" st="1"/>
                                            </p:txEl>
                                          </p:spTgt>
                                        </p:tgtEl>
                                        <p:attrNameLst>
                                          <p:attrName>style.visibility</p:attrName>
                                        </p:attrNameLst>
                                      </p:cBhvr>
                                      <p:to>
                                        <p:strVal val="visible"/>
                                      </p:to>
                                    </p:set>
                                    <p:animEffect filter="fade" transition="in">
                                      <p:cBhvr>
                                        <p:cTn dur="300"/>
                                        <p:tgtEl>
                                          <p:spTgt spid="11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xEl>
                                              <p:pRg end="2" st="2"/>
                                            </p:txEl>
                                          </p:spTgt>
                                        </p:tgtEl>
                                        <p:attrNameLst>
                                          <p:attrName>style.visibility</p:attrName>
                                        </p:attrNameLst>
                                      </p:cBhvr>
                                      <p:to>
                                        <p:strVal val="visible"/>
                                      </p:to>
                                    </p:set>
                                    <p:animEffect filter="fade" transition="in">
                                      <p:cBhvr>
                                        <p:cTn dur="300"/>
                                        <p:tgtEl>
                                          <p:spTgt spid="114">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74" name="Shape 774"/>
        <p:cNvGrpSpPr/>
        <p:nvPr/>
      </p:nvGrpSpPr>
      <p:grpSpPr>
        <a:xfrm>
          <a:off x="0" y="0"/>
          <a:ext cx="0" cy="0"/>
          <a:chOff x="0" y="0"/>
          <a:chExt cx="0" cy="0"/>
        </a:xfrm>
      </p:grpSpPr>
      <p:sp>
        <p:nvSpPr>
          <p:cNvPr id="775" name="Google Shape;775;p82"/>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Social Welfare Functions (2/2)</a:t>
            </a:r>
            <a:endParaRPr/>
          </a:p>
        </p:txBody>
      </p:sp>
      <p:sp>
        <p:nvSpPr>
          <p:cNvPr id="776" name="Google Shape;776;p82"/>
          <p:cNvSpPr txBox="1"/>
          <p:nvPr>
            <p:ph idx="1" type="body"/>
          </p:nvPr>
        </p:nvSpPr>
        <p:spPr>
          <a:xfrm>
            <a:off x="523050" y="2734850"/>
            <a:ext cx="8520600" cy="2367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Different social welfare functions lead to different decisions and outcomes.</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Deciding on a social welfare function is important for clear decision-making.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Clr>
                <a:schemeClr val="dk1"/>
              </a:buClr>
              <a:buSzPts val="1100"/>
              <a:buFont typeface="Arial"/>
              <a:buNone/>
            </a:pPr>
            <a:r>
              <a:rPr lang="en" sz="2000">
                <a:solidFill>
                  <a:schemeClr val="dk1"/>
                </a:solidFill>
                <a:latin typeface="Nunito"/>
                <a:ea typeface="Nunito"/>
                <a:cs typeface="Nunito"/>
                <a:sym typeface="Nunito"/>
              </a:rPr>
              <a:t>We can only compare outputs from one social welfare function. </a:t>
            </a:r>
            <a:endParaRPr sz="2000">
              <a:solidFill>
                <a:schemeClr val="dk1"/>
              </a:solidFill>
              <a:latin typeface="Nunito"/>
              <a:ea typeface="Nunito"/>
              <a:cs typeface="Nunito"/>
              <a:sym typeface="Nunito"/>
            </a:endParaRPr>
          </a:p>
        </p:txBody>
      </p:sp>
      <p:sp>
        <p:nvSpPr>
          <p:cNvPr id="777" name="Google Shape;777;p8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778" name="Google Shape;778;p82"/>
          <p:cNvSpPr txBox="1"/>
          <p:nvPr/>
        </p:nvSpPr>
        <p:spPr>
          <a:xfrm>
            <a:off x="523050" y="817500"/>
            <a:ext cx="8097900" cy="1044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Social welfare functions take the distribution of welfare, and output a measure of social welfare.</a:t>
            </a:r>
            <a:endParaRPr b="0" i="0" sz="2000" u="none" cap="none" strike="noStrike">
              <a:solidFill>
                <a:srgbClr val="000000"/>
              </a:solidFill>
              <a:latin typeface="Nunito"/>
              <a:ea typeface="Nunito"/>
              <a:cs typeface="Nunito"/>
              <a:sym typeface="Nunito"/>
            </a:endParaRPr>
          </a:p>
        </p:txBody>
      </p:sp>
      <p:grpSp>
        <p:nvGrpSpPr>
          <p:cNvPr id="779" name="Google Shape;779;p82"/>
          <p:cNvGrpSpPr/>
          <p:nvPr/>
        </p:nvGrpSpPr>
        <p:grpSpPr>
          <a:xfrm>
            <a:off x="311700" y="1649250"/>
            <a:ext cx="8309250" cy="1044600"/>
            <a:chOff x="311700" y="1649250"/>
            <a:chExt cx="8309250" cy="1044600"/>
          </a:xfrm>
        </p:grpSpPr>
        <p:sp>
          <p:nvSpPr>
            <p:cNvPr id="780" name="Google Shape;780;p82"/>
            <p:cNvSpPr/>
            <p:nvPr/>
          </p:nvSpPr>
          <p:spPr>
            <a:xfrm>
              <a:off x="523050" y="1649250"/>
              <a:ext cx="7949400" cy="1044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highlight>
                  <a:schemeClr val="lt1"/>
                </a:highlight>
                <a:latin typeface="Arial"/>
                <a:ea typeface="Arial"/>
                <a:cs typeface="Arial"/>
                <a:sym typeface="Arial"/>
              </a:endParaRPr>
            </a:p>
          </p:txBody>
        </p:sp>
        <p:grpSp>
          <p:nvGrpSpPr>
            <p:cNvPr id="781" name="Google Shape;781;p82"/>
            <p:cNvGrpSpPr/>
            <p:nvPr/>
          </p:nvGrpSpPr>
          <p:grpSpPr>
            <a:xfrm>
              <a:off x="311700" y="1771350"/>
              <a:ext cx="8309250" cy="800400"/>
              <a:chOff x="311700" y="1898275"/>
              <a:chExt cx="8309250" cy="800400"/>
            </a:xfrm>
          </p:grpSpPr>
          <p:sp>
            <p:nvSpPr>
              <p:cNvPr id="782" name="Google Shape;782;p82"/>
              <p:cNvSpPr txBox="1"/>
              <p:nvPr/>
            </p:nvSpPr>
            <p:spPr>
              <a:xfrm>
                <a:off x="311700" y="1898275"/>
                <a:ext cx="2504100" cy="800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100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Total welfare distribution</a:t>
                </a:r>
                <a:endParaRPr b="0" i="0" sz="2000" u="none" cap="none" strike="noStrike">
                  <a:solidFill>
                    <a:schemeClr val="dk1"/>
                  </a:solidFill>
                  <a:latin typeface="Nunito"/>
                  <a:ea typeface="Nunito"/>
                  <a:cs typeface="Nunito"/>
                  <a:sym typeface="Nunito"/>
                </a:endParaRPr>
              </a:p>
            </p:txBody>
          </p:sp>
          <p:sp>
            <p:nvSpPr>
              <p:cNvPr id="783" name="Google Shape;783;p82"/>
              <p:cNvSpPr/>
              <p:nvPr/>
            </p:nvSpPr>
            <p:spPr>
              <a:xfrm>
                <a:off x="2963475" y="1930225"/>
                <a:ext cx="2872800" cy="7365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4" name="Google Shape;784;p82"/>
              <p:cNvSpPr txBox="1"/>
              <p:nvPr/>
            </p:nvSpPr>
            <p:spPr>
              <a:xfrm>
                <a:off x="2963475" y="2042875"/>
                <a:ext cx="3000000" cy="267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Social welfare function</a:t>
                </a:r>
                <a:endParaRPr b="0" i="0" sz="2000" u="none" cap="none" strike="noStrike">
                  <a:solidFill>
                    <a:schemeClr val="dk1"/>
                  </a:solidFill>
                  <a:latin typeface="Nunito"/>
                  <a:ea typeface="Nunito"/>
                  <a:cs typeface="Nunito"/>
                  <a:sym typeface="Nunito"/>
                </a:endParaRPr>
              </a:p>
            </p:txBody>
          </p:sp>
          <p:sp>
            <p:nvSpPr>
              <p:cNvPr id="785" name="Google Shape;785;p82"/>
              <p:cNvSpPr txBox="1"/>
              <p:nvPr/>
            </p:nvSpPr>
            <p:spPr>
              <a:xfrm>
                <a:off x="6200250" y="2042875"/>
                <a:ext cx="2420700" cy="59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Social welfare</a:t>
                </a:r>
                <a:endParaRPr b="0" i="0" sz="2000" u="none" cap="none" strike="noStrike">
                  <a:solidFill>
                    <a:schemeClr val="dk1"/>
                  </a:solidFill>
                  <a:latin typeface="Nunito"/>
                  <a:ea typeface="Nunito"/>
                  <a:cs typeface="Nunito"/>
                  <a:sym typeface="Nunito"/>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8"/>
                                        </p:tgtEl>
                                        <p:attrNameLst>
                                          <p:attrName>style.visibility</p:attrName>
                                        </p:attrNameLst>
                                      </p:cBhvr>
                                      <p:to>
                                        <p:strVal val="visible"/>
                                      </p:to>
                                    </p:set>
                                    <p:animEffect filter="fade" transition="in">
                                      <p:cBhvr>
                                        <p:cTn dur="300"/>
                                        <p:tgtEl>
                                          <p:spTgt spid="7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9"/>
                                        </p:tgtEl>
                                        <p:attrNameLst>
                                          <p:attrName>style.visibility</p:attrName>
                                        </p:attrNameLst>
                                      </p:cBhvr>
                                      <p:to>
                                        <p:strVal val="visible"/>
                                      </p:to>
                                    </p:set>
                                    <p:animEffect filter="fade" transition="in">
                                      <p:cBhvr>
                                        <p:cTn dur="300"/>
                                        <p:tgtEl>
                                          <p:spTgt spid="7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6">
                                            <p:txEl>
                                              <p:pRg end="0" st="0"/>
                                            </p:txEl>
                                          </p:spTgt>
                                        </p:tgtEl>
                                        <p:attrNameLst>
                                          <p:attrName>style.visibility</p:attrName>
                                        </p:attrNameLst>
                                      </p:cBhvr>
                                      <p:to>
                                        <p:strVal val="visible"/>
                                      </p:to>
                                    </p:set>
                                    <p:animEffect filter="fade" transition="in">
                                      <p:cBhvr>
                                        <p:cTn dur="300"/>
                                        <p:tgtEl>
                                          <p:spTgt spid="77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6">
                                            <p:txEl>
                                              <p:pRg end="1" st="1"/>
                                            </p:txEl>
                                          </p:spTgt>
                                        </p:tgtEl>
                                        <p:attrNameLst>
                                          <p:attrName>style.visibility</p:attrName>
                                        </p:attrNameLst>
                                      </p:cBhvr>
                                      <p:to>
                                        <p:strVal val="visible"/>
                                      </p:to>
                                    </p:set>
                                    <p:animEffect filter="fade" transition="in">
                                      <p:cBhvr>
                                        <p:cTn dur="300"/>
                                        <p:tgtEl>
                                          <p:spTgt spid="77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6">
                                            <p:txEl>
                                              <p:pRg end="2" st="2"/>
                                            </p:txEl>
                                          </p:spTgt>
                                        </p:tgtEl>
                                        <p:attrNameLst>
                                          <p:attrName>style.visibility</p:attrName>
                                        </p:attrNameLst>
                                      </p:cBhvr>
                                      <p:to>
                                        <p:strVal val="visible"/>
                                      </p:to>
                                    </p:set>
                                    <p:animEffect filter="fade" transition="in">
                                      <p:cBhvr>
                                        <p:cTn dur="300"/>
                                        <p:tgtEl>
                                          <p:spTgt spid="776">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89" name="Shape 789"/>
        <p:cNvGrpSpPr/>
        <p:nvPr/>
      </p:nvGrpSpPr>
      <p:grpSpPr>
        <a:xfrm>
          <a:off x="0" y="0"/>
          <a:ext cx="0" cy="0"/>
          <a:chOff x="0" y="0"/>
          <a:chExt cx="0" cy="0"/>
        </a:xfrm>
      </p:grpSpPr>
      <p:sp>
        <p:nvSpPr>
          <p:cNvPr id="790" name="Google Shape;790;p83"/>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Ordinal social welfare functions</a:t>
            </a:r>
            <a:endParaRPr/>
          </a:p>
        </p:txBody>
      </p:sp>
      <p:sp>
        <p:nvSpPr>
          <p:cNvPr id="791" name="Google Shape;791;p83"/>
          <p:cNvSpPr txBox="1"/>
          <p:nvPr>
            <p:ph idx="1" type="body"/>
          </p:nvPr>
        </p:nvSpPr>
        <p:spPr>
          <a:xfrm>
            <a:off x="311700" y="1029513"/>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A very simple social welfare function would simply require that people rank their preferences.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Voting is an example of an ordinal social welfare function: assume that each person’s preferences are equally important, and that people will vote for the choice that maximizes their wellbeing (or whoever’s wellbeing they prioritize).</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1600"/>
              </a:spcAft>
              <a:buSzPts val="1800"/>
              <a:buNone/>
            </a:pPr>
            <a:r>
              <a:rPr lang="en" sz="2000">
                <a:solidFill>
                  <a:schemeClr val="dk1"/>
                </a:solidFill>
                <a:latin typeface="Nunito"/>
                <a:ea typeface="Nunito"/>
                <a:cs typeface="Nunito"/>
                <a:sym typeface="Nunito"/>
              </a:rPr>
              <a:t>However, we want information on the </a:t>
            </a:r>
            <a:r>
              <a:rPr i="1" lang="en" sz="2000">
                <a:solidFill>
                  <a:schemeClr val="dk1"/>
                </a:solidFill>
                <a:latin typeface="Nunito"/>
                <a:ea typeface="Nunito"/>
                <a:cs typeface="Nunito"/>
                <a:sym typeface="Nunito"/>
              </a:rPr>
              <a:t>strength</a:t>
            </a:r>
            <a:r>
              <a:rPr lang="en" sz="2000">
                <a:solidFill>
                  <a:schemeClr val="dk1"/>
                </a:solidFill>
                <a:latin typeface="Nunito"/>
                <a:ea typeface="Nunito"/>
                <a:cs typeface="Nunito"/>
                <a:sym typeface="Nunito"/>
              </a:rPr>
              <a:t> of preferences, too. </a:t>
            </a:r>
            <a:endParaRPr sz="2000">
              <a:solidFill>
                <a:schemeClr val="dk1"/>
              </a:solidFill>
              <a:latin typeface="Nunito"/>
              <a:ea typeface="Nunito"/>
              <a:cs typeface="Nunito"/>
              <a:sym typeface="Nunito"/>
            </a:endParaRPr>
          </a:p>
        </p:txBody>
      </p:sp>
      <p:sp>
        <p:nvSpPr>
          <p:cNvPr id="792" name="Google Shape;792;p8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793" name="Google Shape;793;p8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794" name="Google Shape;794;p8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1">
                                            <p:txEl>
                                              <p:pRg end="0" st="0"/>
                                            </p:txEl>
                                          </p:spTgt>
                                        </p:tgtEl>
                                        <p:attrNameLst>
                                          <p:attrName>style.visibility</p:attrName>
                                        </p:attrNameLst>
                                      </p:cBhvr>
                                      <p:to>
                                        <p:strVal val="visible"/>
                                      </p:to>
                                    </p:set>
                                    <p:animEffect filter="fade" transition="in">
                                      <p:cBhvr>
                                        <p:cTn dur="300"/>
                                        <p:tgtEl>
                                          <p:spTgt spid="79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1">
                                            <p:txEl>
                                              <p:pRg end="1" st="1"/>
                                            </p:txEl>
                                          </p:spTgt>
                                        </p:tgtEl>
                                        <p:attrNameLst>
                                          <p:attrName>style.visibility</p:attrName>
                                        </p:attrNameLst>
                                      </p:cBhvr>
                                      <p:to>
                                        <p:strVal val="visible"/>
                                      </p:to>
                                    </p:set>
                                    <p:animEffect filter="fade" transition="in">
                                      <p:cBhvr>
                                        <p:cTn dur="300"/>
                                        <p:tgtEl>
                                          <p:spTgt spid="79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1">
                                            <p:txEl>
                                              <p:pRg end="2" st="2"/>
                                            </p:txEl>
                                          </p:spTgt>
                                        </p:tgtEl>
                                        <p:attrNameLst>
                                          <p:attrName>style.visibility</p:attrName>
                                        </p:attrNameLst>
                                      </p:cBhvr>
                                      <p:to>
                                        <p:strVal val="visible"/>
                                      </p:to>
                                    </p:set>
                                    <p:animEffect filter="fade" transition="in">
                                      <p:cBhvr>
                                        <p:cTn dur="300"/>
                                        <p:tgtEl>
                                          <p:spTgt spid="791">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98" name="Shape 798"/>
        <p:cNvGrpSpPr/>
        <p:nvPr/>
      </p:nvGrpSpPr>
      <p:grpSpPr>
        <a:xfrm>
          <a:off x="0" y="0"/>
          <a:ext cx="0" cy="0"/>
          <a:chOff x="0" y="0"/>
          <a:chExt cx="0" cy="0"/>
        </a:xfrm>
      </p:grpSpPr>
      <p:sp>
        <p:nvSpPr>
          <p:cNvPr id="799" name="Google Shape;799;p84"/>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Example</a:t>
            </a:r>
            <a:endParaRPr/>
          </a:p>
        </p:txBody>
      </p:sp>
      <p:sp>
        <p:nvSpPr>
          <p:cNvPr id="800" name="Google Shape;800;p84"/>
          <p:cNvSpPr txBox="1"/>
          <p:nvPr>
            <p:ph idx="1" type="body"/>
          </p:nvPr>
        </p:nvSpPr>
        <p:spPr>
          <a:xfrm>
            <a:off x="311700" y="692625"/>
            <a:ext cx="8520600" cy="1139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1600"/>
              </a:spcAft>
              <a:buSzPts val="1800"/>
              <a:buNone/>
            </a:pPr>
            <a:r>
              <a:rPr lang="en" sz="2000">
                <a:solidFill>
                  <a:schemeClr val="dk1"/>
                </a:solidFill>
                <a:latin typeface="Nunito"/>
                <a:ea typeface="Nunito"/>
                <a:cs typeface="Nunito"/>
                <a:sym typeface="Nunito"/>
              </a:rPr>
              <a:t>A town of three people is considering three ways to spend its surplus. Below are the wellbeing values/welfares that each of the town’s members would have in each case.</a:t>
            </a:r>
            <a:endParaRPr sz="2000">
              <a:solidFill>
                <a:schemeClr val="dk1"/>
              </a:solidFill>
              <a:latin typeface="Nunito"/>
              <a:ea typeface="Nunito"/>
              <a:cs typeface="Nunito"/>
              <a:sym typeface="Nunito"/>
            </a:endParaRPr>
          </a:p>
        </p:txBody>
      </p:sp>
      <p:sp>
        <p:nvSpPr>
          <p:cNvPr id="801" name="Google Shape;801;p8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02" name="Google Shape;802;p8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03" name="Google Shape;803;p8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aphicFrame>
        <p:nvGraphicFramePr>
          <p:cNvPr id="804" name="Google Shape;804;p84"/>
          <p:cNvGraphicFramePr/>
          <p:nvPr/>
        </p:nvGraphicFramePr>
        <p:xfrm>
          <a:off x="952500" y="1925475"/>
          <a:ext cx="3000000" cy="3000000"/>
        </p:xfrm>
        <a:graphic>
          <a:graphicData uri="http://schemas.openxmlformats.org/drawingml/2006/table">
            <a:tbl>
              <a:tblPr>
                <a:noFill/>
                <a:tableStyleId>{B02E3182-733F-4C78-8AF4-E4454AE839B1}</a:tableStyleId>
              </a:tblPr>
              <a:tblGrid>
                <a:gridCol w="1809750"/>
                <a:gridCol w="1809750"/>
                <a:gridCol w="1809750"/>
                <a:gridCol w="1809750"/>
              </a:tblGrid>
              <a:tr h="36215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Individuals</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Health Center</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Education Program</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Green Park</a:t>
                      </a:r>
                      <a:endParaRPr sz="1400" u="none" cap="none" strike="noStrike"/>
                    </a:p>
                  </a:txBody>
                  <a:tcPr marT="91425" marB="91425" marR="91425" marL="91425"/>
                </a:tc>
              </a:tr>
              <a:tr h="36215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Ana</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6</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8</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3</a:t>
                      </a:r>
                      <a:endParaRPr sz="1400" u="none" cap="none" strike="noStrike"/>
                    </a:p>
                  </a:txBody>
                  <a:tcPr marT="91425" marB="91425" marR="91425" marL="91425"/>
                </a:tc>
              </a:tr>
              <a:tr h="36215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Ben</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8</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6</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7</a:t>
                      </a:r>
                      <a:endParaRPr sz="1400" u="none" cap="none" strike="noStrike"/>
                    </a:p>
                  </a:txBody>
                  <a:tcPr marT="91425" marB="91425" marR="91425" marL="91425"/>
                </a:tc>
              </a:tr>
              <a:tr h="36215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Cara</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4</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5</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10</a:t>
                      </a:r>
                      <a:endParaRPr sz="1400" u="none" cap="none" strike="noStrike"/>
                    </a:p>
                  </a:txBody>
                  <a:tcPr marT="91425" marB="91425" marR="91425" marL="91425"/>
                </a:tc>
              </a:tr>
            </a:tbl>
          </a:graphicData>
        </a:graphic>
      </p:graphicFrame>
      <p:sp>
        <p:nvSpPr>
          <p:cNvPr id="805" name="Google Shape;805;p84"/>
          <p:cNvSpPr txBox="1"/>
          <p:nvPr/>
        </p:nvSpPr>
        <p:spPr>
          <a:xfrm>
            <a:off x="311700" y="3571788"/>
            <a:ext cx="8715000" cy="1205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000000"/>
                </a:solidFill>
                <a:latin typeface="Nunito"/>
                <a:ea typeface="Nunito"/>
                <a:cs typeface="Nunito"/>
                <a:sym typeface="Nunito"/>
              </a:rPr>
              <a:t>A social welfare function will take an input vector for a situation, such as {6, 8, 4} for the health center, and give an output representing social welfare in that situation. </a:t>
            </a:r>
            <a:endParaRPr b="0" i="0" sz="2000" u="none" cap="none" strike="noStrike">
              <a:solidFill>
                <a:srgbClr val="000000"/>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0"/>
                                        </p:tgtEl>
                                        <p:attrNameLst>
                                          <p:attrName>style.visibility</p:attrName>
                                        </p:attrNameLst>
                                      </p:cBhvr>
                                      <p:to>
                                        <p:strVal val="visible"/>
                                      </p:to>
                                    </p:set>
                                    <p:animEffect filter="fade" transition="in">
                                      <p:cBhvr>
                                        <p:cTn dur="300"/>
                                        <p:tgtEl>
                                          <p:spTgt spid="8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4"/>
                                        </p:tgtEl>
                                        <p:attrNameLst>
                                          <p:attrName>style.visibility</p:attrName>
                                        </p:attrNameLst>
                                      </p:cBhvr>
                                      <p:to>
                                        <p:strVal val="visible"/>
                                      </p:to>
                                    </p:set>
                                    <p:animEffect filter="fade" transition="in">
                                      <p:cBhvr>
                                        <p:cTn dur="300"/>
                                        <p:tgtEl>
                                          <p:spTgt spid="8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5"/>
                                        </p:tgtEl>
                                        <p:attrNameLst>
                                          <p:attrName>style.visibility</p:attrName>
                                        </p:attrNameLst>
                                      </p:cBhvr>
                                      <p:to>
                                        <p:strVal val="visible"/>
                                      </p:to>
                                    </p:set>
                                    <p:animEffect filter="fade" transition="in">
                                      <p:cBhvr>
                                        <p:cTn dur="300"/>
                                        <p:tgtEl>
                                          <p:spTgt spid="8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09" name="Shape 809"/>
        <p:cNvGrpSpPr/>
        <p:nvPr/>
      </p:nvGrpSpPr>
      <p:grpSpPr>
        <a:xfrm>
          <a:off x="0" y="0"/>
          <a:ext cx="0" cy="0"/>
          <a:chOff x="0" y="0"/>
          <a:chExt cx="0" cy="0"/>
        </a:xfrm>
      </p:grpSpPr>
      <p:sp>
        <p:nvSpPr>
          <p:cNvPr id="810" name="Google Shape;810;p85"/>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Utilitarian Social Welfare Functions (1/2)</a:t>
            </a:r>
            <a:endParaRPr/>
          </a:p>
        </p:txBody>
      </p:sp>
      <p:sp>
        <p:nvSpPr>
          <p:cNvPr id="811" name="Google Shape;811;p85"/>
          <p:cNvSpPr txBox="1"/>
          <p:nvPr>
            <p:ph idx="1" type="body"/>
          </p:nvPr>
        </p:nvSpPr>
        <p:spPr>
          <a:xfrm>
            <a:off x="311700" y="24346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b="1" lang="en" sz="2000">
                <a:solidFill>
                  <a:schemeClr val="dk1"/>
                </a:solidFill>
                <a:latin typeface="Nunito"/>
                <a:ea typeface="Nunito"/>
                <a:cs typeface="Nunito"/>
                <a:sym typeface="Nunito"/>
              </a:rPr>
              <a:t>Utilitarianism</a:t>
            </a:r>
            <a:r>
              <a:rPr lang="en" sz="2000">
                <a:solidFill>
                  <a:schemeClr val="dk1"/>
                </a:solidFill>
                <a:latin typeface="Nunito"/>
                <a:ea typeface="Nunito"/>
                <a:cs typeface="Nunito"/>
                <a:sym typeface="Nunito"/>
              </a:rPr>
              <a:t> selects the option that leads to highest total wellbeing.</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1600"/>
              </a:spcAft>
              <a:buSzPts val="1800"/>
              <a:buNone/>
            </a:pPr>
            <a:r>
              <a:rPr lang="en" sz="2000">
                <a:solidFill>
                  <a:schemeClr val="dk1"/>
                </a:solidFill>
                <a:latin typeface="Nunito"/>
                <a:ea typeface="Nunito"/>
                <a:cs typeface="Nunito"/>
                <a:sym typeface="Nunito"/>
              </a:rPr>
              <a:t> </a:t>
            </a:r>
            <a:endParaRPr sz="2000">
              <a:solidFill>
                <a:schemeClr val="dk1"/>
              </a:solidFill>
              <a:latin typeface="Nunito"/>
              <a:ea typeface="Nunito"/>
              <a:cs typeface="Nunito"/>
              <a:sym typeface="Nunito"/>
            </a:endParaRPr>
          </a:p>
        </p:txBody>
      </p:sp>
      <p:sp>
        <p:nvSpPr>
          <p:cNvPr id="812" name="Google Shape;812;p8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13" name="Google Shape;813;p8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14" name="Google Shape;814;p8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aphicFrame>
        <p:nvGraphicFramePr>
          <p:cNvPr id="815" name="Google Shape;815;p85"/>
          <p:cNvGraphicFramePr/>
          <p:nvPr/>
        </p:nvGraphicFramePr>
        <p:xfrm>
          <a:off x="311700" y="752213"/>
          <a:ext cx="3000000" cy="3000000"/>
        </p:xfrm>
        <a:graphic>
          <a:graphicData uri="http://schemas.openxmlformats.org/drawingml/2006/table">
            <a:tbl>
              <a:tblPr>
                <a:noFill/>
                <a:tableStyleId>{B02E3182-733F-4C78-8AF4-E4454AE839B1}</a:tableStyleId>
              </a:tblPr>
              <a:tblGrid>
                <a:gridCol w="1809750"/>
                <a:gridCol w="1809750"/>
                <a:gridCol w="1809750"/>
                <a:gridCol w="1809750"/>
              </a:tblGrid>
              <a:tr h="3437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Individuals</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Health Center</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Education Program</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Green Park</a:t>
                      </a:r>
                      <a:endParaRPr sz="1400" u="none" cap="none" strike="noStrike"/>
                    </a:p>
                  </a:txBody>
                  <a:tcPr marT="91425" marB="91425" marR="91425" marL="91425"/>
                </a:tc>
              </a:tr>
              <a:tr h="3437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Ana</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6</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8</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3</a:t>
                      </a:r>
                      <a:endParaRPr sz="1400" u="none" cap="none" strike="noStrike"/>
                    </a:p>
                  </a:txBody>
                  <a:tcPr marT="91425" marB="91425" marR="91425" marL="91425"/>
                </a:tc>
              </a:tr>
              <a:tr h="3437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Ben</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8</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6</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7</a:t>
                      </a:r>
                      <a:endParaRPr sz="1400" u="none" cap="none" strike="noStrike"/>
                    </a:p>
                  </a:txBody>
                  <a:tcPr marT="91425" marB="91425" marR="91425" marL="91425"/>
                </a:tc>
              </a:tr>
              <a:tr h="3437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Cara</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4</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5</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10</a:t>
                      </a:r>
                      <a:endParaRPr sz="1400" u="none" cap="none" strike="noStrike"/>
                    </a:p>
                  </a:txBody>
                  <a:tcPr marT="91425" marB="91425" marR="91425" marL="91425"/>
                </a:tc>
              </a:tr>
            </a:tbl>
          </a:graphicData>
        </a:graphic>
      </p:graphicFrame>
      <p:grpSp>
        <p:nvGrpSpPr>
          <p:cNvPr id="816" name="Google Shape;816;p85"/>
          <p:cNvGrpSpPr/>
          <p:nvPr/>
        </p:nvGrpSpPr>
        <p:grpSpPr>
          <a:xfrm>
            <a:off x="2148650" y="1434675"/>
            <a:ext cx="216000" cy="611600"/>
            <a:chOff x="2148650" y="1434675"/>
            <a:chExt cx="216000" cy="611600"/>
          </a:xfrm>
        </p:grpSpPr>
        <p:sp>
          <p:nvSpPr>
            <p:cNvPr id="817" name="Google Shape;817;p85"/>
            <p:cNvSpPr/>
            <p:nvPr/>
          </p:nvSpPr>
          <p:spPr>
            <a:xfrm>
              <a:off x="2148650" y="1434675"/>
              <a:ext cx="216000" cy="219900"/>
            </a:xfrm>
            <a:prstGeom prst="mathPlus">
              <a:avLst>
                <a:gd fmla="val 23520" name="adj1"/>
              </a:avLst>
            </a:prstGeom>
            <a:solidFill>
              <a:srgbClr val="0000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818" name="Google Shape;818;p85"/>
            <p:cNvSpPr/>
            <p:nvPr/>
          </p:nvSpPr>
          <p:spPr>
            <a:xfrm>
              <a:off x="2148650" y="1826375"/>
              <a:ext cx="216000" cy="219900"/>
            </a:xfrm>
            <a:prstGeom prst="mathPlus">
              <a:avLst>
                <a:gd fmla="val 23520" name="adj1"/>
              </a:avLst>
            </a:prstGeom>
            <a:solidFill>
              <a:srgbClr val="0000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grpSp>
      <p:grpSp>
        <p:nvGrpSpPr>
          <p:cNvPr id="819" name="Google Shape;819;p85"/>
          <p:cNvGrpSpPr/>
          <p:nvPr/>
        </p:nvGrpSpPr>
        <p:grpSpPr>
          <a:xfrm>
            <a:off x="3982500" y="1434675"/>
            <a:ext cx="2009075" cy="611600"/>
            <a:chOff x="3982500" y="1434675"/>
            <a:chExt cx="2009075" cy="611600"/>
          </a:xfrm>
        </p:grpSpPr>
        <p:grpSp>
          <p:nvGrpSpPr>
            <p:cNvPr id="820" name="Google Shape;820;p85"/>
            <p:cNvGrpSpPr/>
            <p:nvPr/>
          </p:nvGrpSpPr>
          <p:grpSpPr>
            <a:xfrm>
              <a:off x="3982500" y="1434675"/>
              <a:ext cx="216000" cy="611600"/>
              <a:chOff x="2148650" y="1434675"/>
              <a:chExt cx="216000" cy="611600"/>
            </a:xfrm>
          </p:grpSpPr>
          <p:sp>
            <p:nvSpPr>
              <p:cNvPr id="821" name="Google Shape;821;p85"/>
              <p:cNvSpPr/>
              <p:nvPr/>
            </p:nvSpPr>
            <p:spPr>
              <a:xfrm>
                <a:off x="2148650" y="1434675"/>
                <a:ext cx="216000" cy="219900"/>
              </a:xfrm>
              <a:prstGeom prst="mathPlus">
                <a:avLst>
                  <a:gd fmla="val 23520" name="adj1"/>
                </a:avLst>
              </a:prstGeom>
              <a:solidFill>
                <a:srgbClr val="0000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822" name="Google Shape;822;p85"/>
              <p:cNvSpPr/>
              <p:nvPr/>
            </p:nvSpPr>
            <p:spPr>
              <a:xfrm>
                <a:off x="2148650" y="1826375"/>
                <a:ext cx="216000" cy="219900"/>
              </a:xfrm>
              <a:prstGeom prst="mathPlus">
                <a:avLst>
                  <a:gd fmla="val 23520" name="adj1"/>
                </a:avLst>
              </a:prstGeom>
              <a:solidFill>
                <a:srgbClr val="0000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grpSp>
        <p:grpSp>
          <p:nvGrpSpPr>
            <p:cNvPr id="823" name="Google Shape;823;p85"/>
            <p:cNvGrpSpPr/>
            <p:nvPr/>
          </p:nvGrpSpPr>
          <p:grpSpPr>
            <a:xfrm>
              <a:off x="5775575" y="1434675"/>
              <a:ext cx="216000" cy="611600"/>
              <a:chOff x="2148650" y="1434675"/>
              <a:chExt cx="216000" cy="611600"/>
            </a:xfrm>
          </p:grpSpPr>
          <p:sp>
            <p:nvSpPr>
              <p:cNvPr id="824" name="Google Shape;824;p85"/>
              <p:cNvSpPr/>
              <p:nvPr/>
            </p:nvSpPr>
            <p:spPr>
              <a:xfrm>
                <a:off x="2148650" y="1434675"/>
                <a:ext cx="216000" cy="219900"/>
              </a:xfrm>
              <a:prstGeom prst="mathPlus">
                <a:avLst>
                  <a:gd fmla="val 23520" name="adj1"/>
                </a:avLst>
              </a:prstGeom>
              <a:solidFill>
                <a:srgbClr val="0000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825" name="Google Shape;825;p85"/>
              <p:cNvSpPr/>
              <p:nvPr/>
            </p:nvSpPr>
            <p:spPr>
              <a:xfrm>
                <a:off x="2148650" y="1826375"/>
                <a:ext cx="216000" cy="219900"/>
              </a:xfrm>
              <a:prstGeom prst="mathPlus">
                <a:avLst>
                  <a:gd fmla="val 23520" name="adj1"/>
                </a:avLst>
              </a:prstGeom>
              <a:solidFill>
                <a:srgbClr val="0000F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grpSp>
      </p:grpSp>
      <p:sp>
        <p:nvSpPr>
          <p:cNvPr id="826" name="Google Shape;826;p85"/>
          <p:cNvSpPr txBox="1"/>
          <p:nvPr>
            <p:ph idx="1" type="body"/>
          </p:nvPr>
        </p:nvSpPr>
        <p:spPr>
          <a:xfrm>
            <a:off x="311700" y="2954925"/>
            <a:ext cx="8520600" cy="611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Health center = sum(6, 8, 4) = 18</a:t>
            </a:r>
            <a:br>
              <a:rPr lang="en" sz="2000">
                <a:solidFill>
                  <a:schemeClr val="dk1"/>
                </a:solidFill>
                <a:latin typeface="Nunito"/>
                <a:ea typeface="Nunito"/>
                <a:cs typeface="Nunito"/>
                <a:sym typeface="Nunito"/>
              </a:rPr>
            </a:br>
            <a:endParaRPr sz="2000">
              <a:solidFill>
                <a:schemeClr val="dk1"/>
              </a:solidFill>
              <a:latin typeface="Nunito"/>
              <a:ea typeface="Nunito"/>
              <a:cs typeface="Nunito"/>
              <a:sym typeface="Nunito"/>
            </a:endParaRPr>
          </a:p>
        </p:txBody>
      </p:sp>
      <p:sp>
        <p:nvSpPr>
          <p:cNvPr id="827" name="Google Shape;827;p85"/>
          <p:cNvSpPr txBox="1"/>
          <p:nvPr>
            <p:ph idx="1" type="body"/>
          </p:nvPr>
        </p:nvSpPr>
        <p:spPr>
          <a:xfrm>
            <a:off x="311700" y="3285625"/>
            <a:ext cx="8520600" cy="611700"/>
          </a:xfrm>
          <a:prstGeom prst="rect">
            <a:avLst/>
          </a:prstGeom>
          <a:noFill/>
          <a:ln>
            <a:noFill/>
          </a:ln>
        </p:spPr>
        <p:txBody>
          <a:bodyPr anchorCtr="0" anchor="t" bIns="91425" lIns="91425" spcFirstLastPara="1" rIns="91425" wrap="square" tIns="91425">
            <a:noAutofit/>
          </a:bodyPr>
          <a:lstStyle/>
          <a:p>
            <a:pPr indent="0" lvl="0" marL="0" rtl="0" algn="l">
              <a:spcBef>
                <a:spcPts val="1600"/>
              </a:spcBef>
              <a:spcAft>
                <a:spcPts val="0"/>
              </a:spcAft>
              <a:buClr>
                <a:schemeClr val="dk1"/>
              </a:buClr>
              <a:buSzPts val="1800"/>
              <a:buFont typeface="Arial"/>
              <a:buNone/>
            </a:pPr>
            <a:r>
              <a:rPr lang="en" sz="2000">
                <a:solidFill>
                  <a:schemeClr val="dk1"/>
                </a:solidFill>
                <a:latin typeface="Nunito"/>
                <a:ea typeface="Nunito"/>
                <a:cs typeface="Nunito"/>
                <a:sym typeface="Nunito"/>
              </a:rPr>
              <a:t>Education program = sum(8, 6, 5) = 19</a:t>
            </a:r>
            <a:endParaRPr sz="2000">
              <a:solidFill>
                <a:schemeClr val="dk1"/>
              </a:solidFill>
              <a:latin typeface="Nunito"/>
              <a:ea typeface="Nunito"/>
              <a:cs typeface="Nunito"/>
              <a:sym typeface="Nunito"/>
            </a:endParaRPr>
          </a:p>
        </p:txBody>
      </p:sp>
      <p:sp>
        <p:nvSpPr>
          <p:cNvPr id="828" name="Google Shape;828;p85"/>
          <p:cNvSpPr txBox="1"/>
          <p:nvPr>
            <p:ph idx="1" type="body"/>
          </p:nvPr>
        </p:nvSpPr>
        <p:spPr>
          <a:xfrm>
            <a:off x="311700" y="3616325"/>
            <a:ext cx="8520600" cy="611700"/>
          </a:xfrm>
          <a:prstGeom prst="rect">
            <a:avLst/>
          </a:prstGeom>
          <a:noFill/>
          <a:ln>
            <a:noFill/>
          </a:ln>
        </p:spPr>
        <p:txBody>
          <a:bodyPr anchorCtr="0" anchor="t" bIns="91425" lIns="91425" spcFirstLastPara="1" rIns="91425" wrap="square" tIns="91425">
            <a:noAutofit/>
          </a:bodyPr>
          <a:lstStyle/>
          <a:p>
            <a:pPr indent="0" lvl="0" marL="0" rtl="0" algn="l">
              <a:spcBef>
                <a:spcPts val="1600"/>
              </a:spcBef>
              <a:spcAft>
                <a:spcPts val="0"/>
              </a:spcAft>
              <a:buSzPts val="1800"/>
              <a:buNone/>
            </a:pPr>
            <a:r>
              <a:rPr lang="en" sz="2000">
                <a:solidFill>
                  <a:schemeClr val="dk1"/>
                </a:solidFill>
                <a:latin typeface="Nunito"/>
                <a:ea typeface="Nunito"/>
                <a:cs typeface="Nunito"/>
                <a:sym typeface="Nunito"/>
              </a:rPr>
              <a:t>Green park = sum(3, 7, 10) = 20</a:t>
            </a:r>
            <a:endParaRPr sz="2000">
              <a:solidFill>
                <a:schemeClr val="dk1"/>
              </a:solidFill>
              <a:latin typeface="Nunito"/>
              <a:ea typeface="Nunito"/>
              <a:cs typeface="Nunito"/>
              <a:sym typeface="Nunito"/>
            </a:endParaRPr>
          </a:p>
        </p:txBody>
      </p:sp>
      <p:sp>
        <p:nvSpPr>
          <p:cNvPr id="829" name="Google Shape;829;p85"/>
          <p:cNvSpPr txBox="1"/>
          <p:nvPr>
            <p:ph idx="1" type="body"/>
          </p:nvPr>
        </p:nvSpPr>
        <p:spPr>
          <a:xfrm>
            <a:off x="311700" y="4328025"/>
            <a:ext cx="8520600" cy="611700"/>
          </a:xfrm>
          <a:prstGeom prst="rect">
            <a:avLst/>
          </a:prstGeom>
          <a:noFill/>
          <a:ln>
            <a:noFill/>
          </a:ln>
        </p:spPr>
        <p:txBody>
          <a:bodyPr anchorCtr="0" anchor="t" bIns="91425" lIns="91425" spcFirstLastPara="1" rIns="91425" wrap="square" tIns="91425">
            <a:noAutofit/>
          </a:bodyPr>
          <a:lstStyle/>
          <a:p>
            <a:pPr indent="0" lvl="0" marL="0" rtl="0" algn="l">
              <a:spcBef>
                <a:spcPts val="1600"/>
              </a:spcBef>
              <a:spcAft>
                <a:spcPts val="0"/>
              </a:spcAft>
              <a:buSzPts val="1800"/>
              <a:buNone/>
            </a:pPr>
            <a:r>
              <a:rPr lang="en" sz="2000">
                <a:solidFill>
                  <a:schemeClr val="dk1"/>
                </a:solidFill>
                <a:latin typeface="Nunito"/>
                <a:ea typeface="Nunito"/>
                <a:cs typeface="Nunito"/>
                <a:sym typeface="Nunito"/>
              </a:rPr>
              <a:t>Therefore we select the green park.  </a:t>
            </a:r>
            <a:endParaRPr sz="2000">
              <a:solidFill>
                <a:schemeClr val="dk1"/>
              </a:solidFill>
              <a:latin typeface="Nunito"/>
              <a:ea typeface="Nunito"/>
              <a:cs typeface="Nunito"/>
              <a:sym typeface="Nunito"/>
            </a:endParaRPr>
          </a:p>
          <a:p>
            <a:pPr indent="0" lvl="0" marL="0" rtl="0" algn="l">
              <a:spcBef>
                <a:spcPts val="1600"/>
              </a:spcBef>
              <a:spcAft>
                <a:spcPts val="0"/>
              </a:spcAft>
              <a:buSzPts val="1800"/>
              <a:buNone/>
            </a:pPr>
            <a:r>
              <a:t/>
            </a:r>
            <a:endParaRPr sz="2000">
              <a:solidFill>
                <a:schemeClr val="dk1"/>
              </a:solidFill>
              <a:latin typeface="Nunito"/>
              <a:ea typeface="Nunito"/>
              <a:cs typeface="Nunito"/>
              <a:sym typeface="Nunito"/>
            </a:endParaRPr>
          </a:p>
        </p:txBody>
      </p:sp>
      <p:grpSp>
        <p:nvGrpSpPr>
          <p:cNvPr id="830" name="Google Shape;830;p85"/>
          <p:cNvGrpSpPr/>
          <p:nvPr/>
        </p:nvGrpSpPr>
        <p:grpSpPr>
          <a:xfrm>
            <a:off x="311700" y="728625"/>
            <a:ext cx="7266025" cy="3325100"/>
            <a:chOff x="311700" y="728625"/>
            <a:chExt cx="7266025" cy="3325100"/>
          </a:xfrm>
        </p:grpSpPr>
        <p:sp>
          <p:nvSpPr>
            <p:cNvPr id="831" name="Google Shape;831;p85"/>
            <p:cNvSpPr/>
            <p:nvPr/>
          </p:nvSpPr>
          <p:spPr>
            <a:xfrm>
              <a:off x="5721925" y="728625"/>
              <a:ext cx="1855800" cy="1632000"/>
            </a:xfrm>
            <a:prstGeom prst="roundRect">
              <a:avLst>
                <a:gd fmla="val 7032"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832" name="Google Shape;832;p85"/>
            <p:cNvSpPr/>
            <p:nvPr/>
          </p:nvSpPr>
          <p:spPr>
            <a:xfrm>
              <a:off x="311700" y="3668825"/>
              <a:ext cx="3788700" cy="384900"/>
            </a:xfrm>
            <a:prstGeom prst="roundRect">
              <a:avLst>
                <a:gd fmla="val 7032"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5"/>
                                        </p:tgtEl>
                                        <p:attrNameLst>
                                          <p:attrName>style.visibility</p:attrName>
                                        </p:attrNameLst>
                                      </p:cBhvr>
                                      <p:to>
                                        <p:strVal val="visible"/>
                                      </p:to>
                                    </p:set>
                                    <p:animEffect filter="fade" transition="in">
                                      <p:cBhvr>
                                        <p:cTn dur="300"/>
                                        <p:tgtEl>
                                          <p:spTgt spid="8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1">
                                            <p:txEl>
                                              <p:pRg end="0" st="0"/>
                                            </p:txEl>
                                          </p:spTgt>
                                        </p:tgtEl>
                                        <p:attrNameLst>
                                          <p:attrName>style.visibility</p:attrName>
                                        </p:attrNameLst>
                                      </p:cBhvr>
                                      <p:to>
                                        <p:strVal val="visible"/>
                                      </p:to>
                                    </p:set>
                                    <p:animEffect filter="fade" transition="in">
                                      <p:cBhvr>
                                        <p:cTn dur="300"/>
                                        <p:tgtEl>
                                          <p:spTgt spid="81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1">
                                            <p:txEl>
                                              <p:pRg end="1" st="1"/>
                                            </p:txEl>
                                          </p:spTgt>
                                        </p:tgtEl>
                                        <p:attrNameLst>
                                          <p:attrName>style.visibility</p:attrName>
                                        </p:attrNameLst>
                                      </p:cBhvr>
                                      <p:to>
                                        <p:strVal val="visible"/>
                                      </p:to>
                                    </p:set>
                                    <p:animEffect filter="fade" transition="in">
                                      <p:cBhvr>
                                        <p:cTn dur="300"/>
                                        <p:tgtEl>
                                          <p:spTgt spid="81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6"/>
                                        </p:tgtEl>
                                        <p:attrNameLst>
                                          <p:attrName>style.visibility</p:attrName>
                                        </p:attrNameLst>
                                      </p:cBhvr>
                                      <p:to>
                                        <p:strVal val="visible"/>
                                      </p:to>
                                    </p:set>
                                    <p:animEffect filter="fade" transition="in">
                                      <p:cBhvr>
                                        <p:cTn dur="300"/>
                                        <p:tgtEl>
                                          <p:spTgt spid="816"/>
                                        </p:tgtEl>
                                      </p:cBhvr>
                                    </p:animEffect>
                                  </p:childTnLst>
                                </p:cTn>
                              </p:par>
                              <p:par>
                                <p:cTn fill="hold" nodeType="withEffect" presetClass="entr" presetID="10" presetSubtype="0">
                                  <p:stCondLst>
                                    <p:cond delay="0"/>
                                  </p:stCondLst>
                                  <p:childTnLst>
                                    <p:set>
                                      <p:cBhvr>
                                        <p:cTn dur="1" fill="hold">
                                          <p:stCondLst>
                                            <p:cond delay="0"/>
                                          </p:stCondLst>
                                        </p:cTn>
                                        <p:tgtEl>
                                          <p:spTgt spid="826"/>
                                        </p:tgtEl>
                                        <p:attrNameLst>
                                          <p:attrName>style.visibility</p:attrName>
                                        </p:attrNameLst>
                                      </p:cBhvr>
                                      <p:to>
                                        <p:strVal val="visible"/>
                                      </p:to>
                                    </p:set>
                                    <p:animEffect filter="fade" transition="in">
                                      <p:cBhvr>
                                        <p:cTn dur="300"/>
                                        <p:tgtEl>
                                          <p:spTgt spid="8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9"/>
                                        </p:tgtEl>
                                        <p:attrNameLst>
                                          <p:attrName>style.visibility</p:attrName>
                                        </p:attrNameLst>
                                      </p:cBhvr>
                                      <p:to>
                                        <p:strVal val="visible"/>
                                      </p:to>
                                    </p:set>
                                    <p:animEffect filter="fade" transition="in">
                                      <p:cBhvr>
                                        <p:cTn dur="300"/>
                                        <p:tgtEl>
                                          <p:spTgt spid="819"/>
                                        </p:tgtEl>
                                      </p:cBhvr>
                                    </p:animEffect>
                                  </p:childTnLst>
                                </p:cTn>
                              </p:par>
                              <p:par>
                                <p:cTn fill="hold" nodeType="withEffect" presetClass="entr" presetID="1" presetSubtype="0">
                                  <p:stCondLst>
                                    <p:cond delay="0"/>
                                  </p:stCondLst>
                                  <p:childTnLst>
                                    <p:set>
                                      <p:cBhvr>
                                        <p:cTn dur="1" fill="hold">
                                          <p:stCondLst>
                                            <p:cond delay="0"/>
                                          </p:stCondLst>
                                        </p:cTn>
                                        <p:tgtEl>
                                          <p:spTgt spid="827"/>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828"/>
                                        </p:tgtEl>
                                        <p:attrNameLst>
                                          <p:attrName>style.visibility</p:attrName>
                                        </p:attrNameLst>
                                      </p:cBhvr>
                                      <p:to>
                                        <p:strVal val="visible"/>
                                      </p:to>
                                    </p:set>
                                    <p:animEffect filter="fade" transition="in">
                                      <p:cBhvr>
                                        <p:cTn dur="300"/>
                                        <p:tgtEl>
                                          <p:spTgt spid="8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9"/>
                                        </p:tgtEl>
                                        <p:attrNameLst>
                                          <p:attrName>style.visibility</p:attrName>
                                        </p:attrNameLst>
                                      </p:cBhvr>
                                      <p:to>
                                        <p:strVal val="visible"/>
                                      </p:to>
                                    </p:set>
                                    <p:animEffect filter="fade" transition="in">
                                      <p:cBhvr>
                                        <p:cTn dur="300"/>
                                        <p:tgtEl>
                                          <p:spTgt spid="829"/>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830"/>
                                        </p:tgtEl>
                                        <p:attrNameLst>
                                          <p:attrName>style.visibility</p:attrName>
                                        </p:attrNameLst>
                                      </p:cBhvr>
                                      <p:to>
                                        <p:strVal val="visible"/>
                                      </p:to>
                                    </p:set>
                                    <p:animEffect filter="fade" transition="in">
                                      <p:cBhvr>
                                        <p:cTn dur="300"/>
                                        <p:tgtEl>
                                          <p:spTgt spid="8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36" name="Shape 836"/>
        <p:cNvGrpSpPr/>
        <p:nvPr/>
      </p:nvGrpSpPr>
      <p:grpSpPr>
        <a:xfrm>
          <a:off x="0" y="0"/>
          <a:ext cx="0" cy="0"/>
          <a:chOff x="0" y="0"/>
          <a:chExt cx="0" cy="0"/>
        </a:xfrm>
      </p:grpSpPr>
      <p:sp>
        <p:nvSpPr>
          <p:cNvPr id="837" name="Google Shape;837;p86"/>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t>Utilitarian Social Welfare Functions (2/2)</a:t>
            </a:r>
            <a:endParaRPr/>
          </a:p>
        </p:txBody>
      </p:sp>
      <p:sp>
        <p:nvSpPr>
          <p:cNvPr id="838" name="Google Shape;838;p86"/>
          <p:cNvSpPr txBox="1"/>
          <p:nvPr>
            <p:ph idx="1" type="body"/>
          </p:nvPr>
        </p:nvSpPr>
        <p:spPr>
          <a:xfrm>
            <a:off x="311700" y="855025"/>
            <a:ext cx="8520600" cy="4201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Utilitarian social welfare maximizes the sum of individual wellbeing.</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Utilitarian social welfare is similar, but not equivalent to, cost-benefit analysis.</a:t>
            </a:r>
            <a:endParaRPr sz="2000">
              <a:solidFill>
                <a:schemeClr val="dk1"/>
              </a:solidFill>
              <a:latin typeface="Nunito"/>
              <a:ea typeface="Nunito"/>
              <a:cs typeface="Nunito"/>
              <a:sym typeface="Nunito"/>
            </a:endParaRPr>
          </a:p>
          <a:p>
            <a:pPr indent="-355600" lvl="0" marL="457200" rtl="0" algn="l">
              <a:lnSpc>
                <a:spcPct val="115000"/>
              </a:lnSpc>
              <a:spcBef>
                <a:spcPts val="1600"/>
              </a:spcBef>
              <a:spcAft>
                <a:spcPts val="0"/>
              </a:spcAft>
              <a:buClr>
                <a:schemeClr val="dk1"/>
              </a:buClr>
              <a:buSzPts val="2000"/>
              <a:buFont typeface="Nunito"/>
              <a:buChar char="●"/>
            </a:pPr>
            <a:r>
              <a:rPr lang="en" sz="2000">
                <a:solidFill>
                  <a:schemeClr val="dk1"/>
                </a:solidFill>
                <a:latin typeface="Nunito"/>
                <a:ea typeface="Nunito"/>
                <a:cs typeface="Nunito"/>
                <a:sym typeface="Nunito"/>
              </a:rPr>
              <a:t>Cost benefit analysis is useful for decision making. </a:t>
            </a:r>
            <a:endParaRPr sz="2000">
              <a:solidFill>
                <a:schemeClr val="dk1"/>
              </a:solidFill>
              <a:latin typeface="Nunito"/>
              <a:ea typeface="Nunito"/>
              <a:cs typeface="Nunito"/>
              <a:sym typeface="Nunito"/>
            </a:endParaRPr>
          </a:p>
          <a:p>
            <a:pPr indent="-355600" lvl="0" marL="457200" rtl="0" algn="l">
              <a:lnSpc>
                <a:spcPct val="115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Money is not a complete measure of wellbeing.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Utilitarian social welfare functions would promote equity, because wealth has diminishing returns to wellbeing.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1600"/>
              </a:spcAft>
              <a:buSzPts val="1800"/>
              <a:buNone/>
            </a:pPr>
            <a:r>
              <a:rPr lang="en" sz="2000">
                <a:solidFill>
                  <a:schemeClr val="dk1"/>
                </a:solidFill>
                <a:latin typeface="Nunito"/>
                <a:ea typeface="Nunito"/>
                <a:cs typeface="Nunito"/>
                <a:sym typeface="Nunito"/>
              </a:rPr>
              <a:t>AI systems optimizing social welfare functions therefore would seek to reduce inequality. </a:t>
            </a:r>
            <a:endParaRPr sz="2000">
              <a:solidFill>
                <a:schemeClr val="dk1"/>
              </a:solidFill>
              <a:latin typeface="Nunito"/>
              <a:ea typeface="Nunito"/>
              <a:cs typeface="Nunito"/>
              <a:sym typeface="Nunito"/>
            </a:endParaRPr>
          </a:p>
        </p:txBody>
      </p:sp>
      <p:sp>
        <p:nvSpPr>
          <p:cNvPr id="839" name="Google Shape;839;p8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8">
                                            <p:txEl>
                                              <p:pRg end="0" st="0"/>
                                            </p:txEl>
                                          </p:spTgt>
                                        </p:tgtEl>
                                        <p:attrNameLst>
                                          <p:attrName>style.visibility</p:attrName>
                                        </p:attrNameLst>
                                      </p:cBhvr>
                                      <p:to>
                                        <p:strVal val="visible"/>
                                      </p:to>
                                    </p:set>
                                    <p:animEffect filter="fade" transition="in">
                                      <p:cBhvr>
                                        <p:cTn dur="300"/>
                                        <p:tgtEl>
                                          <p:spTgt spid="83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8">
                                            <p:txEl>
                                              <p:pRg end="1" st="1"/>
                                            </p:txEl>
                                          </p:spTgt>
                                        </p:tgtEl>
                                        <p:attrNameLst>
                                          <p:attrName>style.visibility</p:attrName>
                                        </p:attrNameLst>
                                      </p:cBhvr>
                                      <p:to>
                                        <p:strVal val="visible"/>
                                      </p:to>
                                    </p:set>
                                    <p:animEffect filter="fade" transition="in">
                                      <p:cBhvr>
                                        <p:cTn dur="300"/>
                                        <p:tgtEl>
                                          <p:spTgt spid="83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8">
                                            <p:txEl>
                                              <p:pRg end="2" st="2"/>
                                            </p:txEl>
                                          </p:spTgt>
                                        </p:tgtEl>
                                        <p:attrNameLst>
                                          <p:attrName>style.visibility</p:attrName>
                                        </p:attrNameLst>
                                      </p:cBhvr>
                                      <p:to>
                                        <p:strVal val="visible"/>
                                      </p:to>
                                    </p:set>
                                    <p:animEffect filter="fade" transition="in">
                                      <p:cBhvr>
                                        <p:cTn dur="300"/>
                                        <p:tgtEl>
                                          <p:spTgt spid="83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8">
                                            <p:txEl>
                                              <p:pRg end="3" st="3"/>
                                            </p:txEl>
                                          </p:spTgt>
                                        </p:tgtEl>
                                        <p:attrNameLst>
                                          <p:attrName>style.visibility</p:attrName>
                                        </p:attrNameLst>
                                      </p:cBhvr>
                                      <p:to>
                                        <p:strVal val="visible"/>
                                      </p:to>
                                    </p:set>
                                    <p:animEffect filter="fade" transition="in">
                                      <p:cBhvr>
                                        <p:cTn dur="300"/>
                                        <p:tgtEl>
                                          <p:spTgt spid="83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8">
                                            <p:txEl>
                                              <p:pRg end="4" st="4"/>
                                            </p:txEl>
                                          </p:spTgt>
                                        </p:tgtEl>
                                        <p:attrNameLst>
                                          <p:attrName>style.visibility</p:attrName>
                                        </p:attrNameLst>
                                      </p:cBhvr>
                                      <p:to>
                                        <p:strVal val="visible"/>
                                      </p:to>
                                    </p:set>
                                    <p:animEffect filter="fade" transition="in">
                                      <p:cBhvr>
                                        <p:cTn dur="300"/>
                                        <p:tgtEl>
                                          <p:spTgt spid="83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8">
                                            <p:txEl>
                                              <p:pRg end="5" st="5"/>
                                            </p:txEl>
                                          </p:spTgt>
                                        </p:tgtEl>
                                        <p:attrNameLst>
                                          <p:attrName>style.visibility</p:attrName>
                                        </p:attrNameLst>
                                      </p:cBhvr>
                                      <p:to>
                                        <p:strVal val="visible"/>
                                      </p:to>
                                    </p:set>
                                    <p:animEffect filter="fade" transition="in">
                                      <p:cBhvr>
                                        <p:cTn dur="300"/>
                                        <p:tgtEl>
                                          <p:spTgt spid="838">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43" name="Shape 843"/>
        <p:cNvGrpSpPr/>
        <p:nvPr/>
      </p:nvGrpSpPr>
      <p:grpSpPr>
        <a:xfrm>
          <a:off x="0" y="0"/>
          <a:ext cx="0" cy="0"/>
          <a:chOff x="0" y="0"/>
          <a:chExt cx="0" cy="0"/>
        </a:xfrm>
      </p:grpSpPr>
      <p:sp>
        <p:nvSpPr>
          <p:cNvPr id="844" name="Google Shape;844;p87"/>
          <p:cNvSpPr txBox="1"/>
          <p:nvPr>
            <p:ph type="title"/>
          </p:nvPr>
        </p:nvSpPr>
        <p:spPr>
          <a:xfrm>
            <a:off x="136125" y="64025"/>
            <a:ext cx="88719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Prioritarian Social Welfare Functions (1/2)</a:t>
            </a:r>
            <a:endParaRPr/>
          </a:p>
        </p:txBody>
      </p:sp>
      <p:sp>
        <p:nvSpPr>
          <p:cNvPr id="845" name="Google Shape;845;p87"/>
          <p:cNvSpPr txBox="1"/>
          <p:nvPr>
            <p:ph idx="1" type="body"/>
          </p:nvPr>
        </p:nvSpPr>
        <p:spPr>
          <a:xfrm>
            <a:off x="311700" y="2510617"/>
            <a:ext cx="8783100" cy="788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Example: </a:t>
            </a:r>
            <a:r>
              <a:rPr b="1" lang="en" sz="2000">
                <a:solidFill>
                  <a:schemeClr val="dk1"/>
                </a:solidFill>
                <a:latin typeface="Nunito"/>
                <a:ea typeface="Nunito"/>
                <a:cs typeface="Nunito"/>
                <a:sym typeface="Nunito"/>
              </a:rPr>
              <a:t>Rawlsian minimax</a:t>
            </a:r>
            <a:r>
              <a:rPr lang="en" sz="2000">
                <a:solidFill>
                  <a:schemeClr val="dk1"/>
                </a:solidFill>
                <a:latin typeface="Nunito"/>
                <a:ea typeface="Nunito"/>
                <a:cs typeface="Nunito"/>
                <a:sym typeface="Nunito"/>
              </a:rPr>
              <a:t> = maximize the lowest value.</a:t>
            </a:r>
            <a:endParaRPr sz="2000">
              <a:solidFill>
                <a:schemeClr val="dk1"/>
              </a:solidFill>
              <a:latin typeface="Nunito"/>
              <a:ea typeface="Nunito"/>
              <a:cs typeface="Nunito"/>
              <a:sym typeface="Nunito"/>
            </a:endParaRPr>
          </a:p>
        </p:txBody>
      </p:sp>
      <p:sp>
        <p:nvSpPr>
          <p:cNvPr id="846" name="Google Shape;846;p8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47" name="Google Shape;847;p8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48" name="Google Shape;848;p8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graphicFrame>
        <p:nvGraphicFramePr>
          <p:cNvPr id="849" name="Google Shape;849;p87"/>
          <p:cNvGraphicFramePr/>
          <p:nvPr/>
        </p:nvGraphicFramePr>
        <p:xfrm>
          <a:off x="311700" y="783900"/>
          <a:ext cx="3000000" cy="3000000"/>
        </p:xfrm>
        <a:graphic>
          <a:graphicData uri="http://schemas.openxmlformats.org/drawingml/2006/table">
            <a:tbl>
              <a:tblPr>
                <a:noFill/>
                <a:tableStyleId>{B02E3182-733F-4C78-8AF4-E4454AE839B1}</a:tableStyleId>
              </a:tblPr>
              <a:tblGrid>
                <a:gridCol w="1809750"/>
                <a:gridCol w="1809750"/>
                <a:gridCol w="1809750"/>
                <a:gridCol w="1809750"/>
              </a:tblGrid>
              <a:tr h="3437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Individuals</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Health Center</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Education Program</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Green Park</a:t>
                      </a:r>
                      <a:endParaRPr sz="1400" u="none" cap="none" strike="noStrike"/>
                    </a:p>
                  </a:txBody>
                  <a:tcPr marT="91425" marB="91425" marR="91425" marL="91425"/>
                </a:tc>
              </a:tr>
              <a:tr h="3437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Ana</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6</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8</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3</a:t>
                      </a:r>
                      <a:endParaRPr sz="1400" u="none" cap="none" strike="noStrike"/>
                    </a:p>
                  </a:txBody>
                  <a:tcPr marT="91425" marB="91425" marR="91425" marL="91425"/>
                </a:tc>
              </a:tr>
              <a:tr h="3437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Ben</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8</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6</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7</a:t>
                      </a:r>
                      <a:endParaRPr sz="1400" u="none" cap="none" strike="noStrike"/>
                    </a:p>
                  </a:txBody>
                  <a:tcPr marT="91425" marB="91425" marR="91425" marL="91425"/>
                </a:tc>
              </a:tr>
              <a:tr h="3437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Cara</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4</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5</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10</a:t>
                      </a:r>
                      <a:endParaRPr sz="1400" u="none" cap="none" strike="noStrike"/>
                    </a:p>
                  </a:txBody>
                  <a:tcPr marT="91425" marB="91425" marR="91425" marL="91425"/>
                </a:tc>
              </a:tr>
            </a:tbl>
          </a:graphicData>
        </a:graphic>
      </p:graphicFrame>
      <p:grpSp>
        <p:nvGrpSpPr>
          <p:cNvPr id="850" name="Google Shape;850;p87"/>
          <p:cNvGrpSpPr/>
          <p:nvPr/>
        </p:nvGrpSpPr>
        <p:grpSpPr>
          <a:xfrm>
            <a:off x="2104325" y="1210400"/>
            <a:ext cx="3942475" cy="1129125"/>
            <a:chOff x="2104325" y="1210400"/>
            <a:chExt cx="3942475" cy="1129125"/>
          </a:xfrm>
        </p:grpSpPr>
        <p:sp>
          <p:nvSpPr>
            <p:cNvPr id="851" name="Google Shape;851;p87"/>
            <p:cNvSpPr/>
            <p:nvPr/>
          </p:nvSpPr>
          <p:spPr>
            <a:xfrm>
              <a:off x="2104325" y="2002625"/>
              <a:ext cx="325200" cy="336900"/>
            </a:xfrm>
            <a:prstGeom prst="ellipse">
              <a:avLst/>
            </a:prstGeom>
            <a:no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852" name="Google Shape;852;p87"/>
            <p:cNvSpPr/>
            <p:nvPr/>
          </p:nvSpPr>
          <p:spPr>
            <a:xfrm>
              <a:off x="3916950" y="2002625"/>
              <a:ext cx="325200" cy="336900"/>
            </a:xfrm>
            <a:prstGeom prst="ellipse">
              <a:avLst/>
            </a:prstGeom>
            <a:no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853" name="Google Shape;853;p87"/>
            <p:cNvSpPr/>
            <p:nvPr/>
          </p:nvSpPr>
          <p:spPr>
            <a:xfrm>
              <a:off x="5721600" y="1210400"/>
              <a:ext cx="325200" cy="336900"/>
            </a:xfrm>
            <a:prstGeom prst="ellipse">
              <a:avLst/>
            </a:prstGeom>
            <a:no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grpSp>
      <p:sp>
        <p:nvSpPr>
          <p:cNvPr id="854" name="Google Shape;854;p87"/>
          <p:cNvSpPr txBox="1"/>
          <p:nvPr>
            <p:ph idx="1" type="body"/>
          </p:nvPr>
        </p:nvSpPr>
        <p:spPr>
          <a:xfrm>
            <a:off x="311700" y="3082354"/>
            <a:ext cx="8783100" cy="1501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600"/>
              </a:spcBef>
              <a:spcAft>
                <a:spcPts val="0"/>
              </a:spcAft>
              <a:buClr>
                <a:schemeClr val="dk1"/>
              </a:buClr>
              <a:buSzPts val="1100"/>
              <a:buFont typeface="Arial"/>
              <a:buNone/>
            </a:pPr>
            <a:r>
              <a:rPr lang="en" sz="2000">
                <a:solidFill>
                  <a:schemeClr val="dk1"/>
                </a:solidFill>
                <a:latin typeface="Nunito"/>
                <a:ea typeface="Nunito"/>
                <a:cs typeface="Nunito"/>
                <a:sym typeface="Nunito"/>
              </a:rPr>
              <a:t>Health center = min(6, 8, 4) = 4</a:t>
            </a:r>
            <a:br>
              <a:rPr lang="en" sz="2000">
                <a:solidFill>
                  <a:schemeClr val="dk1"/>
                </a:solidFill>
                <a:latin typeface="Nunito"/>
                <a:ea typeface="Nunito"/>
                <a:cs typeface="Nunito"/>
                <a:sym typeface="Nunito"/>
              </a:rPr>
            </a:br>
            <a:r>
              <a:rPr lang="en" sz="2000">
                <a:solidFill>
                  <a:schemeClr val="dk1"/>
                </a:solidFill>
                <a:latin typeface="Nunito"/>
                <a:ea typeface="Nunito"/>
                <a:cs typeface="Nunito"/>
                <a:sym typeface="Nunito"/>
              </a:rPr>
              <a:t>Education program = min(8, 6, 5) = 5</a:t>
            </a:r>
            <a:br>
              <a:rPr lang="en" sz="2000">
                <a:solidFill>
                  <a:schemeClr val="dk1"/>
                </a:solidFill>
                <a:latin typeface="Nunito"/>
                <a:ea typeface="Nunito"/>
                <a:cs typeface="Nunito"/>
                <a:sym typeface="Nunito"/>
              </a:rPr>
            </a:br>
            <a:r>
              <a:rPr lang="en" sz="2000">
                <a:solidFill>
                  <a:schemeClr val="dk1"/>
                </a:solidFill>
                <a:latin typeface="Nunito"/>
                <a:ea typeface="Nunito"/>
                <a:cs typeface="Nunito"/>
                <a:sym typeface="Nunito"/>
              </a:rPr>
              <a:t>Green park = sum(3, 7, 10) = 3</a:t>
            </a:r>
            <a:endParaRPr sz="2000">
              <a:solidFill>
                <a:schemeClr val="dk1"/>
              </a:solidFill>
              <a:latin typeface="Nunito"/>
              <a:ea typeface="Nunito"/>
              <a:cs typeface="Nunito"/>
              <a:sym typeface="Nunito"/>
            </a:endParaRPr>
          </a:p>
        </p:txBody>
      </p:sp>
      <p:sp>
        <p:nvSpPr>
          <p:cNvPr id="855" name="Google Shape;855;p87"/>
          <p:cNvSpPr txBox="1"/>
          <p:nvPr>
            <p:ph idx="1" type="body"/>
          </p:nvPr>
        </p:nvSpPr>
        <p:spPr>
          <a:xfrm>
            <a:off x="311700" y="4366891"/>
            <a:ext cx="8783100" cy="636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600"/>
              </a:spcBef>
              <a:spcAft>
                <a:spcPts val="1600"/>
              </a:spcAft>
              <a:buSzPts val="1800"/>
              <a:buNone/>
            </a:pPr>
            <a:r>
              <a:rPr lang="en" sz="2000">
                <a:solidFill>
                  <a:schemeClr val="dk1"/>
                </a:solidFill>
                <a:latin typeface="Nunito"/>
                <a:ea typeface="Nunito"/>
                <a:cs typeface="Nunito"/>
                <a:sym typeface="Nunito"/>
              </a:rPr>
              <a:t>Max (4, 5, 3) = 5</a:t>
            </a:r>
            <a:endParaRPr sz="2000">
              <a:solidFill>
                <a:schemeClr val="dk1"/>
              </a:solidFill>
              <a:latin typeface="Nunito"/>
              <a:ea typeface="Nunito"/>
              <a:cs typeface="Nunito"/>
              <a:sym typeface="Nunito"/>
            </a:endParaRPr>
          </a:p>
        </p:txBody>
      </p:sp>
      <p:sp>
        <p:nvSpPr>
          <p:cNvPr id="856" name="Google Shape;856;p87"/>
          <p:cNvSpPr/>
          <p:nvPr/>
        </p:nvSpPr>
        <p:spPr>
          <a:xfrm>
            <a:off x="3912950" y="2002625"/>
            <a:ext cx="325200" cy="336900"/>
          </a:xfrm>
          <a:prstGeom prst="ellipse">
            <a:avLst/>
          </a:prstGeom>
          <a:noFill/>
          <a:ln cap="flat" cmpd="sng" w="38100">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857" name="Google Shape;857;p87"/>
          <p:cNvSpPr txBox="1"/>
          <p:nvPr>
            <p:ph idx="1" type="body"/>
          </p:nvPr>
        </p:nvSpPr>
        <p:spPr>
          <a:xfrm>
            <a:off x="2159550" y="4366891"/>
            <a:ext cx="8783100" cy="636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600"/>
              </a:spcBef>
              <a:spcAft>
                <a:spcPts val="1600"/>
              </a:spcAft>
              <a:buSzPts val="1800"/>
              <a:buNone/>
            </a:pPr>
            <a:r>
              <a:rPr lang="en" sz="2000">
                <a:solidFill>
                  <a:schemeClr val="dk1"/>
                </a:solidFill>
                <a:latin typeface="Nunito"/>
                <a:ea typeface="Nunito"/>
                <a:cs typeface="Nunito"/>
                <a:sym typeface="Nunito"/>
              </a:rPr>
              <a:t>, therefore we’d choose the education program. </a:t>
            </a:r>
            <a:endParaRPr sz="2000">
              <a:solidFill>
                <a:schemeClr val="dk1"/>
              </a:solidFill>
              <a:latin typeface="Nunito"/>
              <a:ea typeface="Nunito"/>
              <a:cs typeface="Nunito"/>
              <a:sym typeface="Nunito"/>
            </a:endParaRPr>
          </a:p>
        </p:txBody>
      </p:sp>
      <p:grpSp>
        <p:nvGrpSpPr>
          <p:cNvPr id="858" name="Google Shape;858;p87"/>
          <p:cNvGrpSpPr/>
          <p:nvPr/>
        </p:nvGrpSpPr>
        <p:grpSpPr>
          <a:xfrm>
            <a:off x="311700" y="763938"/>
            <a:ext cx="5445650" cy="3119738"/>
            <a:chOff x="323075" y="763938"/>
            <a:chExt cx="5445650" cy="3119738"/>
          </a:xfrm>
        </p:grpSpPr>
        <p:sp>
          <p:nvSpPr>
            <p:cNvPr id="859" name="Google Shape;859;p87"/>
            <p:cNvSpPr/>
            <p:nvPr/>
          </p:nvSpPr>
          <p:spPr>
            <a:xfrm>
              <a:off x="3924325" y="763938"/>
              <a:ext cx="1844400" cy="1625700"/>
            </a:xfrm>
            <a:prstGeom prst="roundRect">
              <a:avLst>
                <a:gd fmla="val 7032"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sp>
          <p:nvSpPr>
            <p:cNvPr id="860" name="Google Shape;860;p87"/>
            <p:cNvSpPr/>
            <p:nvPr/>
          </p:nvSpPr>
          <p:spPr>
            <a:xfrm>
              <a:off x="323075" y="3498775"/>
              <a:ext cx="4314900" cy="384900"/>
            </a:xfrm>
            <a:prstGeom prst="roundRect">
              <a:avLst>
                <a:gd fmla="val 7032" name="adj"/>
              </a:avLst>
            </a:prstGeom>
            <a:noFill/>
            <a:ln cap="flat" cmpd="sng" w="2857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Telex"/>
                <a:ea typeface="Telex"/>
                <a:cs typeface="Telex"/>
                <a:sym typeface="Telex"/>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5">
                                            <p:txEl>
                                              <p:pRg end="0" st="0"/>
                                            </p:txEl>
                                          </p:spTgt>
                                        </p:tgtEl>
                                        <p:attrNameLst>
                                          <p:attrName>style.visibility</p:attrName>
                                        </p:attrNameLst>
                                      </p:cBhvr>
                                      <p:to>
                                        <p:strVal val="visible"/>
                                      </p:to>
                                    </p:set>
                                    <p:animEffect filter="fade" transition="in">
                                      <p:cBhvr>
                                        <p:cTn dur="300"/>
                                        <p:tgtEl>
                                          <p:spTgt spid="84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4">
                                            <p:txEl>
                                              <p:pRg end="0" st="0"/>
                                            </p:txEl>
                                          </p:spTgt>
                                        </p:tgtEl>
                                        <p:attrNameLst>
                                          <p:attrName>style.visibility</p:attrName>
                                        </p:attrNameLst>
                                      </p:cBhvr>
                                      <p:to>
                                        <p:strVal val="visible"/>
                                      </p:to>
                                    </p:set>
                                    <p:animEffect filter="fade" transition="in">
                                      <p:cBhvr>
                                        <p:cTn dur="300"/>
                                        <p:tgtEl>
                                          <p:spTgt spid="854">
                                            <p:txEl>
                                              <p:pRg end="0" st="0"/>
                                            </p:txEl>
                                          </p:spTgt>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850"/>
                                        </p:tgtEl>
                                        <p:attrNameLst>
                                          <p:attrName>style.visibility</p:attrName>
                                        </p:attrNameLst>
                                      </p:cBhvr>
                                      <p:to>
                                        <p:strVal val="visible"/>
                                      </p:to>
                                    </p:set>
                                    <p:animEffect filter="fade" transition="in">
                                      <p:cBhvr>
                                        <p:cTn dur="300"/>
                                        <p:tgtEl>
                                          <p:spTgt spid="8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5"/>
                                        </p:tgtEl>
                                        <p:attrNameLst>
                                          <p:attrName>style.visibility</p:attrName>
                                        </p:attrNameLst>
                                      </p:cBhvr>
                                      <p:to>
                                        <p:strVal val="visible"/>
                                      </p:to>
                                    </p:set>
                                    <p:animEffect filter="fade" transition="in">
                                      <p:cBhvr>
                                        <p:cTn dur="300"/>
                                        <p:tgtEl>
                                          <p:spTgt spid="855"/>
                                        </p:tgtEl>
                                      </p:cBhvr>
                                    </p:animEffect>
                                  </p:childTnLst>
                                </p:cTn>
                              </p:par>
                            </p:childTnLst>
                          </p:cTn>
                        </p:par>
                        <p:par>
                          <p:cTn fill="hold">
                            <p:stCondLst>
                              <p:cond delay="300"/>
                            </p:stCondLst>
                            <p:childTnLst>
                              <p:par>
                                <p:cTn fill="hold" nodeType="afterEffect" presetClass="entr" presetID="10" presetSubtype="0">
                                  <p:stCondLst>
                                    <p:cond delay="0"/>
                                  </p:stCondLst>
                                  <p:childTnLst>
                                    <p:set>
                                      <p:cBhvr>
                                        <p:cTn dur="1" fill="hold">
                                          <p:stCondLst>
                                            <p:cond delay="0"/>
                                          </p:stCondLst>
                                        </p:cTn>
                                        <p:tgtEl>
                                          <p:spTgt spid="856"/>
                                        </p:tgtEl>
                                        <p:attrNameLst>
                                          <p:attrName>style.visibility</p:attrName>
                                        </p:attrNameLst>
                                      </p:cBhvr>
                                      <p:to>
                                        <p:strVal val="visible"/>
                                      </p:to>
                                    </p:set>
                                    <p:animEffect filter="fade" transition="in">
                                      <p:cBhvr>
                                        <p:cTn dur="300"/>
                                        <p:tgtEl>
                                          <p:spTgt spid="85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7"/>
                                        </p:tgtEl>
                                        <p:attrNameLst>
                                          <p:attrName>style.visibility</p:attrName>
                                        </p:attrNameLst>
                                      </p:cBhvr>
                                      <p:to>
                                        <p:strVal val="visible"/>
                                      </p:to>
                                    </p:set>
                                    <p:animEffect filter="fade" transition="in">
                                      <p:cBhvr>
                                        <p:cTn dur="300"/>
                                        <p:tgtEl>
                                          <p:spTgt spid="857"/>
                                        </p:tgtEl>
                                      </p:cBhvr>
                                    </p:animEffect>
                                  </p:childTnLst>
                                </p:cTn>
                              </p:par>
                              <p:par>
                                <p:cTn fill="hold" nodeType="withEffect" presetClass="entr" presetID="10" presetSubtype="0">
                                  <p:stCondLst>
                                    <p:cond delay="0"/>
                                  </p:stCondLst>
                                  <p:childTnLst>
                                    <p:set>
                                      <p:cBhvr>
                                        <p:cTn dur="1" fill="hold">
                                          <p:stCondLst>
                                            <p:cond delay="0"/>
                                          </p:stCondLst>
                                        </p:cTn>
                                        <p:tgtEl>
                                          <p:spTgt spid="858"/>
                                        </p:tgtEl>
                                        <p:attrNameLst>
                                          <p:attrName>style.visibility</p:attrName>
                                        </p:attrNameLst>
                                      </p:cBhvr>
                                      <p:to>
                                        <p:strVal val="visible"/>
                                      </p:to>
                                    </p:set>
                                    <p:animEffect filter="fade" transition="in">
                                      <p:cBhvr>
                                        <p:cTn dur="300"/>
                                        <p:tgtEl>
                                          <p:spTgt spid="858"/>
                                        </p:tgtEl>
                                      </p:cBhvr>
                                    </p:animEffect>
                                  </p:childTnLst>
                                </p:cTn>
                              </p:par>
                              <p:par>
                                <p:cTn fill="hold" nodeType="withEffect" presetClass="exit" presetID="10" presetSubtype="0">
                                  <p:stCondLst>
                                    <p:cond delay="0"/>
                                  </p:stCondLst>
                                  <p:childTnLst>
                                    <p:animEffect filter="fade" transition="out">
                                      <p:cBhvr>
                                        <p:cTn dur="300"/>
                                        <p:tgtEl>
                                          <p:spTgt spid="850"/>
                                        </p:tgtEl>
                                      </p:cBhvr>
                                    </p:animEffect>
                                    <p:set>
                                      <p:cBhvr>
                                        <p:cTn dur="1" fill="hold">
                                          <p:stCondLst>
                                            <p:cond delay="300"/>
                                          </p:stCondLst>
                                        </p:cTn>
                                        <p:tgtEl>
                                          <p:spTgt spid="850"/>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300"/>
                                        <p:tgtEl>
                                          <p:spTgt spid="856"/>
                                        </p:tgtEl>
                                      </p:cBhvr>
                                    </p:animEffect>
                                    <p:set>
                                      <p:cBhvr>
                                        <p:cTn dur="1" fill="hold">
                                          <p:stCondLst>
                                            <p:cond delay="300"/>
                                          </p:stCondLst>
                                        </p:cTn>
                                        <p:tgtEl>
                                          <p:spTgt spid="856"/>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64" name="Shape 864"/>
        <p:cNvGrpSpPr/>
        <p:nvPr/>
      </p:nvGrpSpPr>
      <p:grpSpPr>
        <a:xfrm>
          <a:off x="0" y="0"/>
          <a:ext cx="0" cy="0"/>
          <a:chOff x="0" y="0"/>
          <a:chExt cx="0" cy="0"/>
        </a:xfrm>
      </p:grpSpPr>
      <p:sp>
        <p:nvSpPr>
          <p:cNvPr id="865" name="Google Shape;865;p88"/>
          <p:cNvSpPr txBox="1"/>
          <p:nvPr>
            <p:ph type="title"/>
          </p:nvPr>
        </p:nvSpPr>
        <p:spPr>
          <a:xfrm>
            <a:off x="128100" y="64025"/>
            <a:ext cx="88878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Prioritarian Social Welfare Functions (2/2)</a:t>
            </a:r>
            <a:endParaRPr/>
          </a:p>
        </p:txBody>
      </p:sp>
      <p:sp>
        <p:nvSpPr>
          <p:cNvPr id="866" name="Google Shape;866;p88"/>
          <p:cNvSpPr txBox="1"/>
          <p:nvPr>
            <p:ph idx="1" type="body"/>
          </p:nvPr>
        </p:nvSpPr>
        <p:spPr>
          <a:xfrm>
            <a:off x="311700" y="758725"/>
            <a:ext cx="8520600" cy="3904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highlight>
                  <a:schemeClr val="lt1"/>
                </a:highlight>
                <a:latin typeface="Nunito"/>
                <a:ea typeface="Nunito"/>
                <a:cs typeface="Nunito"/>
                <a:sym typeface="Nunito"/>
              </a:rPr>
              <a:t>Prioritarian social welfare gives more importance to the wellbeing of those faring poorly. </a:t>
            </a:r>
            <a:endParaRPr sz="2000">
              <a:solidFill>
                <a:schemeClr val="dk1"/>
              </a:solidFill>
              <a:highlight>
                <a:schemeClr val="lt1"/>
              </a:highlight>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highlight>
                  <a:schemeClr val="lt1"/>
                </a:highlight>
                <a:latin typeface="Nunito"/>
                <a:ea typeface="Nunito"/>
                <a:cs typeface="Nunito"/>
                <a:sym typeface="Nunito"/>
              </a:rPr>
              <a:t>Prioritarianism does not directly seek to reduce inequality, but rather seeks to help the worse off in society. </a:t>
            </a:r>
            <a:endParaRPr sz="2000">
              <a:solidFill>
                <a:schemeClr val="dk1"/>
              </a:solidFill>
              <a:highlight>
                <a:schemeClr val="lt1"/>
              </a:highlight>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highlight>
                  <a:schemeClr val="lt1"/>
                </a:highlight>
                <a:latin typeface="Nunito"/>
                <a:ea typeface="Nunito"/>
                <a:cs typeface="Nunito"/>
                <a:sym typeface="Nunito"/>
              </a:rPr>
              <a:t>The Rawlsian minimax function states that social welfare is simply the welfare of the worst off person in society. </a:t>
            </a:r>
            <a:endParaRPr sz="2000">
              <a:solidFill>
                <a:schemeClr val="dk1"/>
              </a:solidFill>
              <a:highlight>
                <a:schemeClr val="lt1"/>
              </a:highlight>
              <a:latin typeface="Nunito"/>
              <a:ea typeface="Nunito"/>
              <a:cs typeface="Nunito"/>
              <a:sym typeface="Nunito"/>
            </a:endParaRPr>
          </a:p>
          <a:p>
            <a:pPr indent="0" lvl="0" marL="0" rtl="0" algn="l">
              <a:lnSpc>
                <a:spcPct val="115000"/>
              </a:lnSpc>
              <a:spcBef>
                <a:spcPts val="1600"/>
              </a:spcBef>
              <a:spcAft>
                <a:spcPts val="1600"/>
              </a:spcAft>
              <a:buSzPts val="1800"/>
              <a:buNone/>
            </a:pPr>
            <a:r>
              <a:rPr lang="en" sz="2000">
                <a:solidFill>
                  <a:schemeClr val="dk1"/>
                </a:solidFill>
                <a:highlight>
                  <a:schemeClr val="lt1"/>
                </a:highlight>
                <a:latin typeface="Nunito"/>
                <a:ea typeface="Nunito"/>
                <a:cs typeface="Nunito"/>
                <a:sym typeface="Nunito"/>
              </a:rPr>
              <a:t>Continuous prioritarian SWFs show diminishing returns to individual welfare, thus prioritizing the welfare of the worst off. </a:t>
            </a:r>
            <a:endParaRPr sz="2000">
              <a:solidFill>
                <a:schemeClr val="dk1"/>
              </a:solidFill>
              <a:highlight>
                <a:schemeClr val="lt1"/>
              </a:highlight>
              <a:latin typeface="Nunito"/>
              <a:ea typeface="Nunito"/>
              <a:cs typeface="Nunito"/>
              <a:sym typeface="Nunito"/>
            </a:endParaRPr>
          </a:p>
        </p:txBody>
      </p:sp>
      <p:sp>
        <p:nvSpPr>
          <p:cNvPr id="867" name="Google Shape;867;p88"/>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68" name="Google Shape;868;p88"/>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869" name="Google Shape;869;p88"/>
          <p:cNvSpPr txBox="1"/>
          <p:nvPr/>
        </p:nvSpPr>
        <p:spPr>
          <a:xfrm>
            <a:off x="8595289" y="4785217"/>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6">
                                            <p:txEl>
                                              <p:pRg end="0" st="0"/>
                                            </p:txEl>
                                          </p:spTgt>
                                        </p:tgtEl>
                                        <p:attrNameLst>
                                          <p:attrName>style.visibility</p:attrName>
                                        </p:attrNameLst>
                                      </p:cBhvr>
                                      <p:to>
                                        <p:strVal val="visible"/>
                                      </p:to>
                                    </p:set>
                                    <p:animEffect filter="fade" transition="in">
                                      <p:cBhvr>
                                        <p:cTn dur="300"/>
                                        <p:tgtEl>
                                          <p:spTgt spid="86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6">
                                            <p:txEl>
                                              <p:pRg end="1" st="1"/>
                                            </p:txEl>
                                          </p:spTgt>
                                        </p:tgtEl>
                                        <p:attrNameLst>
                                          <p:attrName>style.visibility</p:attrName>
                                        </p:attrNameLst>
                                      </p:cBhvr>
                                      <p:to>
                                        <p:strVal val="visible"/>
                                      </p:to>
                                    </p:set>
                                    <p:animEffect filter="fade" transition="in">
                                      <p:cBhvr>
                                        <p:cTn dur="300"/>
                                        <p:tgtEl>
                                          <p:spTgt spid="86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6">
                                            <p:txEl>
                                              <p:pRg end="2" st="2"/>
                                            </p:txEl>
                                          </p:spTgt>
                                        </p:tgtEl>
                                        <p:attrNameLst>
                                          <p:attrName>style.visibility</p:attrName>
                                        </p:attrNameLst>
                                      </p:cBhvr>
                                      <p:to>
                                        <p:strVal val="visible"/>
                                      </p:to>
                                    </p:set>
                                    <p:animEffect filter="fade" transition="in">
                                      <p:cBhvr>
                                        <p:cTn dur="300"/>
                                        <p:tgtEl>
                                          <p:spTgt spid="86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6">
                                            <p:txEl>
                                              <p:pRg end="3" st="3"/>
                                            </p:txEl>
                                          </p:spTgt>
                                        </p:tgtEl>
                                        <p:attrNameLst>
                                          <p:attrName>style.visibility</p:attrName>
                                        </p:attrNameLst>
                                      </p:cBhvr>
                                      <p:to>
                                        <p:strVal val="visible"/>
                                      </p:to>
                                    </p:set>
                                    <p:animEffect filter="fade" transition="in">
                                      <p:cBhvr>
                                        <p:cTn dur="300"/>
                                        <p:tgtEl>
                                          <p:spTgt spid="866">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73" name="Shape 873"/>
        <p:cNvGrpSpPr/>
        <p:nvPr/>
      </p:nvGrpSpPr>
      <p:grpSpPr>
        <a:xfrm>
          <a:off x="0" y="0"/>
          <a:ext cx="0" cy="0"/>
          <a:chOff x="0" y="0"/>
          <a:chExt cx="0" cy="0"/>
        </a:xfrm>
      </p:grpSpPr>
      <p:sp>
        <p:nvSpPr>
          <p:cNvPr id="874" name="Google Shape;874;p89"/>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Social Welfare Functions Conclusions</a:t>
            </a:r>
            <a:endParaRPr/>
          </a:p>
        </p:txBody>
      </p:sp>
      <p:sp>
        <p:nvSpPr>
          <p:cNvPr id="875" name="Google Shape;875;p8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AIs can be used to estimate the inputs and outputs of social welfare functions.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rPr lang="en" sz="2000">
                <a:solidFill>
                  <a:schemeClr val="dk1"/>
                </a:solidFill>
                <a:latin typeface="Nunito"/>
                <a:ea typeface="Nunito"/>
                <a:cs typeface="Nunito"/>
                <a:sym typeface="Nunito"/>
              </a:rPr>
              <a:t>Social welfare functions can be used in the training of AIs, to guide them towards prioritizing social welfare in addition to their other goals.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1600"/>
              </a:spcAft>
              <a:buSzPts val="1800"/>
              <a:buNone/>
            </a:pPr>
            <a:r>
              <a:rPr lang="en" sz="2000">
                <a:solidFill>
                  <a:schemeClr val="dk1"/>
                </a:solidFill>
                <a:latin typeface="Nunito"/>
                <a:ea typeface="Nunito"/>
                <a:cs typeface="Nunito"/>
                <a:sym typeface="Nunito"/>
              </a:rPr>
              <a:t>Advanced AIs might be tasked with maximizing social welfare, as they may be able to aggregate large amounts of information and identify the determinants of social welfare. </a:t>
            </a:r>
            <a:endParaRPr sz="2000">
              <a:solidFill>
                <a:schemeClr val="dk1"/>
              </a:solidFill>
              <a:latin typeface="Nunito"/>
              <a:ea typeface="Nunito"/>
              <a:cs typeface="Nunito"/>
              <a:sym typeface="Nunito"/>
            </a:endParaRPr>
          </a:p>
        </p:txBody>
      </p:sp>
      <p:sp>
        <p:nvSpPr>
          <p:cNvPr id="876" name="Google Shape;876;p89"/>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77" name="Google Shape;877;p89"/>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78" name="Google Shape;878;p89"/>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5">
                                            <p:txEl>
                                              <p:pRg end="0" st="0"/>
                                            </p:txEl>
                                          </p:spTgt>
                                        </p:tgtEl>
                                        <p:attrNameLst>
                                          <p:attrName>style.visibility</p:attrName>
                                        </p:attrNameLst>
                                      </p:cBhvr>
                                      <p:to>
                                        <p:strVal val="visible"/>
                                      </p:to>
                                    </p:set>
                                    <p:animEffect filter="fade" transition="in">
                                      <p:cBhvr>
                                        <p:cTn dur="300"/>
                                        <p:tgtEl>
                                          <p:spTgt spid="87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5">
                                            <p:txEl>
                                              <p:pRg end="1" st="1"/>
                                            </p:txEl>
                                          </p:spTgt>
                                        </p:tgtEl>
                                        <p:attrNameLst>
                                          <p:attrName>style.visibility</p:attrName>
                                        </p:attrNameLst>
                                      </p:cBhvr>
                                      <p:to>
                                        <p:strVal val="visible"/>
                                      </p:to>
                                    </p:set>
                                    <p:animEffect filter="fade" transition="in">
                                      <p:cBhvr>
                                        <p:cTn dur="300"/>
                                        <p:tgtEl>
                                          <p:spTgt spid="87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5">
                                            <p:txEl>
                                              <p:pRg end="2" st="2"/>
                                            </p:txEl>
                                          </p:spTgt>
                                        </p:tgtEl>
                                        <p:attrNameLst>
                                          <p:attrName>style.visibility</p:attrName>
                                        </p:attrNameLst>
                                      </p:cBhvr>
                                      <p:to>
                                        <p:strVal val="visible"/>
                                      </p:to>
                                    </p:set>
                                    <p:animEffect filter="fade" transition="in">
                                      <p:cBhvr>
                                        <p:cTn dur="300"/>
                                        <p:tgtEl>
                                          <p:spTgt spid="875">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2" name="Shape 882"/>
        <p:cNvGrpSpPr/>
        <p:nvPr/>
      </p:nvGrpSpPr>
      <p:grpSpPr>
        <a:xfrm>
          <a:off x="0" y="0"/>
          <a:ext cx="0" cy="0"/>
          <a:chOff x="0" y="0"/>
          <a:chExt cx="0" cy="0"/>
        </a:xfrm>
      </p:grpSpPr>
      <p:sp>
        <p:nvSpPr>
          <p:cNvPr id="883" name="Google Shape;883;p90"/>
          <p:cNvSpPr txBox="1"/>
          <p:nvPr>
            <p:ph type="title"/>
          </p:nvPr>
        </p:nvSpPr>
        <p:spPr>
          <a:xfrm>
            <a:off x="423625" y="559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Roadmap</a:t>
            </a:r>
            <a:endParaRPr sz="3600">
              <a:latin typeface="Nunito"/>
              <a:ea typeface="Nunito"/>
              <a:cs typeface="Nunito"/>
              <a:sym typeface="Nunito"/>
            </a:endParaRPr>
          </a:p>
        </p:txBody>
      </p:sp>
      <p:sp>
        <p:nvSpPr>
          <p:cNvPr id="884" name="Google Shape;884;p90"/>
          <p:cNvSpPr txBox="1"/>
          <p:nvPr/>
        </p:nvSpPr>
        <p:spPr>
          <a:xfrm>
            <a:off x="367450" y="817200"/>
            <a:ext cx="8776500" cy="36678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Law: </a:t>
            </a:r>
            <a:r>
              <a:rPr b="0" i="1" lang="en" sz="2000" u="none" cap="none" strike="noStrike">
                <a:solidFill>
                  <a:schemeClr val="dk1"/>
                </a:solidFill>
                <a:latin typeface="Nunito"/>
                <a:ea typeface="Nunito"/>
                <a:cs typeface="Nunito"/>
                <a:sym typeface="Nunito"/>
              </a:rPr>
              <a:t>Make AIs follow the law.</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Fairness: </a:t>
            </a:r>
            <a:r>
              <a:rPr b="0" i="1" lang="en" sz="2000" u="none" cap="none" strike="noStrike">
                <a:solidFill>
                  <a:schemeClr val="dk1"/>
                </a:solidFill>
                <a:latin typeface="Nunito"/>
                <a:ea typeface="Nunito"/>
                <a:cs typeface="Nunito"/>
                <a:sym typeface="Nunito"/>
              </a:rPr>
              <a:t>Make AIs be fair.</a:t>
            </a:r>
            <a:endParaRPr b="0" i="1" sz="2000" u="none" cap="none" strike="noStrike">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The Economic Engine: </a:t>
            </a:r>
            <a:r>
              <a:rPr i="1" lang="en" sz="2000">
                <a:solidFill>
                  <a:schemeClr val="dk1"/>
                </a:solidFill>
                <a:latin typeface="Nunito"/>
                <a:ea typeface="Nunito"/>
                <a:cs typeface="Nunito"/>
                <a:sym typeface="Nunito"/>
              </a:rPr>
              <a:t>Let the economy govern AI development</a:t>
            </a:r>
            <a:r>
              <a:rPr i="1" lang="en" sz="2000">
                <a:solidFill>
                  <a:schemeClr val="dk1"/>
                </a:solidFill>
                <a:latin typeface="Nunito"/>
                <a:ea typeface="Nunito"/>
                <a:cs typeface="Nunito"/>
                <a:sym typeface="Nunito"/>
              </a:rPr>
              <a:t>.</a:t>
            </a:r>
            <a:endParaRPr i="1" sz="2000">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Wellbeing: </a:t>
            </a:r>
            <a:r>
              <a:rPr i="1" lang="en" sz="2000">
                <a:solidFill>
                  <a:schemeClr val="dk1"/>
                </a:solidFill>
                <a:latin typeface="Nunito"/>
                <a:ea typeface="Nunito"/>
                <a:cs typeface="Nunito"/>
                <a:sym typeface="Nunito"/>
              </a:rPr>
              <a:t>AIs should improve people’s lives.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Preferences: </a:t>
            </a:r>
            <a:r>
              <a:rPr b="0" i="1" lang="en" sz="2000" u="none" cap="none" strike="noStrike">
                <a:solidFill>
                  <a:schemeClr val="dk1"/>
                </a:solidFill>
                <a:latin typeface="Nunito"/>
                <a:ea typeface="Nunito"/>
                <a:cs typeface="Nunito"/>
                <a:sym typeface="Nunito"/>
              </a:rPr>
              <a:t>Make AIs satisfy people’s preferences.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Happiness: </a:t>
            </a:r>
            <a:r>
              <a:rPr b="0" i="1" lang="en" sz="2000" u="none" cap="none" strike="noStrike">
                <a:solidFill>
                  <a:schemeClr val="dk1"/>
                </a:solidFill>
                <a:latin typeface="Nunito"/>
                <a:ea typeface="Nunito"/>
                <a:cs typeface="Nunito"/>
                <a:sym typeface="Nunito"/>
              </a:rPr>
              <a:t>Make AIs make people happy.</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Social Welfare Functions: </a:t>
            </a:r>
            <a:r>
              <a:rPr b="0" i="1" lang="en" sz="2000" u="none" cap="none" strike="noStrike">
                <a:solidFill>
                  <a:schemeClr val="dk1"/>
                </a:solidFill>
                <a:latin typeface="Nunito"/>
                <a:ea typeface="Nunito"/>
                <a:cs typeface="Nunito"/>
                <a:sym typeface="Nunito"/>
              </a:rPr>
              <a:t>Make AIs maximize total wellbeing.</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Moral uncertainty: </a:t>
            </a:r>
            <a:r>
              <a:rPr i="1" lang="en" sz="2000">
                <a:solidFill>
                  <a:schemeClr val="dk1"/>
                </a:solidFill>
                <a:latin typeface="Nunito"/>
                <a:ea typeface="Nunito"/>
                <a:cs typeface="Nunito"/>
                <a:sym typeface="Nunito"/>
              </a:rPr>
              <a:t>Deciding without knowing the “correct” moral theory</a:t>
            </a:r>
            <a:endParaRPr i="1" sz="2000">
              <a:solidFill>
                <a:schemeClr val="dk1"/>
              </a:solidFill>
              <a:latin typeface="Nunito"/>
              <a:ea typeface="Nunito"/>
              <a:cs typeface="Nunito"/>
              <a:sym typeface="Nunito"/>
            </a:endParaRPr>
          </a:p>
          <a:p>
            <a:pPr indent="0" lvl="0" marL="0" marR="0" rtl="0" algn="l">
              <a:lnSpc>
                <a:spcPct val="150000"/>
              </a:lnSpc>
              <a:spcBef>
                <a:spcPts val="0"/>
              </a:spcBef>
              <a:spcAft>
                <a:spcPts val="0"/>
              </a:spcAft>
              <a:buClr>
                <a:srgbClr val="000000"/>
              </a:buClr>
              <a:buSzPts val="2000"/>
              <a:buFont typeface="Arial"/>
              <a:buNone/>
            </a:pPr>
            <a:r>
              <a:t/>
            </a:r>
            <a:endParaRPr b="0" i="1" sz="2000" u="none" cap="none" strike="noStrike">
              <a:solidFill>
                <a:schemeClr val="dk1"/>
              </a:solidFill>
              <a:latin typeface="Nunito"/>
              <a:ea typeface="Nunito"/>
              <a:cs typeface="Nunito"/>
              <a:sym typeface="Nunito"/>
            </a:endParaRPr>
          </a:p>
          <a:p>
            <a:pPr indent="0" lvl="0" marL="0" marR="0" rtl="0" algn="l">
              <a:lnSpc>
                <a:spcPct val="150000"/>
              </a:lnSpc>
              <a:spcBef>
                <a:spcPts val="0"/>
              </a:spcBef>
              <a:spcAft>
                <a:spcPts val="0"/>
              </a:spcAft>
              <a:buClr>
                <a:srgbClr val="000000"/>
              </a:buClr>
              <a:buSzPts val="2000"/>
              <a:buFont typeface="Arial"/>
              <a:buNone/>
            </a:pPr>
            <a:r>
              <a:t/>
            </a:r>
            <a:endParaRPr b="0" i="1" sz="2000" u="none" cap="none" strike="noStrike">
              <a:solidFill>
                <a:schemeClr val="dk1"/>
              </a:solidFill>
              <a:latin typeface="Nunito"/>
              <a:ea typeface="Nunito"/>
              <a:cs typeface="Nunito"/>
              <a:sym typeface="Nunito"/>
            </a:endParaRPr>
          </a:p>
          <a:p>
            <a:pPr indent="0" lvl="0" marL="0" marR="0" rtl="0" algn="l">
              <a:lnSpc>
                <a:spcPct val="150000"/>
              </a:lnSpc>
              <a:spcBef>
                <a:spcPts val="0"/>
              </a:spcBef>
              <a:spcAft>
                <a:spcPts val="0"/>
              </a:spcAft>
              <a:buClr>
                <a:srgbClr val="000000"/>
              </a:buClr>
              <a:buSzPts val="2000"/>
              <a:buFont typeface="Arial"/>
              <a:buNone/>
            </a:pPr>
            <a:r>
              <a:t/>
            </a:r>
            <a:endParaRPr b="0" i="1" sz="2000" u="none" cap="none" strike="noStrike">
              <a:solidFill>
                <a:schemeClr val="dk1"/>
              </a:solidFill>
              <a:latin typeface="Nunito"/>
              <a:ea typeface="Nunito"/>
              <a:cs typeface="Nunito"/>
              <a:sym typeface="Nunito"/>
            </a:endParaRPr>
          </a:p>
        </p:txBody>
      </p:sp>
      <p:sp>
        <p:nvSpPr>
          <p:cNvPr id="885" name="Google Shape;885;p9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86" name="Google Shape;886;p9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87" name="Google Shape;887;p9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888" name="Google Shape;888;p90"/>
          <p:cNvSpPr/>
          <p:nvPr/>
        </p:nvSpPr>
        <p:spPr>
          <a:xfrm>
            <a:off x="367450" y="4040625"/>
            <a:ext cx="8728800" cy="444300"/>
          </a:xfrm>
          <a:prstGeom prst="rect">
            <a:avLst/>
          </a:prstGeom>
          <a:noFill/>
          <a:ln cap="flat" cmpd="sng" w="9525">
            <a:solidFill>
              <a:srgbClr val="0097A7"/>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elex"/>
              <a:ea typeface="Telex"/>
              <a:cs typeface="Telex"/>
              <a:sym typeface="Telex"/>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8"/>
                                        </p:tgtEl>
                                        <p:attrNameLst>
                                          <p:attrName>style.visibility</p:attrName>
                                        </p:attrNameLst>
                                      </p:cBhvr>
                                      <p:to>
                                        <p:strVal val="visible"/>
                                      </p:to>
                                    </p:set>
                                    <p:animEffect filter="fade" transition="in">
                                      <p:cBhvr>
                                        <p:cTn dur="300"/>
                                        <p:tgtEl>
                                          <p:spTgt spid="8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2" name="Shape 892"/>
        <p:cNvGrpSpPr/>
        <p:nvPr/>
      </p:nvGrpSpPr>
      <p:grpSpPr>
        <a:xfrm>
          <a:off x="0" y="0"/>
          <a:ext cx="0" cy="0"/>
          <a:chOff x="0" y="0"/>
          <a:chExt cx="0" cy="0"/>
        </a:xfrm>
      </p:grpSpPr>
      <p:sp>
        <p:nvSpPr>
          <p:cNvPr id="893" name="Google Shape;893;p91"/>
          <p:cNvSpPr txBox="1"/>
          <p:nvPr>
            <p:ph type="title"/>
          </p:nvPr>
        </p:nvSpPr>
        <p:spPr>
          <a:xfrm>
            <a:off x="423450" y="19228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Moral Uncertainty</a:t>
            </a:r>
            <a:endParaRPr sz="3600">
              <a:latin typeface="Nunito"/>
              <a:ea typeface="Nunito"/>
              <a:cs typeface="Nunito"/>
              <a:sym typeface="Nunito"/>
            </a:endParaRPr>
          </a:p>
        </p:txBody>
      </p:sp>
      <p:sp>
        <p:nvSpPr>
          <p:cNvPr id="894" name="Google Shape;894;p9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895" name="Google Shape;895;p9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896" name="Google Shape;896;p9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897" name="Google Shape;897;p91"/>
          <p:cNvSpPr txBox="1"/>
          <p:nvPr/>
        </p:nvSpPr>
        <p:spPr>
          <a:xfrm>
            <a:off x="367675" y="2876550"/>
            <a:ext cx="8409000" cy="491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000"/>
              <a:buFont typeface="Arial"/>
              <a:buNone/>
            </a:pPr>
            <a:r>
              <a:rPr i="1" lang="en" sz="2000">
                <a:solidFill>
                  <a:schemeClr val="dk1"/>
                </a:solidFill>
                <a:latin typeface="Nunito"/>
                <a:ea typeface="Nunito"/>
                <a:cs typeface="Nunito"/>
                <a:sym typeface="Nunito"/>
              </a:rPr>
              <a:t>How do we decide without knowing which moral theory is correct?</a:t>
            </a:r>
            <a:endParaRPr b="0" i="1"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7"/>
                                        </p:tgtEl>
                                        <p:attrNameLst>
                                          <p:attrName>style.visibility</p:attrName>
                                        </p:attrNameLst>
                                      </p:cBhvr>
                                      <p:to>
                                        <p:strVal val="visible"/>
                                      </p:to>
                                    </p:set>
                                    <p:animEffect filter="fade" transition="in">
                                      <p:cBhvr>
                                        <p:cTn dur="300"/>
                                        <p:tgtEl>
                                          <p:spTgt spid="8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8" name="Shape 118"/>
        <p:cNvGrpSpPr/>
        <p:nvPr/>
      </p:nvGrpSpPr>
      <p:grpSpPr>
        <a:xfrm>
          <a:off x="0" y="0"/>
          <a:ext cx="0" cy="0"/>
          <a:chOff x="0" y="0"/>
          <a:chExt cx="0" cy="0"/>
        </a:xfrm>
      </p:grpSpPr>
      <p:sp>
        <p:nvSpPr>
          <p:cNvPr id="119" name="Google Shape;119;p20"/>
          <p:cNvSpPr txBox="1"/>
          <p:nvPr>
            <p:ph type="title"/>
          </p:nvPr>
        </p:nvSpPr>
        <p:spPr>
          <a:xfrm>
            <a:off x="423450" y="786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Rules and Standards</a:t>
            </a:r>
            <a:endParaRPr sz="3600">
              <a:latin typeface="Nunito"/>
              <a:ea typeface="Nunito"/>
              <a:cs typeface="Nunito"/>
              <a:sym typeface="Nunito"/>
            </a:endParaRPr>
          </a:p>
        </p:txBody>
      </p:sp>
      <p:sp>
        <p:nvSpPr>
          <p:cNvPr id="120" name="Google Shape;120;p20"/>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21" name="Google Shape;121;p20"/>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22" name="Google Shape;122;p20"/>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23" name="Google Shape;123;p20"/>
          <p:cNvSpPr txBox="1"/>
          <p:nvPr/>
        </p:nvSpPr>
        <p:spPr>
          <a:xfrm>
            <a:off x="423400" y="828025"/>
            <a:ext cx="8720700" cy="1251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Using both rules and standards allows us to find a good equilibrium between carrying out the lawmakers’ </a:t>
            </a:r>
            <a:r>
              <a:rPr b="1" i="0" lang="en" sz="2000" u="none" cap="none" strike="noStrike">
                <a:solidFill>
                  <a:schemeClr val="dk1"/>
                </a:solidFill>
                <a:latin typeface="Nunito"/>
                <a:ea typeface="Nunito"/>
                <a:cs typeface="Nunito"/>
                <a:sym typeface="Nunito"/>
              </a:rPr>
              <a:t>intentions</a:t>
            </a:r>
            <a:r>
              <a:rPr b="0" i="0" lang="en" sz="2000" u="none" cap="none" strike="noStrike">
                <a:solidFill>
                  <a:schemeClr val="dk1"/>
                </a:solidFill>
                <a:latin typeface="Nunito"/>
                <a:ea typeface="Nunito"/>
                <a:cs typeface="Nunito"/>
                <a:sym typeface="Nunito"/>
              </a:rPr>
              <a:t> and accounting for </a:t>
            </a:r>
            <a:r>
              <a:rPr b="1" i="0" lang="en" sz="2000" u="none" cap="none" strike="noStrike">
                <a:solidFill>
                  <a:schemeClr val="dk1"/>
                </a:solidFill>
                <a:latin typeface="Nunito"/>
                <a:ea typeface="Nunito"/>
                <a:cs typeface="Nunito"/>
                <a:sym typeface="Nunito"/>
              </a:rPr>
              <a:t>unforeseen</a:t>
            </a:r>
            <a:r>
              <a:rPr b="0" i="0" lang="en" sz="2000" u="none" cap="none" strike="noStrike">
                <a:solidFill>
                  <a:schemeClr val="dk1"/>
                </a:solidFill>
                <a:latin typeface="Nunito"/>
                <a:ea typeface="Nunito"/>
                <a:cs typeface="Nunito"/>
                <a:sym typeface="Nunito"/>
              </a:rPr>
              <a:t> situations.</a:t>
            </a:r>
            <a:endParaRPr b="0" i="0" sz="2000" u="none" cap="none" strike="noStrike">
              <a:solidFill>
                <a:schemeClr val="dk1"/>
              </a:solidFill>
              <a:latin typeface="Nunito"/>
              <a:ea typeface="Nunito"/>
              <a:cs typeface="Nunito"/>
              <a:sym typeface="Nunito"/>
            </a:endParaRPr>
          </a:p>
        </p:txBody>
      </p:sp>
      <p:pic>
        <p:nvPicPr>
          <p:cNvPr id="124" name="Google Shape;124;p20"/>
          <p:cNvPicPr preferRelativeResize="0"/>
          <p:nvPr/>
        </p:nvPicPr>
        <p:blipFill rotWithShape="1">
          <a:blip r:embed="rId3">
            <a:alphaModFix/>
          </a:blip>
          <a:srcRect b="0" l="0" r="0" t="0"/>
          <a:stretch/>
        </p:blipFill>
        <p:spPr>
          <a:xfrm>
            <a:off x="4230650" y="1664200"/>
            <a:ext cx="4489897" cy="3174497"/>
          </a:xfrm>
          <a:prstGeom prst="rect">
            <a:avLst/>
          </a:prstGeom>
          <a:noFill/>
          <a:ln>
            <a:noFill/>
          </a:ln>
        </p:spPr>
      </p:pic>
      <p:sp>
        <p:nvSpPr>
          <p:cNvPr id="125" name="Google Shape;125;p20"/>
          <p:cNvSpPr txBox="1"/>
          <p:nvPr/>
        </p:nvSpPr>
        <p:spPr>
          <a:xfrm>
            <a:off x="423400" y="2080050"/>
            <a:ext cx="4118100" cy="24729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law is an ideal level of ambiguity for managing AIs: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More </a:t>
            </a:r>
            <a:r>
              <a:rPr b="1" i="0" lang="en" sz="2000" u="none" cap="none" strike="noStrike">
                <a:solidFill>
                  <a:schemeClr val="dk1"/>
                </a:solidFill>
                <a:latin typeface="Nunito"/>
                <a:ea typeface="Nunito"/>
                <a:cs typeface="Nunito"/>
                <a:sym typeface="Nunito"/>
              </a:rPr>
              <a:t>strict</a:t>
            </a:r>
            <a:r>
              <a:rPr b="0" i="0" lang="en" sz="2000" u="none" cap="none" strike="noStrike">
                <a:solidFill>
                  <a:schemeClr val="dk1"/>
                </a:solidFill>
                <a:latin typeface="Nunito"/>
                <a:ea typeface="Nunito"/>
                <a:cs typeface="Nunito"/>
                <a:sym typeface="Nunito"/>
              </a:rPr>
              <a:t> than </a:t>
            </a:r>
            <a:r>
              <a:rPr lang="en" sz="2000">
                <a:solidFill>
                  <a:schemeClr val="dk1"/>
                </a:solidFill>
                <a:latin typeface="Nunito"/>
                <a:ea typeface="Nunito"/>
                <a:cs typeface="Nunito"/>
                <a:sym typeface="Nunito"/>
              </a:rPr>
              <a:t>everyday ethical language</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More </a:t>
            </a:r>
            <a:r>
              <a:rPr b="1" i="0" lang="en" sz="2000" u="none" cap="none" strike="noStrike">
                <a:solidFill>
                  <a:schemeClr val="dk1"/>
                </a:solidFill>
                <a:latin typeface="Nunito"/>
                <a:ea typeface="Nunito"/>
                <a:cs typeface="Nunito"/>
                <a:sym typeface="Nunito"/>
              </a:rPr>
              <a:t>flexible</a:t>
            </a:r>
            <a:r>
              <a:rPr b="0" i="0" lang="en" sz="2000" u="none" cap="none" strike="noStrike">
                <a:solidFill>
                  <a:schemeClr val="dk1"/>
                </a:solidFill>
                <a:latin typeface="Nunito"/>
                <a:ea typeface="Nunito"/>
                <a:cs typeface="Nunito"/>
                <a:sym typeface="Nunito"/>
              </a:rPr>
              <a:t> than programming </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300"/>
                                        <p:tgtEl>
                                          <p:spTgt spid="1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xEl>
                                              <p:pRg end="0" st="0"/>
                                            </p:txEl>
                                          </p:spTgt>
                                        </p:tgtEl>
                                        <p:attrNameLst>
                                          <p:attrName>style.visibility</p:attrName>
                                        </p:attrNameLst>
                                      </p:cBhvr>
                                      <p:to>
                                        <p:strVal val="visible"/>
                                      </p:to>
                                    </p:set>
                                    <p:animEffect filter="fade" transition="in">
                                      <p:cBhvr>
                                        <p:cTn dur="300"/>
                                        <p:tgtEl>
                                          <p:spTgt spid="12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xEl>
                                              <p:pRg end="1" st="1"/>
                                            </p:txEl>
                                          </p:spTgt>
                                        </p:tgtEl>
                                        <p:attrNameLst>
                                          <p:attrName>style.visibility</p:attrName>
                                        </p:attrNameLst>
                                      </p:cBhvr>
                                      <p:to>
                                        <p:strVal val="visible"/>
                                      </p:to>
                                    </p:set>
                                    <p:animEffect filter="fade" transition="in">
                                      <p:cBhvr>
                                        <p:cTn dur="300"/>
                                        <p:tgtEl>
                                          <p:spTgt spid="12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xEl>
                                              <p:pRg end="2" st="2"/>
                                            </p:txEl>
                                          </p:spTgt>
                                        </p:tgtEl>
                                        <p:attrNameLst>
                                          <p:attrName>style.visibility</p:attrName>
                                        </p:attrNameLst>
                                      </p:cBhvr>
                                      <p:to>
                                        <p:strVal val="visible"/>
                                      </p:to>
                                    </p:set>
                                    <p:animEffect filter="fade" transition="in">
                                      <p:cBhvr>
                                        <p:cTn dur="300"/>
                                        <p:tgtEl>
                                          <p:spTgt spid="12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300"/>
                                        <p:tgtEl>
                                          <p:spTgt spid="1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1" name="Shape 901"/>
        <p:cNvGrpSpPr/>
        <p:nvPr/>
      </p:nvGrpSpPr>
      <p:grpSpPr>
        <a:xfrm>
          <a:off x="0" y="0"/>
          <a:ext cx="0" cy="0"/>
          <a:chOff x="0" y="0"/>
          <a:chExt cx="0" cy="0"/>
        </a:xfrm>
      </p:grpSpPr>
      <p:sp>
        <p:nvSpPr>
          <p:cNvPr id="902" name="Google Shape;902;p92"/>
          <p:cNvSpPr txBox="1"/>
          <p:nvPr>
            <p:ph type="title"/>
          </p:nvPr>
        </p:nvSpPr>
        <p:spPr>
          <a:xfrm>
            <a:off x="0" y="6402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Making Decisions under Moral Uncertainty</a:t>
            </a:r>
            <a:endParaRPr/>
          </a:p>
        </p:txBody>
      </p:sp>
      <p:sp>
        <p:nvSpPr>
          <p:cNvPr id="903" name="Google Shape;903;p9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1600"/>
              </a:spcBef>
              <a:spcAft>
                <a:spcPts val="0"/>
              </a:spcAft>
              <a:buSzPts val="1800"/>
              <a:buNone/>
            </a:pPr>
            <a:r>
              <a:rPr b="1" lang="en" sz="2000">
                <a:solidFill>
                  <a:schemeClr val="dk1"/>
                </a:solidFill>
                <a:latin typeface="Nunito"/>
                <a:ea typeface="Nunito"/>
                <a:cs typeface="Nunito"/>
                <a:sym typeface="Nunito"/>
              </a:rPr>
              <a:t>Moral uncertainty</a:t>
            </a:r>
            <a:r>
              <a:rPr lang="en" sz="2000">
                <a:solidFill>
                  <a:schemeClr val="dk1"/>
                </a:solidFill>
                <a:latin typeface="Nunito"/>
                <a:ea typeface="Nunito"/>
                <a:cs typeface="Nunito"/>
                <a:sym typeface="Nunito"/>
              </a:rPr>
              <a:t>: how can we act morally when we are unsure which moral view is correct?</a:t>
            </a:r>
            <a:endParaRPr sz="2000">
              <a:solidFill>
                <a:schemeClr val="dk1"/>
              </a:solidFill>
              <a:latin typeface="Nunito"/>
              <a:ea typeface="Nunito"/>
              <a:cs typeface="Nunito"/>
              <a:sym typeface="Nunito"/>
            </a:endParaRPr>
          </a:p>
          <a:p>
            <a:pPr indent="0" lvl="0" marL="0" rtl="0" algn="l">
              <a:lnSpc>
                <a:spcPct val="100000"/>
              </a:lnSpc>
              <a:spcBef>
                <a:spcPts val="1600"/>
              </a:spcBef>
              <a:spcAft>
                <a:spcPts val="0"/>
              </a:spcAft>
              <a:buSzPts val="1800"/>
              <a:buNone/>
            </a:pPr>
            <a:r>
              <a:rPr b="1" lang="en" sz="2000">
                <a:solidFill>
                  <a:schemeClr val="dk1"/>
                </a:solidFill>
                <a:latin typeface="Nunito"/>
                <a:ea typeface="Nunito"/>
                <a:cs typeface="Nunito"/>
                <a:sym typeface="Nunito"/>
              </a:rPr>
              <a:t>Credence</a:t>
            </a:r>
            <a:r>
              <a:rPr lang="en" sz="2000">
                <a:solidFill>
                  <a:schemeClr val="dk1"/>
                </a:solidFill>
                <a:latin typeface="Nunito"/>
                <a:ea typeface="Nunito"/>
                <a:cs typeface="Nunito"/>
                <a:sym typeface="Nunito"/>
              </a:rPr>
              <a:t>: the probability assigned by an individual of the chance a theory is true.</a:t>
            </a:r>
            <a:endParaRPr sz="2000">
              <a:solidFill>
                <a:schemeClr val="dk1"/>
              </a:solidFill>
              <a:latin typeface="Nunito"/>
              <a:ea typeface="Nunito"/>
              <a:cs typeface="Nunito"/>
              <a:sym typeface="Nunito"/>
            </a:endParaRPr>
          </a:p>
          <a:p>
            <a:pPr indent="0" lvl="0" marL="0" rtl="0" algn="l">
              <a:lnSpc>
                <a:spcPct val="100000"/>
              </a:lnSpc>
              <a:spcBef>
                <a:spcPts val="1600"/>
              </a:spcBef>
              <a:spcAft>
                <a:spcPts val="0"/>
              </a:spcAft>
              <a:buSzPts val="1800"/>
              <a:buNone/>
            </a:pPr>
            <a:r>
              <a:rPr lang="en" sz="2000">
                <a:solidFill>
                  <a:schemeClr val="dk1"/>
                </a:solidFill>
                <a:latin typeface="Nunito"/>
                <a:ea typeface="Nunito"/>
                <a:cs typeface="Nunito"/>
                <a:sym typeface="Nunito"/>
              </a:rPr>
              <a:t>High-stakes moral decisions:</a:t>
            </a:r>
            <a:endParaRPr sz="2000">
              <a:solidFill>
                <a:schemeClr val="dk1"/>
              </a:solidFill>
              <a:latin typeface="Nunito"/>
              <a:ea typeface="Nunito"/>
              <a:cs typeface="Nunito"/>
              <a:sym typeface="Nunito"/>
            </a:endParaRPr>
          </a:p>
          <a:p>
            <a:pPr indent="-355600" lvl="0" marL="457200" rtl="0" algn="l">
              <a:lnSpc>
                <a:spcPct val="100000"/>
              </a:lnSpc>
              <a:spcBef>
                <a:spcPts val="1600"/>
              </a:spcBef>
              <a:spcAft>
                <a:spcPts val="0"/>
              </a:spcAft>
              <a:buClr>
                <a:schemeClr val="dk1"/>
              </a:buClr>
              <a:buSzPts val="2000"/>
              <a:buFont typeface="Nunito"/>
              <a:buChar char="●"/>
            </a:pPr>
            <a:r>
              <a:rPr lang="en" sz="2000">
                <a:solidFill>
                  <a:schemeClr val="dk1"/>
                </a:solidFill>
                <a:latin typeface="Nunito"/>
                <a:ea typeface="Nunito"/>
                <a:cs typeface="Nunito"/>
                <a:sym typeface="Nunito"/>
              </a:rPr>
              <a:t>Healthcare</a:t>
            </a:r>
            <a:endParaRPr sz="2000">
              <a:solidFill>
                <a:schemeClr val="dk1"/>
              </a:solidFill>
              <a:latin typeface="Nunito"/>
              <a:ea typeface="Nunito"/>
              <a:cs typeface="Nunito"/>
              <a:sym typeface="Nunito"/>
            </a:endParaRPr>
          </a:p>
          <a:p>
            <a:pPr indent="-355600" lvl="0" marL="457200" rtl="0" algn="l">
              <a:lnSpc>
                <a:spcPct val="10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AI design</a:t>
            </a:r>
            <a:endParaRPr sz="2000">
              <a:solidFill>
                <a:schemeClr val="dk1"/>
              </a:solidFill>
              <a:latin typeface="Nunito"/>
              <a:ea typeface="Nunito"/>
              <a:cs typeface="Nunito"/>
              <a:sym typeface="Nunito"/>
            </a:endParaRPr>
          </a:p>
          <a:p>
            <a:pPr indent="0" lvl="0" marL="0" rtl="0" algn="l">
              <a:lnSpc>
                <a:spcPct val="100000"/>
              </a:lnSpc>
              <a:spcBef>
                <a:spcPts val="1600"/>
              </a:spcBef>
              <a:spcAft>
                <a:spcPts val="0"/>
              </a:spcAft>
              <a:buNone/>
            </a:pPr>
            <a:r>
              <a:rPr lang="en" sz="2000">
                <a:solidFill>
                  <a:schemeClr val="dk1"/>
                </a:solidFill>
                <a:latin typeface="Nunito"/>
                <a:ea typeface="Nunito"/>
                <a:cs typeface="Nunito"/>
                <a:sym typeface="Nunito"/>
              </a:rPr>
              <a:t>If AI is unable to account moral uncertainty, harmful outcomes are likely.</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1600"/>
              </a:spcAft>
              <a:buSzPts val="1800"/>
              <a:buNone/>
            </a:pPr>
            <a:r>
              <a:t/>
            </a:r>
            <a:endParaRPr sz="2000">
              <a:solidFill>
                <a:schemeClr val="dk1"/>
              </a:solidFill>
              <a:latin typeface="Nunito"/>
              <a:ea typeface="Nunito"/>
              <a:cs typeface="Nunito"/>
              <a:sym typeface="Nunito"/>
            </a:endParaRPr>
          </a:p>
        </p:txBody>
      </p:sp>
      <p:sp>
        <p:nvSpPr>
          <p:cNvPr id="904" name="Google Shape;904;p92"/>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05" name="Google Shape;905;p92"/>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06" name="Google Shape;906;p92"/>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3">
                                            <p:txEl>
                                              <p:pRg end="0" st="0"/>
                                            </p:txEl>
                                          </p:spTgt>
                                        </p:tgtEl>
                                        <p:attrNameLst>
                                          <p:attrName>style.visibility</p:attrName>
                                        </p:attrNameLst>
                                      </p:cBhvr>
                                      <p:to>
                                        <p:strVal val="visible"/>
                                      </p:to>
                                    </p:set>
                                    <p:animEffect filter="fade" transition="in">
                                      <p:cBhvr>
                                        <p:cTn dur="300"/>
                                        <p:tgtEl>
                                          <p:spTgt spid="90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3">
                                            <p:txEl>
                                              <p:pRg end="1" st="1"/>
                                            </p:txEl>
                                          </p:spTgt>
                                        </p:tgtEl>
                                        <p:attrNameLst>
                                          <p:attrName>style.visibility</p:attrName>
                                        </p:attrNameLst>
                                      </p:cBhvr>
                                      <p:to>
                                        <p:strVal val="visible"/>
                                      </p:to>
                                    </p:set>
                                    <p:animEffect filter="fade" transition="in">
                                      <p:cBhvr>
                                        <p:cTn dur="300"/>
                                        <p:tgtEl>
                                          <p:spTgt spid="90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3">
                                            <p:txEl>
                                              <p:pRg end="2" st="2"/>
                                            </p:txEl>
                                          </p:spTgt>
                                        </p:tgtEl>
                                        <p:attrNameLst>
                                          <p:attrName>style.visibility</p:attrName>
                                        </p:attrNameLst>
                                      </p:cBhvr>
                                      <p:to>
                                        <p:strVal val="visible"/>
                                      </p:to>
                                    </p:set>
                                    <p:animEffect filter="fade" transition="in">
                                      <p:cBhvr>
                                        <p:cTn dur="300"/>
                                        <p:tgtEl>
                                          <p:spTgt spid="90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3">
                                            <p:txEl>
                                              <p:pRg end="3" st="3"/>
                                            </p:txEl>
                                          </p:spTgt>
                                        </p:tgtEl>
                                        <p:attrNameLst>
                                          <p:attrName>style.visibility</p:attrName>
                                        </p:attrNameLst>
                                      </p:cBhvr>
                                      <p:to>
                                        <p:strVal val="visible"/>
                                      </p:to>
                                    </p:set>
                                    <p:animEffect filter="fade" transition="in">
                                      <p:cBhvr>
                                        <p:cTn dur="300"/>
                                        <p:tgtEl>
                                          <p:spTgt spid="90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3">
                                            <p:txEl>
                                              <p:pRg end="4" st="4"/>
                                            </p:txEl>
                                          </p:spTgt>
                                        </p:tgtEl>
                                        <p:attrNameLst>
                                          <p:attrName>style.visibility</p:attrName>
                                        </p:attrNameLst>
                                      </p:cBhvr>
                                      <p:to>
                                        <p:strVal val="visible"/>
                                      </p:to>
                                    </p:set>
                                    <p:animEffect filter="fade" transition="in">
                                      <p:cBhvr>
                                        <p:cTn dur="300"/>
                                        <p:tgtEl>
                                          <p:spTgt spid="90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3">
                                            <p:txEl>
                                              <p:pRg end="5" st="5"/>
                                            </p:txEl>
                                          </p:spTgt>
                                        </p:tgtEl>
                                        <p:attrNameLst>
                                          <p:attrName>style.visibility</p:attrName>
                                        </p:attrNameLst>
                                      </p:cBhvr>
                                      <p:to>
                                        <p:strVal val="visible"/>
                                      </p:to>
                                    </p:set>
                                    <p:animEffect filter="fade" transition="in">
                                      <p:cBhvr>
                                        <p:cTn dur="300"/>
                                        <p:tgtEl>
                                          <p:spTgt spid="90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3">
                                            <p:txEl>
                                              <p:pRg end="6" st="6"/>
                                            </p:txEl>
                                          </p:spTgt>
                                        </p:tgtEl>
                                        <p:attrNameLst>
                                          <p:attrName>style.visibility</p:attrName>
                                        </p:attrNameLst>
                                      </p:cBhvr>
                                      <p:to>
                                        <p:strVal val="visible"/>
                                      </p:to>
                                    </p:set>
                                    <p:animEffect filter="fade" transition="in">
                                      <p:cBhvr>
                                        <p:cTn dur="300"/>
                                        <p:tgtEl>
                                          <p:spTgt spid="903">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0" name="Shape 910"/>
        <p:cNvGrpSpPr/>
        <p:nvPr/>
      </p:nvGrpSpPr>
      <p:grpSpPr>
        <a:xfrm>
          <a:off x="0" y="0"/>
          <a:ext cx="0" cy="0"/>
          <a:chOff x="0" y="0"/>
          <a:chExt cx="0" cy="0"/>
        </a:xfrm>
      </p:grpSpPr>
      <p:sp>
        <p:nvSpPr>
          <p:cNvPr id="911" name="Google Shape;911;p93"/>
          <p:cNvSpPr txBox="1"/>
          <p:nvPr>
            <p:ph type="title"/>
          </p:nvPr>
        </p:nvSpPr>
        <p:spPr>
          <a:xfrm>
            <a:off x="0" y="64025"/>
            <a:ext cx="91440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Approaches to Moral Uncertainty</a:t>
            </a:r>
            <a:endParaRPr/>
          </a:p>
        </p:txBody>
      </p:sp>
      <p:sp>
        <p:nvSpPr>
          <p:cNvPr id="912" name="Google Shape;912;p93"/>
          <p:cNvSpPr txBox="1"/>
          <p:nvPr>
            <p:ph idx="1" type="body"/>
          </p:nvPr>
        </p:nvSpPr>
        <p:spPr>
          <a:xfrm>
            <a:off x="311700" y="1152475"/>
            <a:ext cx="8832300" cy="341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1600"/>
              </a:spcBef>
              <a:spcAft>
                <a:spcPts val="0"/>
              </a:spcAft>
              <a:buSzPts val="1800"/>
              <a:buNone/>
            </a:pPr>
            <a:r>
              <a:rPr b="1" lang="en" sz="2000">
                <a:solidFill>
                  <a:schemeClr val="dk1"/>
                </a:solidFill>
                <a:latin typeface="Nunito"/>
                <a:ea typeface="Nunito"/>
                <a:cs typeface="Nunito"/>
                <a:sym typeface="Nunito"/>
              </a:rPr>
              <a:t>My Favorite Theory: </a:t>
            </a:r>
            <a:r>
              <a:rPr lang="en" sz="2000">
                <a:solidFill>
                  <a:schemeClr val="dk1"/>
                </a:solidFill>
                <a:latin typeface="Nunito"/>
                <a:ea typeface="Nunito"/>
                <a:cs typeface="Nunito"/>
                <a:sym typeface="Nunito"/>
              </a:rPr>
              <a:t>only support the theory in which you have the highest credence.</a:t>
            </a:r>
            <a:endParaRPr sz="2000">
              <a:solidFill>
                <a:schemeClr val="dk1"/>
              </a:solidFill>
              <a:latin typeface="Nunito"/>
              <a:ea typeface="Nunito"/>
              <a:cs typeface="Nunito"/>
              <a:sym typeface="Nunito"/>
            </a:endParaRPr>
          </a:p>
          <a:p>
            <a:pPr indent="0" lvl="0" marL="0" rtl="0" algn="l">
              <a:lnSpc>
                <a:spcPct val="100000"/>
              </a:lnSpc>
              <a:spcBef>
                <a:spcPts val="160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00000"/>
              </a:lnSpc>
              <a:spcBef>
                <a:spcPts val="1600"/>
              </a:spcBef>
              <a:spcAft>
                <a:spcPts val="0"/>
              </a:spcAft>
              <a:buSzPts val="1800"/>
              <a:buNone/>
            </a:pPr>
            <a:r>
              <a:rPr b="1" lang="en" sz="2000">
                <a:solidFill>
                  <a:schemeClr val="dk1"/>
                </a:solidFill>
                <a:latin typeface="Nunito"/>
                <a:ea typeface="Nunito"/>
                <a:cs typeface="Nunito"/>
                <a:sym typeface="Nunito"/>
              </a:rPr>
              <a:t>Maximize Expected Choice-Worthiness: </a:t>
            </a:r>
            <a:r>
              <a:rPr lang="en" sz="2000">
                <a:solidFill>
                  <a:schemeClr val="dk1"/>
                </a:solidFill>
                <a:latin typeface="Nunito"/>
                <a:ea typeface="Nunito"/>
                <a:cs typeface="Nunito"/>
                <a:sym typeface="Nunito"/>
              </a:rPr>
              <a:t>aim for the highest average moral value by calculating the expected choice-worthiness of each option.</a:t>
            </a:r>
            <a:endParaRPr sz="2000">
              <a:solidFill>
                <a:schemeClr val="dk1"/>
              </a:solidFill>
              <a:latin typeface="Nunito"/>
              <a:ea typeface="Nunito"/>
              <a:cs typeface="Nunito"/>
              <a:sym typeface="Nunito"/>
            </a:endParaRPr>
          </a:p>
          <a:p>
            <a:pPr indent="0" lvl="0" marL="0" rtl="0" algn="l">
              <a:lnSpc>
                <a:spcPct val="100000"/>
              </a:lnSpc>
              <a:spcBef>
                <a:spcPts val="1600"/>
              </a:spcBef>
              <a:spcAft>
                <a:spcPts val="0"/>
              </a:spcAft>
              <a:buSzPts val="1800"/>
              <a:buNone/>
            </a:pPr>
            <a:r>
              <a:t/>
            </a:r>
            <a:endParaRPr b="1" sz="2000">
              <a:solidFill>
                <a:schemeClr val="dk1"/>
              </a:solidFill>
              <a:latin typeface="Nunito"/>
              <a:ea typeface="Nunito"/>
              <a:cs typeface="Nunito"/>
              <a:sym typeface="Nunito"/>
            </a:endParaRPr>
          </a:p>
          <a:p>
            <a:pPr indent="0" lvl="0" marL="0" rtl="0" algn="l">
              <a:lnSpc>
                <a:spcPct val="100000"/>
              </a:lnSpc>
              <a:spcBef>
                <a:spcPts val="1600"/>
              </a:spcBef>
              <a:spcAft>
                <a:spcPts val="0"/>
              </a:spcAft>
              <a:buClr>
                <a:schemeClr val="dk1"/>
              </a:buClr>
              <a:buSzPts val="1800"/>
              <a:buFont typeface="Arial"/>
              <a:buNone/>
            </a:pPr>
            <a:r>
              <a:rPr b="1" lang="en" sz="2000">
                <a:solidFill>
                  <a:schemeClr val="dk1"/>
                </a:solidFill>
                <a:latin typeface="Nunito"/>
                <a:ea typeface="Nunito"/>
                <a:cs typeface="Nunito"/>
                <a:sym typeface="Nunito"/>
              </a:rPr>
              <a:t>Moral Parliament: </a:t>
            </a:r>
            <a:r>
              <a:rPr lang="en" sz="2000">
                <a:solidFill>
                  <a:schemeClr val="dk1"/>
                </a:solidFill>
                <a:latin typeface="Nunito"/>
                <a:ea typeface="Nunito"/>
                <a:cs typeface="Nunito"/>
                <a:sym typeface="Nunito"/>
              </a:rPr>
              <a:t>treat the decision as a negotiation in a parliament, considering multiple moral views to find a mutually acceptable solution.</a:t>
            </a:r>
            <a:endParaRPr sz="2000">
              <a:solidFill>
                <a:schemeClr val="dk1"/>
              </a:solidFill>
              <a:latin typeface="Nunito"/>
              <a:ea typeface="Nunito"/>
              <a:cs typeface="Nunito"/>
              <a:sym typeface="Nunito"/>
            </a:endParaRPr>
          </a:p>
          <a:p>
            <a:pPr indent="0" lvl="0" marL="0" rtl="0" algn="l">
              <a:lnSpc>
                <a:spcPct val="100000"/>
              </a:lnSpc>
              <a:spcBef>
                <a:spcPts val="1600"/>
              </a:spcBef>
              <a:spcAft>
                <a:spcPts val="0"/>
              </a:spcAft>
              <a:buSzPts val="1800"/>
              <a:buNone/>
            </a:pPr>
            <a:r>
              <a:t/>
            </a:r>
            <a:endParaRPr b="1" sz="2000">
              <a:solidFill>
                <a:schemeClr val="dk1"/>
              </a:solidFill>
              <a:latin typeface="Nunito"/>
              <a:ea typeface="Nunito"/>
              <a:cs typeface="Nunito"/>
              <a:sym typeface="Nunito"/>
            </a:endParaRPr>
          </a:p>
          <a:p>
            <a:pPr indent="0" lvl="0" marL="0" rtl="0" algn="l">
              <a:lnSpc>
                <a:spcPct val="115000"/>
              </a:lnSpc>
              <a:spcBef>
                <a:spcPts val="1600"/>
              </a:spcBef>
              <a:spcAft>
                <a:spcPts val="1600"/>
              </a:spcAft>
              <a:buSzPts val="1800"/>
              <a:buNone/>
            </a:pPr>
            <a:r>
              <a:t/>
            </a:r>
            <a:endParaRPr sz="2000">
              <a:solidFill>
                <a:schemeClr val="dk1"/>
              </a:solidFill>
              <a:latin typeface="Nunito"/>
              <a:ea typeface="Nunito"/>
              <a:cs typeface="Nunito"/>
              <a:sym typeface="Nunito"/>
            </a:endParaRPr>
          </a:p>
        </p:txBody>
      </p:sp>
      <p:sp>
        <p:nvSpPr>
          <p:cNvPr id="913" name="Google Shape;913;p93"/>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14" name="Google Shape;914;p93"/>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15" name="Google Shape;915;p93"/>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2">
                                            <p:txEl>
                                              <p:pRg end="0" st="0"/>
                                            </p:txEl>
                                          </p:spTgt>
                                        </p:tgtEl>
                                        <p:attrNameLst>
                                          <p:attrName>style.visibility</p:attrName>
                                        </p:attrNameLst>
                                      </p:cBhvr>
                                      <p:to>
                                        <p:strVal val="visible"/>
                                      </p:to>
                                    </p:set>
                                    <p:animEffect filter="fade" transition="in">
                                      <p:cBhvr>
                                        <p:cTn dur="300"/>
                                        <p:tgtEl>
                                          <p:spTgt spid="91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2">
                                            <p:txEl>
                                              <p:pRg end="1" st="1"/>
                                            </p:txEl>
                                          </p:spTgt>
                                        </p:tgtEl>
                                        <p:attrNameLst>
                                          <p:attrName>style.visibility</p:attrName>
                                        </p:attrNameLst>
                                      </p:cBhvr>
                                      <p:to>
                                        <p:strVal val="visible"/>
                                      </p:to>
                                    </p:set>
                                    <p:animEffect filter="fade" transition="in">
                                      <p:cBhvr>
                                        <p:cTn dur="300"/>
                                        <p:tgtEl>
                                          <p:spTgt spid="91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2">
                                            <p:txEl>
                                              <p:pRg end="2" st="2"/>
                                            </p:txEl>
                                          </p:spTgt>
                                        </p:tgtEl>
                                        <p:attrNameLst>
                                          <p:attrName>style.visibility</p:attrName>
                                        </p:attrNameLst>
                                      </p:cBhvr>
                                      <p:to>
                                        <p:strVal val="visible"/>
                                      </p:to>
                                    </p:set>
                                    <p:animEffect filter="fade" transition="in">
                                      <p:cBhvr>
                                        <p:cTn dur="300"/>
                                        <p:tgtEl>
                                          <p:spTgt spid="91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2">
                                            <p:txEl>
                                              <p:pRg end="3" st="3"/>
                                            </p:txEl>
                                          </p:spTgt>
                                        </p:tgtEl>
                                        <p:attrNameLst>
                                          <p:attrName>style.visibility</p:attrName>
                                        </p:attrNameLst>
                                      </p:cBhvr>
                                      <p:to>
                                        <p:strVal val="visible"/>
                                      </p:to>
                                    </p:set>
                                    <p:animEffect filter="fade" transition="in">
                                      <p:cBhvr>
                                        <p:cTn dur="300"/>
                                        <p:tgtEl>
                                          <p:spTgt spid="91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2">
                                            <p:txEl>
                                              <p:pRg end="4" st="4"/>
                                            </p:txEl>
                                          </p:spTgt>
                                        </p:tgtEl>
                                        <p:attrNameLst>
                                          <p:attrName>style.visibility</p:attrName>
                                        </p:attrNameLst>
                                      </p:cBhvr>
                                      <p:to>
                                        <p:strVal val="visible"/>
                                      </p:to>
                                    </p:set>
                                    <p:animEffect filter="fade" transition="in">
                                      <p:cBhvr>
                                        <p:cTn dur="300"/>
                                        <p:tgtEl>
                                          <p:spTgt spid="91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2">
                                            <p:txEl>
                                              <p:pRg end="5" st="5"/>
                                            </p:txEl>
                                          </p:spTgt>
                                        </p:tgtEl>
                                        <p:attrNameLst>
                                          <p:attrName>style.visibility</p:attrName>
                                        </p:attrNameLst>
                                      </p:cBhvr>
                                      <p:to>
                                        <p:strVal val="visible"/>
                                      </p:to>
                                    </p:set>
                                    <p:animEffect filter="fade" transition="in">
                                      <p:cBhvr>
                                        <p:cTn dur="300"/>
                                        <p:tgtEl>
                                          <p:spTgt spid="91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2">
                                            <p:txEl>
                                              <p:pRg end="6" st="6"/>
                                            </p:txEl>
                                          </p:spTgt>
                                        </p:tgtEl>
                                        <p:attrNameLst>
                                          <p:attrName>style.visibility</p:attrName>
                                        </p:attrNameLst>
                                      </p:cBhvr>
                                      <p:to>
                                        <p:strVal val="visible"/>
                                      </p:to>
                                    </p:set>
                                    <p:animEffect filter="fade" transition="in">
                                      <p:cBhvr>
                                        <p:cTn dur="300"/>
                                        <p:tgtEl>
                                          <p:spTgt spid="912">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19" name="Shape 919"/>
        <p:cNvGrpSpPr/>
        <p:nvPr/>
      </p:nvGrpSpPr>
      <p:grpSpPr>
        <a:xfrm>
          <a:off x="0" y="0"/>
          <a:ext cx="0" cy="0"/>
          <a:chOff x="0" y="0"/>
          <a:chExt cx="0" cy="0"/>
        </a:xfrm>
      </p:grpSpPr>
      <p:sp>
        <p:nvSpPr>
          <p:cNvPr id="920" name="Google Shape;920;p94"/>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Moral parliament</a:t>
            </a:r>
            <a:endParaRPr/>
          </a:p>
        </p:txBody>
      </p:sp>
      <p:sp>
        <p:nvSpPr>
          <p:cNvPr id="921" name="Google Shape;921;p94"/>
          <p:cNvSpPr txBox="1"/>
          <p:nvPr>
            <p:ph idx="1" type="body"/>
          </p:nvPr>
        </p:nvSpPr>
        <p:spPr>
          <a:xfrm>
            <a:off x="311700" y="1152475"/>
            <a:ext cx="8520600" cy="1296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A </a:t>
            </a:r>
            <a:r>
              <a:rPr b="1" lang="en" sz="2000">
                <a:solidFill>
                  <a:schemeClr val="dk1"/>
                </a:solidFill>
                <a:latin typeface="Nunito"/>
                <a:ea typeface="Nunito"/>
                <a:cs typeface="Nunito"/>
                <a:sym typeface="Nunito"/>
              </a:rPr>
              <a:t>moral parliament </a:t>
            </a:r>
            <a:r>
              <a:rPr lang="en" sz="2000">
                <a:solidFill>
                  <a:schemeClr val="dk1"/>
                </a:solidFill>
                <a:latin typeface="Nunito"/>
                <a:ea typeface="Nunito"/>
                <a:cs typeface="Nunito"/>
                <a:sym typeface="Nunito"/>
              </a:rPr>
              <a:t>is the idea that we can place representatives of moral theories we consider reasonable into a parliament, and use democratic processes to make decisions.</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1600"/>
              </a:spcAft>
              <a:buSzPts val="1800"/>
              <a:buNone/>
            </a:pPr>
            <a:r>
              <a:t/>
            </a:r>
            <a:endParaRPr sz="2000">
              <a:solidFill>
                <a:schemeClr val="dk1"/>
              </a:solidFill>
              <a:latin typeface="Nunito"/>
              <a:ea typeface="Nunito"/>
              <a:cs typeface="Nunito"/>
              <a:sym typeface="Nunito"/>
            </a:endParaRPr>
          </a:p>
        </p:txBody>
      </p:sp>
      <p:sp>
        <p:nvSpPr>
          <p:cNvPr id="922" name="Google Shape;922;p94"/>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23" name="Google Shape;923;p94"/>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24" name="Google Shape;924;p94"/>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925" name="Google Shape;925;p94"/>
          <p:cNvPicPr preferRelativeResize="0"/>
          <p:nvPr/>
        </p:nvPicPr>
        <p:blipFill rotWithShape="1">
          <a:blip r:embed="rId3">
            <a:alphaModFix/>
          </a:blip>
          <a:srcRect b="0" l="0" r="0" t="0"/>
          <a:stretch/>
        </p:blipFill>
        <p:spPr>
          <a:xfrm>
            <a:off x="5552255" y="2448555"/>
            <a:ext cx="3591750" cy="2390150"/>
          </a:xfrm>
          <a:prstGeom prst="rect">
            <a:avLst/>
          </a:prstGeom>
          <a:noFill/>
          <a:ln>
            <a:noFill/>
          </a:ln>
        </p:spPr>
      </p:pic>
      <p:sp>
        <p:nvSpPr>
          <p:cNvPr id="926" name="Google Shape;926;p94"/>
          <p:cNvSpPr txBox="1"/>
          <p:nvPr>
            <p:ph idx="1" type="body"/>
          </p:nvPr>
        </p:nvSpPr>
        <p:spPr>
          <a:xfrm>
            <a:off x="311700" y="2571750"/>
            <a:ext cx="5058900" cy="1296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Moral parliaments accommodate moral uncertainty, situations where we are unsure which moral theories to favor.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1600"/>
              </a:spcAft>
              <a:buSzPts val="1800"/>
              <a:buNone/>
            </a:pPr>
            <a:r>
              <a:t/>
            </a:r>
            <a:endParaRPr sz="2000">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1"/>
                                        </p:tgtEl>
                                        <p:attrNameLst>
                                          <p:attrName>style.visibility</p:attrName>
                                        </p:attrNameLst>
                                      </p:cBhvr>
                                      <p:to>
                                        <p:strVal val="visible"/>
                                      </p:to>
                                    </p:set>
                                    <p:animEffect filter="fade" transition="in">
                                      <p:cBhvr>
                                        <p:cTn dur="1000"/>
                                        <p:tgtEl>
                                          <p:spTgt spid="921"/>
                                        </p:tgtEl>
                                      </p:cBhvr>
                                    </p:animEffect>
                                  </p:childTnLst>
                                </p:cTn>
                              </p:par>
                              <p:par>
                                <p:cTn fill="hold" nodeType="withEffect" presetClass="entr" presetID="1" presetSubtype="0">
                                  <p:stCondLst>
                                    <p:cond delay="0"/>
                                  </p:stCondLst>
                                  <p:childTnLst>
                                    <p:set>
                                      <p:cBhvr>
                                        <p:cTn dur="1" fill="hold">
                                          <p:stCondLst>
                                            <p:cond delay="0"/>
                                          </p:stCondLst>
                                        </p:cTn>
                                        <p:tgtEl>
                                          <p:spTgt spid="92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6"/>
                                        </p:tgtEl>
                                        <p:attrNameLst>
                                          <p:attrName>style.visibility</p:attrName>
                                        </p:attrNameLst>
                                      </p:cBhvr>
                                      <p:to>
                                        <p:strVal val="visible"/>
                                      </p:to>
                                    </p:set>
                                    <p:animEffect filter="fade" transition="in">
                                      <p:cBhvr>
                                        <p:cTn dur="1000"/>
                                        <p:tgtEl>
                                          <p:spTgt spid="9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0" name="Shape 930"/>
        <p:cNvGrpSpPr/>
        <p:nvPr/>
      </p:nvGrpSpPr>
      <p:grpSpPr>
        <a:xfrm>
          <a:off x="0" y="0"/>
          <a:ext cx="0" cy="0"/>
          <a:chOff x="0" y="0"/>
          <a:chExt cx="0" cy="0"/>
        </a:xfrm>
      </p:grpSpPr>
      <p:sp>
        <p:nvSpPr>
          <p:cNvPr id="931" name="Google Shape;931;p95"/>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AI Moral Parliament</a:t>
            </a:r>
            <a:endParaRPr/>
          </a:p>
        </p:txBody>
      </p:sp>
      <p:sp>
        <p:nvSpPr>
          <p:cNvPr id="932" name="Google Shape;932;p95"/>
          <p:cNvSpPr txBox="1"/>
          <p:nvPr>
            <p:ph idx="1" type="body"/>
          </p:nvPr>
        </p:nvSpPr>
        <p:spPr>
          <a:xfrm>
            <a:off x="311700" y="857250"/>
            <a:ext cx="8520600" cy="977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2000">
                <a:solidFill>
                  <a:schemeClr val="dk1"/>
                </a:solidFill>
                <a:latin typeface="Nunito"/>
                <a:ea typeface="Nunito"/>
                <a:cs typeface="Nunito"/>
                <a:sym typeface="Nunito"/>
              </a:rPr>
              <a:t>AIs could represent moral perspectives and undergo democratic processes: discussing, negotiating, and voting.</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t/>
            </a:r>
            <a:endParaRPr sz="2000">
              <a:latin typeface="Nunito"/>
              <a:ea typeface="Nunito"/>
              <a:cs typeface="Nunito"/>
              <a:sym typeface="Nunito"/>
            </a:endParaRPr>
          </a:p>
          <a:p>
            <a:pPr indent="0" lvl="0" marL="0" rtl="0" algn="l">
              <a:lnSpc>
                <a:spcPct val="115000"/>
              </a:lnSpc>
              <a:spcBef>
                <a:spcPts val="1600"/>
              </a:spcBef>
              <a:spcAft>
                <a:spcPts val="1600"/>
              </a:spcAft>
              <a:buSzPts val="1800"/>
              <a:buNone/>
            </a:pPr>
            <a:r>
              <a:t/>
            </a:r>
            <a:endParaRPr sz="2000">
              <a:solidFill>
                <a:schemeClr val="dk1"/>
              </a:solidFill>
              <a:latin typeface="Nunito"/>
              <a:ea typeface="Nunito"/>
              <a:cs typeface="Nunito"/>
              <a:sym typeface="Nunito"/>
            </a:endParaRPr>
          </a:p>
        </p:txBody>
      </p:sp>
      <p:sp>
        <p:nvSpPr>
          <p:cNvPr id="933" name="Google Shape;933;p95"/>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34" name="Google Shape;934;p95"/>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35" name="Google Shape;935;p95"/>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pic>
        <p:nvPicPr>
          <p:cNvPr id="936" name="Google Shape;936;p95"/>
          <p:cNvPicPr preferRelativeResize="0"/>
          <p:nvPr/>
        </p:nvPicPr>
        <p:blipFill rotWithShape="1">
          <a:blip r:embed="rId3">
            <a:alphaModFix/>
          </a:blip>
          <a:srcRect b="0" l="0" r="0" t="0"/>
          <a:stretch/>
        </p:blipFill>
        <p:spPr>
          <a:xfrm>
            <a:off x="1816850" y="2910537"/>
            <a:ext cx="5253252" cy="1794413"/>
          </a:xfrm>
          <a:prstGeom prst="rect">
            <a:avLst/>
          </a:prstGeom>
          <a:noFill/>
          <a:ln>
            <a:noFill/>
          </a:ln>
        </p:spPr>
      </p:pic>
      <p:sp>
        <p:nvSpPr>
          <p:cNvPr id="937" name="Google Shape;937;p95"/>
          <p:cNvSpPr txBox="1"/>
          <p:nvPr>
            <p:ph idx="1" type="body"/>
          </p:nvPr>
        </p:nvSpPr>
        <p:spPr>
          <a:xfrm>
            <a:off x="311875" y="1686125"/>
            <a:ext cx="8520600" cy="977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sz="2000">
                <a:solidFill>
                  <a:schemeClr val="dk1"/>
                </a:solidFill>
                <a:latin typeface="Nunito"/>
                <a:ea typeface="Nunito"/>
                <a:cs typeface="Nunito"/>
                <a:sym typeface="Nunito"/>
              </a:rPr>
              <a:t>Stakeholder representation can place AIs to represent the views of affected parties. Example: in a local transportation matter, an AI for each of residents, corporations, environmental groups, etc. </a:t>
            </a:r>
            <a:endParaRPr sz="2000">
              <a:solidFill>
                <a:schemeClr val="dk1"/>
              </a:solidFill>
              <a:latin typeface="Nunito"/>
              <a:ea typeface="Nunito"/>
              <a:cs typeface="Nunito"/>
              <a:sym typeface="Nunito"/>
            </a:endParaRPr>
          </a:p>
          <a:p>
            <a:pPr indent="0" lvl="0" marL="0" rtl="0" algn="l">
              <a:lnSpc>
                <a:spcPct val="115000"/>
              </a:lnSpc>
              <a:spcBef>
                <a:spcPts val="1600"/>
              </a:spcBef>
              <a:spcAft>
                <a:spcPts val="0"/>
              </a:spcAft>
              <a:buSzPts val="1800"/>
              <a:buNone/>
            </a:pPr>
            <a:r>
              <a:t/>
            </a:r>
            <a:endParaRPr sz="2000">
              <a:latin typeface="Nunito"/>
              <a:ea typeface="Nunito"/>
              <a:cs typeface="Nunito"/>
              <a:sym typeface="Nunito"/>
            </a:endParaRPr>
          </a:p>
          <a:p>
            <a:pPr indent="0" lvl="0" marL="0" rtl="0" algn="l">
              <a:lnSpc>
                <a:spcPct val="115000"/>
              </a:lnSpc>
              <a:spcBef>
                <a:spcPts val="1600"/>
              </a:spcBef>
              <a:spcAft>
                <a:spcPts val="1600"/>
              </a:spcAft>
              <a:buSzPts val="1800"/>
              <a:buNone/>
            </a:pPr>
            <a:r>
              <a:t/>
            </a:r>
            <a:endParaRPr sz="2000">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2"/>
                                        </p:tgtEl>
                                        <p:attrNameLst>
                                          <p:attrName>style.visibility</p:attrName>
                                        </p:attrNameLst>
                                      </p:cBhvr>
                                      <p:to>
                                        <p:strVal val="visible"/>
                                      </p:to>
                                    </p:set>
                                    <p:animEffect filter="fade" transition="in">
                                      <p:cBhvr>
                                        <p:cTn dur="300"/>
                                        <p:tgtEl>
                                          <p:spTgt spid="9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7"/>
                                        </p:tgtEl>
                                        <p:attrNameLst>
                                          <p:attrName>style.visibility</p:attrName>
                                        </p:attrNameLst>
                                      </p:cBhvr>
                                      <p:to>
                                        <p:strVal val="visible"/>
                                      </p:to>
                                    </p:set>
                                    <p:animEffect filter="fade" transition="in">
                                      <p:cBhvr>
                                        <p:cTn dur="300"/>
                                        <p:tgtEl>
                                          <p:spTgt spid="9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6"/>
                                        </p:tgtEl>
                                        <p:attrNameLst>
                                          <p:attrName>style.visibility</p:attrName>
                                        </p:attrNameLst>
                                      </p:cBhvr>
                                      <p:to>
                                        <p:strVal val="visible"/>
                                      </p:to>
                                    </p:set>
                                    <p:animEffect filter="fade" transition="in">
                                      <p:cBhvr>
                                        <p:cTn dur="300"/>
                                        <p:tgtEl>
                                          <p:spTgt spid="9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1" name="Shape 941"/>
        <p:cNvGrpSpPr/>
        <p:nvPr/>
      </p:nvGrpSpPr>
      <p:grpSpPr>
        <a:xfrm>
          <a:off x="0" y="0"/>
          <a:ext cx="0" cy="0"/>
          <a:chOff x="0" y="0"/>
          <a:chExt cx="0" cy="0"/>
        </a:xfrm>
      </p:grpSpPr>
      <p:sp>
        <p:nvSpPr>
          <p:cNvPr id="942" name="Google Shape;942;p96"/>
          <p:cNvSpPr txBox="1"/>
          <p:nvPr>
            <p:ph type="title"/>
          </p:nvPr>
        </p:nvSpPr>
        <p:spPr>
          <a:xfrm>
            <a:off x="311700" y="64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Advantages of Moral Parliament</a:t>
            </a:r>
            <a:endParaRPr/>
          </a:p>
        </p:txBody>
      </p:sp>
      <p:sp>
        <p:nvSpPr>
          <p:cNvPr id="943" name="Google Shape;943;p96"/>
          <p:cNvSpPr txBox="1"/>
          <p:nvPr>
            <p:ph idx="1" type="body"/>
          </p:nvPr>
        </p:nvSpPr>
        <p:spPr>
          <a:xfrm>
            <a:off x="311700" y="857250"/>
            <a:ext cx="8520600" cy="3570900"/>
          </a:xfrm>
          <a:prstGeom prst="rect">
            <a:avLst/>
          </a:prstGeom>
          <a:noFill/>
          <a:ln>
            <a:noFill/>
          </a:ln>
        </p:spPr>
        <p:txBody>
          <a:bodyPr anchorCtr="0" anchor="t" bIns="91425" lIns="91425" spcFirstLastPara="1" rIns="91425" wrap="square" tIns="91425">
            <a:noAutofit/>
          </a:bodyPr>
          <a:lstStyle/>
          <a:p>
            <a:pPr indent="-355600" lvl="0" marL="457200" rtl="0" algn="l">
              <a:lnSpc>
                <a:spcPct val="15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Diverse set of views and scalably represent new moral views. </a:t>
            </a:r>
            <a:endParaRPr sz="2000">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Increase transparency by keeping account of how different perspectives were considered and weighted. </a:t>
            </a:r>
            <a:endParaRPr sz="2000">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Encourage compromise and negotiation. </a:t>
            </a:r>
            <a:endParaRPr sz="2000">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Char char="●"/>
            </a:pPr>
            <a:r>
              <a:rPr lang="en" sz="2000">
                <a:solidFill>
                  <a:schemeClr val="dk1"/>
                </a:solidFill>
                <a:latin typeface="Nunito"/>
                <a:ea typeface="Nunito"/>
                <a:cs typeface="Nunito"/>
                <a:sym typeface="Nunito"/>
              </a:rPr>
              <a:t>Avoid overlooking moral views, and allows for human values to change over time.</a:t>
            </a:r>
            <a:endParaRPr sz="2000">
              <a:solidFill>
                <a:schemeClr val="dk1"/>
              </a:solidFill>
              <a:latin typeface="Nunito"/>
              <a:ea typeface="Nunito"/>
              <a:cs typeface="Nunito"/>
              <a:sym typeface="Nunito"/>
            </a:endParaRPr>
          </a:p>
        </p:txBody>
      </p:sp>
      <p:sp>
        <p:nvSpPr>
          <p:cNvPr id="944" name="Google Shape;944;p96"/>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45" name="Google Shape;945;p96"/>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46" name="Google Shape;946;p96"/>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3">
                                            <p:txEl>
                                              <p:pRg end="0" st="0"/>
                                            </p:txEl>
                                          </p:spTgt>
                                        </p:tgtEl>
                                        <p:attrNameLst>
                                          <p:attrName>style.visibility</p:attrName>
                                        </p:attrNameLst>
                                      </p:cBhvr>
                                      <p:to>
                                        <p:strVal val="visible"/>
                                      </p:to>
                                    </p:set>
                                    <p:animEffect filter="fade" transition="in">
                                      <p:cBhvr>
                                        <p:cTn dur="300"/>
                                        <p:tgtEl>
                                          <p:spTgt spid="94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3">
                                            <p:txEl>
                                              <p:pRg end="1" st="1"/>
                                            </p:txEl>
                                          </p:spTgt>
                                        </p:tgtEl>
                                        <p:attrNameLst>
                                          <p:attrName>style.visibility</p:attrName>
                                        </p:attrNameLst>
                                      </p:cBhvr>
                                      <p:to>
                                        <p:strVal val="visible"/>
                                      </p:to>
                                    </p:set>
                                    <p:animEffect filter="fade" transition="in">
                                      <p:cBhvr>
                                        <p:cTn dur="300"/>
                                        <p:tgtEl>
                                          <p:spTgt spid="94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3">
                                            <p:txEl>
                                              <p:pRg end="2" st="2"/>
                                            </p:txEl>
                                          </p:spTgt>
                                        </p:tgtEl>
                                        <p:attrNameLst>
                                          <p:attrName>style.visibility</p:attrName>
                                        </p:attrNameLst>
                                      </p:cBhvr>
                                      <p:to>
                                        <p:strVal val="visible"/>
                                      </p:to>
                                    </p:set>
                                    <p:animEffect filter="fade" transition="in">
                                      <p:cBhvr>
                                        <p:cTn dur="300"/>
                                        <p:tgtEl>
                                          <p:spTgt spid="94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3">
                                            <p:txEl>
                                              <p:pRg end="3" st="3"/>
                                            </p:txEl>
                                          </p:spTgt>
                                        </p:tgtEl>
                                        <p:attrNameLst>
                                          <p:attrName>style.visibility</p:attrName>
                                        </p:attrNameLst>
                                      </p:cBhvr>
                                      <p:to>
                                        <p:strVal val="visible"/>
                                      </p:to>
                                    </p:set>
                                    <p:animEffect filter="fade" transition="in">
                                      <p:cBhvr>
                                        <p:cTn dur="300"/>
                                        <p:tgtEl>
                                          <p:spTgt spid="943">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0" name="Shape 950"/>
        <p:cNvGrpSpPr/>
        <p:nvPr/>
      </p:nvGrpSpPr>
      <p:grpSpPr>
        <a:xfrm>
          <a:off x="0" y="0"/>
          <a:ext cx="0" cy="0"/>
          <a:chOff x="0" y="0"/>
          <a:chExt cx="0" cy="0"/>
        </a:xfrm>
      </p:grpSpPr>
      <p:sp>
        <p:nvSpPr>
          <p:cNvPr id="951" name="Google Shape;951;p97"/>
          <p:cNvSpPr txBox="1"/>
          <p:nvPr>
            <p:ph type="title"/>
          </p:nvPr>
        </p:nvSpPr>
        <p:spPr>
          <a:xfrm>
            <a:off x="423625" y="5595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Recap</a:t>
            </a:r>
            <a:endParaRPr sz="3600">
              <a:latin typeface="Nunito"/>
              <a:ea typeface="Nunito"/>
              <a:cs typeface="Nunito"/>
              <a:sym typeface="Nunito"/>
            </a:endParaRPr>
          </a:p>
        </p:txBody>
      </p:sp>
      <p:sp>
        <p:nvSpPr>
          <p:cNvPr id="952" name="Google Shape;952;p97"/>
          <p:cNvSpPr txBox="1"/>
          <p:nvPr/>
        </p:nvSpPr>
        <p:spPr>
          <a:xfrm>
            <a:off x="367450" y="817200"/>
            <a:ext cx="8776500" cy="36678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Law: </a:t>
            </a:r>
            <a:r>
              <a:rPr b="0" i="1" lang="en" sz="2000" u="none" cap="none" strike="noStrike">
                <a:solidFill>
                  <a:schemeClr val="dk1"/>
                </a:solidFill>
                <a:latin typeface="Nunito"/>
                <a:ea typeface="Nunito"/>
                <a:cs typeface="Nunito"/>
                <a:sym typeface="Nunito"/>
              </a:rPr>
              <a:t>Make AIs follow the law.</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Fairness: </a:t>
            </a:r>
            <a:r>
              <a:rPr b="0" i="1" lang="en" sz="2000" u="none" cap="none" strike="noStrike">
                <a:solidFill>
                  <a:schemeClr val="dk1"/>
                </a:solidFill>
                <a:latin typeface="Nunito"/>
                <a:ea typeface="Nunito"/>
                <a:cs typeface="Nunito"/>
                <a:sym typeface="Nunito"/>
              </a:rPr>
              <a:t>Make AIs be fair.</a:t>
            </a:r>
            <a:endParaRPr b="0" i="1" sz="2000" u="none" cap="none" strike="noStrike">
              <a:solidFill>
                <a:schemeClr val="dk1"/>
              </a:solidFill>
              <a:latin typeface="Nunito"/>
              <a:ea typeface="Nunito"/>
              <a:cs typeface="Nunito"/>
              <a:sym typeface="Nunito"/>
            </a:endParaRPr>
          </a:p>
          <a:p>
            <a:pPr indent="-355600" lvl="0" marL="457200" rtl="0" algn="l">
              <a:lnSpc>
                <a:spcPct val="15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The Economic Engine: </a:t>
            </a:r>
            <a:r>
              <a:rPr i="1" lang="en" sz="2000">
                <a:solidFill>
                  <a:schemeClr val="dk1"/>
                </a:solidFill>
                <a:latin typeface="Nunito"/>
                <a:ea typeface="Nunito"/>
                <a:cs typeface="Nunito"/>
                <a:sym typeface="Nunito"/>
              </a:rPr>
              <a:t>Let the economy decide.</a:t>
            </a:r>
            <a:endParaRPr i="1" sz="2000">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Wellbeing: </a:t>
            </a:r>
            <a:r>
              <a:rPr i="1" lang="en" sz="2000">
                <a:solidFill>
                  <a:schemeClr val="dk1"/>
                </a:solidFill>
                <a:latin typeface="Nunito"/>
                <a:ea typeface="Nunito"/>
                <a:cs typeface="Nunito"/>
                <a:sym typeface="Nunito"/>
              </a:rPr>
              <a:t>AIs should improve people’s lives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Preferences: </a:t>
            </a:r>
            <a:r>
              <a:rPr b="0" i="1" lang="en" sz="2000" u="none" cap="none" strike="noStrike">
                <a:solidFill>
                  <a:schemeClr val="dk1"/>
                </a:solidFill>
                <a:latin typeface="Nunito"/>
                <a:ea typeface="Nunito"/>
                <a:cs typeface="Nunito"/>
                <a:sym typeface="Nunito"/>
              </a:rPr>
              <a:t>Make AIs satisfy people’s preferences.</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Happiness: </a:t>
            </a:r>
            <a:r>
              <a:rPr b="0" i="1" lang="en" sz="2000" u="none" cap="none" strike="noStrike">
                <a:solidFill>
                  <a:schemeClr val="dk1"/>
                </a:solidFill>
                <a:latin typeface="Nunito"/>
                <a:ea typeface="Nunito"/>
                <a:cs typeface="Nunito"/>
                <a:sym typeface="Nunito"/>
              </a:rPr>
              <a:t>Make AIs make people happy.</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b="0" i="0" lang="en" sz="2000" u="none" cap="none" strike="noStrike">
                <a:solidFill>
                  <a:schemeClr val="dk1"/>
                </a:solidFill>
                <a:latin typeface="Nunito"/>
                <a:ea typeface="Nunito"/>
                <a:cs typeface="Nunito"/>
                <a:sym typeface="Nunito"/>
              </a:rPr>
              <a:t>Social Welfare Functions: </a:t>
            </a:r>
            <a:r>
              <a:rPr b="0" i="1" lang="en" sz="2000" u="none" cap="none" strike="noStrike">
                <a:solidFill>
                  <a:schemeClr val="dk1"/>
                </a:solidFill>
                <a:latin typeface="Nunito"/>
                <a:ea typeface="Nunito"/>
                <a:cs typeface="Nunito"/>
                <a:sym typeface="Nunito"/>
              </a:rPr>
              <a:t>Make AIs maximize total wellbeing.</a:t>
            </a:r>
            <a:endParaRPr b="0" i="1" sz="2000" u="none" cap="none" strike="noStrike">
              <a:solidFill>
                <a:schemeClr val="dk1"/>
              </a:solidFill>
              <a:latin typeface="Nunito"/>
              <a:ea typeface="Nunito"/>
              <a:cs typeface="Nunito"/>
              <a:sym typeface="Nunito"/>
            </a:endParaRPr>
          </a:p>
          <a:p>
            <a:pPr indent="-355600" lvl="0" marL="457200" marR="0" rtl="0" algn="l">
              <a:lnSpc>
                <a:spcPct val="150000"/>
              </a:lnSpc>
              <a:spcBef>
                <a:spcPts val="0"/>
              </a:spcBef>
              <a:spcAft>
                <a:spcPts val="0"/>
              </a:spcAft>
              <a:buClr>
                <a:schemeClr val="dk1"/>
              </a:buClr>
              <a:buSzPts val="2000"/>
              <a:buFont typeface="Nunito"/>
              <a:buAutoNum type="arabicPeriod"/>
            </a:pPr>
            <a:r>
              <a:rPr lang="en" sz="2000">
                <a:solidFill>
                  <a:schemeClr val="dk1"/>
                </a:solidFill>
                <a:latin typeface="Nunito"/>
                <a:ea typeface="Nunito"/>
                <a:cs typeface="Nunito"/>
                <a:sym typeface="Nunito"/>
              </a:rPr>
              <a:t>Moral uncertainty: </a:t>
            </a:r>
            <a:r>
              <a:rPr i="1" lang="en" sz="2000">
                <a:solidFill>
                  <a:schemeClr val="dk1"/>
                </a:solidFill>
                <a:latin typeface="Nunito"/>
                <a:ea typeface="Nunito"/>
                <a:cs typeface="Nunito"/>
                <a:sym typeface="Nunito"/>
              </a:rPr>
              <a:t>Deciding without knowing the “correct” moral theory</a:t>
            </a:r>
            <a:endParaRPr i="1" sz="2000">
              <a:solidFill>
                <a:schemeClr val="dk1"/>
              </a:solidFill>
              <a:latin typeface="Nunito"/>
              <a:ea typeface="Nunito"/>
              <a:cs typeface="Nunito"/>
              <a:sym typeface="Nunito"/>
            </a:endParaRPr>
          </a:p>
          <a:p>
            <a:pPr indent="0" lvl="0" marL="0" marR="0" rtl="0" algn="l">
              <a:lnSpc>
                <a:spcPct val="150000"/>
              </a:lnSpc>
              <a:spcBef>
                <a:spcPts val="0"/>
              </a:spcBef>
              <a:spcAft>
                <a:spcPts val="0"/>
              </a:spcAft>
              <a:buClr>
                <a:srgbClr val="000000"/>
              </a:buClr>
              <a:buSzPts val="2000"/>
              <a:buFont typeface="Arial"/>
              <a:buNone/>
            </a:pPr>
            <a:r>
              <a:t/>
            </a:r>
            <a:endParaRPr b="0" i="1" sz="2000" u="none" cap="none" strike="noStrike">
              <a:solidFill>
                <a:schemeClr val="dk1"/>
              </a:solidFill>
              <a:latin typeface="Nunito"/>
              <a:ea typeface="Nunito"/>
              <a:cs typeface="Nunito"/>
              <a:sym typeface="Nunito"/>
            </a:endParaRPr>
          </a:p>
          <a:p>
            <a:pPr indent="0" lvl="0" marL="0" marR="0" rtl="0" algn="l">
              <a:lnSpc>
                <a:spcPct val="150000"/>
              </a:lnSpc>
              <a:spcBef>
                <a:spcPts val="0"/>
              </a:spcBef>
              <a:spcAft>
                <a:spcPts val="0"/>
              </a:spcAft>
              <a:buClr>
                <a:srgbClr val="000000"/>
              </a:buClr>
              <a:buSzPts val="2000"/>
              <a:buFont typeface="Arial"/>
              <a:buNone/>
            </a:pPr>
            <a:r>
              <a:t/>
            </a:r>
            <a:endParaRPr b="0" i="1" sz="2000" u="none" cap="none" strike="noStrike">
              <a:solidFill>
                <a:schemeClr val="dk1"/>
              </a:solidFill>
              <a:latin typeface="Nunito"/>
              <a:ea typeface="Nunito"/>
              <a:cs typeface="Nunito"/>
              <a:sym typeface="Nunito"/>
            </a:endParaRPr>
          </a:p>
          <a:p>
            <a:pPr indent="0" lvl="0" marL="0" marR="0" rtl="0" algn="l">
              <a:lnSpc>
                <a:spcPct val="150000"/>
              </a:lnSpc>
              <a:spcBef>
                <a:spcPts val="0"/>
              </a:spcBef>
              <a:spcAft>
                <a:spcPts val="0"/>
              </a:spcAft>
              <a:buClr>
                <a:srgbClr val="000000"/>
              </a:buClr>
              <a:buSzPts val="2000"/>
              <a:buFont typeface="Arial"/>
              <a:buNone/>
            </a:pPr>
            <a:r>
              <a:t/>
            </a:r>
            <a:endParaRPr b="0" i="1" sz="2000" u="none" cap="none" strike="noStrike">
              <a:solidFill>
                <a:schemeClr val="dk1"/>
              </a:solidFill>
              <a:latin typeface="Nunito"/>
              <a:ea typeface="Nunito"/>
              <a:cs typeface="Nunito"/>
              <a:sym typeface="Nunito"/>
            </a:endParaRPr>
          </a:p>
        </p:txBody>
      </p:sp>
      <p:sp>
        <p:nvSpPr>
          <p:cNvPr id="953" name="Google Shape;953;p97"/>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954" name="Google Shape;954;p97"/>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955" name="Google Shape;955;p97"/>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1"/>
          <p:cNvSpPr txBox="1"/>
          <p:nvPr>
            <p:ph type="title"/>
          </p:nvPr>
        </p:nvSpPr>
        <p:spPr>
          <a:xfrm>
            <a:off x="423450" y="67300"/>
            <a:ext cx="82971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
              <a:t>Law is Specific and Adaptable</a:t>
            </a:r>
            <a:endParaRPr sz="3600">
              <a:latin typeface="Nunito"/>
              <a:ea typeface="Nunito"/>
              <a:cs typeface="Nunito"/>
              <a:sym typeface="Nunito"/>
            </a:endParaRPr>
          </a:p>
        </p:txBody>
      </p:sp>
      <p:sp>
        <p:nvSpPr>
          <p:cNvPr id="131" name="Google Shape;131;p21"/>
          <p:cNvSpPr txBox="1"/>
          <p:nvPr/>
        </p:nvSpPr>
        <p:spPr>
          <a:xfrm>
            <a:off x="423400" y="817200"/>
            <a:ext cx="8720700" cy="1836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a:t>
            </a:r>
            <a:r>
              <a:rPr b="1" i="0" lang="en" sz="2000" u="none" cap="none" strike="noStrike">
                <a:solidFill>
                  <a:schemeClr val="dk1"/>
                </a:solidFill>
                <a:latin typeface="Nunito"/>
                <a:ea typeface="Nunito"/>
                <a:cs typeface="Nunito"/>
                <a:sym typeface="Nunito"/>
              </a:rPr>
              <a:t>specificity </a:t>
            </a:r>
            <a:r>
              <a:rPr b="0" i="0" lang="en" sz="2000" u="none" cap="none" strike="noStrike">
                <a:solidFill>
                  <a:schemeClr val="dk1"/>
                </a:solidFill>
                <a:latin typeface="Nunito"/>
                <a:ea typeface="Nunito"/>
                <a:cs typeface="Nunito"/>
                <a:sym typeface="Nunito"/>
              </a:rPr>
              <a:t>of the law helps to reduce the risk of </a:t>
            </a:r>
            <a:r>
              <a:rPr b="1" i="0" lang="en" sz="2000" u="none" cap="none" strike="noStrike">
                <a:solidFill>
                  <a:schemeClr val="dk1"/>
                </a:solidFill>
                <a:latin typeface="Nunito"/>
                <a:ea typeface="Nunito"/>
                <a:cs typeface="Nunito"/>
                <a:sym typeface="Nunito"/>
              </a:rPr>
              <a:t>AI misinterpretation</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Misinterpretation: the problem of AIs taking short/open-ended instructions too literally </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Laws are ideally specific in detail, and straightforward to interpret</a:t>
            </a:r>
            <a:endParaRPr b="0" i="0" sz="2000" u="none" cap="none" strike="noStrike">
              <a:solidFill>
                <a:schemeClr val="dk1"/>
              </a:solidFill>
              <a:latin typeface="Nunito"/>
              <a:ea typeface="Nunito"/>
              <a:cs typeface="Nunito"/>
              <a:sym typeface="Nunito"/>
            </a:endParaRPr>
          </a:p>
        </p:txBody>
      </p:sp>
      <p:sp>
        <p:nvSpPr>
          <p:cNvPr id="132" name="Google Shape;132;p21"/>
          <p:cNvSpPr txBox="1"/>
          <p:nvPr/>
        </p:nvSpPr>
        <p:spPr>
          <a:xfrm>
            <a:off x="175" y="4838700"/>
            <a:ext cx="9144000" cy="305100"/>
          </a:xfrm>
          <a:prstGeom prst="rect">
            <a:avLst/>
          </a:prstGeom>
          <a:solidFill>
            <a:srgbClr val="A20C0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200" u="none" cap="none" strike="noStrike">
              <a:solidFill>
                <a:srgbClr val="FFFFFF"/>
              </a:solidFill>
              <a:latin typeface="Nunito"/>
              <a:ea typeface="Nunito"/>
              <a:cs typeface="Nunito"/>
              <a:sym typeface="Nunito"/>
            </a:endParaRPr>
          </a:p>
        </p:txBody>
      </p:sp>
      <p:sp>
        <p:nvSpPr>
          <p:cNvPr id="133" name="Google Shape;133;p21"/>
          <p:cNvSpPr txBox="1"/>
          <p:nvPr/>
        </p:nvSpPr>
        <p:spPr>
          <a:xfrm>
            <a:off x="8624864" y="4794442"/>
            <a:ext cx="548700" cy="393600"/>
          </a:xfrm>
          <a:prstGeom prst="rect">
            <a:avLst/>
          </a:prstGeom>
          <a:no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FFFFFF"/>
                </a:solidFill>
                <a:latin typeface="Nunito"/>
                <a:ea typeface="Nunito"/>
                <a:cs typeface="Nunito"/>
                <a:sym typeface="Nunito"/>
              </a:rPr>
              <a:t>‹#›</a:t>
            </a:fld>
            <a:endParaRPr b="0" i="0" sz="1300" u="none" cap="none" strike="noStrike">
              <a:solidFill>
                <a:srgbClr val="FFFFFF"/>
              </a:solidFill>
              <a:latin typeface="Nunito"/>
              <a:ea typeface="Nunito"/>
              <a:cs typeface="Nunito"/>
              <a:sym typeface="Nunito"/>
            </a:endParaRPr>
          </a:p>
        </p:txBody>
      </p:sp>
      <p:sp>
        <p:nvSpPr>
          <p:cNvPr id="134" name="Google Shape;134;p21"/>
          <p:cNvSpPr txBox="1"/>
          <p:nvPr/>
        </p:nvSpPr>
        <p:spPr>
          <a:xfrm>
            <a:off x="-28146" y="4799025"/>
            <a:ext cx="4569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FFFFFF"/>
                </a:solidFill>
                <a:latin typeface="Nunito"/>
                <a:ea typeface="Nunito"/>
                <a:cs typeface="Nunito"/>
                <a:sym typeface="Nunito"/>
              </a:rPr>
              <a:t>Introduction to AI SES</a:t>
            </a:r>
            <a:endParaRPr b="0" i="0" sz="1300" u="none" cap="none" strike="noStrike">
              <a:solidFill>
                <a:srgbClr val="FFFFFF"/>
              </a:solidFill>
              <a:latin typeface="Nunito"/>
              <a:ea typeface="Nunito"/>
              <a:cs typeface="Nunito"/>
              <a:sym typeface="Nunito"/>
            </a:endParaRPr>
          </a:p>
        </p:txBody>
      </p:sp>
      <p:sp>
        <p:nvSpPr>
          <p:cNvPr id="135" name="Google Shape;135;p21"/>
          <p:cNvSpPr txBox="1"/>
          <p:nvPr/>
        </p:nvSpPr>
        <p:spPr>
          <a:xfrm>
            <a:off x="423400" y="2441992"/>
            <a:ext cx="8409000" cy="2141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000"/>
              <a:buFont typeface="Arial"/>
              <a:buNone/>
            </a:pPr>
            <a:r>
              <a:rPr b="0" i="0" lang="en" sz="2000" u="none" cap="none" strike="noStrike">
                <a:solidFill>
                  <a:schemeClr val="dk1"/>
                </a:solidFill>
                <a:latin typeface="Nunito"/>
                <a:ea typeface="Nunito"/>
                <a:cs typeface="Nunito"/>
                <a:sym typeface="Nunito"/>
              </a:rPr>
              <a:t>The </a:t>
            </a:r>
            <a:r>
              <a:rPr b="1" i="0" lang="en" sz="2000" u="none" cap="none" strike="noStrike">
                <a:solidFill>
                  <a:schemeClr val="dk1"/>
                </a:solidFill>
                <a:latin typeface="Nunito"/>
                <a:ea typeface="Nunito"/>
                <a:cs typeface="Nunito"/>
                <a:sym typeface="Nunito"/>
              </a:rPr>
              <a:t>adaptability </a:t>
            </a:r>
            <a:r>
              <a:rPr b="0" i="0" lang="en" sz="2000" u="none" cap="none" strike="noStrike">
                <a:solidFill>
                  <a:schemeClr val="dk1"/>
                </a:solidFill>
                <a:latin typeface="Nunito"/>
                <a:ea typeface="Nunito"/>
                <a:cs typeface="Nunito"/>
                <a:sym typeface="Nunito"/>
              </a:rPr>
              <a:t>of the law helps to reduce the risk of </a:t>
            </a:r>
            <a:r>
              <a:rPr b="1" i="0" lang="en" sz="2000" u="none" cap="none" strike="noStrike">
                <a:solidFill>
                  <a:schemeClr val="dk1"/>
                </a:solidFill>
                <a:latin typeface="Nunito"/>
                <a:ea typeface="Nunito"/>
                <a:cs typeface="Nunito"/>
                <a:sym typeface="Nunito"/>
              </a:rPr>
              <a:t>AI</a:t>
            </a:r>
            <a:r>
              <a:rPr b="0" i="0" lang="en" sz="2000" u="none" cap="none" strike="noStrike">
                <a:solidFill>
                  <a:schemeClr val="dk1"/>
                </a:solidFill>
                <a:latin typeface="Nunito"/>
                <a:ea typeface="Nunito"/>
                <a:cs typeface="Nunito"/>
                <a:sym typeface="Nunito"/>
              </a:rPr>
              <a:t> </a:t>
            </a:r>
            <a:r>
              <a:rPr b="1" i="0" lang="en" sz="2000" u="none" cap="none" strike="noStrike">
                <a:solidFill>
                  <a:schemeClr val="dk1"/>
                </a:solidFill>
                <a:latin typeface="Nunito"/>
                <a:ea typeface="Nunito"/>
                <a:cs typeface="Nunito"/>
                <a:sym typeface="Nunito"/>
              </a:rPr>
              <a:t>gaming</a:t>
            </a:r>
            <a:r>
              <a:rPr b="0" i="0" lang="en" sz="2000" u="none" cap="none" strike="noStrike">
                <a:solidFill>
                  <a:schemeClr val="dk1"/>
                </a:solidFill>
                <a:latin typeface="Nunito"/>
                <a:ea typeface="Nunito"/>
                <a:cs typeface="Nunito"/>
                <a:sym typeface="Nunito"/>
              </a:rPr>
              <a:t>:</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Gaming: the problem of AIs “playing” the system of rules to their advantage, in undesirable ways</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Rules often fail here: Tax codes have not eradicated tax evasion</a:t>
            </a:r>
            <a:endParaRPr b="0" i="0" sz="2000" u="none" cap="none" strike="noStrike">
              <a:solidFill>
                <a:schemeClr val="dk1"/>
              </a:solidFill>
              <a:latin typeface="Nunito"/>
              <a:ea typeface="Nunito"/>
              <a:cs typeface="Nunito"/>
              <a:sym typeface="Nunito"/>
            </a:endParaRPr>
          </a:p>
          <a:p>
            <a:pPr indent="-355600" lvl="0" marL="457200" marR="0" rtl="0" algn="l">
              <a:lnSpc>
                <a:spcPct val="115000"/>
              </a:lnSpc>
              <a:spcBef>
                <a:spcPts val="0"/>
              </a:spcBef>
              <a:spcAft>
                <a:spcPts val="0"/>
              </a:spcAft>
              <a:buClr>
                <a:schemeClr val="dk1"/>
              </a:buClr>
              <a:buSzPts val="2000"/>
              <a:buFont typeface="Nunito"/>
              <a:buChar char="●"/>
            </a:pPr>
            <a:r>
              <a:rPr b="0" i="0" lang="en" sz="2000" u="none" cap="none" strike="noStrike">
                <a:solidFill>
                  <a:schemeClr val="dk1"/>
                </a:solidFill>
                <a:latin typeface="Nunito"/>
                <a:ea typeface="Nunito"/>
                <a:cs typeface="Nunito"/>
                <a:sym typeface="Nunito"/>
              </a:rPr>
              <a:t>Standards can help by leaving room for adaptable interpretation</a:t>
            </a:r>
            <a:endParaRPr sz="2000">
              <a:solidFill>
                <a:schemeClr val="dk1"/>
              </a:solidFill>
              <a:latin typeface="Nunito"/>
              <a:ea typeface="Nunito"/>
              <a:cs typeface="Nunito"/>
              <a:sym typeface="Nunito"/>
            </a:endParaRPr>
          </a:p>
        </p:txBody>
      </p:sp>
      <p:sp>
        <p:nvSpPr>
          <p:cNvPr id="136" name="Google Shape;136;p21"/>
          <p:cNvSpPr txBox="1"/>
          <p:nvPr/>
        </p:nvSpPr>
        <p:spPr>
          <a:xfrm>
            <a:off x="423400" y="4370750"/>
            <a:ext cx="8720700" cy="4680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lang="en" sz="2000">
                <a:solidFill>
                  <a:schemeClr val="dk1"/>
                </a:solidFill>
                <a:latin typeface="Nunito"/>
                <a:ea typeface="Nunito"/>
                <a:cs typeface="Nunito"/>
                <a:sym typeface="Nunito"/>
              </a:rPr>
              <a:t>In the future, AIs could help make the law more robust</a:t>
            </a:r>
            <a:endParaRPr b="0" i="0" sz="2000" u="none" cap="none" strike="noStrike">
              <a:solidFill>
                <a:schemeClr val="dk1"/>
              </a:solidFill>
              <a:latin typeface="Nunito"/>
              <a:ea typeface="Nunito"/>
              <a:cs typeface="Nunito"/>
              <a:sym typeface="Nuni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
                                            <p:txEl>
                                              <p:pRg end="0" st="0"/>
                                            </p:txEl>
                                          </p:spTgt>
                                        </p:tgtEl>
                                        <p:attrNameLst>
                                          <p:attrName>style.visibility</p:attrName>
                                        </p:attrNameLst>
                                      </p:cBhvr>
                                      <p:to>
                                        <p:strVal val="visible"/>
                                      </p:to>
                                    </p:set>
                                    <p:animEffect filter="fade" transition="in">
                                      <p:cBhvr>
                                        <p:cTn dur="300"/>
                                        <p:tgtEl>
                                          <p:spTgt spid="13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
                                            <p:txEl>
                                              <p:pRg end="1" st="1"/>
                                            </p:txEl>
                                          </p:spTgt>
                                        </p:tgtEl>
                                        <p:attrNameLst>
                                          <p:attrName>style.visibility</p:attrName>
                                        </p:attrNameLst>
                                      </p:cBhvr>
                                      <p:to>
                                        <p:strVal val="visible"/>
                                      </p:to>
                                    </p:set>
                                    <p:animEffect filter="fade" transition="in">
                                      <p:cBhvr>
                                        <p:cTn dur="300"/>
                                        <p:tgtEl>
                                          <p:spTgt spid="13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
                                            <p:txEl>
                                              <p:pRg end="2" st="2"/>
                                            </p:txEl>
                                          </p:spTgt>
                                        </p:tgtEl>
                                        <p:attrNameLst>
                                          <p:attrName>style.visibility</p:attrName>
                                        </p:attrNameLst>
                                      </p:cBhvr>
                                      <p:to>
                                        <p:strVal val="visible"/>
                                      </p:to>
                                    </p:set>
                                    <p:animEffect filter="fade" transition="in">
                                      <p:cBhvr>
                                        <p:cTn dur="300"/>
                                        <p:tgtEl>
                                          <p:spTgt spid="13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0" st="0"/>
                                            </p:txEl>
                                          </p:spTgt>
                                        </p:tgtEl>
                                        <p:attrNameLst>
                                          <p:attrName>style.visibility</p:attrName>
                                        </p:attrNameLst>
                                      </p:cBhvr>
                                      <p:to>
                                        <p:strVal val="visible"/>
                                      </p:to>
                                    </p:set>
                                    <p:animEffect filter="fade" transition="in">
                                      <p:cBhvr>
                                        <p:cTn dur="300"/>
                                        <p:tgtEl>
                                          <p:spTgt spid="13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1" st="1"/>
                                            </p:txEl>
                                          </p:spTgt>
                                        </p:tgtEl>
                                        <p:attrNameLst>
                                          <p:attrName>style.visibility</p:attrName>
                                        </p:attrNameLst>
                                      </p:cBhvr>
                                      <p:to>
                                        <p:strVal val="visible"/>
                                      </p:to>
                                    </p:set>
                                    <p:animEffect filter="fade" transition="in">
                                      <p:cBhvr>
                                        <p:cTn dur="300"/>
                                        <p:tgtEl>
                                          <p:spTgt spid="13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2" st="2"/>
                                            </p:txEl>
                                          </p:spTgt>
                                        </p:tgtEl>
                                        <p:attrNameLst>
                                          <p:attrName>style.visibility</p:attrName>
                                        </p:attrNameLst>
                                      </p:cBhvr>
                                      <p:to>
                                        <p:strVal val="visible"/>
                                      </p:to>
                                    </p:set>
                                    <p:animEffect filter="fade" transition="in">
                                      <p:cBhvr>
                                        <p:cTn dur="300"/>
                                        <p:tgtEl>
                                          <p:spTgt spid="13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3" st="3"/>
                                            </p:txEl>
                                          </p:spTgt>
                                        </p:tgtEl>
                                        <p:attrNameLst>
                                          <p:attrName>style.visibility</p:attrName>
                                        </p:attrNameLst>
                                      </p:cBhvr>
                                      <p:to>
                                        <p:strVal val="visible"/>
                                      </p:to>
                                    </p:set>
                                    <p:animEffect filter="fade" transition="in">
                                      <p:cBhvr>
                                        <p:cTn dur="300"/>
                                        <p:tgtEl>
                                          <p:spTgt spid="13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