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embeddedFontLst>
    <p:embeddedFont>
      <p:font typeface="Port Lligat Sans"/>
      <p:regular r:id="rId50"/>
    </p:embeddedFont>
    <p:embeddedFont>
      <p:font typeface="Telex"/>
      <p:regular r:id="rId51"/>
    </p:embeddedFont>
    <p:embeddedFont>
      <p:font typeface="Nunito"/>
      <p:regular r:id="rId52"/>
      <p:bold r:id="rId53"/>
      <p:italic r:id="rId54"/>
      <p:boldItalic r:id="rId55"/>
    </p:embeddedFont>
    <p:embeddedFont>
      <p:font typeface="Nunito Light"/>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Telex-regular.fntdata"/><Relationship Id="rId50" Type="http://schemas.openxmlformats.org/officeDocument/2006/relationships/font" Target="fonts/PortLligatSans-regular.fntdata"/><Relationship Id="rId53" Type="http://schemas.openxmlformats.org/officeDocument/2006/relationships/font" Target="fonts/Nunito-bold.fntdata"/><Relationship Id="rId52" Type="http://schemas.openxmlformats.org/officeDocument/2006/relationships/font" Target="fonts/Nunito-regular.fntdata"/><Relationship Id="rId11" Type="http://schemas.openxmlformats.org/officeDocument/2006/relationships/slide" Target="slides/slide6.xml"/><Relationship Id="rId55" Type="http://schemas.openxmlformats.org/officeDocument/2006/relationships/font" Target="fonts/Nunito-boldItalic.fntdata"/><Relationship Id="rId10" Type="http://schemas.openxmlformats.org/officeDocument/2006/relationships/slide" Target="slides/slide5.xml"/><Relationship Id="rId54" Type="http://schemas.openxmlformats.org/officeDocument/2006/relationships/font" Target="fonts/Nunito-italic.fntdata"/><Relationship Id="rId13" Type="http://schemas.openxmlformats.org/officeDocument/2006/relationships/slide" Target="slides/slide8.xml"/><Relationship Id="rId57" Type="http://schemas.openxmlformats.org/officeDocument/2006/relationships/font" Target="fonts/NunitoLight-bold.fntdata"/><Relationship Id="rId12" Type="http://schemas.openxmlformats.org/officeDocument/2006/relationships/slide" Target="slides/slide7.xml"/><Relationship Id="rId56" Type="http://schemas.openxmlformats.org/officeDocument/2006/relationships/font" Target="fonts/NunitoLight-regular.fntdata"/><Relationship Id="rId15" Type="http://schemas.openxmlformats.org/officeDocument/2006/relationships/slide" Target="slides/slide10.xml"/><Relationship Id="rId59" Type="http://schemas.openxmlformats.org/officeDocument/2006/relationships/font" Target="fonts/NunitoLight-boldItalic.fntdata"/><Relationship Id="rId14" Type="http://schemas.openxmlformats.org/officeDocument/2006/relationships/slide" Target="slides/slide9.xml"/><Relationship Id="rId58" Type="http://schemas.openxmlformats.org/officeDocument/2006/relationships/font" Target="fonts/Nunito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url?sa=i&amp;url=https%3A%2F%2Fen.wikipedia.org%2Fwiki%2FSudoku&amp;psig=AOvVaw0C9qP3fonYLz0zZ1hxRmNb&amp;ust=1693600447096000&amp;source=images&amp;cd=vfe&amp;opi=89978449&amp;ved=0CBEQjhxqFwoTCLCu-bnfh4EDFQAAAAAdAAAAABAE" TargetMode="External"/><Relationship Id="rId3" Type="http://schemas.openxmlformats.org/officeDocument/2006/relationships/hyperlink" Target="https://www.google.com/url?sa=i&amp;url=https%3A%2F%2Fwww.chilimath.com%2Flessons%2Fintermediate-algebra%2Fmulti-step-equations-practice-problems-with-answers%2F&amp;psig=AOvVaw3_kx38z5_adFxz8Vq2z9Pu&amp;ust=1693600465726000&amp;source=images&amp;cd=vfe&amp;opi=89978449&amp;ved=0CBEQjhxqFwoTCLi06cLfh4EDFQAAAAAdAAAAABAE" TargetMode="External"/><Relationship Id="rId4" Type="http://schemas.openxmlformats.org/officeDocument/2006/relationships/hyperlink" Target="https://www.google.com/url?sa=i&amp;url=https%3A%2F%2Fwww.ikea.com%2Fus%2Fen%2Fcustomer-service%2Fservices%2Ftaskrabbit-and-ikea-partnership-pubddab78f4&amp;psig=AOvVaw2AvezFsHSv598OdgPVrghF&amp;ust=1693600481672000&amp;source=images&amp;cd=vfe&amp;opi=89978449&amp;ved=0CBEQjhxqFwoTCNiAw8rfh4EDFQAAAAAdAAAAABAE"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url?sa=i&amp;url=https%3A%2F%2Fen.wikipedia.org%2Fwiki%2FDermolepida_albohirtum&amp;psig=AOvVaw3CovRmzm19aHmGmp02dWaS&amp;ust=1693599912085000&amp;source=images&amp;cd=vfe&amp;opi=89978449&amp;ved=0CBEQjhxqFwoTCLDn9brdh4EDFQAAAAAdAAAAABAE" TargetMode="External"/><Relationship Id="rId3" Type="http://schemas.openxmlformats.org/officeDocument/2006/relationships/hyperlink" Target="https://www.google.com/url?sa=i&amp;url=https%3A%2F%2Fwww.axios.com%2F2023%2F01%2F20%2Fmonster-cane-toad-australia-conway-national-park&amp;psig=AOvVaw14Gp3_6H0rjnDho8PDWL9Y&amp;ust=1693599967959000&amp;source=images&amp;cd=vfe&amp;opi=89978449&amp;ved=0CBEQjhxqFwoTCNjcv9Xdh4EDFQAAAAAdAAAAABAE" TargetMode="External"/><Relationship Id="rId4" Type="http://schemas.openxmlformats.org/officeDocument/2006/relationships/hyperlink" Target="https://www.google.com/url?sa=i&amp;url=https%3A%2F%2Fsoundslikenoise.org%2F2012%2F03%2F31%2Fbufo-marinus-the-cane-toad%2F&amp;psig=AOvVaw1nCdZk3baQ0y37SP-o-Nzh&amp;ust=1693600015895000&amp;source=images&amp;cd=vfe&amp;opi=89978449&amp;ved=0CBEQjhxqFwoTCICWqezdh4EDFQAAAAAdAAAAABAE"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about"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about"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nsent.richmond.edu/?url=http%3A%2F%2Fnews.richmond.edu%2Ffeatures%2Farticle%2F-%2F21773%2Fwhat-do-molecules-look-like.html%3Futm_source%3Dnews%26utm_medium%3Dreferral%26utm_campaign%3Dfeatures-story" TargetMode="External"/><Relationship Id="rId3" Type="http://schemas.openxmlformats.org/officeDocument/2006/relationships/hyperlink" Target="https://www.thoughtco.com/nervous-tissue-anatomy-373196"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ydney.edu.au/news-opinion/news/2015/11/24/ants-filmed-building-moving-bridges-from-their-live-bodies.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4da1e72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94da1e725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Other examples: people have suddenly started to care about AI safety as the capabilities have crossed a threshold; as AI capabilities scale some people start to feel inferior to them</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f1f587a0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g2f1f587a08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a756063b0c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g2a756063b0c_1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Example where there is not feedback:</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An example of a system without feedback loops is a simple electric heater that operates with a basic on/off switch. Unlike a thermostat-controlled heater, this heater doesn't adjust its output based on the room's temperature.</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a756063b0c_1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g2a756063b0c_1_1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a756063b0c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g2a756063b0c_1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Nonlinearity in politics</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Mention something that is not self-organized: top-down controlled company, water being poured (follows path of least resistance due to gravity)</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Hammers, standalone computers (without internet access)</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Many things follow different equations</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Fixed systems are nonadaptive (e.g., many specialized simple-function neural networks)</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94b835172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294b8351729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94da1e725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g294da1e7256_0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94da1e725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3" name="Google Shape;373;g294da1e7256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7" name="Google Shape;38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As we have discussed, AI systems and the social systems they are integrated within are best understood as complex systems. For this reason, making AI safe is not like solving a mathematical problem or fixing a watch. A watch might be </a:t>
            </a:r>
            <a:r>
              <a:rPr i="1" lang="en">
                <a:solidFill>
                  <a:schemeClr val="dk1"/>
                </a:solidFill>
              </a:rPr>
              <a:t>complicated</a:t>
            </a:r>
            <a:r>
              <a:rPr lang="en">
                <a:solidFill>
                  <a:schemeClr val="dk1"/>
                </a:solidFill>
              </a:rPr>
              <a:t>, but it is not </a:t>
            </a:r>
            <a:r>
              <a:rPr i="1" lang="en">
                <a:solidFill>
                  <a:schemeClr val="dk1"/>
                </a:solidFill>
              </a:rPr>
              <a:t>complex</a:t>
            </a:r>
            <a:r>
              <a:rPr lang="en">
                <a:solidFill>
                  <a:schemeClr val="dk1"/>
                </a:solidFill>
              </a:rPr>
              <a:t>. Its mechanism can be fully understood and described, and its behavior can be predicted with a high degree of confidence. The same is not true of complex systems.</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Armchair analysis is more of a filter</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In short we need experimentation</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 name="Google Shape;40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a756063b0c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 name="Google Shape;418;g2a756063b0c_2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Images from:</a:t>
            </a:r>
            <a:br>
              <a:rPr lang="en" sz="1200">
                <a:solidFill>
                  <a:schemeClr val="dk1"/>
                </a:solidFill>
                <a:latin typeface="Calibri"/>
                <a:ea typeface="Calibri"/>
                <a:cs typeface="Calibri"/>
                <a:sym typeface="Calibri"/>
              </a:rPr>
            </a:br>
            <a:br>
              <a:rPr lang="en" sz="1200">
                <a:solidFill>
                  <a:schemeClr val="dk1"/>
                </a:solidFill>
                <a:latin typeface="Calibri"/>
                <a:ea typeface="Calibri"/>
                <a:cs typeface="Calibri"/>
                <a:sym typeface="Calibri"/>
              </a:rPr>
            </a:br>
            <a:r>
              <a:rPr lang="en" sz="1200" u="sng">
                <a:solidFill>
                  <a:schemeClr val="hlink"/>
                </a:solidFill>
                <a:latin typeface="Calibri"/>
                <a:ea typeface="Calibri"/>
                <a:cs typeface="Calibri"/>
                <a:sym typeface="Calibri"/>
                <a:hlinkClick r:id="rId2"/>
              </a:rPr>
              <a:t>https://www.google.com/url?sa=i&amp;url=https%3A%2F%2Fen.wikipedia.org%2Fwiki%2FSudoku&amp;psig=AOvVaw0C9qP3fonYLz0zZ1hxRmNb&amp;ust=1693600447096000&amp;source=images&amp;cd=vfe&amp;opi=89978449&amp;ved=0CBEQjhxqFwoTCLCu-bnfh4EDFQAAAAAdAAAAABAE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3"/>
              </a:rPr>
              <a:t>https://www.google.com/url?sa=i&amp;url=https%3A%2F%2Fwww.chilimath.com%2Flessons%2Fintermediate-algebra%2Fmulti-step-equations-practice-problems-with-answers%2F&amp;psig=AOvVaw3_kx38z5_adFxz8Vq2z9Pu&amp;ust=1693600465726000&amp;source=images&amp;cd=vfe&amp;opi=89978449&amp;ved=0CBEQjhxqFwoTCLi06cLf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4"/>
              </a:rPr>
              <a:t>https://www.google.com/url?sa=i&amp;url=https%3A%2F%2Fwww.ikea.com%2Fus%2Fen%2Fcustomer-service%2Fservices%2Ftaskrabbit-and-ikea-partnership-pubddab78f4&amp;psig=AOvVaw2AvezFsHSv598OdgPVrghF&amp;ust=1693600481672000&amp;source=images&amp;cd=vfe&amp;opi=89978449&amp;ved=0CBEQjhxqFwoTCNiAw8rf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Wicked problems usually </a:t>
            </a:r>
            <a:r>
              <a:rPr lang="en" sz="2000">
                <a:solidFill>
                  <a:schemeClr val="dk1"/>
                </a:solidFill>
                <a:latin typeface="Nunito"/>
                <a:ea typeface="Nunito"/>
                <a:cs typeface="Nunito"/>
                <a:sym typeface="Nunito"/>
              </a:rPr>
              <a:t>arise in </a:t>
            </a:r>
            <a:r>
              <a:rPr i="1" lang="en" sz="2000">
                <a:solidFill>
                  <a:schemeClr val="dk1"/>
                </a:solidFill>
                <a:latin typeface="Nunito"/>
                <a:ea typeface="Nunito"/>
                <a:cs typeface="Nunito"/>
                <a:sym typeface="Nunito"/>
              </a:rPr>
              <a:t>complex systems</a:t>
            </a: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sources: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2"/>
              </a:rPr>
              <a:t>https://www.google.com/url?sa=i&amp;url=https%3A%2F%2Fen.wikipedia.org%2Fwiki%2FDermolepida_albohirtum&amp;psig=AOvVaw3CovRmzm19aHmGmp02dWaS&amp;ust=1693599912085000&amp;source=images&amp;cd=vfe&amp;opi=89978449&amp;ved=0CBEQjhxqFwoTCLDn9brdh4EDFQAAAAAdAAAAABAE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3"/>
              </a:rPr>
              <a:t>https://www.google.com/url?sa=i&amp;url=https%3A%2F%2Fwww.axios.com%2F2023%2F01%2F20%2Fmonster-cane-toad-australia-conway-national-park&amp;psig=AOvVaw14Gp3_6H0rjnDho8PDWL9Y&amp;ust=1693599967959000&amp;source=images&amp;cd=vfe&amp;opi=89978449&amp;ved=0CBEQjhxqFwoTCNjcv9Xd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4"/>
              </a:rPr>
              <a:t>https://www.google.com/url?sa=i&amp;url=https%3A%2F%2Fsoundslikenoise.org%2F2012%2F03%2F31%2Fbufo-marinus-the-cane-toad%2F&amp;psig=AOvVaw1nCdZk3baQ0y37SP-o-Nzh&amp;ust=1693600015895000&amp;source=images&amp;cd=vfe&amp;opi=89978449&amp;ved=0CBEQjhxqFwoTCICWqezdh4EDFQAAAAAdAAAAABA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9" name="Google Shape;529;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T</a:t>
            </a:r>
            <a:r>
              <a:rPr lang="en">
                <a:solidFill>
                  <a:schemeClr val="dk1"/>
                </a:solidFill>
              </a:rPr>
              <a:t>here are usually many potential solutions to wicked problems, but they may not all work in practice, even if they sound sensible in theory. We might therefore find that some attempts to solve wicked problems will be ineffective, have negative side effects, or even backfire. Complex systems have so many interdependencies that when we try to adjust one aspect of them, we can inadvertently affect others. For this reason, we should approach AI safety with more humility and more awareness of the limits of our knowledge than if we were trying to fix a watch or a washing machine. We will now look at some examples of historical interventions in complex systems that have not gone to plan. In many cases, they have done more harm than good.</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8" name="Google Shape;54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Images both from free source unsplash: </a:t>
            </a:r>
            <a:r>
              <a:rPr lang="en" sz="1200" u="sng">
                <a:solidFill>
                  <a:schemeClr val="hlink"/>
                </a:solidFill>
                <a:latin typeface="Calibri"/>
                <a:ea typeface="Calibri"/>
                <a:cs typeface="Calibri"/>
                <a:sym typeface="Calibri"/>
                <a:hlinkClick r:id="rId2"/>
              </a:rPr>
              <a:t>https://unsplash.com/about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a756063b0c_2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g2a756063b0c_2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a756063b0c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g2a756063b0c_2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4" name="Google Shape;59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94b835172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g294b8351729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a7ce7e974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g2a7ce7e9745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Images both from free source unsplash: </a:t>
            </a:r>
            <a:r>
              <a:rPr lang="en" sz="1200" u="sng">
                <a:solidFill>
                  <a:schemeClr val="hlink"/>
                </a:solidFill>
                <a:latin typeface="Calibri"/>
                <a:ea typeface="Calibri"/>
                <a:cs typeface="Calibri"/>
                <a:sym typeface="Calibri"/>
                <a:hlinkClick r:id="rId2"/>
              </a:rPr>
              <a:t>https://unsplash.com/about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Images from:</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2"/>
              </a:rPr>
              <a:t>https://consent.richmond.edu/?url=http%3A%2F%2Fnews.richmond.edu%2Ffeatures%2Farticle%2F-%2F21773%2Fwhat-do-molecules-look-like.html%3Futm_source%3Dnews%26utm_medium%3Dreferral%26utm_campaign%e3Dfeatures-story</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u="sng">
                <a:solidFill>
                  <a:schemeClr val="hlink"/>
                </a:solidFill>
                <a:latin typeface="Calibri"/>
                <a:ea typeface="Calibri"/>
                <a:cs typeface="Calibri"/>
                <a:sym typeface="Calibri"/>
                <a:hlinkClick r:id="rId3"/>
              </a:rPr>
              <a:t>https://www.thoughtco.com/nervous-tissue-anatomy-373196</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t>Image from: </a:t>
            </a:r>
            <a:r>
              <a:rPr lang="en" sz="1200" u="sng">
                <a:solidFill>
                  <a:schemeClr val="hlink"/>
                </a:solidFill>
                <a:latin typeface="Calibri"/>
                <a:ea typeface="Calibri"/>
                <a:cs typeface="Calibri"/>
                <a:sym typeface="Calibri"/>
                <a:hlinkClick r:id="rId2"/>
              </a:rPr>
              <a:t>https://www.sydney.edu.au/news-opinion/news/2015/11/24/ants-filmed-building-moving-bridges-from-their-live-bodies.html</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7.png"/><Relationship Id="rId4" Type="http://schemas.openxmlformats.org/officeDocument/2006/relationships/image" Target="../media/image39.png"/><Relationship Id="rId5" Type="http://schemas.openxmlformats.org/officeDocument/2006/relationships/image" Target="../media/image22.png"/><Relationship Id="rId6" Type="http://schemas.openxmlformats.org/officeDocument/2006/relationships/image" Target="../media/image14.png"/><Relationship Id="rId7"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37.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2.png"/><Relationship Id="rId4" Type="http://schemas.openxmlformats.org/officeDocument/2006/relationships/image" Target="../media/image50.png"/><Relationship Id="rId5" Type="http://schemas.openxmlformats.org/officeDocument/2006/relationships/image" Target="../media/image54.png"/><Relationship Id="rId6" Type="http://schemas.openxmlformats.org/officeDocument/2006/relationships/image" Target="../media/image43.png"/><Relationship Id="rId7"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1.png"/><Relationship Id="rId4" Type="http://schemas.openxmlformats.org/officeDocument/2006/relationships/image" Target="../media/image66.png"/><Relationship Id="rId5"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9.png"/><Relationship Id="rId4" Type="http://schemas.openxmlformats.org/officeDocument/2006/relationships/image" Target="../media/image48.png"/><Relationship Id="rId5"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3.png"/><Relationship Id="rId4" Type="http://schemas.openxmlformats.org/officeDocument/2006/relationships/image" Target="../media/image61.png"/><Relationship Id="rId5" Type="http://schemas.openxmlformats.org/officeDocument/2006/relationships/image" Target="../media/image52.png"/><Relationship Id="rId6" Type="http://schemas.openxmlformats.org/officeDocument/2006/relationships/image" Target="../media/image47.png"/><Relationship Id="rId7" Type="http://schemas.openxmlformats.org/officeDocument/2006/relationships/image" Target="../media/image55.png"/><Relationship Id="rId8" Type="http://schemas.openxmlformats.org/officeDocument/2006/relationships/image" Target="../media/image6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8.png"/><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9.png"/><Relationship Id="rId4" Type="http://schemas.openxmlformats.org/officeDocument/2006/relationships/image" Target="../media/image67.png"/><Relationship Id="rId9" Type="http://schemas.openxmlformats.org/officeDocument/2006/relationships/image" Target="../media/image56.png"/><Relationship Id="rId5" Type="http://schemas.openxmlformats.org/officeDocument/2006/relationships/image" Target="../media/image70.png"/><Relationship Id="rId6" Type="http://schemas.openxmlformats.org/officeDocument/2006/relationships/image" Target="../media/image60.png"/><Relationship Id="rId7" Type="http://schemas.openxmlformats.org/officeDocument/2006/relationships/image" Target="../media/image64.png"/><Relationship Id="rId8" Type="http://schemas.openxmlformats.org/officeDocument/2006/relationships/image" Target="../media/image6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1090100"/>
            <a:ext cx="9144000" cy="24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Complex Systems</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1: </a:t>
            </a:r>
            <a:endParaRPr sz="1900"/>
          </a:p>
          <a:p>
            <a:pPr indent="0" lvl="0" marL="0" rtl="0" algn="ctr">
              <a:lnSpc>
                <a:spcPct val="100000"/>
              </a:lnSpc>
              <a:spcBef>
                <a:spcPts val="0"/>
              </a:spcBef>
              <a:spcAft>
                <a:spcPts val="0"/>
              </a:spcAft>
              <a:buClr>
                <a:schemeClr val="dk1"/>
              </a:buClr>
              <a:buSzPts val="1100"/>
              <a:buFont typeface="Arial"/>
              <a:buNone/>
            </a:pPr>
            <a:r>
              <a:rPr lang="en"/>
              <a:t>Emergence</a:t>
            </a:r>
            <a:endParaRPr/>
          </a:p>
          <a:p>
            <a:pPr indent="0" lvl="0" marL="0" rtl="0" algn="ctr">
              <a:lnSpc>
                <a:spcPct val="100000"/>
              </a:lnSpc>
              <a:spcBef>
                <a:spcPts val="0"/>
              </a:spcBef>
              <a:spcAft>
                <a:spcPts val="0"/>
              </a:spcAft>
              <a:buSzPts val="3600"/>
              <a:buNone/>
            </a:pPr>
            <a:r>
              <a:t/>
            </a:r>
            <a:endParaRPr/>
          </a:p>
        </p:txBody>
      </p:sp>
      <p:sp>
        <p:nvSpPr>
          <p:cNvPr id="158" name="Google Shape;158;p22"/>
          <p:cNvSpPr txBox="1"/>
          <p:nvPr/>
        </p:nvSpPr>
        <p:spPr>
          <a:xfrm>
            <a:off x="423400" y="8934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Emergence</a:t>
            </a:r>
            <a:r>
              <a:rPr b="0" i="0" lang="en" sz="2000" u="none" cap="none" strike="noStrike">
                <a:solidFill>
                  <a:schemeClr val="dk1"/>
                </a:solidFill>
                <a:latin typeface="Nunito"/>
                <a:ea typeface="Nunito"/>
                <a:cs typeface="Nunito"/>
                <a:sym typeface="Nunito"/>
              </a:rPr>
              <a:t>: the appearance of striking, system-wide features that cannot be found in any of the system’s components.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Emergent features often spontaneously “turn on” as we scale up the system in size: more is different. </a:t>
            </a:r>
            <a:r>
              <a:rPr b="0" i="0" lang="en" sz="2000" u="none" cap="none" strike="noStrike">
                <a:solidFill>
                  <a:schemeClr val="dk1"/>
                </a:solidFill>
                <a:latin typeface="Nunito"/>
                <a:ea typeface="Nunito"/>
                <a:cs typeface="Nunito"/>
                <a:sym typeface="Nunito"/>
              </a:rPr>
              <a:t>A q</a:t>
            </a:r>
            <a:r>
              <a:rPr b="0" i="0" lang="en" sz="2000" u="none" cap="none" strike="noStrike">
                <a:solidFill>
                  <a:schemeClr val="dk1"/>
                </a:solidFill>
                <a:latin typeface="Nunito"/>
                <a:ea typeface="Nunito"/>
                <a:cs typeface="Nunito"/>
                <a:sym typeface="Nunito"/>
              </a:rPr>
              <a:t>uantitative change produce</a:t>
            </a:r>
            <a:r>
              <a:rPr b="0" i="0" lang="en" sz="2000" u="none" cap="none" strike="noStrike">
                <a:solidFill>
                  <a:schemeClr val="dk1"/>
                </a:solidFill>
                <a:latin typeface="Nunito"/>
                <a:ea typeface="Nunito"/>
                <a:cs typeface="Nunito"/>
                <a:sym typeface="Nunito"/>
              </a:rPr>
              <a:t>s</a:t>
            </a:r>
            <a:r>
              <a:rPr b="0" i="0" lang="en" sz="2000" u="none" cap="none" strike="noStrike">
                <a:solidFill>
                  <a:schemeClr val="dk1"/>
                </a:solidFill>
                <a:latin typeface="Nunito"/>
                <a:ea typeface="Nunito"/>
                <a:cs typeface="Nunito"/>
                <a:sym typeface="Nunito"/>
              </a:rPr>
              <a:t> a qualitative one.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100 ants may behave randomly, but 10,000s behave as a colony.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LLMs </a:t>
            </a:r>
            <a:r>
              <a:rPr lang="en" sz="2000">
                <a:solidFill>
                  <a:schemeClr val="dk1"/>
                </a:solidFill>
                <a:latin typeface="Nunito"/>
                <a:ea typeface="Nunito"/>
                <a:cs typeface="Nunito"/>
                <a:sym typeface="Nunito"/>
              </a:rPr>
              <a:t>have</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emergent </a:t>
            </a:r>
            <a:r>
              <a:rPr lang="en" sz="2000">
                <a:solidFill>
                  <a:schemeClr val="dk1"/>
                </a:solidFill>
                <a:latin typeface="Nunito"/>
                <a:ea typeface="Nunito"/>
                <a:cs typeface="Nunito"/>
                <a:sym typeface="Nunito"/>
              </a:rPr>
              <a:t>capabilities</a:t>
            </a:r>
            <a:endParaRPr b="0" i="0" sz="2000" u="none" cap="none" strike="noStrike">
              <a:solidFill>
                <a:schemeClr val="dk1"/>
              </a:solidFill>
              <a:latin typeface="Nunito"/>
              <a:ea typeface="Nunito"/>
              <a:cs typeface="Nunito"/>
              <a:sym typeface="Nunito"/>
            </a:endParaRPr>
          </a:p>
        </p:txBody>
      </p:sp>
      <p:sp>
        <p:nvSpPr>
          <p:cNvPr id="159" name="Google Shape;159;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0" name="Google Shape;160;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1" name="Google Shape;161;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62" name="Google Shape;162;p22"/>
          <p:cNvPicPr preferRelativeResize="0"/>
          <p:nvPr/>
        </p:nvPicPr>
        <p:blipFill>
          <a:blip r:embed="rId3">
            <a:alphaModFix/>
          </a:blip>
          <a:stretch>
            <a:fillRect/>
          </a:stretch>
        </p:blipFill>
        <p:spPr>
          <a:xfrm>
            <a:off x="3620325" y="3447888"/>
            <a:ext cx="5447475" cy="13592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0" st="0"/>
                                            </p:txEl>
                                          </p:spTgt>
                                        </p:tgtEl>
                                        <p:attrNameLst>
                                          <p:attrName>style.visibility</p:attrName>
                                        </p:attrNameLst>
                                      </p:cBhvr>
                                      <p:to>
                                        <p:strVal val="visible"/>
                                      </p:to>
                                    </p:set>
                                    <p:animEffect filter="fade" transition="in">
                                      <p:cBhvr>
                                        <p:cTn dur="300"/>
                                        <p:tgtEl>
                                          <p:spTgt spid="1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1" st="1"/>
                                            </p:txEl>
                                          </p:spTgt>
                                        </p:tgtEl>
                                        <p:attrNameLst>
                                          <p:attrName>style.visibility</p:attrName>
                                        </p:attrNameLst>
                                      </p:cBhvr>
                                      <p:to>
                                        <p:strVal val="visible"/>
                                      </p:to>
                                    </p:set>
                                    <p:animEffect filter="fade" transition="in">
                                      <p:cBhvr>
                                        <p:cTn dur="300"/>
                                        <p:tgtEl>
                                          <p:spTgt spid="1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2" st="2"/>
                                            </p:txEl>
                                          </p:spTgt>
                                        </p:tgtEl>
                                        <p:attrNameLst>
                                          <p:attrName>style.visibility</p:attrName>
                                        </p:attrNameLst>
                                      </p:cBhvr>
                                      <p:to>
                                        <p:strVal val="visible"/>
                                      </p:to>
                                    </p:set>
                                    <p:animEffect filter="fade" transition="in">
                                      <p:cBhvr>
                                        <p:cTn dur="300"/>
                                        <p:tgtEl>
                                          <p:spTgt spid="1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3" st="3"/>
                                            </p:txEl>
                                          </p:spTgt>
                                        </p:tgtEl>
                                        <p:attrNameLst>
                                          <p:attrName>style.visibility</p:attrName>
                                        </p:attrNameLst>
                                      </p:cBhvr>
                                      <p:to>
                                        <p:strVal val="visible"/>
                                      </p:to>
                                    </p:set>
                                    <p:animEffect filter="fade" transition="in">
                                      <p:cBhvr>
                                        <p:cTn dur="300"/>
                                        <p:tgtEl>
                                          <p:spTgt spid="1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4" st="4"/>
                                            </p:txEl>
                                          </p:spTgt>
                                        </p:tgtEl>
                                        <p:attrNameLst>
                                          <p:attrName>style.visibility</p:attrName>
                                        </p:attrNameLst>
                                      </p:cBhvr>
                                      <p:to>
                                        <p:strVal val="visible"/>
                                      </p:to>
                                    </p:set>
                                    <p:animEffect filter="fade" transition="in">
                                      <p:cBhvr>
                                        <p:cTn dur="300"/>
                                        <p:tgtEl>
                                          <p:spTgt spid="1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5" st="5"/>
                                            </p:txEl>
                                          </p:spTgt>
                                        </p:tgtEl>
                                        <p:attrNameLst>
                                          <p:attrName>style.visibility</p:attrName>
                                        </p:attrNameLst>
                                      </p:cBhvr>
                                      <p:to>
                                        <p:strVal val="visible"/>
                                      </p:to>
                                    </p:set>
                                    <p:animEffect filter="fade" transition="in">
                                      <p:cBhvr>
                                        <p:cTn dur="300"/>
                                        <p:tgtEl>
                                          <p:spTgt spid="1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6" st="6"/>
                                            </p:txEl>
                                          </p:spTgt>
                                        </p:tgtEl>
                                        <p:attrNameLst>
                                          <p:attrName>style.visibility</p:attrName>
                                        </p:attrNameLst>
                                      </p:cBhvr>
                                      <p:to>
                                        <p:strVal val="visible"/>
                                      </p:to>
                                    </p:set>
                                    <p:animEffect filter="fade" transition="in">
                                      <p:cBhvr>
                                        <p:cTn dur="300"/>
                                        <p:tgtEl>
                                          <p:spTgt spid="1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7" st="7"/>
                                            </p:txEl>
                                          </p:spTgt>
                                        </p:tgtEl>
                                        <p:attrNameLst>
                                          <p:attrName>style.visibility</p:attrName>
                                        </p:attrNameLst>
                                      </p:cBhvr>
                                      <p:to>
                                        <p:strVal val="visible"/>
                                      </p:to>
                                    </p:set>
                                    <p:animEffect filter="fade" transition="in">
                                      <p:cBhvr>
                                        <p:cTn dur="300"/>
                                        <p:tgtEl>
                                          <p:spTgt spid="1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3"/>
          <p:cNvSpPr txBox="1"/>
          <p:nvPr/>
        </p:nvSpPr>
        <p:spPr>
          <a:xfrm>
            <a:off x="135550" y="1045800"/>
            <a:ext cx="4436400" cy="1830600"/>
          </a:xfrm>
          <a:prstGeom prst="rect">
            <a:avLst/>
          </a:prstGeom>
          <a:noFill/>
          <a:ln>
            <a:noFill/>
          </a:ln>
        </p:spPr>
        <p:txBody>
          <a:bodyPr anchorCtr="0" anchor="t" bIns="91425" lIns="91425" spcFirstLastPara="1" rIns="91425" wrap="square" tIns="91425">
            <a:noAutofit/>
          </a:bodyPr>
          <a:lstStyle/>
          <a:p>
            <a:pPr indent="-349250" lvl="0" marL="457200" marR="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A model with only theoretical </a:t>
            </a:r>
            <a:r>
              <a:rPr i="1" lang="en" sz="1900">
                <a:solidFill>
                  <a:schemeClr val="dk1"/>
                </a:solidFill>
                <a:latin typeface="Nunito"/>
                <a:ea typeface="Nunito"/>
                <a:cs typeface="Nunito"/>
                <a:sym typeface="Nunito"/>
              </a:rPr>
              <a:t>knowledge</a:t>
            </a:r>
            <a:r>
              <a:rPr lang="en" sz="1900">
                <a:solidFill>
                  <a:schemeClr val="dk1"/>
                </a:solidFill>
                <a:latin typeface="Nunito"/>
                <a:ea typeface="Nunito"/>
                <a:cs typeface="Nunito"/>
                <a:sym typeface="Nunito"/>
              </a:rPr>
              <a:t> of virology</a:t>
            </a:r>
            <a:endParaRPr sz="1900">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rPr b="1" lang="en" sz="1900">
                <a:solidFill>
                  <a:schemeClr val="dk1"/>
                </a:solidFill>
                <a:latin typeface="Nunito"/>
                <a:ea typeface="Nunito"/>
                <a:cs typeface="Nunito"/>
                <a:sym typeface="Nunito"/>
              </a:rPr>
              <a:t>is not ultrahazardous</a:t>
            </a:r>
            <a:endParaRPr b="1" sz="1900">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A model with only wetlab </a:t>
            </a:r>
            <a:r>
              <a:rPr i="1" lang="en" sz="1900">
                <a:solidFill>
                  <a:schemeClr val="dk1"/>
                </a:solidFill>
                <a:latin typeface="Nunito"/>
                <a:ea typeface="Nunito"/>
                <a:cs typeface="Nunito"/>
                <a:sym typeface="Nunito"/>
              </a:rPr>
              <a:t>skills</a:t>
            </a:r>
            <a:endParaRPr sz="1900">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rPr b="1" lang="en" sz="1900">
                <a:solidFill>
                  <a:schemeClr val="dk1"/>
                </a:solidFill>
                <a:latin typeface="Nunito"/>
                <a:ea typeface="Nunito"/>
                <a:cs typeface="Nunito"/>
                <a:sym typeface="Nunito"/>
              </a:rPr>
              <a:t>is not ultrahazardous</a:t>
            </a:r>
            <a:endParaRPr b="1" sz="1900">
              <a:solidFill>
                <a:schemeClr val="dk1"/>
              </a:solidFill>
              <a:latin typeface="Nunito"/>
              <a:ea typeface="Nunito"/>
              <a:cs typeface="Nunito"/>
              <a:sym typeface="Nunito"/>
            </a:endParaRPr>
          </a:p>
          <a:p>
            <a:pPr indent="-349250" lvl="0" marL="45720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However, a model that combines these two models has access to the knowledge and skills necessary to make a bioweapon which </a:t>
            </a:r>
            <a:r>
              <a:rPr b="1" lang="en" sz="1900">
                <a:solidFill>
                  <a:schemeClr val="dk1"/>
                </a:solidFill>
                <a:latin typeface="Nunito"/>
                <a:ea typeface="Nunito"/>
                <a:cs typeface="Nunito"/>
                <a:sym typeface="Nunito"/>
              </a:rPr>
              <a:t>is ultrahazardous</a:t>
            </a:r>
            <a:endParaRPr b="1" sz="1900">
              <a:solidFill>
                <a:schemeClr val="dk1"/>
              </a:solidFill>
              <a:latin typeface="Nunito"/>
              <a:ea typeface="Nunito"/>
              <a:cs typeface="Nunito"/>
              <a:sym typeface="Nunito"/>
            </a:endParaRPr>
          </a:p>
        </p:txBody>
      </p:sp>
      <p:sp>
        <p:nvSpPr>
          <p:cNvPr id="168" name="Google Shape;168;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9" name="Google Shape;169;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0" name="Google Shape;170;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71" name="Google Shape;171;p23"/>
          <p:cNvPicPr preferRelativeResize="0"/>
          <p:nvPr/>
        </p:nvPicPr>
        <p:blipFill>
          <a:blip r:embed="rId3">
            <a:alphaModFix/>
          </a:blip>
          <a:stretch>
            <a:fillRect/>
          </a:stretch>
        </p:blipFill>
        <p:spPr>
          <a:xfrm>
            <a:off x="6364650" y="812325"/>
            <a:ext cx="2603725" cy="2421898"/>
          </a:xfrm>
          <a:prstGeom prst="rect">
            <a:avLst/>
          </a:prstGeom>
          <a:noFill/>
          <a:ln>
            <a:noFill/>
          </a:ln>
        </p:spPr>
      </p:pic>
      <p:pic>
        <p:nvPicPr>
          <p:cNvPr id="172" name="Google Shape;172;p23"/>
          <p:cNvPicPr preferRelativeResize="0"/>
          <p:nvPr/>
        </p:nvPicPr>
        <p:blipFill>
          <a:blip r:embed="rId4">
            <a:alphaModFix/>
          </a:blip>
          <a:stretch>
            <a:fillRect/>
          </a:stretch>
        </p:blipFill>
        <p:spPr>
          <a:xfrm>
            <a:off x="4541450" y="3205425"/>
            <a:ext cx="4535776" cy="1617825"/>
          </a:xfrm>
          <a:prstGeom prst="rect">
            <a:avLst/>
          </a:prstGeom>
          <a:noFill/>
          <a:ln>
            <a:noFill/>
          </a:ln>
        </p:spPr>
      </p:pic>
      <p:sp>
        <p:nvSpPr>
          <p:cNvPr id="173" name="Google Shape;173;p2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1: </a:t>
            </a:r>
            <a:endParaRPr sz="1900"/>
          </a:p>
          <a:p>
            <a:pPr indent="0" lvl="0" marL="0" rtl="0" algn="ctr">
              <a:lnSpc>
                <a:spcPct val="100000"/>
              </a:lnSpc>
              <a:spcBef>
                <a:spcPts val="0"/>
              </a:spcBef>
              <a:spcAft>
                <a:spcPts val="0"/>
              </a:spcAft>
              <a:buClr>
                <a:schemeClr val="dk1"/>
              </a:buClr>
              <a:buSzPts val="1100"/>
              <a:buFont typeface="Arial"/>
              <a:buNone/>
            </a:pPr>
            <a:r>
              <a:rPr lang="en" sz="3200"/>
              <a:t>Emergence: Safety as an Emergent Property</a:t>
            </a:r>
            <a:endParaRPr sz="3200"/>
          </a:p>
          <a:p>
            <a:pPr indent="0" lvl="0" marL="0" rtl="0" algn="ctr">
              <a:lnSpc>
                <a:spcPct val="100000"/>
              </a:lnSpc>
              <a:spcBef>
                <a:spcPts val="0"/>
              </a:spcBef>
              <a:spcAft>
                <a:spcPts val="0"/>
              </a:spcAft>
              <a:buSzPts val="36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300"/>
                                        <p:tgtEl>
                                          <p:spTgt spid="1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grpSp>
        <p:nvGrpSpPr>
          <p:cNvPr id="178" name="Google Shape;178;p24"/>
          <p:cNvGrpSpPr/>
          <p:nvPr/>
        </p:nvGrpSpPr>
        <p:grpSpPr>
          <a:xfrm>
            <a:off x="0" y="889575"/>
            <a:ext cx="9236100" cy="3909449"/>
            <a:chOff x="0" y="889575"/>
            <a:chExt cx="9236100" cy="3909449"/>
          </a:xfrm>
        </p:grpSpPr>
        <p:sp>
          <p:nvSpPr>
            <p:cNvPr id="179" name="Google Shape;179;p24"/>
            <p:cNvSpPr/>
            <p:nvPr/>
          </p:nvSpPr>
          <p:spPr>
            <a:xfrm>
              <a:off x="0" y="889575"/>
              <a:ext cx="9236100" cy="2932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0" name="Google Shape;180;p24"/>
            <p:cNvPicPr preferRelativeResize="0"/>
            <p:nvPr/>
          </p:nvPicPr>
          <p:blipFill rotWithShape="1">
            <a:blip r:embed="rId3">
              <a:alphaModFix/>
            </a:blip>
            <a:srcRect b="0" l="0" r="0" t="44096"/>
            <a:stretch/>
          </p:blipFill>
          <p:spPr>
            <a:xfrm>
              <a:off x="2584700" y="2622050"/>
              <a:ext cx="4086400" cy="2176974"/>
            </a:xfrm>
            <a:prstGeom prst="rect">
              <a:avLst/>
            </a:prstGeom>
            <a:noFill/>
            <a:ln>
              <a:noFill/>
            </a:ln>
          </p:spPr>
        </p:pic>
      </p:grpSp>
      <p:pic>
        <p:nvPicPr>
          <p:cNvPr id="181" name="Google Shape;181;p24"/>
          <p:cNvPicPr preferRelativeResize="0"/>
          <p:nvPr/>
        </p:nvPicPr>
        <p:blipFill rotWithShape="1">
          <a:blip r:embed="rId3">
            <a:alphaModFix/>
          </a:blip>
          <a:srcRect b="66070" l="0" r="62943" t="0"/>
          <a:stretch/>
        </p:blipFill>
        <p:spPr>
          <a:xfrm>
            <a:off x="2584699" y="904775"/>
            <a:ext cx="1514252" cy="1321300"/>
          </a:xfrm>
          <a:prstGeom prst="rect">
            <a:avLst/>
          </a:prstGeom>
          <a:noFill/>
          <a:ln>
            <a:noFill/>
          </a:ln>
        </p:spPr>
      </p:pic>
      <p:pic>
        <p:nvPicPr>
          <p:cNvPr id="182" name="Google Shape;182;p24"/>
          <p:cNvPicPr preferRelativeResize="0"/>
          <p:nvPr/>
        </p:nvPicPr>
        <p:blipFill rotWithShape="1">
          <a:blip r:embed="rId3">
            <a:alphaModFix/>
          </a:blip>
          <a:srcRect b="61674" l="55126" r="0" t="0"/>
          <a:stretch/>
        </p:blipFill>
        <p:spPr>
          <a:xfrm>
            <a:off x="4837425" y="904775"/>
            <a:ext cx="1833676" cy="1492524"/>
          </a:xfrm>
          <a:prstGeom prst="rect">
            <a:avLst/>
          </a:prstGeom>
          <a:noFill/>
          <a:ln>
            <a:noFill/>
          </a:ln>
        </p:spPr>
      </p:pic>
      <p:pic>
        <p:nvPicPr>
          <p:cNvPr id="183" name="Google Shape;183;p24"/>
          <p:cNvPicPr preferRelativeResize="0"/>
          <p:nvPr/>
        </p:nvPicPr>
        <p:blipFill rotWithShape="1">
          <a:blip r:embed="rId4">
            <a:alphaModFix/>
          </a:blip>
          <a:srcRect b="0" l="0" r="0" t="25700"/>
          <a:stretch/>
        </p:blipFill>
        <p:spPr>
          <a:xfrm>
            <a:off x="2663250" y="2044125"/>
            <a:ext cx="4007849" cy="2754899"/>
          </a:xfrm>
          <a:prstGeom prst="rect">
            <a:avLst/>
          </a:prstGeom>
          <a:noFill/>
          <a:ln>
            <a:noFill/>
          </a:ln>
        </p:spPr>
      </p:pic>
      <p:pic>
        <p:nvPicPr>
          <p:cNvPr id="184" name="Google Shape;184;p24"/>
          <p:cNvPicPr preferRelativeResize="0"/>
          <p:nvPr/>
        </p:nvPicPr>
        <p:blipFill rotWithShape="1">
          <a:blip r:embed="rId5">
            <a:alphaModFix/>
          </a:blip>
          <a:srcRect b="2964" l="0" r="0" t="21415"/>
          <a:stretch/>
        </p:blipFill>
        <p:spPr>
          <a:xfrm>
            <a:off x="2738375" y="1915700"/>
            <a:ext cx="3857601" cy="2878749"/>
          </a:xfrm>
          <a:prstGeom prst="rect">
            <a:avLst/>
          </a:prstGeom>
          <a:noFill/>
          <a:ln>
            <a:noFill/>
          </a:ln>
        </p:spPr>
      </p:pic>
      <p:sp>
        <p:nvSpPr>
          <p:cNvPr id="185" name="Google Shape;185;p2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2: </a:t>
            </a:r>
            <a:endParaRPr sz="1900"/>
          </a:p>
          <a:p>
            <a:pPr indent="0" lvl="0" marL="0" rtl="0" algn="ctr">
              <a:lnSpc>
                <a:spcPct val="100000"/>
              </a:lnSpc>
              <a:spcBef>
                <a:spcPts val="0"/>
              </a:spcBef>
              <a:spcAft>
                <a:spcPts val="0"/>
              </a:spcAft>
              <a:buClr>
                <a:schemeClr val="dk1"/>
              </a:buClr>
              <a:buSzPts val="1100"/>
              <a:buFont typeface="Arial"/>
              <a:buNone/>
            </a:pPr>
            <a:r>
              <a:rPr lang="en"/>
              <a:t>Non-Linearity and Feedback</a:t>
            </a:r>
            <a:endParaRPr/>
          </a:p>
        </p:txBody>
      </p:sp>
      <p:sp>
        <p:nvSpPr>
          <p:cNvPr id="186" name="Google Shape;186;p24"/>
          <p:cNvSpPr/>
          <p:nvPr/>
        </p:nvSpPr>
        <p:spPr>
          <a:xfrm>
            <a:off x="345250" y="938400"/>
            <a:ext cx="8619900" cy="3834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87" name="Google Shape;187;p24"/>
          <p:cNvSpPr txBox="1"/>
          <p:nvPr/>
        </p:nvSpPr>
        <p:spPr>
          <a:xfrm>
            <a:off x="413550" y="889563"/>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Non-linearity</a:t>
            </a:r>
            <a:r>
              <a:rPr b="0" i="0" lang="en" sz="2000" u="none" cap="none" strike="noStrike">
                <a:solidFill>
                  <a:schemeClr val="dk1"/>
                </a:solidFill>
                <a:latin typeface="Nunito"/>
                <a:ea typeface="Nunito"/>
                <a:cs typeface="Nunito"/>
                <a:sym typeface="Nunito"/>
              </a:rPr>
              <a:t>: processes where a change in the input does not necessarily translate to a proportional change in the output.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Ant colonies harvesting food sources of different quality  </a:t>
            </a:r>
            <a:endParaRPr b="0" i="0" sz="2000" u="none" cap="none" strike="noStrike">
              <a:solidFill>
                <a:schemeClr val="dk1"/>
              </a:solidFill>
              <a:latin typeface="Nunito"/>
              <a:ea typeface="Nunito"/>
              <a:cs typeface="Nunito"/>
              <a:sym typeface="Nunito"/>
            </a:endParaRPr>
          </a:p>
        </p:txBody>
      </p:sp>
      <p:sp>
        <p:nvSpPr>
          <p:cNvPr id="188" name="Google Shape;188;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89" name="Google Shape;189;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90" name="Google Shape;190;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91" name="Google Shape;191;p24"/>
          <p:cNvSpPr txBox="1"/>
          <p:nvPr/>
        </p:nvSpPr>
        <p:spPr>
          <a:xfrm>
            <a:off x="413550" y="1937875"/>
            <a:ext cx="8619900" cy="2834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Adversarial attacks on neural networks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Feedback</a:t>
            </a:r>
            <a:r>
              <a:rPr b="0" i="0" lang="en" sz="2000" u="none" cap="none" strike="noStrike">
                <a:solidFill>
                  <a:schemeClr val="dk1"/>
                </a:solidFill>
                <a:latin typeface="Nunito"/>
                <a:ea typeface="Nunito"/>
                <a:cs typeface="Nunito"/>
                <a:sym typeface="Nunito"/>
              </a:rPr>
              <a:t>: circular processes in which a system and its environment affect one another.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Positive: rich getting richer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Negative: </a:t>
            </a:r>
            <a:r>
              <a:rPr lang="en" sz="2000">
                <a:solidFill>
                  <a:schemeClr val="dk1"/>
                </a:solidFill>
                <a:latin typeface="Nunito"/>
                <a:ea typeface="Nunito"/>
                <a:cs typeface="Nunito"/>
                <a:sym typeface="Nunito"/>
              </a:rPr>
              <a:t>homeostasis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animEffect filter="fade" transition="in">
                                      <p:cBhvr>
                                        <p:cTn dur="300"/>
                                        <p:tgtEl>
                                          <p:spTgt spid="1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1" st="1"/>
                                            </p:txEl>
                                          </p:spTgt>
                                        </p:tgtEl>
                                        <p:attrNameLst>
                                          <p:attrName>style.visibility</p:attrName>
                                        </p:attrNameLst>
                                      </p:cBhvr>
                                      <p:to>
                                        <p:strVal val="visible"/>
                                      </p:to>
                                    </p:set>
                                    <p:animEffect filter="fade" transition="in">
                                      <p:cBhvr>
                                        <p:cTn dur="300"/>
                                        <p:tgtEl>
                                          <p:spTgt spid="1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87"/>
                                        </p:tgtEl>
                                      </p:cBhvr>
                                    </p:animEffect>
                                    <p:set>
                                      <p:cBhvr>
                                        <p:cTn dur="1" fill="hold">
                                          <p:stCondLst>
                                            <p:cond delay="1000"/>
                                          </p:stCondLst>
                                        </p:cTn>
                                        <p:tgtEl>
                                          <p:spTgt spid="18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3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3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3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3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300"/>
                                        <p:tgtEl>
                                          <p:spTgt spid="1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78"/>
                                        </p:tgtEl>
                                      </p:cBhvr>
                                    </p:animEffect>
                                    <p:set>
                                      <p:cBhvr>
                                        <p:cTn dur="1" fill="hold">
                                          <p:stCondLst>
                                            <p:cond delay="300"/>
                                          </p:stCondLst>
                                        </p:cTn>
                                        <p:tgtEl>
                                          <p:spTgt spid="17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81"/>
                                        </p:tgtEl>
                                      </p:cBhvr>
                                    </p:animEffect>
                                    <p:set>
                                      <p:cBhvr>
                                        <p:cTn dur="1" fill="hold">
                                          <p:stCondLst>
                                            <p:cond delay="300"/>
                                          </p:stCondLst>
                                        </p:cTn>
                                        <p:tgtEl>
                                          <p:spTgt spid="18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83"/>
                                        </p:tgtEl>
                                      </p:cBhvr>
                                    </p:animEffect>
                                    <p:set>
                                      <p:cBhvr>
                                        <p:cTn dur="1" fill="hold">
                                          <p:stCondLst>
                                            <p:cond delay="300"/>
                                          </p:stCondLst>
                                        </p:cTn>
                                        <p:tgtEl>
                                          <p:spTgt spid="18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84"/>
                                        </p:tgtEl>
                                      </p:cBhvr>
                                    </p:animEffect>
                                    <p:set>
                                      <p:cBhvr>
                                        <p:cTn dur="1" fill="hold">
                                          <p:stCondLst>
                                            <p:cond delay="300"/>
                                          </p:stCondLst>
                                        </p:cTn>
                                        <p:tgtEl>
                                          <p:spTgt spid="18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82"/>
                                        </p:tgtEl>
                                      </p:cBhvr>
                                    </p:animEffect>
                                    <p:set>
                                      <p:cBhvr>
                                        <p:cTn dur="1" fill="hold">
                                          <p:stCondLst>
                                            <p:cond delay="300"/>
                                          </p:stCondLst>
                                        </p:cTn>
                                        <p:tgtEl>
                                          <p:spTgt spid="18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0" st="0"/>
                                            </p:txEl>
                                          </p:spTgt>
                                        </p:tgtEl>
                                        <p:attrNameLst>
                                          <p:attrName>style.visibility</p:attrName>
                                        </p:attrNameLst>
                                      </p:cBhvr>
                                      <p:to>
                                        <p:strVal val="visible"/>
                                      </p:to>
                                    </p:set>
                                    <p:animEffect filter="fade" transition="in">
                                      <p:cBhvr>
                                        <p:cTn dur="300"/>
                                        <p:tgtEl>
                                          <p:spTgt spid="19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1" st="1"/>
                                            </p:txEl>
                                          </p:spTgt>
                                        </p:tgtEl>
                                        <p:attrNameLst>
                                          <p:attrName>style.visibility</p:attrName>
                                        </p:attrNameLst>
                                      </p:cBhvr>
                                      <p:to>
                                        <p:strVal val="visible"/>
                                      </p:to>
                                    </p:set>
                                    <p:animEffect filter="fade" transition="in">
                                      <p:cBhvr>
                                        <p:cTn dur="300"/>
                                        <p:tgtEl>
                                          <p:spTgt spid="19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2" st="2"/>
                                            </p:txEl>
                                          </p:spTgt>
                                        </p:tgtEl>
                                        <p:attrNameLst>
                                          <p:attrName>style.visibility</p:attrName>
                                        </p:attrNameLst>
                                      </p:cBhvr>
                                      <p:to>
                                        <p:strVal val="visible"/>
                                      </p:to>
                                    </p:set>
                                    <p:animEffect filter="fade" transition="in">
                                      <p:cBhvr>
                                        <p:cTn dur="300"/>
                                        <p:tgtEl>
                                          <p:spTgt spid="19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3" st="3"/>
                                            </p:txEl>
                                          </p:spTgt>
                                        </p:tgtEl>
                                        <p:attrNameLst>
                                          <p:attrName>style.visibility</p:attrName>
                                        </p:attrNameLst>
                                      </p:cBhvr>
                                      <p:to>
                                        <p:strVal val="visible"/>
                                      </p:to>
                                    </p:set>
                                    <p:animEffect filter="fade" transition="in">
                                      <p:cBhvr>
                                        <p:cTn dur="300"/>
                                        <p:tgtEl>
                                          <p:spTgt spid="19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xEl>
                                              <p:pRg end="4" st="4"/>
                                            </p:txEl>
                                          </p:spTgt>
                                        </p:tgtEl>
                                        <p:attrNameLst>
                                          <p:attrName>style.visibility</p:attrName>
                                        </p:attrNameLst>
                                      </p:cBhvr>
                                      <p:to>
                                        <p:strVal val="visible"/>
                                      </p:to>
                                    </p:set>
                                    <p:animEffect filter="fade" transition="in">
                                      <p:cBhvr>
                                        <p:cTn dur="300"/>
                                        <p:tgtEl>
                                          <p:spTgt spid="19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2: </a:t>
            </a:r>
            <a:endParaRPr sz="1900"/>
          </a:p>
          <a:p>
            <a:pPr indent="0" lvl="0" marL="0" rtl="0" algn="ctr">
              <a:lnSpc>
                <a:spcPct val="100000"/>
              </a:lnSpc>
              <a:spcBef>
                <a:spcPts val="0"/>
              </a:spcBef>
              <a:spcAft>
                <a:spcPts val="0"/>
              </a:spcAft>
              <a:buClr>
                <a:schemeClr val="dk1"/>
              </a:buClr>
              <a:buSzPts val="1100"/>
              <a:buFont typeface="Arial"/>
              <a:buNone/>
            </a:pPr>
            <a:r>
              <a:rPr lang="en"/>
              <a:t>Non-Linearity and Feedback</a:t>
            </a:r>
            <a:endParaRPr/>
          </a:p>
          <a:p>
            <a:pPr indent="0" lvl="0" marL="0" rtl="0" algn="ctr">
              <a:lnSpc>
                <a:spcPct val="100000"/>
              </a:lnSpc>
              <a:spcBef>
                <a:spcPts val="0"/>
              </a:spcBef>
              <a:spcAft>
                <a:spcPts val="0"/>
              </a:spcAft>
              <a:buSzPts val="3600"/>
              <a:buNone/>
            </a:pPr>
            <a:r>
              <a:t/>
            </a:r>
            <a:endParaRPr/>
          </a:p>
        </p:txBody>
      </p:sp>
      <p:sp>
        <p:nvSpPr>
          <p:cNvPr id="197" name="Google Shape;197;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98" name="Google Shape;198;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99" name="Google Shape;199;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00" name="Google Shape;200;p25"/>
          <p:cNvPicPr preferRelativeResize="0"/>
          <p:nvPr/>
        </p:nvPicPr>
        <p:blipFill rotWithShape="1">
          <a:blip r:embed="rId3">
            <a:alphaModFix/>
          </a:blip>
          <a:srcRect b="0" l="0" r="0" t="0"/>
          <a:stretch/>
        </p:blipFill>
        <p:spPr>
          <a:xfrm>
            <a:off x="221450" y="905000"/>
            <a:ext cx="4707773" cy="3933700"/>
          </a:xfrm>
          <a:prstGeom prst="rect">
            <a:avLst/>
          </a:prstGeom>
          <a:noFill/>
          <a:ln>
            <a:noFill/>
          </a:ln>
        </p:spPr>
      </p:pic>
      <p:grpSp>
        <p:nvGrpSpPr>
          <p:cNvPr id="201" name="Google Shape;201;p25"/>
          <p:cNvGrpSpPr/>
          <p:nvPr/>
        </p:nvGrpSpPr>
        <p:grpSpPr>
          <a:xfrm>
            <a:off x="5234150" y="1769414"/>
            <a:ext cx="3783802" cy="1816153"/>
            <a:chOff x="5284201" y="1767928"/>
            <a:chExt cx="3548201" cy="1703070"/>
          </a:xfrm>
        </p:grpSpPr>
        <p:pic>
          <p:nvPicPr>
            <p:cNvPr id="202" name="Google Shape;202;p25"/>
            <p:cNvPicPr preferRelativeResize="0"/>
            <p:nvPr/>
          </p:nvPicPr>
          <p:blipFill>
            <a:blip r:embed="rId4">
              <a:alphaModFix/>
            </a:blip>
            <a:stretch>
              <a:fillRect/>
            </a:stretch>
          </p:blipFill>
          <p:spPr>
            <a:xfrm>
              <a:off x="5284201" y="1767928"/>
              <a:ext cx="3548201" cy="1703070"/>
            </a:xfrm>
            <a:prstGeom prst="rect">
              <a:avLst/>
            </a:prstGeom>
            <a:noFill/>
            <a:ln>
              <a:noFill/>
            </a:ln>
          </p:spPr>
        </p:pic>
        <p:sp>
          <p:nvSpPr>
            <p:cNvPr id="203" name="Google Shape;203;p25"/>
            <p:cNvSpPr/>
            <p:nvPr/>
          </p:nvSpPr>
          <p:spPr>
            <a:xfrm>
              <a:off x="8526570" y="3121075"/>
              <a:ext cx="219300" cy="2196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Telex"/>
                <a:ea typeface="Telex"/>
                <a:cs typeface="Telex"/>
                <a:sym typeface="Telex"/>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7" name="Shape 207"/>
        <p:cNvGrpSpPr/>
        <p:nvPr/>
      </p:nvGrpSpPr>
      <p:grpSpPr>
        <a:xfrm>
          <a:off x="0" y="0"/>
          <a:ext cx="0" cy="0"/>
          <a:chOff x="0" y="0"/>
          <a:chExt cx="0" cy="0"/>
        </a:xfrm>
      </p:grpSpPr>
      <p:sp>
        <p:nvSpPr>
          <p:cNvPr id="208" name="Google Shape;208;p26"/>
          <p:cNvSpPr txBox="1"/>
          <p:nvPr/>
        </p:nvSpPr>
        <p:spPr>
          <a:xfrm>
            <a:off x="423400" y="1960200"/>
            <a:ext cx="8619900" cy="26550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Adversarial attacks on neural networks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Feedback</a:t>
            </a:r>
            <a:r>
              <a:rPr b="0" i="0" lang="en" sz="2000" u="none" cap="none" strike="noStrike">
                <a:solidFill>
                  <a:schemeClr val="dk1"/>
                </a:solidFill>
                <a:latin typeface="Nunito"/>
                <a:ea typeface="Nunito"/>
                <a:cs typeface="Nunito"/>
                <a:sym typeface="Nunito"/>
              </a:rPr>
              <a:t>: circular processes in which a system and its environment affect one another.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Positive: rich getting richer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Negative: beehive task distribution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Feedback can make complex systems’ behavior difficult to predict</a:t>
            </a:r>
            <a:endParaRPr b="0" i="0" sz="2000" u="none" cap="none" strike="noStrike">
              <a:solidFill>
                <a:schemeClr val="dk1"/>
              </a:solidFill>
              <a:latin typeface="Nunito"/>
              <a:ea typeface="Nunito"/>
              <a:cs typeface="Nunito"/>
              <a:sym typeface="Nunito"/>
            </a:endParaRPr>
          </a:p>
        </p:txBody>
      </p:sp>
      <p:sp>
        <p:nvSpPr>
          <p:cNvPr id="209" name="Google Shape;209;p2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2: </a:t>
            </a:r>
            <a:endParaRPr sz="1900"/>
          </a:p>
          <a:p>
            <a:pPr indent="0" lvl="0" marL="0" rtl="0" algn="ctr">
              <a:lnSpc>
                <a:spcPct val="100000"/>
              </a:lnSpc>
              <a:spcBef>
                <a:spcPts val="0"/>
              </a:spcBef>
              <a:spcAft>
                <a:spcPts val="0"/>
              </a:spcAft>
              <a:buClr>
                <a:schemeClr val="dk1"/>
              </a:buClr>
              <a:buSzPts val="1100"/>
              <a:buFont typeface="Arial"/>
              <a:buNone/>
            </a:pPr>
            <a:r>
              <a:rPr lang="en"/>
              <a:t>Non-Linearity and Feedback</a:t>
            </a:r>
            <a:endParaRPr/>
          </a:p>
          <a:p>
            <a:pPr indent="0" lvl="0" marL="0" rtl="0" algn="ctr">
              <a:lnSpc>
                <a:spcPct val="100000"/>
              </a:lnSpc>
              <a:spcBef>
                <a:spcPts val="0"/>
              </a:spcBef>
              <a:spcAft>
                <a:spcPts val="0"/>
              </a:spcAft>
              <a:buSzPts val="3600"/>
              <a:buNone/>
            </a:pPr>
            <a:r>
              <a:t/>
            </a:r>
            <a:endParaRPr/>
          </a:p>
        </p:txBody>
      </p:sp>
      <p:sp>
        <p:nvSpPr>
          <p:cNvPr id="210" name="Google Shape;210;p26"/>
          <p:cNvSpPr txBox="1"/>
          <p:nvPr/>
        </p:nvSpPr>
        <p:spPr>
          <a:xfrm>
            <a:off x="423400" y="8934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Non-linearity</a:t>
            </a:r>
            <a:r>
              <a:rPr b="0" i="0" lang="en" sz="2000" u="none" cap="none" strike="noStrike">
                <a:solidFill>
                  <a:schemeClr val="dk1"/>
                </a:solidFill>
                <a:latin typeface="Nunito"/>
                <a:ea typeface="Nunito"/>
                <a:cs typeface="Nunito"/>
                <a:sym typeface="Nunito"/>
              </a:rPr>
              <a:t>: processes where a change in the input does not necessarily translate to a proportional change in the output.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Ant colonies harvesting food sources of different quality  </a:t>
            </a:r>
            <a:endParaRPr b="0" i="0" sz="2000" u="none" cap="none" strike="noStrike">
              <a:solidFill>
                <a:schemeClr val="dk1"/>
              </a:solidFill>
              <a:latin typeface="Nunito"/>
              <a:ea typeface="Nunito"/>
              <a:cs typeface="Nunito"/>
              <a:sym typeface="Nunito"/>
            </a:endParaRPr>
          </a:p>
        </p:txBody>
      </p:sp>
      <p:sp>
        <p:nvSpPr>
          <p:cNvPr id="211" name="Google Shape;211;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12" name="Google Shape;212;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13" name="Google Shape;213;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14" name="Google Shape;214;p26"/>
          <p:cNvPicPr preferRelativeResize="0"/>
          <p:nvPr/>
        </p:nvPicPr>
        <p:blipFill rotWithShape="1">
          <a:blip r:embed="rId3">
            <a:alphaModFix/>
          </a:blip>
          <a:srcRect b="0" l="0" r="0" t="0"/>
          <a:stretch/>
        </p:blipFill>
        <p:spPr>
          <a:xfrm>
            <a:off x="4627893" y="1717987"/>
            <a:ext cx="4415933" cy="2385812"/>
          </a:xfrm>
          <a:prstGeom prst="rect">
            <a:avLst/>
          </a:prstGeom>
          <a:noFill/>
          <a:ln>
            <a:noFill/>
          </a:ln>
        </p:spPr>
      </p:pic>
      <p:pic>
        <p:nvPicPr>
          <p:cNvPr id="215" name="Google Shape;215;p26"/>
          <p:cNvPicPr preferRelativeResize="0"/>
          <p:nvPr/>
        </p:nvPicPr>
        <p:blipFill rotWithShape="1">
          <a:blip r:embed="rId4">
            <a:alphaModFix/>
          </a:blip>
          <a:srcRect b="0" l="0" r="0" t="0"/>
          <a:stretch/>
        </p:blipFill>
        <p:spPr>
          <a:xfrm>
            <a:off x="211975" y="1717975"/>
            <a:ext cx="4415939" cy="23858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2: </a:t>
            </a:r>
            <a:endParaRPr sz="1900"/>
          </a:p>
          <a:p>
            <a:pPr indent="0" lvl="0" marL="0" rtl="0" algn="ctr">
              <a:lnSpc>
                <a:spcPct val="100000"/>
              </a:lnSpc>
              <a:spcBef>
                <a:spcPts val="0"/>
              </a:spcBef>
              <a:spcAft>
                <a:spcPts val="0"/>
              </a:spcAft>
              <a:buClr>
                <a:schemeClr val="dk1"/>
              </a:buClr>
              <a:buSzPts val="1100"/>
              <a:buFont typeface="Arial"/>
              <a:buNone/>
            </a:pPr>
            <a:r>
              <a:rPr lang="en"/>
              <a:t>Non-Linearity and Feedback in AI</a:t>
            </a:r>
            <a:endParaRPr/>
          </a:p>
          <a:p>
            <a:pPr indent="0" lvl="0" marL="0" rtl="0" algn="ctr">
              <a:lnSpc>
                <a:spcPct val="100000"/>
              </a:lnSpc>
              <a:spcBef>
                <a:spcPts val="0"/>
              </a:spcBef>
              <a:spcAft>
                <a:spcPts val="0"/>
              </a:spcAft>
              <a:buSzPts val="3600"/>
              <a:buNone/>
            </a:pPr>
            <a:r>
              <a:t/>
            </a:r>
            <a:endParaRPr/>
          </a:p>
        </p:txBody>
      </p:sp>
      <p:sp>
        <p:nvSpPr>
          <p:cNvPr id="221" name="Google Shape;221;p27"/>
          <p:cNvSpPr txBox="1"/>
          <p:nvPr/>
        </p:nvSpPr>
        <p:spPr>
          <a:xfrm>
            <a:off x="423400" y="8934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RL agents involve </a:t>
            </a:r>
            <a:r>
              <a:rPr b="0" i="0" lang="en" sz="2000" u="none" cap="none" strike="noStrike">
                <a:solidFill>
                  <a:schemeClr val="dk1"/>
                </a:solidFill>
                <a:latin typeface="Nunito"/>
                <a:ea typeface="Nunito"/>
                <a:cs typeface="Nunito"/>
                <a:sym typeface="Nunito"/>
              </a:rPr>
              <a:t>feedback loops</a:t>
            </a:r>
            <a:r>
              <a:rPr lang="en" sz="2000">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(OODA, self-play)</a:t>
            </a:r>
            <a:endParaRPr b="0" i="0" sz="2000" u="none" cap="none" strike="noStrike">
              <a:solidFill>
                <a:schemeClr val="dk1"/>
              </a:solidFill>
              <a:latin typeface="Nunito"/>
              <a:ea typeface="Nunito"/>
              <a:cs typeface="Nunito"/>
              <a:sym typeface="Nunito"/>
            </a:endParaRPr>
          </a:p>
        </p:txBody>
      </p:sp>
      <p:sp>
        <p:nvSpPr>
          <p:cNvPr id="222" name="Google Shape;222;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3" name="Google Shape;223;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4" name="Google Shape;224;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25" name="Google Shape;225;p27"/>
          <p:cNvPicPr preferRelativeResize="0"/>
          <p:nvPr/>
        </p:nvPicPr>
        <p:blipFill>
          <a:blip r:embed="rId3">
            <a:alphaModFix/>
          </a:blip>
          <a:stretch>
            <a:fillRect/>
          </a:stretch>
        </p:blipFill>
        <p:spPr>
          <a:xfrm>
            <a:off x="6605207" y="2825900"/>
            <a:ext cx="2260836" cy="1822550"/>
          </a:xfrm>
          <a:prstGeom prst="rect">
            <a:avLst/>
          </a:prstGeom>
          <a:noFill/>
          <a:ln>
            <a:noFill/>
          </a:ln>
        </p:spPr>
      </p:pic>
      <p:pic>
        <p:nvPicPr>
          <p:cNvPr id="226" name="Google Shape;226;p27"/>
          <p:cNvPicPr preferRelativeResize="0"/>
          <p:nvPr/>
        </p:nvPicPr>
        <p:blipFill rotWithShape="1">
          <a:blip r:embed="rId4">
            <a:alphaModFix/>
          </a:blip>
          <a:srcRect b="8826" l="0" r="0" t="0"/>
          <a:stretch/>
        </p:blipFill>
        <p:spPr>
          <a:xfrm>
            <a:off x="6018707" y="1416400"/>
            <a:ext cx="3087739" cy="1219250"/>
          </a:xfrm>
          <a:prstGeom prst="rect">
            <a:avLst/>
          </a:prstGeom>
          <a:noFill/>
          <a:ln>
            <a:noFill/>
          </a:ln>
        </p:spPr>
      </p:pic>
      <p:sp>
        <p:nvSpPr>
          <p:cNvPr id="227" name="Google Shape;227;p27"/>
          <p:cNvSpPr txBox="1"/>
          <p:nvPr/>
        </p:nvSpPr>
        <p:spPr>
          <a:xfrm>
            <a:off x="423325" y="1531750"/>
            <a:ext cx="8297100" cy="121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2000"/>
              <a:buFont typeface="Arial"/>
              <a:buNone/>
            </a:pPr>
            <a:r>
              <a:rPr lang="en" sz="2000">
                <a:solidFill>
                  <a:schemeClr val="dk1"/>
                </a:solidFill>
                <a:latin typeface="Nunito"/>
                <a:ea typeface="Nunito"/>
                <a:cs typeface="Nunito"/>
                <a:sym typeface="Nunito"/>
              </a:rPr>
              <a:t>AI development and adoption can create</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2000"/>
              <a:buFont typeface="Arial"/>
              <a:buNone/>
            </a:pPr>
            <a:r>
              <a:rPr lang="en" sz="2000">
                <a:solidFill>
                  <a:schemeClr val="dk1"/>
                </a:solidFill>
                <a:latin typeface="Nunito"/>
                <a:ea typeface="Nunito"/>
                <a:cs typeface="Nunito"/>
                <a:sym typeface="Nunito"/>
              </a:rPr>
              <a:t>self-reinforcing feedback loops: the main way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to handle new problems is to use AI even more</a:t>
            </a:r>
            <a:endParaRPr sz="2000">
              <a:solidFill>
                <a:schemeClr val="dk1"/>
              </a:solidFill>
              <a:latin typeface="Nunito"/>
              <a:ea typeface="Nunito"/>
              <a:cs typeface="Nunito"/>
              <a:sym typeface="Nunito"/>
            </a:endParaRPr>
          </a:p>
          <a:p>
            <a:pPr indent="0" lvl="0" marL="45720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p:txBody>
      </p:sp>
      <p:sp>
        <p:nvSpPr>
          <p:cNvPr id="228" name="Google Shape;228;p27"/>
          <p:cNvSpPr txBox="1"/>
          <p:nvPr/>
        </p:nvSpPr>
        <p:spPr>
          <a:xfrm>
            <a:off x="423400" y="3027000"/>
            <a:ext cx="8409000" cy="49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Neural networks are nonlinear functions: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Non-linear transformations between layers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This makes neural networks more capable,</a:t>
            </a:r>
            <a:endParaRPr sz="2000">
              <a:solidFill>
                <a:schemeClr val="dk1"/>
              </a:solidFill>
              <a:latin typeface="Nunito"/>
              <a:ea typeface="Nunito"/>
              <a:cs typeface="Nunito"/>
              <a:sym typeface="Nunito"/>
            </a:endParaRPr>
          </a:p>
          <a:p>
            <a:pPr indent="0" lvl="0" marL="45720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but harder to analyze</a:t>
            </a:r>
            <a:endParaRPr sz="2000">
              <a:solidFill>
                <a:schemeClr val="dk1"/>
              </a:solidFill>
              <a:latin typeface="Nunito"/>
              <a:ea typeface="Nunito"/>
              <a:cs typeface="Nunito"/>
              <a:sym typeface="Nuni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3: </a:t>
            </a:r>
            <a:endParaRPr sz="1900"/>
          </a:p>
          <a:p>
            <a:pPr indent="0" lvl="0" marL="0" rtl="0" algn="ctr">
              <a:lnSpc>
                <a:spcPct val="100000"/>
              </a:lnSpc>
              <a:spcBef>
                <a:spcPts val="0"/>
              </a:spcBef>
              <a:spcAft>
                <a:spcPts val="0"/>
              </a:spcAft>
              <a:buClr>
                <a:schemeClr val="dk1"/>
              </a:buClr>
              <a:buSzPts val="1100"/>
              <a:buFont typeface="Arial"/>
              <a:buNone/>
            </a:pPr>
            <a:r>
              <a:rPr lang="en"/>
              <a:t>Self-Organization</a:t>
            </a:r>
            <a:endParaRPr/>
          </a:p>
          <a:p>
            <a:pPr indent="0" lvl="0" marL="0" rtl="0" algn="ctr">
              <a:lnSpc>
                <a:spcPct val="100000"/>
              </a:lnSpc>
              <a:spcBef>
                <a:spcPts val="0"/>
              </a:spcBef>
              <a:spcAft>
                <a:spcPts val="0"/>
              </a:spcAft>
              <a:buSzPts val="3600"/>
              <a:buNone/>
            </a:pPr>
            <a:r>
              <a:t/>
            </a:r>
            <a:endParaRPr/>
          </a:p>
        </p:txBody>
      </p:sp>
      <p:sp>
        <p:nvSpPr>
          <p:cNvPr id="234" name="Google Shape;234;p28"/>
          <p:cNvSpPr txBox="1"/>
          <p:nvPr/>
        </p:nvSpPr>
        <p:spPr>
          <a:xfrm>
            <a:off x="423400" y="8934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Self-organization</a:t>
            </a:r>
            <a:r>
              <a:rPr b="0" i="0" lang="en" sz="2000" u="none" cap="none" strike="noStrike">
                <a:solidFill>
                  <a:schemeClr val="dk1"/>
                </a:solidFill>
                <a:latin typeface="Nunito"/>
                <a:ea typeface="Nunito"/>
                <a:cs typeface="Nunito"/>
                <a:sym typeface="Nunito"/>
              </a:rPr>
              <a:t>: system components can direct themselves in a way that produces collective emergent properties without explicit instructions.</a:t>
            </a:r>
            <a:endParaRPr b="0" i="0" sz="2000" u="none" cap="none" strike="noStrike">
              <a:solidFill>
                <a:schemeClr val="dk1"/>
              </a:solidFill>
              <a:latin typeface="Nunito"/>
              <a:ea typeface="Nunito"/>
              <a:cs typeface="Nunito"/>
              <a:sym typeface="Nunito"/>
            </a:endParaRPr>
          </a:p>
        </p:txBody>
      </p:sp>
      <p:sp>
        <p:nvSpPr>
          <p:cNvPr id="235" name="Google Shape;235;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6" name="Google Shape;236;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7" name="Google Shape;237;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38" name="Google Shape;238;p28"/>
          <p:cNvSpPr txBox="1"/>
          <p:nvPr/>
        </p:nvSpPr>
        <p:spPr>
          <a:xfrm>
            <a:off x="481475" y="2712113"/>
            <a:ext cx="4253400" cy="1513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Example: ant colony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Constructing bridges and trails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Defending nest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Caring for brood</a:t>
            </a:r>
            <a:endParaRPr b="0" i="0" sz="2000" u="none" cap="none" strike="noStrike">
              <a:solidFill>
                <a:schemeClr val="dk1"/>
              </a:solidFill>
              <a:latin typeface="Nunito"/>
              <a:ea typeface="Nunito"/>
              <a:cs typeface="Nunito"/>
              <a:sym typeface="Nunito"/>
            </a:endParaRPr>
          </a:p>
        </p:txBody>
      </p:sp>
      <p:sp>
        <p:nvSpPr>
          <p:cNvPr id="239" name="Google Shape;239;p28"/>
          <p:cNvSpPr txBox="1"/>
          <p:nvPr/>
        </p:nvSpPr>
        <p:spPr>
          <a:xfrm>
            <a:off x="4541450" y="2790050"/>
            <a:ext cx="4425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Example: </a:t>
            </a:r>
            <a:r>
              <a:rPr lang="en" sz="2000">
                <a:solidFill>
                  <a:schemeClr val="dk1"/>
                </a:solidFill>
                <a:latin typeface="Nunito"/>
                <a:ea typeface="Nunito"/>
                <a:cs typeface="Nunito"/>
                <a:sym typeface="Nunito"/>
              </a:rPr>
              <a:t>economy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Individual buyers and sellers self-organize around prices</a:t>
            </a:r>
            <a:endParaRPr b="0" i="0" sz="2000" u="none" cap="none" strike="noStrike">
              <a:solidFill>
                <a:schemeClr val="dk1"/>
              </a:solidFill>
              <a:latin typeface="Nunito"/>
              <a:ea typeface="Nunito"/>
              <a:cs typeface="Nunito"/>
              <a:sym typeface="Nunito"/>
            </a:endParaRPr>
          </a:p>
        </p:txBody>
      </p:sp>
      <p:sp>
        <p:nvSpPr>
          <p:cNvPr id="240" name="Google Shape;240;p28"/>
          <p:cNvSpPr txBox="1"/>
          <p:nvPr/>
        </p:nvSpPr>
        <p:spPr>
          <a:xfrm>
            <a:off x="423400" y="4151850"/>
            <a:ext cx="8568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Examples: AI </a:t>
            </a:r>
            <a:r>
              <a:rPr lang="en" sz="2000">
                <a:solidFill>
                  <a:schemeClr val="dk1"/>
                </a:solidFill>
                <a:latin typeface="Nunito"/>
                <a:ea typeface="Nunito"/>
                <a:cs typeface="Nunito"/>
                <a:sym typeface="Nunito"/>
              </a:rPr>
              <a:t>research community, ecosystem of AI developers</a:t>
            </a:r>
            <a:endParaRPr sz="2000">
              <a:solidFill>
                <a:schemeClr val="dk1"/>
              </a:solidFill>
              <a:latin typeface="Nunito"/>
              <a:ea typeface="Nunito"/>
              <a:cs typeface="Nunito"/>
              <a:sym typeface="Nunito"/>
            </a:endParaRPr>
          </a:p>
        </p:txBody>
      </p:sp>
      <p:pic>
        <p:nvPicPr>
          <p:cNvPr id="241" name="Google Shape;241;p28"/>
          <p:cNvPicPr preferRelativeResize="0"/>
          <p:nvPr/>
        </p:nvPicPr>
        <p:blipFill rotWithShape="1">
          <a:blip r:embed="rId3">
            <a:alphaModFix/>
          </a:blip>
          <a:srcRect b="21017" l="0" r="0" t="0"/>
          <a:stretch/>
        </p:blipFill>
        <p:spPr>
          <a:xfrm>
            <a:off x="3451835" y="1689200"/>
            <a:ext cx="1815455" cy="1099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xEl>
                                              <p:pRg end="0" st="0"/>
                                            </p:txEl>
                                          </p:spTgt>
                                        </p:tgtEl>
                                        <p:attrNameLst>
                                          <p:attrName>style.visibility</p:attrName>
                                        </p:attrNameLst>
                                      </p:cBhvr>
                                      <p:to>
                                        <p:strVal val="visible"/>
                                      </p:to>
                                    </p:set>
                                    <p:animEffect filter="fade" transition="in">
                                      <p:cBhvr>
                                        <p:cTn dur="300"/>
                                        <p:tgtEl>
                                          <p:spTgt spid="2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xEl>
                                              <p:pRg end="0" st="0"/>
                                            </p:txEl>
                                          </p:spTgt>
                                        </p:tgtEl>
                                        <p:attrNameLst>
                                          <p:attrName>style.visibility</p:attrName>
                                        </p:attrNameLst>
                                      </p:cBhvr>
                                      <p:to>
                                        <p:strVal val="visible"/>
                                      </p:to>
                                    </p:set>
                                    <p:animEffect filter="fade" transition="in">
                                      <p:cBhvr>
                                        <p:cTn dur="300"/>
                                        <p:tgtEl>
                                          <p:spTgt spid="2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xEl>
                                              <p:pRg end="1" st="1"/>
                                            </p:txEl>
                                          </p:spTgt>
                                        </p:tgtEl>
                                        <p:attrNameLst>
                                          <p:attrName>style.visibility</p:attrName>
                                        </p:attrNameLst>
                                      </p:cBhvr>
                                      <p:to>
                                        <p:strVal val="visible"/>
                                      </p:to>
                                    </p:set>
                                    <p:animEffect filter="fade" transition="in">
                                      <p:cBhvr>
                                        <p:cTn dur="300"/>
                                        <p:tgtEl>
                                          <p:spTgt spid="2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xEl>
                                              <p:pRg end="2" st="2"/>
                                            </p:txEl>
                                          </p:spTgt>
                                        </p:tgtEl>
                                        <p:attrNameLst>
                                          <p:attrName>style.visibility</p:attrName>
                                        </p:attrNameLst>
                                      </p:cBhvr>
                                      <p:to>
                                        <p:strVal val="visible"/>
                                      </p:to>
                                    </p:set>
                                    <p:animEffect filter="fade" transition="in">
                                      <p:cBhvr>
                                        <p:cTn dur="300"/>
                                        <p:tgtEl>
                                          <p:spTgt spid="2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xEl>
                                              <p:pRg end="3" st="3"/>
                                            </p:txEl>
                                          </p:spTgt>
                                        </p:tgtEl>
                                        <p:attrNameLst>
                                          <p:attrName>style.visibility</p:attrName>
                                        </p:attrNameLst>
                                      </p:cBhvr>
                                      <p:to>
                                        <p:strVal val="visible"/>
                                      </p:to>
                                    </p:set>
                                    <p:animEffect filter="fade" transition="in">
                                      <p:cBhvr>
                                        <p:cTn dur="300"/>
                                        <p:tgtEl>
                                          <p:spTgt spid="23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0" st="0"/>
                                            </p:txEl>
                                          </p:spTgt>
                                        </p:tgtEl>
                                        <p:attrNameLst>
                                          <p:attrName>style.visibility</p:attrName>
                                        </p:attrNameLst>
                                      </p:cBhvr>
                                      <p:to>
                                        <p:strVal val="visible"/>
                                      </p:to>
                                    </p:set>
                                    <p:animEffect filter="fade" transition="in">
                                      <p:cBhvr>
                                        <p:cTn dur="300"/>
                                        <p:tgtEl>
                                          <p:spTgt spid="2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1" st="1"/>
                                            </p:txEl>
                                          </p:spTgt>
                                        </p:tgtEl>
                                        <p:attrNameLst>
                                          <p:attrName>style.visibility</p:attrName>
                                        </p:attrNameLst>
                                      </p:cBhvr>
                                      <p:to>
                                        <p:strVal val="visible"/>
                                      </p:to>
                                    </p:set>
                                    <p:animEffect filter="fade" transition="in">
                                      <p:cBhvr>
                                        <p:cTn dur="300"/>
                                        <p:tgtEl>
                                          <p:spTgt spid="2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xEl>
                                              <p:pRg end="0" st="0"/>
                                            </p:txEl>
                                          </p:spTgt>
                                        </p:tgtEl>
                                        <p:attrNameLst>
                                          <p:attrName>style.visibility</p:attrName>
                                        </p:attrNameLst>
                                      </p:cBhvr>
                                      <p:to>
                                        <p:strVal val="visible"/>
                                      </p:to>
                                    </p:set>
                                    <p:animEffect filter="fade" transition="in">
                                      <p:cBhvr>
                                        <p:cTn dur="300"/>
                                        <p:tgtEl>
                                          <p:spTgt spid="24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4: </a:t>
            </a:r>
            <a:endParaRPr sz="1900"/>
          </a:p>
          <a:p>
            <a:pPr indent="0" lvl="0" marL="0" rtl="0" algn="ctr">
              <a:lnSpc>
                <a:spcPct val="100000"/>
              </a:lnSpc>
              <a:spcBef>
                <a:spcPts val="0"/>
              </a:spcBef>
              <a:spcAft>
                <a:spcPts val="0"/>
              </a:spcAft>
              <a:buClr>
                <a:schemeClr val="dk1"/>
              </a:buClr>
              <a:buSzPts val="1100"/>
              <a:buFont typeface="Arial"/>
              <a:buNone/>
            </a:pPr>
            <a:r>
              <a:rPr lang="en"/>
              <a:t>Criticality</a:t>
            </a:r>
            <a:endParaRPr/>
          </a:p>
          <a:p>
            <a:pPr indent="0" lvl="0" marL="0" rtl="0" algn="ctr">
              <a:lnSpc>
                <a:spcPct val="100000"/>
              </a:lnSpc>
              <a:spcBef>
                <a:spcPts val="0"/>
              </a:spcBef>
              <a:spcAft>
                <a:spcPts val="0"/>
              </a:spcAft>
              <a:buSzPts val="3600"/>
              <a:buNone/>
            </a:pPr>
            <a:r>
              <a:t/>
            </a:r>
            <a:endParaRPr/>
          </a:p>
        </p:txBody>
      </p:sp>
      <p:sp>
        <p:nvSpPr>
          <p:cNvPr id="247" name="Google Shape;247;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48" name="Google Shape;248;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49" name="Google Shape;249;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50" name="Google Shape;250;p29"/>
          <p:cNvPicPr preferRelativeResize="0"/>
          <p:nvPr/>
        </p:nvPicPr>
        <p:blipFill rotWithShape="1">
          <a:blip r:embed="rId3">
            <a:alphaModFix/>
          </a:blip>
          <a:srcRect b="0" l="0" r="0" t="0"/>
          <a:stretch/>
        </p:blipFill>
        <p:spPr>
          <a:xfrm>
            <a:off x="208300" y="2856575"/>
            <a:ext cx="8839198" cy="1982123"/>
          </a:xfrm>
          <a:prstGeom prst="rect">
            <a:avLst/>
          </a:prstGeom>
          <a:noFill/>
          <a:ln>
            <a:noFill/>
          </a:ln>
        </p:spPr>
      </p:pic>
      <p:pic>
        <p:nvPicPr>
          <p:cNvPr id="251" name="Google Shape;251;p29"/>
          <p:cNvPicPr preferRelativeResize="0"/>
          <p:nvPr/>
        </p:nvPicPr>
        <p:blipFill rotWithShape="1">
          <a:blip r:embed="rId4">
            <a:alphaModFix/>
          </a:blip>
          <a:srcRect b="4832" l="3436" r="5661" t="35413"/>
          <a:stretch/>
        </p:blipFill>
        <p:spPr>
          <a:xfrm>
            <a:off x="-841575" y="1852075"/>
            <a:ext cx="10326225" cy="2986626"/>
          </a:xfrm>
          <a:prstGeom prst="rect">
            <a:avLst/>
          </a:prstGeom>
          <a:noFill/>
          <a:ln>
            <a:noFill/>
          </a:ln>
        </p:spPr>
      </p:pic>
      <p:grpSp>
        <p:nvGrpSpPr>
          <p:cNvPr id="252" name="Google Shape;252;p29"/>
          <p:cNvGrpSpPr/>
          <p:nvPr/>
        </p:nvGrpSpPr>
        <p:grpSpPr>
          <a:xfrm>
            <a:off x="208300" y="969600"/>
            <a:ext cx="8935701" cy="3869100"/>
            <a:chOff x="208300" y="969600"/>
            <a:chExt cx="8935701" cy="3869100"/>
          </a:xfrm>
        </p:grpSpPr>
        <p:pic>
          <p:nvPicPr>
            <p:cNvPr id="253" name="Google Shape;253;p29"/>
            <p:cNvPicPr preferRelativeResize="0"/>
            <p:nvPr/>
          </p:nvPicPr>
          <p:blipFill rotWithShape="1">
            <a:blip r:embed="rId5">
              <a:alphaModFix/>
            </a:blip>
            <a:srcRect b="0" l="0" r="0" t="0"/>
            <a:stretch/>
          </p:blipFill>
          <p:spPr>
            <a:xfrm>
              <a:off x="208300" y="1130025"/>
              <a:ext cx="8935701" cy="3708675"/>
            </a:xfrm>
            <a:prstGeom prst="rect">
              <a:avLst/>
            </a:prstGeom>
            <a:noFill/>
            <a:ln>
              <a:noFill/>
            </a:ln>
          </p:spPr>
        </p:pic>
        <p:sp>
          <p:nvSpPr>
            <p:cNvPr id="254" name="Google Shape;254;p29"/>
            <p:cNvSpPr/>
            <p:nvPr/>
          </p:nvSpPr>
          <p:spPr>
            <a:xfrm>
              <a:off x="455075" y="969600"/>
              <a:ext cx="8064600" cy="23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5" name="Google Shape;255;p29"/>
          <p:cNvPicPr preferRelativeResize="0"/>
          <p:nvPr/>
        </p:nvPicPr>
        <p:blipFill rotWithShape="1">
          <a:blip r:embed="rId6">
            <a:alphaModFix/>
          </a:blip>
          <a:srcRect b="1543" l="14460" r="10536" t="35444"/>
          <a:stretch/>
        </p:blipFill>
        <p:spPr>
          <a:xfrm>
            <a:off x="78338" y="1314450"/>
            <a:ext cx="9099124" cy="3524250"/>
          </a:xfrm>
          <a:prstGeom prst="rect">
            <a:avLst/>
          </a:prstGeom>
          <a:noFill/>
          <a:ln>
            <a:noFill/>
          </a:ln>
        </p:spPr>
      </p:pic>
      <p:sp>
        <p:nvSpPr>
          <p:cNvPr id="256" name="Google Shape;256;p29"/>
          <p:cNvSpPr txBox="1"/>
          <p:nvPr/>
        </p:nvSpPr>
        <p:spPr>
          <a:xfrm>
            <a:off x="4078750" y="4078975"/>
            <a:ext cx="1291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Collapse</a:t>
            </a:r>
            <a:endParaRPr b="0" i="0" sz="2000" u="none" cap="none" strike="noStrike">
              <a:solidFill>
                <a:schemeClr val="dk1"/>
              </a:solidFill>
              <a:latin typeface="Nunito"/>
              <a:ea typeface="Nunito"/>
              <a:cs typeface="Nunito"/>
              <a:sym typeface="Nunito"/>
            </a:endParaRPr>
          </a:p>
        </p:txBody>
      </p:sp>
      <p:sp>
        <p:nvSpPr>
          <p:cNvPr id="257" name="Google Shape;257;p29"/>
          <p:cNvSpPr txBox="1"/>
          <p:nvPr/>
        </p:nvSpPr>
        <p:spPr>
          <a:xfrm>
            <a:off x="3088150" y="2306700"/>
            <a:ext cx="1291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Criticality</a:t>
            </a:r>
            <a:endParaRPr b="0" i="0" sz="2000" u="none" cap="none" strike="noStrike">
              <a:solidFill>
                <a:schemeClr val="dk1"/>
              </a:solidFill>
              <a:latin typeface="Nunito"/>
              <a:ea typeface="Nunito"/>
              <a:cs typeface="Nunito"/>
              <a:sym typeface="Nunito"/>
            </a:endParaRPr>
          </a:p>
        </p:txBody>
      </p:sp>
      <p:sp>
        <p:nvSpPr>
          <p:cNvPr id="258" name="Google Shape;258;p29"/>
          <p:cNvSpPr/>
          <p:nvPr/>
        </p:nvSpPr>
        <p:spPr>
          <a:xfrm>
            <a:off x="-5900" y="1021025"/>
            <a:ext cx="9144000" cy="3817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59" name="Google Shape;259;p29"/>
          <p:cNvSpPr txBox="1"/>
          <p:nvPr/>
        </p:nvSpPr>
        <p:spPr>
          <a:xfrm>
            <a:off x="423400" y="893400"/>
            <a:ext cx="8409000" cy="836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Criticality</a:t>
            </a:r>
            <a:r>
              <a:rPr b="0" i="0" lang="en" sz="2000" u="none" cap="none" strike="noStrike">
                <a:solidFill>
                  <a:schemeClr val="dk1"/>
                </a:solidFill>
                <a:latin typeface="Nunito"/>
                <a:ea typeface="Nunito"/>
                <a:cs typeface="Nunito"/>
                <a:sym typeface="Nunito"/>
              </a:rPr>
              <a:t>: when a system is balanced at a tipping point between two different states</a:t>
            </a:r>
            <a:endParaRPr sz="2000">
              <a:solidFill>
                <a:schemeClr val="dk1"/>
              </a:solidFill>
              <a:latin typeface="Nunito"/>
              <a:ea typeface="Nunito"/>
              <a:cs typeface="Nunito"/>
              <a:sym typeface="Nunito"/>
            </a:endParaRPr>
          </a:p>
        </p:txBody>
      </p:sp>
      <p:sp>
        <p:nvSpPr>
          <p:cNvPr id="260" name="Google Shape;260;p29"/>
          <p:cNvSpPr txBox="1"/>
          <p:nvPr/>
        </p:nvSpPr>
        <p:spPr>
          <a:xfrm>
            <a:off x="423400" y="2950800"/>
            <a:ext cx="8714700" cy="926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The AI research community has exhibited </a:t>
            </a:r>
            <a:r>
              <a:rPr i="1" lang="en" sz="2000">
                <a:solidFill>
                  <a:schemeClr val="dk1"/>
                </a:solidFill>
                <a:latin typeface="Nunito"/>
                <a:ea typeface="Nunito"/>
                <a:cs typeface="Nunito"/>
                <a:sym typeface="Nunito"/>
              </a:rPr>
              <a:t>self-organized criticality</a:t>
            </a:r>
            <a:r>
              <a:rPr lang="en" sz="2000">
                <a:solidFill>
                  <a:schemeClr val="dk1"/>
                </a:solidFill>
                <a:latin typeface="Nunito"/>
                <a:ea typeface="Nunito"/>
                <a:cs typeface="Nunito"/>
                <a:sym typeface="Nunito"/>
              </a:rPr>
              <a:t> by coming to rely on NVIDIA GPUs—a conflict in Taiwan could pause scaling</a:t>
            </a:r>
            <a:endParaRPr sz="2000">
              <a:solidFill>
                <a:schemeClr val="dk1"/>
              </a:solidFill>
              <a:latin typeface="Nunito"/>
              <a:ea typeface="Nunito"/>
              <a:cs typeface="Nunito"/>
              <a:sym typeface="Nunito"/>
            </a:endParaRPr>
          </a:p>
        </p:txBody>
      </p:sp>
      <p:pic>
        <p:nvPicPr>
          <p:cNvPr id="261" name="Google Shape;261;p29"/>
          <p:cNvPicPr preferRelativeResize="0"/>
          <p:nvPr/>
        </p:nvPicPr>
        <p:blipFill rotWithShape="1">
          <a:blip r:embed="rId7">
            <a:alphaModFix/>
          </a:blip>
          <a:srcRect b="0" l="0" r="0" t="0"/>
          <a:stretch/>
        </p:blipFill>
        <p:spPr>
          <a:xfrm>
            <a:off x="6707300" y="1266785"/>
            <a:ext cx="2227700" cy="1675500"/>
          </a:xfrm>
          <a:prstGeom prst="rect">
            <a:avLst/>
          </a:prstGeom>
          <a:noFill/>
          <a:ln>
            <a:noFill/>
          </a:ln>
        </p:spPr>
      </p:pic>
      <p:sp>
        <p:nvSpPr>
          <p:cNvPr id="262" name="Google Shape;262;p29"/>
          <p:cNvSpPr txBox="1"/>
          <p:nvPr/>
        </p:nvSpPr>
        <p:spPr>
          <a:xfrm>
            <a:off x="423400" y="1884000"/>
            <a:ext cx="8409000" cy="836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lang="en" sz="2000">
                <a:solidFill>
                  <a:schemeClr val="dk1"/>
                </a:solidFill>
                <a:latin typeface="Nunito"/>
                <a:ea typeface="Nunito"/>
                <a:cs typeface="Nunito"/>
                <a:sym typeface="Nunito"/>
              </a:rPr>
              <a:t>Examples:</a:t>
            </a:r>
            <a:r>
              <a:rPr lang="en" sz="2000">
                <a:solidFill>
                  <a:schemeClr val="dk1"/>
                </a:solidFill>
                <a:latin typeface="Nunito"/>
                <a:ea typeface="Nunito"/>
                <a:cs typeface="Nunito"/>
                <a:sym typeface="Nunito"/>
              </a:rPr>
              <a:t> piles of sand collapsing,</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freezing point of water, grokking in neural networks</a:t>
            </a:r>
            <a:endParaRPr sz="2000">
              <a:solidFill>
                <a:schemeClr val="dk1"/>
              </a:solidFill>
              <a:latin typeface="Nunito"/>
              <a:ea typeface="Nunito"/>
              <a:cs typeface="Nunito"/>
              <a:sym typeface="Nunito"/>
            </a:endParaRPr>
          </a:p>
        </p:txBody>
      </p:sp>
      <p:sp>
        <p:nvSpPr>
          <p:cNvPr id="263" name="Google Shape;263;p29"/>
          <p:cNvSpPr txBox="1"/>
          <p:nvPr/>
        </p:nvSpPr>
        <p:spPr>
          <a:xfrm>
            <a:off x="423400" y="3810000"/>
            <a:ext cx="8750100" cy="84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Autonomous vehicle makers “cut it close” by organizing their operations around a critical point in an AV’s reliability</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xEl>
                                              <p:pRg end="0" st="0"/>
                                            </p:txEl>
                                          </p:spTgt>
                                        </p:tgtEl>
                                        <p:attrNameLst>
                                          <p:attrName>style.visibility</p:attrName>
                                        </p:attrNameLst>
                                      </p:cBhvr>
                                      <p:to>
                                        <p:strVal val="visible"/>
                                      </p:to>
                                    </p:set>
                                    <p:animEffect filter="fade" transition="in">
                                      <p:cBhvr>
                                        <p:cTn dur="300"/>
                                        <p:tgtEl>
                                          <p:spTgt spid="25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9"/>
                                        </p:tgtEl>
                                      </p:cBhvr>
                                    </p:animEffect>
                                    <p:set>
                                      <p:cBhvr>
                                        <p:cTn dur="1" fill="hold">
                                          <p:stCondLst>
                                            <p:cond delay="1000"/>
                                          </p:stCondLst>
                                        </p:cTn>
                                        <p:tgtEl>
                                          <p:spTgt spid="25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300"/>
                                        <p:tgtEl>
                                          <p:spTgt spid="2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300"/>
                                        <p:tgtEl>
                                          <p:spTgt spid="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3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300"/>
                                        <p:tgtEl>
                                          <p:spTgt spid="2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300"/>
                                        <p:tgtEl>
                                          <p:spTgt spid="255"/>
                                        </p:tgtEl>
                                      </p:cBhvr>
                                    </p:animEffect>
                                  </p:childTnLst>
                                </p:cTn>
                              </p:par>
                              <p:par>
                                <p:cTn fill="hold" nodeType="withEffect" presetClass="exit" presetID="10" presetSubtype="0">
                                  <p:stCondLst>
                                    <p:cond delay="0"/>
                                  </p:stCondLst>
                                  <p:childTnLst>
                                    <p:animEffect filter="fade" transition="out">
                                      <p:cBhvr>
                                        <p:cTn dur="300"/>
                                        <p:tgtEl>
                                          <p:spTgt spid="257"/>
                                        </p:tgtEl>
                                      </p:cBhvr>
                                    </p:animEffect>
                                    <p:set>
                                      <p:cBhvr>
                                        <p:cTn dur="1" fill="hold">
                                          <p:stCondLst>
                                            <p:cond delay="300"/>
                                          </p:stCondLst>
                                        </p:cTn>
                                        <p:tgtEl>
                                          <p:spTgt spid="257"/>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300"/>
                                        <p:tgtEl>
                                          <p:spTgt spid="2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52"/>
                                        </p:tgtEl>
                                      </p:cBhvr>
                                    </p:animEffect>
                                    <p:set>
                                      <p:cBhvr>
                                        <p:cTn dur="1" fill="hold">
                                          <p:stCondLst>
                                            <p:cond delay="300"/>
                                          </p:stCondLst>
                                        </p:cTn>
                                        <p:tgtEl>
                                          <p:spTgt spid="25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5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5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5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56"/>
                                        </p:tgtEl>
                                      </p:cBhvr>
                                    </p:animEffect>
                                    <p:set>
                                      <p:cBhvr>
                                        <p:cTn dur="1" fill="hold">
                                          <p:stCondLst>
                                            <p:cond delay="300"/>
                                          </p:stCondLst>
                                        </p:cTn>
                                        <p:tgtEl>
                                          <p:spTgt spid="25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300"/>
                                        <p:tgtEl>
                                          <p:spTgt spid="260"/>
                                        </p:tgtEl>
                                      </p:cBhvr>
                                    </p:animEffect>
                                  </p:childTnLst>
                                </p:cTn>
                              </p:par>
                              <p:par>
                                <p:cTn fill="hold" nodeType="with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0"/>
          <p:cNvSpPr txBox="1"/>
          <p:nvPr>
            <p:ph type="title"/>
          </p:nvPr>
        </p:nvSpPr>
        <p:spPr>
          <a:xfrm>
            <a:off x="423400" y="-12175"/>
            <a:ext cx="8297100" cy="5727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5: </a:t>
            </a:r>
            <a:endParaRPr sz="1900"/>
          </a:p>
          <a:p>
            <a:pPr indent="0" lvl="0" marL="0" rtl="0" algn="ctr">
              <a:lnSpc>
                <a:spcPct val="100000"/>
              </a:lnSpc>
              <a:spcBef>
                <a:spcPts val="0"/>
              </a:spcBef>
              <a:spcAft>
                <a:spcPts val="0"/>
              </a:spcAft>
              <a:buClr>
                <a:schemeClr val="dk1"/>
              </a:buClr>
              <a:buSzPts val="1100"/>
              <a:buFont typeface="Arial"/>
              <a:buNone/>
            </a:pPr>
            <a:r>
              <a:rPr lang="en"/>
              <a:t>Distributed Functionality</a:t>
            </a:r>
            <a:endParaRPr/>
          </a:p>
          <a:p>
            <a:pPr indent="0" lvl="0" marL="0" rtl="0" algn="ctr">
              <a:lnSpc>
                <a:spcPct val="100000"/>
              </a:lnSpc>
              <a:spcBef>
                <a:spcPts val="0"/>
              </a:spcBef>
              <a:spcAft>
                <a:spcPts val="0"/>
              </a:spcAft>
              <a:buSzPts val="3600"/>
              <a:buNone/>
            </a:pPr>
            <a:r>
              <a:t/>
            </a:r>
            <a:endParaRPr/>
          </a:p>
        </p:txBody>
      </p:sp>
      <p:sp>
        <p:nvSpPr>
          <p:cNvPr id="269" name="Google Shape;269;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0" name="Google Shape;270;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1" name="Google Shape;271;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72" name="Google Shape;272;p30"/>
          <p:cNvPicPr preferRelativeResize="0"/>
          <p:nvPr/>
        </p:nvPicPr>
        <p:blipFill rotWithShape="1">
          <a:blip r:embed="rId3">
            <a:alphaModFix/>
          </a:blip>
          <a:srcRect b="92762" l="0" r="0" t="0"/>
          <a:stretch/>
        </p:blipFill>
        <p:spPr>
          <a:xfrm>
            <a:off x="2978225" y="982175"/>
            <a:ext cx="3299351" cy="275925"/>
          </a:xfrm>
          <a:prstGeom prst="rect">
            <a:avLst/>
          </a:prstGeom>
          <a:noFill/>
          <a:ln>
            <a:noFill/>
          </a:ln>
        </p:spPr>
      </p:pic>
      <p:pic>
        <p:nvPicPr>
          <p:cNvPr id="273" name="Google Shape;273;p30"/>
          <p:cNvPicPr preferRelativeResize="0"/>
          <p:nvPr/>
        </p:nvPicPr>
        <p:blipFill rotWithShape="1">
          <a:blip r:embed="rId3">
            <a:alphaModFix/>
          </a:blip>
          <a:srcRect b="49922" l="0" r="67091" t="0"/>
          <a:stretch/>
        </p:blipFill>
        <p:spPr>
          <a:xfrm>
            <a:off x="2978225" y="982175"/>
            <a:ext cx="1085776" cy="1909050"/>
          </a:xfrm>
          <a:prstGeom prst="rect">
            <a:avLst/>
          </a:prstGeom>
          <a:noFill/>
          <a:ln>
            <a:noFill/>
          </a:ln>
        </p:spPr>
      </p:pic>
      <p:pic>
        <p:nvPicPr>
          <p:cNvPr id="274" name="Google Shape;274;p30"/>
          <p:cNvPicPr preferRelativeResize="0"/>
          <p:nvPr/>
        </p:nvPicPr>
        <p:blipFill rotWithShape="1">
          <a:blip r:embed="rId3">
            <a:alphaModFix/>
          </a:blip>
          <a:srcRect b="49922" l="33231" r="33407" t="0"/>
          <a:stretch/>
        </p:blipFill>
        <p:spPr>
          <a:xfrm>
            <a:off x="4074575" y="982175"/>
            <a:ext cx="1100674" cy="1909050"/>
          </a:xfrm>
          <a:prstGeom prst="rect">
            <a:avLst/>
          </a:prstGeom>
          <a:noFill/>
          <a:ln>
            <a:noFill/>
          </a:ln>
        </p:spPr>
      </p:pic>
      <p:pic>
        <p:nvPicPr>
          <p:cNvPr id="275" name="Google Shape;275;p30"/>
          <p:cNvPicPr preferRelativeResize="0"/>
          <p:nvPr/>
        </p:nvPicPr>
        <p:blipFill rotWithShape="1">
          <a:blip r:embed="rId3">
            <a:alphaModFix/>
          </a:blip>
          <a:srcRect b="49922" l="66270" r="0" t="0"/>
          <a:stretch/>
        </p:blipFill>
        <p:spPr>
          <a:xfrm>
            <a:off x="5164675" y="982175"/>
            <a:ext cx="1112801" cy="1909050"/>
          </a:xfrm>
          <a:prstGeom prst="rect">
            <a:avLst/>
          </a:prstGeom>
          <a:noFill/>
          <a:ln>
            <a:noFill/>
          </a:ln>
        </p:spPr>
      </p:pic>
      <p:pic>
        <p:nvPicPr>
          <p:cNvPr id="276" name="Google Shape;276;p30"/>
          <p:cNvPicPr preferRelativeResize="0"/>
          <p:nvPr/>
        </p:nvPicPr>
        <p:blipFill rotWithShape="1">
          <a:blip r:embed="rId3">
            <a:alphaModFix/>
          </a:blip>
          <a:srcRect b="0" l="0" r="0" t="0"/>
          <a:stretch/>
        </p:blipFill>
        <p:spPr>
          <a:xfrm>
            <a:off x="2978225" y="982175"/>
            <a:ext cx="3299351" cy="3812276"/>
          </a:xfrm>
          <a:prstGeom prst="rect">
            <a:avLst/>
          </a:prstGeom>
          <a:noFill/>
          <a:ln>
            <a:noFill/>
          </a:ln>
        </p:spPr>
      </p:pic>
      <p:pic>
        <p:nvPicPr>
          <p:cNvPr id="277" name="Google Shape;277;p30"/>
          <p:cNvPicPr preferRelativeResize="0"/>
          <p:nvPr/>
        </p:nvPicPr>
        <p:blipFill rotWithShape="1">
          <a:blip r:embed="rId4">
            <a:alphaModFix/>
          </a:blip>
          <a:srcRect b="0" l="0" r="0" t="0"/>
          <a:stretch/>
        </p:blipFill>
        <p:spPr>
          <a:xfrm>
            <a:off x="2357175" y="880175"/>
            <a:ext cx="4590775" cy="886075"/>
          </a:xfrm>
          <a:prstGeom prst="rect">
            <a:avLst/>
          </a:prstGeom>
          <a:noFill/>
          <a:ln>
            <a:noFill/>
          </a:ln>
        </p:spPr>
      </p:pic>
      <p:pic>
        <p:nvPicPr>
          <p:cNvPr id="278" name="Google Shape;278;p30"/>
          <p:cNvPicPr preferRelativeResize="0"/>
          <p:nvPr/>
        </p:nvPicPr>
        <p:blipFill rotWithShape="1">
          <a:blip r:embed="rId5">
            <a:alphaModFix/>
          </a:blip>
          <a:srcRect b="0" l="0" r="0" t="0"/>
          <a:stretch/>
        </p:blipFill>
        <p:spPr>
          <a:xfrm>
            <a:off x="2340450" y="893400"/>
            <a:ext cx="4590774" cy="3863901"/>
          </a:xfrm>
          <a:prstGeom prst="rect">
            <a:avLst/>
          </a:prstGeom>
          <a:noFill/>
          <a:ln>
            <a:noFill/>
          </a:ln>
        </p:spPr>
      </p:pic>
      <p:pic>
        <p:nvPicPr>
          <p:cNvPr id="279" name="Google Shape;279;p30"/>
          <p:cNvPicPr preferRelativeResize="0"/>
          <p:nvPr/>
        </p:nvPicPr>
        <p:blipFill rotWithShape="1">
          <a:blip r:embed="rId6">
            <a:alphaModFix/>
          </a:blip>
          <a:srcRect b="0" l="0" r="0" t="0"/>
          <a:stretch/>
        </p:blipFill>
        <p:spPr>
          <a:xfrm>
            <a:off x="2356325" y="931050"/>
            <a:ext cx="4551809" cy="3812275"/>
          </a:xfrm>
          <a:prstGeom prst="rect">
            <a:avLst/>
          </a:prstGeom>
          <a:noFill/>
          <a:ln>
            <a:noFill/>
          </a:ln>
        </p:spPr>
      </p:pic>
      <p:pic>
        <p:nvPicPr>
          <p:cNvPr id="280" name="Google Shape;280;p30"/>
          <p:cNvPicPr preferRelativeResize="0"/>
          <p:nvPr/>
        </p:nvPicPr>
        <p:blipFill rotWithShape="1">
          <a:blip r:embed="rId7">
            <a:alphaModFix/>
          </a:blip>
          <a:srcRect b="0" l="0" r="0" t="0"/>
          <a:stretch/>
        </p:blipFill>
        <p:spPr>
          <a:xfrm>
            <a:off x="2329550" y="916250"/>
            <a:ext cx="4612576" cy="3878200"/>
          </a:xfrm>
          <a:prstGeom prst="rect">
            <a:avLst/>
          </a:prstGeom>
          <a:noFill/>
          <a:ln>
            <a:noFill/>
          </a:ln>
        </p:spPr>
      </p:pic>
      <p:pic>
        <p:nvPicPr>
          <p:cNvPr id="281" name="Google Shape;281;p30"/>
          <p:cNvPicPr preferRelativeResize="0"/>
          <p:nvPr/>
        </p:nvPicPr>
        <p:blipFill rotWithShape="1">
          <a:blip r:embed="rId8">
            <a:alphaModFix/>
          </a:blip>
          <a:srcRect b="0" l="0" r="0" t="0"/>
          <a:stretch/>
        </p:blipFill>
        <p:spPr>
          <a:xfrm>
            <a:off x="2329525" y="911888"/>
            <a:ext cx="4590775" cy="3826921"/>
          </a:xfrm>
          <a:prstGeom prst="rect">
            <a:avLst/>
          </a:prstGeom>
          <a:noFill/>
          <a:ln>
            <a:noFill/>
          </a:ln>
        </p:spPr>
      </p:pic>
      <p:sp>
        <p:nvSpPr>
          <p:cNvPr id="282" name="Google Shape;282;p30"/>
          <p:cNvSpPr/>
          <p:nvPr/>
        </p:nvSpPr>
        <p:spPr>
          <a:xfrm>
            <a:off x="97375" y="866100"/>
            <a:ext cx="8975400" cy="3933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83" name="Google Shape;283;p30"/>
          <p:cNvSpPr txBox="1"/>
          <p:nvPr/>
        </p:nvSpPr>
        <p:spPr>
          <a:xfrm>
            <a:off x="423400" y="893400"/>
            <a:ext cx="8794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Distributed functionality</a:t>
            </a:r>
            <a:r>
              <a:rPr b="0" i="0" lang="en" sz="2000" u="none" cap="none" strike="noStrike">
                <a:solidFill>
                  <a:schemeClr val="dk1"/>
                </a:solidFill>
                <a:latin typeface="Nunito"/>
                <a:ea typeface="Nunito"/>
                <a:cs typeface="Nunito"/>
                <a:sym typeface="Nunito"/>
              </a:rPr>
              <a:t>: the system’s functions are not neatly divided up between subsystems.</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Neural networks show distributed functionality (distributed representations):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Individual nodes/weights do not correspond to particular concepts/relationships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This makes it harder to understand what the system is doing, but may make them more robust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rPr lang="en" sz="2000">
                <a:solidFill>
                  <a:schemeClr val="dk1"/>
                </a:solidFill>
                <a:latin typeface="Nunito"/>
                <a:ea typeface="Nunito"/>
                <a:cs typeface="Nunito"/>
                <a:sym typeface="Nunito"/>
              </a:rPr>
              <a:t>Research communities often, but not always, have distributed functionality</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3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300"/>
                                        <p:tgtEl>
                                          <p:spTgt spid="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300"/>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3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3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72"/>
                                        </p:tgtEl>
                                      </p:cBhvr>
                                    </p:animEffect>
                                    <p:set>
                                      <p:cBhvr>
                                        <p:cTn dur="1" fill="hold">
                                          <p:stCondLst>
                                            <p:cond delay="300"/>
                                          </p:stCondLst>
                                        </p:cTn>
                                        <p:tgtEl>
                                          <p:spTgt spid="27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3"/>
                                        </p:tgtEl>
                                      </p:cBhvr>
                                    </p:animEffect>
                                    <p:set>
                                      <p:cBhvr>
                                        <p:cTn dur="1" fill="hold">
                                          <p:stCondLst>
                                            <p:cond delay="300"/>
                                          </p:stCondLst>
                                        </p:cTn>
                                        <p:tgtEl>
                                          <p:spTgt spid="27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4"/>
                                        </p:tgtEl>
                                      </p:cBhvr>
                                    </p:animEffect>
                                    <p:set>
                                      <p:cBhvr>
                                        <p:cTn dur="1" fill="hold">
                                          <p:stCondLst>
                                            <p:cond delay="300"/>
                                          </p:stCondLst>
                                        </p:cTn>
                                        <p:tgtEl>
                                          <p:spTgt spid="27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5"/>
                                        </p:tgtEl>
                                      </p:cBhvr>
                                    </p:animEffect>
                                    <p:set>
                                      <p:cBhvr>
                                        <p:cTn dur="1" fill="hold">
                                          <p:stCondLst>
                                            <p:cond delay="300"/>
                                          </p:stCondLst>
                                        </p:cTn>
                                        <p:tgtEl>
                                          <p:spTgt spid="27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6"/>
                                        </p:tgtEl>
                                      </p:cBhvr>
                                    </p:animEffect>
                                    <p:set>
                                      <p:cBhvr>
                                        <p:cTn dur="1" fill="hold">
                                          <p:stCondLst>
                                            <p:cond delay="300"/>
                                          </p:stCondLst>
                                        </p:cTn>
                                        <p:tgtEl>
                                          <p:spTgt spid="27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300"/>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3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300"/>
                                        <p:tgtEl>
                                          <p:spTgt spid="279"/>
                                        </p:tgtEl>
                                      </p:cBhvr>
                                    </p:animEffect>
                                  </p:childTnLst>
                                </p:cTn>
                              </p:par>
                              <p:par>
                                <p:cTn fill="hold" nodeType="withEffect" presetClass="exit" presetID="10" presetSubtype="0">
                                  <p:stCondLst>
                                    <p:cond delay="0"/>
                                  </p:stCondLst>
                                  <p:childTnLst>
                                    <p:animEffect filter="fade" transition="out">
                                      <p:cBhvr>
                                        <p:cTn dur="300"/>
                                        <p:tgtEl>
                                          <p:spTgt spid="278"/>
                                        </p:tgtEl>
                                      </p:cBhvr>
                                    </p:animEffect>
                                    <p:set>
                                      <p:cBhvr>
                                        <p:cTn dur="1" fill="hold">
                                          <p:stCondLst>
                                            <p:cond delay="300"/>
                                          </p:stCondLst>
                                        </p:cTn>
                                        <p:tgtEl>
                                          <p:spTgt spid="27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300"/>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300"/>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77"/>
                                        </p:tgtEl>
                                      </p:cBhvr>
                                    </p:animEffect>
                                    <p:set>
                                      <p:cBhvr>
                                        <p:cTn dur="1" fill="hold">
                                          <p:stCondLst>
                                            <p:cond delay="300"/>
                                          </p:stCondLst>
                                        </p:cTn>
                                        <p:tgtEl>
                                          <p:spTgt spid="27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8"/>
                                        </p:tgtEl>
                                      </p:cBhvr>
                                    </p:animEffect>
                                    <p:set>
                                      <p:cBhvr>
                                        <p:cTn dur="1" fill="hold">
                                          <p:stCondLst>
                                            <p:cond delay="300"/>
                                          </p:stCondLst>
                                        </p:cTn>
                                        <p:tgtEl>
                                          <p:spTgt spid="27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79"/>
                                        </p:tgtEl>
                                      </p:cBhvr>
                                    </p:animEffect>
                                    <p:set>
                                      <p:cBhvr>
                                        <p:cTn dur="1" fill="hold">
                                          <p:stCondLst>
                                            <p:cond delay="300"/>
                                          </p:stCondLst>
                                        </p:cTn>
                                        <p:tgtEl>
                                          <p:spTgt spid="27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80"/>
                                        </p:tgtEl>
                                      </p:cBhvr>
                                    </p:animEffect>
                                    <p:set>
                                      <p:cBhvr>
                                        <p:cTn dur="1" fill="hold">
                                          <p:stCondLst>
                                            <p:cond delay="300"/>
                                          </p:stCondLst>
                                        </p:cTn>
                                        <p:tgtEl>
                                          <p:spTgt spid="28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81"/>
                                        </p:tgtEl>
                                      </p:cBhvr>
                                    </p:animEffect>
                                    <p:set>
                                      <p:cBhvr>
                                        <p:cTn dur="1" fill="hold">
                                          <p:stCondLst>
                                            <p:cond delay="300"/>
                                          </p:stCondLst>
                                        </p:cTn>
                                        <p:tgtEl>
                                          <p:spTgt spid="28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0" st="0"/>
                                            </p:txEl>
                                          </p:spTgt>
                                        </p:tgtEl>
                                        <p:attrNameLst>
                                          <p:attrName>style.visibility</p:attrName>
                                        </p:attrNameLst>
                                      </p:cBhvr>
                                      <p:to>
                                        <p:strVal val="visible"/>
                                      </p:to>
                                    </p:set>
                                    <p:animEffect filter="fade" transition="in">
                                      <p:cBhvr>
                                        <p:cTn dur="300"/>
                                        <p:tgtEl>
                                          <p:spTgt spid="2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1" st="1"/>
                                            </p:txEl>
                                          </p:spTgt>
                                        </p:tgtEl>
                                        <p:attrNameLst>
                                          <p:attrName>style.visibility</p:attrName>
                                        </p:attrNameLst>
                                      </p:cBhvr>
                                      <p:to>
                                        <p:strVal val="visible"/>
                                      </p:to>
                                    </p:set>
                                    <p:animEffect filter="fade" transition="in">
                                      <p:cBhvr>
                                        <p:cTn dur="300"/>
                                        <p:tgtEl>
                                          <p:spTgt spid="2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2" st="2"/>
                                            </p:txEl>
                                          </p:spTgt>
                                        </p:tgtEl>
                                        <p:attrNameLst>
                                          <p:attrName>style.visibility</p:attrName>
                                        </p:attrNameLst>
                                      </p:cBhvr>
                                      <p:to>
                                        <p:strVal val="visible"/>
                                      </p:to>
                                    </p:set>
                                    <p:animEffect filter="fade" transition="in">
                                      <p:cBhvr>
                                        <p:cTn dur="300"/>
                                        <p:tgtEl>
                                          <p:spTgt spid="2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3" st="3"/>
                                            </p:txEl>
                                          </p:spTgt>
                                        </p:tgtEl>
                                        <p:attrNameLst>
                                          <p:attrName>style.visibility</p:attrName>
                                        </p:attrNameLst>
                                      </p:cBhvr>
                                      <p:to>
                                        <p:strVal val="visible"/>
                                      </p:to>
                                    </p:set>
                                    <p:animEffect filter="fade" transition="in">
                                      <p:cBhvr>
                                        <p:cTn dur="300"/>
                                        <p:tgtEl>
                                          <p:spTgt spid="2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4" st="4"/>
                                            </p:txEl>
                                          </p:spTgt>
                                        </p:tgtEl>
                                        <p:attrNameLst>
                                          <p:attrName>style.visibility</p:attrName>
                                        </p:attrNameLst>
                                      </p:cBhvr>
                                      <p:to>
                                        <p:strVal val="visible"/>
                                      </p:to>
                                    </p:set>
                                    <p:animEffect filter="fade" transition="in">
                                      <p:cBhvr>
                                        <p:cTn dur="300"/>
                                        <p:tgtEl>
                                          <p:spTgt spid="2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5" st="5"/>
                                            </p:txEl>
                                          </p:spTgt>
                                        </p:tgtEl>
                                        <p:attrNameLst>
                                          <p:attrName>style.visibility</p:attrName>
                                        </p:attrNameLst>
                                      </p:cBhvr>
                                      <p:to>
                                        <p:strVal val="visible"/>
                                      </p:to>
                                    </p:set>
                                    <p:animEffect filter="fade" transition="in">
                                      <p:cBhvr>
                                        <p:cTn dur="300"/>
                                        <p:tgtEl>
                                          <p:spTgt spid="28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6" st="6"/>
                                            </p:txEl>
                                          </p:spTgt>
                                        </p:tgtEl>
                                        <p:attrNameLst>
                                          <p:attrName>style.visibility</p:attrName>
                                        </p:attrNameLst>
                                      </p:cBhvr>
                                      <p:to>
                                        <p:strVal val="visible"/>
                                      </p:to>
                                    </p:set>
                                    <p:animEffect filter="fade" transition="in">
                                      <p:cBhvr>
                                        <p:cTn dur="300"/>
                                        <p:tgtEl>
                                          <p:spTgt spid="28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6: </a:t>
            </a:r>
            <a:endParaRPr sz="1900"/>
          </a:p>
          <a:p>
            <a:pPr indent="0" lvl="0" marL="0" rtl="0" algn="ctr">
              <a:lnSpc>
                <a:spcPct val="100000"/>
              </a:lnSpc>
              <a:spcBef>
                <a:spcPts val="0"/>
              </a:spcBef>
              <a:spcAft>
                <a:spcPts val="0"/>
              </a:spcAft>
              <a:buClr>
                <a:schemeClr val="dk1"/>
              </a:buClr>
              <a:buSzPts val="1100"/>
              <a:buFont typeface="Arial"/>
              <a:buNone/>
            </a:pPr>
            <a:r>
              <a:rPr lang="en"/>
              <a:t>Scalable Structure and Power Laws</a:t>
            </a:r>
            <a:endParaRPr/>
          </a:p>
          <a:p>
            <a:pPr indent="0" lvl="0" marL="0" rtl="0" algn="ctr">
              <a:lnSpc>
                <a:spcPct val="100000"/>
              </a:lnSpc>
              <a:spcBef>
                <a:spcPts val="0"/>
              </a:spcBef>
              <a:spcAft>
                <a:spcPts val="0"/>
              </a:spcAft>
              <a:buSzPts val="3600"/>
              <a:buNone/>
            </a:pPr>
            <a:r>
              <a:t/>
            </a:r>
            <a:endParaRPr/>
          </a:p>
        </p:txBody>
      </p:sp>
      <p:sp>
        <p:nvSpPr>
          <p:cNvPr id="289" name="Google Shape;289;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90" name="Google Shape;290;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1" name="Google Shape;291;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92" name="Google Shape;292;p31"/>
          <p:cNvSpPr txBox="1"/>
          <p:nvPr/>
        </p:nvSpPr>
        <p:spPr>
          <a:xfrm>
            <a:off x="389425" y="2667325"/>
            <a:ext cx="8844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systems often obey </a:t>
            </a:r>
            <a:r>
              <a:rPr b="1" i="0" lang="en" sz="2000" u="none" cap="none" strike="noStrike">
                <a:solidFill>
                  <a:schemeClr val="dk1"/>
                </a:solidFill>
                <a:latin typeface="Nunito"/>
                <a:ea typeface="Nunito"/>
                <a:cs typeface="Nunito"/>
                <a:sym typeface="Nunito"/>
              </a:rPr>
              <a:t>power law</a:t>
            </a:r>
            <a:r>
              <a:rPr b="0" i="0" lang="en" sz="2000" u="none" cap="none" strike="noStrike">
                <a:solidFill>
                  <a:schemeClr val="dk1"/>
                </a:solidFill>
                <a:latin typeface="Nunito"/>
                <a:ea typeface="Nunito"/>
                <a:cs typeface="Nunito"/>
                <a:sym typeface="Nunito"/>
              </a:rPr>
              <a:t> scaling: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Kleiber’s Law: metabolic rate vs body mass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Heart rate vs body mass</a:t>
            </a:r>
            <a:endParaRPr b="1" i="0" sz="2000" u="none" cap="none" strike="noStrike">
              <a:solidFill>
                <a:schemeClr val="dk1"/>
              </a:solidFill>
              <a:latin typeface="Nunito"/>
              <a:ea typeface="Nunito"/>
              <a:cs typeface="Nunito"/>
              <a:sym typeface="Nunito"/>
            </a:endParaRPr>
          </a:p>
        </p:txBody>
      </p:sp>
      <p:sp>
        <p:nvSpPr>
          <p:cNvPr id="293" name="Google Shape;293;p31"/>
          <p:cNvSpPr txBox="1"/>
          <p:nvPr/>
        </p:nvSpPr>
        <p:spPr>
          <a:xfrm>
            <a:off x="299400" y="3821175"/>
            <a:ext cx="3784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Large language models obey power law scaling.</a:t>
            </a:r>
            <a:endParaRPr b="1" i="0" sz="2000" u="none" cap="none" strike="noStrike">
              <a:solidFill>
                <a:schemeClr val="dk1"/>
              </a:solidFill>
              <a:latin typeface="Nunito"/>
              <a:ea typeface="Nunito"/>
              <a:cs typeface="Nunito"/>
              <a:sym typeface="Nunito"/>
            </a:endParaRPr>
          </a:p>
        </p:txBody>
      </p:sp>
      <p:pic>
        <p:nvPicPr>
          <p:cNvPr id="294" name="Google Shape;294;p31"/>
          <p:cNvPicPr preferRelativeResize="0"/>
          <p:nvPr/>
        </p:nvPicPr>
        <p:blipFill rotWithShape="1">
          <a:blip r:embed="rId3">
            <a:alphaModFix/>
          </a:blip>
          <a:srcRect b="0" l="0" r="0" t="0"/>
          <a:stretch/>
        </p:blipFill>
        <p:spPr>
          <a:xfrm>
            <a:off x="4437713" y="3821175"/>
            <a:ext cx="4238624" cy="781050"/>
          </a:xfrm>
          <a:prstGeom prst="rect">
            <a:avLst/>
          </a:prstGeom>
          <a:noFill/>
          <a:ln>
            <a:noFill/>
          </a:ln>
        </p:spPr>
      </p:pic>
      <p:sp>
        <p:nvSpPr>
          <p:cNvPr id="295" name="Google Shape;295;p31"/>
          <p:cNvSpPr txBox="1"/>
          <p:nvPr/>
        </p:nvSpPr>
        <p:spPr>
          <a:xfrm>
            <a:off x="389425" y="1045800"/>
            <a:ext cx="8844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Scalable structure</a:t>
            </a:r>
            <a:r>
              <a:rPr b="0" i="0" lang="en" sz="2000" u="none" cap="none" strike="noStrike">
                <a:solidFill>
                  <a:schemeClr val="dk1"/>
                </a:solidFill>
                <a:latin typeface="Nunito"/>
                <a:ea typeface="Nunito"/>
                <a:cs typeface="Nunito"/>
                <a:sym typeface="Nunito"/>
              </a:rPr>
              <a:t>: complex systems scale nonlinearly with size.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property of a single large system may be larger or smaller than the combined properties of two separate systems of half the size.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0" st="0"/>
                                            </p:txEl>
                                          </p:spTgt>
                                        </p:tgtEl>
                                        <p:attrNameLst>
                                          <p:attrName>style.visibility</p:attrName>
                                        </p:attrNameLst>
                                      </p:cBhvr>
                                      <p:to>
                                        <p:strVal val="visible"/>
                                      </p:to>
                                    </p:set>
                                    <p:animEffect filter="fade" transition="in">
                                      <p:cBhvr>
                                        <p:cTn dur="300"/>
                                        <p:tgtEl>
                                          <p:spTgt spid="2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1" st="1"/>
                                            </p:txEl>
                                          </p:spTgt>
                                        </p:tgtEl>
                                        <p:attrNameLst>
                                          <p:attrName>style.visibility</p:attrName>
                                        </p:attrNameLst>
                                      </p:cBhvr>
                                      <p:to>
                                        <p:strVal val="visible"/>
                                      </p:to>
                                    </p:set>
                                    <p:animEffect filter="fade" transition="in">
                                      <p:cBhvr>
                                        <p:cTn dur="300"/>
                                        <p:tgtEl>
                                          <p:spTgt spid="2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2" st="2"/>
                                            </p:txEl>
                                          </p:spTgt>
                                        </p:tgtEl>
                                        <p:attrNameLst>
                                          <p:attrName>style.visibility</p:attrName>
                                        </p:attrNameLst>
                                      </p:cBhvr>
                                      <p:to>
                                        <p:strVal val="visible"/>
                                      </p:to>
                                    </p:set>
                                    <p:animEffect filter="fade" transition="in">
                                      <p:cBhvr>
                                        <p:cTn dur="300"/>
                                        <p:tgtEl>
                                          <p:spTgt spid="2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0" st="0"/>
                                            </p:txEl>
                                          </p:spTgt>
                                        </p:tgtEl>
                                        <p:attrNameLst>
                                          <p:attrName>style.visibility</p:attrName>
                                        </p:attrNameLst>
                                      </p:cBhvr>
                                      <p:to>
                                        <p:strVal val="visible"/>
                                      </p:to>
                                    </p:set>
                                    <p:animEffect filter="fade" transition="in">
                                      <p:cBhvr>
                                        <p:cTn dur="300"/>
                                        <p:tgtEl>
                                          <p:spTgt spid="2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1" st="1"/>
                                            </p:txEl>
                                          </p:spTgt>
                                        </p:tgtEl>
                                        <p:attrNameLst>
                                          <p:attrName>style.visibility</p:attrName>
                                        </p:attrNameLst>
                                      </p:cBhvr>
                                      <p:to>
                                        <p:strVal val="visible"/>
                                      </p:to>
                                    </p:set>
                                    <p:animEffect filter="fade" transition="in">
                                      <p:cBhvr>
                                        <p:cTn dur="300"/>
                                        <p:tgtEl>
                                          <p:spTgt spid="2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xEl>
                                              <p:pRg end="2" st="2"/>
                                            </p:txEl>
                                          </p:spTgt>
                                        </p:tgtEl>
                                        <p:attrNameLst>
                                          <p:attrName>style.visibility</p:attrName>
                                        </p:attrNameLst>
                                      </p:cBhvr>
                                      <p:to>
                                        <p:strVal val="visible"/>
                                      </p:to>
                                    </p:set>
                                    <p:animEffect filter="fade" transition="in">
                                      <p:cBhvr>
                                        <p:cTn dur="300"/>
                                        <p:tgtEl>
                                          <p:spTgt spid="292">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3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3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63" name="Google Shape;63;p14"/>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Introduction to complex systems</a:t>
            </a:r>
            <a:endParaRPr b="0" i="1" sz="2000" u="none" cap="none" strike="noStrike">
              <a:solidFill>
                <a:schemeClr val="dk1"/>
              </a:solidFill>
              <a:latin typeface="Nunito"/>
              <a:ea typeface="Nunito"/>
              <a:cs typeface="Nunito"/>
              <a:sym typeface="Nunito"/>
            </a:endParaRPr>
          </a:p>
        </p:txBody>
      </p:sp>
      <p:sp>
        <p:nvSpPr>
          <p:cNvPr id="64" name="Google Shape;64;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 name="Google Shape;65;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 name="Google Shape;66;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367450" y="157666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The hallmarks of complex systems</a:t>
            </a:r>
            <a:endParaRPr b="0" i="1" sz="2000" u="none" cap="none" strike="noStrike">
              <a:solidFill>
                <a:schemeClr val="dk1"/>
              </a:solidFill>
              <a:latin typeface="Nunito"/>
              <a:ea typeface="Nunito"/>
              <a:cs typeface="Nunito"/>
              <a:sym typeface="Nunito"/>
            </a:endParaRPr>
          </a:p>
        </p:txBody>
      </p:sp>
      <p:sp>
        <p:nvSpPr>
          <p:cNvPr id="68" name="Google Shape;68;p14"/>
          <p:cNvSpPr txBox="1"/>
          <p:nvPr/>
        </p:nvSpPr>
        <p:spPr>
          <a:xfrm>
            <a:off x="367450" y="23361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Lessons for AI safety</a:t>
            </a:r>
            <a:endParaRPr b="0" i="1" sz="2000" u="none" cap="none" strike="noStrike">
              <a:solidFill>
                <a:schemeClr val="dk1"/>
              </a:solidFill>
              <a:latin typeface="Nunito"/>
              <a:ea typeface="Nunito"/>
              <a:cs typeface="Nunito"/>
              <a:sym typeface="Nunito"/>
            </a:endParaRPr>
          </a:p>
        </p:txBody>
      </p:sp>
      <p:sp>
        <p:nvSpPr>
          <p:cNvPr id="69" name="Google Shape;69;p14"/>
          <p:cNvSpPr txBox="1"/>
          <p:nvPr/>
        </p:nvSpPr>
        <p:spPr>
          <a:xfrm>
            <a:off x="367450" y="309560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Puzzles, problems, and wicked problems</a:t>
            </a:r>
            <a:endParaRPr b="0" i="1" sz="2000" u="none" cap="none" strike="noStrike">
              <a:solidFill>
                <a:schemeClr val="dk1"/>
              </a:solidFill>
              <a:latin typeface="Nunito"/>
              <a:ea typeface="Nunito"/>
              <a:cs typeface="Nunito"/>
              <a:sym typeface="Nunito"/>
            </a:endParaRPr>
          </a:p>
        </p:txBody>
      </p:sp>
      <p:sp>
        <p:nvSpPr>
          <p:cNvPr id="70" name="Google Shape;70;p14"/>
          <p:cNvSpPr txBox="1"/>
          <p:nvPr/>
        </p:nvSpPr>
        <p:spPr>
          <a:xfrm>
            <a:off x="367450" y="3855077"/>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Challenges with interventionism </a:t>
            </a:r>
            <a:endParaRPr b="0" i="0" sz="2000" u="none" cap="none" strike="noStrike">
              <a:solidFill>
                <a:schemeClr val="dk1"/>
              </a:solidFill>
              <a:latin typeface="Nunito"/>
              <a:ea typeface="Nunito"/>
              <a:cs typeface="Nunito"/>
              <a:sym typeface="Nunito"/>
            </a:endParaRPr>
          </a:p>
        </p:txBody>
      </p:sp>
      <p:sp>
        <p:nvSpPr>
          <p:cNvPr id="71" name="Google Shape;71;p14"/>
          <p:cNvSpPr/>
          <p:nvPr/>
        </p:nvSpPr>
        <p:spPr>
          <a:xfrm>
            <a:off x="364325" y="850100"/>
            <a:ext cx="8279700" cy="1236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300"/>
                                        <p:tgtEl>
                                          <p:spTgt spid="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3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300"/>
                                        <p:tgtEl>
                                          <p:spTgt spid="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300"/>
                                        <p:tgtEl>
                                          <p:spTgt spid="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300"/>
                                        <p:tgtEl>
                                          <p:spTgt spid="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1000"/>
                                        <p:tgtEl>
                                          <p:spTgt spid="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Hallmark 7: </a:t>
            </a:r>
            <a:endParaRPr sz="1900"/>
          </a:p>
          <a:p>
            <a:pPr indent="0" lvl="0" marL="0" rtl="0" algn="ctr">
              <a:lnSpc>
                <a:spcPct val="100000"/>
              </a:lnSpc>
              <a:spcBef>
                <a:spcPts val="0"/>
              </a:spcBef>
              <a:spcAft>
                <a:spcPts val="0"/>
              </a:spcAft>
              <a:buClr>
                <a:schemeClr val="dk1"/>
              </a:buClr>
              <a:buSzPts val="1100"/>
              <a:buFont typeface="Arial"/>
              <a:buNone/>
            </a:pPr>
            <a:r>
              <a:rPr lang="en"/>
              <a:t>Adaptive Behavior</a:t>
            </a:r>
            <a:endParaRPr/>
          </a:p>
          <a:p>
            <a:pPr indent="0" lvl="0" marL="0" rtl="0" algn="ctr">
              <a:lnSpc>
                <a:spcPct val="100000"/>
              </a:lnSpc>
              <a:spcBef>
                <a:spcPts val="0"/>
              </a:spcBef>
              <a:spcAft>
                <a:spcPts val="0"/>
              </a:spcAft>
              <a:buSzPts val="3600"/>
              <a:buNone/>
            </a:pPr>
            <a:r>
              <a:t/>
            </a:r>
            <a:endParaRPr/>
          </a:p>
        </p:txBody>
      </p:sp>
      <p:sp>
        <p:nvSpPr>
          <p:cNvPr id="301" name="Google Shape;301;p32"/>
          <p:cNvSpPr txBox="1"/>
          <p:nvPr/>
        </p:nvSpPr>
        <p:spPr>
          <a:xfrm>
            <a:off x="423400" y="8934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Adaptive behavior</a:t>
            </a:r>
            <a:r>
              <a:rPr b="0" i="0" lang="en" sz="2000" u="none" cap="none" strike="noStrike">
                <a:solidFill>
                  <a:schemeClr val="dk1"/>
                </a:solidFill>
                <a:latin typeface="Nunito"/>
                <a:ea typeface="Nunito"/>
                <a:cs typeface="Nunito"/>
                <a:sym typeface="Nunito"/>
              </a:rPr>
              <a:t>: the system can change its behavior depending on the demands of the environment.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systems are able to adapt flexibly to new tasks and environmental changes.</a:t>
            </a:r>
            <a:endParaRPr b="0" i="0" sz="2000" u="none" cap="none" strike="noStrike">
              <a:solidFill>
                <a:schemeClr val="dk1"/>
              </a:solidFill>
              <a:latin typeface="Nunito"/>
              <a:ea typeface="Nunito"/>
              <a:cs typeface="Nunito"/>
              <a:sym typeface="Nunito"/>
            </a:endParaRPr>
          </a:p>
        </p:txBody>
      </p:sp>
      <p:sp>
        <p:nvSpPr>
          <p:cNvPr id="302" name="Google Shape;302;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3" name="Google Shape;303;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4" name="Google Shape;304;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05" name="Google Shape;305;p32"/>
          <p:cNvSpPr txBox="1"/>
          <p:nvPr/>
        </p:nvSpPr>
        <p:spPr>
          <a:xfrm>
            <a:off x="423375" y="277132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Examples: 	Human brains adapt to diverse environments (driving, injuries)</a:t>
            </a:r>
            <a:endParaRPr b="0" i="0" sz="2000" u="none" cap="none" strike="noStrike">
              <a:solidFill>
                <a:schemeClr val="dk1"/>
              </a:solidFill>
              <a:latin typeface="Nunito"/>
              <a:ea typeface="Nunito"/>
              <a:cs typeface="Nunito"/>
              <a:sym typeface="Nunito"/>
            </a:endParaRPr>
          </a:p>
        </p:txBody>
      </p:sp>
      <p:sp>
        <p:nvSpPr>
          <p:cNvPr id="306" name="Google Shape;306;p32"/>
          <p:cNvSpPr txBox="1"/>
          <p:nvPr/>
        </p:nvSpPr>
        <p:spPr>
          <a:xfrm>
            <a:off x="423400" y="3222050"/>
            <a:ext cx="8685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Humans, AI developers, nation-states, and AI</a:t>
            </a:r>
            <a:r>
              <a:rPr b="0" i="0" lang="en" sz="2000" u="none" cap="none" strike="noStrike">
                <a:solidFill>
                  <a:schemeClr val="dk1"/>
                </a:solidFill>
                <a:latin typeface="Nunito"/>
                <a:ea typeface="Nunito"/>
                <a:cs typeface="Nunito"/>
                <a:sym typeface="Nunito"/>
              </a:rPr>
              <a:t> systems exhibit adaptive behavior;</a:t>
            </a:r>
            <a:r>
              <a:rPr lang="en" sz="2000">
                <a:solidFill>
                  <a:schemeClr val="dk1"/>
                </a:solidFill>
                <a:latin typeface="Nunito"/>
                <a:ea typeface="Nunito"/>
                <a:cs typeface="Nunito"/>
                <a:sym typeface="Nunito"/>
              </a:rPr>
              <a:t> AI agents are adaptive to environmental constraints</a:t>
            </a:r>
            <a:endParaRPr b="0" i="0" sz="2000" u="none" cap="none" strike="noStrike">
              <a:solidFill>
                <a:schemeClr val="dk1"/>
              </a:solidFill>
              <a:latin typeface="Nunito"/>
              <a:ea typeface="Nunito"/>
              <a:cs typeface="Nunito"/>
              <a:sym typeface="Nunito"/>
            </a:endParaRPr>
          </a:p>
        </p:txBody>
      </p:sp>
      <p:sp>
        <p:nvSpPr>
          <p:cNvPr id="307" name="Google Shape;307;p32"/>
          <p:cNvSpPr txBox="1"/>
          <p:nvPr/>
        </p:nvSpPr>
        <p:spPr>
          <a:xfrm>
            <a:off x="458700" y="3979325"/>
            <a:ext cx="8685300" cy="84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chemeClr val="dk1"/>
                </a:solidFill>
                <a:latin typeface="Nunito"/>
                <a:ea typeface="Nunito"/>
                <a:cs typeface="Nunito"/>
                <a:sym typeface="Nunito"/>
              </a:rPr>
              <a:t>Risk compensation</a:t>
            </a:r>
            <a:r>
              <a:rPr lang="en" sz="2000">
                <a:solidFill>
                  <a:schemeClr val="dk1"/>
                </a:solidFill>
                <a:latin typeface="Nunito"/>
                <a:ea typeface="Nunito"/>
                <a:cs typeface="Nunito"/>
                <a:sym typeface="Nunito"/>
              </a:rPr>
              <a:t>: AI developers may self-organize to their risk tolerance, rendering reliability advancements impotent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xEl>
                                              <p:pRg end="0" st="0"/>
                                            </p:txEl>
                                          </p:spTgt>
                                        </p:tgtEl>
                                        <p:attrNameLst>
                                          <p:attrName>style.visibility</p:attrName>
                                        </p:attrNameLst>
                                      </p:cBhvr>
                                      <p:to>
                                        <p:strVal val="visible"/>
                                      </p:to>
                                    </p:set>
                                    <p:animEffect filter="fade" transition="in">
                                      <p:cBhvr>
                                        <p:cTn dur="300"/>
                                        <p:tgtEl>
                                          <p:spTgt spid="3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xEl>
                                              <p:pRg end="1" st="1"/>
                                            </p:txEl>
                                          </p:spTgt>
                                        </p:tgtEl>
                                        <p:attrNameLst>
                                          <p:attrName>style.visibility</p:attrName>
                                        </p:attrNameLst>
                                      </p:cBhvr>
                                      <p:to>
                                        <p:strVal val="visible"/>
                                      </p:to>
                                    </p:set>
                                    <p:animEffect filter="fade" transition="in">
                                      <p:cBhvr>
                                        <p:cTn dur="300"/>
                                        <p:tgtEl>
                                          <p:spTgt spid="3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xEl>
                                              <p:pRg end="2" st="2"/>
                                            </p:txEl>
                                          </p:spTgt>
                                        </p:tgtEl>
                                        <p:attrNameLst>
                                          <p:attrName>style.visibility</p:attrName>
                                        </p:attrNameLst>
                                      </p:cBhvr>
                                      <p:to>
                                        <p:strVal val="visible"/>
                                      </p:to>
                                    </p:set>
                                    <p:animEffect filter="fade" transition="in">
                                      <p:cBhvr>
                                        <p:cTn dur="300"/>
                                        <p:tgtEl>
                                          <p:spTgt spid="3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xEl>
                                              <p:pRg end="0" st="0"/>
                                            </p:txEl>
                                          </p:spTgt>
                                        </p:tgtEl>
                                        <p:attrNameLst>
                                          <p:attrName>style.visibility</p:attrName>
                                        </p:attrNameLst>
                                      </p:cBhvr>
                                      <p:to>
                                        <p:strVal val="visible"/>
                                      </p:to>
                                    </p:set>
                                    <p:animEffect filter="fade" transition="in">
                                      <p:cBhvr>
                                        <p:cTn dur="300"/>
                                        <p:tgtEl>
                                          <p:spTgt spid="3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0" st="0"/>
                                            </p:txEl>
                                          </p:spTgt>
                                        </p:tgtEl>
                                        <p:attrNameLst>
                                          <p:attrName>style.visibility</p:attrName>
                                        </p:attrNameLst>
                                      </p:cBhvr>
                                      <p:to>
                                        <p:strVal val="visible"/>
                                      </p:to>
                                    </p:set>
                                    <p:animEffect filter="fade" transition="in">
                                      <p:cBhvr>
                                        <p:cTn dur="300"/>
                                        <p:tgtEl>
                                          <p:spTgt spid="3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Hallmark review</a:t>
            </a:r>
            <a:endParaRPr/>
          </a:p>
          <a:p>
            <a:pPr indent="0" lvl="0" marL="0" rtl="0" algn="ctr">
              <a:lnSpc>
                <a:spcPct val="100000"/>
              </a:lnSpc>
              <a:spcBef>
                <a:spcPts val="0"/>
              </a:spcBef>
              <a:spcAft>
                <a:spcPts val="0"/>
              </a:spcAft>
              <a:buSzPts val="3600"/>
              <a:buNone/>
            </a:pPr>
            <a:r>
              <a:t/>
            </a:r>
            <a:endParaRPr/>
          </a:p>
        </p:txBody>
      </p:sp>
      <p:sp>
        <p:nvSpPr>
          <p:cNvPr id="313" name="Google Shape;313;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4" name="Google Shape;314;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5" name="Google Shape;315;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316" name="Google Shape;316;p33"/>
          <p:cNvGrpSpPr/>
          <p:nvPr/>
        </p:nvGrpSpPr>
        <p:grpSpPr>
          <a:xfrm>
            <a:off x="2079875" y="754213"/>
            <a:ext cx="7356525" cy="814812"/>
            <a:chOff x="2079875" y="754213"/>
            <a:chExt cx="7356525" cy="814812"/>
          </a:xfrm>
        </p:grpSpPr>
        <p:sp>
          <p:nvSpPr>
            <p:cNvPr id="317" name="Google Shape;317;p33"/>
            <p:cNvSpPr/>
            <p:nvPr/>
          </p:nvSpPr>
          <p:spPr>
            <a:xfrm rot="10800000">
              <a:off x="2079875" y="754225"/>
              <a:ext cx="72123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33"/>
            <p:cNvSpPr txBox="1"/>
            <p:nvPr/>
          </p:nvSpPr>
          <p:spPr>
            <a:xfrm>
              <a:off x="2558600" y="754213"/>
              <a:ext cx="6877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Novel properties arise from interactions between the system’s components</a:t>
              </a:r>
              <a:endParaRPr b="0" i="0" sz="2000" u="none" cap="none" strike="noStrike">
                <a:solidFill>
                  <a:schemeClr val="dk1"/>
                </a:solidFill>
                <a:latin typeface="Nunito"/>
                <a:ea typeface="Nunito"/>
                <a:cs typeface="Nunito"/>
                <a:sym typeface="Nunito"/>
              </a:endParaRPr>
            </a:p>
          </p:txBody>
        </p:sp>
      </p:grpSp>
      <p:grpSp>
        <p:nvGrpSpPr>
          <p:cNvPr id="319" name="Google Shape;319;p33"/>
          <p:cNvGrpSpPr/>
          <p:nvPr/>
        </p:nvGrpSpPr>
        <p:grpSpPr>
          <a:xfrm>
            <a:off x="3894550" y="1259000"/>
            <a:ext cx="5310375" cy="836042"/>
            <a:chOff x="3894550" y="1259000"/>
            <a:chExt cx="5310375" cy="836042"/>
          </a:xfrm>
        </p:grpSpPr>
        <p:sp>
          <p:nvSpPr>
            <p:cNvPr id="320" name="Google Shape;320;p33"/>
            <p:cNvSpPr/>
            <p:nvPr/>
          </p:nvSpPr>
          <p:spPr>
            <a:xfrm rot="10800000">
              <a:off x="3894550" y="1280242"/>
              <a:ext cx="52791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33"/>
            <p:cNvSpPr txBox="1"/>
            <p:nvPr/>
          </p:nvSpPr>
          <p:spPr>
            <a:xfrm>
              <a:off x="4043425" y="1259000"/>
              <a:ext cx="5161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Changes in the input to the system produce disproportionate changes in the output</a:t>
              </a:r>
              <a:endParaRPr b="0" i="0" sz="2000" u="none" cap="none" strike="noStrike">
                <a:solidFill>
                  <a:schemeClr val="dk1"/>
                </a:solidFill>
                <a:latin typeface="Nunito"/>
                <a:ea typeface="Nunito"/>
                <a:cs typeface="Nunito"/>
                <a:sym typeface="Nunito"/>
              </a:endParaRPr>
            </a:p>
          </p:txBody>
        </p:sp>
      </p:grpSp>
      <p:grpSp>
        <p:nvGrpSpPr>
          <p:cNvPr id="322" name="Google Shape;322;p33"/>
          <p:cNvGrpSpPr/>
          <p:nvPr/>
        </p:nvGrpSpPr>
        <p:grpSpPr>
          <a:xfrm>
            <a:off x="2787500" y="1783938"/>
            <a:ext cx="6576850" cy="837120"/>
            <a:chOff x="2787500" y="1783938"/>
            <a:chExt cx="6576850" cy="837120"/>
          </a:xfrm>
        </p:grpSpPr>
        <p:sp>
          <p:nvSpPr>
            <p:cNvPr id="323" name="Google Shape;323;p33"/>
            <p:cNvSpPr/>
            <p:nvPr/>
          </p:nvSpPr>
          <p:spPr>
            <a:xfrm rot="10800000">
              <a:off x="2787500" y="1806258"/>
              <a:ext cx="64200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33"/>
            <p:cNvSpPr txBox="1"/>
            <p:nvPr/>
          </p:nvSpPr>
          <p:spPr>
            <a:xfrm>
              <a:off x="2997750" y="1783938"/>
              <a:ext cx="6366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system can spontaneously self-organize through the self-directed behaviors of the components</a:t>
              </a:r>
              <a:endParaRPr b="0" i="0" sz="2000" u="none" cap="none" strike="noStrike">
                <a:solidFill>
                  <a:schemeClr val="dk1"/>
                </a:solidFill>
                <a:latin typeface="Nunito"/>
                <a:ea typeface="Nunito"/>
                <a:cs typeface="Nunito"/>
                <a:sym typeface="Nunito"/>
              </a:endParaRPr>
            </a:p>
          </p:txBody>
        </p:sp>
      </p:grpSp>
      <p:grpSp>
        <p:nvGrpSpPr>
          <p:cNvPr id="325" name="Google Shape;325;p33"/>
          <p:cNvGrpSpPr/>
          <p:nvPr/>
        </p:nvGrpSpPr>
        <p:grpSpPr>
          <a:xfrm>
            <a:off x="3587700" y="2297250"/>
            <a:ext cx="6010875" cy="849825"/>
            <a:chOff x="3587700" y="2297250"/>
            <a:chExt cx="6010875" cy="849825"/>
          </a:xfrm>
        </p:grpSpPr>
        <p:sp>
          <p:nvSpPr>
            <p:cNvPr id="326" name="Google Shape;326;p33"/>
            <p:cNvSpPr/>
            <p:nvPr/>
          </p:nvSpPr>
          <p:spPr>
            <a:xfrm rot="10800000">
              <a:off x="3587700" y="2332275"/>
              <a:ext cx="55563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33"/>
            <p:cNvSpPr txBox="1"/>
            <p:nvPr/>
          </p:nvSpPr>
          <p:spPr>
            <a:xfrm>
              <a:off x="3879075" y="2297250"/>
              <a:ext cx="5719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system can maintain itself near critical points</a:t>
              </a:r>
              <a:endParaRPr b="0" i="0" sz="2000" u="none" cap="none" strike="noStrike">
                <a:solidFill>
                  <a:schemeClr val="dk1"/>
                </a:solidFill>
                <a:latin typeface="Nunito"/>
                <a:ea typeface="Nunito"/>
                <a:cs typeface="Nunito"/>
                <a:sym typeface="Nunito"/>
              </a:endParaRPr>
            </a:p>
          </p:txBody>
        </p:sp>
      </p:grpSp>
      <p:grpSp>
        <p:nvGrpSpPr>
          <p:cNvPr id="328" name="Google Shape;328;p33"/>
          <p:cNvGrpSpPr/>
          <p:nvPr/>
        </p:nvGrpSpPr>
        <p:grpSpPr>
          <a:xfrm>
            <a:off x="3534900" y="2834400"/>
            <a:ext cx="5895588" cy="838692"/>
            <a:chOff x="3534900" y="2834400"/>
            <a:chExt cx="5895588" cy="838692"/>
          </a:xfrm>
        </p:grpSpPr>
        <p:sp>
          <p:nvSpPr>
            <p:cNvPr id="329" name="Google Shape;329;p33"/>
            <p:cNvSpPr/>
            <p:nvPr/>
          </p:nvSpPr>
          <p:spPr>
            <a:xfrm rot="10800000">
              <a:off x="3534900" y="2858292"/>
              <a:ext cx="56091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33"/>
            <p:cNvSpPr txBox="1"/>
            <p:nvPr/>
          </p:nvSpPr>
          <p:spPr>
            <a:xfrm>
              <a:off x="3821388" y="2834400"/>
              <a:ext cx="5609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Tasks are distributed with partial encoding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and redundant encoding. </a:t>
              </a:r>
              <a:endParaRPr b="0" i="0" sz="2000" u="none" cap="none" strike="noStrike">
                <a:solidFill>
                  <a:schemeClr val="dk1"/>
                </a:solidFill>
                <a:latin typeface="Nunito"/>
                <a:ea typeface="Nunito"/>
                <a:cs typeface="Nunito"/>
                <a:sym typeface="Nunito"/>
              </a:endParaRPr>
            </a:p>
          </p:txBody>
        </p:sp>
      </p:grpSp>
      <p:grpSp>
        <p:nvGrpSpPr>
          <p:cNvPr id="331" name="Google Shape;331;p33"/>
          <p:cNvGrpSpPr/>
          <p:nvPr/>
        </p:nvGrpSpPr>
        <p:grpSpPr>
          <a:xfrm>
            <a:off x="4730700" y="3359325"/>
            <a:ext cx="5046750" cy="839783"/>
            <a:chOff x="4730700" y="3359325"/>
            <a:chExt cx="5046750" cy="839783"/>
          </a:xfrm>
        </p:grpSpPr>
        <p:sp>
          <p:nvSpPr>
            <p:cNvPr id="332" name="Google Shape;332;p33"/>
            <p:cNvSpPr/>
            <p:nvPr/>
          </p:nvSpPr>
          <p:spPr>
            <a:xfrm rot="10800000">
              <a:off x="4730700" y="3384308"/>
              <a:ext cx="44397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33"/>
            <p:cNvSpPr txBox="1"/>
            <p:nvPr/>
          </p:nvSpPr>
          <p:spPr>
            <a:xfrm>
              <a:off x="5047950" y="3359325"/>
              <a:ext cx="4729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system’s properties scale non-linearly with system size.</a:t>
              </a:r>
              <a:endParaRPr b="0" i="0" sz="2000" u="none" cap="none" strike="noStrike">
                <a:solidFill>
                  <a:schemeClr val="dk1"/>
                </a:solidFill>
                <a:latin typeface="Nunito"/>
                <a:ea typeface="Nunito"/>
                <a:cs typeface="Nunito"/>
                <a:sym typeface="Nunito"/>
              </a:endParaRPr>
            </a:p>
          </p:txBody>
        </p:sp>
      </p:grpSp>
      <p:grpSp>
        <p:nvGrpSpPr>
          <p:cNvPr id="334" name="Google Shape;334;p33"/>
          <p:cNvGrpSpPr/>
          <p:nvPr/>
        </p:nvGrpSpPr>
        <p:grpSpPr>
          <a:xfrm>
            <a:off x="2846300" y="3886575"/>
            <a:ext cx="6302400" cy="838550"/>
            <a:chOff x="2846300" y="3886575"/>
            <a:chExt cx="6302400" cy="838550"/>
          </a:xfrm>
        </p:grpSpPr>
        <p:sp>
          <p:nvSpPr>
            <p:cNvPr id="335" name="Google Shape;335;p33"/>
            <p:cNvSpPr/>
            <p:nvPr/>
          </p:nvSpPr>
          <p:spPr>
            <a:xfrm rot="10800000">
              <a:off x="2846300" y="3910325"/>
              <a:ext cx="6302400" cy="814800"/>
            </a:xfrm>
            <a:prstGeom prst="homePlat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33"/>
            <p:cNvSpPr txBox="1"/>
            <p:nvPr/>
          </p:nvSpPr>
          <p:spPr>
            <a:xfrm>
              <a:off x="3153475" y="3886575"/>
              <a:ext cx="59904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systems can change its structure and processes in response to </a:t>
              </a:r>
              <a:r>
                <a:rPr lang="en" sz="2000">
                  <a:solidFill>
                    <a:schemeClr val="dk1"/>
                  </a:solidFill>
                  <a:latin typeface="Nunito"/>
                  <a:ea typeface="Nunito"/>
                  <a:cs typeface="Nunito"/>
                  <a:sym typeface="Nunito"/>
                </a:rPr>
                <a:t>stressors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grpSp>
      <p:sp>
        <p:nvSpPr>
          <p:cNvPr id="337" name="Google Shape;337;p33"/>
          <p:cNvSpPr/>
          <p:nvPr/>
        </p:nvSpPr>
        <p:spPr>
          <a:xfrm>
            <a:off x="35400" y="663450"/>
            <a:ext cx="9108600" cy="4137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33"/>
          <p:cNvSpPr txBox="1"/>
          <p:nvPr/>
        </p:nvSpPr>
        <p:spPr>
          <a:xfrm>
            <a:off x="367450" y="1399300"/>
            <a:ext cx="36774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Non-linearity and feedback</a:t>
            </a:r>
            <a:endParaRPr b="0" i="1" sz="2000" u="none" cap="none" strike="noStrike">
              <a:solidFill>
                <a:schemeClr val="dk1"/>
              </a:solidFill>
              <a:latin typeface="Nunito"/>
              <a:ea typeface="Nunito"/>
              <a:cs typeface="Nunito"/>
              <a:sym typeface="Nunito"/>
            </a:endParaRPr>
          </a:p>
        </p:txBody>
      </p:sp>
      <p:sp>
        <p:nvSpPr>
          <p:cNvPr id="339" name="Google Shape;339;p33"/>
          <p:cNvSpPr txBox="1"/>
          <p:nvPr/>
        </p:nvSpPr>
        <p:spPr>
          <a:xfrm>
            <a:off x="367450" y="1924232"/>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Self-organization </a:t>
            </a:r>
            <a:endParaRPr b="0" i="1" sz="2000" u="none" cap="none" strike="noStrike">
              <a:solidFill>
                <a:schemeClr val="dk1"/>
              </a:solidFill>
              <a:latin typeface="Nunito"/>
              <a:ea typeface="Nunito"/>
              <a:cs typeface="Nunito"/>
              <a:sym typeface="Nunito"/>
            </a:endParaRPr>
          </a:p>
        </p:txBody>
      </p:sp>
      <p:sp>
        <p:nvSpPr>
          <p:cNvPr id="340" name="Google Shape;340;p33"/>
          <p:cNvSpPr txBox="1"/>
          <p:nvPr/>
        </p:nvSpPr>
        <p:spPr>
          <a:xfrm>
            <a:off x="367450" y="2449173"/>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Self-organized criticality </a:t>
            </a:r>
            <a:endParaRPr b="0" i="1" sz="2000" u="none" cap="none" strike="noStrike">
              <a:solidFill>
                <a:schemeClr val="dk1"/>
              </a:solidFill>
              <a:latin typeface="Nunito"/>
              <a:ea typeface="Nunito"/>
              <a:cs typeface="Nunito"/>
              <a:sym typeface="Nunito"/>
            </a:endParaRPr>
          </a:p>
        </p:txBody>
      </p:sp>
      <p:sp>
        <p:nvSpPr>
          <p:cNvPr id="341" name="Google Shape;341;p33"/>
          <p:cNvSpPr txBox="1"/>
          <p:nvPr/>
        </p:nvSpPr>
        <p:spPr>
          <a:xfrm>
            <a:off x="367450" y="2974113"/>
            <a:ext cx="3367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Distributed functionality</a:t>
            </a:r>
            <a:endParaRPr b="0" i="1" sz="2000" u="none" cap="none" strike="noStrike">
              <a:solidFill>
                <a:schemeClr val="dk1"/>
              </a:solidFill>
              <a:latin typeface="Nunito"/>
              <a:ea typeface="Nunito"/>
              <a:cs typeface="Nunito"/>
              <a:sym typeface="Nunito"/>
            </a:endParaRPr>
          </a:p>
        </p:txBody>
      </p:sp>
      <p:sp>
        <p:nvSpPr>
          <p:cNvPr id="342" name="Google Shape;342;p33"/>
          <p:cNvSpPr txBox="1"/>
          <p:nvPr/>
        </p:nvSpPr>
        <p:spPr>
          <a:xfrm>
            <a:off x="367450" y="3499055"/>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Scalable behavior and power laws</a:t>
            </a:r>
            <a:endParaRPr b="0" i="0" sz="2000" u="none" cap="none" strike="noStrike">
              <a:solidFill>
                <a:schemeClr val="dk1"/>
              </a:solidFill>
              <a:latin typeface="Nunito"/>
              <a:ea typeface="Nunito"/>
              <a:cs typeface="Nunito"/>
              <a:sym typeface="Nunito"/>
            </a:endParaRPr>
          </a:p>
        </p:txBody>
      </p:sp>
      <p:sp>
        <p:nvSpPr>
          <p:cNvPr id="343" name="Google Shape;343;p33"/>
          <p:cNvSpPr txBox="1"/>
          <p:nvPr/>
        </p:nvSpPr>
        <p:spPr>
          <a:xfrm>
            <a:off x="367450" y="4023996"/>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7. Adaptive behavior </a:t>
            </a:r>
            <a:endParaRPr b="0" i="0" sz="2000" u="none" cap="none" strike="noStrike">
              <a:solidFill>
                <a:schemeClr val="dk1"/>
              </a:solidFill>
              <a:latin typeface="Nunito"/>
              <a:ea typeface="Nunito"/>
              <a:cs typeface="Nunito"/>
              <a:sym typeface="Nunito"/>
            </a:endParaRPr>
          </a:p>
        </p:txBody>
      </p:sp>
      <p:sp>
        <p:nvSpPr>
          <p:cNvPr id="344" name="Google Shape;344;p33"/>
          <p:cNvSpPr txBox="1"/>
          <p:nvPr/>
        </p:nvSpPr>
        <p:spPr>
          <a:xfrm>
            <a:off x="367450" y="8743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Emergence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300"/>
                                        <p:tgtEl>
                                          <p:spTgt spid="344"/>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300"/>
                                        <p:tgtEl>
                                          <p:spTgt spid="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300"/>
                                        <p:tgtEl>
                                          <p:spTgt spid="338"/>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16"/>
                                        </p:tgtEl>
                                      </p:cBhvr>
                                    </p:animEffect>
                                    <p:set>
                                      <p:cBhvr>
                                        <p:cTn dur="1" fill="hold">
                                          <p:stCondLst>
                                            <p:cond delay="300"/>
                                          </p:stCondLst>
                                        </p:cTn>
                                        <p:tgtEl>
                                          <p:spTgt spid="316"/>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300"/>
                                        <p:tgtEl>
                                          <p:spTgt spid="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300"/>
                                        <p:tgtEl>
                                          <p:spTgt spid="339"/>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19"/>
                                        </p:tgtEl>
                                      </p:cBhvr>
                                    </p:animEffect>
                                    <p:set>
                                      <p:cBhvr>
                                        <p:cTn dur="1" fill="hold">
                                          <p:stCondLst>
                                            <p:cond delay="300"/>
                                          </p:stCondLst>
                                        </p:cTn>
                                        <p:tgtEl>
                                          <p:spTgt spid="319"/>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3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300"/>
                                        <p:tgtEl>
                                          <p:spTgt spid="340"/>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22"/>
                                        </p:tgtEl>
                                      </p:cBhvr>
                                    </p:animEffect>
                                    <p:set>
                                      <p:cBhvr>
                                        <p:cTn dur="1" fill="hold">
                                          <p:stCondLst>
                                            <p:cond delay="300"/>
                                          </p:stCondLst>
                                        </p:cTn>
                                        <p:tgtEl>
                                          <p:spTgt spid="322"/>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3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300"/>
                                        <p:tgtEl>
                                          <p:spTgt spid="341"/>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25"/>
                                        </p:tgtEl>
                                      </p:cBhvr>
                                    </p:animEffect>
                                    <p:set>
                                      <p:cBhvr>
                                        <p:cTn dur="1" fill="hold">
                                          <p:stCondLst>
                                            <p:cond delay="300"/>
                                          </p:stCondLst>
                                        </p:cTn>
                                        <p:tgtEl>
                                          <p:spTgt spid="325"/>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300"/>
                                        <p:tgtEl>
                                          <p:spTgt spid="3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300"/>
                                        <p:tgtEl>
                                          <p:spTgt spid="342"/>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28"/>
                                        </p:tgtEl>
                                      </p:cBhvr>
                                    </p:animEffect>
                                    <p:set>
                                      <p:cBhvr>
                                        <p:cTn dur="1" fill="hold">
                                          <p:stCondLst>
                                            <p:cond delay="300"/>
                                          </p:stCondLst>
                                        </p:cTn>
                                        <p:tgtEl>
                                          <p:spTgt spid="328"/>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3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300"/>
                                        <p:tgtEl>
                                          <p:spTgt spid="343"/>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31"/>
                                        </p:tgtEl>
                                      </p:cBhvr>
                                    </p:animEffect>
                                    <p:set>
                                      <p:cBhvr>
                                        <p:cTn dur="1" fill="hold">
                                          <p:stCondLst>
                                            <p:cond delay="300"/>
                                          </p:stCondLst>
                                        </p:cTn>
                                        <p:tgtEl>
                                          <p:spTgt spid="331"/>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300"/>
                                        <p:tgtEl>
                                          <p:spTgt spid="3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3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Example: Complex Social Systems</a:t>
            </a:r>
            <a:endParaRPr/>
          </a:p>
          <a:p>
            <a:pPr indent="0" lvl="0" marL="0" rtl="0" algn="ctr">
              <a:lnSpc>
                <a:spcPct val="100000"/>
              </a:lnSpc>
              <a:spcBef>
                <a:spcPts val="0"/>
              </a:spcBef>
              <a:spcAft>
                <a:spcPts val="0"/>
              </a:spcAft>
              <a:buSzPts val="3600"/>
              <a:buNone/>
            </a:pPr>
            <a:r>
              <a:t/>
            </a:r>
            <a:endParaRPr/>
          </a:p>
        </p:txBody>
      </p:sp>
      <p:sp>
        <p:nvSpPr>
          <p:cNvPr id="350" name="Google Shape;350;p34"/>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organizations developing AI technology are complex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Self-organization</a:t>
            </a:r>
            <a:r>
              <a:rPr b="0" i="0" lang="en" sz="2000" u="none" cap="none" strike="noStrike">
                <a:solidFill>
                  <a:schemeClr val="dk1"/>
                </a:solidFill>
                <a:latin typeface="Nunito"/>
                <a:ea typeface="Nunito"/>
                <a:cs typeface="Nunito"/>
                <a:sym typeface="Nunito"/>
              </a:rPr>
              <a:t>: self-selection and self-driven research</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Adaptive behavior</a:t>
            </a:r>
            <a:r>
              <a:rPr b="0" i="0" lang="en" sz="2000" u="none" cap="none" strike="noStrike">
                <a:solidFill>
                  <a:schemeClr val="dk1"/>
                </a:solidFill>
                <a:latin typeface="Nunito"/>
                <a:ea typeface="Nunito"/>
                <a:cs typeface="Nunito"/>
                <a:sym typeface="Nunito"/>
              </a:rPr>
              <a:t>: updating strategies and directions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Non-linear</a:t>
            </a:r>
            <a:r>
              <a:rPr b="0" i="0" lang="en" sz="2000" u="none" cap="none" strike="noStrike">
                <a:solidFill>
                  <a:schemeClr val="dk1"/>
                </a:solidFill>
                <a:latin typeface="Nunito"/>
                <a:ea typeface="Nunito"/>
                <a:cs typeface="Nunito"/>
                <a:sym typeface="Nunito"/>
              </a:rPr>
              <a:t>: positive feedback for initial choices (e.g. funding)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policy-making groups advocating for AI safety are complex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Emergence</a:t>
            </a:r>
            <a:r>
              <a:rPr b="0" i="0" lang="en" sz="2000" u="none" cap="none" strike="noStrike">
                <a:solidFill>
                  <a:schemeClr val="dk1"/>
                </a:solidFill>
                <a:latin typeface="Nunito"/>
                <a:ea typeface="Nunito"/>
                <a:cs typeface="Nunito"/>
                <a:sym typeface="Nunito"/>
              </a:rPr>
              <a:t>: patterns of governance (e.g. democracy)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Distributed functionality</a:t>
            </a:r>
            <a:r>
              <a:rPr b="0" i="0" lang="en" sz="2000" u="none" cap="none" strike="noStrike">
                <a:solidFill>
                  <a:schemeClr val="dk1"/>
                </a:solidFill>
                <a:latin typeface="Nunito"/>
                <a:ea typeface="Nunito"/>
                <a:cs typeface="Nunito"/>
                <a:sym typeface="Nunito"/>
              </a:rPr>
              <a:t>: campaigns can continue despite turnover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Scalable structure</a:t>
            </a:r>
            <a:r>
              <a:rPr b="0" i="0" lang="en" sz="2000" u="none" cap="none" strike="noStrike">
                <a:solidFill>
                  <a:schemeClr val="dk1"/>
                </a:solidFill>
                <a:latin typeface="Nunito"/>
                <a:ea typeface="Nunito"/>
                <a:cs typeface="Nunito"/>
                <a:sym typeface="Nunito"/>
              </a:rPr>
              <a:t>: multiple layers of organization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51" name="Google Shape;351;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2" name="Google Shape;352;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3" name="Google Shape;353;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0" st="0"/>
                                            </p:txEl>
                                          </p:spTgt>
                                        </p:tgtEl>
                                        <p:attrNameLst>
                                          <p:attrName>style.visibility</p:attrName>
                                        </p:attrNameLst>
                                      </p:cBhvr>
                                      <p:to>
                                        <p:strVal val="visible"/>
                                      </p:to>
                                    </p:set>
                                    <p:animEffect filter="fade" transition="in">
                                      <p:cBhvr>
                                        <p:cTn dur="300"/>
                                        <p:tgtEl>
                                          <p:spTgt spid="3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1" st="1"/>
                                            </p:txEl>
                                          </p:spTgt>
                                        </p:tgtEl>
                                        <p:attrNameLst>
                                          <p:attrName>style.visibility</p:attrName>
                                        </p:attrNameLst>
                                      </p:cBhvr>
                                      <p:to>
                                        <p:strVal val="visible"/>
                                      </p:to>
                                    </p:set>
                                    <p:animEffect filter="fade" transition="in">
                                      <p:cBhvr>
                                        <p:cTn dur="300"/>
                                        <p:tgtEl>
                                          <p:spTgt spid="3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2" st="2"/>
                                            </p:txEl>
                                          </p:spTgt>
                                        </p:tgtEl>
                                        <p:attrNameLst>
                                          <p:attrName>style.visibility</p:attrName>
                                        </p:attrNameLst>
                                      </p:cBhvr>
                                      <p:to>
                                        <p:strVal val="visible"/>
                                      </p:to>
                                    </p:set>
                                    <p:animEffect filter="fade" transition="in">
                                      <p:cBhvr>
                                        <p:cTn dur="300"/>
                                        <p:tgtEl>
                                          <p:spTgt spid="3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3" st="3"/>
                                            </p:txEl>
                                          </p:spTgt>
                                        </p:tgtEl>
                                        <p:attrNameLst>
                                          <p:attrName>style.visibility</p:attrName>
                                        </p:attrNameLst>
                                      </p:cBhvr>
                                      <p:to>
                                        <p:strVal val="visible"/>
                                      </p:to>
                                    </p:set>
                                    <p:animEffect filter="fade" transition="in">
                                      <p:cBhvr>
                                        <p:cTn dur="300"/>
                                        <p:tgtEl>
                                          <p:spTgt spid="3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4" st="4"/>
                                            </p:txEl>
                                          </p:spTgt>
                                        </p:tgtEl>
                                        <p:attrNameLst>
                                          <p:attrName>style.visibility</p:attrName>
                                        </p:attrNameLst>
                                      </p:cBhvr>
                                      <p:to>
                                        <p:strVal val="visible"/>
                                      </p:to>
                                    </p:set>
                                    <p:animEffect filter="fade" transition="in">
                                      <p:cBhvr>
                                        <p:cTn dur="300"/>
                                        <p:tgtEl>
                                          <p:spTgt spid="3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5" st="5"/>
                                            </p:txEl>
                                          </p:spTgt>
                                        </p:tgtEl>
                                        <p:attrNameLst>
                                          <p:attrName>style.visibility</p:attrName>
                                        </p:attrNameLst>
                                      </p:cBhvr>
                                      <p:to>
                                        <p:strVal val="visible"/>
                                      </p:to>
                                    </p:set>
                                    <p:animEffect filter="fade" transition="in">
                                      <p:cBhvr>
                                        <p:cTn dur="300"/>
                                        <p:tgtEl>
                                          <p:spTgt spid="35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6" st="6"/>
                                            </p:txEl>
                                          </p:spTgt>
                                        </p:tgtEl>
                                        <p:attrNameLst>
                                          <p:attrName>style.visibility</p:attrName>
                                        </p:attrNameLst>
                                      </p:cBhvr>
                                      <p:to>
                                        <p:strVal val="visible"/>
                                      </p:to>
                                    </p:set>
                                    <p:animEffect filter="fade" transition="in">
                                      <p:cBhvr>
                                        <p:cTn dur="300"/>
                                        <p:tgtEl>
                                          <p:spTgt spid="35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7" st="7"/>
                                            </p:txEl>
                                          </p:spTgt>
                                        </p:tgtEl>
                                        <p:attrNameLst>
                                          <p:attrName>style.visibility</p:attrName>
                                        </p:attrNameLst>
                                      </p:cBhvr>
                                      <p:to>
                                        <p:strVal val="visible"/>
                                      </p:to>
                                    </p:set>
                                    <p:animEffect filter="fade" transition="in">
                                      <p:cBhvr>
                                        <p:cTn dur="300"/>
                                        <p:tgtEl>
                                          <p:spTgt spid="35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8" st="8"/>
                                            </p:txEl>
                                          </p:spTgt>
                                        </p:tgtEl>
                                        <p:attrNameLst>
                                          <p:attrName>style.visibility</p:attrName>
                                        </p:attrNameLst>
                                      </p:cBhvr>
                                      <p:to>
                                        <p:strVal val="visible"/>
                                      </p:to>
                                    </p:set>
                                    <p:animEffect filter="fade" transition="in">
                                      <p:cBhvr>
                                        <p:cTn dur="300"/>
                                        <p:tgtEl>
                                          <p:spTgt spid="35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9" st="9"/>
                                            </p:txEl>
                                          </p:spTgt>
                                        </p:tgtEl>
                                        <p:attrNameLst>
                                          <p:attrName>style.visibility</p:attrName>
                                        </p:attrNameLst>
                                      </p:cBhvr>
                                      <p:to>
                                        <p:strVal val="visible"/>
                                      </p:to>
                                    </p:set>
                                    <p:animEffect filter="fade" transition="in">
                                      <p:cBhvr>
                                        <p:cTn dur="300"/>
                                        <p:tgtEl>
                                          <p:spTgt spid="35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10" st="10"/>
                                            </p:txEl>
                                          </p:spTgt>
                                        </p:tgtEl>
                                        <p:attrNameLst>
                                          <p:attrName>style.visibility</p:attrName>
                                        </p:attrNameLst>
                                      </p:cBhvr>
                                      <p:to>
                                        <p:strVal val="visible"/>
                                      </p:to>
                                    </p:set>
                                    <p:animEffect filter="fade" transition="in">
                                      <p:cBhvr>
                                        <p:cTn dur="300"/>
                                        <p:tgtEl>
                                          <p:spTgt spid="350">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35"/>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359" name="Google Shape;359;p35"/>
          <p:cNvSpPr txBox="1"/>
          <p:nvPr/>
        </p:nvSpPr>
        <p:spPr>
          <a:xfrm>
            <a:off x="423400" y="8934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systems are more than the sum of their parts.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Understanding complex systems requires non-reductionist approaches.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Several “hallmarks” can help us recognize when systems are complex: emergence, self-organization, criticality, adaptive behaviors, etc.</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Large biological, social, and sociotechnical systems are often complex. Examples include human societies, bee hives, AI </a:t>
            </a:r>
            <a:r>
              <a:rPr lang="en" sz="2000">
                <a:solidFill>
                  <a:schemeClr val="dk1"/>
                </a:solidFill>
                <a:latin typeface="Nunito"/>
                <a:ea typeface="Nunito"/>
                <a:cs typeface="Nunito"/>
                <a:sym typeface="Nunito"/>
              </a:rPr>
              <a:t>companies</a:t>
            </a:r>
            <a:r>
              <a:rPr b="0" i="0" lang="en" sz="2000" u="none" cap="none" strike="noStrike">
                <a:solidFill>
                  <a:schemeClr val="dk1"/>
                </a:solidFill>
                <a:latin typeface="Nunito"/>
                <a:ea typeface="Nunito"/>
                <a:cs typeface="Nunito"/>
                <a:sym typeface="Nunito"/>
              </a:rPr>
              <a:t>, policymakers</a:t>
            </a:r>
            <a:r>
              <a:rPr lang="en" sz="2000">
                <a:solidFill>
                  <a:schemeClr val="dk1"/>
                </a:solidFill>
                <a:latin typeface="Nunito"/>
                <a:ea typeface="Nunito"/>
                <a:cs typeface="Nunito"/>
                <a:sym typeface="Nunito"/>
              </a:rPr>
              <a:t>, and so 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60" name="Google Shape;360;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1" name="Google Shape;361;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2" name="Google Shape;362;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6"/>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Complex Systems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2: Lessons for AI Safety</a:t>
            </a:r>
            <a:endParaRPr b="0" i="0" sz="3000" u="none" cap="none" strike="noStrike">
              <a:solidFill>
                <a:srgbClr val="000000"/>
              </a:solidFill>
              <a:latin typeface="Nunito Light"/>
              <a:ea typeface="Nunito Light"/>
              <a:cs typeface="Nunito Light"/>
              <a:sym typeface="Nunito Light"/>
            </a:endParaRPr>
          </a:p>
        </p:txBody>
      </p:sp>
      <p:sp>
        <p:nvSpPr>
          <p:cNvPr id="368" name="Google Shape;368;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9" name="Google Shape;369;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0" name="Google Shape;370;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3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376" name="Google Shape;376;p37"/>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Introduction to complex systems</a:t>
            </a:r>
            <a:endParaRPr b="0" i="1" sz="2000" u="none" cap="none" strike="noStrike">
              <a:solidFill>
                <a:schemeClr val="dk1"/>
              </a:solidFill>
              <a:latin typeface="Nunito"/>
              <a:ea typeface="Nunito"/>
              <a:cs typeface="Nunito"/>
              <a:sym typeface="Nunito"/>
            </a:endParaRPr>
          </a:p>
        </p:txBody>
      </p:sp>
      <p:sp>
        <p:nvSpPr>
          <p:cNvPr id="377" name="Google Shape;377;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8" name="Google Shape;378;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9" name="Google Shape;379;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80" name="Google Shape;380;p37"/>
          <p:cNvSpPr txBox="1"/>
          <p:nvPr/>
        </p:nvSpPr>
        <p:spPr>
          <a:xfrm>
            <a:off x="367450" y="157666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The hallmarks of complex systems</a:t>
            </a:r>
            <a:endParaRPr b="0" i="1" sz="2000" u="none" cap="none" strike="noStrike">
              <a:solidFill>
                <a:schemeClr val="dk1"/>
              </a:solidFill>
              <a:latin typeface="Nunito"/>
              <a:ea typeface="Nunito"/>
              <a:cs typeface="Nunito"/>
              <a:sym typeface="Nunito"/>
            </a:endParaRPr>
          </a:p>
        </p:txBody>
      </p:sp>
      <p:sp>
        <p:nvSpPr>
          <p:cNvPr id="381" name="Google Shape;381;p37"/>
          <p:cNvSpPr txBox="1"/>
          <p:nvPr/>
        </p:nvSpPr>
        <p:spPr>
          <a:xfrm>
            <a:off x="367450" y="23361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Lessons for AI safety</a:t>
            </a:r>
            <a:endParaRPr b="0" i="1" sz="2000" u="none" cap="none" strike="noStrike">
              <a:solidFill>
                <a:schemeClr val="dk1"/>
              </a:solidFill>
              <a:latin typeface="Nunito"/>
              <a:ea typeface="Nunito"/>
              <a:cs typeface="Nunito"/>
              <a:sym typeface="Nunito"/>
            </a:endParaRPr>
          </a:p>
        </p:txBody>
      </p:sp>
      <p:sp>
        <p:nvSpPr>
          <p:cNvPr id="382" name="Google Shape;382;p37"/>
          <p:cNvSpPr txBox="1"/>
          <p:nvPr/>
        </p:nvSpPr>
        <p:spPr>
          <a:xfrm>
            <a:off x="367450" y="309560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Puzzles, problems, and wicked problems</a:t>
            </a:r>
            <a:endParaRPr b="0" i="1" sz="2000" u="none" cap="none" strike="noStrike">
              <a:solidFill>
                <a:schemeClr val="dk1"/>
              </a:solidFill>
              <a:latin typeface="Nunito"/>
              <a:ea typeface="Nunito"/>
              <a:cs typeface="Nunito"/>
              <a:sym typeface="Nunito"/>
            </a:endParaRPr>
          </a:p>
        </p:txBody>
      </p:sp>
      <p:sp>
        <p:nvSpPr>
          <p:cNvPr id="383" name="Google Shape;383;p37"/>
          <p:cNvSpPr txBox="1"/>
          <p:nvPr/>
        </p:nvSpPr>
        <p:spPr>
          <a:xfrm>
            <a:off x="367450" y="3855077"/>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Challenges with interventionism </a:t>
            </a:r>
            <a:endParaRPr b="0" i="0" sz="2000" u="none" cap="none" strike="noStrike">
              <a:solidFill>
                <a:schemeClr val="dk1"/>
              </a:solidFill>
              <a:latin typeface="Nunito"/>
              <a:ea typeface="Nunito"/>
              <a:cs typeface="Nunito"/>
              <a:sym typeface="Nunito"/>
            </a:endParaRPr>
          </a:p>
        </p:txBody>
      </p:sp>
      <p:sp>
        <p:nvSpPr>
          <p:cNvPr id="384" name="Google Shape;384;p37"/>
          <p:cNvSpPr/>
          <p:nvPr/>
        </p:nvSpPr>
        <p:spPr>
          <a:xfrm>
            <a:off x="355900" y="2343725"/>
            <a:ext cx="8279700" cy="1952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1000"/>
                                        <p:tgtEl>
                                          <p:spTgt spid="3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38"/>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Lessons for AI Safety</a:t>
            </a:r>
            <a:endParaRPr sz="3600">
              <a:latin typeface="Nunito"/>
              <a:ea typeface="Nunito"/>
              <a:cs typeface="Nunito"/>
              <a:sym typeface="Nunito"/>
            </a:endParaRPr>
          </a:p>
        </p:txBody>
      </p:sp>
      <p:sp>
        <p:nvSpPr>
          <p:cNvPr id="390" name="Google Shape;390;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91" name="Google Shape;391;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92" name="Google Shape;392;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93" name="Google Shape;393;p38"/>
          <p:cNvSpPr txBox="1"/>
          <p:nvPr/>
        </p:nvSpPr>
        <p:spPr>
          <a:xfrm>
            <a:off x="367675" y="3158650"/>
            <a:ext cx="68598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Making AI safe isn’t just complicated</a:t>
            </a:r>
            <a:endParaRPr b="0" i="1" sz="2000" u="none" cap="none" strike="noStrike">
              <a:solidFill>
                <a:schemeClr val="dk1"/>
              </a:solidFill>
              <a:latin typeface="Nunito"/>
              <a:ea typeface="Nunito"/>
              <a:cs typeface="Nunito"/>
              <a:sym typeface="Nunito"/>
            </a:endParaRPr>
          </a:p>
        </p:txBody>
      </p:sp>
      <p:sp>
        <p:nvSpPr>
          <p:cNvPr id="394" name="Google Shape;394;p38"/>
          <p:cNvSpPr txBox="1"/>
          <p:nvPr/>
        </p:nvSpPr>
        <p:spPr>
          <a:xfrm>
            <a:off x="5508350" y="3158650"/>
            <a:ext cx="22212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 it’s </a:t>
            </a:r>
            <a:r>
              <a:rPr b="1" i="1" lang="en" sz="2000" u="none" cap="none" strike="noStrike">
                <a:solidFill>
                  <a:schemeClr val="dk1"/>
                </a:solidFill>
                <a:latin typeface="Nunito"/>
                <a:ea typeface="Nunito"/>
                <a:cs typeface="Nunito"/>
                <a:sym typeface="Nunito"/>
              </a:rPr>
              <a:t>complex</a:t>
            </a:r>
            <a:r>
              <a:rPr b="0" i="1" lang="en" sz="2000" u="none" cap="none" strike="noStrike">
                <a:solidFill>
                  <a:schemeClr val="dk1"/>
                </a:solidFill>
                <a:latin typeface="Nunito"/>
                <a:ea typeface="Nunito"/>
                <a:cs typeface="Nunito"/>
                <a:sym typeface="Nunito"/>
              </a:rPr>
              <a:t> </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300"/>
                                        <p:tgtEl>
                                          <p:spTgt spid="3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300"/>
                                        <p:tgtEl>
                                          <p:spTgt spid="3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1: </a:t>
            </a:r>
            <a:endParaRPr sz="1900"/>
          </a:p>
          <a:p>
            <a:pPr indent="0" lvl="0" marL="0" rtl="0" algn="ctr">
              <a:lnSpc>
                <a:spcPct val="100000"/>
              </a:lnSpc>
              <a:spcBef>
                <a:spcPts val="0"/>
              </a:spcBef>
              <a:spcAft>
                <a:spcPts val="0"/>
              </a:spcAft>
              <a:buClr>
                <a:schemeClr val="dk1"/>
              </a:buClr>
              <a:buSzPts val="1100"/>
              <a:buFont typeface="Arial"/>
              <a:buNone/>
            </a:pPr>
            <a:r>
              <a:rPr lang="en"/>
              <a:t>Armchair Analysis is Limited</a:t>
            </a:r>
            <a:endParaRPr/>
          </a:p>
          <a:p>
            <a:pPr indent="0" lvl="0" marL="0" rtl="0" algn="ctr">
              <a:lnSpc>
                <a:spcPct val="100000"/>
              </a:lnSpc>
              <a:spcBef>
                <a:spcPts val="0"/>
              </a:spcBef>
              <a:spcAft>
                <a:spcPts val="0"/>
              </a:spcAft>
              <a:buSzPts val="3600"/>
              <a:buNone/>
            </a:pPr>
            <a:r>
              <a:t/>
            </a:r>
            <a:endParaRPr/>
          </a:p>
        </p:txBody>
      </p:sp>
      <p:sp>
        <p:nvSpPr>
          <p:cNvPr id="400" name="Google Shape;400;p39"/>
          <p:cNvSpPr txBox="1"/>
          <p:nvPr/>
        </p:nvSpPr>
        <p:spPr>
          <a:xfrm>
            <a:off x="423400" y="9696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Learning how to make AIs safe will require some trial and error.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can’t anticipate all emergent properties with theory alone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W</a:t>
            </a:r>
            <a:r>
              <a:rPr b="0" i="0" lang="en" sz="2000" u="none" cap="none" strike="noStrike">
                <a:solidFill>
                  <a:schemeClr val="dk1"/>
                </a:solidFill>
                <a:latin typeface="Nunito"/>
                <a:ea typeface="Nunito"/>
                <a:cs typeface="Nunito"/>
                <a:sym typeface="Nunito"/>
              </a:rPr>
              <a:t>e can’t predict all failure modes or hazards without experimenting</a:t>
            </a:r>
            <a:endParaRPr b="0" i="0" sz="2000" u="none" cap="none" strike="noStrike">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crucial variables are discovered by accident”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Emergent vs deliberate strategy</a:t>
            </a:r>
            <a:endParaRPr sz="2000">
              <a:solidFill>
                <a:schemeClr val="dk1"/>
              </a:solidFill>
              <a:latin typeface="Nunito"/>
              <a:ea typeface="Nunito"/>
              <a:cs typeface="Nunito"/>
              <a:sym typeface="Nunito"/>
            </a:endParaRPr>
          </a:p>
        </p:txBody>
      </p:sp>
      <p:sp>
        <p:nvSpPr>
          <p:cNvPr id="401" name="Google Shape;401;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2" name="Google Shape;402;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3" name="Google Shape;403;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404" name="Google Shape;404;p39"/>
          <p:cNvPicPr preferRelativeResize="0"/>
          <p:nvPr/>
        </p:nvPicPr>
        <p:blipFill rotWithShape="1">
          <a:blip r:embed="rId3">
            <a:alphaModFix/>
          </a:blip>
          <a:srcRect b="0" l="0" r="0" t="0"/>
          <a:stretch/>
        </p:blipFill>
        <p:spPr>
          <a:xfrm>
            <a:off x="5555525" y="2513900"/>
            <a:ext cx="3405750" cy="2270526"/>
          </a:xfrm>
          <a:prstGeom prst="rect">
            <a:avLst/>
          </a:prstGeom>
          <a:noFill/>
          <a:ln>
            <a:noFill/>
          </a:ln>
        </p:spPr>
      </p:pic>
      <p:sp>
        <p:nvSpPr>
          <p:cNvPr id="405" name="Google Shape;405;p39"/>
          <p:cNvSpPr txBox="1"/>
          <p:nvPr/>
        </p:nvSpPr>
        <p:spPr>
          <a:xfrm>
            <a:off x="423400" y="3162700"/>
            <a:ext cx="50052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 human body is a complex system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Developing a drug requires testing how it will interact with biochemical processes or other medications</a:t>
            </a:r>
            <a:endParaRPr b="0" i="0" sz="2000" u="none" cap="none" strike="noStrike">
              <a:solidFill>
                <a:schemeClr val="dk1"/>
              </a:solidFill>
              <a:latin typeface="Nunito"/>
              <a:ea typeface="Nunito"/>
              <a:cs typeface="Nunito"/>
              <a:sym typeface="Nunito"/>
            </a:endParaRPr>
          </a:p>
        </p:txBody>
      </p:sp>
      <p:sp>
        <p:nvSpPr>
          <p:cNvPr id="406" name="Google Shape;406;p39"/>
          <p:cNvSpPr txBox="1"/>
          <p:nvPr/>
        </p:nvSpPr>
        <p:spPr>
          <a:xfrm>
            <a:off x="423400" y="2844313"/>
            <a:ext cx="5005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biomedical research.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xEl>
                                              <p:pRg end="0" st="0"/>
                                            </p:txEl>
                                          </p:spTgt>
                                        </p:tgtEl>
                                        <p:attrNameLst>
                                          <p:attrName>style.visibility</p:attrName>
                                        </p:attrNameLst>
                                      </p:cBhvr>
                                      <p:to>
                                        <p:strVal val="visible"/>
                                      </p:to>
                                    </p:set>
                                    <p:animEffect filter="fade" transition="in">
                                      <p:cBhvr>
                                        <p:cTn dur="300"/>
                                        <p:tgtEl>
                                          <p:spTgt spid="40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xEl>
                                              <p:pRg end="1" st="1"/>
                                            </p:txEl>
                                          </p:spTgt>
                                        </p:tgtEl>
                                        <p:attrNameLst>
                                          <p:attrName>style.visibility</p:attrName>
                                        </p:attrNameLst>
                                      </p:cBhvr>
                                      <p:to>
                                        <p:strVal val="visible"/>
                                      </p:to>
                                    </p:set>
                                    <p:animEffect filter="fade" transition="in">
                                      <p:cBhvr>
                                        <p:cTn dur="300"/>
                                        <p:tgtEl>
                                          <p:spTgt spid="40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xEl>
                                              <p:pRg end="2" st="2"/>
                                            </p:txEl>
                                          </p:spTgt>
                                        </p:tgtEl>
                                        <p:attrNameLst>
                                          <p:attrName>style.visibility</p:attrName>
                                        </p:attrNameLst>
                                      </p:cBhvr>
                                      <p:to>
                                        <p:strVal val="visible"/>
                                      </p:to>
                                    </p:set>
                                    <p:animEffect filter="fade" transition="in">
                                      <p:cBhvr>
                                        <p:cTn dur="300"/>
                                        <p:tgtEl>
                                          <p:spTgt spid="40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xEl>
                                              <p:pRg end="3" st="3"/>
                                            </p:txEl>
                                          </p:spTgt>
                                        </p:tgtEl>
                                        <p:attrNameLst>
                                          <p:attrName>style.visibility</p:attrName>
                                        </p:attrNameLst>
                                      </p:cBhvr>
                                      <p:to>
                                        <p:strVal val="visible"/>
                                      </p:to>
                                    </p:set>
                                    <p:animEffect filter="fade" transition="in">
                                      <p:cBhvr>
                                        <p:cTn dur="300"/>
                                        <p:tgtEl>
                                          <p:spTgt spid="40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xEl>
                                              <p:pRg end="4" st="4"/>
                                            </p:txEl>
                                          </p:spTgt>
                                        </p:tgtEl>
                                        <p:attrNameLst>
                                          <p:attrName>style.visibility</p:attrName>
                                        </p:attrNameLst>
                                      </p:cBhvr>
                                      <p:to>
                                        <p:strVal val="visible"/>
                                      </p:to>
                                    </p:set>
                                    <p:animEffect filter="fade" transition="in">
                                      <p:cBhvr>
                                        <p:cTn dur="300"/>
                                        <p:tgtEl>
                                          <p:spTgt spid="40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3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300"/>
                                        <p:tgtEl>
                                          <p:spTgt spid="4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xEl>
                                              <p:pRg end="0" st="0"/>
                                            </p:txEl>
                                          </p:spTgt>
                                        </p:tgtEl>
                                        <p:attrNameLst>
                                          <p:attrName>style.visibility</p:attrName>
                                        </p:attrNameLst>
                                      </p:cBhvr>
                                      <p:to>
                                        <p:strVal val="visible"/>
                                      </p:to>
                                    </p:set>
                                    <p:animEffect filter="fade" transition="in">
                                      <p:cBhvr>
                                        <p:cTn dur="300"/>
                                        <p:tgtEl>
                                          <p:spTgt spid="4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xEl>
                                              <p:pRg end="1" st="1"/>
                                            </p:txEl>
                                          </p:spTgt>
                                        </p:tgtEl>
                                        <p:attrNameLst>
                                          <p:attrName>style.visibility</p:attrName>
                                        </p:attrNameLst>
                                      </p:cBhvr>
                                      <p:to>
                                        <p:strVal val="visible"/>
                                      </p:to>
                                    </p:set>
                                    <p:animEffect filter="fade" transition="in">
                                      <p:cBhvr>
                                        <p:cTn dur="300"/>
                                        <p:tgtEl>
                                          <p:spTgt spid="40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0"/>
          <p:cNvSpPr txBox="1"/>
          <p:nvPr/>
        </p:nvSpPr>
        <p:spPr>
          <a:xfrm>
            <a:off x="423400" y="9696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systems can develop subgoals which supersede the original goal.</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might pursue distorted subgoals at the expense of the actual goals we set them: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Modularization</a:t>
            </a:r>
            <a:r>
              <a:rPr b="0" i="0" lang="en" sz="2000" u="none" cap="none" strike="noStrike">
                <a:solidFill>
                  <a:schemeClr val="dk1"/>
                </a:solidFill>
                <a:latin typeface="Nunito"/>
                <a:ea typeface="Nunito"/>
                <a:cs typeface="Nunito"/>
                <a:sym typeface="Nunito"/>
              </a:rPr>
              <a:t>: the goal is broken down into component subgoals, but these are not pursued in ways conducive to fulfilling the original goal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Delegation</a:t>
            </a:r>
            <a:r>
              <a:rPr b="0" i="0" lang="en" sz="2000" u="none" cap="none" strike="noStrike">
                <a:solidFill>
                  <a:schemeClr val="dk1"/>
                </a:solidFill>
                <a:latin typeface="Nunito"/>
                <a:ea typeface="Nunito"/>
                <a:cs typeface="Nunito"/>
                <a:sym typeface="Nunito"/>
              </a:rPr>
              <a:t>: if a goal is delegated to another agent, that agent’s own goals may clash with or subvert it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We examine this in more detail in the chapter: </a:t>
            </a:r>
            <a:r>
              <a:rPr i="1" lang="en" sz="2000">
                <a:solidFill>
                  <a:schemeClr val="dk1"/>
                </a:solidFill>
                <a:latin typeface="Nunito"/>
                <a:ea typeface="Nunito"/>
                <a:cs typeface="Nunito"/>
                <a:sym typeface="Nunito"/>
              </a:rPr>
              <a:t>Collective Action Problems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412" name="Google Shape;412;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13" name="Google Shape;413;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14" name="Google Shape;414;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15" name="Google Shape;415;p4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2: </a:t>
            </a:r>
            <a:endParaRPr sz="1900"/>
          </a:p>
          <a:p>
            <a:pPr indent="0" lvl="0" marL="0" rtl="0" algn="ctr">
              <a:lnSpc>
                <a:spcPct val="100000"/>
              </a:lnSpc>
              <a:spcBef>
                <a:spcPts val="0"/>
              </a:spcBef>
              <a:spcAft>
                <a:spcPts val="0"/>
              </a:spcAft>
              <a:buClr>
                <a:schemeClr val="dk1"/>
              </a:buClr>
              <a:buSzPts val="1100"/>
              <a:buFont typeface="Arial"/>
              <a:buNone/>
            </a:pPr>
            <a:r>
              <a:rPr lang="en"/>
              <a:t>Subgoals can Supersede Original Goals</a:t>
            </a:r>
            <a:endParaRPr/>
          </a:p>
          <a:p>
            <a:pPr indent="0" lvl="0" marL="0" rtl="0" algn="ctr">
              <a:lnSpc>
                <a:spcPct val="100000"/>
              </a:lnSpc>
              <a:spcBef>
                <a:spcPts val="0"/>
              </a:spcBef>
              <a:spcAft>
                <a:spcPts val="0"/>
              </a:spcAft>
              <a:buSzPts val="36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0" st="0"/>
                                            </p:txEl>
                                          </p:spTgt>
                                        </p:tgtEl>
                                        <p:attrNameLst>
                                          <p:attrName>style.visibility</p:attrName>
                                        </p:attrNameLst>
                                      </p:cBhvr>
                                      <p:to>
                                        <p:strVal val="visible"/>
                                      </p:to>
                                    </p:set>
                                    <p:animEffect filter="fade" transition="in">
                                      <p:cBhvr>
                                        <p:cTn dur="300"/>
                                        <p:tgtEl>
                                          <p:spTgt spid="4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1" st="1"/>
                                            </p:txEl>
                                          </p:spTgt>
                                        </p:tgtEl>
                                        <p:attrNameLst>
                                          <p:attrName>style.visibility</p:attrName>
                                        </p:attrNameLst>
                                      </p:cBhvr>
                                      <p:to>
                                        <p:strVal val="visible"/>
                                      </p:to>
                                    </p:set>
                                    <p:animEffect filter="fade" transition="in">
                                      <p:cBhvr>
                                        <p:cTn dur="300"/>
                                        <p:tgtEl>
                                          <p:spTgt spid="4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2" st="2"/>
                                            </p:txEl>
                                          </p:spTgt>
                                        </p:tgtEl>
                                        <p:attrNameLst>
                                          <p:attrName>style.visibility</p:attrName>
                                        </p:attrNameLst>
                                      </p:cBhvr>
                                      <p:to>
                                        <p:strVal val="visible"/>
                                      </p:to>
                                    </p:set>
                                    <p:animEffect filter="fade" transition="in">
                                      <p:cBhvr>
                                        <p:cTn dur="300"/>
                                        <p:tgtEl>
                                          <p:spTgt spid="4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3" st="3"/>
                                            </p:txEl>
                                          </p:spTgt>
                                        </p:tgtEl>
                                        <p:attrNameLst>
                                          <p:attrName>style.visibility</p:attrName>
                                        </p:attrNameLst>
                                      </p:cBhvr>
                                      <p:to>
                                        <p:strVal val="visible"/>
                                      </p:to>
                                    </p:set>
                                    <p:animEffect filter="fade" transition="in">
                                      <p:cBhvr>
                                        <p:cTn dur="300"/>
                                        <p:tgtEl>
                                          <p:spTgt spid="4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4" st="4"/>
                                            </p:txEl>
                                          </p:spTgt>
                                        </p:tgtEl>
                                        <p:attrNameLst>
                                          <p:attrName>style.visibility</p:attrName>
                                        </p:attrNameLst>
                                      </p:cBhvr>
                                      <p:to>
                                        <p:strVal val="visible"/>
                                      </p:to>
                                    </p:set>
                                    <p:animEffect filter="fade" transition="in">
                                      <p:cBhvr>
                                        <p:cTn dur="300"/>
                                        <p:tgtEl>
                                          <p:spTgt spid="41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5" st="5"/>
                                            </p:txEl>
                                          </p:spTgt>
                                        </p:tgtEl>
                                        <p:attrNameLst>
                                          <p:attrName>style.visibility</p:attrName>
                                        </p:attrNameLst>
                                      </p:cBhvr>
                                      <p:to>
                                        <p:strVal val="visible"/>
                                      </p:to>
                                    </p:set>
                                    <p:animEffect filter="fade" transition="in">
                                      <p:cBhvr>
                                        <p:cTn dur="300"/>
                                        <p:tgtEl>
                                          <p:spTgt spid="41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9" name="Shape 419"/>
        <p:cNvGrpSpPr/>
        <p:nvPr/>
      </p:nvGrpSpPr>
      <p:grpSpPr>
        <a:xfrm>
          <a:off x="0" y="0"/>
          <a:ext cx="0" cy="0"/>
          <a:chOff x="0" y="0"/>
          <a:chExt cx="0" cy="0"/>
        </a:xfrm>
      </p:grpSpPr>
      <p:sp>
        <p:nvSpPr>
          <p:cNvPr id="420" name="Google Shape;420;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1" name="Google Shape;421;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22" name="Google Shape;422;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423" name="Google Shape;423;p41"/>
          <p:cNvPicPr preferRelativeResize="0"/>
          <p:nvPr/>
        </p:nvPicPr>
        <p:blipFill rotWithShape="1">
          <a:blip r:embed="rId3">
            <a:alphaModFix/>
          </a:blip>
          <a:srcRect b="0" l="0" r="0" t="59776"/>
          <a:stretch/>
        </p:blipFill>
        <p:spPr>
          <a:xfrm>
            <a:off x="1081825" y="3114674"/>
            <a:ext cx="2321125" cy="1298775"/>
          </a:xfrm>
          <a:prstGeom prst="rect">
            <a:avLst/>
          </a:prstGeom>
          <a:noFill/>
          <a:ln>
            <a:noFill/>
          </a:ln>
        </p:spPr>
      </p:pic>
      <p:pic>
        <p:nvPicPr>
          <p:cNvPr id="424" name="Google Shape;424;p41"/>
          <p:cNvPicPr preferRelativeResize="0"/>
          <p:nvPr/>
        </p:nvPicPr>
        <p:blipFill rotWithShape="1">
          <a:blip r:embed="rId3">
            <a:alphaModFix/>
          </a:blip>
          <a:srcRect b="0" l="0" r="0" t="1351"/>
          <a:stretch/>
        </p:blipFill>
        <p:spPr>
          <a:xfrm>
            <a:off x="1081825" y="1228126"/>
            <a:ext cx="2321125" cy="3185325"/>
          </a:xfrm>
          <a:prstGeom prst="rect">
            <a:avLst/>
          </a:prstGeom>
          <a:noFill/>
          <a:ln>
            <a:noFill/>
          </a:ln>
        </p:spPr>
      </p:pic>
      <p:pic>
        <p:nvPicPr>
          <p:cNvPr id="425" name="Google Shape;425;p41"/>
          <p:cNvPicPr preferRelativeResize="0"/>
          <p:nvPr/>
        </p:nvPicPr>
        <p:blipFill rotWithShape="1">
          <a:blip r:embed="rId4">
            <a:alphaModFix/>
          </a:blip>
          <a:srcRect b="0" l="0" r="0" t="0"/>
          <a:stretch/>
        </p:blipFill>
        <p:spPr>
          <a:xfrm>
            <a:off x="1105600" y="1217275"/>
            <a:ext cx="2545026" cy="3207050"/>
          </a:xfrm>
          <a:prstGeom prst="rect">
            <a:avLst/>
          </a:prstGeom>
          <a:noFill/>
          <a:ln>
            <a:noFill/>
          </a:ln>
        </p:spPr>
      </p:pic>
      <p:pic>
        <p:nvPicPr>
          <p:cNvPr id="426" name="Google Shape;426;p41"/>
          <p:cNvPicPr preferRelativeResize="0"/>
          <p:nvPr/>
        </p:nvPicPr>
        <p:blipFill rotWithShape="1">
          <a:blip r:embed="rId5">
            <a:alphaModFix/>
          </a:blip>
          <a:srcRect b="0" l="49153" r="0" t="59165"/>
          <a:stretch/>
        </p:blipFill>
        <p:spPr>
          <a:xfrm>
            <a:off x="3402950" y="3125550"/>
            <a:ext cx="2388724" cy="1298776"/>
          </a:xfrm>
          <a:prstGeom prst="rect">
            <a:avLst/>
          </a:prstGeom>
          <a:noFill/>
          <a:ln>
            <a:noFill/>
          </a:ln>
        </p:spPr>
      </p:pic>
      <p:pic>
        <p:nvPicPr>
          <p:cNvPr id="427" name="Google Shape;427;p41"/>
          <p:cNvPicPr preferRelativeResize="0"/>
          <p:nvPr/>
        </p:nvPicPr>
        <p:blipFill rotWithShape="1">
          <a:blip r:embed="rId5">
            <a:alphaModFix/>
          </a:blip>
          <a:srcRect b="0" l="49153" r="0" t="0"/>
          <a:stretch/>
        </p:blipFill>
        <p:spPr>
          <a:xfrm>
            <a:off x="3402956" y="1243575"/>
            <a:ext cx="2388724" cy="3180750"/>
          </a:xfrm>
          <a:prstGeom prst="rect">
            <a:avLst/>
          </a:prstGeom>
          <a:noFill/>
          <a:ln>
            <a:noFill/>
          </a:ln>
        </p:spPr>
      </p:pic>
      <p:pic>
        <p:nvPicPr>
          <p:cNvPr id="428" name="Google Shape;428;p41"/>
          <p:cNvPicPr preferRelativeResize="0"/>
          <p:nvPr/>
        </p:nvPicPr>
        <p:blipFill rotWithShape="1">
          <a:blip r:embed="rId6">
            <a:alphaModFix/>
          </a:blip>
          <a:srcRect b="0" l="0" r="0" t="0"/>
          <a:stretch/>
        </p:blipFill>
        <p:spPr>
          <a:xfrm>
            <a:off x="1105590" y="1241287"/>
            <a:ext cx="4921285" cy="3185324"/>
          </a:xfrm>
          <a:prstGeom prst="rect">
            <a:avLst/>
          </a:prstGeom>
          <a:noFill/>
          <a:ln>
            <a:noFill/>
          </a:ln>
        </p:spPr>
      </p:pic>
      <p:pic>
        <p:nvPicPr>
          <p:cNvPr id="429" name="Google Shape;429;p41"/>
          <p:cNvPicPr preferRelativeResize="0"/>
          <p:nvPr/>
        </p:nvPicPr>
        <p:blipFill rotWithShape="1">
          <a:blip r:embed="rId7">
            <a:alphaModFix/>
          </a:blip>
          <a:srcRect b="0" l="66092" r="0" t="59225"/>
          <a:stretch/>
        </p:blipFill>
        <p:spPr>
          <a:xfrm>
            <a:off x="5761600" y="3127825"/>
            <a:ext cx="2388726" cy="1298775"/>
          </a:xfrm>
          <a:prstGeom prst="rect">
            <a:avLst/>
          </a:prstGeom>
          <a:noFill/>
          <a:ln>
            <a:noFill/>
          </a:ln>
        </p:spPr>
      </p:pic>
      <p:pic>
        <p:nvPicPr>
          <p:cNvPr id="430" name="Google Shape;430;p41"/>
          <p:cNvPicPr preferRelativeResize="0"/>
          <p:nvPr/>
        </p:nvPicPr>
        <p:blipFill rotWithShape="1">
          <a:blip r:embed="rId7">
            <a:alphaModFix/>
          </a:blip>
          <a:srcRect b="0" l="66092" r="0" t="0"/>
          <a:stretch/>
        </p:blipFill>
        <p:spPr>
          <a:xfrm>
            <a:off x="5761604" y="1241275"/>
            <a:ext cx="2388726" cy="3185324"/>
          </a:xfrm>
          <a:prstGeom prst="rect">
            <a:avLst/>
          </a:prstGeom>
          <a:noFill/>
          <a:ln>
            <a:noFill/>
          </a:ln>
        </p:spPr>
      </p:pic>
      <p:sp>
        <p:nvSpPr>
          <p:cNvPr id="431" name="Google Shape;431;p4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2: </a:t>
            </a:r>
            <a:endParaRPr sz="1900"/>
          </a:p>
          <a:p>
            <a:pPr indent="0" lvl="0" marL="0" rtl="0" algn="ctr">
              <a:lnSpc>
                <a:spcPct val="100000"/>
              </a:lnSpc>
              <a:spcBef>
                <a:spcPts val="0"/>
              </a:spcBef>
              <a:spcAft>
                <a:spcPts val="0"/>
              </a:spcAft>
              <a:buClr>
                <a:schemeClr val="dk1"/>
              </a:buClr>
              <a:buSzPts val="1100"/>
              <a:buFont typeface="Arial"/>
              <a:buNone/>
            </a:pPr>
            <a:r>
              <a:rPr lang="en"/>
              <a:t>Subgoals can Supersede Original Goals</a:t>
            </a:r>
            <a:endParaRPr/>
          </a:p>
          <a:p>
            <a:pPr indent="0" lvl="0" marL="0" rtl="0" algn="ctr">
              <a:lnSpc>
                <a:spcPct val="100000"/>
              </a:lnSpc>
              <a:spcBef>
                <a:spcPts val="0"/>
              </a:spcBef>
              <a:spcAft>
                <a:spcPts val="0"/>
              </a:spcAft>
              <a:buSzPts val="36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300"/>
                                        <p:tgtEl>
                                          <p:spTgt spid="4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300"/>
                                        <p:tgtEl>
                                          <p:spTgt spid="4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300"/>
                                        <p:tgtEl>
                                          <p:spTgt spid="4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300"/>
                                        <p:tgtEl>
                                          <p:spTgt spid="4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3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300"/>
                                        <p:tgtEl>
                                          <p:spTgt spid="4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300"/>
                                        <p:tgtEl>
                                          <p:spTgt spid="4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300"/>
                                        <p:tgtEl>
                                          <p:spTgt spid="4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423"/>
                                        </p:tgtEl>
                                      </p:cBhvr>
                                    </p:animEffect>
                                    <p:set>
                                      <p:cBhvr>
                                        <p:cTn dur="1" fill="hold">
                                          <p:stCondLst>
                                            <p:cond delay="300"/>
                                          </p:stCondLst>
                                        </p:cTn>
                                        <p:tgtEl>
                                          <p:spTgt spid="42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4"/>
                                        </p:tgtEl>
                                      </p:cBhvr>
                                    </p:animEffect>
                                    <p:set>
                                      <p:cBhvr>
                                        <p:cTn dur="1" fill="hold">
                                          <p:stCondLst>
                                            <p:cond delay="300"/>
                                          </p:stCondLst>
                                        </p:cTn>
                                        <p:tgtEl>
                                          <p:spTgt spid="42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5"/>
                                        </p:tgtEl>
                                      </p:cBhvr>
                                    </p:animEffect>
                                    <p:set>
                                      <p:cBhvr>
                                        <p:cTn dur="1" fill="hold">
                                          <p:stCondLst>
                                            <p:cond delay="300"/>
                                          </p:stCondLst>
                                        </p:cTn>
                                        <p:tgtEl>
                                          <p:spTgt spid="42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6"/>
                                        </p:tgtEl>
                                      </p:cBhvr>
                                    </p:animEffect>
                                    <p:set>
                                      <p:cBhvr>
                                        <p:cTn dur="1" fill="hold">
                                          <p:stCondLst>
                                            <p:cond delay="300"/>
                                          </p:stCondLst>
                                        </p:cTn>
                                        <p:tgtEl>
                                          <p:spTgt spid="42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7"/>
                                        </p:tgtEl>
                                      </p:cBhvr>
                                    </p:animEffect>
                                    <p:set>
                                      <p:cBhvr>
                                        <p:cTn dur="1" fill="hold">
                                          <p:stCondLst>
                                            <p:cond delay="300"/>
                                          </p:stCondLst>
                                        </p:cTn>
                                        <p:tgtEl>
                                          <p:spTgt spid="42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8"/>
                                        </p:tgtEl>
                                      </p:cBhvr>
                                    </p:animEffect>
                                    <p:set>
                                      <p:cBhvr>
                                        <p:cTn dur="1" fill="hold">
                                          <p:stCondLst>
                                            <p:cond delay="300"/>
                                          </p:stCondLst>
                                        </p:cTn>
                                        <p:tgtEl>
                                          <p:spTgt spid="42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9"/>
                                        </p:tgtEl>
                                      </p:cBhvr>
                                    </p:animEffect>
                                    <p:set>
                                      <p:cBhvr>
                                        <p:cTn dur="1" fill="hold">
                                          <p:stCondLst>
                                            <p:cond delay="300"/>
                                          </p:stCondLst>
                                        </p:cTn>
                                        <p:tgtEl>
                                          <p:spTgt spid="42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30"/>
                                        </p:tgtEl>
                                      </p:cBhvr>
                                    </p:animEffect>
                                    <p:set>
                                      <p:cBhvr>
                                        <p:cTn dur="1" fill="hold">
                                          <p:stCondLst>
                                            <p:cond delay="300"/>
                                          </p:stCondLst>
                                        </p:cTn>
                                        <p:tgtEl>
                                          <p:spTgt spid="43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 to Complex Systems</a:t>
            </a:r>
            <a:endParaRPr sz="3600">
              <a:latin typeface="Nunito"/>
              <a:ea typeface="Nunito"/>
              <a:cs typeface="Nunito"/>
              <a:sym typeface="Nunito"/>
            </a:endParaRPr>
          </a:p>
        </p:txBody>
      </p:sp>
      <p:sp>
        <p:nvSpPr>
          <p:cNvPr id="77" name="Google Shape;77;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8" name="Google Shape;78;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9" name="Google Shape;79;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0" name="Google Shape;80;p15"/>
          <p:cNvSpPr txBox="1"/>
          <p:nvPr/>
        </p:nvSpPr>
        <p:spPr>
          <a:xfrm>
            <a:off x="367675" y="31586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Some systems are more than the sum of their parts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300"/>
                                        <p:tgtEl>
                                          <p:spTgt spid="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3: </a:t>
            </a:r>
            <a:endParaRPr sz="1900"/>
          </a:p>
          <a:p>
            <a:pPr indent="0" lvl="0" marL="0" rtl="0" algn="ctr">
              <a:lnSpc>
                <a:spcPct val="100000"/>
              </a:lnSpc>
              <a:spcBef>
                <a:spcPts val="0"/>
              </a:spcBef>
              <a:spcAft>
                <a:spcPts val="0"/>
              </a:spcAft>
              <a:buClr>
                <a:schemeClr val="dk1"/>
              </a:buClr>
              <a:buSzPts val="1100"/>
              <a:buFont typeface="Arial"/>
              <a:buNone/>
            </a:pPr>
            <a:r>
              <a:rPr lang="en"/>
              <a:t>Scaling Up Generates New Risks</a:t>
            </a:r>
            <a:endParaRPr/>
          </a:p>
          <a:p>
            <a:pPr indent="0" lvl="0" marL="0" rtl="0" algn="ctr">
              <a:lnSpc>
                <a:spcPct val="100000"/>
              </a:lnSpc>
              <a:spcBef>
                <a:spcPts val="0"/>
              </a:spcBef>
              <a:spcAft>
                <a:spcPts val="0"/>
              </a:spcAft>
              <a:buSzPts val="3600"/>
              <a:buNone/>
            </a:pPr>
            <a:r>
              <a:t/>
            </a:r>
            <a:endParaRPr/>
          </a:p>
        </p:txBody>
      </p:sp>
      <p:sp>
        <p:nvSpPr>
          <p:cNvPr id="437" name="Google Shape;437;p4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38" name="Google Shape;438;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9" name="Google Shape;439;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0" name="Google Shape;440;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41" name="Google Shape;441;p42"/>
          <p:cNvSpPr txBox="1"/>
          <p:nvPr/>
        </p:nvSpPr>
        <p:spPr>
          <a:xfrm>
            <a:off x="423400" y="969600"/>
            <a:ext cx="8720700" cy="3705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safe system, when scaled up, is not necessarily still safe.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may continue to develop unanticipated behaviors as we scale them up:</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Scaling up a DL system may not only improve its previous abilities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It may also cause it to behave in novel and unexpected ways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large language model arithmetic and proxy gaming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Some emergent AI capabilities may pose risks: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Strategies of deception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More sophisticated proxy gaming</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0" st="0"/>
                                            </p:txEl>
                                          </p:spTgt>
                                        </p:tgtEl>
                                        <p:attrNameLst>
                                          <p:attrName>style.visibility</p:attrName>
                                        </p:attrNameLst>
                                      </p:cBhvr>
                                      <p:to>
                                        <p:strVal val="visible"/>
                                      </p:to>
                                    </p:set>
                                    <p:animEffect filter="fade" transition="in">
                                      <p:cBhvr>
                                        <p:cTn dur="1000"/>
                                        <p:tgtEl>
                                          <p:spTgt spid="4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1" st="1"/>
                                            </p:txEl>
                                          </p:spTgt>
                                        </p:tgtEl>
                                        <p:attrNameLst>
                                          <p:attrName>style.visibility</p:attrName>
                                        </p:attrNameLst>
                                      </p:cBhvr>
                                      <p:to>
                                        <p:strVal val="visible"/>
                                      </p:to>
                                    </p:set>
                                    <p:animEffect filter="fade" transition="in">
                                      <p:cBhvr>
                                        <p:cTn dur="1000"/>
                                        <p:tgtEl>
                                          <p:spTgt spid="4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2" st="2"/>
                                            </p:txEl>
                                          </p:spTgt>
                                        </p:tgtEl>
                                        <p:attrNameLst>
                                          <p:attrName>style.visibility</p:attrName>
                                        </p:attrNameLst>
                                      </p:cBhvr>
                                      <p:to>
                                        <p:strVal val="visible"/>
                                      </p:to>
                                    </p:set>
                                    <p:animEffect filter="fade" transition="in">
                                      <p:cBhvr>
                                        <p:cTn dur="1000"/>
                                        <p:tgtEl>
                                          <p:spTgt spid="44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3" st="3"/>
                                            </p:txEl>
                                          </p:spTgt>
                                        </p:tgtEl>
                                        <p:attrNameLst>
                                          <p:attrName>style.visibility</p:attrName>
                                        </p:attrNameLst>
                                      </p:cBhvr>
                                      <p:to>
                                        <p:strVal val="visible"/>
                                      </p:to>
                                    </p:set>
                                    <p:animEffect filter="fade" transition="in">
                                      <p:cBhvr>
                                        <p:cTn dur="1000"/>
                                        <p:tgtEl>
                                          <p:spTgt spid="44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4" st="4"/>
                                            </p:txEl>
                                          </p:spTgt>
                                        </p:tgtEl>
                                        <p:attrNameLst>
                                          <p:attrName>style.visibility</p:attrName>
                                        </p:attrNameLst>
                                      </p:cBhvr>
                                      <p:to>
                                        <p:strVal val="visible"/>
                                      </p:to>
                                    </p:set>
                                    <p:animEffect filter="fade" transition="in">
                                      <p:cBhvr>
                                        <p:cTn dur="1000"/>
                                        <p:tgtEl>
                                          <p:spTgt spid="44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5" st="5"/>
                                            </p:txEl>
                                          </p:spTgt>
                                        </p:tgtEl>
                                        <p:attrNameLst>
                                          <p:attrName>style.visibility</p:attrName>
                                        </p:attrNameLst>
                                      </p:cBhvr>
                                      <p:to>
                                        <p:strVal val="visible"/>
                                      </p:to>
                                    </p:set>
                                    <p:animEffect filter="fade" transition="in">
                                      <p:cBhvr>
                                        <p:cTn dur="1000"/>
                                        <p:tgtEl>
                                          <p:spTgt spid="44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6" st="6"/>
                                            </p:txEl>
                                          </p:spTgt>
                                        </p:tgtEl>
                                        <p:attrNameLst>
                                          <p:attrName>style.visibility</p:attrName>
                                        </p:attrNameLst>
                                      </p:cBhvr>
                                      <p:to>
                                        <p:strVal val="visible"/>
                                      </p:to>
                                    </p:set>
                                    <p:animEffect filter="fade" transition="in">
                                      <p:cBhvr>
                                        <p:cTn dur="1000"/>
                                        <p:tgtEl>
                                          <p:spTgt spid="44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7" st="7"/>
                                            </p:txEl>
                                          </p:spTgt>
                                        </p:tgtEl>
                                        <p:attrNameLst>
                                          <p:attrName>style.visibility</p:attrName>
                                        </p:attrNameLst>
                                      </p:cBhvr>
                                      <p:to>
                                        <p:strVal val="visible"/>
                                      </p:to>
                                    </p:set>
                                    <p:animEffect filter="fade" transition="in">
                                      <p:cBhvr>
                                        <p:cTn dur="1000"/>
                                        <p:tgtEl>
                                          <p:spTgt spid="44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8" st="8"/>
                                            </p:txEl>
                                          </p:spTgt>
                                        </p:tgtEl>
                                        <p:attrNameLst>
                                          <p:attrName>style.visibility</p:attrName>
                                        </p:attrNameLst>
                                      </p:cBhvr>
                                      <p:to>
                                        <p:strVal val="visible"/>
                                      </p:to>
                                    </p:set>
                                    <p:animEffect filter="fade" transition="in">
                                      <p:cBhvr>
                                        <p:cTn dur="1000"/>
                                        <p:tgtEl>
                                          <p:spTgt spid="44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9" st="9"/>
                                            </p:txEl>
                                          </p:spTgt>
                                        </p:tgtEl>
                                        <p:attrNameLst>
                                          <p:attrName>style.visibility</p:attrName>
                                        </p:attrNameLst>
                                      </p:cBhvr>
                                      <p:to>
                                        <p:strVal val="visible"/>
                                      </p:to>
                                    </p:set>
                                    <p:animEffect filter="fade" transition="in">
                                      <p:cBhvr>
                                        <p:cTn dur="1000"/>
                                        <p:tgtEl>
                                          <p:spTgt spid="44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3"/>
          <p:cNvSpPr txBox="1"/>
          <p:nvPr>
            <p:ph type="title"/>
          </p:nvPr>
        </p:nvSpPr>
        <p:spPr>
          <a:xfrm>
            <a:off x="-164750" y="-12175"/>
            <a:ext cx="9494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4: </a:t>
            </a:r>
            <a:endParaRPr sz="1900"/>
          </a:p>
          <a:p>
            <a:pPr indent="0" lvl="0" marL="0" rtl="0" algn="ctr">
              <a:lnSpc>
                <a:spcPct val="100000"/>
              </a:lnSpc>
              <a:spcBef>
                <a:spcPts val="0"/>
              </a:spcBef>
              <a:spcAft>
                <a:spcPts val="0"/>
              </a:spcAft>
              <a:buClr>
                <a:schemeClr val="dk1"/>
              </a:buClr>
              <a:buSzPts val="1100"/>
              <a:buFont typeface="Arial"/>
              <a:buNone/>
            </a:pPr>
            <a:r>
              <a:rPr lang="en"/>
              <a:t>Directly </a:t>
            </a:r>
            <a:r>
              <a:rPr lang="en"/>
              <a:t>Built Complex Systems Are Rare</a:t>
            </a:r>
            <a:endParaRPr/>
          </a:p>
          <a:p>
            <a:pPr indent="0" lvl="0" marL="0" rtl="0" algn="l">
              <a:lnSpc>
                <a:spcPct val="100000"/>
              </a:lnSpc>
              <a:spcBef>
                <a:spcPts val="0"/>
              </a:spcBef>
              <a:spcAft>
                <a:spcPts val="0"/>
              </a:spcAft>
              <a:buSzPts val="3600"/>
              <a:buNone/>
            </a:pPr>
            <a:r>
              <a:t/>
            </a:r>
            <a:endParaRPr/>
          </a:p>
        </p:txBody>
      </p:sp>
      <p:sp>
        <p:nvSpPr>
          <p:cNvPr id="447" name="Google Shape;447;p43"/>
          <p:cNvSpPr txBox="1"/>
          <p:nvPr/>
        </p:nvSpPr>
        <p:spPr>
          <a:xfrm>
            <a:off x="423400" y="9696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Working complex systems have usually evolved from simpler systems.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are unlikely to be able to build a large, safe AI system from scratch.</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must </a:t>
            </a:r>
            <a:r>
              <a:rPr b="0" i="1" lang="en" sz="2000" u="none" cap="none" strike="noStrike">
                <a:solidFill>
                  <a:schemeClr val="dk1"/>
                </a:solidFill>
                <a:latin typeface="Nunito"/>
                <a:ea typeface="Nunito"/>
                <a:cs typeface="Nunito"/>
                <a:sym typeface="Nunito"/>
              </a:rPr>
              <a:t>gradually</a:t>
            </a:r>
            <a:r>
              <a:rPr b="0" i="0" lang="en" sz="2000" u="none" cap="none" strike="noStrike">
                <a:solidFill>
                  <a:schemeClr val="dk1"/>
                </a:solidFill>
                <a:latin typeface="Nunito"/>
                <a:ea typeface="Nunito"/>
                <a:cs typeface="Nunito"/>
                <a:sym typeface="Nunito"/>
              </a:rPr>
              <a:t> scale up from small, safe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may see novel emergent properties that are not present in the smaller version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 building a larger system in this way does not guarantee safety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But it is more likely to be safe than if it was built from scratch</a:t>
            </a:r>
            <a:endParaRPr b="0" i="0" sz="2000" u="none" cap="none" strike="noStrike">
              <a:solidFill>
                <a:schemeClr val="dk1"/>
              </a:solidFill>
              <a:latin typeface="Nunito"/>
              <a:ea typeface="Nunito"/>
              <a:cs typeface="Nunito"/>
              <a:sym typeface="Nunito"/>
            </a:endParaRPr>
          </a:p>
        </p:txBody>
      </p:sp>
      <p:sp>
        <p:nvSpPr>
          <p:cNvPr id="448" name="Google Shape;448;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9" name="Google Shape;449;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0" name="Google Shape;450;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0" st="0"/>
                                            </p:txEl>
                                          </p:spTgt>
                                        </p:tgtEl>
                                        <p:attrNameLst>
                                          <p:attrName>style.visibility</p:attrName>
                                        </p:attrNameLst>
                                      </p:cBhvr>
                                      <p:to>
                                        <p:strVal val="visible"/>
                                      </p:to>
                                    </p:set>
                                    <p:animEffect filter="fade" transition="in">
                                      <p:cBhvr>
                                        <p:cTn dur="300"/>
                                        <p:tgtEl>
                                          <p:spTgt spid="44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1" st="1"/>
                                            </p:txEl>
                                          </p:spTgt>
                                        </p:tgtEl>
                                        <p:attrNameLst>
                                          <p:attrName>style.visibility</p:attrName>
                                        </p:attrNameLst>
                                      </p:cBhvr>
                                      <p:to>
                                        <p:strVal val="visible"/>
                                      </p:to>
                                    </p:set>
                                    <p:animEffect filter="fade" transition="in">
                                      <p:cBhvr>
                                        <p:cTn dur="300"/>
                                        <p:tgtEl>
                                          <p:spTgt spid="44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2" st="2"/>
                                            </p:txEl>
                                          </p:spTgt>
                                        </p:tgtEl>
                                        <p:attrNameLst>
                                          <p:attrName>style.visibility</p:attrName>
                                        </p:attrNameLst>
                                      </p:cBhvr>
                                      <p:to>
                                        <p:strVal val="visible"/>
                                      </p:to>
                                    </p:set>
                                    <p:animEffect filter="fade" transition="in">
                                      <p:cBhvr>
                                        <p:cTn dur="300"/>
                                        <p:tgtEl>
                                          <p:spTgt spid="44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3" st="3"/>
                                            </p:txEl>
                                          </p:spTgt>
                                        </p:tgtEl>
                                        <p:attrNameLst>
                                          <p:attrName>style.visibility</p:attrName>
                                        </p:attrNameLst>
                                      </p:cBhvr>
                                      <p:to>
                                        <p:strVal val="visible"/>
                                      </p:to>
                                    </p:set>
                                    <p:animEffect filter="fade" transition="in">
                                      <p:cBhvr>
                                        <p:cTn dur="300"/>
                                        <p:tgtEl>
                                          <p:spTgt spid="44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4" st="4"/>
                                            </p:txEl>
                                          </p:spTgt>
                                        </p:tgtEl>
                                        <p:attrNameLst>
                                          <p:attrName>style.visibility</p:attrName>
                                        </p:attrNameLst>
                                      </p:cBhvr>
                                      <p:to>
                                        <p:strVal val="visible"/>
                                      </p:to>
                                    </p:set>
                                    <p:animEffect filter="fade" transition="in">
                                      <p:cBhvr>
                                        <p:cTn dur="300"/>
                                        <p:tgtEl>
                                          <p:spTgt spid="44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5" st="5"/>
                                            </p:txEl>
                                          </p:spTgt>
                                        </p:tgtEl>
                                        <p:attrNameLst>
                                          <p:attrName>style.visibility</p:attrName>
                                        </p:attrNameLst>
                                      </p:cBhvr>
                                      <p:to>
                                        <p:strVal val="visible"/>
                                      </p:to>
                                    </p:set>
                                    <p:animEffect filter="fade" transition="in">
                                      <p:cBhvr>
                                        <p:cTn dur="300"/>
                                        <p:tgtEl>
                                          <p:spTgt spid="44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6" st="6"/>
                                            </p:txEl>
                                          </p:spTgt>
                                        </p:tgtEl>
                                        <p:attrNameLst>
                                          <p:attrName>style.visibility</p:attrName>
                                        </p:attrNameLst>
                                      </p:cBhvr>
                                      <p:to>
                                        <p:strVal val="visible"/>
                                      </p:to>
                                    </p:set>
                                    <p:animEffect filter="fade" transition="in">
                                      <p:cBhvr>
                                        <p:cTn dur="300"/>
                                        <p:tgtEl>
                                          <p:spTgt spid="44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xEl>
                                              <p:pRg end="7" st="7"/>
                                            </p:txEl>
                                          </p:spTgt>
                                        </p:tgtEl>
                                        <p:attrNameLst>
                                          <p:attrName>style.visibility</p:attrName>
                                        </p:attrNameLst>
                                      </p:cBhvr>
                                      <p:to>
                                        <p:strVal val="visible"/>
                                      </p:to>
                                    </p:set>
                                    <p:animEffect filter="fade" transition="in">
                                      <p:cBhvr>
                                        <p:cTn dur="300"/>
                                        <p:tgtEl>
                                          <p:spTgt spid="447">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4" name="Shape 454"/>
        <p:cNvGrpSpPr/>
        <p:nvPr/>
      </p:nvGrpSpPr>
      <p:grpSpPr>
        <a:xfrm>
          <a:off x="0" y="0"/>
          <a:ext cx="0" cy="0"/>
          <a:chOff x="0" y="0"/>
          <a:chExt cx="0" cy="0"/>
        </a:xfrm>
      </p:grpSpPr>
      <p:sp>
        <p:nvSpPr>
          <p:cNvPr id="455" name="Google Shape;455;p4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900"/>
              <a:t>Lesson 5: </a:t>
            </a:r>
            <a:endParaRPr sz="1900"/>
          </a:p>
          <a:p>
            <a:pPr indent="0" lvl="0" marL="0" rtl="0" algn="ctr">
              <a:lnSpc>
                <a:spcPct val="100000"/>
              </a:lnSpc>
              <a:spcBef>
                <a:spcPts val="0"/>
              </a:spcBef>
              <a:spcAft>
                <a:spcPts val="0"/>
              </a:spcAft>
              <a:buClr>
                <a:schemeClr val="dk1"/>
              </a:buClr>
              <a:buSzPts val="1100"/>
              <a:buFont typeface="Arial"/>
              <a:buNone/>
            </a:pPr>
            <a:r>
              <a:rPr lang="en"/>
              <a:t>Humans are not Sufficiently Reliable</a:t>
            </a:r>
            <a:endParaRPr/>
          </a:p>
          <a:p>
            <a:pPr indent="0" lvl="0" marL="0" rtl="0" algn="ctr">
              <a:lnSpc>
                <a:spcPct val="100000"/>
              </a:lnSpc>
              <a:spcBef>
                <a:spcPts val="0"/>
              </a:spcBef>
              <a:spcAft>
                <a:spcPts val="0"/>
              </a:spcAft>
              <a:buSzPts val="3600"/>
              <a:buNone/>
            </a:pPr>
            <a:r>
              <a:t/>
            </a:r>
            <a:endParaRPr/>
          </a:p>
        </p:txBody>
      </p:sp>
      <p:sp>
        <p:nvSpPr>
          <p:cNvPr id="456" name="Google Shape;456;p44"/>
          <p:cNvSpPr txBox="1"/>
          <p:nvPr/>
        </p:nvSpPr>
        <p:spPr>
          <a:xfrm>
            <a:off x="423400" y="9696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“Any system which depends on human reliability is unreliable.”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Gilb’s 5th Law of Unreliability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safe system must incorporate allowances, so single errors are not enough to cause catastrophes.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Human oversight and monitoring does not guarantee AI safety: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Human judgement is prone to errors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Processes may be too fast or complicated for human comprehension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57" name="Google Shape;457;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8" name="Google Shape;458;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9" name="Google Shape;459;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0" st="0"/>
                                            </p:txEl>
                                          </p:spTgt>
                                        </p:tgtEl>
                                        <p:attrNameLst>
                                          <p:attrName>style.visibility</p:attrName>
                                        </p:attrNameLst>
                                      </p:cBhvr>
                                      <p:to>
                                        <p:strVal val="visible"/>
                                      </p:to>
                                    </p:set>
                                    <p:animEffect filter="fade" transition="in">
                                      <p:cBhvr>
                                        <p:cTn dur="300"/>
                                        <p:tgtEl>
                                          <p:spTgt spid="4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1" st="1"/>
                                            </p:txEl>
                                          </p:spTgt>
                                        </p:tgtEl>
                                        <p:attrNameLst>
                                          <p:attrName>style.visibility</p:attrName>
                                        </p:attrNameLst>
                                      </p:cBhvr>
                                      <p:to>
                                        <p:strVal val="visible"/>
                                      </p:to>
                                    </p:set>
                                    <p:animEffect filter="fade" transition="in">
                                      <p:cBhvr>
                                        <p:cTn dur="300"/>
                                        <p:tgtEl>
                                          <p:spTgt spid="4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2" st="2"/>
                                            </p:txEl>
                                          </p:spTgt>
                                        </p:tgtEl>
                                        <p:attrNameLst>
                                          <p:attrName>style.visibility</p:attrName>
                                        </p:attrNameLst>
                                      </p:cBhvr>
                                      <p:to>
                                        <p:strVal val="visible"/>
                                      </p:to>
                                    </p:set>
                                    <p:animEffect filter="fade" transition="in">
                                      <p:cBhvr>
                                        <p:cTn dur="300"/>
                                        <p:tgtEl>
                                          <p:spTgt spid="4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3" st="3"/>
                                            </p:txEl>
                                          </p:spTgt>
                                        </p:tgtEl>
                                        <p:attrNameLst>
                                          <p:attrName>style.visibility</p:attrName>
                                        </p:attrNameLst>
                                      </p:cBhvr>
                                      <p:to>
                                        <p:strVal val="visible"/>
                                      </p:to>
                                    </p:set>
                                    <p:animEffect filter="fade" transition="in">
                                      <p:cBhvr>
                                        <p:cTn dur="300"/>
                                        <p:tgtEl>
                                          <p:spTgt spid="4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4" st="4"/>
                                            </p:txEl>
                                          </p:spTgt>
                                        </p:tgtEl>
                                        <p:attrNameLst>
                                          <p:attrName>style.visibility</p:attrName>
                                        </p:attrNameLst>
                                      </p:cBhvr>
                                      <p:to>
                                        <p:strVal val="visible"/>
                                      </p:to>
                                    </p:set>
                                    <p:animEffect filter="fade" transition="in">
                                      <p:cBhvr>
                                        <p:cTn dur="300"/>
                                        <p:tgtEl>
                                          <p:spTgt spid="45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5" st="5"/>
                                            </p:txEl>
                                          </p:spTgt>
                                        </p:tgtEl>
                                        <p:attrNameLst>
                                          <p:attrName>style.visibility</p:attrName>
                                        </p:attrNameLst>
                                      </p:cBhvr>
                                      <p:to>
                                        <p:strVal val="visible"/>
                                      </p:to>
                                    </p:set>
                                    <p:animEffect filter="fade" transition="in">
                                      <p:cBhvr>
                                        <p:cTn dur="300"/>
                                        <p:tgtEl>
                                          <p:spTgt spid="45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6" st="6"/>
                                            </p:txEl>
                                          </p:spTgt>
                                        </p:tgtEl>
                                        <p:attrNameLst>
                                          <p:attrName>style.visibility</p:attrName>
                                        </p:attrNameLst>
                                      </p:cBhvr>
                                      <p:to>
                                        <p:strVal val="visible"/>
                                      </p:to>
                                    </p:set>
                                    <p:animEffect filter="fade" transition="in">
                                      <p:cBhvr>
                                        <p:cTn dur="300"/>
                                        <p:tgtEl>
                                          <p:spTgt spid="45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7" st="7"/>
                                            </p:txEl>
                                          </p:spTgt>
                                        </p:tgtEl>
                                        <p:attrNameLst>
                                          <p:attrName>style.visibility</p:attrName>
                                        </p:attrNameLst>
                                      </p:cBhvr>
                                      <p:to>
                                        <p:strVal val="visible"/>
                                      </p:to>
                                    </p:set>
                                    <p:animEffect filter="fade" transition="in">
                                      <p:cBhvr>
                                        <p:cTn dur="300"/>
                                        <p:tgtEl>
                                          <p:spTgt spid="45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xEl>
                                              <p:pRg end="8" st="8"/>
                                            </p:txEl>
                                          </p:spTgt>
                                        </p:tgtEl>
                                        <p:attrNameLst>
                                          <p:attrName>style.visibility</p:attrName>
                                        </p:attrNameLst>
                                      </p:cBhvr>
                                      <p:to>
                                        <p:strVal val="visible"/>
                                      </p:to>
                                    </p:set>
                                    <p:animEffect filter="fade" transition="in">
                                      <p:cBhvr>
                                        <p:cTn dur="300"/>
                                        <p:tgtEl>
                                          <p:spTgt spid="45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45"/>
          <p:cNvSpPr txBox="1"/>
          <p:nvPr>
            <p:ph type="title"/>
          </p:nvPr>
        </p:nvSpPr>
        <p:spPr>
          <a:xfrm>
            <a:off x="207825" y="1922850"/>
            <a:ext cx="8711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Puzzles, Problems, and Wicked Problems</a:t>
            </a:r>
            <a:endParaRPr sz="3600">
              <a:latin typeface="Nunito"/>
              <a:ea typeface="Nunito"/>
              <a:cs typeface="Nunito"/>
              <a:sym typeface="Nunito"/>
            </a:endParaRPr>
          </a:p>
        </p:txBody>
      </p:sp>
      <p:sp>
        <p:nvSpPr>
          <p:cNvPr id="465" name="Google Shape;465;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6" name="Google Shape;466;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7" name="Google Shape;467;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68" name="Google Shape;468;p45"/>
          <p:cNvSpPr txBox="1"/>
          <p:nvPr/>
        </p:nvSpPr>
        <p:spPr>
          <a:xfrm>
            <a:off x="367675" y="31586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Simple and complex systems pose different kinds of problems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3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Puzzles and Problems</a:t>
            </a:r>
            <a:endParaRPr/>
          </a:p>
          <a:p>
            <a:pPr indent="0" lvl="0" marL="0" rtl="0" algn="ctr">
              <a:lnSpc>
                <a:spcPct val="100000"/>
              </a:lnSpc>
              <a:spcBef>
                <a:spcPts val="0"/>
              </a:spcBef>
              <a:spcAft>
                <a:spcPts val="0"/>
              </a:spcAft>
              <a:buSzPts val="3600"/>
              <a:buNone/>
            </a:pPr>
            <a:r>
              <a:t/>
            </a:r>
            <a:endParaRPr/>
          </a:p>
        </p:txBody>
      </p:sp>
      <p:sp>
        <p:nvSpPr>
          <p:cNvPr id="474" name="Google Shape;474;p46"/>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Puzzles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Only one correct result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result is findable given the information provided</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a:t>
            </a:r>
            <a:endParaRPr b="0" i="0" sz="2000" u="none" cap="none" strike="noStrike">
              <a:solidFill>
                <a:schemeClr val="dk1"/>
              </a:solidFill>
              <a:latin typeface="Nunito"/>
              <a:ea typeface="Nunito"/>
              <a:cs typeface="Nunito"/>
              <a:sym typeface="Nunito"/>
            </a:endParaRPr>
          </a:p>
        </p:txBody>
      </p:sp>
      <p:sp>
        <p:nvSpPr>
          <p:cNvPr id="475" name="Google Shape;475;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6" name="Google Shape;476;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7" name="Google Shape;477;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78" name="Google Shape;478;p46"/>
          <p:cNvSpPr txBox="1"/>
          <p:nvPr/>
        </p:nvSpPr>
        <p:spPr>
          <a:xfrm>
            <a:off x="5679800" y="1877250"/>
            <a:ext cx="2912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assembling furniture </a:t>
            </a:r>
            <a:endParaRPr b="0" i="0" sz="2000" u="none" cap="none" strike="noStrike">
              <a:solidFill>
                <a:schemeClr val="dk1"/>
              </a:solidFill>
              <a:latin typeface="Nunito"/>
              <a:ea typeface="Nunito"/>
              <a:cs typeface="Nunito"/>
              <a:sym typeface="Nunito"/>
            </a:endParaRPr>
          </a:p>
        </p:txBody>
      </p:sp>
      <p:sp>
        <p:nvSpPr>
          <p:cNvPr id="479" name="Google Shape;479;p46"/>
          <p:cNvSpPr txBox="1"/>
          <p:nvPr/>
        </p:nvSpPr>
        <p:spPr>
          <a:xfrm>
            <a:off x="2156375" y="1877250"/>
            <a:ext cx="1396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sudoku</a:t>
            </a:r>
            <a:endParaRPr b="0" i="0" sz="2000" u="none" cap="none" strike="noStrike">
              <a:solidFill>
                <a:schemeClr val="dk1"/>
              </a:solidFill>
              <a:latin typeface="Nunito"/>
              <a:ea typeface="Nunito"/>
              <a:cs typeface="Nunito"/>
              <a:sym typeface="Nunito"/>
            </a:endParaRPr>
          </a:p>
        </p:txBody>
      </p:sp>
      <p:sp>
        <p:nvSpPr>
          <p:cNvPr id="480" name="Google Shape;480;p46"/>
          <p:cNvSpPr txBox="1"/>
          <p:nvPr/>
        </p:nvSpPr>
        <p:spPr>
          <a:xfrm>
            <a:off x="2972725" y="1877250"/>
            <a:ext cx="3047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simple math questions</a:t>
            </a:r>
            <a:endParaRPr b="0" i="0" sz="2000" u="none" cap="none" strike="noStrike">
              <a:solidFill>
                <a:schemeClr val="dk1"/>
              </a:solidFill>
              <a:latin typeface="Nunito"/>
              <a:ea typeface="Nunito"/>
              <a:cs typeface="Nunito"/>
              <a:sym typeface="Nunito"/>
            </a:endParaRPr>
          </a:p>
        </p:txBody>
      </p:sp>
      <p:pic>
        <p:nvPicPr>
          <p:cNvPr id="481" name="Google Shape;481;p46"/>
          <p:cNvPicPr preferRelativeResize="0"/>
          <p:nvPr/>
        </p:nvPicPr>
        <p:blipFill rotWithShape="1">
          <a:blip r:embed="rId3">
            <a:alphaModFix/>
          </a:blip>
          <a:srcRect b="0" l="0" r="0" t="0"/>
          <a:stretch/>
        </p:blipFill>
        <p:spPr>
          <a:xfrm>
            <a:off x="3800975" y="713000"/>
            <a:ext cx="899124" cy="899124"/>
          </a:xfrm>
          <a:prstGeom prst="rect">
            <a:avLst/>
          </a:prstGeom>
          <a:noFill/>
          <a:ln>
            <a:noFill/>
          </a:ln>
        </p:spPr>
      </p:pic>
      <p:pic>
        <p:nvPicPr>
          <p:cNvPr id="482" name="Google Shape;482;p46"/>
          <p:cNvPicPr preferRelativeResize="0"/>
          <p:nvPr/>
        </p:nvPicPr>
        <p:blipFill rotWithShape="1">
          <a:blip r:embed="rId4">
            <a:alphaModFix/>
          </a:blip>
          <a:srcRect b="5149" l="0" r="0" t="0"/>
          <a:stretch/>
        </p:blipFill>
        <p:spPr>
          <a:xfrm>
            <a:off x="4944048" y="684824"/>
            <a:ext cx="899125" cy="955474"/>
          </a:xfrm>
          <a:prstGeom prst="rect">
            <a:avLst/>
          </a:prstGeom>
          <a:noFill/>
          <a:ln>
            <a:noFill/>
          </a:ln>
        </p:spPr>
      </p:pic>
      <p:pic>
        <p:nvPicPr>
          <p:cNvPr id="483" name="Google Shape;483;p46"/>
          <p:cNvPicPr preferRelativeResize="0"/>
          <p:nvPr/>
        </p:nvPicPr>
        <p:blipFill rotWithShape="1">
          <a:blip r:embed="rId5">
            <a:alphaModFix/>
          </a:blip>
          <a:srcRect b="0" l="20710" r="0" t="0"/>
          <a:stretch/>
        </p:blipFill>
        <p:spPr>
          <a:xfrm>
            <a:off x="6135000" y="682025"/>
            <a:ext cx="1396800" cy="992425"/>
          </a:xfrm>
          <a:prstGeom prst="rect">
            <a:avLst/>
          </a:prstGeom>
          <a:noFill/>
          <a:ln>
            <a:noFill/>
          </a:ln>
        </p:spPr>
      </p:pic>
      <p:sp>
        <p:nvSpPr>
          <p:cNvPr id="484" name="Google Shape;484;p46"/>
          <p:cNvSpPr txBox="1"/>
          <p:nvPr/>
        </p:nvSpPr>
        <p:spPr>
          <a:xfrm>
            <a:off x="367450" y="2571750"/>
            <a:ext cx="8776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Problems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There may be more than one approach to fixing the problem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Investigation may be required to uncover all the relevant information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But it is clear when the problem is solved</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Problems often found in complicated (but not complex)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car repair issues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0" st="0"/>
                                            </p:txEl>
                                          </p:spTgt>
                                        </p:tgtEl>
                                        <p:attrNameLst>
                                          <p:attrName>style.visibility</p:attrName>
                                        </p:attrNameLst>
                                      </p:cBhvr>
                                      <p:to>
                                        <p:strVal val="visible"/>
                                      </p:to>
                                    </p:set>
                                    <p:animEffect filter="fade" transition="in">
                                      <p:cBhvr>
                                        <p:cTn dur="300"/>
                                        <p:tgtEl>
                                          <p:spTgt spid="4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1" st="1"/>
                                            </p:txEl>
                                          </p:spTgt>
                                        </p:tgtEl>
                                        <p:attrNameLst>
                                          <p:attrName>style.visibility</p:attrName>
                                        </p:attrNameLst>
                                      </p:cBhvr>
                                      <p:to>
                                        <p:strVal val="visible"/>
                                      </p:to>
                                    </p:set>
                                    <p:animEffect filter="fade" transition="in">
                                      <p:cBhvr>
                                        <p:cTn dur="300"/>
                                        <p:tgtEl>
                                          <p:spTgt spid="4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2" st="2"/>
                                            </p:txEl>
                                          </p:spTgt>
                                        </p:tgtEl>
                                        <p:attrNameLst>
                                          <p:attrName>style.visibility</p:attrName>
                                        </p:attrNameLst>
                                      </p:cBhvr>
                                      <p:to>
                                        <p:strVal val="visible"/>
                                      </p:to>
                                    </p:set>
                                    <p:animEffect filter="fade" transition="in">
                                      <p:cBhvr>
                                        <p:cTn dur="300"/>
                                        <p:tgtEl>
                                          <p:spTgt spid="4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xEl>
                                              <p:pRg end="3" st="3"/>
                                            </p:txEl>
                                          </p:spTgt>
                                        </p:tgtEl>
                                        <p:attrNameLst>
                                          <p:attrName>style.visibility</p:attrName>
                                        </p:attrNameLst>
                                      </p:cBhvr>
                                      <p:to>
                                        <p:strVal val="visible"/>
                                      </p:to>
                                    </p:set>
                                    <p:animEffect filter="fade" transition="in">
                                      <p:cBhvr>
                                        <p:cTn dur="300"/>
                                        <p:tgtEl>
                                          <p:spTgt spid="4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300"/>
                                        <p:tgtEl>
                                          <p:spTgt spid="47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3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300"/>
                                        <p:tgtEl>
                                          <p:spTgt spid="48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300"/>
                                        <p:tgtEl>
                                          <p:spTgt spid="4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300"/>
                                        <p:tgtEl>
                                          <p:spTgt spid="47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300"/>
                                        <p:tgtEl>
                                          <p:spTgt spid="4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0" st="0"/>
                                            </p:txEl>
                                          </p:spTgt>
                                        </p:tgtEl>
                                        <p:attrNameLst>
                                          <p:attrName>style.visibility</p:attrName>
                                        </p:attrNameLst>
                                      </p:cBhvr>
                                      <p:to>
                                        <p:strVal val="visible"/>
                                      </p:to>
                                    </p:set>
                                    <p:animEffect filter="fade" transition="in">
                                      <p:cBhvr>
                                        <p:cTn dur="300"/>
                                        <p:tgtEl>
                                          <p:spTgt spid="4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1" st="1"/>
                                            </p:txEl>
                                          </p:spTgt>
                                        </p:tgtEl>
                                        <p:attrNameLst>
                                          <p:attrName>style.visibility</p:attrName>
                                        </p:attrNameLst>
                                      </p:cBhvr>
                                      <p:to>
                                        <p:strVal val="visible"/>
                                      </p:to>
                                    </p:set>
                                    <p:animEffect filter="fade" transition="in">
                                      <p:cBhvr>
                                        <p:cTn dur="300"/>
                                        <p:tgtEl>
                                          <p:spTgt spid="48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2" st="2"/>
                                            </p:txEl>
                                          </p:spTgt>
                                        </p:tgtEl>
                                        <p:attrNameLst>
                                          <p:attrName>style.visibility</p:attrName>
                                        </p:attrNameLst>
                                      </p:cBhvr>
                                      <p:to>
                                        <p:strVal val="visible"/>
                                      </p:to>
                                    </p:set>
                                    <p:animEffect filter="fade" transition="in">
                                      <p:cBhvr>
                                        <p:cTn dur="300"/>
                                        <p:tgtEl>
                                          <p:spTgt spid="48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3" st="3"/>
                                            </p:txEl>
                                          </p:spTgt>
                                        </p:tgtEl>
                                        <p:attrNameLst>
                                          <p:attrName>style.visibility</p:attrName>
                                        </p:attrNameLst>
                                      </p:cBhvr>
                                      <p:to>
                                        <p:strVal val="visible"/>
                                      </p:to>
                                    </p:set>
                                    <p:animEffect filter="fade" transition="in">
                                      <p:cBhvr>
                                        <p:cTn dur="300"/>
                                        <p:tgtEl>
                                          <p:spTgt spid="48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4" st="4"/>
                                            </p:txEl>
                                          </p:spTgt>
                                        </p:tgtEl>
                                        <p:attrNameLst>
                                          <p:attrName>style.visibility</p:attrName>
                                        </p:attrNameLst>
                                      </p:cBhvr>
                                      <p:to>
                                        <p:strVal val="visible"/>
                                      </p:to>
                                    </p:set>
                                    <p:animEffect filter="fade" transition="in">
                                      <p:cBhvr>
                                        <p:cTn dur="300"/>
                                        <p:tgtEl>
                                          <p:spTgt spid="48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4">
                                            <p:txEl>
                                              <p:pRg end="5" st="5"/>
                                            </p:txEl>
                                          </p:spTgt>
                                        </p:tgtEl>
                                        <p:attrNameLst>
                                          <p:attrName>style.visibility</p:attrName>
                                        </p:attrNameLst>
                                      </p:cBhvr>
                                      <p:to>
                                        <p:strVal val="visible"/>
                                      </p:to>
                                    </p:set>
                                    <p:animEffect filter="fade" transition="in">
                                      <p:cBhvr>
                                        <p:cTn dur="300"/>
                                        <p:tgtEl>
                                          <p:spTgt spid="484">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4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Wicked Problems</a:t>
            </a:r>
            <a:endParaRPr/>
          </a:p>
          <a:p>
            <a:pPr indent="0" lvl="0" marL="0" rtl="0" algn="ctr">
              <a:lnSpc>
                <a:spcPct val="100000"/>
              </a:lnSpc>
              <a:spcBef>
                <a:spcPts val="0"/>
              </a:spcBef>
              <a:spcAft>
                <a:spcPts val="0"/>
              </a:spcAft>
              <a:buSzPts val="3600"/>
              <a:buNone/>
            </a:pPr>
            <a:r>
              <a:t/>
            </a:r>
            <a:endParaRPr/>
          </a:p>
        </p:txBody>
      </p:sp>
      <p:sp>
        <p:nvSpPr>
          <p:cNvPr id="490" name="Google Shape;490;p47"/>
          <p:cNvSpPr txBox="1"/>
          <p:nvPr/>
        </p:nvSpPr>
        <p:spPr>
          <a:xfrm>
            <a:off x="423400" y="7171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Wicked problems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Often involve a </a:t>
            </a:r>
            <a:r>
              <a:rPr b="0" i="1" lang="en" sz="2000" u="none" cap="none" strike="noStrike">
                <a:solidFill>
                  <a:schemeClr val="dk1"/>
                </a:solidFill>
                <a:latin typeface="Nunito"/>
                <a:ea typeface="Nunito"/>
                <a:cs typeface="Nunito"/>
                <a:sym typeface="Nunito"/>
              </a:rPr>
              <a:t>social</a:t>
            </a:r>
            <a:r>
              <a:rPr b="0" i="0" lang="en" sz="2000" u="none" cap="none" strike="noStrike">
                <a:solidFill>
                  <a:schemeClr val="dk1"/>
                </a:solidFill>
                <a:latin typeface="Nunito"/>
                <a:ea typeface="Nunito"/>
                <a:cs typeface="Nunito"/>
                <a:sym typeface="Nunito"/>
              </a:rPr>
              <a:t> element, making them harder to solve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More than one possible cause, so </a:t>
            </a:r>
            <a:r>
              <a:rPr b="0" i="1" lang="en" sz="2000" u="none" cap="none" strike="noStrike">
                <a:solidFill>
                  <a:schemeClr val="dk1"/>
                </a:solidFill>
                <a:latin typeface="Nunito"/>
                <a:ea typeface="Nunito"/>
                <a:cs typeface="Nunito"/>
                <a:sym typeface="Nunito"/>
              </a:rPr>
              <a:t>no single flawless solution</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There is often a </a:t>
            </a:r>
            <a:r>
              <a:rPr b="0" i="1" lang="en" sz="2000" u="none" cap="none" strike="noStrike">
                <a:solidFill>
                  <a:schemeClr val="dk1"/>
                </a:solidFill>
                <a:latin typeface="Nunito"/>
                <a:ea typeface="Nunito"/>
                <a:cs typeface="Nunito"/>
                <a:sym typeface="Nunito"/>
              </a:rPr>
              <a:t>risk</a:t>
            </a:r>
            <a:r>
              <a:rPr b="0" i="0" lang="en" sz="2000" u="none" cap="none" strike="noStrike">
                <a:solidFill>
                  <a:schemeClr val="dk1"/>
                </a:solidFill>
                <a:latin typeface="Nunito"/>
                <a:ea typeface="Nunito"/>
                <a:cs typeface="Nunito"/>
                <a:sym typeface="Nunito"/>
              </a:rPr>
              <a:t> in attempting to solve wicked problems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It can be </a:t>
            </a:r>
            <a:r>
              <a:rPr b="0" i="1" lang="en" sz="2000" u="none" cap="none" strike="noStrike">
                <a:solidFill>
                  <a:schemeClr val="dk1"/>
                </a:solidFill>
                <a:latin typeface="Nunito"/>
                <a:ea typeface="Nunito"/>
                <a:cs typeface="Nunito"/>
                <a:sym typeface="Nunito"/>
              </a:rPr>
              <a:t>unclear</a:t>
            </a:r>
            <a:r>
              <a:rPr b="0" i="0" lang="en" sz="2000" u="none" cap="none" strike="noStrike">
                <a:solidFill>
                  <a:schemeClr val="dk1"/>
                </a:solidFill>
                <a:latin typeface="Nunito"/>
                <a:ea typeface="Nunito"/>
                <a:cs typeface="Nunito"/>
                <a:sym typeface="Nunito"/>
              </a:rPr>
              <a:t> when a wicked problem has been solved</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systems under analysis will evolve, grow, </a:t>
            </a:r>
            <a:r>
              <a:rPr i="1" lang="en" sz="2000">
                <a:solidFill>
                  <a:schemeClr val="dk1"/>
                </a:solidFill>
                <a:latin typeface="Nunito"/>
                <a:ea typeface="Nunito"/>
                <a:cs typeface="Nunito"/>
                <a:sym typeface="Nunito"/>
              </a:rPr>
              <a:t>complexify</a:t>
            </a:r>
            <a:r>
              <a:rPr lang="en" sz="2000">
                <a:solidFill>
                  <a:schemeClr val="dk1"/>
                </a:solidFill>
                <a:latin typeface="Nunito"/>
                <a:ea typeface="Nunito"/>
                <a:cs typeface="Nunito"/>
                <a:sym typeface="Nunito"/>
              </a:rPr>
              <a:t> → surprise (new corner cases, tail events) will result</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inequality, misinformation, climate change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safety is a wicked problem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AI and the social environment it is deployed in are complex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No single correct approach, and we may never “solve” it</a:t>
            </a:r>
            <a:endParaRPr b="0" i="0" sz="2000" u="none" cap="none" strike="noStrike">
              <a:solidFill>
                <a:schemeClr val="dk1"/>
              </a:solidFill>
              <a:latin typeface="Nunito"/>
              <a:ea typeface="Nunito"/>
              <a:cs typeface="Nunito"/>
              <a:sym typeface="Nunito"/>
            </a:endParaRPr>
          </a:p>
        </p:txBody>
      </p:sp>
      <p:sp>
        <p:nvSpPr>
          <p:cNvPr id="491" name="Google Shape;491;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2" name="Google Shape;492;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3" name="Google Shape;493;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0" st="0"/>
                                            </p:txEl>
                                          </p:spTgt>
                                        </p:tgtEl>
                                        <p:attrNameLst>
                                          <p:attrName>style.visibility</p:attrName>
                                        </p:attrNameLst>
                                      </p:cBhvr>
                                      <p:to>
                                        <p:strVal val="visible"/>
                                      </p:to>
                                    </p:set>
                                    <p:animEffect filter="fade" transition="in">
                                      <p:cBhvr>
                                        <p:cTn dur="1000"/>
                                        <p:tgtEl>
                                          <p:spTgt spid="4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1" st="1"/>
                                            </p:txEl>
                                          </p:spTgt>
                                        </p:tgtEl>
                                        <p:attrNameLst>
                                          <p:attrName>style.visibility</p:attrName>
                                        </p:attrNameLst>
                                      </p:cBhvr>
                                      <p:to>
                                        <p:strVal val="visible"/>
                                      </p:to>
                                    </p:set>
                                    <p:animEffect filter="fade" transition="in">
                                      <p:cBhvr>
                                        <p:cTn dur="1000"/>
                                        <p:tgtEl>
                                          <p:spTgt spid="4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2" st="2"/>
                                            </p:txEl>
                                          </p:spTgt>
                                        </p:tgtEl>
                                        <p:attrNameLst>
                                          <p:attrName>style.visibility</p:attrName>
                                        </p:attrNameLst>
                                      </p:cBhvr>
                                      <p:to>
                                        <p:strVal val="visible"/>
                                      </p:to>
                                    </p:set>
                                    <p:animEffect filter="fade" transition="in">
                                      <p:cBhvr>
                                        <p:cTn dur="1000"/>
                                        <p:tgtEl>
                                          <p:spTgt spid="4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3" st="3"/>
                                            </p:txEl>
                                          </p:spTgt>
                                        </p:tgtEl>
                                        <p:attrNameLst>
                                          <p:attrName>style.visibility</p:attrName>
                                        </p:attrNameLst>
                                      </p:cBhvr>
                                      <p:to>
                                        <p:strVal val="visible"/>
                                      </p:to>
                                    </p:set>
                                    <p:animEffect filter="fade" transition="in">
                                      <p:cBhvr>
                                        <p:cTn dur="1000"/>
                                        <p:tgtEl>
                                          <p:spTgt spid="49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4" st="4"/>
                                            </p:txEl>
                                          </p:spTgt>
                                        </p:tgtEl>
                                        <p:attrNameLst>
                                          <p:attrName>style.visibility</p:attrName>
                                        </p:attrNameLst>
                                      </p:cBhvr>
                                      <p:to>
                                        <p:strVal val="visible"/>
                                      </p:to>
                                    </p:set>
                                    <p:animEffect filter="fade" transition="in">
                                      <p:cBhvr>
                                        <p:cTn dur="1000"/>
                                        <p:tgtEl>
                                          <p:spTgt spid="49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5" st="5"/>
                                            </p:txEl>
                                          </p:spTgt>
                                        </p:tgtEl>
                                        <p:attrNameLst>
                                          <p:attrName>style.visibility</p:attrName>
                                        </p:attrNameLst>
                                      </p:cBhvr>
                                      <p:to>
                                        <p:strVal val="visible"/>
                                      </p:to>
                                    </p:set>
                                    <p:animEffect filter="fade" transition="in">
                                      <p:cBhvr>
                                        <p:cTn dur="1000"/>
                                        <p:tgtEl>
                                          <p:spTgt spid="49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6" st="6"/>
                                            </p:txEl>
                                          </p:spTgt>
                                        </p:tgtEl>
                                        <p:attrNameLst>
                                          <p:attrName>style.visibility</p:attrName>
                                        </p:attrNameLst>
                                      </p:cBhvr>
                                      <p:to>
                                        <p:strVal val="visible"/>
                                      </p:to>
                                    </p:set>
                                    <p:animEffect filter="fade" transition="in">
                                      <p:cBhvr>
                                        <p:cTn dur="1000"/>
                                        <p:tgtEl>
                                          <p:spTgt spid="49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7" st="7"/>
                                            </p:txEl>
                                          </p:spTgt>
                                        </p:tgtEl>
                                        <p:attrNameLst>
                                          <p:attrName>style.visibility</p:attrName>
                                        </p:attrNameLst>
                                      </p:cBhvr>
                                      <p:to>
                                        <p:strVal val="visible"/>
                                      </p:to>
                                    </p:set>
                                    <p:animEffect filter="fade" transition="in">
                                      <p:cBhvr>
                                        <p:cTn dur="1000"/>
                                        <p:tgtEl>
                                          <p:spTgt spid="49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8" st="8"/>
                                            </p:txEl>
                                          </p:spTgt>
                                        </p:tgtEl>
                                        <p:attrNameLst>
                                          <p:attrName>style.visibility</p:attrName>
                                        </p:attrNameLst>
                                      </p:cBhvr>
                                      <p:to>
                                        <p:strVal val="visible"/>
                                      </p:to>
                                    </p:set>
                                    <p:animEffect filter="fade" transition="in">
                                      <p:cBhvr>
                                        <p:cTn dur="1000"/>
                                        <p:tgtEl>
                                          <p:spTgt spid="49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9" st="9"/>
                                            </p:txEl>
                                          </p:spTgt>
                                        </p:tgtEl>
                                        <p:attrNameLst>
                                          <p:attrName>style.visibility</p:attrName>
                                        </p:attrNameLst>
                                      </p:cBhvr>
                                      <p:to>
                                        <p:strVal val="visible"/>
                                      </p:to>
                                    </p:set>
                                    <p:animEffect filter="fade" transition="in">
                                      <p:cBhvr>
                                        <p:cTn dur="1000"/>
                                        <p:tgtEl>
                                          <p:spTgt spid="49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xEl>
                                              <p:pRg end="10" st="10"/>
                                            </p:txEl>
                                          </p:spTgt>
                                        </p:tgtEl>
                                        <p:attrNameLst>
                                          <p:attrName>style.visibility</p:attrName>
                                        </p:attrNameLst>
                                      </p:cBhvr>
                                      <p:to>
                                        <p:strVal val="visible"/>
                                      </p:to>
                                    </p:set>
                                    <p:animEffect filter="fade" transition="in">
                                      <p:cBhvr>
                                        <p:cTn dur="1000"/>
                                        <p:tgtEl>
                                          <p:spTgt spid="490">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48"/>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Challenges with Interventionism</a:t>
            </a:r>
            <a:endParaRPr sz="3600">
              <a:latin typeface="Nunito"/>
              <a:ea typeface="Nunito"/>
              <a:cs typeface="Nunito"/>
              <a:sym typeface="Nunito"/>
            </a:endParaRPr>
          </a:p>
        </p:txBody>
      </p:sp>
      <p:sp>
        <p:nvSpPr>
          <p:cNvPr id="499" name="Google Shape;499;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0" name="Google Shape;500;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1" name="Google Shape;501;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02" name="Google Shape;502;p48"/>
          <p:cNvSpPr txBox="1"/>
          <p:nvPr/>
        </p:nvSpPr>
        <p:spPr>
          <a:xfrm>
            <a:off x="367675" y="31586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Some attempts to solve wicked problems could backfire</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3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Examples</a:t>
            </a:r>
            <a:endParaRPr/>
          </a:p>
          <a:p>
            <a:pPr indent="0" lvl="0" marL="0" rtl="0" algn="ctr">
              <a:lnSpc>
                <a:spcPct val="100000"/>
              </a:lnSpc>
              <a:spcBef>
                <a:spcPts val="0"/>
              </a:spcBef>
              <a:spcAft>
                <a:spcPts val="0"/>
              </a:spcAft>
              <a:buSzPts val="3600"/>
              <a:buNone/>
            </a:pPr>
            <a:r>
              <a:t/>
            </a:r>
            <a:endParaRPr/>
          </a:p>
        </p:txBody>
      </p:sp>
      <p:sp>
        <p:nvSpPr>
          <p:cNvPr id="508" name="Google Shape;508;p49"/>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Interventions that work in theory might fail in a complex system.</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09" name="Google Shape;509;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0" name="Google Shape;510;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1" name="Google Shape;511;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12" name="Google Shape;512;p49"/>
          <p:cNvSpPr txBox="1"/>
          <p:nvPr/>
        </p:nvSpPr>
        <p:spPr>
          <a:xfrm>
            <a:off x="423400" y="223975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Rat infestation	-&gt; “Kill rats; present tails”	-&gt; Rat farms</a:t>
            </a:r>
            <a:endParaRPr b="0" i="0" sz="2000" u="none" cap="none" strike="noStrike">
              <a:solidFill>
                <a:schemeClr val="dk1"/>
              </a:solidFill>
              <a:latin typeface="Nunito"/>
              <a:ea typeface="Nunito"/>
              <a:cs typeface="Nunito"/>
              <a:sym typeface="Nunito"/>
            </a:endParaRPr>
          </a:p>
        </p:txBody>
      </p:sp>
      <p:sp>
        <p:nvSpPr>
          <p:cNvPr id="513" name="Google Shape;513;p49"/>
          <p:cNvSpPr txBox="1"/>
          <p:nvPr/>
        </p:nvSpPr>
        <p:spPr>
          <a:xfrm>
            <a:off x="423400" y="257175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Energy crisis	-&gt; “Subsidize wood pellets”	-&gt; Energy use increased</a:t>
            </a:r>
            <a:endParaRPr b="0" i="0" sz="2000" u="none" cap="none" strike="noStrike">
              <a:solidFill>
                <a:schemeClr val="dk1"/>
              </a:solidFill>
              <a:latin typeface="Nunito"/>
              <a:ea typeface="Nunito"/>
              <a:cs typeface="Nunito"/>
              <a:sym typeface="Nunito"/>
            </a:endParaRPr>
          </a:p>
        </p:txBody>
      </p:sp>
      <p:grpSp>
        <p:nvGrpSpPr>
          <p:cNvPr id="514" name="Google Shape;514;p49"/>
          <p:cNvGrpSpPr/>
          <p:nvPr/>
        </p:nvGrpSpPr>
        <p:grpSpPr>
          <a:xfrm>
            <a:off x="175" y="1884000"/>
            <a:ext cx="8832225" cy="2944724"/>
            <a:chOff x="175" y="1884000"/>
            <a:chExt cx="8832225" cy="2944724"/>
          </a:xfrm>
        </p:grpSpPr>
        <p:sp>
          <p:nvSpPr>
            <p:cNvPr id="515" name="Google Shape;515;p49"/>
            <p:cNvSpPr txBox="1"/>
            <p:nvPr/>
          </p:nvSpPr>
          <p:spPr>
            <a:xfrm>
              <a:off x="423400" y="188400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Cane beetles 	-&gt; “Introduce cane toads”	-&gt; Ecological disaster</a:t>
              </a:r>
              <a:endParaRPr b="0" i="0" sz="2000" u="none" cap="none" strike="noStrike">
                <a:solidFill>
                  <a:schemeClr val="dk1"/>
                </a:solidFill>
                <a:latin typeface="Nunito"/>
                <a:ea typeface="Nunito"/>
                <a:cs typeface="Nunito"/>
                <a:sym typeface="Nunito"/>
              </a:endParaRPr>
            </a:p>
          </p:txBody>
        </p:sp>
        <p:pic>
          <p:nvPicPr>
            <p:cNvPr id="516" name="Google Shape;516;p49"/>
            <p:cNvPicPr preferRelativeResize="0"/>
            <p:nvPr/>
          </p:nvPicPr>
          <p:blipFill rotWithShape="1">
            <a:blip r:embed="rId3">
              <a:alphaModFix/>
            </a:blip>
            <a:srcRect b="0" l="0" r="0" t="0"/>
            <a:stretch/>
          </p:blipFill>
          <p:spPr>
            <a:xfrm>
              <a:off x="175" y="3104587"/>
              <a:ext cx="2298849" cy="1724137"/>
            </a:xfrm>
            <a:prstGeom prst="rect">
              <a:avLst/>
            </a:prstGeom>
            <a:noFill/>
            <a:ln>
              <a:noFill/>
            </a:ln>
          </p:spPr>
        </p:pic>
      </p:grpSp>
      <p:pic>
        <p:nvPicPr>
          <p:cNvPr id="517" name="Google Shape;517;p49"/>
          <p:cNvPicPr preferRelativeResize="0"/>
          <p:nvPr/>
        </p:nvPicPr>
        <p:blipFill rotWithShape="1">
          <a:blip r:embed="rId4">
            <a:alphaModFix/>
          </a:blip>
          <a:srcRect b="0" l="15363" r="13409" t="0"/>
          <a:stretch/>
        </p:blipFill>
        <p:spPr>
          <a:xfrm>
            <a:off x="3076075" y="3104575"/>
            <a:ext cx="2183251" cy="1724150"/>
          </a:xfrm>
          <a:prstGeom prst="rect">
            <a:avLst/>
          </a:prstGeom>
          <a:noFill/>
          <a:ln>
            <a:noFill/>
          </a:ln>
        </p:spPr>
      </p:pic>
      <p:pic>
        <p:nvPicPr>
          <p:cNvPr id="518" name="Google Shape;518;p49"/>
          <p:cNvPicPr preferRelativeResize="0"/>
          <p:nvPr/>
        </p:nvPicPr>
        <p:blipFill rotWithShape="1">
          <a:blip r:embed="rId5">
            <a:alphaModFix/>
          </a:blip>
          <a:srcRect b="0" l="0" r="0" t="0"/>
          <a:stretch/>
        </p:blipFill>
        <p:spPr>
          <a:xfrm>
            <a:off x="5854875" y="3104575"/>
            <a:ext cx="3289125" cy="1724150"/>
          </a:xfrm>
          <a:prstGeom prst="rect">
            <a:avLst/>
          </a:prstGeom>
          <a:noFill/>
          <a:ln>
            <a:noFill/>
          </a:ln>
        </p:spPr>
      </p:pic>
      <p:sp>
        <p:nvSpPr>
          <p:cNvPr id="519" name="Google Shape;519;p49"/>
          <p:cNvSpPr/>
          <p:nvPr/>
        </p:nvSpPr>
        <p:spPr>
          <a:xfrm>
            <a:off x="2761175" y="1959800"/>
            <a:ext cx="29430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49"/>
          <p:cNvSpPr/>
          <p:nvPr/>
        </p:nvSpPr>
        <p:spPr>
          <a:xfrm>
            <a:off x="5889400" y="1918500"/>
            <a:ext cx="29430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49"/>
          <p:cNvSpPr/>
          <p:nvPr/>
        </p:nvSpPr>
        <p:spPr>
          <a:xfrm>
            <a:off x="2761175" y="2313800"/>
            <a:ext cx="29430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9"/>
          <p:cNvSpPr/>
          <p:nvPr/>
        </p:nvSpPr>
        <p:spPr>
          <a:xfrm>
            <a:off x="5889400" y="2272500"/>
            <a:ext cx="29430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49"/>
          <p:cNvSpPr/>
          <p:nvPr/>
        </p:nvSpPr>
        <p:spPr>
          <a:xfrm>
            <a:off x="2806550" y="2645800"/>
            <a:ext cx="31779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49"/>
          <p:cNvSpPr/>
          <p:nvPr/>
        </p:nvSpPr>
        <p:spPr>
          <a:xfrm>
            <a:off x="5984425" y="2625150"/>
            <a:ext cx="29430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9"/>
          <p:cNvSpPr/>
          <p:nvPr/>
        </p:nvSpPr>
        <p:spPr>
          <a:xfrm>
            <a:off x="-67325" y="3045800"/>
            <a:ext cx="9279000" cy="1777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9"/>
          <p:cNvSpPr txBox="1"/>
          <p:nvPr/>
        </p:nvSpPr>
        <p:spPr>
          <a:xfrm>
            <a:off x="423400" y="3331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must approach AI safety with more humility and more awareness of the limits of our knowledge.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0" st="0"/>
                                            </p:txEl>
                                          </p:spTgt>
                                        </p:tgtEl>
                                        <p:attrNameLst>
                                          <p:attrName>style.visibility</p:attrName>
                                        </p:attrNameLst>
                                      </p:cBhvr>
                                      <p:to>
                                        <p:strVal val="visible"/>
                                      </p:to>
                                    </p:set>
                                    <p:animEffect filter="fade" transition="in">
                                      <p:cBhvr>
                                        <p:cTn dur="300"/>
                                        <p:tgtEl>
                                          <p:spTgt spid="5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1" st="1"/>
                                            </p:txEl>
                                          </p:spTgt>
                                        </p:tgtEl>
                                        <p:attrNameLst>
                                          <p:attrName>style.visibility</p:attrName>
                                        </p:attrNameLst>
                                      </p:cBhvr>
                                      <p:to>
                                        <p:strVal val="visible"/>
                                      </p:to>
                                    </p:set>
                                    <p:animEffect filter="fade" transition="in">
                                      <p:cBhvr>
                                        <p:cTn dur="300"/>
                                        <p:tgtEl>
                                          <p:spTgt spid="5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2" st="2"/>
                                            </p:txEl>
                                          </p:spTgt>
                                        </p:tgtEl>
                                        <p:attrNameLst>
                                          <p:attrName>style.visibility</p:attrName>
                                        </p:attrNameLst>
                                      </p:cBhvr>
                                      <p:to>
                                        <p:strVal val="visible"/>
                                      </p:to>
                                    </p:set>
                                    <p:animEffect filter="fade" transition="in">
                                      <p:cBhvr>
                                        <p:cTn dur="300"/>
                                        <p:tgtEl>
                                          <p:spTgt spid="5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3" st="3"/>
                                            </p:txEl>
                                          </p:spTgt>
                                        </p:tgtEl>
                                        <p:attrNameLst>
                                          <p:attrName>style.visibility</p:attrName>
                                        </p:attrNameLst>
                                      </p:cBhvr>
                                      <p:to>
                                        <p:strVal val="visible"/>
                                      </p:to>
                                    </p:set>
                                    <p:animEffect filter="fade" transition="in">
                                      <p:cBhvr>
                                        <p:cTn dur="300"/>
                                        <p:tgtEl>
                                          <p:spTgt spid="5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300"/>
                                        <p:tgtEl>
                                          <p:spTgt spid="5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19"/>
                                        </p:tgtEl>
                                      </p:cBhvr>
                                    </p:animEffect>
                                    <p:set>
                                      <p:cBhvr>
                                        <p:cTn dur="1" fill="hold">
                                          <p:stCondLst>
                                            <p:cond delay="300"/>
                                          </p:stCondLst>
                                        </p:cTn>
                                        <p:tgtEl>
                                          <p:spTgt spid="51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300"/>
                                        <p:tgtEl>
                                          <p:spTgt spid="5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20"/>
                                        </p:tgtEl>
                                      </p:cBhvr>
                                    </p:animEffect>
                                    <p:set>
                                      <p:cBhvr>
                                        <p:cTn dur="1" fill="hold">
                                          <p:stCondLst>
                                            <p:cond delay="300"/>
                                          </p:stCondLst>
                                        </p:cTn>
                                        <p:tgtEl>
                                          <p:spTgt spid="52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518"/>
                                        </p:tgtEl>
                                        <p:attrNameLst>
                                          <p:attrName>style.visibility</p:attrName>
                                        </p:attrNameLst>
                                      </p:cBhvr>
                                      <p:to>
                                        <p:strVal val="visible"/>
                                      </p:to>
                                    </p:set>
                                    <p:animEffect filter="fade" transition="in">
                                      <p:cBhvr>
                                        <p:cTn dur="300"/>
                                        <p:tgtEl>
                                          <p:spTgt spid="5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300"/>
                                        <p:tgtEl>
                                          <p:spTgt spid="5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21"/>
                                        </p:tgtEl>
                                      </p:cBhvr>
                                    </p:animEffect>
                                    <p:set>
                                      <p:cBhvr>
                                        <p:cTn dur="1" fill="hold">
                                          <p:stCondLst>
                                            <p:cond delay="300"/>
                                          </p:stCondLst>
                                        </p:cTn>
                                        <p:tgtEl>
                                          <p:spTgt spid="52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22"/>
                                        </p:tgtEl>
                                      </p:cBhvr>
                                    </p:animEffect>
                                    <p:set>
                                      <p:cBhvr>
                                        <p:cTn dur="1" fill="hold">
                                          <p:stCondLst>
                                            <p:cond delay="300"/>
                                          </p:stCondLst>
                                        </p:cTn>
                                        <p:tgtEl>
                                          <p:spTgt spid="5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300"/>
                                        <p:tgtEl>
                                          <p:spTgt spid="5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23"/>
                                        </p:tgtEl>
                                      </p:cBhvr>
                                    </p:animEffect>
                                    <p:set>
                                      <p:cBhvr>
                                        <p:cTn dur="1" fill="hold">
                                          <p:stCondLst>
                                            <p:cond delay="300"/>
                                          </p:stCondLst>
                                        </p:cTn>
                                        <p:tgtEl>
                                          <p:spTgt spid="52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24"/>
                                        </p:tgtEl>
                                      </p:cBhvr>
                                    </p:animEffect>
                                    <p:set>
                                      <p:cBhvr>
                                        <p:cTn dur="1" fill="hold">
                                          <p:stCondLst>
                                            <p:cond delay="300"/>
                                          </p:stCondLst>
                                        </p:cTn>
                                        <p:tgtEl>
                                          <p:spTgt spid="52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300"/>
                                        <p:tgtEl>
                                          <p:spTgt spid="52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300"/>
                                        <p:tgtEl>
                                          <p:spTgt spid="5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0" name="Shape 530"/>
        <p:cNvGrpSpPr/>
        <p:nvPr/>
      </p:nvGrpSpPr>
      <p:grpSpPr>
        <a:xfrm>
          <a:off x="0" y="0"/>
          <a:ext cx="0" cy="0"/>
          <a:chOff x="0" y="0"/>
          <a:chExt cx="0" cy="0"/>
        </a:xfrm>
      </p:grpSpPr>
      <p:sp>
        <p:nvSpPr>
          <p:cNvPr id="531" name="Google Shape;531;p5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Stable States and Restoring Forces</a:t>
            </a:r>
            <a:endParaRPr/>
          </a:p>
          <a:p>
            <a:pPr indent="0" lvl="0" marL="0" rtl="0" algn="ctr">
              <a:lnSpc>
                <a:spcPct val="100000"/>
              </a:lnSpc>
              <a:spcBef>
                <a:spcPts val="0"/>
              </a:spcBef>
              <a:spcAft>
                <a:spcPts val="0"/>
              </a:spcAft>
              <a:buSzPts val="3600"/>
              <a:buNone/>
            </a:pPr>
            <a:r>
              <a:t/>
            </a:r>
            <a:endParaRPr/>
          </a:p>
        </p:txBody>
      </p:sp>
      <p:sp>
        <p:nvSpPr>
          <p:cNvPr id="532" name="Google Shape;532;p50"/>
          <p:cNvSpPr txBox="1"/>
          <p:nvPr/>
        </p:nvSpPr>
        <p:spPr>
          <a:xfrm>
            <a:off x="2710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a complex system is in a </a:t>
            </a:r>
            <a:r>
              <a:rPr b="1" i="0" lang="en" sz="2000" u="none" cap="none" strike="noStrike">
                <a:solidFill>
                  <a:schemeClr val="dk1"/>
                </a:solidFill>
                <a:latin typeface="Nunito"/>
                <a:ea typeface="Nunito"/>
                <a:cs typeface="Nunito"/>
                <a:sym typeface="Nunito"/>
              </a:rPr>
              <a:t>stable state </a:t>
            </a:r>
            <a:r>
              <a:rPr b="0" i="0" lang="en" sz="2000" u="none" cap="none" strike="noStrike">
                <a:solidFill>
                  <a:schemeClr val="dk1"/>
                </a:solidFill>
                <a:latin typeface="Nunito"/>
                <a:ea typeface="Nunito"/>
                <a:cs typeface="Nunito"/>
                <a:sym typeface="Nunito"/>
              </a:rPr>
              <a:t>it is likely to resist attempts to change it.</a:t>
            </a:r>
            <a:endParaRPr b="0" i="0" sz="2000" u="none" cap="none" strike="noStrike">
              <a:solidFill>
                <a:schemeClr val="dk1"/>
              </a:solidFill>
              <a:latin typeface="Nunito"/>
              <a:ea typeface="Nunito"/>
              <a:cs typeface="Nunito"/>
              <a:sym typeface="Nunito"/>
            </a:endParaRPr>
          </a:p>
        </p:txBody>
      </p:sp>
      <p:sp>
        <p:nvSpPr>
          <p:cNvPr id="533" name="Google Shape;533;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34" name="Google Shape;534;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5" name="Google Shape;535;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36" name="Google Shape;536;p50"/>
          <p:cNvSpPr txBox="1"/>
          <p:nvPr/>
        </p:nvSpPr>
        <p:spPr>
          <a:xfrm>
            <a:off x="271000" y="15655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Ball in a Valley.</a:t>
            </a:r>
            <a:endParaRPr b="0" i="0" sz="2000" u="none" cap="none" strike="noStrike">
              <a:solidFill>
                <a:schemeClr val="dk1"/>
              </a:solidFill>
              <a:latin typeface="Nunito"/>
              <a:ea typeface="Nunito"/>
              <a:cs typeface="Nunito"/>
              <a:sym typeface="Nunito"/>
            </a:endParaRPr>
          </a:p>
        </p:txBody>
      </p:sp>
      <p:pic>
        <p:nvPicPr>
          <p:cNvPr id="537" name="Google Shape;537;p50"/>
          <p:cNvPicPr preferRelativeResize="0"/>
          <p:nvPr/>
        </p:nvPicPr>
        <p:blipFill rotWithShape="1">
          <a:blip r:embed="rId3">
            <a:alphaModFix/>
          </a:blip>
          <a:srcRect b="0" l="0" r="0" t="0"/>
          <a:stretch/>
        </p:blipFill>
        <p:spPr>
          <a:xfrm>
            <a:off x="3813178" y="1960200"/>
            <a:ext cx="5330999" cy="2878501"/>
          </a:xfrm>
          <a:prstGeom prst="rect">
            <a:avLst/>
          </a:prstGeom>
          <a:noFill/>
          <a:ln>
            <a:noFill/>
          </a:ln>
        </p:spPr>
      </p:pic>
      <p:pic>
        <p:nvPicPr>
          <p:cNvPr id="538" name="Google Shape;538;p50"/>
          <p:cNvPicPr preferRelativeResize="0"/>
          <p:nvPr/>
        </p:nvPicPr>
        <p:blipFill rotWithShape="1">
          <a:blip r:embed="rId4">
            <a:alphaModFix/>
          </a:blip>
          <a:srcRect b="0" l="0" r="0" t="0"/>
          <a:stretch/>
        </p:blipFill>
        <p:spPr>
          <a:xfrm>
            <a:off x="3813175" y="1960211"/>
            <a:ext cx="5330999" cy="2878489"/>
          </a:xfrm>
          <a:prstGeom prst="rect">
            <a:avLst/>
          </a:prstGeom>
          <a:noFill/>
          <a:ln>
            <a:noFill/>
          </a:ln>
        </p:spPr>
      </p:pic>
      <p:pic>
        <p:nvPicPr>
          <p:cNvPr id="539" name="Google Shape;539;p50"/>
          <p:cNvPicPr preferRelativeResize="0"/>
          <p:nvPr/>
        </p:nvPicPr>
        <p:blipFill rotWithShape="1">
          <a:blip r:embed="rId5">
            <a:alphaModFix/>
          </a:blip>
          <a:srcRect b="0" l="0" r="0" t="0"/>
          <a:stretch/>
        </p:blipFill>
        <p:spPr>
          <a:xfrm>
            <a:off x="3821370" y="1960200"/>
            <a:ext cx="5314620" cy="2878500"/>
          </a:xfrm>
          <a:prstGeom prst="rect">
            <a:avLst/>
          </a:prstGeom>
          <a:noFill/>
          <a:ln>
            <a:noFill/>
          </a:ln>
        </p:spPr>
      </p:pic>
      <p:pic>
        <p:nvPicPr>
          <p:cNvPr id="540" name="Google Shape;540;p50"/>
          <p:cNvPicPr preferRelativeResize="0"/>
          <p:nvPr/>
        </p:nvPicPr>
        <p:blipFill rotWithShape="1">
          <a:blip r:embed="rId6">
            <a:alphaModFix/>
          </a:blip>
          <a:srcRect b="0" l="0" r="0" t="0"/>
          <a:stretch/>
        </p:blipFill>
        <p:spPr>
          <a:xfrm>
            <a:off x="3821375" y="1962987"/>
            <a:ext cx="5314624" cy="2872921"/>
          </a:xfrm>
          <a:prstGeom prst="rect">
            <a:avLst/>
          </a:prstGeom>
          <a:noFill/>
          <a:ln>
            <a:noFill/>
          </a:ln>
        </p:spPr>
      </p:pic>
      <p:pic>
        <p:nvPicPr>
          <p:cNvPr id="541" name="Google Shape;541;p50"/>
          <p:cNvPicPr preferRelativeResize="0"/>
          <p:nvPr/>
        </p:nvPicPr>
        <p:blipFill rotWithShape="1">
          <a:blip r:embed="rId7">
            <a:alphaModFix/>
          </a:blip>
          <a:srcRect b="0" l="0" r="0" t="0"/>
          <a:stretch/>
        </p:blipFill>
        <p:spPr>
          <a:xfrm>
            <a:off x="3821374" y="1962987"/>
            <a:ext cx="5314624" cy="2872915"/>
          </a:xfrm>
          <a:prstGeom prst="rect">
            <a:avLst/>
          </a:prstGeom>
          <a:noFill/>
          <a:ln>
            <a:noFill/>
          </a:ln>
        </p:spPr>
      </p:pic>
      <p:pic>
        <p:nvPicPr>
          <p:cNvPr id="542" name="Google Shape;542;p50"/>
          <p:cNvPicPr preferRelativeResize="0"/>
          <p:nvPr/>
        </p:nvPicPr>
        <p:blipFill rotWithShape="1">
          <a:blip r:embed="rId8">
            <a:alphaModFix/>
          </a:blip>
          <a:srcRect b="0" l="0" r="0" t="0"/>
          <a:stretch/>
        </p:blipFill>
        <p:spPr>
          <a:xfrm>
            <a:off x="3813187" y="1958553"/>
            <a:ext cx="5331001" cy="2881760"/>
          </a:xfrm>
          <a:prstGeom prst="rect">
            <a:avLst/>
          </a:prstGeom>
          <a:noFill/>
          <a:ln>
            <a:noFill/>
          </a:ln>
        </p:spPr>
      </p:pic>
      <p:sp>
        <p:nvSpPr>
          <p:cNvPr id="543" name="Google Shape;543;p50"/>
          <p:cNvSpPr/>
          <p:nvPr/>
        </p:nvSpPr>
        <p:spPr>
          <a:xfrm>
            <a:off x="3780475" y="3440700"/>
            <a:ext cx="46800" cy="1398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50"/>
          <p:cNvSpPr/>
          <p:nvPr/>
        </p:nvSpPr>
        <p:spPr>
          <a:xfrm>
            <a:off x="3780475" y="1967400"/>
            <a:ext cx="5393100" cy="2872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50"/>
          <p:cNvSpPr txBox="1"/>
          <p:nvPr/>
        </p:nvSpPr>
        <p:spPr>
          <a:xfrm>
            <a:off x="271000" y="1967400"/>
            <a:ext cx="3714600" cy="1473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Instead of pushing a system in a desired direction, we could try to shift it from one stable state to a more desirable one.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300"/>
                                        <p:tgtEl>
                                          <p:spTgt spid="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6">
                                            <p:txEl>
                                              <p:pRg end="0" st="0"/>
                                            </p:txEl>
                                          </p:spTgt>
                                        </p:tgtEl>
                                        <p:attrNameLst>
                                          <p:attrName>style.visibility</p:attrName>
                                        </p:attrNameLst>
                                      </p:cBhvr>
                                      <p:to>
                                        <p:strVal val="visible"/>
                                      </p:to>
                                    </p:set>
                                    <p:animEffect filter="fade" transition="in">
                                      <p:cBhvr>
                                        <p:cTn dur="300"/>
                                        <p:tgtEl>
                                          <p:spTgt spid="536">
                                            <p:txEl>
                                              <p:pRg end="0" st="0"/>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300"/>
                                        <p:tgtEl>
                                          <p:spTgt spid="5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300"/>
                                        <p:tgtEl>
                                          <p:spTgt spid="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300"/>
                                        <p:tgtEl>
                                          <p:spTgt spid="5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5">
                                            <p:txEl>
                                              <p:pRg end="0" st="0"/>
                                            </p:txEl>
                                          </p:spTgt>
                                        </p:tgtEl>
                                        <p:attrNameLst>
                                          <p:attrName>style.visibility</p:attrName>
                                        </p:attrNameLst>
                                      </p:cBhvr>
                                      <p:to>
                                        <p:strVal val="visible"/>
                                      </p:to>
                                    </p:set>
                                    <p:animEffect filter="fade" transition="in">
                                      <p:cBhvr>
                                        <p:cTn dur="1000"/>
                                        <p:tgtEl>
                                          <p:spTgt spid="5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300"/>
                                        <p:tgtEl>
                                          <p:spTgt spid="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300"/>
                                        <p:tgtEl>
                                          <p:spTgt spid="5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30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1000"/>
                                        <p:tgtEl>
                                          <p:spTgt spid="5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5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Successful Interventions</a:t>
            </a:r>
            <a:endParaRPr/>
          </a:p>
          <a:p>
            <a:pPr indent="0" lvl="0" marL="0" rtl="0" algn="ctr">
              <a:lnSpc>
                <a:spcPct val="100000"/>
              </a:lnSpc>
              <a:spcBef>
                <a:spcPts val="0"/>
              </a:spcBef>
              <a:spcAft>
                <a:spcPts val="0"/>
              </a:spcAft>
              <a:buSzPts val="3600"/>
              <a:buNone/>
            </a:pPr>
            <a:r>
              <a:t/>
            </a:r>
            <a:endParaRPr/>
          </a:p>
        </p:txBody>
      </p:sp>
      <p:sp>
        <p:nvSpPr>
          <p:cNvPr id="551" name="Google Shape;551;p51"/>
          <p:cNvSpPr txBox="1"/>
          <p:nvPr/>
        </p:nvSpPr>
        <p:spPr>
          <a:xfrm>
            <a:off x="423400" y="8172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While it is difficult to say definitively whether a wicked problem has been “solved,” there are examples of at least partially successful interventions.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Eradication of smallpox</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Reduced</a:t>
            </a:r>
            <a:r>
              <a:rPr b="0" i="0" lang="en" sz="2000" u="none" cap="none" strike="noStrike">
                <a:solidFill>
                  <a:schemeClr val="dk1"/>
                </a:solidFill>
                <a:latin typeface="Nunito"/>
                <a:ea typeface="Nunito"/>
                <a:cs typeface="Nunito"/>
                <a:sym typeface="Nunito"/>
              </a:rPr>
              <a:t> of the depletion of the ozone layer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Anti-smoking public health campaigns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All required enormous, sustain effort over many years, sometimes with coordination on a global scale.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p:txBody>
      </p:sp>
      <p:sp>
        <p:nvSpPr>
          <p:cNvPr id="552" name="Google Shape;552;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3" name="Google Shape;553;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54" name="Google Shape;554;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0" st="0"/>
                                            </p:txEl>
                                          </p:spTgt>
                                        </p:tgtEl>
                                        <p:attrNameLst>
                                          <p:attrName>style.visibility</p:attrName>
                                        </p:attrNameLst>
                                      </p:cBhvr>
                                      <p:to>
                                        <p:strVal val="visible"/>
                                      </p:to>
                                    </p:set>
                                    <p:animEffect filter="fade" transition="in">
                                      <p:cBhvr>
                                        <p:cTn dur="300"/>
                                        <p:tgtEl>
                                          <p:spTgt spid="55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1" st="1"/>
                                            </p:txEl>
                                          </p:spTgt>
                                        </p:tgtEl>
                                        <p:attrNameLst>
                                          <p:attrName>style.visibility</p:attrName>
                                        </p:attrNameLst>
                                      </p:cBhvr>
                                      <p:to>
                                        <p:strVal val="visible"/>
                                      </p:to>
                                    </p:set>
                                    <p:animEffect filter="fade" transition="in">
                                      <p:cBhvr>
                                        <p:cTn dur="300"/>
                                        <p:tgtEl>
                                          <p:spTgt spid="55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2" st="2"/>
                                            </p:txEl>
                                          </p:spTgt>
                                        </p:tgtEl>
                                        <p:attrNameLst>
                                          <p:attrName>style.visibility</p:attrName>
                                        </p:attrNameLst>
                                      </p:cBhvr>
                                      <p:to>
                                        <p:strVal val="visible"/>
                                      </p:to>
                                    </p:set>
                                    <p:animEffect filter="fade" transition="in">
                                      <p:cBhvr>
                                        <p:cTn dur="300"/>
                                        <p:tgtEl>
                                          <p:spTgt spid="55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3" st="3"/>
                                            </p:txEl>
                                          </p:spTgt>
                                        </p:tgtEl>
                                        <p:attrNameLst>
                                          <p:attrName>style.visibility</p:attrName>
                                        </p:attrNameLst>
                                      </p:cBhvr>
                                      <p:to>
                                        <p:strVal val="visible"/>
                                      </p:to>
                                    </p:set>
                                    <p:animEffect filter="fade" transition="in">
                                      <p:cBhvr>
                                        <p:cTn dur="300"/>
                                        <p:tgtEl>
                                          <p:spTgt spid="55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4" st="4"/>
                                            </p:txEl>
                                          </p:spTgt>
                                        </p:tgtEl>
                                        <p:attrNameLst>
                                          <p:attrName>style.visibility</p:attrName>
                                        </p:attrNameLst>
                                      </p:cBhvr>
                                      <p:to>
                                        <p:strVal val="visible"/>
                                      </p:to>
                                    </p:set>
                                    <p:animEffect filter="fade" transition="in">
                                      <p:cBhvr>
                                        <p:cTn dur="300"/>
                                        <p:tgtEl>
                                          <p:spTgt spid="55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5" st="5"/>
                                            </p:txEl>
                                          </p:spTgt>
                                        </p:tgtEl>
                                        <p:attrNameLst>
                                          <p:attrName>style.visibility</p:attrName>
                                        </p:attrNameLst>
                                      </p:cBhvr>
                                      <p:to>
                                        <p:strVal val="visible"/>
                                      </p:to>
                                    </p:set>
                                    <p:animEffect filter="fade" transition="in">
                                      <p:cBhvr>
                                        <p:cTn dur="300"/>
                                        <p:tgtEl>
                                          <p:spTgt spid="55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6" st="6"/>
                                            </p:txEl>
                                          </p:spTgt>
                                        </p:tgtEl>
                                        <p:attrNameLst>
                                          <p:attrName>style.visibility</p:attrName>
                                        </p:attrNameLst>
                                      </p:cBhvr>
                                      <p:to>
                                        <p:strVal val="visible"/>
                                      </p:to>
                                    </p:set>
                                    <p:animEffect filter="fade" transition="in">
                                      <p:cBhvr>
                                        <p:cTn dur="300"/>
                                        <p:tgtEl>
                                          <p:spTgt spid="55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7" st="7"/>
                                            </p:txEl>
                                          </p:spTgt>
                                        </p:tgtEl>
                                        <p:attrNameLst>
                                          <p:attrName>style.visibility</p:attrName>
                                        </p:attrNameLst>
                                      </p:cBhvr>
                                      <p:to>
                                        <p:strVal val="visible"/>
                                      </p:to>
                                    </p:set>
                                    <p:animEffect filter="fade" transition="in">
                                      <p:cBhvr>
                                        <p:cTn dur="300"/>
                                        <p:tgtEl>
                                          <p:spTgt spid="55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8" st="8"/>
                                            </p:txEl>
                                          </p:spTgt>
                                        </p:tgtEl>
                                        <p:attrNameLst>
                                          <p:attrName>style.visibility</p:attrName>
                                        </p:attrNameLst>
                                      </p:cBhvr>
                                      <p:to>
                                        <p:strVal val="visible"/>
                                      </p:to>
                                    </p:set>
                                    <p:animEffect filter="fade" transition="in">
                                      <p:cBhvr>
                                        <p:cTn dur="300"/>
                                        <p:tgtEl>
                                          <p:spTgt spid="55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xEl>
                                              <p:pRg end="9" st="9"/>
                                            </p:txEl>
                                          </p:spTgt>
                                        </p:tgtEl>
                                        <p:attrNameLst>
                                          <p:attrName>style.visibility</p:attrName>
                                        </p:attrNameLst>
                                      </p:cBhvr>
                                      <p:to>
                                        <p:strVal val="visible"/>
                                      </p:to>
                                    </p:set>
                                    <p:animEffect filter="fade" transition="in">
                                      <p:cBhvr>
                                        <p:cTn dur="300"/>
                                        <p:tgtEl>
                                          <p:spTgt spid="55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Reductionist Paradigm</a:t>
            </a:r>
            <a:endParaRPr/>
          </a:p>
          <a:p>
            <a:pPr indent="0" lvl="0" marL="0" rtl="0" algn="ctr">
              <a:lnSpc>
                <a:spcPct val="100000"/>
              </a:lnSpc>
              <a:spcBef>
                <a:spcPts val="0"/>
              </a:spcBef>
              <a:spcAft>
                <a:spcPts val="0"/>
              </a:spcAft>
              <a:buSzPts val="3600"/>
              <a:buNone/>
            </a:pPr>
            <a:r>
              <a:t/>
            </a:r>
            <a:endParaRPr/>
          </a:p>
        </p:txBody>
      </p:sp>
      <p:sp>
        <p:nvSpPr>
          <p:cNvPr id="86" name="Google Shape;86;p16"/>
          <p:cNvSpPr txBox="1"/>
          <p:nvPr/>
        </p:nvSpPr>
        <p:spPr>
          <a:xfrm>
            <a:off x="423400" y="817200"/>
            <a:ext cx="8253900" cy="3935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Reductionist paradigm</a:t>
            </a:r>
            <a:r>
              <a:rPr b="0" i="0" lang="en" sz="2000" u="none" cap="none" strike="noStrike">
                <a:solidFill>
                  <a:schemeClr val="dk1"/>
                </a:solidFill>
                <a:latin typeface="Nunito"/>
                <a:ea typeface="Nunito"/>
                <a:cs typeface="Nunito"/>
                <a:sym typeface="Nunito"/>
              </a:rPr>
              <a:t>: systems can be fully understood and described </a:t>
            </a:r>
            <a:r>
              <a:rPr lang="en" sz="2000">
                <a:solidFill>
                  <a:schemeClr val="dk1"/>
                </a:solidFill>
                <a:latin typeface="Nunito"/>
                <a:ea typeface="Nunito"/>
                <a:cs typeface="Nunito"/>
                <a:sym typeface="Nunito"/>
              </a:rPr>
              <a:t>by understanding their parts.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87" name="Google Shape;87;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8" name="Google Shape;88;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9" name="Google Shape;89;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0" name="Google Shape;90;p16"/>
          <p:cNvSpPr txBox="1"/>
          <p:nvPr/>
        </p:nvSpPr>
        <p:spPr>
          <a:xfrm>
            <a:off x="423400" y="20075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Mechanistic approach</a:t>
            </a:r>
            <a:r>
              <a:rPr b="0" i="0" lang="en" sz="2000" u="none" cap="none" strike="noStrike">
                <a:solidFill>
                  <a:schemeClr val="dk1"/>
                </a:solidFill>
                <a:latin typeface="Nunito"/>
                <a:ea typeface="Nunito"/>
                <a:cs typeface="Nunito"/>
                <a:sym typeface="Nunito"/>
              </a:rPr>
              <a:t>: a technique for understanding a system by studying each component separately, then mentally reassembling it.</a:t>
            </a:r>
            <a:endParaRPr b="0" i="0" sz="2000" u="none" cap="none" strike="noStrike">
              <a:solidFill>
                <a:schemeClr val="dk1"/>
              </a:solidFill>
              <a:latin typeface="Nunito"/>
              <a:ea typeface="Nunito"/>
              <a:cs typeface="Nunito"/>
              <a:sym typeface="Nunito"/>
            </a:endParaRPr>
          </a:p>
        </p:txBody>
      </p:sp>
      <p:sp>
        <p:nvSpPr>
          <p:cNvPr id="91" name="Google Shape;91;p16"/>
          <p:cNvSpPr txBox="1"/>
          <p:nvPr/>
        </p:nvSpPr>
        <p:spPr>
          <a:xfrm>
            <a:off x="423400" y="289315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Statistical approach</a:t>
            </a:r>
            <a:r>
              <a:rPr b="0" i="0" lang="en" sz="2000" u="none" cap="none" strike="noStrike">
                <a:solidFill>
                  <a:schemeClr val="dk1"/>
                </a:solidFill>
                <a:latin typeface="Nunito"/>
                <a:ea typeface="Nunito"/>
                <a:cs typeface="Nunito"/>
                <a:sym typeface="Nunito"/>
              </a:rPr>
              <a:t>: if there are very many system components, we may instead use statistics.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3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300"/>
                                        <p:tgtEl>
                                          <p:spTgt spid="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3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8" name="Shape 558"/>
        <p:cNvGrpSpPr/>
        <p:nvPr/>
      </p:nvGrpSpPr>
      <p:grpSpPr>
        <a:xfrm>
          <a:off x="0" y="0"/>
          <a:ext cx="0" cy="0"/>
          <a:chOff x="0" y="0"/>
          <a:chExt cx="0" cy="0"/>
        </a:xfrm>
      </p:grpSpPr>
      <p:sp>
        <p:nvSpPr>
          <p:cNvPr id="559" name="Google Shape;559;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0" name="Google Shape;560;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61" name="Google Shape;561;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62" name="Google Shape;562;p52"/>
          <p:cNvPicPr preferRelativeResize="0"/>
          <p:nvPr/>
        </p:nvPicPr>
        <p:blipFill rotWithShape="1">
          <a:blip r:embed="rId3">
            <a:alphaModFix/>
          </a:blip>
          <a:srcRect b="0" l="0" r="0" t="0"/>
          <a:stretch/>
        </p:blipFill>
        <p:spPr>
          <a:xfrm>
            <a:off x="4524750" y="954425"/>
            <a:ext cx="3410301" cy="3032775"/>
          </a:xfrm>
          <a:prstGeom prst="rect">
            <a:avLst/>
          </a:prstGeom>
          <a:noFill/>
          <a:ln>
            <a:noFill/>
          </a:ln>
        </p:spPr>
      </p:pic>
      <p:pic>
        <p:nvPicPr>
          <p:cNvPr id="563" name="Google Shape;563;p52"/>
          <p:cNvPicPr preferRelativeResize="0"/>
          <p:nvPr/>
        </p:nvPicPr>
        <p:blipFill rotWithShape="1">
          <a:blip r:embed="rId4">
            <a:alphaModFix/>
          </a:blip>
          <a:srcRect b="0" l="0" r="0" t="0"/>
          <a:stretch/>
        </p:blipFill>
        <p:spPr>
          <a:xfrm>
            <a:off x="4326100" y="822850"/>
            <a:ext cx="3784600" cy="3658025"/>
          </a:xfrm>
          <a:prstGeom prst="rect">
            <a:avLst/>
          </a:prstGeom>
          <a:noFill/>
          <a:ln>
            <a:noFill/>
          </a:ln>
        </p:spPr>
      </p:pic>
      <p:sp>
        <p:nvSpPr>
          <p:cNvPr id="564" name="Google Shape;564;p52"/>
          <p:cNvSpPr txBox="1"/>
          <p:nvPr>
            <p:ph type="title"/>
          </p:nvPr>
        </p:nvSpPr>
        <p:spPr>
          <a:xfrm>
            <a:off x="423400" y="640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System-Level Solutions</a:t>
            </a:r>
            <a:endParaRPr/>
          </a:p>
        </p:txBody>
      </p:sp>
      <p:sp>
        <p:nvSpPr>
          <p:cNvPr id="565" name="Google Shape;565;p52"/>
          <p:cNvSpPr txBox="1"/>
          <p:nvPr/>
        </p:nvSpPr>
        <p:spPr>
          <a:xfrm>
            <a:off x="423400" y="817200"/>
            <a:ext cx="4148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Obvious problems may simply symptoms of broader systemic issues. </a:t>
            </a:r>
            <a:endParaRPr b="0" i="0" sz="2000" u="none" cap="none" strike="noStrike">
              <a:solidFill>
                <a:schemeClr val="dk1"/>
              </a:solidFill>
              <a:latin typeface="Nunito"/>
              <a:ea typeface="Nunito"/>
              <a:cs typeface="Nunito"/>
              <a:sym typeface="Nunito"/>
            </a:endParaRPr>
          </a:p>
        </p:txBody>
      </p:sp>
      <p:sp>
        <p:nvSpPr>
          <p:cNvPr id="566" name="Google Shape;566;p52"/>
          <p:cNvSpPr txBox="1"/>
          <p:nvPr/>
        </p:nvSpPr>
        <p:spPr>
          <a:xfrm>
            <a:off x="423400" y="2027650"/>
            <a:ext cx="3270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 bandaids may not work in the long term.</a:t>
            </a:r>
            <a:endParaRPr b="0" i="0" sz="2000" u="none" cap="none" strike="noStrike">
              <a:solidFill>
                <a:schemeClr val="dk1"/>
              </a:solidFill>
              <a:latin typeface="Nunito"/>
              <a:ea typeface="Nunito"/>
              <a:cs typeface="Nunito"/>
              <a:sym typeface="Nunito"/>
            </a:endParaRPr>
          </a:p>
        </p:txBody>
      </p:sp>
      <p:sp>
        <p:nvSpPr>
          <p:cNvPr id="567" name="Google Shape;567;p52"/>
          <p:cNvSpPr txBox="1"/>
          <p:nvPr/>
        </p:nvSpPr>
        <p:spPr>
          <a:xfrm>
            <a:off x="423400" y="17316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300"/>
                                        <p:tgtEl>
                                          <p:spTgt spid="56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62"/>
                                        </p:tgtEl>
                                        <p:attrNameLst>
                                          <p:attrName>style.visibility</p:attrName>
                                        </p:attrNameLst>
                                      </p:cBhvr>
                                      <p:to>
                                        <p:strVal val="visible"/>
                                      </p:to>
                                    </p:set>
                                    <p:animEffect filter="fade" transition="in">
                                      <p:cBhvr>
                                        <p:cTn dur="300"/>
                                        <p:tgtEl>
                                          <p:spTgt spid="5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300"/>
                                        <p:tgtEl>
                                          <p:spTgt spid="56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63"/>
                                        </p:tgtEl>
                                        <p:attrNameLst>
                                          <p:attrName>style.visibility</p:attrName>
                                        </p:attrNameLst>
                                      </p:cBhvr>
                                      <p:to>
                                        <p:strVal val="visible"/>
                                      </p:to>
                                    </p:set>
                                    <p:animEffect filter="fade" transition="in">
                                      <p:cBhvr>
                                        <p:cTn dur="300"/>
                                        <p:tgtEl>
                                          <p:spTgt spid="563"/>
                                        </p:tgtEl>
                                      </p:cBhvr>
                                    </p:animEffect>
                                  </p:childTnLst>
                                </p:cTn>
                              </p:par>
                            </p:childTnLst>
                          </p:cTn>
                        </p:par>
                        <p:par>
                          <p:cTn fill="hold">
                            <p:stCondLst>
                              <p:cond delay="600"/>
                            </p:stCondLst>
                            <p:childTnLst>
                              <p:par>
                                <p:cTn fill="hold" nodeType="afterEffect" presetClass="exit" presetID="10" presetSubtype="0">
                                  <p:stCondLst>
                                    <p:cond delay="0"/>
                                  </p:stCondLst>
                                  <p:childTnLst>
                                    <p:animEffect filter="fade" transition="out">
                                      <p:cBhvr>
                                        <p:cTn dur="1000"/>
                                        <p:tgtEl>
                                          <p:spTgt spid="562"/>
                                        </p:tgtEl>
                                      </p:cBhvr>
                                    </p:animEffect>
                                    <p:set>
                                      <p:cBhvr>
                                        <p:cTn dur="1" fill="hold">
                                          <p:stCondLst>
                                            <p:cond delay="1000"/>
                                          </p:stCondLst>
                                        </p:cTn>
                                        <p:tgtEl>
                                          <p:spTgt spid="56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63"/>
                                        </p:tgtEl>
                                      </p:cBhvr>
                                    </p:animEffect>
                                    <p:set>
                                      <p:cBhvr>
                                        <p:cTn dur="1" fill="hold">
                                          <p:stCondLst>
                                            <p:cond delay="300"/>
                                          </p:stCondLst>
                                        </p:cTn>
                                        <p:tgtEl>
                                          <p:spTgt spid="56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66"/>
                                        </p:tgtEl>
                                      </p:cBhvr>
                                    </p:animEffect>
                                    <p:set>
                                      <p:cBhvr>
                                        <p:cTn dur="1" fill="hold">
                                          <p:stCondLst>
                                            <p:cond delay="300"/>
                                          </p:stCondLst>
                                        </p:cTn>
                                        <p:tgtEl>
                                          <p:spTgt spid="56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65"/>
                                        </p:tgtEl>
                                      </p:cBhvr>
                                    </p:animEffect>
                                    <p:set>
                                      <p:cBhvr>
                                        <p:cTn dur="1" fill="hold">
                                          <p:stCondLst>
                                            <p:cond delay="300"/>
                                          </p:stCondLst>
                                        </p:cTn>
                                        <p:tgtEl>
                                          <p:spTgt spid="56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xEl>
                                              <p:pRg end="0" st="0"/>
                                            </p:txEl>
                                          </p:spTgt>
                                        </p:tgtEl>
                                        <p:attrNameLst>
                                          <p:attrName>style.visibility</p:attrName>
                                        </p:attrNameLst>
                                      </p:cBhvr>
                                      <p:to>
                                        <p:strVal val="visible"/>
                                      </p:to>
                                    </p:set>
                                    <p:animEffect filter="fade" transition="in">
                                      <p:cBhvr>
                                        <p:cTn dur="300"/>
                                        <p:tgtEl>
                                          <p:spTgt spid="567">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1" name="Shape 571"/>
        <p:cNvGrpSpPr/>
        <p:nvPr/>
      </p:nvGrpSpPr>
      <p:grpSpPr>
        <a:xfrm>
          <a:off x="0" y="0"/>
          <a:ext cx="0" cy="0"/>
          <a:chOff x="0" y="0"/>
          <a:chExt cx="0" cy="0"/>
        </a:xfrm>
      </p:grpSpPr>
      <p:pic>
        <p:nvPicPr>
          <p:cNvPr id="572" name="Google Shape;572;p53"/>
          <p:cNvPicPr preferRelativeResize="0"/>
          <p:nvPr/>
        </p:nvPicPr>
        <p:blipFill rotWithShape="1">
          <a:blip r:embed="rId3">
            <a:alphaModFix/>
          </a:blip>
          <a:srcRect b="0" l="0" r="0" t="0"/>
          <a:stretch/>
        </p:blipFill>
        <p:spPr>
          <a:xfrm>
            <a:off x="-28150" y="0"/>
            <a:ext cx="3079725" cy="2679475"/>
          </a:xfrm>
          <a:prstGeom prst="rect">
            <a:avLst/>
          </a:prstGeom>
          <a:noFill/>
          <a:ln>
            <a:noFill/>
          </a:ln>
        </p:spPr>
      </p:pic>
      <p:pic>
        <p:nvPicPr>
          <p:cNvPr id="573" name="Google Shape;573;p53"/>
          <p:cNvPicPr preferRelativeResize="0"/>
          <p:nvPr/>
        </p:nvPicPr>
        <p:blipFill rotWithShape="1">
          <a:blip r:embed="rId4">
            <a:alphaModFix/>
          </a:blip>
          <a:srcRect b="0" l="0" r="0" t="0"/>
          <a:stretch/>
        </p:blipFill>
        <p:spPr>
          <a:xfrm>
            <a:off x="2783150" y="25263"/>
            <a:ext cx="1899857" cy="1706417"/>
          </a:xfrm>
          <a:prstGeom prst="rect">
            <a:avLst/>
          </a:prstGeom>
          <a:noFill/>
          <a:ln>
            <a:noFill/>
          </a:ln>
        </p:spPr>
      </p:pic>
      <p:sp>
        <p:nvSpPr>
          <p:cNvPr id="574" name="Google Shape;574;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5" name="Google Shape;575;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6" name="Google Shape;576;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77" name="Google Shape;577;p53"/>
          <p:cNvPicPr preferRelativeResize="0"/>
          <p:nvPr/>
        </p:nvPicPr>
        <p:blipFill rotWithShape="1">
          <a:blip r:embed="rId5">
            <a:alphaModFix/>
          </a:blip>
          <a:srcRect b="0" l="0" r="0" t="0"/>
          <a:stretch/>
        </p:blipFill>
        <p:spPr>
          <a:xfrm>
            <a:off x="6759387" y="2646550"/>
            <a:ext cx="2414188" cy="2172750"/>
          </a:xfrm>
          <a:prstGeom prst="rect">
            <a:avLst/>
          </a:prstGeom>
          <a:noFill/>
          <a:ln>
            <a:noFill/>
          </a:ln>
        </p:spPr>
      </p:pic>
      <p:pic>
        <p:nvPicPr>
          <p:cNvPr id="578" name="Google Shape;578;p53"/>
          <p:cNvPicPr preferRelativeResize="0"/>
          <p:nvPr/>
        </p:nvPicPr>
        <p:blipFill rotWithShape="1">
          <a:blip r:embed="rId6">
            <a:alphaModFix/>
          </a:blip>
          <a:srcRect b="0" l="0" r="0" t="0"/>
          <a:stretch/>
        </p:blipFill>
        <p:spPr>
          <a:xfrm>
            <a:off x="293075" y="2919296"/>
            <a:ext cx="1899850" cy="1679592"/>
          </a:xfrm>
          <a:prstGeom prst="rect">
            <a:avLst/>
          </a:prstGeom>
          <a:noFill/>
          <a:ln>
            <a:noFill/>
          </a:ln>
        </p:spPr>
      </p:pic>
      <p:pic>
        <p:nvPicPr>
          <p:cNvPr id="579" name="Google Shape;579;p53"/>
          <p:cNvPicPr preferRelativeResize="0"/>
          <p:nvPr/>
        </p:nvPicPr>
        <p:blipFill rotWithShape="1">
          <a:blip r:embed="rId7">
            <a:alphaModFix/>
          </a:blip>
          <a:srcRect b="0" l="0" r="0" t="0"/>
          <a:stretch/>
        </p:blipFill>
        <p:spPr>
          <a:xfrm>
            <a:off x="7387671" y="-12175"/>
            <a:ext cx="1782375" cy="1554025"/>
          </a:xfrm>
          <a:prstGeom prst="rect">
            <a:avLst/>
          </a:prstGeom>
          <a:noFill/>
          <a:ln>
            <a:noFill/>
          </a:ln>
        </p:spPr>
      </p:pic>
      <p:pic>
        <p:nvPicPr>
          <p:cNvPr id="580" name="Google Shape;580;p53"/>
          <p:cNvPicPr preferRelativeResize="0"/>
          <p:nvPr/>
        </p:nvPicPr>
        <p:blipFill rotWithShape="1">
          <a:blip r:embed="rId8">
            <a:alphaModFix/>
          </a:blip>
          <a:srcRect b="0" l="0" r="0" t="0"/>
          <a:stretch/>
        </p:blipFill>
        <p:spPr>
          <a:xfrm>
            <a:off x="3329673" y="3062862"/>
            <a:ext cx="1928865" cy="1709850"/>
          </a:xfrm>
          <a:prstGeom prst="rect">
            <a:avLst/>
          </a:prstGeom>
          <a:noFill/>
          <a:ln>
            <a:noFill/>
          </a:ln>
        </p:spPr>
      </p:pic>
      <p:pic>
        <p:nvPicPr>
          <p:cNvPr id="581" name="Google Shape;581;p53"/>
          <p:cNvPicPr preferRelativeResize="0"/>
          <p:nvPr/>
        </p:nvPicPr>
        <p:blipFill rotWithShape="1">
          <a:blip r:embed="rId9">
            <a:alphaModFix/>
          </a:blip>
          <a:srcRect b="0" l="0" r="0" t="0"/>
          <a:stretch/>
        </p:blipFill>
        <p:spPr>
          <a:xfrm>
            <a:off x="4683000" y="-49075"/>
            <a:ext cx="2497300" cy="225944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72"/>
                                        </p:tgtEl>
                                        <p:attrNameLst>
                                          <p:attrName>style.visibility</p:attrName>
                                        </p:attrNameLst>
                                      </p:cBhvr>
                                      <p:to>
                                        <p:strVal val="visible"/>
                                      </p:to>
                                    </p:set>
                                    <p:anim calcmode="lin" valueType="num">
                                      <p:cBhvr additive="base">
                                        <p:cTn dur="800"/>
                                        <p:tgtEl>
                                          <p:spTgt spid="57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78"/>
                                        </p:tgtEl>
                                        <p:attrNameLst>
                                          <p:attrName>style.visibility</p:attrName>
                                        </p:attrNameLst>
                                      </p:cBhvr>
                                      <p:to>
                                        <p:strVal val="visible"/>
                                      </p:to>
                                    </p:set>
                                    <p:anim calcmode="lin" valueType="num">
                                      <p:cBhvr additive="base">
                                        <p:cTn dur="500"/>
                                        <p:tgtEl>
                                          <p:spTgt spid="57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0"/>
                                  </p:stCondLst>
                                  <p:childTnLst>
                                    <p:set>
                                      <p:cBhvr>
                                        <p:cTn dur="1" fill="hold">
                                          <p:stCondLst>
                                            <p:cond delay="0"/>
                                          </p:stCondLst>
                                        </p:cTn>
                                        <p:tgtEl>
                                          <p:spTgt spid="580"/>
                                        </p:tgtEl>
                                        <p:attrNameLst>
                                          <p:attrName>style.visibility</p:attrName>
                                        </p:attrNameLst>
                                      </p:cBhvr>
                                      <p:to>
                                        <p:strVal val="visible"/>
                                      </p:to>
                                    </p:set>
                                    <p:anim calcmode="lin" valueType="num">
                                      <p:cBhvr additive="base">
                                        <p:cTn dur="400"/>
                                        <p:tgtEl>
                                          <p:spTgt spid="58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577"/>
                                        </p:tgtEl>
                                        <p:attrNameLst>
                                          <p:attrName>style.visibility</p:attrName>
                                        </p:attrNameLst>
                                      </p:cBhvr>
                                      <p:to>
                                        <p:strVal val="visible"/>
                                      </p:to>
                                    </p:set>
                                    <p:anim calcmode="lin" valueType="num">
                                      <p:cBhvr additive="base">
                                        <p:cTn dur="500"/>
                                        <p:tgtEl>
                                          <p:spTgt spid="57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79"/>
                                        </p:tgtEl>
                                        <p:attrNameLst>
                                          <p:attrName>style.visibility</p:attrName>
                                        </p:attrNameLst>
                                      </p:cBhvr>
                                      <p:to>
                                        <p:strVal val="visible"/>
                                      </p:to>
                                    </p:set>
                                    <p:anim calcmode="lin" valueType="num">
                                      <p:cBhvr additive="base">
                                        <p:cTn dur="700"/>
                                        <p:tgtEl>
                                          <p:spTgt spid="57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581"/>
                                        </p:tgtEl>
                                        <p:attrNameLst>
                                          <p:attrName>style.visibility</p:attrName>
                                        </p:attrNameLst>
                                      </p:cBhvr>
                                      <p:to>
                                        <p:strVal val="visible"/>
                                      </p:to>
                                    </p:set>
                                    <p:anim calcmode="lin" valueType="num">
                                      <p:cBhvr additive="base">
                                        <p:cTn dur="600"/>
                                        <p:tgtEl>
                                          <p:spTgt spid="58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573"/>
                                        </p:tgtEl>
                                        <p:attrNameLst>
                                          <p:attrName>style.visibility</p:attrName>
                                        </p:attrNameLst>
                                      </p:cBhvr>
                                      <p:to>
                                        <p:strVal val="visible"/>
                                      </p:to>
                                    </p:set>
                                    <p:anim calcmode="lin" valueType="num">
                                      <p:cBhvr additive="base">
                                        <p:cTn dur="900"/>
                                        <p:tgtEl>
                                          <p:spTgt spid="57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300"/>
                                        <p:tgtEl>
                                          <p:spTgt spid="572"/>
                                        </p:tgtEl>
                                        <p:attrNameLst>
                                          <p:attrName>ppt_x</p:attrName>
                                        </p:attrNameLst>
                                      </p:cBhvr>
                                      <p:tavLst>
                                        <p:tav fmla="" tm="0">
                                          <p:val>
                                            <p:strVal val="#ppt_x"/>
                                          </p:val>
                                        </p:tav>
                                        <p:tav fmla="" tm="100000">
                                          <p:val>
                                            <p:strVal val="#ppt_x-1"/>
                                          </p:val>
                                        </p:tav>
                                      </p:tavLst>
                                    </p:anim>
                                    <p:set>
                                      <p:cBhvr>
                                        <p:cTn dur="1" fill="hold">
                                          <p:stCondLst>
                                            <p:cond delay="300"/>
                                          </p:stCondLst>
                                        </p:cTn>
                                        <p:tgtEl>
                                          <p:spTgt spid="572"/>
                                        </p:tgtEl>
                                        <p:attrNameLst>
                                          <p:attrName>style.visibility</p:attrName>
                                        </p:attrNameLst>
                                      </p:cBhvr>
                                      <p:to>
                                        <p:strVal val="hidden"/>
                                      </p:to>
                                    </p:set>
                                  </p:childTnLst>
                                </p:cTn>
                              </p:par>
                              <p:par>
                                <p:cTn fill="hold" nodeType="withEffect" presetClass="exit" presetID="2" presetSubtype="8">
                                  <p:stCondLst>
                                    <p:cond delay="0"/>
                                  </p:stCondLst>
                                  <p:childTnLst>
                                    <p:anim calcmode="lin" valueType="num">
                                      <p:cBhvr additive="base">
                                        <p:cTn dur="300"/>
                                        <p:tgtEl>
                                          <p:spTgt spid="578"/>
                                        </p:tgtEl>
                                        <p:attrNameLst>
                                          <p:attrName>ppt_x</p:attrName>
                                        </p:attrNameLst>
                                      </p:cBhvr>
                                      <p:tavLst>
                                        <p:tav fmla="" tm="0">
                                          <p:val>
                                            <p:strVal val="#ppt_x"/>
                                          </p:val>
                                        </p:tav>
                                        <p:tav fmla="" tm="100000">
                                          <p:val>
                                            <p:strVal val="#ppt_x-1"/>
                                          </p:val>
                                        </p:tav>
                                      </p:tavLst>
                                    </p:anim>
                                    <p:set>
                                      <p:cBhvr>
                                        <p:cTn dur="1" fill="hold">
                                          <p:stCondLst>
                                            <p:cond delay="300"/>
                                          </p:stCondLst>
                                        </p:cTn>
                                        <p:tgtEl>
                                          <p:spTgt spid="578"/>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300"/>
                                        <p:tgtEl>
                                          <p:spTgt spid="580"/>
                                        </p:tgtEl>
                                        <p:attrNameLst>
                                          <p:attrName>ppt_y</p:attrName>
                                        </p:attrNameLst>
                                      </p:cBhvr>
                                      <p:tavLst>
                                        <p:tav fmla="" tm="0">
                                          <p:val>
                                            <p:strVal val="#ppt_y"/>
                                          </p:val>
                                        </p:tav>
                                        <p:tav fmla="" tm="100000">
                                          <p:val>
                                            <p:strVal val="#ppt_y+1"/>
                                          </p:val>
                                        </p:tav>
                                      </p:tavLst>
                                    </p:anim>
                                    <p:set>
                                      <p:cBhvr>
                                        <p:cTn dur="1" fill="hold">
                                          <p:stCondLst>
                                            <p:cond delay="300"/>
                                          </p:stCondLst>
                                        </p:cTn>
                                        <p:tgtEl>
                                          <p:spTgt spid="580"/>
                                        </p:tgtEl>
                                        <p:attrNameLst>
                                          <p:attrName>style.visibility</p:attrName>
                                        </p:attrNameLst>
                                      </p:cBhvr>
                                      <p:to>
                                        <p:strVal val="hidden"/>
                                      </p:to>
                                    </p:set>
                                  </p:childTnLst>
                                </p:cTn>
                              </p:par>
                              <p:par>
                                <p:cTn fill="hold" nodeType="withEffect" presetClass="exit" presetID="2" presetSubtype="2">
                                  <p:stCondLst>
                                    <p:cond delay="0"/>
                                  </p:stCondLst>
                                  <p:childTnLst>
                                    <p:anim calcmode="lin" valueType="num">
                                      <p:cBhvr additive="base">
                                        <p:cTn dur="300"/>
                                        <p:tgtEl>
                                          <p:spTgt spid="577"/>
                                        </p:tgtEl>
                                        <p:attrNameLst>
                                          <p:attrName>ppt_x</p:attrName>
                                        </p:attrNameLst>
                                      </p:cBhvr>
                                      <p:tavLst>
                                        <p:tav fmla="" tm="0">
                                          <p:val>
                                            <p:strVal val="#ppt_x"/>
                                          </p:val>
                                        </p:tav>
                                        <p:tav fmla="" tm="100000">
                                          <p:val>
                                            <p:strVal val="#ppt_x+1"/>
                                          </p:val>
                                        </p:tav>
                                      </p:tavLst>
                                    </p:anim>
                                    <p:set>
                                      <p:cBhvr>
                                        <p:cTn dur="1" fill="hold">
                                          <p:stCondLst>
                                            <p:cond delay="300"/>
                                          </p:stCondLst>
                                        </p:cTn>
                                        <p:tgtEl>
                                          <p:spTgt spid="577"/>
                                        </p:tgtEl>
                                        <p:attrNameLst>
                                          <p:attrName>style.visibility</p:attrName>
                                        </p:attrNameLst>
                                      </p:cBhvr>
                                      <p:to>
                                        <p:strVal val="hidden"/>
                                      </p:to>
                                    </p:set>
                                  </p:childTnLst>
                                </p:cTn>
                              </p:par>
                              <p:par>
                                <p:cTn fill="hold" nodeType="withEffect" presetClass="exit" presetID="2" presetSubtype="2">
                                  <p:stCondLst>
                                    <p:cond delay="0"/>
                                  </p:stCondLst>
                                  <p:childTnLst>
                                    <p:anim calcmode="lin" valueType="num">
                                      <p:cBhvr additive="base">
                                        <p:cTn dur="300"/>
                                        <p:tgtEl>
                                          <p:spTgt spid="579"/>
                                        </p:tgtEl>
                                        <p:attrNameLst>
                                          <p:attrName>ppt_x</p:attrName>
                                        </p:attrNameLst>
                                      </p:cBhvr>
                                      <p:tavLst>
                                        <p:tav fmla="" tm="0">
                                          <p:val>
                                            <p:strVal val="#ppt_x"/>
                                          </p:val>
                                        </p:tav>
                                        <p:tav fmla="" tm="100000">
                                          <p:val>
                                            <p:strVal val="#ppt_x+1"/>
                                          </p:val>
                                        </p:tav>
                                      </p:tavLst>
                                    </p:anim>
                                    <p:set>
                                      <p:cBhvr>
                                        <p:cTn dur="1" fill="hold">
                                          <p:stCondLst>
                                            <p:cond delay="300"/>
                                          </p:stCondLst>
                                        </p:cTn>
                                        <p:tgtEl>
                                          <p:spTgt spid="579"/>
                                        </p:tgtEl>
                                        <p:attrNameLst>
                                          <p:attrName>style.visibility</p:attrName>
                                        </p:attrNameLst>
                                      </p:cBhvr>
                                      <p:to>
                                        <p:strVal val="hidden"/>
                                      </p:to>
                                    </p:set>
                                  </p:childTnLst>
                                </p:cTn>
                              </p:par>
                              <p:par>
                                <p:cTn fill="hold" nodeType="withEffect" presetClass="exit" presetID="2" presetSubtype="1">
                                  <p:stCondLst>
                                    <p:cond delay="0"/>
                                  </p:stCondLst>
                                  <p:childTnLst>
                                    <p:anim calcmode="lin" valueType="num">
                                      <p:cBhvr additive="base">
                                        <p:cTn dur="300"/>
                                        <p:tgtEl>
                                          <p:spTgt spid="581"/>
                                        </p:tgtEl>
                                        <p:attrNameLst>
                                          <p:attrName>ppt_y</p:attrName>
                                        </p:attrNameLst>
                                      </p:cBhvr>
                                      <p:tavLst>
                                        <p:tav fmla="" tm="0">
                                          <p:val>
                                            <p:strVal val="#ppt_y"/>
                                          </p:val>
                                        </p:tav>
                                        <p:tav fmla="" tm="100000">
                                          <p:val>
                                            <p:strVal val="#ppt_y-1"/>
                                          </p:val>
                                        </p:tav>
                                      </p:tavLst>
                                    </p:anim>
                                    <p:set>
                                      <p:cBhvr>
                                        <p:cTn dur="1" fill="hold">
                                          <p:stCondLst>
                                            <p:cond delay="300"/>
                                          </p:stCondLst>
                                        </p:cTn>
                                        <p:tgtEl>
                                          <p:spTgt spid="581"/>
                                        </p:tgtEl>
                                        <p:attrNameLst>
                                          <p:attrName>style.visibility</p:attrName>
                                        </p:attrNameLst>
                                      </p:cBhvr>
                                      <p:to>
                                        <p:strVal val="hidden"/>
                                      </p:to>
                                    </p:set>
                                  </p:childTnLst>
                                </p:cTn>
                              </p:par>
                              <p:par>
                                <p:cTn fill="hold" nodeType="withEffect" presetClass="exit" presetID="2" presetSubtype="1">
                                  <p:stCondLst>
                                    <p:cond delay="0"/>
                                  </p:stCondLst>
                                  <p:childTnLst>
                                    <p:anim calcmode="lin" valueType="num">
                                      <p:cBhvr additive="base">
                                        <p:cTn dur="300"/>
                                        <p:tgtEl>
                                          <p:spTgt spid="573"/>
                                        </p:tgtEl>
                                        <p:attrNameLst>
                                          <p:attrName>ppt_y</p:attrName>
                                        </p:attrNameLst>
                                      </p:cBhvr>
                                      <p:tavLst>
                                        <p:tav fmla="" tm="0">
                                          <p:val>
                                            <p:strVal val="#ppt_y"/>
                                          </p:val>
                                        </p:tav>
                                        <p:tav fmla="" tm="100000">
                                          <p:val>
                                            <p:strVal val="#ppt_y-1"/>
                                          </p:val>
                                        </p:tav>
                                      </p:tavLst>
                                    </p:anim>
                                    <p:set>
                                      <p:cBhvr>
                                        <p:cTn dur="1" fill="hold">
                                          <p:stCondLst>
                                            <p:cond delay="300"/>
                                          </p:stCondLst>
                                        </p:cTn>
                                        <p:tgtEl>
                                          <p:spTgt spid="57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5" name="Shape 585"/>
        <p:cNvGrpSpPr/>
        <p:nvPr/>
      </p:nvGrpSpPr>
      <p:grpSpPr>
        <a:xfrm>
          <a:off x="0" y="0"/>
          <a:ext cx="0" cy="0"/>
          <a:chOff x="0" y="0"/>
          <a:chExt cx="0" cy="0"/>
        </a:xfrm>
      </p:grpSpPr>
      <p:sp>
        <p:nvSpPr>
          <p:cNvPr id="586" name="Google Shape;586;p54"/>
          <p:cNvSpPr txBox="1"/>
          <p:nvPr/>
        </p:nvSpPr>
        <p:spPr>
          <a:xfrm>
            <a:off x="423400" y="1731600"/>
            <a:ext cx="8750100" cy="2661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Rather than looking for the “root cause” of a catastrophe, we should focus on the </a:t>
            </a:r>
            <a:r>
              <a:rPr b="1" i="0" lang="en" sz="2000" u="none" cap="none" strike="noStrike">
                <a:solidFill>
                  <a:schemeClr val="dk1"/>
                </a:solidFill>
                <a:latin typeface="Nunito"/>
                <a:ea typeface="Nunito"/>
                <a:cs typeface="Nunito"/>
                <a:sym typeface="Nunito"/>
              </a:rPr>
              <a:t>broader systemic factors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It could be more fruitful to change </a:t>
            </a:r>
            <a:r>
              <a:rPr b="1" lang="en" sz="2000">
                <a:solidFill>
                  <a:schemeClr val="dk1"/>
                </a:solidFill>
                <a:latin typeface="Nunito"/>
                <a:ea typeface="Nunito"/>
                <a:cs typeface="Nunito"/>
                <a:sym typeface="Nunito"/>
              </a:rPr>
              <a:t>safety</a:t>
            </a:r>
            <a:r>
              <a:rPr b="1" i="0" lang="en" sz="2000" u="none" cap="none" strike="noStrike">
                <a:solidFill>
                  <a:schemeClr val="dk1"/>
                </a:solidFill>
                <a:latin typeface="Nunito"/>
                <a:ea typeface="Nunito"/>
                <a:cs typeface="Nunito"/>
                <a:sym typeface="Nunito"/>
              </a:rPr>
              <a:t> culture</a:t>
            </a:r>
            <a:r>
              <a:rPr b="0" i="0" lang="en" sz="2000" u="none" cap="none" strike="noStrike">
                <a:solidFill>
                  <a:schemeClr val="dk1"/>
                </a:solidFill>
                <a:latin typeface="Nunito"/>
                <a:ea typeface="Nunito"/>
                <a:cs typeface="Nunito"/>
                <a:sym typeface="Nunito"/>
              </a:rPr>
              <a:t> than address issues with individual products as they arise.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Competitive pressures</a:t>
            </a:r>
            <a:r>
              <a:rPr b="0" i="0" lang="en" sz="2000" u="none" cap="none" strike="noStrike">
                <a:solidFill>
                  <a:schemeClr val="dk1"/>
                </a:solidFill>
                <a:latin typeface="Nunito"/>
                <a:ea typeface="Nunito"/>
                <a:cs typeface="Nunito"/>
                <a:sym typeface="Nunito"/>
              </a:rPr>
              <a:t> are a major risk source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Regulations, public concern, safety costs</a:t>
            </a:r>
            <a:r>
              <a:rPr lang="en" sz="2000">
                <a:solidFill>
                  <a:schemeClr val="dk1"/>
                </a:solidFill>
                <a:latin typeface="Nunito"/>
                <a:ea typeface="Nunito"/>
                <a:cs typeface="Nunito"/>
                <a:sym typeface="Nunito"/>
              </a:rPr>
              <a:t>, and so on</a:t>
            </a:r>
            <a:endParaRPr b="0" i="0" sz="2000" u="none" cap="none" strike="noStrike">
              <a:solidFill>
                <a:schemeClr val="dk1"/>
              </a:solidFill>
              <a:latin typeface="Nunito"/>
              <a:ea typeface="Nunito"/>
              <a:cs typeface="Nunito"/>
              <a:sym typeface="Nunito"/>
            </a:endParaRPr>
          </a:p>
        </p:txBody>
      </p:sp>
      <p:sp>
        <p:nvSpPr>
          <p:cNvPr id="587" name="Google Shape;587;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88" name="Google Shape;588;p54"/>
          <p:cNvSpPr txBox="1"/>
          <p:nvPr/>
        </p:nvSpPr>
        <p:spPr>
          <a:xfrm>
            <a:off x="423400" y="8172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systems are difficult to predict. We cannot analyze and guard against every possible way in which something might go wrong.</a:t>
            </a:r>
            <a:endParaRPr b="0" i="0" sz="2000" u="none" cap="none" strike="noStrike">
              <a:solidFill>
                <a:schemeClr val="dk1"/>
              </a:solidFill>
              <a:latin typeface="Nunito"/>
              <a:ea typeface="Nunito"/>
              <a:cs typeface="Nunito"/>
              <a:sym typeface="Nunito"/>
            </a:endParaRPr>
          </a:p>
        </p:txBody>
      </p:sp>
      <p:sp>
        <p:nvSpPr>
          <p:cNvPr id="589" name="Google Shape;589;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0" name="Google Shape;590;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91" name="Google Shape;591;p54"/>
          <p:cNvSpPr txBox="1"/>
          <p:nvPr>
            <p:ph type="title"/>
          </p:nvPr>
        </p:nvSpPr>
        <p:spPr>
          <a:xfrm>
            <a:off x="423400" y="640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System-Level Solutions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8"/>
                                        </p:tgtEl>
                                        <p:attrNameLst>
                                          <p:attrName>style.visibility</p:attrName>
                                        </p:attrNameLst>
                                      </p:cBhvr>
                                      <p:to>
                                        <p:strVal val="visible"/>
                                      </p:to>
                                    </p:set>
                                    <p:animEffect filter="fade" transition="in">
                                      <p:cBhvr>
                                        <p:cTn dur="300"/>
                                        <p:tgtEl>
                                          <p:spTgt spid="5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0" st="0"/>
                                            </p:txEl>
                                          </p:spTgt>
                                        </p:tgtEl>
                                        <p:attrNameLst>
                                          <p:attrName>style.visibility</p:attrName>
                                        </p:attrNameLst>
                                      </p:cBhvr>
                                      <p:to>
                                        <p:strVal val="visible"/>
                                      </p:to>
                                    </p:set>
                                    <p:animEffect filter="fade" transition="in">
                                      <p:cBhvr>
                                        <p:cTn dur="300"/>
                                        <p:tgtEl>
                                          <p:spTgt spid="5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1" st="1"/>
                                            </p:txEl>
                                          </p:spTgt>
                                        </p:tgtEl>
                                        <p:attrNameLst>
                                          <p:attrName>style.visibility</p:attrName>
                                        </p:attrNameLst>
                                      </p:cBhvr>
                                      <p:to>
                                        <p:strVal val="visible"/>
                                      </p:to>
                                    </p:set>
                                    <p:animEffect filter="fade" transition="in">
                                      <p:cBhvr>
                                        <p:cTn dur="300"/>
                                        <p:tgtEl>
                                          <p:spTgt spid="5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2" st="2"/>
                                            </p:txEl>
                                          </p:spTgt>
                                        </p:tgtEl>
                                        <p:attrNameLst>
                                          <p:attrName>style.visibility</p:attrName>
                                        </p:attrNameLst>
                                      </p:cBhvr>
                                      <p:to>
                                        <p:strVal val="visible"/>
                                      </p:to>
                                    </p:set>
                                    <p:animEffect filter="fade" transition="in">
                                      <p:cBhvr>
                                        <p:cTn dur="300"/>
                                        <p:tgtEl>
                                          <p:spTgt spid="5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3" st="3"/>
                                            </p:txEl>
                                          </p:spTgt>
                                        </p:tgtEl>
                                        <p:attrNameLst>
                                          <p:attrName>style.visibility</p:attrName>
                                        </p:attrNameLst>
                                      </p:cBhvr>
                                      <p:to>
                                        <p:strVal val="visible"/>
                                      </p:to>
                                    </p:set>
                                    <p:animEffect filter="fade" transition="in">
                                      <p:cBhvr>
                                        <p:cTn dur="300"/>
                                        <p:tgtEl>
                                          <p:spTgt spid="58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4" st="4"/>
                                            </p:txEl>
                                          </p:spTgt>
                                        </p:tgtEl>
                                        <p:attrNameLst>
                                          <p:attrName>style.visibility</p:attrName>
                                        </p:attrNameLst>
                                      </p:cBhvr>
                                      <p:to>
                                        <p:strVal val="visible"/>
                                      </p:to>
                                    </p:set>
                                    <p:animEffect filter="fade" transition="in">
                                      <p:cBhvr>
                                        <p:cTn dur="300"/>
                                        <p:tgtEl>
                                          <p:spTgt spid="58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5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597" name="Google Shape;597;p55"/>
          <p:cNvSpPr txBox="1"/>
          <p:nvPr/>
        </p:nvSpPr>
        <p:spPr>
          <a:xfrm>
            <a:off x="423400" y="817200"/>
            <a:ext cx="8409000" cy="362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Creating safe AI systems is harder because AI systems are complex.</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Problems include difficulty in theori</a:t>
            </a:r>
            <a:r>
              <a:rPr lang="en" sz="2000">
                <a:solidFill>
                  <a:schemeClr val="dk1"/>
                </a:solidFill>
                <a:latin typeface="Nunito"/>
                <a:ea typeface="Nunito"/>
                <a:cs typeface="Nunito"/>
                <a:sym typeface="Nunito"/>
              </a:rPr>
              <a:t>z</a:t>
            </a:r>
            <a:r>
              <a:rPr b="0" i="0" lang="en" sz="2000" u="none" cap="none" strike="noStrike">
                <a:solidFill>
                  <a:schemeClr val="dk1"/>
                </a:solidFill>
                <a:latin typeface="Nunito"/>
                <a:ea typeface="Nunito"/>
                <a:cs typeface="Nunito"/>
                <a:sym typeface="Nunito"/>
              </a:rPr>
              <a:t>ing, goal subordination, </a:t>
            </a:r>
            <a:r>
              <a:rPr lang="en" sz="2000">
                <a:solidFill>
                  <a:schemeClr val="dk1"/>
                </a:solidFill>
                <a:latin typeface="Nunito"/>
                <a:ea typeface="Nunito"/>
                <a:cs typeface="Nunito"/>
                <a:sym typeface="Nunito"/>
              </a:rPr>
              <a:t>risks from</a:t>
            </a:r>
            <a:r>
              <a:rPr b="0" i="0" lang="en" sz="2000" u="none" cap="none" strike="noStrike">
                <a:solidFill>
                  <a:schemeClr val="dk1"/>
                </a:solidFill>
                <a:latin typeface="Nunito"/>
                <a:ea typeface="Nunito"/>
                <a:cs typeface="Nunito"/>
                <a:sym typeface="Nunito"/>
              </a:rPr>
              <a:t> scaling, </a:t>
            </a:r>
            <a:r>
              <a:rPr lang="en" sz="2000">
                <a:solidFill>
                  <a:schemeClr val="dk1"/>
                </a:solidFill>
                <a:latin typeface="Nunito"/>
                <a:ea typeface="Nunito"/>
                <a:cs typeface="Nunito"/>
                <a:sym typeface="Nunito"/>
              </a:rPr>
              <a:t>but there is a requirement to </a:t>
            </a:r>
            <a:r>
              <a:rPr lang="en" sz="2000">
                <a:solidFill>
                  <a:schemeClr val="dk1"/>
                </a:solidFill>
                <a:latin typeface="Nunito"/>
                <a:ea typeface="Nunito"/>
                <a:cs typeface="Nunito"/>
                <a:sym typeface="Nunito"/>
              </a:rPr>
              <a:t>nonetheless</a:t>
            </a:r>
            <a:r>
              <a:rPr lang="en" sz="2000">
                <a:solidFill>
                  <a:schemeClr val="dk1"/>
                </a:solidFill>
                <a:latin typeface="Nunito"/>
                <a:ea typeface="Nunito"/>
                <a:cs typeface="Nunito"/>
                <a:sym typeface="Nunito"/>
              </a:rPr>
              <a:t> scale</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safety is a wicked problem: requires sociotechnical solutions, has no flawless solutions, attempting solutions presents risks, and it is </a:t>
            </a:r>
            <a:r>
              <a:rPr lang="en" sz="2000">
                <a:solidFill>
                  <a:schemeClr val="dk1"/>
                </a:solidFill>
                <a:latin typeface="Nunito"/>
                <a:ea typeface="Nunito"/>
                <a:cs typeface="Nunito"/>
                <a:sym typeface="Nunito"/>
              </a:rPr>
              <a:t>not necessarily </a:t>
            </a:r>
            <a:r>
              <a:rPr b="0" i="0" lang="en" sz="2000" u="none" cap="none" strike="noStrike">
                <a:solidFill>
                  <a:schemeClr val="dk1"/>
                </a:solidFill>
                <a:latin typeface="Nunito"/>
                <a:ea typeface="Nunito"/>
                <a:cs typeface="Nunito"/>
                <a:sym typeface="Nunito"/>
              </a:rPr>
              <a:t>clear when it is well-</a:t>
            </a:r>
            <a:r>
              <a:rPr lang="en" sz="2000">
                <a:solidFill>
                  <a:schemeClr val="dk1"/>
                </a:solidFill>
                <a:latin typeface="Nunito"/>
                <a:ea typeface="Nunito"/>
                <a:cs typeface="Nunito"/>
                <a:sym typeface="Nunito"/>
              </a:rPr>
              <a:t>managed</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Interventions in AI must be carefully considered; they might backfire.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98" name="Google Shape;598;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9" name="Google Shape;599;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0" name="Google Shape;600;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0" st="0"/>
                                            </p:txEl>
                                          </p:spTgt>
                                        </p:tgtEl>
                                        <p:attrNameLst>
                                          <p:attrName>style.visibility</p:attrName>
                                        </p:attrNameLst>
                                      </p:cBhvr>
                                      <p:to>
                                        <p:strVal val="visible"/>
                                      </p:to>
                                    </p:set>
                                    <p:animEffect filter="fade" transition="in">
                                      <p:cBhvr>
                                        <p:cTn dur="300"/>
                                        <p:tgtEl>
                                          <p:spTgt spid="5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1" st="1"/>
                                            </p:txEl>
                                          </p:spTgt>
                                        </p:tgtEl>
                                        <p:attrNameLst>
                                          <p:attrName>style.visibility</p:attrName>
                                        </p:attrNameLst>
                                      </p:cBhvr>
                                      <p:to>
                                        <p:strVal val="visible"/>
                                      </p:to>
                                    </p:set>
                                    <p:animEffect filter="fade" transition="in">
                                      <p:cBhvr>
                                        <p:cTn dur="300"/>
                                        <p:tgtEl>
                                          <p:spTgt spid="59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2" st="2"/>
                                            </p:txEl>
                                          </p:spTgt>
                                        </p:tgtEl>
                                        <p:attrNameLst>
                                          <p:attrName>style.visibility</p:attrName>
                                        </p:attrNameLst>
                                      </p:cBhvr>
                                      <p:to>
                                        <p:strVal val="visible"/>
                                      </p:to>
                                    </p:set>
                                    <p:animEffect filter="fade" transition="in">
                                      <p:cBhvr>
                                        <p:cTn dur="300"/>
                                        <p:tgtEl>
                                          <p:spTgt spid="59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3" st="3"/>
                                            </p:txEl>
                                          </p:spTgt>
                                        </p:tgtEl>
                                        <p:attrNameLst>
                                          <p:attrName>style.visibility</p:attrName>
                                        </p:attrNameLst>
                                      </p:cBhvr>
                                      <p:to>
                                        <p:strVal val="visible"/>
                                      </p:to>
                                    </p:set>
                                    <p:animEffect filter="fade" transition="in">
                                      <p:cBhvr>
                                        <p:cTn dur="300"/>
                                        <p:tgtEl>
                                          <p:spTgt spid="59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4" st="4"/>
                                            </p:txEl>
                                          </p:spTgt>
                                        </p:tgtEl>
                                        <p:attrNameLst>
                                          <p:attrName>style.visibility</p:attrName>
                                        </p:attrNameLst>
                                      </p:cBhvr>
                                      <p:to>
                                        <p:strVal val="visible"/>
                                      </p:to>
                                    </p:set>
                                    <p:animEffect filter="fade" transition="in">
                                      <p:cBhvr>
                                        <p:cTn dur="300"/>
                                        <p:tgtEl>
                                          <p:spTgt spid="59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5" st="5"/>
                                            </p:txEl>
                                          </p:spTgt>
                                        </p:tgtEl>
                                        <p:attrNameLst>
                                          <p:attrName>style.visibility</p:attrName>
                                        </p:attrNameLst>
                                      </p:cBhvr>
                                      <p:to>
                                        <p:strVal val="visible"/>
                                      </p:to>
                                    </p:set>
                                    <p:animEffect filter="fade" transition="in">
                                      <p:cBhvr>
                                        <p:cTn dur="300"/>
                                        <p:tgtEl>
                                          <p:spTgt spid="59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6" st="6"/>
                                            </p:txEl>
                                          </p:spTgt>
                                        </p:tgtEl>
                                        <p:attrNameLst>
                                          <p:attrName>style.visibility</p:attrName>
                                        </p:attrNameLst>
                                      </p:cBhvr>
                                      <p:to>
                                        <p:strVal val="visible"/>
                                      </p:to>
                                    </p:set>
                                    <p:animEffect filter="fade" transition="in">
                                      <p:cBhvr>
                                        <p:cTn dur="300"/>
                                        <p:tgtEl>
                                          <p:spTgt spid="59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7" st="7"/>
                                            </p:txEl>
                                          </p:spTgt>
                                        </p:tgtEl>
                                        <p:attrNameLst>
                                          <p:attrName>style.visibility</p:attrName>
                                        </p:attrNameLst>
                                      </p:cBhvr>
                                      <p:to>
                                        <p:strVal val="visible"/>
                                      </p:to>
                                    </p:set>
                                    <p:animEffect filter="fade" transition="in">
                                      <p:cBhvr>
                                        <p:cTn dur="300"/>
                                        <p:tgtEl>
                                          <p:spTgt spid="59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8" st="8"/>
                                            </p:txEl>
                                          </p:spTgt>
                                        </p:tgtEl>
                                        <p:attrNameLst>
                                          <p:attrName>style.visibility</p:attrName>
                                        </p:attrNameLst>
                                      </p:cBhvr>
                                      <p:to>
                                        <p:strVal val="visible"/>
                                      </p:to>
                                    </p:set>
                                    <p:animEffect filter="fade" transition="in">
                                      <p:cBhvr>
                                        <p:cTn dur="300"/>
                                        <p:tgtEl>
                                          <p:spTgt spid="59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5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Chapter Recap</a:t>
            </a:r>
            <a:endParaRPr/>
          </a:p>
          <a:p>
            <a:pPr indent="0" lvl="0" marL="0" rtl="0" algn="ctr">
              <a:lnSpc>
                <a:spcPct val="100000"/>
              </a:lnSpc>
              <a:spcBef>
                <a:spcPts val="0"/>
              </a:spcBef>
              <a:spcAft>
                <a:spcPts val="0"/>
              </a:spcAft>
              <a:buSzPts val="3600"/>
              <a:buNone/>
            </a:pPr>
            <a:r>
              <a:t/>
            </a:r>
            <a:endParaRPr/>
          </a:p>
        </p:txBody>
      </p:sp>
      <p:sp>
        <p:nvSpPr>
          <p:cNvPr id="606" name="Google Shape;606;p56"/>
          <p:cNvSpPr txBox="1"/>
          <p:nvPr/>
        </p:nvSpPr>
        <p:spPr>
          <a:xfrm>
            <a:off x="423400" y="846125"/>
            <a:ext cx="8409000" cy="36690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Where mechanistic and statistical approaches can fail, complex systems approaches can succeed.</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There are seven common hallmarks of complex systems.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AI, its development, and its </a:t>
            </a:r>
            <a:r>
              <a:rPr lang="en" sz="2000">
                <a:solidFill>
                  <a:schemeClr val="dk1"/>
                </a:solidFill>
                <a:latin typeface="Nunito"/>
                <a:ea typeface="Nunito"/>
                <a:cs typeface="Nunito"/>
                <a:sym typeface="Nunito"/>
              </a:rPr>
              <a:t>deployment environment</a:t>
            </a:r>
            <a:r>
              <a:rPr b="0" i="0" lang="en" sz="2000" u="none" cap="none" strike="noStrike">
                <a:solidFill>
                  <a:schemeClr val="dk1"/>
                </a:solidFill>
                <a:latin typeface="Nunito"/>
                <a:ea typeface="Nunito"/>
                <a:cs typeface="Nunito"/>
                <a:sym typeface="Nunito"/>
              </a:rPr>
              <a:t> are all complex systems.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AI safety is a wicked problem.</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Managing</a:t>
            </a:r>
            <a:r>
              <a:rPr b="0" i="0" lang="en" sz="2000" u="none" cap="none" strike="noStrike">
                <a:solidFill>
                  <a:schemeClr val="dk1"/>
                </a:solidFill>
                <a:latin typeface="Nunito"/>
                <a:ea typeface="Nunito"/>
                <a:cs typeface="Nunito"/>
                <a:sym typeface="Nunito"/>
              </a:rPr>
              <a:t> wicked problems is risky</a:t>
            </a:r>
            <a:r>
              <a:rPr lang="en" sz="2000">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607" name="Google Shape;607;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8" name="Google Shape;608;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9" name="Google Shape;609;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0" st="0"/>
                                            </p:txEl>
                                          </p:spTgt>
                                        </p:tgtEl>
                                        <p:attrNameLst>
                                          <p:attrName>style.visibility</p:attrName>
                                        </p:attrNameLst>
                                      </p:cBhvr>
                                      <p:to>
                                        <p:strVal val="visible"/>
                                      </p:to>
                                    </p:set>
                                    <p:animEffect filter="fade" transition="in">
                                      <p:cBhvr>
                                        <p:cTn dur="300"/>
                                        <p:tgtEl>
                                          <p:spTgt spid="6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1" st="1"/>
                                            </p:txEl>
                                          </p:spTgt>
                                        </p:tgtEl>
                                        <p:attrNameLst>
                                          <p:attrName>style.visibility</p:attrName>
                                        </p:attrNameLst>
                                      </p:cBhvr>
                                      <p:to>
                                        <p:strVal val="visible"/>
                                      </p:to>
                                    </p:set>
                                    <p:animEffect filter="fade" transition="in">
                                      <p:cBhvr>
                                        <p:cTn dur="300"/>
                                        <p:tgtEl>
                                          <p:spTgt spid="60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2" st="2"/>
                                            </p:txEl>
                                          </p:spTgt>
                                        </p:tgtEl>
                                        <p:attrNameLst>
                                          <p:attrName>style.visibility</p:attrName>
                                        </p:attrNameLst>
                                      </p:cBhvr>
                                      <p:to>
                                        <p:strVal val="visible"/>
                                      </p:to>
                                    </p:set>
                                    <p:animEffect filter="fade" transition="in">
                                      <p:cBhvr>
                                        <p:cTn dur="300"/>
                                        <p:tgtEl>
                                          <p:spTgt spid="60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3" st="3"/>
                                            </p:txEl>
                                          </p:spTgt>
                                        </p:tgtEl>
                                        <p:attrNameLst>
                                          <p:attrName>style.visibility</p:attrName>
                                        </p:attrNameLst>
                                      </p:cBhvr>
                                      <p:to>
                                        <p:strVal val="visible"/>
                                      </p:to>
                                    </p:set>
                                    <p:animEffect filter="fade" transition="in">
                                      <p:cBhvr>
                                        <p:cTn dur="300"/>
                                        <p:tgtEl>
                                          <p:spTgt spid="60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4" st="4"/>
                                            </p:txEl>
                                          </p:spTgt>
                                        </p:tgtEl>
                                        <p:attrNameLst>
                                          <p:attrName>style.visibility</p:attrName>
                                        </p:attrNameLst>
                                      </p:cBhvr>
                                      <p:to>
                                        <p:strVal val="visible"/>
                                      </p:to>
                                    </p:set>
                                    <p:animEffect filter="fade" transition="in">
                                      <p:cBhvr>
                                        <p:cTn dur="300"/>
                                        <p:tgtEl>
                                          <p:spTgt spid="60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5" st="5"/>
                                            </p:txEl>
                                          </p:spTgt>
                                        </p:tgtEl>
                                        <p:attrNameLst>
                                          <p:attrName>style.visibility</p:attrName>
                                        </p:attrNameLst>
                                      </p:cBhvr>
                                      <p:to>
                                        <p:strVal val="visible"/>
                                      </p:to>
                                    </p:set>
                                    <p:animEffect filter="fade" transition="in">
                                      <p:cBhvr>
                                        <p:cTn dur="300"/>
                                        <p:tgtEl>
                                          <p:spTgt spid="60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6" st="6"/>
                                            </p:txEl>
                                          </p:spTgt>
                                        </p:tgtEl>
                                        <p:attrNameLst>
                                          <p:attrName>style.visibility</p:attrName>
                                        </p:attrNameLst>
                                      </p:cBhvr>
                                      <p:to>
                                        <p:strVal val="visible"/>
                                      </p:to>
                                    </p:set>
                                    <p:animEffect filter="fade" transition="in">
                                      <p:cBhvr>
                                        <p:cTn dur="300"/>
                                        <p:tgtEl>
                                          <p:spTgt spid="60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7" st="7"/>
                                            </p:txEl>
                                          </p:spTgt>
                                        </p:tgtEl>
                                        <p:attrNameLst>
                                          <p:attrName>style.visibility</p:attrName>
                                        </p:attrNameLst>
                                      </p:cBhvr>
                                      <p:to>
                                        <p:strVal val="visible"/>
                                      </p:to>
                                    </p:set>
                                    <p:animEffect filter="fade" transition="in">
                                      <p:cBhvr>
                                        <p:cTn dur="300"/>
                                        <p:tgtEl>
                                          <p:spTgt spid="60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xEl>
                                              <p:pRg end="8" st="8"/>
                                            </p:txEl>
                                          </p:spTgt>
                                        </p:tgtEl>
                                        <p:attrNameLst>
                                          <p:attrName>style.visibility</p:attrName>
                                        </p:attrNameLst>
                                      </p:cBhvr>
                                      <p:to>
                                        <p:strVal val="visible"/>
                                      </p:to>
                                    </p:set>
                                    <p:animEffect filter="fade" transition="in">
                                      <p:cBhvr>
                                        <p:cTn dur="300"/>
                                        <p:tgtEl>
                                          <p:spTgt spid="60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Reductionist Paradigm</a:t>
            </a:r>
            <a:endParaRPr/>
          </a:p>
          <a:p>
            <a:pPr indent="0" lvl="0" marL="0" rtl="0" algn="ctr">
              <a:lnSpc>
                <a:spcPct val="100000"/>
              </a:lnSpc>
              <a:spcBef>
                <a:spcPts val="0"/>
              </a:spcBef>
              <a:spcAft>
                <a:spcPts val="0"/>
              </a:spcAft>
              <a:buSzPts val="3600"/>
              <a:buNone/>
            </a:pPr>
            <a:r>
              <a:t/>
            </a:r>
            <a:endParaRPr/>
          </a:p>
        </p:txBody>
      </p:sp>
      <p:sp>
        <p:nvSpPr>
          <p:cNvPr id="97" name="Google Shape;97;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8" name="Google Shape;98;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9" name="Google Shape;99;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00" name="Google Shape;100;p17"/>
          <p:cNvPicPr preferRelativeResize="0"/>
          <p:nvPr/>
        </p:nvPicPr>
        <p:blipFill rotWithShape="1">
          <a:blip r:embed="rId3">
            <a:alphaModFix/>
          </a:blip>
          <a:srcRect b="0" l="0" r="0" t="0"/>
          <a:stretch/>
        </p:blipFill>
        <p:spPr>
          <a:xfrm>
            <a:off x="560175" y="628176"/>
            <a:ext cx="8135449" cy="42105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nvSpPr>
        <p:spPr>
          <a:xfrm>
            <a:off x="423400" y="817200"/>
            <a:ext cx="5082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cannot use reductionist approaches to study all real-world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ecosystems, human society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Problems: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Too many components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Complex interdependencies between components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complex systems, </a:t>
            </a:r>
            <a:r>
              <a:rPr b="1" i="0" lang="en" sz="2000" u="none" cap="none" strike="noStrike">
                <a:solidFill>
                  <a:schemeClr val="dk1"/>
                </a:solidFill>
                <a:latin typeface="Nunito"/>
                <a:ea typeface="Nunito"/>
                <a:cs typeface="Nunito"/>
                <a:sym typeface="Nunito"/>
              </a:rPr>
              <a:t>the whole is more than the sum of its parts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106" name="Google Shape;106;p1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Limits of Reductionism</a:t>
            </a:r>
            <a:endParaRPr/>
          </a:p>
        </p:txBody>
      </p:sp>
      <p:sp>
        <p:nvSpPr>
          <p:cNvPr id="107" name="Google Shape;107;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8" name="Google Shape;108;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9" name="Google Shape;109;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10" name="Google Shape;110;p18"/>
          <p:cNvPicPr preferRelativeResize="0"/>
          <p:nvPr/>
        </p:nvPicPr>
        <p:blipFill rotWithShape="1">
          <a:blip r:embed="rId3">
            <a:alphaModFix/>
          </a:blip>
          <a:srcRect b="0" l="0" r="0" t="0"/>
          <a:stretch/>
        </p:blipFill>
        <p:spPr>
          <a:xfrm>
            <a:off x="5505950" y="1274400"/>
            <a:ext cx="3638224" cy="2979776"/>
          </a:xfrm>
          <a:prstGeom prst="rect">
            <a:avLst/>
          </a:prstGeom>
          <a:noFill/>
          <a:ln>
            <a:noFill/>
          </a:ln>
        </p:spPr>
      </p:pic>
      <p:pic>
        <p:nvPicPr>
          <p:cNvPr id="111" name="Google Shape;111;p18"/>
          <p:cNvPicPr preferRelativeResize="0"/>
          <p:nvPr/>
        </p:nvPicPr>
        <p:blipFill rotWithShape="1">
          <a:blip r:embed="rId4">
            <a:alphaModFix/>
          </a:blip>
          <a:srcRect b="10328" l="67803" r="0" t="45812"/>
          <a:stretch/>
        </p:blipFill>
        <p:spPr>
          <a:xfrm>
            <a:off x="7783713" y="2441910"/>
            <a:ext cx="1151112" cy="1298038"/>
          </a:xfrm>
          <a:prstGeom prst="rect">
            <a:avLst/>
          </a:prstGeom>
          <a:noFill/>
          <a:ln>
            <a:noFill/>
          </a:ln>
        </p:spPr>
      </p:pic>
      <p:pic>
        <p:nvPicPr>
          <p:cNvPr id="112" name="Google Shape;112;p18"/>
          <p:cNvPicPr preferRelativeResize="0"/>
          <p:nvPr/>
        </p:nvPicPr>
        <p:blipFill rotWithShape="1">
          <a:blip r:embed="rId5">
            <a:alphaModFix/>
          </a:blip>
          <a:srcRect b="57217" l="66017" r="0" t="0"/>
          <a:stretch/>
        </p:blipFill>
        <p:spPr>
          <a:xfrm>
            <a:off x="7719914" y="1326050"/>
            <a:ext cx="1214922" cy="12483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0" st="0"/>
                                            </p:txEl>
                                          </p:spTgt>
                                        </p:tgtEl>
                                        <p:attrNameLst>
                                          <p:attrName>style.visibility</p:attrName>
                                        </p:attrNameLst>
                                      </p:cBhvr>
                                      <p:to>
                                        <p:strVal val="visible"/>
                                      </p:to>
                                    </p:set>
                                    <p:animEffect filter="fade" transition="in">
                                      <p:cBhvr>
                                        <p:cTn dur="300"/>
                                        <p:tgtEl>
                                          <p:spTgt spid="1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1" st="1"/>
                                            </p:txEl>
                                          </p:spTgt>
                                        </p:tgtEl>
                                        <p:attrNameLst>
                                          <p:attrName>style.visibility</p:attrName>
                                        </p:attrNameLst>
                                      </p:cBhvr>
                                      <p:to>
                                        <p:strVal val="visible"/>
                                      </p:to>
                                    </p:set>
                                    <p:animEffect filter="fade" transition="in">
                                      <p:cBhvr>
                                        <p:cTn dur="300"/>
                                        <p:tgtEl>
                                          <p:spTgt spid="1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2" st="2"/>
                                            </p:txEl>
                                          </p:spTgt>
                                        </p:tgtEl>
                                        <p:attrNameLst>
                                          <p:attrName>style.visibility</p:attrName>
                                        </p:attrNameLst>
                                      </p:cBhvr>
                                      <p:to>
                                        <p:strVal val="visible"/>
                                      </p:to>
                                    </p:set>
                                    <p:animEffect filter="fade" transition="in">
                                      <p:cBhvr>
                                        <p:cTn dur="300"/>
                                        <p:tgtEl>
                                          <p:spTgt spid="10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3" st="3"/>
                                            </p:txEl>
                                          </p:spTgt>
                                        </p:tgtEl>
                                        <p:attrNameLst>
                                          <p:attrName>style.visibility</p:attrName>
                                        </p:attrNameLst>
                                      </p:cBhvr>
                                      <p:to>
                                        <p:strVal val="visible"/>
                                      </p:to>
                                    </p:set>
                                    <p:animEffect filter="fade" transition="in">
                                      <p:cBhvr>
                                        <p:cTn dur="300"/>
                                        <p:tgtEl>
                                          <p:spTgt spid="10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4" st="4"/>
                                            </p:txEl>
                                          </p:spTgt>
                                        </p:tgtEl>
                                        <p:attrNameLst>
                                          <p:attrName>style.visibility</p:attrName>
                                        </p:attrNameLst>
                                      </p:cBhvr>
                                      <p:to>
                                        <p:strVal val="visible"/>
                                      </p:to>
                                    </p:set>
                                    <p:animEffect filter="fade" transition="in">
                                      <p:cBhvr>
                                        <p:cTn dur="300"/>
                                        <p:tgtEl>
                                          <p:spTgt spid="10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5" st="5"/>
                                            </p:txEl>
                                          </p:spTgt>
                                        </p:tgtEl>
                                        <p:attrNameLst>
                                          <p:attrName>style.visibility</p:attrName>
                                        </p:attrNameLst>
                                      </p:cBhvr>
                                      <p:to>
                                        <p:strVal val="visible"/>
                                      </p:to>
                                    </p:set>
                                    <p:animEffect filter="fade" transition="in">
                                      <p:cBhvr>
                                        <p:cTn dur="300"/>
                                        <p:tgtEl>
                                          <p:spTgt spid="10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6" st="6"/>
                                            </p:txEl>
                                          </p:spTgt>
                                        </p:tgtEl>
                                        <p:attrNameLst>
                                          <p:attrName>style.visibility</p:attrName>
                                        </p:attrNameLst>
                                      </p:cBhvr>
                                      <p:to>
                                        <p:strVal val="visible"/>
                                      </p:to>
                                    </p:set>
                                    <p:animEffect filter="fade" transition="in">
                                      <p:cBhvr>
                                        <p:cTn dur="300"/>
                                        <p:tgtEl>
                                          <p:spTgt spid="10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7" st="7"/>
                                            </p:txEl>
                                          </p:spTgt>
                                        </p:tgtEl>
                                        <p:attrNameLst>
                                          <p:attrName>style.visibility</p:attrName>
                                        </p:attrNameLst>
                                      </p:cBhvr>
                                      <p:to>
                                        <p:strVal val="visible"/>
                                      </p:to>
                                    </p:set>
                                    <p:animEffect filter="fade" transition="in">
                                      <p:cBhvr>
                                        <p:cTn dur="300"/>
                                        <p:tgtEl>
                                          <p:spTgt spid="10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300"/>
                                        <p:tgtEl>
                                          <p:spTgt spid="110"/>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300"/>
                                        <p:tgtEl>
                                          <p:spTgt spid="111"/>
                                        </p:tgtEl>
                                      </p:cBhvr>
                                    </p:animEffect>
                                  </p:childTnLst>
                                </p:cTn>
                              </p:par>
                              <p:par>
                                <p:cTn fill="hold" nodeType="withEffect" presetClass="entr" presetID="1" presetSubtype="0">
                                  <p:stCondLst>
                                    <p:cond delay="0"/>
                                  </p:stCondLst>
                                  <p:childTnLst>
                                    <p:set>
                                      <p:cBhvr>
                                        <p:cTn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Complex Systems Paradigm</a:t>
            </a:r>
            <a:endParaRPr/>
          </a:p>
          <a:p>
            <a:pPr indent="0" lvl="0" marL="0" rtl="0" algn="ctr">
              <a:lnSpc>
                <a:spcPct val="100000"/>
              </a:lnSpc>
              <a:spcBef>
                <a:spcPts val="0"/>
              </a:spcBef>
              <a:spcAft>
                <a:spcPts val="0"/>
              </a:spcAft>
              <a:buSzPts val="3600"/>
              <a:buNone/>
            </a:pPr>
            <a:r>
              <a:t/>
            </a:r>
            <a:endParaRPr/>
          </a:p>
        </p:txBody>
      </p:sp>
      <p:sp>
        <p:nvSpPr>
          <p:cNvPr id="118" name="Google Shape;118;p19"/>
          <p:cNvSpPr txBox="1"/>
          <p:nvPr/>
        </p:nvSpPr>
        <p:spPr>
          <a:xfrm>
            <a:off x="423400" y="8172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Complex systems paradigm</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Some systems contain many components with high interdependence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cannot fully understand these systems reductively (by analyzing the components in isolation)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Emergence</a:t>
            </a:r>
            <a:r>
              <a:rPr b="0" i="0" lang="en" sz="2000" u="none" cap="none" strike="noStrike">
                <a:solidFill>
                  <a:schemeClr val="dk1"/>
                </a:solidFill>
                <a:latin typeface="Nunito"/>
                <a:ea typeface="Nunito"/>
                <a:cs typeface="Nunito"/>
                <a:sym typeface="Nunito"/>
              </a:rPr>
              <a:t>: system-wide features that cannot be found in any of the system’s components.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No atmospheric currents in molecules</a:t>
            </a:r>
            <a:endParaRPr b="0" i="0" sz="2000" u="none" cap="none" strike="noStrike">
              <a:solidFill>
                <a:schemeClr val="dk1"/>
              </a:solidFill>
              <a:latin typeface="Nunito"/>
              <a:ea typeface="Nunito"/>
              <a:cs typeface="Nunito"/>
              <a:sym typeface="Nunito"/>
            </a:endParaRPr>
          </a:p>
        </p:txBody>
      </p:sp>
      <p:sp>
        <p:nvSpPr>
          <p:cNvPr id="119" name="Google Shape;119;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0" name="Google Shape;120;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1" name="Google Shape;121;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22" name="Google Shape;122;p19"/>
          <p:cNvPicPr preferRelativeResize="0"/>
          <p:nvPr/>
        </p:nvPicPr>
        <p:blipFill rotWithShape="1">
          <a:blip r:embed="rId3">
            <a:alphaModFix/>
          </a:blip>
          <a:srcRect b="5566" l="23071" r="0" t="9943"/>
          <a:stretch/>
        </p:blipFill>
        <p:spPr>
          <a:xfrm>
            <a:off x="6159500" y="2995075"/>
            <a:ext cx="2984499" cy="1843626"/>
          </a:xfrm>
          <a:prstGeom prst="rect">
            <a:avLst/>
          </a:prstGeom>
          <a:noFill/>
          <a:ln>
            <a:noFill/>
          </a:ln>
        </p:spPr>
      </p:pic>
      <p:sp>
        <p:nvSpPr>
          <p:cNvPr id="123" name="Google Shape;123;p19"/>
          <p:cNvSpPr txBox="1"/>
          <p:nvPr/>
        </p:nvSpPr>
        <p:spPr>
          <a:xfrm>
            <a:off x="404350" y="3541350"/>
            <a:ext cx="87501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No intelligence in a single neuron</a:t>
            </a:r>
            <a:endParaRPr b="0" i="0" sz="2000" u="none" cap="none" strike="noStrike">
              <a:solidFill>
                <a:schemeClr val="dk1"/>
              </a:solidFill>
              <a:latin typeface="Nunito"/>
              <a:ea typeface="Nunito"/>
              <a:cs typeface="Nunito"/>
              <a:sym typeface="Nunito"/>
            </a:endParaRPr>
          </a:p>
        </p:txBody>
      </p:sp>
      <p:sp>
        <p:nvSpPr>
          <p:cNvPr id="124" name="Google Shape;124;p19"/>
          <p:cNvSpPr txBox="1"/>
          <p:nvPr/>
        </p:nvSpPr>
        <p:spPr>
          <a:xfrm>
            <a:off x="406450" y="41679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These system are “</a:t>
            </a:r>
            <a:r>
              <a:rPr b="0" i="1" lang="en" sz="2000" u="none" cap="none" strike="noStrike">
                <a:solidFill>
                  <a:schemeClr val="dk1"/>
                </a:solidFill>
                <a:latin typeface="Nunito"/>
                <a:ea typeface="Nunito"/>
                <a:cs typeface="Nunito"/>
                <a:sym typeface="Nunito"/>
              </a:rPr>
              <a:t>more than the sum of their parts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pic>
        <p:nvPicPr>
          <p:cNvPr id="125" name="Google Shape;125;p19"/>
          <p:cNvPicPr preferRelativeResize="0"/>
          <p:nvPr/>
        </p:nvPicPr>
        <p:blipFill rotWithShape="1">
          <a:blip r:embed="rId4">
            <a:alphaModFix/>
          </a:blip>
          <a:srcRect b="0" l="0" r="0" t="4698"/>
          <a:stretch/>
        </p:blipFill>
        <p:spPr>
          <a:xfrm>
            <a:off x="6159500" y="2936875"/>
            <a:ext cx="2984501" cy="19018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0" st="0"/>
                                            </p:txEl>
                                          </p:spTgt>
                                        </p:tgtEl>
                                        <p:attrNameLst>
                                          <p:attrName>style.visibility</p:attrName>
                                        </p:attrNameLst>
                                      </p:cBhvr>
                                      <p:to>
                                        <p:strVal val="visible"/>
                                      </p:to>
                                    </p:set>
                                    <p:animEffect filter="fade" transition="in">
                                      <p:cBhvr>
                                        <p:cTn dur="300"/>
                                        <p:tgtEl>
                                          <p:spTgt spid="11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1" st="1"/>
                                            </p:txEl>
                                          </p:spTgt>
                                        </p:tgtEl>
                                        <p:attrNameLst>
                                          <p:attrName>style.visibility</p:attrName>
                                        </p:attrNameLst>
                                      </p:cBhvr>
                                      <p:to>
                                        <p:strVal val="visible"/>
                                      </p:to>
                                    </p:set>
                                    <p:animEffect filter="fade" transition="in">
                                      <p:cBhvr>
                                        <p:cTn dur="300"/>
                                        <p:tgtEl>
                                          <p:spTgt spid="11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2" st="2"/>
                                            </p:txEl>
                                          </p:spTgt>
                                        </p:tgtEl>
                                        <p:attrNameLst>
                                          <p:attrName>style.visibility</p:attrName>
                                        </p:attrNameLst>
                                      </p:cBhvr>
                                      <p:to>
                                        <p:strVal val="visible"/>
                                      </p:to>
                                    </p:set>
                                    <p:animEffect filter="fade" transition="in">
                                      <p:cBhvr>
                                        <p:cTn dur="300"/>
                                        <p:tgtEl>
                                          <p:spTgt spid="11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3" st="3"/>
                                            </p:txEl>
                                          </p:spTgt>
                                        </p:tgtEl>
                                        <p:attrNameLst>
                                          <p:attrName>style.visibility</p:attrName>
                                        </p:attrNameLst>
                                      </p:cBhvr>
                                      <p:to>
                                        <p:strVal val="visible"/>
                                      </p:to>
                                    </p:set>
                                    <p:animEffect filter="fade" transition="in">
                                      <p:cBhvr>
                                        <p:cTn dur="300"/>
                                        <p:tgtEl>
                                          <p:spTgt spid="11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4" st="4"/>
                                            </p:txEl>
                                          </p:spTgt>
                                        </p:tgtEl>
                                        <p:attrNameLst>
                                          <p:attrName>style.visibility</p:attrName>
                                        </p:attrNameLst>
                                      </p:cBhvr>
                                      <p:to>
                                        <p:strVal val="visible"/>
                                      </p:to>
                                    </p:set>
                                    <p:animEffect filter="fade" transition="in">
                                      <p:cBhvr>
                                        <p:cTn dur="300"/>
                                        <p:tgtEl>
                                          <p:spTgt spid="11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xEl>
                                              <p:pRg end="5" st="5"/>
                                            </p:txEl>
                                          </p:spTgt>
                                        </p:tgtEl>
                                        <p:attrNameLst>
                                          <p:attrName>style.visibility</p:attrName>
                                        </p:attrNameLst>
                                      </p:cBhvr>
                                      <p:to>
                                        <p:strVal val="visible"/>
                                      </p:to>
                                    </p:set>
                                    <p:animEffect filter="fade" transition="in">
                                      <p:cBhvr>
                                        <p:cTn dur="300"/>
                                        <p:tgtEl>
                                          <p:spTgt spid="118">
                                            <p:txEl>
                                              <p:pRg end="5" st="5"/>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300"/>
                                        <p:tgtEl>
                                          <p:spTgt spid="1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300"/>
                                        <p:tgtEl>
                                          <p:spTgt spid="123"/>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3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300"/>
                                        <p:tgtEl>
                                          <p:spTgt spid="124"/>
                                        </p:tgtEl>
                                      </p:cBhvr>
                                    </p:animEffect>
                                  </p:childTnLst>
                                </p:cTn>
                              </p:par>
                              <p:par>
                                <p:cTn fill="hold" nodeType="withEffect" presetClass="exit" presetID="10" presetSubtype="0">
                                  <p:stCondLst>
                                    <p:cond delay="0"/>
                                  </p:stCondLst>
                                  <p:childTnLst>
                                    <p:animEffect filter="fade" transition="out">
                                      <p:cBhvr>
                                        <p:cTn dur="300"/>
                                        <p:tgtEl>
                                          <p:spTgt spid="122"/>
                                        </p:tgtEl>
                                      </p:cBhvr>
                                    </p:animEffect>
                                    <p:set>
                                      <p:cBhvr>
                                        <p:cTn dur="1" fill="hold">
                                          <p:stCondLst>
                                            <p:cond delay="300"/>
                                          </p:stCondLst>
                                        </p:cTn>
                                        <p:tgtEl>
                                          <p:spTgt spid="12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25"/>
                                        </p:tgtEl>
                                      </p:cBhvr>
                                    </p:animEffect>
                                    <p:set>
                                      <p:cBhvr>
                                        <p:cTn dur="1" fill="hold">
                                          <p:stCondLst>
                                            <p:cond delay="300"/>
                                          </p:stCondLst>
                                        </p:cTn>
                                        <p:tgtEl>
                                          <p:spTgt spid="12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20"/>
          <p:cNvPicPr preferRelativeResize="0"/>
          <p:nvPr/>
        </p:nvPicPr>
        <p:blipFill rotWithShape="1">
          <a:blip r:embed="rId3">
            <a:alphaModFix/>
          </a:blip>
          <a:srcRect b="0" l="0" r="0" t="9510"/>
          <a:stretch/>
        </p:blipFill>
        <p:spPr>
          <a:xfrm>
            <a:off x="2397100" y="3302700"/>
            <a:ext cx="5053051" cy="1536000"/>
          </a:xfrm>
          <a:prstGeom prst="rect">
            <a:avLst/>
          </a:prstGeom>
          <a:noFill/>
          <a:ln>
            <a:noFill/>
          </a:ln>
        </p:spPr>
      </p:pic>
      <p:sp>
        <p:nvSpPr>
          <p:cNvPr id="131" name="Google Shape;131;p2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Complex System Examples</a:t>
            </a:r>
            <a:endParaRPr/>
          </a:p>
          <a:p>
            <a:pPr indent="0" lvl="0" marL="0" rtl="0" algn="ctr">
              <a:lnSpc>
                <a:spcPct val="100000"/>
              </a:lnSpc>
              <a:spcBef>
                <a:spcPts val="0"/>
              </a:spcBef>
              <a:spcAft>
                <a:spcPts val="0"/>
              </a:spcAft>
              <a:buSzPts val="3600"/>
              <a:buNone/>
            </a:pPr>
            <a:r>
              <a:t/>
            </a:r>
            <a:endParaRPr/>
          </a:p>
        </p:txBody>
      </p:sp>
      <p:sp>
        <p:nvSpPr>
          <p:cNvPr id="132" name="Google Shape;132;p20"/>
          <p:cNvSpPr txBox="1"/>
          <p:nvPr/>
        </p:nvSpPr>
        <p:spPr>
          <a:xfrm>
            <a:off x="423400" y="8172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Complex systems</a:t>
            </a:r>
            <a:r>
              <a:rPr b="0" i="0" lang="en" sz="2000" u="none" cap="none" strike="noStrike">
                <a:solidFill>
                  <a:schemeClr val="dk1"/>
                </a:solidFill>
                <a:latin typeface="Nunito"/>
                <a:ea typeface="Nunito"/>
                <a:cs typeface="Nunito"/>
                <a:sym typeface="Nunito"/>
              </a:rPr>
              <a:t>: systems of many </a:t>
            </a:r>
            <a:r>
              <a:rPr b="1" i="0" lang="en" sz="2000" u="none" cap="none" strike="noStrike">
                <a:solidFill>
                  <a:schemeClr val="dk1"/>
                </a:solidFill>
                <a:latin typeface="Nunito"/>
                <a:ea typeface="Nunito"/>
                <a:cs typeface="Nunito"/>
                <a:sym typeface="Nunito"/>
              </a:rPr>
              <a:t>interconnected</a:t>
            </a:r>
            <a:r>
              <a:rPr b="0" i="0" lang="en" sz="2000" u="none" cap="none" strike="noStrike">
                <a:solidFill>
                  <a:schemeClr val="dk1"/>
                </a:solidFill>
                <a:latin typeface="Nunito"/>
                <a:ea typeface="Nunito"/>
                <a:cs typeface="Nunito"/>
                <a:sym typeface="Nunito"/>
              </a:rPr>
              <a:t> components that collectively exhibit </a:t>
            </a:r>
            <a:r>
              <a:rPr b="1" i="0" lang="en" sz="2000" u="none" cap="none" strike="noStrike">
                <a:solidFill>
                  <a:schemeClr val="dk1"/>
                </a:solidFill>
                <a:latin typeface="Nunito"/>
                <a:ea typeface="Nunito"/>
                <a:cs typeface="Nunito"/>
                <a:sym typeface="Nunito"/>
              </a:rPr>
              <a:t>emergent</a:t>
            </a:r>
            <a:r>
              <a:rPr b="0" i="0" lang="en" sz="2000" u="none" cap="none" strike="noStrike">
                <a:solidFill>
                  <a:schemeClr val="dk1"/>
                </a:solidFill>
                <a:latin typeface="Nunito"/>
                <a:ea typeface="Nunito"/>
                <a:cs typeface="Nunito"/>
                <a:sym typeface="Nunito"/>
              </a:rPr>
              <a:t> features, which cannot, in practice, be derived from a reductive analysis of the system in terms of its isolated components.</a:t>
            </a:r>
            <a:endParaRPr b="0" i="0" sz="2000" u="none" cap="none" strike="noStrike">
              <a:solidFill>
                <a:schemeClr val="dk1"/>
              </a:solidFill>
              <a:latin typeface="Nunito"/>
              <a:ea typeface="Nunito"/>
              <a:cs typeface="Nunito"/>
              <a:sym typeface="Nunito"/>
            </a:endParaRPr>
          </a:p>
        </p:txBody>
      </p:sp>
      <p:sp>
        <p:nvSpPr>
          <p:cNvPr id="133" name="Google Shape;133;p20"/>
          <p:cNvSpPr txBox="1"/>
          <p:nvPr/>
        </p:nvSpPr>
        <p:spPr>
          <a:xfrm>
            <a:off x="423400" y="221632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an </a:t>
            </a:r>
            <a:r>
              <a:rPr b="1" i="0" lang="en" sz="2000" u="none" cap="none" strike="noStrike">
                <a:solidFill>
                  <a:schemeClr val="dk1"/>
                </a:solidFill>
                <a:latin typeface="Nunito"/>
                <a:ea typeface="Nunito"/>
                <a:cs typeface="Nunito"/>
                <a:sym typeface="Nunito"/>
              </a:rPr>
              <a:t>ant colony</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Many, interconnected components: several million ants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Emergent features: collective decision-making and physical abilities</a:t>
            </a:r>
            <a:endParaRPr b="0" i="0" sz="2000" u="none" cap="none" strike="noStrike">
              <a:solidFill>
                <a:schemeClr val="dk1"/>
              </a:solidFill>
              <a:latin typeface="Nunito"/>
              <a:ea typeface="Nunito"/>
              <a:cs typeface="Nunito"/>
              <a:sym typeface="Nunito"/>
            </a:endParaRPr>
          </a:p>
        </p:txBody>
      </p:sp>
      <p:sp>
        <p:nvSpPr>
          <p:cNvPr id="134" name="Google Shape;134;p20"/>
          <p:cNvSpPr txBox="1"/>
          <p:nvPr/>
        </p:nvSpPr>
        <p:spPr>
          <a:xfrm>
            <a:off x="423400" y="221632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an </a:t>
            </a:r>
            <a:r>
              <a:rPr b="1" i="0" lang="en" sz="2000" u="none" cap="none" strike="noStrike">
                <a:solidFill>
                  <a:schemeClr val="dk1"/>
                </a:solidFill>
                <a:latin typeface="Nunito"/>
                <a:ea typeface="Nunito"/>
                <a:cs typeface="Nunito"/>
                <a:sym typeface="Nunito"/>
              </a:rPr>
              <a:t>economy</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Many, interconnected components: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Emergent features:</a:t>
            </a:r>
            <a:endParaRPr b="0" i="0" sz="2000" u="none" cap="none" strike="noStrike">
              <a:solidFill>
                <a:schemeClr val="dk1"/>
              </a:solidFill>
              <a:latin typeface="Nunito"/>
              <a:ea typeface="Nunito"/>
              <a:cs typeface="Nunito"/>
              <a:sym typeface="Nunito"/>
            </a:endParaRPr>
          </a:p>
        </p:txBody>
      </p:sp>
      <p:pic>
        <p:nvPicPr>
          <p:cNvPr id="135" name="Google Shape;135;p20"/>
          <p:cNvPicPr preferRelativeResize="0"/>
          <p:nvPr/>
        </p:nvPicPr>
        <p:blipFill rotWithShape="1">
          <a:blip r:embed="rId4">
            <a:alphaModFix/>
          </a:blip>
          <a:srcRect b="0" l="0" r="0" t="0"/>
          <a:stretch/>
        </p:blipFill>
        <p:spPr>
          <a:xfrm>
            <a:off x="3455550" y="3302700"/>
            <a:ext cx="2685806" cy="1536000"/>
          </a:xfrm>
          <a:prstGeom prst="rect">
            <a:avLst/>
          </a:prstGeom>
          <a:noFill/>
          <a:ln>
            <a:noFill/>
          </a:ln>
        </p:spPr>
      </p:pic>
      <p:sp>
        <p:nvSpPr>
          <p:cNvPr id="136" name="Google Shape;136;p20"/>
          <p:cNvSpPr txBox="1"/>
          <p:nvPr/>
        </p:nvSpPr>
        <p:spPr>
          <a:xfrm>
            <a:off x="3109400" y="2571738"/>
            <a:ext cx="6106500" cy="491700"/>
          </a:xfrm>
          <a:prstGeom prst="rect">
            <a:avLst/>
          </a:prstGeom>
          <a:noFill/>
          <a:ln>
            <a:noFill/>
          </a:ln>
        </p:spPr>
        <p:txBody>
          <a:bodyPr anchorCtr="0" anchor="t" bIns="91425" lIns="91425" spcFirstLastPara="1" rIns="91425" wrap="square" tIns="91425">
            <a:noAutofit/>
          </a:bodyPr>
          <a:lstStyle/>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companies and individual people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inflation, stock-market indexes, interest rates…</a:t>
            </a:r>
            <a:endParaRPr b="0" i="0" sz="2000" u="none" cap="none" strike="noStrike">
              <a:solidFill>
                <a:schemeClr val="dk1"/>
              </a:solidFill>
              <a:latin typeface="Nunito"/>
              <a:ea typeface="Nunito"/>
              <a:cs typeface="Nunito"/>
              <a:sym typeface="Nunito"/>
            </a:endParaRPr>
          </a:p>
        </p:txBody>
      </p:sp>
      <p:sp>
        <p:nvSpPr>
          <p:cNvPr id="137" name="Google Shape;137;p20"/>
          <p:cNvSpPr/>
          <p:nvPr/>
        </p:nvSpPr>
        <p:spPr>
          <a:xfrm>
            <a:off x="25075" y="2257900"/>
            <a:ext cx="9118800" cy="2580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8" name="Google Shape;138;p20"/>
          <p:cNvSpPr txBox="1"/>
          <p:nvPr/>
        </p:nvSpPr>
        <p:spPr>
          <a:xfrm>
            <a:off x="3090775" y="2565075"/>
            <a:ext cx="8409000" cy="83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nodes, connections, layers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sophisticated, system-level functions</a:t>
            </a:r>
            <a:endParaRPr b="0" i="0" sz="2000" u="none" cap="none" strike="noStrike">
              <a:solidFill>
                <a:schemeClr val="dk1"/>
              </a:solidFill>
              <a:latin typeface="Nunito"/>
              <a:ea typeface="Nunito"/>
              <a:cs typeface="Nunito"/>
              <a:sym typeface="Nunito"/>
            </a:endParaRPr>
          </a:p>
        </p:txBody>
      </p:sp>
      <p:pic>
        <p:nvPicPr>
          <p:cNvPr id="139" name="Google Shape;139;p20"/>
          <p:cNvPicPr preferRelativeResize="0"/>
          <p:nvPr/>
        </p:nvPicPr>
        <p:blipFill rotWithShape="1">
          <a:blip r:embed="rId5">
            <a:alphaModFix/>
          </a:blip>
          <a:srcRect b="0" l="0" r="0" t="0"/>
          <a:stretch/>
        </p:blipFill>
        <p:spPr>
          <a:xfrm>
            <a:off x="3198450" y="3400875"/>
            <a:ext cx="3199997" cy="1536000"/>
          </a:xfrm>
          <a:prstGeom prst="rect">
            <a:avLst/>
          </a:prstGeom>
          <a:noFill/>
          <a:ln>
            <a:noFill/>
          </a:ln>
        </p:spPr>
      </p:pic>
      <p:sp>
        <p:nvSpPr>
          <p:cNvPr id="140" name="Google Shape;140;p20"/>
          <p:cNvSpPr txBox="1"/>
          <p:nvPr/>
        </p:nvSpPr>
        <p:spPr>
          <a:xfrm>
            <a:off x="423400" y="221632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 </a:t>
            </a:r>
            <a:r>
              <a:rPr b="1" i="0" lang="en" sz="2000" u="none" cap="none" strike="noStrike">
                <a:solidFill>
                  <a:schemeClr val="dk1"/>
                </a:solidFill>
                <a:latin typeface="Nunito"/>
                <a:ea typeface="Nunito"/>
                <a:cs typeface="Nunito"/>
                <a:sym typeface="Nunito"/>
              </a:rPr>
              <a:t>deep learning system</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Many, interconnected components: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Emergent features:</a:t>
            </a:r>
            <a:endParaRPr b="0" i="0" sz="2000" u="none" cap="none" strike="noStrike">
              <a:solidFill>
                <a:schemeClr val="dk1"/>
              </a:solidFill>
              <a:latin typeface="Nunito"/>
              <a:ea typeface="Nunito"/>
              <a:cs typeface="Nunito"/>
              <a:sym typeface="Nunito"/>
            </a:endParaRPr>
          </a:p>
        </p:txBody>
      </p:sp>
      <p:sp>
        <p:nvSpPr>
          <p:cNvPr id="141" name="Google Shape;141;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2" name="Google Shape;142;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3" name="Google Shape;143;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300"/>
                                        <p:tgtEl>
                                          <p:spTgt spid="1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300"/>
                                        <p:tgtEl>
                                          <p:spTgt spid="1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1" st="1"/>
                                            </p:txEl>
                                          </p:spTgt>
                                        </p:tgtEl>
                                        <p:attrNameLst>
                                          <p:attrName>style.visibility</p:attrName>
                                        </p:attrNameLst>
                                      </p:cBhvr>
                                      <p:to>
                                        <p:strVal val="visible"/>
                                      </p:to>
                                    </p:set>
                                    <p:animEffect filter="fade" transition="in">
                                      <p:cBhvr>
                                        <p:cTn dur="300"/>
                                        <p:tgtEl>
                                          <p:spTgt spid="13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2" st="2"/>
                                            </p:txEl>
                                          </p:spTgt>
                                        </p:tgtEl>
                                        <p:attrNameLst>
                                          <p:attrName>style.visibility</p:attrName>
                                        </p:attrNameLst>
                                      </p:cBhvr>
                                      <p:to>
                                        <p:strVal val="visible"/>
                                      </p:to>
                                    </p:set>
                                    <p:animEffect filter="fade" transition="in">
                                      <p:cBhvr>
                                        <p:cTn dur="300"/>
                                        <p:tgtEl>
                                          <p:spTgt spid="133">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3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33"/>
                                        </p:tgtEl>
                                      </p:cBhvr>
                                    </p:animEffect>
                                    <p:set>
                                      <p:cBhvr>
                                        <p:cTn dur="1" fill="hold">
                                          <p:stCondLst>
                                            <p:cond delay="300"/>
                                          </p:stCondLst>
                                        </p:cTn>
                                        <p:tgtEl>
                                          <p:spTgt spid="13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30"/>
                                        </p:tgtEl>
                                      </p:cBhvr>
                                    </p:animEffect>
                                    <p:set>
                                      <p:cBhvr>
                                        <p:cTn dur="1" fill="hold">
                                          <p:stCondLst>
                                            <p:cond delay="300"/>
                                          </p:stCondLst>
                                        </p:cTn>
                                        <p:tgtEl>
                                          <p:spTgt spid="13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3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300"/>
                                        <p:tgtEl>
                                          <p:spTgt spid="13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3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300"/>
                                        <p:tgtEl>
                                          <p:spTgt spid="140"/>
                                        </p:tgtEl>
                                      </p:cBhvr>
                                    </p:animEffect>
                                  </p:childTnLst>
                                </p:cTn>
                              </p:par>
                              <p:par>
                                <p:cTn fill="hold" nodeType="withEffect" presetClass="exit" presetID="10" presetSubtype="0">
                                  <p:stCondLst>
                                    <p:cond delay="0"/>
                                  </p:stCondLst>
                                  <p:childTnLst>
                                    <p:animEffect filter="fade" transition="out">
                                      <p:cBhvr>
                                        <p:cTn dur="300"/>
                                        <p:tgtEl>
                                          <p:spTgt spid="134"/>
                                        </p:tgtEl>
                                      </p:cBhvr>
                                    </p:animEffect>
                                    <p:set>
                                      <p:cBhvr>
                                        <p:cTn dur="1" fill="hold">
                                          <p:stCondLst>
                                            <p:cond delay="300"/>
                                          </p:stCondLst>
                                        </p:cTn>
                                        <p:tgtEl>
                                          <p:spTgt spid="13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36"/>
                                        </p:tgtEl>
                                      </p:cBhvr>
                                    </p:animEffect>
                                    <p:set>
                                      <p:cBhvr>
                                        <p:cTn dur="1" fill="hold">
                                          <p:stCondLst>
                                            <p:cond delay="300"/>
                                          </p:stCondLst>
                                        </p:cTn>
                                        <p:tgtEl>
                                          <p:spTgt spid="13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35"/>
                                        </p:tgtEl>
                                      </p:cBhvr>
                                    </p:animEffect>
                                    <p:set>
                                      <p:cBhvr>
                                        <p:cTn dur="1" fill="hold">
                                          <p:stCondLst>
                                            <p:cond delay="300"/>
                                          </p:stCondLst>
                                        </p:cTn>
                                        <p:tgtEl>
                                          <p:spTgt spid="13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300"/>
                                        <p:tgtEl>
                                          <p:spTgt spid="13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300"/>
                                        <p:tgtEl>
                                          <p:spTgt spid="139"/>
                                        </p:tgtEl>
                                      </p:cBhvr>
                                    </p:animEffect>
                                  </p:childTnLst>
                                </p:cTn>
                              </p:par>
                              <p:par>
                                <p:cTn fill="hold" nodeType="with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Hallmarks of Complex Systems</a:t>
            </a:r>
            <a:endParaRPr sz="3600">
              <a:latin typeface="Nunito"/>
              <a:ea typeface="Nunito"/>
              <a:cs typeface="Nunito"/>
              <a:sym typeface="Nunito"/>
            </a:endParaRPr>
          </a:p>
        </p:txBody>
      </p:sp>
      <p:sp>
        <p:nvSpPr>
          <p:cNvPr id="149" name="Google Shape;149;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0" name="Google Shape;150;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1" name="Google Shape;151;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2" name="Google Shape;152;p21"/>
          <p:cNvSpPr txBox="1"/>
          <p:nvPr/>
        </p:nvSpPr>
        <p:spPr>
          <a:xfrm>
            <a:off x="367675" y="31586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Salient features generally shared by the systems of interest</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3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