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84.xml"/>
  <Override ContentType="application/vnd.openxmlformats-officedocument.presentationml.notesSlide+xml" PartName="/ppt/notesSlides/notesSlide3.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8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77.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56.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84.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79.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83.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80.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15" r:id="rId66"/>
    <p:sldId id="316" r:id="rId67"/>
    <p:sldId id="317" r:id="rId68"/>
    <p:sldId id="318" r:id="rId69"/>
    <p:sldId id="319" r:id="rId70"/>
    <p:sldId id="320" r:id="rId71"/>
    <p:sldId id="321" r:id="rId72"/>
    <p:sldId id="322" r:id="rId73"/>
    <p:sldId id="323" r:id="rId74"/>
    <p:sldId id="324" r:id="rId75"/>
    <p:sldId id="325" r:id="rId76"/>
    <p:sldId id="326" r:id="rId77"/>
    <p:sldId id="327" r:id="rId78"/>
    <p:sldId id="328" r:id="rId79"/>
    <p:sldId id="329" r:id="rId80"/>
    <p:sldId id="330" r:id="rId81"/>
    <p:sldId id="331" r:id="rId82"/>
    <p:sldId id="332" r:id="rId83"/>
    <p:sldId id="333" r:id="rId84"/>
    <p:sldId id="334" r:id="rId85"/>
    <p:sldId id="335" r:id="rId86"/>
    <p:sldId id="336" r:id="rId87"/>
    <p:sldId id="337" r:id="rId88"/>
    <p:sldId id="338" r:id="rId89"/>
    <p:sldId id="339" r:id="rId90"/>
  </p:sldIdLst>
  <p:sldSz cy="5143500" cx="9144000"/>
  <p:notesSz cx="6858000" cy="9144000"/>
  <p:embeddedFontLst>
    <p:embeddedFont>
      <p:font typeface="Port Lligat Sans"/>
      <p:regular r:id="rId91"/>
    </p:embeddedFont>
    <p:embeddedFont>
      <p:font typeface="Telex"/>
      <p:regular r:id="rId92"/>
    </p:embeddedFont>
    <p:embeddedFont>
      <p:font typeface="Roboto"/>
      <p:regular r:id="rId93"/>
      <p:bold r:id="rId94"/>
      <p:italic r:id="rId95"/>
      <p:boldItalic r:id="rId96"/>
    </p:embeddedFont>
    <p:embeddedFont>
      <p:font typeface="Nunito"/>
      <p:regular r:id="rId97"/>
      <p:bold r:id="rId98"/>
      <p:italic r:id="rId99"/>
      <p:boldItalic r:id="rId100"/>
    </p:embeddedFont>
    <p:embeddedFont>
      <p:font typeface="Nunito Light"/>
      <p:regular r:id="rId101"/>
      <p:bold r:id="rId102"/>
      <p:italic r:id="rId103"/>
      <p:boldItalic r:id="rId10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BF31EC0D-D4BC-45B7-BEFD-C31C30F8696B}">
  <a:tblStyle styleId="{BF31EC0D-D4BC-45B7-BEFD-C31C30F8696B}" styleName="Table_0">
    <a:wholeTbl>
      <a:tcTxStyle b="off" i="off">
        <a:font>
          <a:latin typeface="Arial"/>
          <a:ea typeface="Arial"/>
          <a:cs typeface="Arial"/>
        </a:font>
        <a:srgbClr val="000000"/>
      </a:tcTxStyle>
      <a:tcStyle>
        <a:tcBdr>
          <a:left>
            <a:ln cap="flat" cmpd="sng" w="12700">
              <a:solidFill>
                <a:srgbClr val="000000"/>
              </a:solidFill>
              <a:prstDash val="solid"/>
              <a:round/>
              <a:headEnd len="sm" w="sm" type="none"/>
              <a:tailEnd len="sm" w="sm" type="none"/>
            </a:ln>
          </a:left>
          <a:right>
            <a:ln cap="flat" cmpd="sng" w="12700">
              <a:solidFill>
                <a:srgbClr val="000000"/>
              </a:solidFill>
              <a:prstDash val="solid"/>
              <a:round/>
              <a:headEnd len="sm" w="sm" type="none"/>
              <a:tailEnd len="sm" w="sm" type="none"/>
            </a:ln>
          </a:right>
          <a:top>
            <a:ln cap="flat" cmpd="sng" w="12700">
              <a:solidFill>
                <a:srgbClr val="000000"/>
              </a:solidFill>
              <a:prstDash val="solid"/>
              <a:round/>
              <a:headEnd len="sm" w="sm" type="none"/>
              <a:tailEnd len="sm" w="sm" type="none"/>
            </a:ln>
          </a:top>
          <a:bottom>
            <a:ln cap="flat" cmpd="sng" w="12700">
              <a:solidFill>
                <a:srgbClr val="000000"/>
              </a:solidFill>
              <a:prstDash val="solid"/>
              <a:round/>
              <a:headEnd len="sm" w="sm" type="none"/>
              <a:tailEnd len="sm" w="sm" type="none"/>
            </a:ln>
          </a:bottom>
          <a:insideH>
            <a:ln cap="flat" cmpd="sng" w="12700">
              <a:solidFill>
                <a:srgbClr val="000000"/>
              </a:solidFill>
              <a:prstDash val="solid"/>
              <a:round/>
              <a:headEnd len="sm" w="sm" type="none"/>
              <a:tailEnd len="sm" w="sm" type="none"/>
            </a:ln>
          </a:insideH>
          <a:insideV>
            <a:ln cap="flat" cmpd="sng" w="12700">
              <a:solidFill>
                <a:srgbClr val="000000"/>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04" Type="http://schemas.openxmlformats.org/officeDocument/2006/relationships/font" Target="fonts/NunitoLight-boldItalic.fntdata"/><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103" Type="http://schemas.openxmlformats.org/officeDocument/2006/relationships/font" Target="fonts/NunitoLight-italic.fntdata"/><Relationship Id="rId102" Type="http://schemas.openxmlformats.org/officeDocument/2006/relationships/font" Target="fonts/NunitoLight-bold.fntdata"/><Relationship Id="rId101" Type="http://schemas.openxmlformats.org/officeDocument/2006/relationships/font" Target="fonts/NunitoLight-regular.fntdata"/><Relationship Id="rId100" Type="http://schemas.openxmlformats.org/officeDocument/2006/relationships/font" Target="fonts/Nunito-boldItalic.fntdata"/><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95" Type="http://schemas.openxmlformats.org/officeDocument/2006/relationships/font" Target="fonts/Roboto-italic.fntdata"/><Relationship Id="rId94" Type="http://schemas.openxmlformats.org/officeDocument/2006/relationships/font" Target="fonts/Roboto-bold.fntdata"/><Relationship Id="rId97" Type="http://schemas.openxmlformats.org/officeDocument/2006/relationships/font" Target="fonts/Nunito-regular.fntdata"/><Relationship Id="rId96" Type="http://schemas.openxmlformats.org/officeDocument/2006/relationships/font" Target="fonts/Roboto-boldItalic.fntdata"/><Relationship Id="rId11" Type="http://schemas.openxmlformats.org/officeDocument/2006/relationships/slide" Target="slides/slide5.xml"/><Relationship Id="rId99" Type="http://schemas.openxmlformats.org/officeDocument/2006/relationships/font" Target="fonts/Nunito-italic.fntdata"/><Relationship Id="rId10" Type="http://schemas.openxmlformats.org/officeDocument/2006/relationships/slide" Target="slides/slide4.xml"/><Relationship Id="rId98" Type="http://schemas.openxmlformats.org/officeDocument/2006/relationships/font" Target="fonts/Nunito-bold.fntdata"/><Relationship Id="rId13" Type="http://schemas.openxmlformats.org/officeDocument/2006/relationships/slide" Target="slides/slide7.xml"/><Relationship Id="rId12" Type="http://schemas.openxmlformats.org/officeDocument/2006/relationships/slide" Target="slides/slide6.xml"/><Relationship Id="rId91" Type="http://schemas.openxmlformats.org/officeDocument/2006/relationships/font" Target="fonts/PortLligatSans-regular.fntdata"/><Relationship Id="rId90" Type="http://schemas.openxmlformats.org/officeDocument/2006/relationships/slide" Target="slides/slide84.xml"/><Relationship Id="rId93" Type="http://schemas.openxmlformats.org/officeDocument/2006/relationships/font" Target="fonts/Roboto-regular.fntdata"/><Relationship Id="rId92" Type="http://schemas.openxmlformats.org/officeDocument/2006/relationships/font" Target="fonts/Telex-regular.fntdata"/><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 Id="rId84" Type="http://schemas.openxmlformats.org/officeDocument/2006/relationships/slide" Target="slides/slide78.xml"/><Relationship Id="rId83" Type="http://schemas.openxmlformats.org/officeDocument/2006/relationships/slide" Target="slides/slide77.xml"/><Relationship Id="rId86" Type="http://schemas.openxmlformats.org/officeDocument/2006/relationships/slide" Target="slides/slide80.xml"/><Relationship Id="rId85" Type="http://schemas.openxmlformats.org/officeDocument/2006/relationships/slide" Target="slides/slide79.xml"/><Relationship Id="rId88" Type="http://schemas.openxmlformats.org/officeDocument/2006/relationships/slide" Target="slides/slide82.xml"/><Relationship Id="rId87" Type="http://schemas.openxmlformats.org/officeDocument/2006/relationships/slide" Target="slides/slide81.xml"/><Relationship Id="rId89" Type="http://schemas.openxmlformats.org/officeDocument/2006/relationships/slide" Target="slides/slide83.xml"/><Relationship Id="rId80" Type="http://schemas.openxmlformats.org/officeDocument/2006/relationships/slide" Target="slides/slide74.xml"/><Relationship Id="rId82" Type="http://schemas.openxmlformats.org/officeDocument/2006/relationships/slide" Target="slides/slide76.xml"/><Relationship Id="rId81" Type="http://schemas.openxmlformats.org/officeDocument/2006/relationships/slide" Target="slides/slide75.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73" Type="http://schemas.openxmlformats.org/officeDocument/2006/relationships/slide" Target="slides/slide67.xml"/><Relationship Id="rId72" Type="http://schemas.openxmlformats.org/officeDocument/2006/relationships/slide" Target="slides/slide66.xml"/><Relationship Id="rId75" Type="http://schemas.openxmlformats.org/officeDocument/2006/relationships/slide" Target="slides/slide69.xml"/><Relationship Id="rId74" Type="http://schemas.openxmlformats.org/officeDocument/2006/relationships/slide" Target="slides/slide68.xml"/><Relationship Id="rId77" Type="http://schemas.openxmlformats.org/officeDocument/2006/relationships/slide" Target="slides/slide71.xml"/><Relationship Id="rId76" Type="http://schemas.openxmlformats.org/officeDocument/2006/relationships/slide" Target="slides/slide70.xml"/><Relationship Id="rId79" Type="http://schemas.openxmlformats.org/officeDocument/2006/relationships/slide" Target="slides/slide73.xml"/><Relationship Id="rId78" Type="http://schemas.openxmlformats.org/officeDocument/2006/relationships/slide" Target="slides/slide72.xml"/><Relationship Id="rId71" Type="http://schemas.openxmlformats.org/officeDocument/2006/relationships/slide" Target="slides/slide65.xml"/><Relationship Id="rId70" Type="http://schemas.openxmlformats.org/officeDocument/2006/relationships/slide" Target="slides/slide64.xml"/><Relationship Id="rId62" Type="http://schemas.openxmlformats.org/officeDocument/2006/relationships/slide" Target="slides/slide56.xml"/><Relationship Id="rId61" Type="http://schemas.openxmlformats.org/officeDocument/2006/relationships/slide" Target="slides/slide55.xml"/><Relationship Id="rId64" Type="http://schemas.openxmlformats.org/officeDocument/2006/relationships/slide" Target="slides/slide58.xml"/><Relationship Id="rId63" Type="http://schemas.openxmlformats.org/officeDocument/2006/relationships/slide" Target="slides/slide57.xml"/><Relationship Id="rId66" Type="http://schemas.openxmlformats.org/officeDocument/2006/relationships/slide" Target="slides/slide60.xml"/><Relationship Id="rId65" Type="http://schemas.openxmlformats.org/officeDocument/2006/relationships/slide" Target="slides/slide59.xml"/><Relationship Id="rId68" Type="http://schemas.openxmlformats.org/officeDocument/2006/relationships/slide" Target="slides/slide62.xml"/><Relationship Id="rId67" Type="http://schemas.openxmlformats.org/officeDocument/2006/relationships/slide" Target="slides/slide61.xml"/><Relationship Id="rId60" Type="http://schemas.openxmlformats.org/officeDocument/2006/relationships/slide" Target="slides/slide54.xml"/><Relationship Id="rId69" Type="http://schemas.openxmlformats.org/officeDocument/2006/relationships/slide" Target="slides/slide6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55" Type="http://schemas.openxmlformats.org/officeDocument/2006/relationships/slide" Target="slides/slide49.xml"/><Relationship Id="rId54" Type="http://schemas.openxmlformats.org/officeDocument/2006/relationships/slide" Target="slides/slide48.xml"/><Relationship Id="rId57" Type="http://schemas.openxmlformats.org/officeDocument/2006/relationships/slide" Target="slides/slide51.xml"/><Relationship Id="rId56" Type="http://schemas.openxmlformats.org/officeDocument/2006/relationships/slide" Target="slides/slide50.xml"/><Relationship Id="rId59" Type="http://schemas.openxmlformats.org/officeDocument/2006/relationships/slide" Target="slides/slide53.xml"/><Relationship Id="rId58" Type="http://schemas.openxmlformats.org/officeDocument/2006/relationships/slide" Target="slides/slide5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2a7cd6a0ee2_0_10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 name="Google Shape;52;g2a7cd6a0ee2_0_10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2a7cd6a0ee2_0_11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7" name="Google Shape;187;g2a7cd6a0ee2_0_117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We can relate system reliability to the amount of time that a system is likely to function before failing. We will now introduce a new measure of reliability that conveys the expected time before failure more intuitively.</a:t>
            </a:r>
            <a:endParaRPr sz="1200">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2a7cd6a0ee2_0_11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8" name="Google Shape;198;g2a7cd6a0ee2_0_118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Imagine that we have several autonomous vehicles with different levels of reliability, as shown in the table. Reliability is the probability that the vehicle will get any given decision correct. The second column shows the complementary probability that the AV will get any given decision wrong. The fourth column shows the number of decisions within which the AV is expected to make one mistake. This can be thought of as the AV’s expected time before failure.</a:t>
            </a:r>
            <a:endParaRPr>
              <a:solidFill>
                <a:schemeClr val="dk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2a7cd6a0ee2_0_11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8" name="Google Shape;208;g2a7cd6a0ee2_0_119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Increasing the reliability from 50% to 75%, for example, doubles the expected time before failure. However, increasing the reliability from 90% to 99% causes a ten-fold increase in the expected time before failure, as does an increase from 99% to 99.9%. The closer we get to 100% reliability, the more valuable any given increment of improvement will be. However, as we get closer to 100% reliability, we can generally expect that an increment of improvement will become increasingly difficult to obtain. This is usually true because it is hard to perfectly eliminate the possibility of any adverse event. Additionally, there may be risks that we have not considered. These are called unknown unknowns and will be discussed extensively later in this chapter.</a:t>
            </a:r>
            <a:endParaRPr>
              <a:solidFill>
                <a:schemeClr val="dk1"/>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g2a7cd6a0ee2_0_12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8" name="Google Shape;218;g2a7cd6a0ee2_0_120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As we get close to 100% reliability, it gets inconvenient to use long decimals to express how reliable a system is. The third column in the table gives us information about a different metric: the </a:t>
            </a:r>
            <a:r>
              <a:rPr b="1" lang="en">
                <a:solidFill>
                  <a:schemeClr val="dk1"/>
                </a:solidFill>
              </a:rPr>
              <a:t>nines of reliability</a:t>
            </a:r>
            <a:r>
              <a:rPr lang="en">
                <a:solidFill>
                  <a:schemeClr val="dk1"/>
                </a:solidFill>
              </a:rPr>
              <a:t>. Informally, a system has nines of reliability equal to the number of nines at the beginning of its decimal or percentage reliability. One nine of reliability means a reliability of 90% in percentage terms or 0.9 in decimal terms. Two nines of reliability mean 99%, or 0.99. </a:t>
            </a:r>
            <a:endParaRPr>
              <a:solidFill>
                <a:schemeClr val="dk1"/>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2a7cd6a0ee2_0_12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8" name="Google Shape;228;g2a7cd6a0ee2_0_12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\[k = -\log_{10}(1-p)\]</a:t>
            </a:r>
            <a:endParaRPr>
              <a:solidFill>
                <a:schemeClr val="dk1"/>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g2a7cd6a0ee2_0_12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9" name="Google Shape;249;g2a7cd6a0ee2_0_12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This means that the relationship between system reliability and expected time before failure is not linear. However, the relationship between nines of reliability and the logarithm of expected time before failure is. </a:t>
            </a:r>
            <a:endParaRPr>
              <a:solidFill>
                <a:schemeClr val="dk1"/>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2a7cd6a0ee2_0_12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4" name="Google Shape;264;g2a7cd6a0ee2_0_125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g2a7cd6a0ee2_0_12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3" name="Google Shape;273;g2a7cd6a0ee2_0_126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g2a7cd6a0ee2_0_12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8" name="Google Shape;288;g2a7cd6a0ee2_0_128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We can reduce both the probability and severity of a system failure by following certain </a:t>
            </a:r>
            <a:r>
              <a:rPr b="1" lang="en">
                <a:solidFill>
                  <a:schemeClr val="dk1"/>
                </a:solidFill>
              </a:rPr>
              <a:t>safe design principles</a:t>
            </a:r>
            <a:r>
              <a:rPr lang="en">
                <a:solidFill>
                  <a:schemeClr val="dk1"/>
                </a:solidFill>
              </a:rPr>
              <a:t> when designing it. These general principles have been identified by safety engineering and offer practical ways of reducing the risk associated with all kinds of systems. They should be incorporated from the outset, rather than being retrofitted later. </a:t>
            </a:r>
            <a:endParaRPr sz="1200">
              <a:solidFill>
                <a:schemeClr val="dk1"/>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2a7cd6a0ee2_0_12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4" name="Google Shape;304;g2a7cd6a0ee2_0_129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lang="en" sz="1200">
                <a:solidFill>
                  <a:schemeClr val="dk1"/>
                </a:solidFill>
                <a:latin typeface="Calibri"/>
                <a:ea typeface="Calibri"/>
                <a:cs typeface="Calibri"/>
                <a:sym typeface="Calibri"/>
              </a:rPr>
              <a:t>Example: vehicles generally contain multiple braking systems. If one system fails, others can be used to avoid an accident.</a:t>
            </a:r>
            <a:endParaRPr sz="1200">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g2a7cd6a0ee2_0_10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0" name="Google Shape;60;g2a7cd6a0ee2_0_10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g2a7cd6a0ee2_0_13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3" name="Google Shape;313;g2a7cd6a0ee2_0_130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g2a7cd6a0ee2_0_13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24" name="Google Shape;324;g2a7cd6a0ee2_0_13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g2a7cd6a0ee2_0_13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4" name="Google Shape;334;g2a7cd6a0ee2_0_13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g2a7cd6a0ee2_0_13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8" name="Google Shape;348;g2a7cd6a0ee2_0_13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This is exemplified by an approach to AI development called “comprehensive AI services.” This views AI agents as a class of service-providing products, essentially as a means to an end, rather than as end goals themselves. Adopting this mindset might mean tailoring AI systems to perform highly specific tasks, rather than speculatively trying to improve general and flexible capabilities in a single agent.</a:t>
            </a:r>
            <a:endParaRPr sz="1200">
              <a:solidFill>
                <a:schemeClr val="dk1"/>
              </a:solidFill>
              <a:latin typeface="Calibri"/>
              <a:ea typeface="Calibri"/>
              <a:cs typeface="Calibri"/>
              <a:sym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g2a7cd6a0ee2_0_13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9" name="Google Shape;359;g2a7cd6a0ee2_0_134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g2a7cd6a0ee2_0_13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69" name="Google Shape;369;g2a7cd6a0ee2_0_135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lang="en" sz="1200">
                <a:solidFill>
                  <a:schemeClr val="dk1"/>
                </a:solidFill>
                <a:latin typeface="Calibri"/>
                <a:ea typeface="Calibri"/>
                <a:cs typeface="Calibri"/>
                <a:sym typeface="Calibri"/>
              </a:rPr>
              <a:t>In the Single Agent Control chapter, we considered how AIs might be power-seeking; by ensuring AIs have only the minimum required amount of power they need to accomplish the goals we assign them, we can reduce AIs’ ability to gain power.</a:t>
            </a:r>
            <a:endParaRPr sz="1200">
              <a:solidFill>
                <a:schemeClr val="dk1"/>
              </a:solidFill>
              <a:latin typeface="Calibri"/>
              <a:ea typeface="Calibri"/>
              <a:cs typeface="Calibri"/>
              <a:sym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g2a7cd6a0ee2_0_13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9" name="Google Shape;379;g2a7cd6a0ee2_0_137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g2a7cd6a0ee2_0_13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90" name="Google Shape;390;g2a7cd6a0ee2_0_138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g2a7cd6a0ee2_0_13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04" name="Google Shape;404;g2a7cd6a0ee2_0_139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g2a7cd6a0ee2_0_14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34" name="Google Shape;434;g2a7cd6a0ee2_0_14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2a7cd6a0ee2_0_10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0" name="Google Shape;70;g2a7cd6a0ee2_0_10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g2a7cd6a0ee2_0_14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46" name="Google Shape;446;g2a7cd6a0ee2_0_14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 name="Shape 455"/>
        <p:cNvGrpSpPr/>
        <p:nvPr/>
      </p:nvGrpSpPr>
      <p:grpSpPr>
        <a:xfrm>
          <a:off x="0" y="0"/>
          <a:ext cx="0" cy="0"/>
          <a:chOff x="0" y="0"/>
          <a:chExt cx="0" cy="0"/>
        </a:xfrm>
      </p:grpSpPr>
      <p:sp>
        <p:nvSpPr>
          <p:cNvPr id="456" name="Google Shape;456;g2a7cd6a0ee2_0_14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57" name="Google Shape;457;g2a7cd6a0ee2_0_144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6" name="Shape 466"/>
        <p:cNvGrpSpPr/>
        <p:nvPr/>
      </p:nvGrpSpPr>
      <p:grpSpPr>
        <a:xfrm>
          <a:off x="0" y="0"/>
          <a:ext cx="0" cy="0"/>
          <a:chOff x="0" y="0"/>
          <a:chExt cx="0" cy="0"/>
        </a:xfrm>
      </p:grpSpPr>
      <p:sp>
        <p:nvSpPr>
          <p:cNvPr id="467" name="Google Shape;467;g2a7cd6a0ee2_0_14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68" name="Google Shape;468;g2a7cd6a0ee2_0_146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1" name="Shape 481"/>
        <p:cNvGrpSpPr/>
        <p:nvPr/>
      </p:nvGrpSpPr>
      <p:grpSpPr>
        <a:xfrm>
          <a:off x="0" y="0"/>
          <a:ext cx="0" cy="0"/>
          <a:chOff x="0" y="0"/>
          <a:chExt cx="0" cy="0"/>
        </a:xfrm>
      </p:grpSpPr>
      <p:sp>
        <p:nvSpPr>
          <p:cNvPr id="482" name="Google Shape;482;g2a7cd6a0ee2_0_14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83" name="Google Shape;483;g2a7cd6a0ee2_0_148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0" name="Shape 490"/>
        <p:cNvGrpSpPr/>
        <p:nvPr/>
      </p:nvGrpSpPr>
      <p:grpSpPr>
        <a:xfrm>
          <a:off x="0" y="0"/>
          <a:ext cx="0" cy="0"/>
          <a:chOff x="0" y="0"/>
          <a:chExt cx="0" cy="0"/>
        </a:xfrm>
      </p:grpSpPr>
      <p:sp>
        <p:nvSpPr>
          <p:cNvPr id="491" name="Google Shape;491;g2a7cd6a0ee2_0_14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92" name="Google Shape;492;g2a7cd6a0ee2_0_148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g2a7cd6a0ee2_0_15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08" name="Google Shape;508;g2a7cd6a0ee2_0_150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2" name="Shape 522"/>
        <p:cNvGrpSpPr/>
        <p:nvPr/>
      </p:nvGrpSpPr>
      <p:grpSpPr>
        <a:xfrm>
          <a:off x="0" y="0"/>
          <a:ext cx="0" cy="0"/>
          <a:chOff x="0" y="0"/>
          <a:chExt cx="0" cy="0"/>
        </a:xfrm>
      </p:grpSpPr>
      <p:sp>
        <p:nvSpPr>
          <p:cNvPr id="523" name="Google Shape;523;g2a7cd6a0ee2_0_15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4" name="Google Shape;524;g2a7cd6a0ee2_0_15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4" name="Shape 564"/>
        <p:cNvGrpSpPr/>
        <p:nvPr/>
      </p:nvGrpSpPr>
      <p:grpSpPr>
        <a:xfrm>
          <a:off x="0" y="0"/>
          <a:ext cx="0" cy="0"/>
          <a:chOff x="0" y="0"/>
          <a:chExt cx="0" cy="0"/>
        </a:xfrm>
      </p:grpSpPr>
      <p:sp>
        <p:nvSpPr>
          <p:cNvPr id="565" name="Google Shape;565;g2a7cd6a0ee2_0_15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66" name="Google Shape;566;g2a7cd6a0ee2_0_155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4" name="Shape 574"/>
        <p:cNvGrpSpPr/>
        <p:nvPr/>
      </p:nvGrpSpPr>
      <p:grpSpPr>
        <a:xfrm>
          <a:off x="0" y="0"/>
          <a:ext cx="0" cy="0"/>
          <a:chOff x="0" y="0"/>
          <a:chExt cx="0" cy="0"/>
        </a:xfrm>
      </p:grpSpPr>
      <p:sp>
        <p:nvSpPr>
          <p:cNvPr id="575" name="Google Shape;575;g2a7cd6a0ee2_0_15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76" name="Google Shape;576;g2a7cd6a0ee2_0_156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http://psas.scripts.mit.edu/home/wp-content/uploads/2020/07/STAMP-Tutorial.pdf</a:t>
            </a:r>
            <a:endParaRPr sz="1200">
              <a:solidFill>
                <a:schemeClr val="dk1"/>
              </a:solidFill>
              <a:latin typeface="Calibri"/>
              <a:ea typeface="Calibri"/>
              <a:cs typeface="Calibri"/>
              <a:sym typeface="Calibri"/>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0" name="Shape 590"/>
        <p:cNvGrpSpPr/>
        <p:nvPr/>
      </p:nvGrpSpPr>
      <p:grpSpPr>
        <a:xfrm>
          <a:off x="0" y="0"/>
          <a:ext cx="0" cy="0"/>
          <a:chOff x="0" y="0"/>
          <a:chExt cx="0" cy="0"/>
        </a:xfrm>
      </p:grpSpPr>
      <p:sp>
        <p:nvSpPr>
          <p:cNvPr id="591" name="Google Shape;591;g2a7cd6a0ee2_0_15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92" name="Google Shape;592;g2a7cd6a0ee2_0_157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http://psas.scripts.mit.edu/home/wp-content/uploads/2020/07/STAMP-Tutorial.pdf</a:t>
            </a:r>
            <a:endParaRPr sz="1200">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g2a7cd6a0ee2_0_10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5" name="Google Shape;85;g2a7cd6a0ee2_0_105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9" name="Shape 599"/>
        <p:cNvGrpSpPr/>
        <p:nvPr/>
      </p:nvGrpSpPr>
      <p:grpSpPr>
        <a:xfrm>
          <a:off x="0" y="0"/>
          <a:ext cx="0" cy="0"/>
          <a:chOff x="0" y="0"/>
          <a:chExt cx="0" cy="0"/>
        </a:xfrm>
      </p:grpSpPr>
      <p:sp>
        <p:nvSpPr>
          <p:cNvPr id="600" name="Google Shape;600;g2a7cd6a0ee2_0_15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01" name="Google Shape;601;g2a7cd6a0ee2_0_158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8" name="Shape 608"/>
        <p:cNvGrpSpPr/>
        <p:nvPr/>
      </p:nvGrpSpPr>
      <p:grpSpPr>
        <a:xfrm>
          <a:off x="0" y="0"/>
          <a:ext cx="0" cy="0"/>
          <a:chOff x="0" y="0"/>
          <a:chExt cx="0" cy="0"/>
        </a:xfrm>
      </p:grpSpPr>
      <p:sp>
        <p:nvSpPr>
          <p:cNvPr id="609" name="Google Shape;609;g2ab708a9c6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10" name="Google Shape;610;g2ab708a9c67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lang="en" sz="1200">
                <a:solidFill>
                  <a:schemeClr val="dk1"/>
                </a:solidFill>
                <a:latin typeface="Calibri"/>
                <a:ea typeface="Calibri"/>
                <a:cs typeface="Calibri"/>
                <a:sym typeface="Calibri"/>
              </a:rPr>
              <a:t>From James Reason</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rgbClr val="000000"/>
              </a:buClr>
              <a:buSzPts val="1100"/>
              <a:buFont typeface="Arial"/>
              <a:buNone/>
            </a:pPr>
            <a:r>
              <a:rPr lang="en" sz="1200">
                <a:solidFill>
                  <a:schemeClr val="dk1"/>
                </a:solidFill>
                <a:latin typeface="Calibri"/>
                <a:ea typeface="Calibri"/>
                <a:cs typeface="Calibri"/>
                <a:sym typeface="Calibri"/>
              </a:rPr>
              <a:t>https://pubmed.ncbi.nlm.nih.gov/10151618/</a:t>
            </a:r>
            <a:endParaRPr sz="1200">
              <a:solidFill>
                <a:schemeClr val="dk1"/>
              </a:solidFill>
              <a:latin typeface="Calibri"/>
              <a:ea typeface="Calibri"/>
              <a:cs typeface="Calibri"/>
              <a:sym typeface="Calibri"/>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7" name="Shape 617"/>
        <p:cNvGrpSpPr/>
        <p:nvPr/>
      </p:nvGrpSpPr>
      <p:grpSpPr>
        <a:xfrm>
          <a:off x="0" y="0"/>
          <a:ext cx="0" cy="0"/>
          <a:chOff x="0" y="0"/>
          <a:chExt cx="0" cy="0"/>
        </a:xfrm>
      </p:grpSpPr>
      <p:sp>
        <p:nvSpPr>
          <p:cNvPr id="618" name="Google Shape;618;g2ab708a9c67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19" name="Google Shape;619;g2ab708a9c67_0_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lang="en" sz="1200">
                <a:solidFill>
                  <a:schemeClr val="dk1"/>
                </a:solidFill>
                <a:latin typeface="Calibri"/>
                <a:ea typeface="Calibri"/>
                <a:cs typeface="Calibri"/>
                <a:sym typeface="Calibri"/>
              </a:rPr>
              <a:t>From James Reason</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rgbClr val="000000"/>
              </a:buClr>
              <a:buSzPts val="1100"/>
              <a:buFont typeface="Arial"/>
              <a:buNone/>
            </a:pPr>
            <a:r>
              <a:rPr lang="en" sz="1200">
                <a:solidFill>
                  <a:schemeClr val="dk1"/>
                </a:solidFill>
                <a:latin typeface="Calibri"/>
                <a:ea typeface="Calibri"/>
                <a:cs typeface="Calibri"/>
                <a:sym typeface="Calibri"/>
              </a:rPr>
              <a:t>https://pubmed.ncbi.nlm.nih.gov/10151618/</a:t>
            </a:r>
            <a:endParaRPr sz="1200">
              <a:solidFill>
                <a:schemeClr val="dk1"/>
              </a:solidFill>
              <a:latin typeface="Calibri"/>
              <a:ea typeface="Calibri"/>
              <a:cs typeface="Calibri"/>
              <a:sym typeface="Calibri"/>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6" name="Shape 626"/>
        <p:cNvGrpSpPr/>
        <p:nvPr/>
      </p:nvGrpSpPr>
      <p:grpSpPr>
        <a:xfrm>
          <a:off x="0" y="0"/>
          <a:ext cx="0" cy="0"/>
          <a:chOff x="0" y="0"/>
          <a:chExt cx="0" cy="0"/>
        </a:xfrm>
      </p:grpSpPr>
      <p:sp>
        <p:nvSpPr>
          <p:cNvPr id="627" name="Google Shape;627;g2ab708a9c67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28" name="Google Shape;628;g2ab708a9c67_0_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lang="en" sz="1200">
                <a:solidFill>
                  <a:schemeClr val="dk1"/>
                </a:solidFill>
                <a:latin typeface="Calibri"/>
                <a:ea typeface="Calibri"/>
                <a:cs typeface="Calibri"/>
                <a:sym typeface="Calibri"/>
              </a:rPr>
              <a:t>From James Reason</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rgbClr val="000000"/>
              </a:buClr>
              <a:buSzPts val="1100"/>
              <a:buFont typeface="Arial"/>
              <a:buNone/>
            </a:pPr>
            <a:r>
              <a:rPr lang="en" sz="1200">
                <a:solidFill>
                  <a:schemeClr val="dk1"/>
                </a:solidFill>
                <a:latin typeface="Calibri"/>
                <a:ea typeface="Calibri"/>
                <a:cs typeface="Calibri"/>
                <a:sym typeface="Calibri"/>
              </a:rPr>
              <a:t>https://pubmed.ncbi.nlm.nih.gov/10151618/</a:t>
            </a:r>
            <a:endParaRPr sz="1200">
              <a:solidFill>
                <a:schemeClr val="dk1"/>
              </a:solidFill>
              <a:latin typeface="Calibri"/>
              <a:ea typeface="Calibri"/>
              <a:cs typeface="Calibri"/>
              <a:sym typeface="Calibri"/>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5" name="Shape 635"/>
        <p:cNvGrpSpPr/>
        <p:nvPr/>
      </p:nvGrpSpPr>
      <p:grpSpPr>
        <a:xfrm>
          <a:off x="0" y="0"/>
          <a:ext cx="0" cy="0"/>
          <a:chOff x="0" y="0"/>
          <a:chExt cx="0" cy="0"/>
        </a:xfrm>
      </p:grpSpPr>
      <p:sp>
        <p:nvSpPr>
          <p:cNvPr id="636" name="Google Shape;636;g2ab708a9c67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37" name="Google Shape;637;g2ab708a9c67_0_5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lang="en" sz="1200">
                <a:solidFill>
                  <a:schemeClr val="dk1"/>
                </a:solidFill>
                <a:latin typeface="Calibri"/>
                <a:ea typeface="Calibri"/>
                <a:cs typeface="Calibri"/>
                <a:sym typeface="Calibri"/>
              </a:rPr>
              <a:t>From James Reason</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rgbClr val="000000"/>
              </a:buClr>
              <a:buSzPts val="1100"/>
              <a:buFont typeface="Arial"/>
              <a:buNone/>
            </a:pPr>
            <a:r>
              <a:rPr lang="en" sz="1200">
                <a:solidFill>
                  <a:schemeClr val="dk1"/>
                </a:solidFill>
                <a:latin typeface="Calibri"/>
                <a:ea typeface="Calibri"/>
                <a:cs typeface="Calibri"/>
                <a:sym typeface="Calibri"/>
              </a:rPr>
              <a:t>https://pubmed.ncbi.nlm.nih.gov/10151618/</a:t>
            </a:r>
            <a:endParaRPr sz="1200">
              <a:solidFill>
                <a:schemeClr val="dk1"/>
              </a:solidFill>
              <a:latin typeface="Calibri"/>
              <a:ea typeface="Calibri"/>
              <a:cs typeface="Calibri"/>
              <a:sym typeface="Calibri"/>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5" name="Shape 645"/>
        <p:cNvGrpSpPr/>
        <p:nvPr/>
      </p:nvGrpSpPr>
      <p:grpSpPr>
        <a:xfrm>
          <a:off x="0" y="0"/>
          <a:ext cx="0" cy="0"/>
          <a:chOff x="0" y="0"/>
          <a:chExt cx="0" cy="0"/>
        </a:xfrm>
      </p:grpSpPr>
      <p:sp>
        <p:nvSpPr>
          <p:cNvPr id="646" name="Google Shape;646;g2ab708a9c67_0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47" name="Google Shape;647;g2ab708a9c67_0_7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5" name="Shape 655"/>
        <p:cNvGrpSpPr/>
        <p:nvPr/>
      </p:nvGrpSpPr>
      <p:grpSpPr>
        <a:xfrm>
          <a:off x="0" y="0"/>
          <a:ext cx="0" cy="0"/>
          <a:chOff x="0" y="0"/>
          <a:chExt cx="0" cy="0"/>
        </a:xfrm>
      </p:grpSpPr>
      <p:sp>
        <p:nvSpPr>
          <p:cNvPr id="656" name="Google Shape;656;g2ab708a9c67_0_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57" name="Google Shape;657;g2ab708a9c67_0_8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5" name="Shape 665"/>
        <p:cNvGrpSpPr/>
        <p:nvPr/>
      </p:nvGrpSpPr>
      <p:grpSpPr>
        <a:xfrm>
          <a:off x="0" y="0"/>
          <a:ext cx="0" cy="0"/>
          <a:chOff x="0" y="0"/>
          <a:chExt cx="0" cy="0"/>
        </a:xfrm>
      </p:grpSpPr>
      <p:sp>
        <p:nvSpPr>
          <p:cNvPr id="666" name="Google Shape;666;g2ab708a9c67_0_1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67" name="Google Shape;667;g2ab708a9c67_0_10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lang="en" sz="1200">
                <a:solidFill>
                  <a:schemeClr val="dk1"/>
                </a:solidFill>
                <a:latin typeface="Calibri"/>
                <a:ea typeface="Calibri"/>
                <a:cs typeface="Calibri"/>
                <a:sym typeface="Calibri"/>
              </a:rPr>
              <a:t>Comment on relation to ongoing harms, catastrophic, and existential risks</a:t>
            </a:r>
            <a:endParaRPr sz="1200">
              <a:solidFill>
                <a:schemeClr val="dk1"/>
              </a:solidFill>
              <a:latin typeface="Calibri"/>
              <a:ea typeface="Calibri"/>
              <a:cs typeface="Calibri"/>
              <a:sym typeface="Calibri"/>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5" name="Shape 675"/>
        <p:cNvGrpSpPr/>
        <p:nvPr/>
      </p:nvGrpSpPr>
      <p:grpSpPr>
        <a:xfrm>
          <a:off x="0" y="0"/>
          <a:ext cx="0" cy="0"/>
          <a:chOff x="0" y="0"/>
          <a:chExt cx="0" cy="0"/>
        </a:xfrm>
      </p:grpSpPr>
      <p:sp>
        <p:nvSpPr>
          <p:cNvPr id="676" name="Google Shape;676;g2ab708a9c67_0_1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77" name="Google Shape;677;g2ab708a9c67_0_1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lang="en" sz="1200">
                <a:solidFill>
                  <a:schemeClr val="dk1"/>
                </a:solidFill>
                <a:latin typeface="Calibri"/>
                <a:ea typeface="Calibri"/>
                <a:cs typeface="Calibri"/>
                <a:sym typeface="Calibri"/>
              </a:rPr>
              <a:t>Comment on relation to ongoing harms, catastrophic, and existential risks</a:t>
            </a:r>
            <a:endParaRPr sz="1200">
              <a:solidFill>
                <a:schemeClr val="dk1"/>
              </a:solidFill>
              <a:latin typeface="Calibri"/>
              <a:ea typeface="Calibri"/>
              <a:cs typeface="Calibri"/>
              <a:sym typeface="Calibri"/>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5" name="Shape 685"/>
        <p:cNvGrpSpPr/>
        <p:nvPr/>
      </p:nvGrpSpPr>
      <p:grpSpPr>
        <a:xfrm>
          <a:off x="0" y="0"/>
          <a:ext cx="0" cy="0"/>
          <a:chOff x="0" y="0"/>
          <a:chExt cx="0" cy="0"/>
        </a:xfrm>
      </p:grpSpPr>
      <p:sp>
        <p:nvSpPr>
          <p:cNvPr id="686" name="Google Shape;686;g2a7cd6a0ee2_0_15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87" name="Google Shape;687;g2a7cd6a0ee2_0_159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2a7cd6a0ee2_0_10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4" name="Google Shape;94;g2a7cd6a0ee2_0_106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6" name="Shape 696"/>
        <p:cNvGrpSpPr/>
        <p:nvPr/>
      </p:nvGrpSpPr>
      <p:grpSpPr>
        <a:xfrm>
          <a:off x="0" y="0"/>
          <a:ext cx="0" cy="0"/>
          <a:chOff x="0" y="0"/>
          <a:chExt cx="0" cy="0"/>
        </a:xfrm>
      </p:grpSpPr>
      <p:sp>
        <p:nvSpPr>
          <p:cNvPr id="697" name="Google Shape;697;g2a7cd6a0ee2_0_16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98" name="Google Shape;698;g2a7cd6a0ee2_0_160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6" name="Shape 706"/>
        <p:cNvGrpSpPr/>
        <p:nvPr/>
      </p:nvGrpSpPr>
      <p:grpSpPr>
        <a:xfrm>
          <a:off x="0" y="0"/>
          <a:ext cx="0" cy="0"/>
          <a:chOff x="0" y="0"/>
          <a:chExt cx="0" cy="0"/>
        </a:xfrm>
      </p:grpSpPr>
      <p:sp>
        <p:nvSpPr>
          <p:cNvPr id="707" name="Google Shape;707;g2a7cd6a0ee2_0_16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08" name="Google Shape;708;g2a7cd6a0ee2_0_16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7" name="Shape 717"/>
        <p:cNvGrpSpPr/>
        <p:nvPr/>
      </p:nvGrpSpPr>
      <p:grpSpPr>
        <a:xfrm>
          <a:off x="0" y="0"/>
          <a:ext cx="0" cy="0"/>
          <a:chOff x="0" y="0"/>
          <a:chExt cx="0" cy="0"/>
        </a:xfrm>
      </p:grpSpPr>
      <p:sp>
        <p:nvSpPr>
          <p:cNvPr id="718" name="Google Shape;718;g2a7cd6a0ee2_0_16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19" name="Google Shape;719;g2a7cd6a0ee2_0_16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7" name="Shape 727"/>
        <p:cNvGrpSpPr/>
        <p:nvPr/>
      </p:nvGrpSpPr>
      <p:grpSpPr>
        <a:xfrm>
          <a:off x="0" y="0"/>
          <a:ext cx="0" cy="0"/>
          <a:chOff x="0" y="0"/>
          <a:chExt cx="0" cy="0"/>
        </a:xfrm>
      </p:grpSpPr>
      <p:sp>
        <p:nvSpPr>
          <p:cNvPr id="728" name="Google Shape;728;g2a7cd6a0ee2_0_16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29" name="Google Shape;729;g2a7cd6a0ee2_0_16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7" name="Shape 737"/>
        <p:cNvGrpSpPr/>
        <p:nvPr/>
      </p:nvGrpSpPr>
      <p:grpSpPr>
        <a:xfrm>
          <a:off x="0" y="0"/>
          <a:ext cx="0" cy="0"/>
          <a:chOff x="0" y="0"/>
          <a:chExt cx="0" cy="0"/>
        </a:xfrm>
      </p:grpSpPr>
      <p:sp>
        <p:nvSpPr>
          <p:cNvPr id="738" name="Google Shape;738;g2a7c8ebc33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39" name="Google Shape;739;g2a7c8ebc339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7" name="Shape 747"/>
        <p:cNvGrpSpPr/>
        <p:nvPr/>
      </p:nvGrpSpPr>
      <p:grpSpPr>
        <a:xfrm>
          <a:off x="0" y="0"/>
          <a:ext cx="0" cy="0"/>
          <a:chOff x="0" y="0"/>
          <a:chExt cx="0" cy="0"/>
        </a:xfrm>
      </p:grpSpPr>
      <p:sp>
        <p:nvSpPr>
          <p:cNvPr id="748" name="Google Shape;748;g274c42ad36a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49" name="Google Shape;749;g274c42ad36a_0_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8" name="Shape 758"/>
        <p:cNvGrpSpPr/>
        <p:nvPr/>
      </p:nvGrpSpPr>
      <p:grpSpPr>
        <a:xfrm>
          <a:off x="0" y="0"/>
          <a:ext cx="0" cy="0"/>
          <a:chOff x="0" y="0"/>
          <a:chExt cx="0" cy="0"/>
        </a:xfrm>
      </p:grpSpPr>
      <p:sp>
        <p:nvSpPr>
          <p:cNvPr id="759" name="Google Shape;759;g2a7cd6a0ee2_0_16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60" name="Google Shape;760;g2a7cd6a0ee2_0_166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0" name="Shape 780"/>
        <p:cNvGrpSpPr/>
        <p:nvPr/>
      </p:nvGrpSpPr>
      <p:grpSpPr>
        <a:xfrm>
          <a:off x="0" y="0"/>
          <a:ext cx="0" cy="0"/>
          <a:chOff x="0" y="0"/>
          <a:chExt cx="0" cy="0"/>
        </a:xfrm>
      </p:grpSpPr>
      <p:sp>
        <p:nvSpPr>
          <p:cNvPr id="781" name="Google Shape;781;g2a7cd6a0ee2_0_16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82" name="Google Shape;782;g2a7cd6a0ee2_0_168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9" name="Shape 789"/>
        <p:cNvGrpSpPr/>
        <p:nvPr/>
      </p:nvGrpSpPr>
      <p:grpSpPr>
        <a:xfrm>
          <a:off x="0" y="0"/>
          <a:ext cx="0" cy="0"/>
          <a:chOff x="0" y="0"/>
          <a:chExt cx="0" cy="0"/>
        </a:xfrm>
      </p:grpSpPr>
      <p:sp>
        <p:nvSpPr>
          <p:cNvPr id="790" name="Google Shape;790;g2a7cd6a0ee2_0_16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91" name="Google Shape;791;g2a7cd6a0ee2_0_169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4" name="Shape 804"/>
        <p:cNvGrpSpPr/>
        <p:nvPr/>
      </p:nvGrpSpPr>
      <p:grpSpPr>
        <a:xfrm>
          <a:off x="0" y="0"/>
          <a:ext cx="0" cy="0"/>
          <a:chOff x="0" y="0"/>
          <a:chExt cx="0" cy="0"/>
        </a:xfrm>
      </p:grpSpPr>
      <p:sp>
        <p:nvSpPr>
          <p:cNvPr id="805" name="Google Shape;805;g2a7cd6a0ee2_0_17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06" name="Google Shape;806;g2a7cd6a0ee2_0_17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2a7cd6a0ee2_0_10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4" name="Google Shape;114;g2a7cd6a0ee2_0_107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lang="en" sz="1050">
                <a:solidFill>
                  <a:srgbClr val="444746"/>
                </a:solidFill>
                <a:highlight>
                  <a:srgbClr val="FFFFFF"/>
                </a:highlight>
                <a:latin typeface="Roboto"/>
                <a:ea typeface="Roboto"/>
                <a:cs typeface="Roboto"/>
                <a:sym typeface="Roboto"/>
              </a:rPr>
              <a:t>\text{Risk} = \sum_{\text{hazard}} P(\text{hazard}) \times \text{severity}(\text{hazard})</a:t>
            </a:r>
            <a:endParaRPr sz="1200">
              <a:solidFill>
                <a:schemeClr val="dk1"/>
              </a:solidFill>
              <a:latin typeface="Calibri"/>
              <a:ea typeface="Calibri"/>
              <a:cs typeface="Calibri"/>
              <a:sym typeface="Calibri"/>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2" name="Shape 812"/>
        <p:cNvGrpSpPr/>
        <p:nvPr/>
      </p:nvGrpSpPr>
      <p:grpSpPr>
        <a:xfrm>
          <a:off x="0" y="0"/>
          <a:ext cx="0" cy="0"/>
          <a:chOff x="0" y="0"/>
          <a:chExt cx="0" cy="0"/>
        </a:xfrm>
      </p:grpSpPr>
      <p:sp>
        <p:nvSpPr>
          <p:cNvPr id="813" name="Google Shape;813;g2a7cd6a0ee2_0_17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14" name="Google Shape;814;g2a7cd6a0ee2_0_17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3" name="Shape 823"/>
        <p:cNvGrpSpPr/>
        <p:nvPr/>
      </p:nvGrpSpPr>
      <p:grpSpPr>
        <a:xfrm>
          <a:off x="0" y="0"/>
          <a:ext cx="0" cy="0"/>
          <a:chOff x="0" y="0"/>
          <a:chExt cx="0" cy="0"/>
        </a:xfrm>
      </p:grpSpPr>
      <p:sp>
        <p:nvSpPr>
          <p:cNvPr id="824" name="Google Shape;824;g2a7cd6a0ee2_0_17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25" name="Google Shape;825;g2a7cd6a0ee2_0_17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3" name="Shape 833"/>
        <p:cNvGrpSpPr/>
        <p:nvPr/>
      </p:nvGrpSpPr>
      <p:grpSpPr>
        <a:xfrm>
          <a:off x="0" y="0"/>
          <a:ext cx="0" cy="0"/>
          <a:chOff x="0" y="0"/>
          <a:chExt cx="0" cy="0"/>
        </a:xfrm>
      </p:grpSpPr>
      <p:sp>
        <p:nvSpPr>
          <p:cNvPr id="834" name="Google Shape;834;g2a7cd6a0ee2_0_17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35" name="Google Shape;835;g2a7cd6a0ee2_0_17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0" name="Shape 850"/>
        <p:cNvGrpSpPr/>
        <p:nvPr/>
      </p:nvGrpSpPr>
      <p:grpSpPr>
        <a:xfrm>
          <a:off x="0" y="0"/>
          <a:ext cx="0" cy="0"/>
          <a:chOff x="0" y="0"/>
          <a:chExt cx="0" cy="0"/>
        </a:xfrm>
      </p:grpSpPr>
      <p:sp>
        <p:nvSpPr>
          <p:cNvPr id="851" name="Google Shape;851;g2a7cd6a0ee2_0_17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52" name="Google Shape;852;g2a7cd6a0ee2_0_175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9" name="Shape 859"/>
        <p:cNvGrpSpPr/>
        <p:nvPr/>
      </p:nvGrpSpPr>
      <p:grpSpPr>
        <a:xfrm>
          <a:off x="0" y="0"/>
          <a:ext cx="0" cy="0"/>
          <a:chOff x="0" y="0"/>
          <a:chExt cx="0" cy="0"/>
        </a:xfrm>
      </p:grpSpPr>
      <p:sp>
        <p:nvSpPr>
          <p:cNvPr id="860" name="Google Shape;860;g2a7cd6a0ee2_0_17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61" name="Google Shape;861;g2a7cd6a0ee2_0_176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0" name="Shape 870"/>
        <p:cNvGrpSpPr/>
        <p:nvPr/>
      </p:nvGrpSpPr>
      <p:grpSpPr>
        <a:xfrm>
          <a:off x="0" y="0"/>
          <a:ext cx="0" cy="0"/>
          <a:chOff x="0" y="0"/>
          <a:chExt cx="0" cy="0"/>
        </a:xfrm>
      </p:grpSpPr>
      <p:sp>
        <p:nvSpPr>
          <p:cNvPr id="871" name="Google Shape;871;g2a7cd6a0ee2_0_17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72" name="Google Shape;872;g2a7cd6a0ee2_0_177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0" name="Shape 880"/>
        <p:cNvGrpSpPr/>
        <p:nvPr/>
      </p:nvGrpSpPr>
      <p:grpSpPr>
        <a:xfrm>
          <a:off x="0" y="0"/>
          <a:ext cx="0" cy="0"/>
          <a:chOff x="0" y="0"/>
          <a:chExt cx="0" cy="0"/>
        </a:xfrm>
      </p:grpSpPr>
      <p:sp>
        <p:nvSpPr>
          <p:cNvPr id="881" name="Google Shape;881;g2a7cd6a0ee2_0_17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82" name="Google Shape;882;g2a7cd6a0ee2_0_179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3" name="Shape 893"/>
        <p:cNvGrpSpPr/>
        <p:nvPr/>
      </p:nvGrpSpPr>
      <p:grpSpPr>
        <a:xfrm>
          <a:off x="0" y="0"/>
          <a:ext cx="0" cy="0"/>
          <a:chOff x="0" y="0"/>
          <a:chExt cx="0" cy="0"/>
        </a:xfrm>
      </p:grpSpPr>
      <p:sp>
        <p:nvSpPr>
          <p:cNvPr id="894" name="Google Shape;894;g2a7cd6a0ee2_0_18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95" name="Google Shape;895;g2a7cd6a0ee2_0_180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3" name="Shape 903"/>
        <p:cNvGrpSpPr/>
        <p:nvPr/>
      </p:nvGrpSpPr>
      <p:grpSpPr>
        <a:xfrm>
          <a:off x="0" y="0"/>
          <a:ext cx="0" cy="0"/>
          <a:chOff x="0" y="0"/>
          <a:chExt cx="0" cy="0"/>
        </a:xfrm>
      </p:grpSpPr>
      <p:sp>
        <p:nvSpPr>
          <p:cNvPr id="904" name="Google Shape;904;g2a7cd6a0ee2_0_18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05" name="Google Shape;905;g2a7cd6a0ee2_0_18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4" name="Shape 914"/>
        <p:cNvGrpSpPr/>
        <p:nvPr/>
      </p:nvGrpSpPr>
      <p:grpSpPr>
        <a:xfrm>
          <a:off x="0" y="0"/>
          <a:ext cx="0" cy="0"/>
          <a:chOff x="0" y="0"/>
          <a:chExt cx="0" cy="0"/>
        </a:xfrm>
      </p:grpSpPr>
      <p:sp>
        <p:nvSpPr>
          <p:cNvPr id="915" name="Google Shape;915;g2a7cd6a0ee2_0_18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16" name="Google Shape;916;g2a7cd6a0ee2_0_18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2a7cd6a0ee2_0_10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0" name="Google Shape;130;g2a7cd6a0ee2_0_109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15000"/>
              </a:lnSpc>
              <a:spcBef>
                <a:spcPts val="0"/>
              </a:spcBef>
              <a:spcAft>
                <a:spcPts val="0"/>
              </a:spcAft>
              <a:buClr>
                <a:schemeClr val="dk1"/>
              </a:buClr>
              <a:buSzPts val="1100"/>
              <a:buAutoNum type="arabicPeriod"/>
            </a:pPr>
            <a:r>
              <a:rPr b="1" lang="en">
                <a:solidFill>
                  <a:schemeClr val="dk1"/>
                </a:solidFill>
              </a:rPr>
              <a:t>Probability tells us how likely it is that a hazard will lead to an accident.</a:t>
            </a:r>
            <a:r>
              <a:rPr lang="en">
                <a:solidFill>
                  <a:schemeClr val="dk1"/>
                </a:solidFill>
              </a:rPr>
              <a:t> The more slippery the floor is, the more likely it is that someone will slip and fall on it.</a:t>
            </a:r>
            <a:endParaRPr>
              <a:solidFill>
                <a:schemeClr val="dk1"/>
              </a:solidFill>
            </a:endParaRPr>
          </a:p>
          <a:p>
            <a:pPr indent="-298450" lvl="0" marL="457200" rtl="0" algn="l">
              <a:lnSpc>
                <a:spcPct val="115000"/>
              </a:lnSpc>
              <a:spcBef>
                <a:spcPts val="0"/>
              </a:spcBef>
              <a:spcAft>
                <a:spcPts val="0"/>
              </a:spcAft>
              <a:buClr>
                <a:schemeClr val="dk1"/>
              </a:buClr>
              <a:buSzPts val="1100"/>
              <a:buAutoNum type="arabicPeriod"/>
            </a:pPr>
            <a:r>
              <a:rPr b="1" lang="en">
                <a:solidFill>
                  <a:schemeClr val="dk1"/>
                </a:solidFill>
              </a:rPr>
              <a:t>Exposure is a measure of how much we are exposed to a hazard.</a:t>
            </a:r>
            <a:r>
              <a:rPr lang="en">
                <a:solidFill>
                  <a:schemeClr val="dk1"/>
                </a:solidFill>
              </a:rPr>
              <a:t> It will be more likely that someone will slip on a wet floor if there are more people walking across it and the longer that it remains slippery. We can say that this is because the exposure to the possibility of someone slipping is higher. In general, exposure affects the probability of an accident occurring, captured by the second icon in the timeline.</a:t>
            </a:r>
            <a:endParaRPr>
              <a:solidFill>
                <a:schemeClr val="dk1"/>
              </a:solidFill>
            </a:endParaRPr>
          </a:p>
          <a:p>
            <a:pPr indent="-298450" lvl="0" marL="457200" rtl="0" algn="l">
              <a:lnSpc>
                <a:spcPct val="115000"/>
              </a:lnSpc>
              <a:spcBef>
                <a:spcPts val="0"/>
              </a:spcBef>
              <a:spcAft>
                <a:spcPts val="0"/>
              </a:spcAft>
              <a:buClr>
                <a:schemeClr val="dk1"/>
              </a:buClr>
              <a:buSzPts val="1100"/>
              <a:buAutoNum type="arabicPeriod"/>
            </a:pPr>
            <a:r>
              <a:rPr b="1" lang="en">
                <a:solidFill>
                  <a:schemeClr val="dk1"/>
                </a:solidFill>
              </a:rPr>
              <a:t>Severity indicates how intrinsically harmful a hazard is.</a:t>
            </a:r>
            <a:r>
              <a:rPr lang="en">
                <a:solidFill>
                  <a:schemeClr val="dk1"/>
                </a:solidFill>
              </a:rPr>
              <a:t> The severity of a slippery floor would be how hard it is. This term therefore represents the extent of damage an accident would inflict, captured by the fourth icon in the timeline.</a:t>
            </a:r>
            <a:endParaRPr b="1">
              <a:solidFill>
                <a:schemeClr val="dk1"/>
              </a:solidFill>
            </a:endParaRPr>
          </a:p>
          <a:p>
            <a:pPr indent="-298450" lvl="0" marL="457200" rtl="0" algn="l">
              <a:lnSpc>
                <a:spcPct val="115000"/>
              </a:lnSpc>
              <a:spcBef>
                <a:spcPts val="0"/>
              </a:spcBef>
              <a:spcAft>
                <a:spcPts val="0"/>
              </a:spcAft>
              <a:buClr>
                <a:schemeClr val="dk1"/>
              </a:buClr>
              <a:buSzPts val="1100"/>
              <a:buAutoNum type="arabicPeriod"/>
            </a:pPr>
            <a:r>
              <a:rPr b="1" lang="en">
                <a:solidFill>
                  <a:schemeClr val="dk1"/>
                </a:solidFill>
              </a:rPr>
              <a:t>Vulnerability measures how susceptible we are to harm from a hazard.</a:t>
            </a:r>
            <a:r>
              <a:rPr lang="en">
                <a:solidFill>
                  <a:schemeClr val="dk1"/>
                </a:solidFill>
              </a:rPr>
              <a:t> If someone does slip on a floor, the harm caused is likely to depend partly on how susceptible they are to bone fracture, for example. We can refer to this as vulnerability, which affects the severity of an accident, and is represented by the fifth icon in the timeline.</a:t>
            </a:r>
            <a:endParaRPr>
              <a:solidFill>
                <a:schemeClr val="dk1"/>
              </a:solidFill>
            </a:endParaRPr>
          </a:p>
          <a:p>
            <a:pPr indent="-298450" lvl="0" marL="457200" rtl="0" algn="l">
              <a:lnSpc>
                <a:spcPct val="115000"/>
              </a:lnSpc>
              <a:spcBef>
                <a:spcPts val="0"/>
              </a:spcBef>
              <a:spcAft>
                <a:spcPts val="0"/>
              </a:spcAft>
              <a:buClr>
                <a:schemeClr val="dk1"/>
              </a:buClr>
              <a:buSzPts val="1100"/>
              <a:buAutoNum type="arabicPeriod"/>
            </a:pPr>
            <a:r>
              <a:rPr b="1" lang="en">
                <a:solidFill>
                  <a:schemeClr val="dk1"/>
                </a:solidFill>
              </a:rPr>
              <a:t>Ability to cope indicates how well we would be able to recover from an accident.</a:t>
            </a:r>
            <a:r>
              <a:rPr lang="en">
                <a:solidFill>
                  <a:schemeClr val="dk1"/>
                </a:solidFill>
              </a:rPr>
              <a:t> After slipping on the floor, we might take less time to recover if we have access to better medical technology. In general, another factor that might influence our evaluation of a risk is to what extent we would be able to recover from the damage it caused. We refer to the capacity to recover as our </a:t>
            </a:r>
            <a:r>
              <a:rPr b="1" lang="en">
                <a:solidFill>
                  <a:schemeClr val="dk1"/>
                </a:solidFill>
              </a:rPr>
              <a:t>ability to cope</a:t>
            </a:r>
            <a:r>
              <a:rPr lang="en">
                <a:solidFill>
                  <a:schemeClr val="dk1"/>
                </a:solidFill>
              </a:rPr>
              <a:t>. We can add this term to the accident timeline as shown in figure x, where ability to cope is represented by the sixth icon.</a:t>
            </a:r>
            <a:endParaRPr sz="1200">
              <a:solidFill>
                <a:schemeClr val="dk1"/>
              </a:solidFill>
              <a:latin typeface="Calibri"/>
              <a:ea typeface="Calibri"/>
              <a:cs typeface="Calibri"/>
              <a:sym typeface="Calibri"/>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3" name="Shape 923"/>
        <p:cNvGrpSpPr/>
        <p:nvPr/>
      </p:nvGrpSpPr>
      <p:grpSpPr>
        <a:xfrm>
          <a:off x="0" y="0"/>
          <a:ext cx="0" cy="0"/>
          <a:chOff x="0" y="0"/>
          <a:chExt cx="0" cy="0"/>
        </a:xfrm>
      </p:grpSpPr>
      <p:sp>
        <p:nvSpPr>
          <p:cNvPr id="924" name="Google Shape;924;g2a7cd6a0ee2_0_18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25" name="Google Shape;925;g2a7cd6a0ee2_0_18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6" name="Shape 936"/>
        <p:cNvGrpSpPr/>
        <p:nvPr/>
      </p:nvGrpSpPr>
      <p:grpSpPr>
        <a:xfrm>
          <a:off x="0" y="0"/>
          <a:ext cx="0" cy="0"/>
          <a:chOff x="0" y="0"/>
          <a:chExt cx="0" cy="0"/>
        </a:xfrm>
      </p:grpSpPr>
      <p:sp>
        <p:nvSpPr>
          <p:cNvPr id="937" name="Google Shape;937;g2a7cd6a0ee2_0_18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38" name="Google Shape;938;g2a7cd6a0ee2_0_184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a:solidFill>
                  <a:schemeClr val="dk1"/>
                </a:solidFill>
              </a:rPr>
              <a:t>Only some tail events are black swans.</a:t>
            </a:r>
            <a:r>
              <a:rPr lang="en">
                <a:solidFill>
                  <a:schemeClr val="dk1"/>
                </a:solidFill>
              </a:rPr>
              <a:t> As touched on earlier, it is important to note that black swans are a subset of tail events, and not all tail events are black swans. For example, it is well known that earthquakes happen in California and that a high-magnitude one, often called “the big one,” will likely happen at some point. It is just not known exactly when—whether it will be the next earthquake or in several decades’ time. It might not be possible to prevent all damage from the next “big one,” but there is an awareness of the need to prepare for it. This represents a tail event, but not a black swan.</a:t>
            </a:r>
            <a:endParaRPr sz="1200">
              <a:solidFill>
                <a:schemeClr val="dk1"/>
              </a:solidFill>
              <a:latin typeface="Calibri"/>
              <a:ea typeface="Calibri"/>
              <a:cs typeface="Calibri"/>
              <a:sym typeface="Calibri"/>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7" name="Shape 947"/>
        <p:cNvGrpSpPr/>
        <p:nvPr/>
      </p:nvGrpSpPr>
      <p:grpSpPr>
        <a:xfrm>
          <a:off x="0" y="0"/>
          <a:ext cx="0" cy="0"/>
          <a:chOff x="0" y="0"/>
          <a:chExt cx="0" cy="0"/>
        </a:xfrm>
      </p:grpSpPr>
      <p:sp>
        <p:nvSpPr>
          <p:cNvPr id="948" name="Google Shape;948;g2a7cd6a0ee2_0_18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49" name="Google Shape;949;g2a7cd6a0ee2_0_185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This story illustrates that we might have a model or worldview that does a good job of explaining all our evidence to date, but then a black swan can turn up and show us that our model was incorrect. The turkey’s worldview of benign humans explained all the evidence up until the trip to the slaughterhouse. This event indicated that there was a broader context that the turkey was unaware of.</a:t>
            </a:r>
            <a:endParaRPr sz="1200">
              <a:solidFill>
                <a:schemeClr val="dk1"/>
              </a:solidFill>
              <a:latin typeface="Calibri"/>
              <a:ea typeface="Calibri"/>
              <a:cs typeface="Calibri"/>
              <a:sym typeface="Calibri"/>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2" name="Shape 962"/>
        <p:cNvGrpSpPr/>
        <p:nvPr/>
      </p:nvGrpSpPr>
      <p:grpSpPr>
        <a:xfrm>
          <a:off x="0" y="0"/>
          <a:ext cx="0" cy="0"/>
          <a:chOff x="0" y="0"/>
          <a:chExt cx="0" cy="0"/>
        </a:xfrm>
      </p:grpSpPr>
      <p:sp>
        <p:nvSpPr>
          <p:cNvPr id="963" name="Google Shape;963;g2a7cd6a0ee2_0_18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64" name="Google Shape;964;g2a7cd6a0ee2_0_186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1" name="Shape 971"/>
        <p:cNvGrpSpPr/>
        <p:nvPr/>
      </p:nvGrpSpPr>
      <p:grpSpPr>
        <a:xfrm>
          <a:off x="0" y="0"/>
          <a:ext cx="0" cy="0"/>
          <a:chOff x="0" y="0"/>
          <a:chExt cx="0" cy="0"/>
        </a:xfrm>
      </p:grpSpPr>
      <p:sp>
        <p:nvSpPr>
          <p:cNvPr id="972" name="Google Shape;972;g2a7cd6a0ee2_0_18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73" name="Google Shape;973;g2a7cd6a0ee2_0_187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0" name="Shape 980"/>
        <p:cNvGrpSpPr/>
        <p:nvPr/>
      </p:nvGrpSpPr>
      <p:grpSpPr>
        <a:xfrm>
          <a:off x="0" y="0"/>
          <a:ext cx="0" cy="0"/>
          <a:chOff x="0" y="0"/>
          <a:chExt cx="0" cy="0"/>
        </a:xfrm>
      </p:grpSpPr>
      <p:sp>
        <p:nvSpPr>
          <p:cNvPr id="981" name="Google Shape;981;g2a7cd6a0ee2_0_19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82" name="Google Shape;982;g2a7cd6a0ee2_0_190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lang="en" sz="1200">
                <a:solidFill>
                  <a:schemeClr val="dk1"/>
                </a:solidFill>
                <a:latin typeface="Calibri"/>
                <a:ea typeface="Calibri"/>
                <a:cs typeface="Calibri"/>
                <a:sym typeface="Calibri"/>
              </a:rPr>
              <a:t>I</a:t>
            </a:r>
            <a:r>
              <a:rPr lang="en">
                <a:solidFill>
                  <a:schemeClr val="dk1"/>
                </a:solidFill>
              </a:rPr>
              <a:t>magine that we are trying to perform a cost-benefit analysis for a lottery where we have a high probability of winning a small amount and a low probability of losing a large amount. If we have a 99.9% chance of winning $15 and a 0.1% chance of losing $10,000, then our expected outcome is: 4.985</a:t>
            </a:r>
            <a:endParaRPr>
              <a:solidFill>
                <a:schemeClr val="dk1"/>
              </a:solidFill>
            </a:endParaRPr>
          </a:p>
          <a:p>
            <a:pPr indent="0" lvl="0" marL="0" rtl="0" algn="l">
              <a:lnSpc>
                <a:spcPct val="115000"/>
              </a:lnSpc>
              <a:spcBef>
                <a:spcPts val="0"/>
              </a:spcBef>
              <a:spcAft>
                <a:spcPts val="0"/>
              </a:spcAft>
              <a:buClr>
                <a:srgbClr val="000000"/>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Since this number is positive, we might believe it is a good idea to bet on the lottery. However, if the probabilities are only slightly different, at 99.7% and 0.3%, then our expected outcome is: -15.045</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This illustrates that just a small change in probabilities sometimes makes a significant difference in whether we expect a positive or a negative outcome. In situations like this, where the expected outcome is highly sensitive to probabilities, using an estimate of probability that is only slightly different from the true value can completely change the calculations. For this reason, it does not make sense to rely on this type of cost-benefit analysis if we cannot be sure that we have accurate estimates of the probabilities in question.</a:t>
            </a:r>
            <a:endParaRPr>
              <a:solidFill>
                <a:schemeClr val="dk1"/>
              </a:solidFill>
            </a:endParaRPr>
          </a:p>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1" name="Shape 991"/>
        <p:cNvGrpSpPr/>
        <p:nvPr/>
      </p:nvGrpSpPr>
      <p:grpSpPr>
        <a:xfrm>
          <a:off x="0" y="0"/>
          <a:ext cx="0" cy="0"/>
          <a:chOff x="0" y="0"/>
          <a:chExt cx="0" cy="0"/>
        </a:xfrm>
      </p:grpSpPr>
      <p:sp>
        <p:nvSpPr>
          <p:cNvPr id="992" name="Google Shape;992;g2a7cd6a0ee2_0_19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93" name="Google Shape;993;g2a7cd6a0ee2_0_19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3" name="Shape 1003"/>
        <p:cNvGrpSpPr/>
        <p:nvPr/>
      </p:nvGrpSpPr>
      <p:grpSpPr>
        <a:xfrm>
          <a:off x="0" y="0"/>
          <a:ext cx="0" cy="0"/>
          <a:chOff x="0" y="0"/>
          <a:chExt cx="0" cy="0"/>
        </a:xfrm>
      </p:grpSpPr>
      <p:sp>
        <p:nvSpPr>
          <p:cNvPr id="1004" name="Google Shape;1004;g2a7cd6a0ee2_0_19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05" name="Google Shape;1005;g2a7cd6a0ee2_0_19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a:solidFill>
                  <a:schemeClr val="dk1"/>
                </a:solidFill>
              </a:rPr>
              <a:t>With regard to AI technologies, we should be proactively investing in safety now. </a:t>
            </a:r>
            <a:r>
              <a:rPr lang="en">
                <a:solidFill>
                  <a:schemeClr val="dk1"/>
                </a:solidFill>
              </a:rPr>
              <a:t>Since the development and rollout of AI technologies could represent a long-tailed scenario, entailing a risk of tail events and black swans, it would not make sense to delay action with the excuse that we do not have enough information. Instead we should be proactive about safety, for example by investing in the three key research fields discussed earlier: robustness, monitoring, and control. If we wait until we are certain that an AI could pose an existential risk before working on AI safety, then we might be waiting until it is too late.</a:t>
            </a:r>
            <a:endParaRPr sz="1200">
              <a:solidFill>
                <a:schemeClr val="dk1"/>
              </a:solidFill>
              <a:latin typeface="Calibri"/>
              <a:ea typeface="Calibri"/>
              <a:cs typeface="Calibri"/>
              <a:sym typeface="Calibri"/>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5" name="Shape 1015"/>
        <p:cNvGrpSpPr/>
        <p:nvPr/>
      </p:nvGrpSpPr>
      <p:grpSpPr>
        <a:xfrm>
          <a:off x="0" y="0"/>
          <a:ext cx="0" cy="0"/>
          <a:chOff x="0" y="0"/>
          <a:chExt cx="0" cy="0"/>
        </a:xfrm>
      </p:grpSpPr>
      <p:sp>
        <p:nvSpPr>
          <p:cNvPr id="1016" name="Google Shape;1016;g2a7cd6a0ee2_0_19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17" name="Google Shape;1017;g2a7cd6a0ee2_0_19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lang="en" sz="1200">
                <a:solidFill>
                  <a:schemeClr val="dk1"/>
                </a:solidFill>
                <a:latin typeface="Calibri"/>
                <a:ea typeface="Calibri"/>
                <a:cs typeface="Calibri"/>
                <a:sym typeface="Calibri"/>
              </a:rPr>
              <a:t>The past is a flawed guide to the future.</a:t>
            </a:r>
            <a:endParaRPr sz="1200">
              <a:solidFill>
                <a:schemeClr val="dk1"/>
              </a:solidFill>
              <a:latin typeface="Calibri"/>
              <a:ea typeface="Calibri"/>
              <a:cs typeface="Calibri"/>
              <a:sym typeface="Calibri"/>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4" name="Shape 1024"/>
        <p:cNvGrpSpPr/>
        <p:nvPr/>
      </p:nvGrpSpPr>
      <p:grpSpPr>
        <a:xfrm>
          <a:off x="0" y="0"/>
          <a:ext cx="0" cy="0"/>
          <a:chOff x="0" y="0"/>
          <a:chExt cx="0" cy="0"/>
        </a:xfrm>
      </p:grpSpPr>
      <p:sp>
        <p:nvSpPr>
          <p:cNvPr id="1025" name="Google Shape;1025;g2a7cd6a0ee2_0_19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26" name="Google Shape;1026;g2a7cd6a0ee2_0_194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2a7cd6a0ee2_0_11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0" name="Google Shape;150;g2a7cd6a0ee2_0_11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5" name="Shape 1035"/>
        <p:cNvGrpSpPr/>
        <p:nvPr/>
      </p:nvGrpSpPr>
      <p:grpSpPr>
        <a:xfrm>
          <a:off x="0" y="0"/>
          <a:ext cx="0" cy="0"/>
          <a:chOff x="0" y="0"/>
          <a:chExt cx="0" cy="0"/>
        </a:xfrm>
      </p:grpSpPr>
      <p:sp>
        <p:nvSpPr>
          <p:cNvPr id="1036" name="Google Shape;1036;g2a7cd6a0ee2_0_19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37" name="Google Shape;1037;g2a7cd6a0ee2_0_195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6" name="Shape 1046"/>
        <p:cNvGrpSpPr/>
        <p:nvPr/>
      </p:nvGrpSpPr>
      <p:grpSpPr>
        <a:xfrm>
          <a:off x="0" y="0"/>
          <a:ext cx="0" cy="0"/>
          <a:chOff x="0" y="0"/>
          <a:chExt cx="0" cy="0"/>
        </a:xfrm>
      </p:grpSpPr>
      <p:sp>
        <p:nvSpPr>
          <p:cNvPr id="1047" name="Google Shape;1047;g2a7cd6a0ee2_0_19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48" name="Google Shape;1048;g2a7cd6a0ee2_0_196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5" name="Shape 1055"/>
        <p:cNvGrpSpPr/>
        <p:nvPr/>
      </p:nvGrpSpPr>
      <p:grpSpPr>
        <a:xfrm>
          <a:off x="0" y="0"/>
          <a:ext cx="0" cy="0"/>
          <a:chOff x="0" y="0"/>
          <a:chExt cx="0" cy="0"/>
        </a:xfrm>
      </p:grpSpPr>
      <p:sp>
        <p:nvSpPr>
          <p:cNvPr id="1056" name="Google Shape;1056;g2a7cd6a0ee2_0_19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57" name="Google Shape;1057;g2a7cd6a0ee2_0_196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4" name="Shape 1064"/>
        <p:cNvGrpSpPr/>
        <p:nvPr/>
      </p:nvGrpSpPr>
      <p:grpSpPr>
        <a:xfrm>
          <a:off x="0" y="0"/>
          <a:ext cx="0" cy="0"/>
          <a:chOff x="0" y="0"/>
          <a:chExt cx="0" cy="0"/>
        </a:xfrm>
      </p:grpSpPr>
      <p:sp>
        <p:nvSpPr>
          <p:cNvPr id="1065" name="Google Shape;1065;g2ca96542a0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66" name="Google Shape;1066;g2ca96542a07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3" name="Shape 1073"/>
        <p:cNvGrpSpPr/>
        <p:nvPr/>
      </p:nvGrpSpPr>
      <p:grpSpPr>
        <a:xfrm>
          <a:off x="0" y="0"/>
          <a:ext cx="0" cy="0"/>
          <a:chOff x="0" y="0"/>
          <a:chExt cx="0" cy="0"/>
        </a:xfrm>
      </p:grpSpPr>
      <p:sp>
        <p:nvSpPr>
          <p:cNvPr id="1074" name="Google Shape;1074;g2a7cd6a0ee2_0_19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75" name="Google Shape;1075;g2a7cd6a0ee2_0_197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2a7cd6a0ee2_0_11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9" name="Google Shape;169;g2a7cd6a0ee2_0_11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 name="Shape 9"/>
        <p:cNvGrpSpPr/>
        <p:nvPr/>
      </p:nvGrpSpPr>
      <p:grpSpPr>
        <a:xfrm>
          <a:off x="0" y="0"/>
          <a:ext cx="0" cy="0"/>
          <a:chOff x="0" y="0"/>
          <a:chExt cx="0" cy="0"/>
        </a:xfrm>
      </p:grpSpPr>
      <p:sp>
        <p:nvSpPr>
          <p:cNvPr id="10" name="Google Shape;10;p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3" name="Shape 43"/>
        <p:cNvGrpSpPr/>
        <p:nvPr/>
      </p:nvGrpSpPr>
      <p:grpSpPr>
        <a:xfrm>
          <a:off x="0" y="0"/>
          <a:ext cx="0" cy="0"/>
          <a:chOff x="0" y="0"/>
          <a:chExt cx="0" cy="0"/>
        </a:xfrm>
      </p:grpSpPr>
      <p:sp>
        <p:nvSpPr>
          <p:cNvPr id="44" name="Google Shape;44;p11"/>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800"/>
              <a:buNone/>
              <a:defRPr/>
            </a:lvl1pPr>
          </a:lstStyle>
          <a:p/>
        </p:txBody>
      </p:sp>
      <p:sp>
        <p:nvSpPr>
          <p:cNvPr id="45" name="Google Shape;45;p1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6" name="Shape 46"/>
        <p:cNvGrpSpPr/>
        <p:nvPr/>
      </p:nvGrpSpPr>
      <p:grpSpPr>
        <a:xfrm>
          <a:off x="0" y="0"/>
          <a:ext cx="0" cy="0"/>
          <a:chOff x="0" y="0"/>
          <a:chExt cx="0" cy="0"/>
        </a:xfrm>
      </p:grpSpPr>
      <p:sp>
        <p:nvSpPr>
          <p:cNvPr id="47" name="Google Shape;47;p12"/>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8" name="Google Shape;48;p12"/>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1600"/>
              </a:spcBef>
              <a:spcAft>
                <a:spcPts val="0"/>
              </a:spcAft>
              <a:buSzPts val="1400"/>
              <a:buChar char="○"/>
              <a:defRPr/>
            </a:lvl2pPr>
            <a:lvl3pPr indent="-317500" lvl="2" marL="1371600" algn="ctr">
              <a:lnSpc>
                <a:spcPct val="115000"/>
              </a:lnSpc>
              <a:spcBef>
                <a:spcPts val="1600"/>
              </a:spcBef>
              <a:spcAft>
                <a:spcPts val="0"/>
              </a:spcAft>
              <a:buSzPts val="1400"/>
              <a:buChar char="■"/>
              <a:defRPr/>
            </a:lvl3pPr>
            <a:lvl4pPr indent="-317500" lvl="3" marL="1828800" algn="ctr">
              <a:lnSpc>
                <a:spcPct val="115000"/>
              </a:lnSpc>
              <a:spcBef>
                <a:spcPts val="1600"/>
              </a:spcBef>
              <a:spcAft>
                <a:spcPts val="0"/>
              </a:spcAft>
              <a:buSzPts val="1400"/>
              <a:buChar char="●"/>
              <a:defRPr/>
            </a:lvl4pPr>
            <a:lvl5pPr indent="-317500" lvl="4" marL="2286000" algn="ctr">
              <a:lnSpc>
                <a:spcPct val="115000"/>
              </a:lnSpc>
              <a:spcBef>
                <a:spcPts val="1600"/>
              </a:spcBef>
              <a:spcAft>
                <a:spcPts val="0"/>
              </a:spcAft>
              <a:buSzPts val="1400"/>
              <a:buChar char="○"/>
              <a:defRPr/>
            </a:lvl5pPr>
            <a:lvl6pPr indent="-317500" lvl="5" marL="2743200" algn="ctr">
              <a:lnSpc>
                <a:spcPct val="115000"/>
              </a:lnSpc>
              <a:spcBef>
                <a:spcPts val="1600"/>
              </a:spcBef>
              <a:spcAft>
                <a:spcPts val="0"/>
              </a:spcAft>
              <a:buSzPts val="1400"/>
              <a:buChar char="■"/>
              <a:defRPr/>
            </a:lvl6pPr>
            <a:lvl7pPr indent="-317500" lvl="6" marL="3200400" algn="ctr">
              <a:lnSpc>
                <a:spcPct val="115000"/>
              </a:lnSpc>
              <a:spcBef>
                <a:spcPts val="1600"/>
              </a:spcBef>
              <a:spcAft>
                <a:spcPts val="0"/>
              </a:spcAft>
              <a:buSzPts val="1400"/>
              <a:buChar char="●"/>
              <a:defRPr/>
            </a:lvl7pPr>
            <a:lvl8pPr indent="-317500" lvl="7" marL="3657600" algn="ctr">
              <a:lnSpc>
                <a:spcPct val="115000"/>
              </a:lnSpc>
              <a:spcBef>
                <a:spcPts val="1600"/>
              </a:spcBef>
              <a:spcAft>
                <a:spcPts val="0"/>
              </a:spcAft>
              <a:buSzPts val="1400"/>
              <a:buChar char="○"/>
              <a:defRPr/>
            </a:lvl8pPr>
            <a:lvl9pPr indent="-317500" lvl="8" marL="4114800" algn="ctr">
              <a:lnSpc>
                <a:spcPct val="115000"/>
              </a:lnSpc>
              <a:spcBef>
                <a:spcPts val="1600"/>
              </a:spcBef>
              <a:spcAft>
                <a:spcPts val="1600"/>
              </a:spcAft>
              <a:buSzPts val="1400"/>
              <a:buChar char="■"/>
              <a:defRPr/>
            </a:lvl9pPr>
          </a:lstStyle>
          <a:p/>
        </p:txBody>
      </p:sp>
      <p:sp>
        <p:nvSpPr>
          <p:cNvPr id="49" name="Google Shape;49;p1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1" name="Shape 11"/>
        <p:cNvGrpSpPr/>
        <p:nvPr/>
      </p:nvGrpSpPr>
      <p:grpSpPr>
        <a:xfrm>
          <a:off x="0" y="0"/>
          <a:ext cx="0" cy="0"/>
          <a:chOff x="0" y="0"/>
          <a:chExt cx="0" cy="0"/>
        </a:xfrm>
      </p:grpSpPr>
      <p:sp>
        <p:nvSpPr>
          <p:cNvPr id="12" name="Google Shape;12;p3"/>
          <p:cNvSpPr txBox="1"/>
          <p:nvPr>
            <p:ph type="title"/>
          </p:nvPr>
        </p:nvSpPr>
        <p:spPr>
          <a:xfrm>
            <a:off x="311700" y="64025"/>
            <a:ext cx="85206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600"/>
              <a:buFont typeface="Nunito"/>
              <a:buNone/>
              <a:defRPr sz="3600">
                <a:latin typeface="Nunito"/>
                <a:ea typeface="Nunito"/>
                <a:cs typeface="Nunito"/>
                <a:sym typeface="Nunito"/>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3" name="Google Shape;13;p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14" name="Google Shape;14;p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5" name="Shape 15"/>
        <p:cNvGrpSpPr/>
        <p:nvPr/>
      </p:nvGrpSpPr>
      <p:grpSpPr>
        <a:xfrm>
          <a:off x="0" y="0"/>
          <a:ext cx="0" cy="0"/>
          <a:chOff x="0" y="0"/>
          <a:chExt cx="0" cy="0"/>
        </a:xfrm>
      </p:grpSpPr>
      <p:sp>
        <p:nvSpPr>
          <p:cNvPr id="16" name="Google Shape;16;p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7" name="Google Shape;17;p4"/>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18" name="Google Shape;18;p4"/>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19" name="Google Shape;19;p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0" name="Shape 20"/>
        <p:cNvGrpSpPr/>
        <p:nvPr/>
      </p:nvGrpSpPr>
      <p:grpSpPr>
        <a:xfrm>
          <a:off x="0" y="0"/>
          <a:ext cx="0" cy="0"/>
          <a:chOff x="0" y="0"/>
          <a:chExt cx="0" cy="0"/>
        </a:xfrm>
      </p:grpSpPr>
      <p:sp>
        <p:nvSpPr>
          <p:cNvPr id="21" name="Google Shape;21;p5"/>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22" name="Google Shape;22;p5"/>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23" name="Google Shape;23;p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4" name="Shape 24"/>
        <p:cNvGrpSpPr/>
        <p:nvPr/>
      </p:nvGrpSpPr>
      <p:grpSpPr>
        <a:xfrm>
          <a:off x="0" y="0"/>
          <a:ext cx="0" cy="0"/>
          <a:chOff x="0" y="0"/>
          <a:chExt cx="0" cy="0"/>
        </a:xfrm>
      </p:grpSpPr>
      <p:sp>
        <p:nvSpPr>
          <p:cNvPr id="25" name="Google Shape;25;p6"/>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26" name="Google Shape;26;p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7" name="Shape 27"/>
        <p:cNvGrpSpPr/>
        <p:nvPr/>
      </p:nvGrpSpPr>
      <p:grpSpPr>
        <a:xfrm>
          <a:off x="0" y="0"/>
          <a:ext cx="0" cy="0"/>
          <a:chOff x="0" y="0"/>
          <a:chExt cx="0" cy="0"/>
        </a:xfrm>
      </p:grpSpPr>
      <p:sp>
        <p:nvSpPr>
          <p:cNvPr id="28" name="Google Shape;28;p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9" name="Google Shape;29;p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0" name="Shape 30"/>
        <p:cNvGrpSpPr/>
        <p:nvPr/>
      </p:nvGrpSpPr>
      <p:grpSpPr>
        <a:xfrm>
          <a:off x="0" y="0"/>
          <a:ext cx="0" cy="0"/>
          <a:chOff x="0" y="0"/>
          <a:chExt cx="0" cy="0"/>
        </a:xfrm>
      </p:grpSpPr>
      <p:sp>
        <p:nvSpPr>
          <p:cNvPr id="31" name="Google Shape;31;p8"/>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2" name="Google Shape;32;p8"/>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33" name="Google Shape;33;p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4" name="Shape 34"/>
        <p:cNvGrpSpPr/>
        <p:nvPr/>
      </p:nvGrpSpPr>
      <p:grpSpPr>
        <a:xfrm>
          <a:off x="0" y="0"/>
          <a:ext cx="0" cy="0"/>
          <a:chOff x="0" y="0"/>
          <a:chExt cx="0" cy="0"/>
        </a:xfrm>
      </p:grpSpPr>
      <p:sp>
        <p:nvSpPr>
          <p:cNvPr id="35" name="Google Shape;35;p9"/>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6" name="Google Shape;36;p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7" name="Shape 37"/>
        <p:cNvGrpSpPr/>
        <p:nvPr/>
      </p:nvGrpSpPr>
      <p:grpSpPr>
        <a:xfrm>
          <a:off x="0" y="0"/>
          <a:ext cx="0" cy="0"/>
          <a:chOff x="0" y="0"/>
          <a:chExt cx="0" cy="0"/>
        </a:xfrm>
      </p:grpSpPr>
      <p:sp>
        <p:nvSpPr>
          <p:cNvPr id="38" name="Google Shape;38;p10"/>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 name="Google Shape;39;p10"/>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40" name="Google Shape;40;p10"/>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1" name="Google Shape;41;p10"/>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42" name="Google Shape;42;p1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Port Lligat Sans"/>
              <a:buNone/>
              <a:defRPr b="0" i="0" sz="2800" u="none" cap="none" strike="noStrike">
                <a:solidFill>
                  <a:schemeClr val="dk1"/>
                </a:solidFill>
                <a:latin typeface="Port Lligat Sans"/>
                <a:ea typeface="Port Lligat Sans"/>
                <a:cs typeface="Port Lligat Sans"/>
                <a:sym typeface="Port Lligat Sans"/>
              </a:defRPr>
            </a:lvl1pPr>
            <a:lvl2pPr lvl="1" marR="0" rtl="0" algn="l">
              <a:lnSpc>
                <a:spcPct val="100000"/>
              </a:lnSpc>
              <a:spcBef>
                <a:spcPts val="0"/>
              </a:spcBef>
              <a:spcAft>
                <a:spcPts val="0"/>
              </a:spcAft>
              <a:buClr>
                <a:schemeClr val="dk1"/>
              </a:buClr>
              <a:buSzPts val="2800"/>
              <a:buFont typeface="Port Lligat Sans"/>
              <a:buNone/>
              <a:defRPr b="0" i="0" sz="2800" u="none" cap="none" strike="noStrike">
                <a:solidFill>
                  <a:schemeClr val="dk1"/>
                </a:solidFill>
                <a:latin typeface="Port Lligat Sans"/>
                <a:ea typeface="Port Lligat Sans"/>
                <a:cs typeface="Port Lligat Sans"/>
                <a:sym typeface="Port Lligat Sans"/>
              </a:defRPr>
            </a:lvl2pPr>
            <a:lvl3pPr lvl="2" marR="0" rtl="0" algn="l">
              <a:lnSpc>
                <a:spcPct val="100000"/>
              </a:lnSpc>
              <a:spcBef>
                <a:spcPts val="0"/>
              </a:spcBef>
              <a:spcAft>
                <a:spcPts val="0"/>
              </a:spcAft>
              <a:buClr>
                <a:schemeClr val="dk1"/>
              </a:buClr>
              <a:buSzPts val="2800"/>
              <a:buFont typeface="Port Lligat Sans"/>
              <a:buNone/>
              <a:defRPr b="0" i="0" sz="2800" u="none" cap="none" strike="noStrike">
                <a:solidFill>
                  <a:schemeClr val="dk1"/>
                </a:solidFill>
                <a:latin typeface="Port Lligat Sans"/>
                <a:ea typeface="Port Lligat Sans"/>
                <a:cs typeface="Port Lligat Sans"/>
                <a:sym typeface="Port Lligat Sans"/>
              </a:defRPr>
            </a:lvl3pPr>
            <a:lvl4pPr lvl="3" marR="0" rtl="0" algn="l">
              <a:lnSpc>
                <a:spcPct val="100000"/>
              </a:lnSpc>
              <a:spcBef>
                <a:spcPts val="0"/>
              </a:spcBef>
              <a:spcAft>
                <a:spcPts val="0"/>
              </a:spcAft>
              <a:buClr>
                <a:schemeClr val="dk1"/>
              </a:buClr>
              <a:buSzPts val="2800"/>
              <a:buFont typeface="Port Lligat Sans"/>
              <a:buNone/>
              <a:defRPr b="0" i="0" sz="2800" u="none" cap="none" strike="noStrike">
                <a:solidFill>
                  <a:schemeClr val="dk1"/>
                </a:solidFill>
                <a:latin typeface="Port Lligat Sans"/>
                <a:ea typeface="Port Lligat Sans"/>
                <a:cs typeface="Port Lligat Sans"/>
                <a:sym typeface="Port Lligat Sans"/>
              </a:defRPr>
            </a:lvl4pPr>
            <a:lvl5pPr lvl="4" marR="0" rtl="0" algn="l">
              <a:lnSpc>
                <a:spcPct val="100000"/>
              </a:lnSpc>
              <a:spcBef>
                <a:spcPts val="0"/>
              </a:spcBef>
              <a:spcAft>
                <a:spcPts val="0"/>
              </a:spcAft>
              <a:buClr>
                <a:schemeClr val="dk1"/>
              </a:buClr>
              <a:buSzPts val="2800"/>
              <a:buFont typeface="Port Lligat Sans"/>
              <a:buNone/>
              <a:defRPr b="0" i="0" sz="2800" u="none" cap="none" strike="noStrike">
                <a:solidFill>
                  <a:schemeClr val="dk1"/>
                </a:solidFill>
                <a:latin typeface="Port Lligat Sans"/>
                <a:ea typeface="Port Lligat Sans"/>
                <a:cs typeface="Port Lligat Sans"/>
                <a:sym typeface="Port Lligat Sans"/>
              </a:defRPr>
            </a:lvl5pPr>
            <a:lvl6pPr lvl="5" marR="0" rtl="0" algn="l">
              <a:lnSpc>
                <a:spcPct val="100000"/>
              </a:lnSpc>
              <a:spcBef>
                <a:spcPts val="0"/>
              </a:spcBef>
              <a:spcAft>
                <a:spcPts val="0"/>
              </a:spcAft>
              <a:buClr>
                <a:schemeClr val="dk1"/>
              </a:buClr>
              <a:buSzPts val="2800"/>
              <a:buFont typeface="Port Lligat Sans"/>
              <a:buNone/>
              <a:defRPr b="0" i="0" sz="2800" u="none" cap="none" strike="noStrike">
                <a:solidFill>
                  <a:schemeClr val="dk1"/>
                </a:solidFill>
                <a:latin typeface="Port Lligat Sans"/>
                <a:ea typeface="Port Lligat Sans"/>
                <a:cs typeface="Port Lligat Sans"/>
                <a:sym typeface="Port Lligat Sans"/>
              </a:defRPr>
            </a:lvl6pPr>
            <a:lvl7pPr lvl="6" marR="0" rtl="0" algn="l">
              <a:lnSpc>
                <a:spcPct val="100000"/>
              </a:lnSpc>
              <a:spcBef>
                <a:spcPts val="0"/>
              </a:spcBef>
              <a:spcAft>
                <a:spcPts val="0"/>
              </a:spcAft>
              <a:buClr>
                <a:schemeClr val="dk1"/>
              </a:buClr>
              <a:buSzPts val="2800"/>
              <a:buFont typeface="Port Lligat Sans"/>
              <a:buNone/>
              <a:defRPr b="0" i="0" sz="2800" u="none" cap="none" strike="noStrike">
                <a:solidFill>
                  <a:schemeClr val="dk1"/>
                </a:solidFill>
                <a:latin typeface="Port Lligat Sans"/>
                <a:ea typeface="Port Lligat Sans"/>
                <a:cs typeface="Port Lligat Sans"/>
                <a:sym typeface="Port Lligat Sans"/>
              </a:defRPr>
            </a:lvl7pPr>
            <a:lvl8pPr lvl="7" marR="0" rtl="0" algn="l">
              <a:lnSpc>
                <a:spcPct val="100000"/>
              </a:lnSpc>
              <a:spcBef>
                <a:spcPts val="0"/>
              </a:spcBef>
              <a:spcAft>
                <a:spcPts val="0"/>
              </a:spcAft>
              <a:buClr>
                <a:schemeClr val="dk1"/>
              </a:buClr>
              <a:buSzPts val="2800"/>
              <a:buFont typeface="Port Lligat Sans"/>
              <a:buNone/>
              <a:defRPr b="0" i="0" sz="2800" u="none" cap="none" strike="noStrike">
                <a:solidFill>
                  <a:schemeClr val="dk1"/>
                </a:solidFill>
                <a:latin typeface="Port Lligat Sans"/>
                <a:ea typeface="Port Lligat Sans"/>
                <a:cs typeface="Port Lligat Sans"/>
                <a:sym typeface="Port Lligat Sans"/>
              </a:defRPr>
            </a:lvl8pPr>
            <a:lvl9pPr lvl="8" marR="0" rtl="0" algn="l">
              <a:lnSpc>
                <a:spcPct val="100000"/>
              </a:lnSpc>
              <a:spcBef>
                <a:spcPts val="0"/>
              </a:spcBef>
              <a:spcAft>
                <a:spcPts val="0"/>
              </a:spcAft>
              <a:buClr>
                <a:schemeClr val="dk1"/>
              </a:buClr>
              <a:buSzPts val="2800"/>
              <a:buFont typeface="Port Lligat Sans"/>
              <a:buNone/>
              <a:defRPr b="0" i="0" sz="2800" u="none" cap="none" strike="noStrike">
                <a:solidFill>
                  <a:schemeClr val="dk1"/>
                </a:solidFill>
                <a:latin typeface="Port Lligat Sans"/>
                <a:ea typeface="Port Lligat Sans"/>
                <a:cs typeface="Port Lligat Sans"/>
                <a:sym typeface="Port Lligat Sans"/>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Telex"/>
              <a:buChar char="●"/>
              <a:defRPr b="0" i="0" sz="1800" u="none" cap="none" strike="noStrike">
                <a:solidFill>
                  <a:schemeClr val="dk2"/>
                </a:solidFill>
                <a:latin typeface="Telex"/>
                <a:ea typeface="Telex"/>
                <a:cs typeface="Telex"/>
                <a:sym typeface="Telex"/>
              </a:defRPr>
            </a:lvl1pPr>
            <a:lvl2pPr indent="-317500" lvl="1" marL="914400" marR="0" rtl="0" algn="l">
              <a:lnSpc>
                <a:spcPct val="115000"/>
              </a:lnSpc>
              <a:spcBef>
                <a:spcPts val="1600"/>
              </a:spcBef>
              <a:spcAft>
                <a:spcPts val="0"/>
              </a:spcAft>
              <a:buClr>
                <a:schemeClr val="dk2"/>
              </a:buClr>
              <a:buSzPts val="1400"/>
              <a:buFont typeface="Telex"/>
              <a:buChar char="○"/>
              <a:defRPr b="0" i="0" sz="1400" u="none" cap="none" strike="noStrike">
                <a:solidFill>
                  <a:schemeClr val="dk2"/>
                </a:solidFill>
                <a:latin typeface="Telex"/>
                <a:ea typeface="Telex"/>
                <a:cs typeface="Telex"/>
                <a:sym typeface="Telex"/>
              </a:defRPr>
            </a:lvl2pPr>
            <a:lvl3pPr indent="-317500" lvl="2" marL="1371600" marR="0" rtl="0" algn="l">
              <a:lnSpc>
                <a:spcPct val="115000"/>
              </a:lnSpc>
              <a:spcBef>
                <a:spcPts val="1600"/>
              </a:spcBef>
              <a:spcAft>
                <a:spcPts val="0"/>
              </a:spcAft>
              <a:buClr>
                <a:schemeClr val="dk2"/>
              </a:buClr>
              <a:buSzPts val="1400"/>
              <a:buFont typeface="Telex"/>
              <a:buChar char="■"/>
              <a:defRPr b="0" i="0" sz="1400" u="none" cap="none" strike="noStrike">
                <a:solidFill>
                  <a:schemeClr val="dk2"/>
                </a:solidFill>
                <a:latin typeface="Telex"/>
                <a:ea typeface="Telex"/>
                <a:cs typeface="Telex"/>
                <a:sym typeface="Telex"/>
              </a:defRPr>
            </a:lvl3pPr>
            <a:lvl4pPr indent="-317500" lvl="3" marL="1828800" marR="0" rtl="0" algn="l">
              <a:lnSpc>
                <a:spcPct val="115000"/>
              </a:lnSpc>
              <a:spcBef>
                <a:spcPts val="1600"/>
              </a:spcBef>
              <a:spcAft>
                <a:spcPts val="0"/>
              </a:spcAft>
              <a:buClr>
                <a:schemeClr val="dk2"/>
              </a:buClr>
              <a:buSzPts val="1400"/>
              <a:buFont typeface="Telex"/>
              <a:buChar char="●"/>
              <a:defRPr b="0" i="0" sz="1400" u="none" cap="none" strike="noStrike">
                <a:solidFill>
                  <a:schemeClr val="dk2"/>
                </a:solidFill>
                <a:latin typeface="Telex"/>
                <a:ea typeface="Telex"/>
                <a:cs typeface="Telex"/>
                <a:sym typeface="Telex"/>
              </a:defRPr>
            </a:lvl4pPr>
            <a:lvl5pPr indent="-317500" lvl="4" marL="2286000" marR="0" rtl="0" algn="l">
              <a:lnSpc>
                <a:spcPct val="115000"/>
              </a:lnSpc>
              <a:spcBef>
                <a:spcPts val="1600"/>
              </a:spcBef>
              <a:spcAft>
                <a:spcPts val="0"/>
              </a:spcAft>
              <a:buClr>
                <a:schemeClr val="dk2"/>
              </a:buClr>
              <a:buSzPts val="1400"/>
              <a:buFont typeface="Telex"/>
              <a:buChar char="○"/>
              <a:defRPr b="0" i="0" sz="1400" u="none" cap="none" strike="noStrike">
                <a:solidFill>
                  <a:schemeClr val="dk2"/>
                </a:solidFill>
                <a:latin typeface="Telex"/>
                <a:ea typeface="Telex"/>
                <a:cs typeface="Telex"/>
                <a:sym typeface="Telex"/>
              </a:defRPr>
            </a:lvl5pPr>
            <a:lvl6pPr indent="-317500" lvl="5" marL="2743200" marR="0" rtl="0" algn="l">
              <a:lnSpc>
                <a:spcPct val="115000"/>
              </a:lnSpc>
              <a:spcBef>
                <a:spcPts val="1600"/>
              </a:spcBef>
              <a:spcAft>
                <a:spcPts val="0"/>
              </a:spcAft>
              <a:buClr>
                <a:schemeClr val="dk2"/>
              </a:buClr>
              <a:buSzPts val="1400"/>
              <a:buFont typeface="Telex"/>
              <a:buChar char="■"/>
              <a:defRPr b="0" i="0" sz="1400" u="none" cap="none" strike="noStrike">
                <a:solidFill>
                  <a:schemeClr val="dk2"/>
                </a:solidFill>
                <a:latin typeface="Telex"/>
                <a:ea typeface="Telex"/>
                <a:cs typeface="Telex"/>
                <a:sym typeface="Telex"/>
              </a:defRPr>
            </a:lvl6pPr>
            <a:lvl7pPr indent="-317500" lvl="6" marL="3200400" marR="0" rtl="0" algn="l">
              <a:lnSpc>
                <a:spcPct val="115000"/>
              </a:lnSpc>
              <a:spcBef>
                <a:spcPts val="1600"/>
              </a:spcBef>
              <a:spcAft>
                <a:spcPts val="0"/>
              </a:spcAft>
              <a:buClr>
                <a:schemeClr val="dk2"/>
              </a:buClr>
              <a:buSzPts val="1400"/>
              <a:buFont typeface="Telex"/>
              <a:buChar char="●"/>
              <a:defRPr b="0" i="0" sz="1400" u="none" cap="none" strike="noStrike">
                <a:solidFill>
                  <a:schemeClr val="dk2"/>
                </a:solidFill>
                <a:latin typeface="Telex"/>
                <a:ea typeface="Telex"/>
                <a:cs typeface="Telex"/>
                <a:sym typeface="Telex"/>
              </a:defRPr>
            </a:lvl7pPr>
            <a:lvl8pPr indent="-317500" lvl="7" marL="3657600" marR="0" rtl="0" algn="l">
              <a:lnSpc>
                <a:spcPct val="115000"/>
              </a:lnSpc>
              <a:spcBef>
                <a:spcPts val="1600"/>
              </a:spcBef>
              <a:spcAft>
                <a:spcPts val="0"/>
              </a:spcAft>
              <a:buClr>
                <a:schemeClr val="dk2"/>
              </a:buClr>
              <a:buSzPts val="1400"/>
              <a:buFont typeface="Telex"/>
              <a:buChar char="○"/>
              <a:defRPr b="0" i="0" sz="1400" u="none" cap="none" strike="noStrike">
                <a:solidFill>
                  <a:schemeClr val="dk2"/>
                </a:solidFill>
                <a:latin typeface="Telex"/>
                <a:ea typeface="Telex"/>
                <a:cs typeface="Telex"/>
                <a:sym typeface="Telex"/>
              </a:defRPr>
            </a:lvl8pPr>
            <a:lvl9pPr indent="-317500" lvl="8" marL="4114800" marR="0" rtl="0" algn="l">
              <a:lnSpc>
                <a:spcPct val="115000"/>
              </a:lnSpc>
              <a:spcBef>
                <a:spcPts val="1600"/>
              </a:spcBef>
              <a:spcAft>
                <a:spcPts val="1600"/>
              </a:spcAft>
              <a:buClr>
                <a:schemeClr val="dk2"/>
              </a:buClr>
              <a:buSzPts val="1400"/>
              <a:buFont typeface="Telex"/>
              <a:buChar char="■"/>
              <a:defRPr b="0" i="0" sz="1400" u="none" cap="none" strike="noStrike">
                <a:solidFill>
                  <a:schemeClr val="dk2"/>
                </a:solidFill>
                <a:latin typeface="Telex"/>
                <a:ea typeface="Telex"/>
                <a:cs typeface="Telex"/>
                <a:sym typeface="Telex"/>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0.png"/><Relationship Id="rId4" Type="http://schemas.openxmlformats.org/officeDocument/2006/relationships/image" Target="../media/image24.png"/><Relationship Id="rId5" Type="http://schemas.openxmlformats.org/officeDocument/2006/relationships/image" Target="../media/image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8.png"/><Relationship Id="rId4" Type="http://schemas.openxmlformats.org/officeDocument/2006/relationships/image" Target="../media/image2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15.png"/><Relationship Id="rId4" Type="http://schemas.openxmlformats.org/officeDocument/2006/relationships/image" Target="../media/image17.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7.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7.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18.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46.png"/><Relationship Id="rId4" Type="http://schemas.openxmlformats.org/officeDocument/2006/relationships/image" Target="../media/image31.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3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image" Target="../media/image51.png"/><Relationship Id="rId4" Type="http://schemas.openxmlformats.org/officeDocument/2006/relationships/image" Target="../media/image38.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image" Target="../media/image52.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 Id="rId3" Type="http://schemas.openxmlformats.org/officeDocument/2006/relationships/image" Target="../media/image48.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 Id="rId3" Type="http://schemas.openxmlformats.org/officeDocument/2006/relationships/image" Target="../media/image47.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 Id="rId3" Type="http://schemas.openxmlformats.org/officeDocument/2006/relationships/image" Target="../media/image50.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11.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 Id="rId3" Type="http://schemas.openxmlformats.org/officeDocument/2006/relationships/image" Target="../media/image49.png"/><Relationship Id="rId4" Type="http://schemas.openxmlformats.org/officeDocument/2006/relationships/image" Target="../media/image40.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 Id="rId3" Type="http://schemas.openxmlformats.org/officeDocument/2006/relationships/image" Target="../media/image29.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6.png"/><Relationship Id="rId4" Type="http://schemas.openxmlformats.org/officeDocument/2006/relationships/image" Target="../media/image1.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2.xml"/><Relationship Id="rId3" Type="http://schemas.openxmlformats.org/officeDocument/2006/relationships/image" Target="../media/image26.png"/><Relationship Id="rId4" Type="http://schemas.openxmlformats.org/officeDocument/2006/relationships/image" Target="../media/image20.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3.xml"/><Relationship Id="rId3" Type="http://schemas.openxmlformats.org/officeDocument/2006/relationships/image" Target="../media/image23.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7.xml"/><Relationship Id="rId3" Type="http://schemas.openxmlformats.org/officeDocument/2006/relationships/image" Target="../media/image44.png"/><Relationship Id="rId4" Type="http://schemas.openxmlformats.org/officeDocument/2006/relationships/image" Target="../media/image37.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8.xml"/><Relationship Id="rId3" Type="http://schemas.openxmlformats.org/officeDocument/2006/relationships/image" Target="../media/image27.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0.xml"/><Relationship Id="rId3" Type="http://schemas.openxmlformats.org/officeDocument/2006/relationships/image" Target="../media/image30.png"/><Relationship Id="rId4" Type="http://schemas.openxmlformats.org/officeDocument/2006/relationships/image" Target="../media/image35.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2.xml"/><Relationship Id="rId3" Type="http://schemas.openxmlformats.org/officeDocument/2006/relationships/image" Target="../media/image45.png"/><Relationship Id="rId4" Type="http://schemas.openxmlformats.org/officeDocument/2006/relationships/image" Target="../media/image33.png"/><Relationship Id="rId5" Type="http://schemas.openxmlformats.org/officeDocument/2006/relationships/image" Target="../media/image43.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4.xml"/><Relationship Id="rId3" Type="http://schemas.openxmlformats.org/officeDocument/2006/relationships/image" Target="../media/image16.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6.xml"/><Relationship Id="rId3" Type="http://schemas.openxmlformats.org/officeDocument/2006/relationships/image" Target="../media/image32.png"/><Relationship Id="rId4" Type="http://schemas.openxmlformats.org/officeDocument/2006/relationships/image" Target="../media/image39.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9.xml"/><Relationship Id="rId3" Type="http://schemas.openxmlformats.org/officeDocument/2006/relationships/image" Target="../media/image4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nvSpPr>
        <p:spPr>
          <a:xfrm>
            <a:off x="0" y="937695"/>
            <a:ext cx="9144000" cy="22221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4000"/>
              <a:buFont typeface="Arial"/>
              <a:buNone/>
            </a:pPr>
            <a:r>
              <a:rPr b="0" i="0" lang="en" sz="4000" u="none" cap="none" strike="noStrike">
                <a:solidFill>
                  <a:srgbClr val="000000"/>
                </a:solidFill>
                <a:latin typeface="Nunito Light"/>
                <a:ea typeface="Nunito Light"/>
                <a:cs typeface="Nunito Light"/>
                <a:sym typeface="Nunito Light"/>
              </a:rPr>
              <a:t>Introduction to</a:t>
            </a:r>
            <a:endParaRPr b="0" i="0" sz="4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4000"/>
              <a:buFont typeface="Arial"/>
              <a:buNone/>
            </a:pPr>
            <a:r>
              <a:rPr b="0" i="0" lang="en" sz="4000" u="none" cap="none" strike="noStrike">
                <a:solidFill>
                  <a:srgbClr val="000000"/>
                </a:solidFill>
                <a:latin typeface="Nunito Light"/>
                <a:ea typeface="Nunito Light"/>
                <a:cs typeface="Nunito Light"/>
                <a:sym typeface="Nunito Light"/>
              </a:rPr>
              <a:t>AI Safety, Ethics, and Society</a:t>
            </a:r>
            <a:endParaRPr b="0" i="0" sz="4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4000"/>
              <a:buFont typeface="Arial"/>
              <a:buNone/>
            </a:pPr>
            <a:r>
              <a:t/>
            </a:r>
            <a:endParaRPr b="0" i="0" sz="4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3000"/>
              <a:buFont typeface="Arial"/>
              <a:buNone/>
            </a:pPr>
            <a:r>
              <a:rPr b="0" i="0" lang="en" sz="3000" u="none" cap="none" strike="noStrike">
                <a:solidFill>
                  <a:srgbClr val="000000"/>
                </a:solidFill>
                <a:latin typeface="Nunito Light"/>
                <a:ea typeface="Nunito Light"/>
                <a:cs typeface="Nunito Light"/>
                <a:sym typeface="Nunito Light"/>
              </a:rPr>
              <a:t>Safety Engineering</a:t>
            </a:r>
            <a:endParaRPr b="0" i="0" sz="3000" u="none" cap="none" strike="noStrike">
              <a:solidFill>
                <a:srgbClr val="000000"/>
              </a:solidFill>
              <a:latin typeface="Nunito Light"/>
              <a:ea typeface="Nunito Light"/>
              <a:cs typeface="Nunito Light"/>
              <a:sym typeface="Nunito Light"/>
            </a:endParaRPr>
          </a:p>
        </p:txBody>
      </p:sp>
      <p:sp>
        <p:nvSpPr>
          <p:cNvPr id="55" name="Google Shape;55;p13"/>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56" name="Google Shape;56;p13"/>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57" name="Google Shape;57;p13"/>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22"/>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Nines of Reliability</a:t>
            </a:r>
            <a:endParaRPr/>
          </a:p>
          <a:p>
            <a:pPr indent="0" lvl="0" marL="0" rtl="0" algn="ctr">
              <a:lnSpc>
                <a:spcPct val="100000"/>
              </a:lnSpc>
              <a:spcBef>
                <a:spcPts val="0"/>
              </a:spcBef>
              <a:spcAft>
                <a:spcPts val="0"/>
              </a:spcAft>
              <a:buSzPts val="3600"/>
              <a:buNone/>
            </a:pPr>
            <a:r>
              <a:t/>
            </a:r>
            <a:endParaRPr/>
          </a:p>
        </p:txBody>
      </p:sp>
      <p:sp>
        <p:nvSpPr>
          <p:cNvPr id="190" name="Google Shape;190;p22"/>
          <p:cNvSpPr txBox="1"/>
          <p:nvPr/>
        </p:nvSpPr>
        <p:spPr>
          <a:xfrm>
            <a:off x="423400" y="817200"/>
            <a:ext cx="87207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Reliability </a:t>
            </a:r>
            <a:r>
              <a:rPr b="0" i="0" lang="en" sz="2000" u="none" cap="none" strike="noStrike">
                <a:solidFill>
                  <a:schemeClr val="dk1"/>
                </a:solidFill>
                <a:latin typeface="Nunito"/>
                <a:ea typeface="Nunito"/>
                <a:cs typeface="Nunito"/>
                <a:sym typeface="Nunito"/>
              </a:rPr>
              <a:t>(of a system): the probability that an adverse event will not happen in a given amount of time.</a:t>
            </a:r>
            <a:endParaRPr b="0" i="0" sz="2000" u="none" cap="none" strike="noStrike">
              <a:solidFill>
                <a:schemeClr val="dk1"/>
              </a:solidFill>
              <a:latin typeface="Nunito"/>
              <a:ea typeface="Nunito"/>
              <a:cs typeface="Nunito"/>
              <a:sym typeface="Nunito"/>
            </a:endParaRPr>
          </a:p>
        </p:txBody>
      </p:sp>
      <p:sp>
        <p:nvSpPr>
          <p:cNvPr id="191" name="Google Shape;191;p22"/>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92" name="Google Shape;192;p22"/>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93" name="Google Shape;193;p22"/>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94" name="Google Shape;194;p22"/>
          <p:cNvSpPr txBox="1"/>
          <p:nvPr/>
        </p:nvSpPr>
        <p:spPr>
          <a:xfrm>
            <a:off x="423400" y="1834575"/>
            <a:ext cx="87207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A system’s reliability also depends on how often it is used. The more often we use a system, the more likely we are to encounter failure (recall that increasing “exposure” increases the overall risk).</a:t>
            </a:r>
            <a:endParaRPr b="0" i="0" sz="2000" u="none" cap="none" strike="noStrike">
              <a:solidFill>
                <a:schemeClr val="dk1"/>
              </a:solidFill>
              <a:latin typeface="Nunito"/>
              <a:ea typeface="Nunito"/>
              <a:cs typeface="Nunito"/>
              <a:sym typeface="Nunito"/>
            </a:endParaRPr>
          </a:p>
        </p:txBody>
      </p:sp>
      <p:sp>
        <p:nvSpPr>
          <p:cNvPr id="195" name="Google Shape;195;p22"/>
          <p:cNvSpPr txBox="1"/>
          <p:nvPr/>
        </p:nvSpPr>
        <p:spPr>
          <a:xfrm>
            <a:off x="423400" y="3314513"/>
            <a:ext cx="87207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Example: An autonomous vehicle is more likely to make a mistake during a journey where it has to make 1000 decisions, than a journey with only 10.</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0"/>
                                        </p:tgtEl>
                                        <p:attrNameLst>
                                          <p:attrName>style.visibility</p:attrName>
                                        </p:attrNameLst>
                                      </p:cBhvr>
                                      <p:to>
                                        <p:strVal val="visible"/>
                                      </p:to>
                                    </p:set>
                                    <p:animEffect filter="fade" transition="in">
                                      <p:cBhvr>
                                        <p:cTn dur="300"/>
                                        <p:tgtEl>
                                          <p:spTgt spid="19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4"/>
                                        </p:tgtEl>
                                        <p:attrNameLst>
                                          <p:attrName>style.visibility</p:attrName>
                                        </p:attrNameLst>
                                      </p:cBhvr>
                                      <p:to>
                                        <p:strVal val="visible"/>
                                      </p:to>
                                    </p:set>
                                    <p:animEffect filter="fade" transition="in">
                                      <p:cBhvr>
                                        <p:cTn dur="300"/>
                                        <p:tgtEl>
                                          <p:spTgt spid="19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5"/>
                                        </p:tgtEl>
                                        <p:attrNameLst>
                                          <p:attrName>style.visibility</p:attrName>
                                        </p:attrNameLst>
                                      </p:cBhvr>
                                      <p:to>
                                        <p:strVal val="visible"/>
                                      </p:to>
                                    </p:set>
                                    <p:animEffect filter="fade" transition="in">
                                      <p:cBhvr>
                                        <p:cTn dur="300"/>
                                        <p:tgtEl>
                                          <p:spTgt spid="1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23"/>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Nines of Reliability</a:t>
            </a:r>
            <a:endParaRPr/>
          </a:p>
          <a:p>
            <a:pPr indent="0" lvl="0" marL="0" rtl="0" algn="ctr">
              <a:lnSpc>
                <a:spcPct val="100000"/>
              </a:lnSpc>
              <a:spcBef>
                <a:spcPts val="0"/>
              </a:spcBef>
              <a:spcAft>
                <a:spcPts val="0"/>
              </a:spcAft>
              <a:buSzPts val="3600"/>
              <a:buNone/>
            </a:pPr>
            <a:r>
              <a:t/>
            </a:r>
            <a:endParaRPr/>
          </a:p>
        </p:txBody>
      </p:sp>
      <p:sp>
        <p:nvSpPr>
          <p:cNvPr id="201" name="Google Shape;201;p23"/>
          <p:cNvSpPr txBox="1"/>
          <p:nvPr/>
        </p:nvSpPr>
        <p:spPr>
          <a:xfrm>
            <a:off x="423400" y="817200"/>
            <a:ext cx="87207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For a given level of reliability, we can calculate an </a:t>
            </a:r>
            <a:r>
              <a:rPr b="1" i="0" lang="en" sz="2000" u="none" cap="none" strike="noStrike">
                <a:solidFill>
                  <a:schemeClr val="dk1"/>
                </a:solidFill>
                <a:latin typeface="Nunito"/>
                <a:ea typeface="Nunito"/>
                <a:cs typeface="Nunito"/>
                <a:sym typeface="Nunito"/>
              </a:rPr>
              <a:t>expected time before failure</a:t>
            </a:r>
            <a:r>
              <a:rPr b="0" i="0" lang="en" sz="2000" u="none" cap="none" strike="noStrike">
                <a:solidFill>
                  <a:schemeClr val="dk1"/>
                </a:solidFill>
                <a:latin typeface="Nunito"/>
                <a:ea typeface="Nunito"/>
                <a:cs typeface="Nunito"/>
                <a:sym typeface="Nunito"/>
              </a:rPr>
              <a:t>.</a:t>
            </a:r>
            <a:endParaRPr b="0" i="0" sz="2000" u="none" cap="none" strike="noStrike">
              <a:solidFill>
                <a:schemeClr val="dk1"/>
              </a:solidFill>
              <a:latin typeface="Nunito"/>
              <a:ea typeface="Nunito"/>
              <a:cs typeface="Nunito"/>
              <a:sym typeface="Nunito"/>
            </a:endParaRPr>
          </a:p>
        </p:txBody>
      </p:sp>
      <p:sp>
        <p:nvSpPr>
          <p:cNvPr id="202" name="Google Shape;202;p23"/>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203" name="Google Shape;203;p23"/>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204" name="Google Shape;204;p23"/>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graphicFrame>
        <p:nvGraphicFramePr>
          <p:cNvPr id="205" name="Google Shape;205;p23"/>
          <p:cNvGraphicFramePr/>
          <p:nvPr/>
        </p:nvGraphicFramePr>
        <p:xfrm>
          <a:off x="2434075" y="1723300"/>
          <a:ext cx="3000000" cy="3000000"/>
        </p:xfrm>
        <a:graphic>
          <a:graphicData uri="http://schemas.openxmlformats.org/drawingml/2006/table">
            <a:tbl>
              <a:tblPr>
                <a:noFill/>
                <a:tableStyleId>{BF31EC0D-D4BC-45B7-BEFD-C31C30F8696B}</a:tableStyleId>
              </a:tblPr>
              <a:tblGrid>
                <a:gridCol w="1314450"/>
                <a:gridCol w="1257300"/>
                <a:gridCol w="2028825"/>
              </a:tblGrid>
              <a:tr h="495975">
                <a:tc>
                  <a:txBody>
                    <a:bodyPr/>
                    <a:lstStyle/>
                    <a:p>
                      <a:pPr indent="0" lvl="0" marL="0" marR="0" rtl="0" algn="l">
                        <a:lnSpc>
                          <a:spcPct val="100000"/>
                        </a:lnSpc>
                        <a:spcBef>
                          <a:spcPts val="0"/>
                        </a:spcBef>
                        <a:spcAft>
                          <a:spcPts val="0"/>
                        </a:spcAft>
                        <a:buClr>
                          <a:srgbClr val="000000"/>
                        </a:buClr>
                        <a:buSzPts val="1100"/>
                        <a:buFont typeface="Arial"/>
                        <a:buNone/>
                      </a:pPr>
                      <a:r>
                        <a:rPr lang="en" sz="1100" u="none" cap="none" strike="noStrike"/>
                        <a:t>% reliability of AV</a:t>
                      </a:r>
                      <a:endParaRPr sz="1100" u="none" cap="none" strike="noStrike"/>
                    </a:p>
                  </a:txBody>
                  <a:tcPr marT="63500" marB="63500" marR="63500" marL="63500"/>
                </a:tc>
                <a:tc>
                  <a:txBody>
                    <a:bodyPr/>
                    <a:lstStyle/>
                    <a:p>
                      <a:pPr indent="0" lvl="0" marL="0" marR="0" rtl="0" algn="l">
                        <a:lnSpc>
                          <a:spcPct val="100000"/>
                        </a:lnSpc>
                        <a:spcBef>
                          <a:spcPts val="0"/>
                        </a:spcBef>
                        <a:spcAft>
                          <a:spcPts val="0"/>
                        </a:spcAft>
                        <a:buClr>
                          <a:srgbClr val="000000"/>
                        </a:buClr>
                        <a:buSzPts val="1100"/>
                        <a:buFont typeface="Arial"/>
                        <a:buNone/>
                      </a:pPr>
                      <a:r>
                        <a:rPr lang="en" sz="1100" u="none" cap="none" strike="noStrike"/>
                        <a:t>% risk of mistake</a:t>
                      </a:r>
                      <a:endParaRPr sz="1100" u="none" cap="none" strike="noStrike"/>
                    </a:p>
                  </a:txBody>
                  <a:tcPr marT="63500" marB="63500" marR="63500" marL="63500"/>
                </a:tc>
                <a:tc>
                  <a:txBody>
                    <a:bodyPr/>
                    <a:lstStyle/>
                    <a:p>
                      <a:pPr indent="0" lvl="0" marL="0" marR="0" rtl="0" algn="l">
                        <a:lnSpc>
                          <a:spcPct val="100000"/>
                        </a:lnSpc>
                        <a:spcBef>
                          <a:spcPts val="0"/>
                        </a:spcBef>
                        <a:spcAft>
                          <a:spcPts val="0"/>
                        </a:spcAft>
                        <a:buClr>
                          <a:srgbClr val="000000"/>
                        </a:buClr>
                        <a:buSzPts val="1100"/>
                        <a:buFont typeface="Arial"/>
                        <a:buNone/>
                      </a:pPr>
                      <a:r>
                        <a:rPr lang="en" sz="1100" u="none" cap="none" strike="noStrike"/>
                        <a:t>A mistake is likely to occur by decision number…</a:t>
                      </a:r>
                      <a:endParaRPr sz="1100" u="none" cap="none" strike="noStrike"/>
                    </a:p>
                  </a:txBody>
                  <a:tcPr marT="63500" marB="63500" marR="63500" marL="63500"/>
                </a:tc>
              </a:tr>
              <a:tr h="315000">
                <a:tc>
                  <a:txBody>
                    <a:bodyPr/>
                    <a:lstStyle/>
                    <a:p>
                      <a:pPr indent="0" lvl="0" marL="0" marR="0" rtl="0" algn="l">
                        <a:lnSpc>
                          <a:spcPct val="100000"/>
                        </a:lnSpc>
                        <a:spcBef>
                          <a:spcPts val="0"/>
                        </a:spcBef>
                        <a:spcAft>
                          <a:spcPts val="0"/>
                        </a:spcAft>
                        <a:buClr>
                          <a:srgbClr val="000000"/>
                        </a:buClr>
                        <a:buSzPts val="1100"/>
                        <a:buFont typeface="Arial"/>
                        <a:buNone/>
                      </a:pPr>
                      <a:r>
                        <a:rPr lang="en" sz="1100" u="none" cap="none" strike="noStrike"/>
                        <a:t>0</a:t>
                      </a:r>
                      <a:endParaRPr sz="1100" u="none" cap="none" strike="noStrike"/>
                    </a:p>
                  </a:txBody>
                  <a:tcPr marT="63500" marB="63500" marR="63500" marL="63500"/>
                </a:tc>
                <a:tc>
                  <a:txBody>
                    <a:bodyPr/>
                    <a:lstStyle/>
                    <a:p>
                      <a:pPr indent="0" lvl="0" marL="0" marR="0" rtl="0" algn="l">
                        <a:lnSpc>
                          <a:spcPct val="100000"/>
                        </a:lnSpc>
                        <a:spcBef>
                          <a:spcPts val="0"/>
                        </a:spcBef>
                        <a:spcAft>
                          <a:spcPts val="0"/>
                        </a:spcAft>
                        <a:buClr>
                          <a:srgbClr val="000000"/>
                        </a:buClr>
                        <a:buSzPts val="1100"/>
                        <a:buFont typeface="Arial"/>
                        <a:buNone/>
                      </a:pPr>
                      <a:r>
                        <a:rPr lang="en" sz="1100" u="none" cap="none" strike="noStrike"/>
                        <a:t>100</a:t>
                      </a:r>
                      <a:endParaRPr sz="1100" u="none" cap="none" strike="noStrike"/>
                    </a:p>
                  </a:txBody>
                  <a:tcPr marT="63500" marB="63500" marR="63500" marL="63500"/>
                </a:tc>
                <a:tc>
                  <a:txBody>
                    <a:bodyPr/>
                    <a:lstStyle/>
                    <a:p>
                      <a:pPr indent="0" lvl="0" marL="0" marR="0" rtl="0" algn="l">
                        <a:lnSpc>
                          <a:spcPct val="100000"/>
                        </a:lnSpc>
                        <a:spcBef>
                          <a:spcPts val="0"/>
                        </a:spcBef>
                        <a:spcAft>
                          <a:spcPts val="0"/>
                        </a:spcAft>
                        <a:buClr>
                          <a:srgbClr val="000000"/>
                        </a:buClr>
                        <a:buSzPts val="1100"/>
                        <a:buFont typeface="Arial"/>
                        <a:buNone/>
                      </a:pPr>
                      <a:r>
                        <a:rPr lang="en" sz="1100" u="none" cap="none" strike="noStrike"/>
                        <a:t>1</a:t>
                      </a:r>
                      <a:endParaRPr sz="1100" u="none" cap="none" strike="noStrike"/>
                    </a:p>
                  </a:txBody>
                  <a:tcPr marT="63500" marB="63500" marR="63500" marL="63500"/>
                </a:tc>
              </a:tr>
              <a:tr h="315000">
                <a:tc>
                  <a:txBody>
                    <a:bodyPr/>
                    <a:lstStyle/>
                    <a:p>
                      <a:pPr indent="0" lvl="0" marL="0" marR="0" rtl="0" algn="l">
                        <a:lnSpc>
                          <a:spcPct val="100000"/>
                        </a:lnSpc>
                        <a:spcBef>
                          <a:spcPts val="0"/>
                        </a:spcBef>
                        <a:spcAft>
                          <a:spcPts val="0"/>
                        </a:spcAft>
                        <a:buClr>
                          <a:srgbClr val="000000"/>
                        </a:buClr>
                        <a:buSzPts val="1100"/>
                        <a:buFont typeface="Arial"/>
                        <a:buNone/>
                      </a:pPr>
                      <a:r>
                        <a:rPr lang="en" sz="1100" u="none" cap="none" strike="noStrike"/>
                        <a:t>50</a:t>
                      </a:r>
                      <a:endParaRPr sz="1100" u="none" cap="none" strike="noStrike"/>
                    </a:p>
                  </a:txBody>
                  <a:tcPr marT="63500" marB="63500" marR="63500" marL="63500"/>
                </a:tc>
                <a:tc>
                  <a:txBody>
                    <a:bodyPr/>
                    <a:lstStyle/>
                    <a:p>
                      <a:pPr indent="0" lvl="0" marL="0" marR="0" rtl="0" algn="l">
                        <a:lnSpc>
                          <a:spcPct val="100000"/>
                        </a:lnSpc>
                        <a:spcBef>
                          <a:spcPts val="0"/>
                        </a:spcBef>
                        <a:spcAft>
                          <a:spcPts val="0"/>
                        </a:spcAft>
                        <a:buClr>
                          <a:srgbClr val="000000"/>
                        </a:buClr>
                        <a:buSzPts val="1100"/>
                        <a:buFont typeface="Arial"/>
                        <a:buNone/>
                      </a:pPr>
                      <a:r>
                        <a:rPr lang="en" sz="1100" u="none" cap="none" strike="noStrike"/>
                        <a:t>50</a:t>
                      </a:r>
                      <a:endParaRPr sz="1100" u="none" cap="none" strike="noStrike"/>
                    </a:p>
                  </a:txBody>
                  <a:tcPr marT="63500" marB="63500" marR="63500" marL="63500"/>
                </a:tc>
                <a:tc>
                  <a:txBody>
                    <a:bodyPr/>
                    <a:lstStyle/>
                    <a:p>
                      <a:pPr indent="0" lvl="0" marL="0" marR="0" rtl="0" algn="l">
                        <a:lnSpc>
                          <a:spcPct val="100000"/>
                        </a:lnSpc>
                        <a:spcBef>
                          <a:spcPts val="0"/>
                        </a:spcBef>
                        <a:spcAft>
                          <a:spcPts val="0"/>
                        </a:spcAft>
                        <a:buClr>
                          <a:srgbClr val="000000"/>
                        </a:buClr>
                        <a:buSzPts val="1100"/>
                        <a:buFont typeface="Arial"/>
                        <a:buNone/>
                      </a:pPr>
                      <a:r>
                        <a:rPr lang="en" sz="1100" u="none" cap="none" strike="noStrike"/>
                        <a:t>2</a:t>
                      </a:r>
                      <a:endParaRPr sz="1100" u="none" cap="none" strike="noStrike"/>
                    </a:p>
                  </a:txBody>
                  <a:tcPr marT="63500" marB="63500" marR="63500" marL="63500"/>
                </a:tc>
              </a:tr>
              <a:tr h="315000">
                <a:tc>
                  <a:txBody>
                    <a:bodyPr/>
                    <a:lstStyle/>
                    <a:p>
                      <a:pPr indent="0" lvl="0" marL="0" marR="0" rtl="0" algn="l">
                        <a:lnSpc>
                          <a:spcPct val="100000"/>
                        </a:lnSpc>
                        <a:spcBef>
                          <a:spcPts val="0"/>
                        </a:spcBef>
                        <a:spcAft>
                          <a:spcPts val="0"/>
                        </a:spcAft>
                        <a:buClr>
                          <a:srgbClr val="000000"/>
                        </a:buClr>
                        <a:buSzPts val="1100"/>
                        <a:buFont typeface="Arial"/>
                        <a:buNone/>
                      </a:pPr>
                      <a:r>
                        <a:rPr lang="en" sz="1100" u="none" cap="none" strike="noStrike"/>
                        <a:t>75</a:t>
                      </a:r>
                      <a:endParaRPr sz="1100" u="none" cap="none" strike="noStrike"/>
                    </a:p>
                  </a:txBody>
                  <a:tcPr marT="63500" marB="63500" marR="63500" marL="63500"/>
                </a:tc>
                <a:tc>
                  <a:txBody>
                    <a:bodyPr/>
                    <a:lstStyle/>
                    <a:p>
                      <a:pPr indent="0" lvl="0" marL="0" marR="0" rtl="0" algn="l">
                        <a:lnSpc>
                          <a:spcPct val="100000"/>
                        </a:lnSpc>
                        <a:spcBef>
                          <a:spcPts val="0"/>
                        </a:spcBef>
                        <a:spcAft>
                          <a:spcPts val="0"/>
                        </a:spcAft>
                        <a:buClr>
                          <a:srgbClr val="000000"/>
                        </a:buClr>
                        <a:buSzPts val="1100"/>
                        <a:buFont typeface="Arial"/>
                        <a:buNone/>
                      </a:pPr>
                      <a:r>
                        <a:rPr lang="en" sz="1100" u="none" cap="none" strike="noStrike"/>
                        <a:t>25</a:t>
                      </a:r>
                      <a:endParaRPr sz="1100" u="none" cap="none" strike="noStrike"/>
                    </a:p>
                  </a:txBody>
                  <a:tcPr marT="63500" marB="63500" marR="63500" marL="63500"/>
                </a:tc>
                <a:tc>
                  <a:txBody>
                    <a:bodyPr/>
                    <a:lstStyle/>
                    <a:p>
                      <a:pPr indent="0" lvl="0" marL="0" marR="0" rtl="0" algn="l">
                        <a:lnSpc>
                          <a:spcPct val="100000"/>
                        </a:lnSpc>
                        <a:spcBef>
                          <a:spcPts val="0"/>
                        </a:spcBef>
                        <a:spcAft>
                          <a:spcPts val="0"/>
                        </a:spcAft>
                        <a:buClr>
                          <a:srgbClr val="000000"/>
                        </a:buClr>
                        <a:buSzPts val="1100"/>
                        <a:buFont typeface="Arial"/>
                        <a:buNone/>
                      </a:pPr>
                      <a:r>
                        <a:rPr lang="en" sz="1100" u="none" cap="none" strike="noStrike"/>
                        <a:t>4</a:t>
                      </a:r>
                      <a:endParaRPr sz="1100" u="none" cap="none" strike="noStrike"/>
                    </a:p>
                  </a:txBody>
                  <a:tcPr marT="63500" marB="63500" marR="63500" marL="63500"/>
                </a:tc>
              </a:tr>
              <a:tr h="315000">
                <a:tc>
                  <a:txBody>
                    <a:bodyPr/>
                    <a:lstStyle/>
                    <a:p>
                      <a:pPr indent="0" lvl="0" marL="0" marR="0" rtl="0" algn="l">
                        <a:lnSpc>
                          <a:spcPct val="100000"/>
                        </a:lnSpc>
                        <a:spcBef>
                          <a:spcPts val="0"/>
                        </a:spcBef>
                        <a:spcAft>
                          <a:spcPts val="0"/>
                        </a:spcAft>
                        <a:buClr>
                          <a:srgbClr val="000000"/>
                        </a:buClr>
                        <a:buSzPts val="1100"/>
                        <a:buFont typeface="Arial"/>
                        <a:buNone/>
                      </a:pPr>
                      <a:r>
                        <a:rPr lang="en" sz="1100" u="none" cap="none" strike="noStrike"/>
                        <a:t>90</a:t>
                      </a:r>
                      <a:endParaRPr sz="1100" u="none" cap="none" strike="noStrike"/>
                    </a:p>
                  </a:txBody>
                  <a:tcPr marT="63500" marB="63500" marR="63500" marL="63500"/>
                </a:tc>
                <a:tc>
                  <a:txBody>
                    <a:bodyPr/>
                    <a:lstStyle/>
                    <a:p>
                      <a:pPr indent="0" lvl="0" marL="0" marR="0" rtl="0" algn="l">
                        <a:lnSpc>
                          <a:spcPct val="100000"/>
                        </a:lnSpc>
                        <a:spcBef>
                          <a:spcPts val="0"/>
                        </a:spcBef>
                        <a:spcAft>
                          <a:spcPts val="0"/>
                        </a:spcAft>
                        <a:buClr>
                          <a:srgbClr val="000000"/>
                        </a:buClr>
                        <a:buSzPts val="1100"/>
                        <a:buFont typeface="Arial"/>
                        <a:buNone/>
                      </a:pPr>
                      <a:r>
                        <a:rPr lang="en" sz="1100" u="none" cap="none" strike="noStrike"/>
                        <a:t>10</a:t>
                      </a:r>
                      <a:endParaRPr sz="1100" u="none" cap="none" strike="noStrike"/>
                    </a:p>
                  </a:txBody>
                  <a:tcPr marT="63500" marB="63500" marR="63500" marL="63500"/>
                </a:tc>
                <a:tc>
                  <a:txBody>
                    <a:bodyPr/>
                    <a:lstStyle/>
                    <a:p>
                      <a:pPr indent="0" lvl="0" marL="0" marR="0" rtl="0" algn="l">
                        <a:lnSpc>
                          <a:spcPct val="100000"/>
                        </a:lnSpc>
                        <a:spcBef>
                          <a:spcPts val="0"/>
                        </a:spcBef>
                        <a:spcAft>
                          <a:spcPts val="0"/>
                        </a:spcAft>
                        <a:buClr>
                          <a:srgbClr val="000000"/>
                        </a:buClr>
                        <a:buSzPts val="1100"/>
                        <a:buFont typeface="Arial"/>
                        <a:buNone/>
                      </a:pPr>
                      <a:r>
                        <a:rPr lang="en" sz="1100" u="none" cap="none" strike="noStrike"/>
                        <a:t>10</a:t>
                      </a:r>
                      <a:endParaRPr sz="1100" u="none" cap="none" strike="noStrike"/>
                    </a:p>
                  </a:txBody>
                  <a:tcPr marT="63500" marB="63500" marR="63500" marL="63500"/>
                </a:tc>
              </a:tr>
              <a:tr h="315000">
                <a:tc>
                  <a:txBody>
                    <a:bodyPr/>
                    <a:lstStyle/>
                    <a:p>
                      <a:pPr indent="0" lvl="0" marL="0" marR="0" rtl="0" algn="l">
                        <a:lnSpc>
                          <a:spcPct val="100000"/>
                        </a:lnSpc>
                        <a:spcBef>
                          <a:spcPts val="0"/>
                        </a:spcBef>
                        <a:spcAft>
                          <a:spcPts val="0"/>
                        </a:spcAft>
                        <a:buClr>
                          <a:srgbClr val="000000"/>
                        </a:buClr>
                        <a:buSzPts val="1100"/>
                        <a:buFont typeface="Arial"/>
                        <a:buNone/>
                      </a:pPr>
                      <a:r>
                        <a:rPr lang="en" sz="1100" u="none" cap="none" strike="noStrike"/>
                        <a:t>99</a:t>
                      </a:r>
                      <a:endParaRPr sz="1100" u="none" cap="none" strike="noStrike"/>
                    </a:p>
                  </a:txBody>
                  <a:tcPr marT="63500" marB="63500" marR="63500" marL="63500"/>
                </a:tc>
                <a:tc>
                  <a:txBody>
                    <a:bodyPr/>
                    <a:lstStyle/>
                    <a:p>
                      <a:pPr indent="0" lvl="0" marL="0" marR="0" rtl="0" algn="l">
                        <a:lnSpc>
                          <a:spcPct val="100000"/>
                        </a:lnSpc>
                        <a:spcBef>
                          <a:spcPts val="0"/>
                        </a:spcBef>
                        <a:spcAft>
                          <a:spcPts val="0"/>
                        </a:spcAft>
                        <a:buClr>
                          <a:srgbClr val="000000"/>
                        </a:buClr>
                        <a:buSzPts val="1100"/>
                        <a:buFont typeface="Arial"/>
                        <a:buNone/>
                      </a:pPr>
                      <a:r>
                        <a:rPr lang="en" sz="1100" u="none" cap="none" strike="noStrike"/>
                        <a:t>1</a:t>
                      </a:r>
                      <a:endParaRPr sz="1100" u="none" cap="none" strike="noStrike"/>
                    </a:p>
                  </a:txBody>
                  <a:tcPr marT="63500" marB="63500" marR="63500" marL="63500"/>
                </a:tc>
                <a:tc>
                  <a:txBody>
                    <a:bodyPr/>
                    <a:lstStyle/>
                    <a:p>
                      <a:pPr indent="0" lvl="0" marL="0" marR="0" rtl="0" algn="l">
                        <a:lnSpc>
                          <a:spcPct val="100000"/>
                        </a:lnSpc>
                        <a:spcBef>
                          <a:spcPts val="0"/>
                        </a:spcBef>
                        <a:spcAft>
                          <a:spcPts val="0"/>
                        </a:spcAft>
                        <a:buClr>
                          <a:srgbClr val="000000"/>
                        </a:buClr>
                        <a:buSzPts val="1100"/>
                        <a:buFont typeface="Arial"/>
                        <a:buNone/>
                      </a:pPr>
                      <a:r>
                        <a:rPr lang="en" sz="1100" u="none" cap="none" strike="noStrike"/>
                        <a:t>100</a:t>
                      </a:r>
                      <a:endParaRPr sz="1100" u="none" cap="none" strike="noStrike"/>
                    </a:p>
                  </a:txBody>
                  <a:tcPr marT="63500" marB="63500" marR="63500" marL="63500"/>
                </a:tc>
              </a:tr>
              <a:tr h="315000">
                <a:tc>
                  <a:txBody>
                    <a:bodyPr/>
                    <a:lstStyle/>
                    <a:p>
                      <a:pPr indent="0" lvl="0" marL="0" marR="0" rtl="0" algn="l">
                        <a:lnSpc>
                          <a:spcPct val="100000"/>
                        </a:lnSpc>
                        <a:spcBef>
                          <a:spcPts val="0"/>
                        </a:spcBef>
                        <a:spcAft>
                          <a:spcPts val="0"/>
                        </a:spcAft>
                        <a:buClr>
                          <a:srgbClr val="000000"/>
                        </a:buClr>
                        <a:buSzPts val="1100"/>
                        <a:buFont typeface="Arial"/>
                        <a:buNone/>
                      </a:pPr>
                      <a:r>
                        <a:rPr lang="en" sz="1100" u="none" cap="none" strike="noStrike"/>
                        <a:t>99.9</a:t>
                      </a:r>
                      <a:endParaRPr sz="1100" u="none" cap="none" strike="noStrike"/>
                    </a:p>
                  </a:txBody>
                  <a:tcPr marT="63500" marB="63500" marR="63500" marL="63500"/>
                </a:tc>
                <a:tc>
                  <a:txBody>
                    <a:bodyPr/>
                    <a:lstStyle/>
                    <a:p>
                      <a:pPr indent="0" lvl="0" marL="0" marR="0" rtl="0" algn="l">
                        <a:lnSpc>
                          <a:spcPct val="100000"/>
                        </a:lnSpc>
                        <a:spcBef>
                          <a:spcPts val="0"/>
                        </a:spcBef>
                        <a:spcAft>
                          <a:spcPts val="0"/>
                        </a:spcAft>
                        <a:buClr>
                          <a:srgbClr val="000000"/>
                        </a:buClr>
                        <a:buSzPts val="1100"/>
                        <a:buFont typeface="Arial"/>
                        <a:buNone/>
                      </a:pPr>
                      <a:r>
                        <a:rPr lang="en" sz="1100" u="none" cap="none" strike="noStrike"/>
                        <a:t>0.1</a:t>
                      </a:r>
                      <a:endParaRPr sz="1100" u="none" cap="none" strike="noStrike"/>
                    </a:p>
                  </a:txBody>
                  <a:tcPr marT="63500" marB="63500" marR="63500" marL="63500"/>
                </a:tc>
                <a:tc>
                  <a:txBody>
                    <a:bodyPr/>
                    <a:lstStyle/>
                    <a:p>
                      <a:pPr indent="0" lvl="0" marL="0" marR="0" rtl="0" algn="l">
                        <a:lnSpc>
                          <a:spcPct val="100000"/>
                        </a:lnSpc>
                        <a:spcBef>
                          <a:spcPts val="0"/>
                        </a:spcBef>
                        <a:spcAft>
                          <a:spcPts val="0"/>
                        </a:spcAft>
                        <a:buClr>
                          <a:srgbClr val="000000"/>
                        </a:buClr>
                        <a:buSzPts val="1100"/>
                        <a:buFont typeface="Arial"/>
                        <a:buNone/>
                      </a:pPr>
                      <a:r>
                        <a:rPr lang="en" sz="1100" u="none" cap="none" strike="noStrike"/>
                        <a:t>1000</a:t>
                      </a:r>
                      <a:endParaRPr sz="1100" u="none" cap="none" strike="noStrike"/>
                    </a:p>
                  </a:txBody>
                  <a:tcPr marT="63500" marB="63500" marR="63500" marL="63500"/>
                </a:tc>
              </a:tr>
              <a:tr h="315000">
                <a:tc>
                  <a:txBody>
                    <a:bodyPr/>
                    <a:lstStyle/>
                    <a:p>
                      <a:pPr indent="0" lvl="0" marL="0" marR="0" rtl="0" algn="l">
                        <a:lnSpc>
                          <a:spcPct val="100000"/>
                        </a:lnSpc>
                        <a:spcBef>
                          <a:spcPts val="0"/>
                        </a:spcBef>
                        <a:spcAft>
                          <a:spcPts val="0"/>
                        </a:spcAft>
                        <a:buClr>
                          <a:srgbClr val="000000"/>
                        </a:buClr>
                        <a:buSzPts val="1100"/>
                        <a:buFont typeface="Arial"/>
                        <a:buNone/>
                      </a:pPr>
                      <a:r>
                        <a:rPr lang="en" sz="1100" u="none" cap="none" strike="noStrike"/>
                        <a:t>99.99</a:t>
                      </a:r>
                      <a:endParaRPr sz="1100" u="none" cap="none" strike="noStrike"/>
                    </a:p>
                  </a:txBody>
                  <a:tcPr marT="63500" marB="63500" marR="63500" marL="63500"/>
                </a:tc>
                <a:tc>
                  <a:txBody>
                    <a:bodyPr/>
                    <a:lstStyle/>
                    <a:p>
                      <a:pPr indent="0" lvl="0" marL="0" marR="0" rtl="0" algn="l">
                        <a:lnSpc>
                          <a:spcPct val="100000"/>
                        </a:lnSpc>
                        <a:spcBef>
                          <a:spcPts val="0"/>
                        </a:spcBef>
                        <a:spcAft>
                          <a:spcPts val="0"/>
                        </a:spcAft>
                        <a:buClr>
                          <a:srgbClr val="000000"/>
                        </a:buClr>
                        <a:buSzPts val="1100"/>
                        <a:buFont typeface="Arial"/>
                        <a:buNone/>
                      </a:pPr>
                      <a:r>
                        <a:rPr lang="en" sz="1100" u="none" cap="none" strike="noStrike"/>
                        <a:t>0.01</a:t>
                      </a:r>
                      <a:endParaRPr sz="1100" u="none" cap="none" strike="noStrike"/>
                    </a:p>
                  </a:txBody>
                  <a:tcPr marT="63500" marB="63500" marR="63500" marL="63500"/>
                </a:tc>
                <a:tc>
                  <a:txBody>
                    <a:bodyPr/>
                    <a:lstStyle/>
                    <a:p>
                      <a:pPr indent="0" lvl="0" marL="0" marR="0" rtl="0" algn="l">
                        <a:lnSpc>
                          <a:spcPct val="100000"/>
                        </a:lnSpc>
                        <a:spcBef>
                          <a:spcPts val="0"/>
                        </a:spcBef>
                        <a:spcAft>
                          <a:spcPts val="0"/>
                        </a:spcAft>
                        <a:buClr>
                          <a:srgbClr val="000000"/>
                        </a:buClr>
                        <a:buSzPts val="1100"/>
                        <a:buFont typeface="Arial"/>
                        <a:buNone/>
                      </a:pPr>
                      <a:r>
                        <a:rPr lang="en" sz="1100" u="none" cap="none" strike="noStrike"/>
                        <a:t>10,000</a:t>
                      </a:r>
                      <a:endParaRPr sz="1100" u="none" cap="none" strike="noStrike"/>
                    </a:p>
                  </a:txBody>
                  <a:tcPr marT="63500" marB="63500" marR="63500" marL="63500"/>
                </a:tc>
              </a:tr>
            </a:tbl>
          </a:graphicData>
        </a:graphic>
      </p:graphicFrame>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1"/>
                                        </p:tgtEl>
                                        <p:attrNameLst>
                                          <p:attrName>style.visibility</p:attrName>
                                        </p:attrNameLst>
                                      </p:cBhvr>
                                      <p:to>
                                        <p:strVal val="visible"/>
                                      </p:to>
                                    </p:set>
                                    <p:animEffect filter="fade" transition="in">
                                      <p:cBhvr>
                                        <p:cTn dur="300"/>
                                        <p:tgtEl>
                                          <p:spTgt spid="20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5"/>
                                        </p:tgtEl>
                                        <p:attrNameLst>
                                          <p:attrName>style.visibility</p:attrName>
                                        </p:attrNameLst>
                                      </p:cBhvr>
                                      <p:to>
                                        <p:strVal val="visible"/>
                                      </p:to>
                                    </p:set>
                                    <p:animEffect filter="fade" transition="in">
                                      <p:cBhvr>
                                        <p:cTn dur="300"/>
                                        <p:tgtEl>
                                          <p:spTgt spid="20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24"/>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Nines of Reliability</a:t>
            </a:r>
            <a:endParaRPr/>
          </a:p>
          <a:p>
            <a:pPr indent="0" lvl="0" marL="0" rtl="0" algn="ctr">
              <a:lnSpc>
                <a:spcPct val="100000"/>
              </a:lnSpc>
              <a:spcBef>
                <a:spcPts val="0"/>
              </a:spcBef>
              <a:spcAft>
                <a:spcPts val="0"/>
              </a:spcAft>
              <a:buSzPts val="3600"/>
              <a:buNone/>
            </a:pPr>
            <a:r>
              <a:t/>
            </a:r>
            <a:endParaRPr/>
          </a:p>
        </p:txBody>
      </p:sp>
      <p:sp>
        <p:nvSpPr>
          <p:cNvPr id="211" name="Google Shape;211;p24"/>
          <p:cNvSpPr txBox="1"/>
          <p:nvPr/>
        </p:nvSpPr>
        <p:spPr>
          <a:xfrm>
            <a:off x="423400" y="817200"/>
            <a:ext cx="87207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The relationship between system reliability and expected time before failure is </a:t>
            </a:r>
            <a:r>
              <a:rPr b="1" i="0" lang="en" sz="2000" u="none" cap="none" strike="noStrike">
                <a:solidFill>
                  <a:schemeClr val="dk1"/>
                </a:solidFill>
                <a:latin typeface="Nunito"/>
                <a:ea typeface="Nunito"/>
                <a:cs typeface="Nunito"/>
                <a:sym typeface="Nunito"/>
              </a:rPr>
              <a:t>not linear</a:t>
            </a:r>
            <a:r>
              <a:rPr b="0" i="0" lang="en" sz="2000" u="none" cap="none" strike="noStrike">
                <a:solidFill>
                  <a:schemeClr val="dk1"/>
                </a:solidFill>
                <a:latin typeface="Nunito"/>
                <a:ea typeface="Nunito"/>
                <a:cs typeface="Nunito"/>
                <a:sym typeface="Nunito"/>
              </a:rPr>
              <a:t>.</a:t>
            </a:r>
            <a:endParaRPr b="0" i="0" sz="2000" u="none" cap="none" strike="noStrike">
              <a:solidFill>
                <a:schemeClr val="dk1"/>
              </a:solidFill>
              <a:latin typeface="Nunito"/>
              <a:ea typeface="Nunito"/>
              <a:cs typeface="Nunito"/>
              <a:sym typeface="Nunito"/>
            </a:endParaRPr>
          </a:p>
        </p:txBody>
      </p:sp>
      <p:sp>
        <p:nvSpPr>
          <p:cNvPr id="212" name="Google Shape;212;p24"/>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213" name="Google Shape;213;p24"/>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214" name="Google Shape;214;p24"/>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pic>
        <p:nvPicPr>
          <p:cNvPr id="215" name="Google Shape;215;p24"/>
          <p:cNvPicPr preferRelativeResize="0"/>
          <p:nvPr/>
        </p:nvPicPr>
        <p:blipFill rotWithShape="1">
          <a:blip r:embed="rId3">
            <a:alphaModFix/>
          </a:blip>
          <a:srcRect b="0" l="0" r="0" t="0"/>
          <a:stretch/>
        </p:blipFill>
        <p:spPr>
          <a:xfrm>
            <a:off x="2116505" y="1565575"/>
            <a:ext cx="4910884" cy="327312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1"/>
                                        </p:tgtEl>
                                        <p:attrNameLst>
                                          <p:attrName>style.visibility</p:attrName>
                                        </p:attrNameLst>
                                      </p:cBhvr>
                                      <p:to>
                                        <p:strVal val="visible"/>
                                      </p:to>
                                    </p:set>
                                    <p:animEffect filter="fade" transition="in">
                                      <p:cBhvr>
                                        <p:cTn dur="300"/>
                                        <p:tgtEl>
                                          <p:spTgt spid="21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25"/>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Nines of Reliability</a:t>
            </a:r>
            <a:endParaRPr/>
          </a:p>
          <a:p>
            <a:pPr indent="0" lvl="0" marL="0" rtl="0" algn="ctr">
              <a:lnSpc>
                <a:spcPct val="100000"/>
              </a:lnSpc>
              <a:spcBef>
                <a:spcPts val="0"/>
              </a:spcBef>
              <a:spcAft>
                <a:spcPts val="0"/>
              </a:spcAft>
              <a:buSzPts val="3600"/>
              <a:buNone/>
            </a:pPr>
            <a:r>
              <a:t/>
            </a:r>
            <a:endParaRPr/>
          </a:p>
        </p:txBody>
      </p:sp>
      <p:sp>
        <p:nvSpPr>
          <p:cNvPr id="221" name="Google Shape;221;p25"/>
          <p:cNvSpPr txBox="1"/>
          <p:nvPr/>
        </p:nvSpPr>
        <p:spPr>
          <a:xfrm>
            <a:off x="423400" y="817200"/>
            <a:ext cx="87207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Nines of reliability</a:t>
            </a:r>
            <a:r>
              <a:rPr b="0" i="0" lang="en" sz="2000" u="none" cap="none" strike="noStrike">
                <a:solidFill>
                  <a:schemeClr val="dk1"/>
                </a:solidFill>
                <a:latin typeface="Nunito"/>
                <a:ea typeface="Nunito"/>
                <a:cs typeface="Nunito"/>
                <a:sym typeface="Nunito"/>
              </a:rPr>
              <a:t>: the number of consecutive number nines at the start of a system’s reliability (expressed as a decimal or percentage).</a:t>
            </a:r>
            <a:endParaRPr b="0" i="0" sz="2000" u="none" cap="none" strike="noStrike">
              <a:solidFill>
                <a:schemeClr val="dk1"/>
              </a:solidFill>
              <a:latin typeface="Nunito"/>
              <a:ea typeface="Nunito"/>
              <a:cs typeface="Nunito"/>
              <a:sym typeface="Nunito"/>
            </a:endParaRPr>
          </a:p>
        </p:txBody>
      </p:sp>
      <p:sp>
        <p:nvSpPr>
          <p:cNvPr id="222" name="Google Shape;222;p25"/>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223" name="Google Shape;223;p25"/>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224" name="Google Shape;224;p25"/>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graphicFrame>
        <p:nvGraphicFramePr>
          <p:cNvPr id="225" name="Google Shape;225;p25"/>
          <p:cNvGraphicFramePr/>
          <p:nvPr/>
        </p:nvGraphicFramePr>
        <p:xfrm>
          <a:off x="1700513" y="2044213"/>
          <a:ext cx="3000000" cy="3000000"/>
        </p:xfrm>
        <a:graphic>
          <a:graphicData uri="http://schemas.openxmlformats.org/drawingml/2006/table">
            <a:tbl>
              <a:tblPr>
                <a:noFill/>
                <a:tableStyleId>{BF31EC0D-D4BC-45B7-BEFD-C31C30F8696B}</a:tableStyleId>
              </a:tblPr>
              <a:tblGrid>
                <a:gridCol w="1325075"/>
                <a:gridCol w="1267475"/>
                <a:gridCol w="1363500"/>
                <a:gridCol w="2045250"/>
              </a:tblGrid>
              <a:tr h="12700">
                <a:tc>
                  <a:txBody>
                    <a:bodyPr/>
                    <a:lstStyle/>
                    <a:p>
                      <a:pPr indent="0" lvl="0" marL="0" marR="0" rtl="0" algn="l">
                        <a:lnSpc>
                          <a:spcPct val="100000"/>
                        </a:lnSpc>
                        <a:spcBef>
                          <a:spcPts val="0"/>
                        </a:spcBef>
                        <a:spcAft>
                          <a:spcPts val="0"/>
                        </a:spcAft>
                        <a:buClr>
                          <a:srgbClr val="000000"/>
                        </a:buClr>
                        <a:buSzPts val="1100"/>
                        <a:buFont typeface="Arial"/>
                        <a:buNone/>
                      </a:pPr>
                      <a:r>
                        <a:rPr lang="en" sz="1100" u="none" cap="none" strike="noStrike"/>
                        <a:t>% reliability of AV</a:t>
                      </a:r>
                      <a:endParaRPr sz="1100" u="none" cap="none" strike="noStrike"/>
                    </a:p>
                  </a:txBody>
                  <a:tcPr marT="63500" marB="63500" marR="63500" marL="63500"/>
                </a:tc>
                <a:tc>
                  <a:txBody>
                    <a:bodyPr/>
                    <a:lstStyle/>
                    <a:p>
                      <a:pPr indent="0" lvl="0" marL="0" marR="0" rtl="0" algn="l">
                        <a:lnSpc>
                          <a:spcPct val="100000"/>
                        </a:lnSpc>
                        <a:spcBef>
                          <a:spcPts val="0"/>
                        </a:spcBef>
                        <a:spcAft>
                          <a:spcPts val="0"/>
                        </a:spcAft>
                        <a:buClr>
                          <a:srgbClr val="000000"/>
                        </a:buClr>
                        <a:buSzPts val="1100"/>
                        <a:buFont typeface="Arial"/>
                        <a:buNone/>
                      </a:pPr>
                      <a:r>
                        <a:rPr lang="en" sz="1100" u="none" cap="none" strike="noStrike"/>
                        <a:t>% risk of mistake</a:t>
                      </a:r>
                      <a:endParaRPr sz="1100" u="none" cap="none" strike="noStrike"/>
                    </a:p>
                  </a:txBody>
                  <a:tcPr marT="63500" marB="63500" marR="63500" marL="63500"/>
                </a:tc>
                <a:tc>
                  <a:txBody>
                    <a:bodyPr/>
                    <a:lstStyle/>
                    <a:p>
                      <a:pPr indent="0" lvl="0" marL="0" marR="0" rtl="0" algn="l">
                        <a:lnSpc>
                          <a:spcPct val="100000"/>
                        </a:lnSpc>
                        <a:spcBef>
                          <a:spcPts val="0"/>
                        </a:spcBef>
                        <a:spcAft>
                          <a:spcPts val="0"/>
                        </a:spcAft>
                        <a:buClr>
                          <a:srgbClr val="000000"/>
                        </a:buClr>
                        <a:buSzPts val="1100"/>
                        <a:buFont typeface="Arial"/>
                        <a:buNone/>
                      </a:pPr>
                      <a:r>
                        <a:rPr lang="en" sz="1100" u="none" cap="none" strike="noStrike"/>
                        <a:t>Nines of Reliability</a:t>
                      </a:r>
                      <a:endParaRPr sz="1100" u="none" cap="none" strike="noStrike"/>
                    </a:p>
                    <a:p>
                      <a:pPr indent="0" lvl="0" marL="0" marR="0" rtl="0" algn="l">
                        <a:lnSpc>
                          <a:spcPct val="100000"/>
                        </a:lnSpc>
                        <a:spcBef>
                          <a:spcPts val="0"/>
                        </a:spcBef>
                        <a:spcAft>
                          <a:spcPts val="0"/>
                        </a:spcAft>
                        <a:buClr>
                          <a:srgbClr val="000000"/>
                        </a:buClr>
                        <a:buSzPts val="1100"/>
                        <a:buFont typeface="Arial"/>
                        <a:buNone/>
                      </a:pPr>
                      <a:r>
                        <a:t/>
                      </a:r>
                      <a:endParaRPr sz="1100" u="none" cap="none" strike="noStrike"/>
                    </a:p>
                  </a:txBody>
                  <a:tcPr marT="63500" marB="63500" marR="63500" marL="63500">
                    <a:solidFill>
                      <a:srgbClr val="6D9EE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n" sz="1100" u="none" cap="none" strike="noStrike"/>
                        <a:t>A mistake is likely to occur by decision number…</a:t>
                      </a:r>
                      <a:endParaRPr sz="1100" u="none" cap="none" strike="noStrike"/>
                    </a:p>
                  </a:txBody>
                  <a:tcPr marT="63500" marB="63500" marR="63500" marL="63500"/>
                </a:tc>
              </a:tr>
              <a:tr h="12700">
                <a:tc>
                  <a:txBody>
                    <a:bodyPr/>
                    <a:lstStyle/>
                    <a:p>
                      <a:pPr indent="0" lvl="0" marL="0" marR="0" rtl="0" algn="l">
                        <a:lnSpc>
                          <a:spcPct val="100000"/>
                        </a:lnSpc>
                        <a:spcBef>
                          <a:spcPts val="0"/>
                        </a:spcBef>
                        <a:spcAft>
                          <a:spcPts val="0"/>
                        </a:spcAft>
                        <a:buClr>
                          <a:srgbClr val="000000"/>
                        </a:buClr>
                        <a:buSzPts val="1100"/>
                        <a:buFont typeface="Arial"/>
                        <a:buNone/>
                      </a:pPr>
                      <a:r>
                        <a:rPr lang="en" sz="1100" u="none" cap="none" strike="noStrike"/>
                        <a:t>0</a:t>
                      </a:r>
                      <a:endParaRPr sz="1100" u="none" cap="none" strike="noStrike"/>
                    </a:p>
                  </a:txBody>
                  <a:tcPr marT="63500" marB="63500" marR="63500" marL="63500"/>
                </a:tc>
                <a:tc>
                  <a:txBody>
                    <a:bodyPr/>
                    <a:lstStyle/>
                    <a:p>
                      <a:pPr indent="0" lvl="0" marL="0" marR="0" rtl="0" algn="l">
                        <a:lnSpc>
                          <a:spcPct val="100000"/>
                        </a:lnSpc>
                        <a:spcBef>
                          <a:spcPts val="0"/>
                        </a:spcBef>
                        <a:spcAft>
                          <a:spcPts val="0"/>
                        </a:spcAft>
                        <a:buClr>
                          <a:srgbClr val="000000"/>
                        </a:buClr>
                        <a:buSzPts val="1100"/>
                        <a:buFont typeface="Arial"/>
                        <a:buNone/>
                      </a:pPr>
                      <a:r>
                        <a:rPr lang="en" sz="1100" u="none" cap="none" strike="noStrike"/>
                        <a:t>100</a:t>
                      </a:r>
                      <a:endParaRPr sz="1100" u="none" cap="none" strike="noStrike"/>
                    </a:p>
                  </a:txBody>
                  <a:tcPr marT="63500" marB="63500" marR="63500" marL="63500"/>
                </a:tc>
                <a:tc>
                  <a:txBody>
                    <a:bodyPr/>
                    <a:lstStyle/>
                    <a:p>
                      <a:pPr indent="0" lvl="0" marL="0" marR="0" rtl="0" algn="l">
                        <a:lnSpc>
                          <a:spcPct val="100000"/>
                        </a:lnSpc>
                        <a:spcBef>
                          <a:spcPts val="0"/>
                        </a:spcBef>
                        <a:spcAft>
                          <a:spcPts val="0"/>
                        </a:spcAft>
                        <a:buClr>
                          <a:srgbClr val="000000"/>
                        </a:buClr>
                        <a:buSzPts val="1100"/>
                        <a:buFont typeface="Arial"/>
                        <a:buNone/>
                      </a:pPr>
                      <a:r>
                        <a:rPr lang="en" sz="1100" u="none" cap="none" strike="noStrike"/>
                        <a:t>0</a:t>
                      </a:r>
                      <a:endParaRPr sz="1100" u="none" cap="none" strike="noStrike"/>
                    </a:p>
                  </a:txBody>
                  <a:tcPr marT="63500" marB="63500" marR="63500" marL="63500">
                    <a:solidFill>
                      <a:srgbClr val="6D9EE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n" sz="1100" u="none" cap="none" strike="noStrike"/>
                        <a:t>1</a:t>
                      </a:r>
                      <a:endParaRPr sz="1100" u="none" cap="none" strike="noStrike"/>
                    </a:p>
                  </a:txBody>
                  <a:tcPr marT="63500" marB="63500" marR="63500" marL="63500"/>
                </a:tc>
              </a:tr>
              <a:tr h="12700">
                <a:tc>
                  <a:txBody>
                    <a:bodyPr/>
                    <a:lstStyle/>
                    <a:p>
                      <a:pPr indent="0" lvl="0" marL="0" marR="0" rtl="0" algn="l">
                        <a:lnSpc>
                          <a:spcPct val="100000"/>
                        </a:lnSpc>
                        <a:spcBef>
                          <a:spcPts val="0"/>
                        </a:spcBef>
                        <a:spcAft>
                          <a:spcPts val="0"/>
                        </a:spcAft>
                        <a:buClr>
                          <a:srgbClr val="000000"/>
                        </a:buClr>
                        <a:buSzPts val="1100"/>
                        <a:buFont typeface="Arial"/>
                        <a:buNone/>
                      </a:pPr>
                      <a:r>
                        <a:rPr lang="en" sz="1100" u="none" cap="none" strike="noStrike"/>
                        <a:t>50</a:t>
                      </a:r>
                      <a:endParaRPr sz="1100" u="none" cap="none" strike="noStrike"/>
                    </a:p>
                  </a:txBody>
                  <a:tcPr marT="63500" marB="63500" marR="63500" marL="63500"/>
                </a:tc>
                <a:tc>
                  <a:txBody>
                    <a:bodyPr/>
                    <a:lstStyle/>
                    <a:p>
                      <a:pPr indent="0" lvl="0" marL="0" marR="0" rtl="0" algn="l">
                        <a:lnSpc>
                          <a:spcPct val="100000"/>
                        </a:lnSpc>
                        <a:spcBef>
                          <a:spcPts val="0"/>
                        </a:spcBef>
                        <a:spcAft>
                          <a:spcPts val="0"/>
                        </a:spcAft>
                        <a:buClr>
                          <a:srgbClr val="000000"/>
                        </a:buClr>
                        <a:buSzPts val="1100"/>
                        <a:buFont typeface="Arial"/>
                        <a:buNone/>
                      </a:pPr>
                      <a:r>
                        <a:rPr lang="en" sz="1100" u="none" cap="none" strike="noStrike"/>
                        <a:t>50</a:t>
                      </a:r>
                      <a:endParaRPr sz="1100" u="none" cap="none" strike="noStrike"/>
                    </a:p>
                  </a:txBody>
                  <a:tcPr marT="63500" marB="63500" marR="63500" marL="63500"/>
                </a:tc>
                <a:tc>
                  <a:txBody>
                    <a:bodyPr/>
                    <a:lstStyle/>
                    <a:p>
                      <a:pPr indent="0" lvl="0" marL="0" marR="0" rtl="0" algn="l">
                        <a:lnSpc>
                          <a:spcPct val="100000"/>
                        </a:lnSpc>
                        <a:spcBef>
                          <a:spcPts val="0"/>
                        </a:spcBef>
                        <a:spcAft>
                          <a:spcPts val="0"/>
                        </a:spcAft>
                        <a:buClr>
                          <a:srgbClr val="000000"/>
                        </a:buClr>
                        <a:buSzPts val="1100"/>
                        <a:buFont typeface="Arial"/>
                        <a:buNone/>
                      </a:pPr>
                      <a:r>
                        <a:rPr lang="en" sz="1100" u="none" cap="none" strike="noStrike"/>
                        <a:t>0.3</a:t>
                      </a:r>
                      <a:endParaRPr sz="1100" u="none" cap="none" strike="noStrike"/>
                    </a:p>
                  </a:txBody>
                  <a:tcPr marT="63500" marB="63500" marR="63500" marL="63500">
                    <a:solidFill>
                      <a:srgbClr val="6D9EE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n" sz="1100" u="none" cap="none" strike="noStrike"/>
                        <a:t>2</a:t>
                      </a:r>
                      <a:endParaRPr sz="1100" u="none" cap="none" strike="noStrike"/>
                    </a:p>
                  </a:txBody>
                  <a:tcPr marT="63500" marB="63500" marR="63500" marL="63500"/>
                </a:tc>
              </a:tr>
              <a:tr h="12700">
                <a:tc>
                  <a:txBody>
                    <a:bodyPr/>
                    <a:lstStyle/>
                    <a:p>
                      <a:pPr indent="0" lvl="0" marL="0" marR="0" rtl="0" algn="l">
                        <a:lnSpc>
                          <a:spcPct val="100000"/>
                        </a:lnSpc>
                        <a:spcBef>
                          <a:spcPts val="0"/>
                        </a:spcBef>
                        <a:spcAft>
                          <a:spcPts val="0"/>
                        </a:spcAft>
                        <a:buClr>
                          <a:srgbClr val="000000"/>
                        </a:buClr>
                        <a:buSzPts val="1100"/>
                        <a:buFont typeface="Arial"/>
                        <a:buNone/>
                      </a:pPr>
                      <a:r>
                        <a:rPr lang="en" sz="1100" u="none" cap="none" strike="noStrike"/>
                        <a:t>75</a:t>
                      </a:r>
                      <a:endParaRPr sz="1100" u="none" cap="none" strike="noStrike"/>
                    </a:p>
                  </a:txBody>
                  <a:tcPr marT="63500" marB="63500" marR="63500" marL="63500"/>
                </a:tc>
                <a:tc>
                  <a:txBody>
                    <a:bodyPr/>
                    <a:lstStyle/>
                    <a:p>
                      <a:pPr indent="0" lvl="0" marL="0" marR="0" rtl="0" algn="l">
                        <a:lnSpc>
                          <a:spcPct val="100000"/>
                        </a:lnSpc>
                        <a:spcBef>
                          <a:spcPts val="0"/>
                        </a:spcBef>
                        <a:spcAft>
                          <a:spcPts val="0"/>
                        </a:spcAft>
                        <a:buClr>
                          <a:srgbClr val="000000"/>
                        </a:buClr>
                        <a:buSzPts val="1100"/>
                        <a:buFont typeface="Arial"/>
                        <a:buNone/>
                      </a:pPr>
                      <a:r>
                        <a:rPr lang="en" sz="1100" u="none" cap="none" strike="noStrike"/>
                        <a:t>25</a:t>
                      </a:r>
                      <a:endParaRPr sz="1100" u="none" cap="none" strike="noStrike"/>
                    </a:p>
                  </a:txBody>
                  <a:tcPr marT="63500" marB="63500" marR="63500" marL="63500"/>
                </a:tc>
                <a:tc>
                  <a:txBody>
                    <a:bodyPr/>
                    <a:lstStyle/>
                    <a:p>
                      <a:pPr indent="0" lvl="0" marL="0" marR="0" rtl="0" algn="l">
                        <a:lnSpc>
                          <a:spcPct val="100000"/>
                        </a:lnSpc>
                        <a:spcBef>
                          <a:spcPts val="0"/>
                        </a:spcBef>
                        <a:spcAft>
                          <a:spcPts val="0"/>
                        </a:spcAft>
                        <a:buClr>
                          <a:srgbClr val="000000"/>
                        </a:buClr>
                        <a:buSzPts val="1100"/>
                        <a:buFont typeface="Arial"/>
                        <a:buNone/>
                      </a:pPr>
                      <a:r>
                        <a:rPr lang="en" sz="1100" u="none" cap="none" strike="noStrike"/>
                        <a:t>0.6</a:t>
                      </a:r>
                      <a:endParaRPr sz="1100" u="none" cap="none" strike="noStrike"/>
                    </a:p>
                  </a:txBody>
                  <a:tcPr marT="63500" marB="63500" marR="63500" marL="63500">
                    <a:solidFill>
                      <a:srgbClr val="6D9EE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n" sz="1100" u="none" cap="none" strike="noStrike"/>
                        <a:t>4</a:t>
                      </a:r>
                      <a:endParaRPr sz="1100" u="none" cap="none" strike="noStrike"/>
                    </a:p>
                  </a:txBody>
                  <a:tcPr marT="63500" marB="63500" marR="63500" marL="63500"/>
                </a:tc>
              </a:tr>
              <a:tr h="12700">
                <a:tc>
                  <a:txBody>
                    <a:bodyPr/>
                    <a:lstStyle/>
                    <a:p>
                      <a:pPr indent="0" lvl="0" marL="0" marR="0" rtl="0" algn="l">
                        <a:lnSpc>
                          <a:spcPct val="100000"/>
                        </a:lnSpc>
                        <a:spcBef>
                          <a:spcPts val="0"/>
                        </a:spcBef>
                        <a:spcAft>
                          <a:spcPts val="0"/>
                        </a:spcAft>
                        <a:buClr>
                          <a:srgbClr val="000000"/>
                        </a:buClr>
                        <a:buSzPts val="1100"/>
                        <a:buFont typeface="Arial"/>
                        <a:buNone/>
                      </a:pPr>
                      <a:r>
                        <a:rPr lang="en" sz="1100" u="none" cap="none" strike="noStrike"/>
                        <a:t>90</a:t>
                      </a:r>
                      <a:endParaRPr sz="1100" u="none" cap="none" strike="noStrike"/>
                    </a:p>
                  </a:txBody>
                  <a:tcPr marT="63500" marB="63500" marR="63500" marL="63500"/>
                </a:tc>
                <a:tc>
                  <a:txBody>
                    <a:bodyPr/>
                    <a:lstStyle/>
                    <a:p>
                      <a:pPr indent="0" lvl="0" marL="0" marR="0" rtl="0" algn="l">
                        <a:lnSpc>
                          <a:spcPct val="100000"/>
                        </a:lnSpc>
                        <a:spcBef>
                          <a:spcPts val="0"/>
                        </a:spcBef>
                        <a:spcAft>
                          <a:spcPts val="0"/>
                        </a:spcAft>
                        <a:buClr>
                          <a:srgbClr val="000000"/>
                        </a:buClr>
                        <a:buSzPts val="1100"/>
                        <a:buFont typeface="Arial"/>
                        <a:buNone/>
                      </a:pPr>
                      <a:r>
                        <a:rPr lang="en" sz="1100" u="none" cap="none" strike="noStrike"/>
                        <a:t>10</a:t>
                      </a:r>
                      <a:endParaRPr sz="1100" u="none" cap="none" strike="noStrike"/>
                    </a:p>
                  </a:txBody>
                  <a:tcPr marT="63500" marB="63500" marR="63500" marL="63500"/>
                </a:tc>
                <a:tc>
                  <a:txBody>
                    <a:bodyPr/>
                    <a:lstStyle/>
                    <a:p>
                      <a:pPr indent="0" lvl="0" marL="0" marR="0" rtl="0" algn="l">
                        <a:lnSpc>
                          <a:spcPct val="100000"/>
                        </a:lnSpc>
                        <a:spcBef>
                          <a:spcPts val="0"/>
                        </a:spcBef>
                        <a:spcAft>
                          <a:spcPts val="0"/>
                        </a:spcAft>
                        <a:buClr>
                          <a:srgbClr val="000000"/>
                        </a:buClr>
                        <a:buSzPts val="1100"/>
                        <a:buFont typeface="Arial"/>
                        <a:buNone/>
                      </a:pPr>
                      <a:r>
                        <a:rPr lang="en" sz="1100" u="none" cap="none" strike="noStrike"/>
                        <a:t>1</a:t>
                      </a:r>
                      <a:endParaRPr sz="1100" u="none" cap="none" strike="noStrike"/>
                    </a:p>
                  </a:txBody>
                  <a:tcPr marT="63500" marB="63500" marR="63500" marL="63500">
                    <a:solidFill>
                      <a:srgbClr val="6D9EE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n" sz="1100" u="none" cap="none" strike="noStrike"/>
                        <a:t>10</a:t>
                      </a:r>
                      <a:endParaRPr sz="1100" u="none" cap="none" strike="noStrike"/>
                    </a:p>
                  </a:txBody>
                  <a:tcPr marT="63500" marB="63500" marR="63500" marL="63500"/>
                </a:tc>
              </a:tr>
              <a:tr h="12700">
                <a:tc>
                  <a:txBody>
                    <a:bodyPr/>
                    <a:lstStyle/>
                    <a:p>
                      <a:pPr indent="0" lvl="0" marL="0" marR="0" rtl="0" algn="l">
                        <a:lnSpc>
                          <a:spcPct val="100000"/>
                        </a:lnSpc>
                        <a:spcBef>
                          <a:spcPts val="0"/>
                        </a:spcBef>
                        <a:spcAft>
                          <a:spcPts val="0"/>
                        </a:spcAft>
                        <a:buClr>
                          <a:srgbClr val="000000"/>
                        </a:buClr>
                        <a:buSzPts val="1100"/>
                        <a:buFont typeface="Arial"/>
                        <a:buNone/>
                      </a:pPr>
                      <a:r>
                        <a:rPr lang="en" sz="1100" u="none" cap="none" strike="noStrike"/>
                        <a:t>99</a:t>
                      </a:r>
                      <a:endParaRPr sz="1100" u="none" cap="none" strike="noStrike"/>
                    </a:p>
                  </a:txBody>
                  <a:tcPr marT="63500" marB="63500" marR="63500" marL="63500"/>
                </a:tc>
                <a:tc>
                  <a:txBody>
                    <a:bodyPr/>
                    <a:lstStyle/>
                    <a:p>
                      <a:pPr indent="0" lvl="0" marL="0" marR="0" rtl="0" algn="l">
                        <a:lnSpc>
                          <a:spcPct val="100000"/>
                        </a:lnSpc>
                        <a:spcBef>
                          <a:spcPts val="0"/>
                        </a:spcBef>
                        <a:spcAft>
                          <a:spcPts val="0"/>
                        </a:spcAft>
                        <a:buClr>
                          <a:srgbClr val="000000"/>
                        </a:buClr>
                        <a:buSzPts val="1100"/>
                        <a:buFont typeface="Arial"/>
                        <a:buNone/>
                      </a:pPr>
                      <a:r>
                        <a:rPr lang="en" sz="1100" u="none" cap="none" strike="noStrike"/>
                        <a:t>1</a:t>
                      </a:r>
                      <a:endParaRPr sz="1100" u="none" cap="none" strike="noStrike"/>
                    </a:p>
                  </a:txBody>
                  <a:tcPr marT="63500" marB="63500" marR="63500" marL="63500"/>
                </a:tc>
                <a:tc>
                  <a:txBody>
                    <a:bodyPr/>
                    <a:lstStyle/>
                    <a:p>
                      <a:pPr indent="0" lvl="0" marL="0" marR="0" rtl="0" algn="l">
                        <a:lnSpc>
                          <a:spcPct val="100000"/>
                        </a:lnSpc>
                        <a:spcBef>
                          <a:spcPts val="0"/>
                        </a:spcBef>
                        <a:spcAft>
                          <a:spcPts val="0"/>
                        </a:spcAft>
                        <a:buClr>
                          <a:srgbClr val="000000"/>
                        </a:buClr>
                        <a:buSzPts val="1100"/>
                        <a:buFont typeface="Arial"/>
                        <a:buNone/>
                      </a:pPr>
                      <a:r>
                        <a:rPr lang="en" sz="1100" u="none" cap="none" strike="noStrike"/>
                        <a:t>2</a:t>
                      </a:r>
                      <a:endParaRPr sz="1100" u="none" cap="none" strike="noStrike"/>
                    </a:p>
                  </a:txBody>
                  <a:tcPr marT="63500" marB="63500" marR="63500" marL="63500">
                    <a:solidFill>
                      <a:srgbClr val="6D9EE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n" sz="1100" u="none" cap="none" strike="noStrike"/>
                        <a:t>100</a:t>
                      </a:r>
                      <a:endParaRPr sz="1100" u="none" cap="none" strike="noStrike"/>
                    </a:p>
                  </a:txBody>
                  <a:tcPr marT="63500" marB="63500" marR="63500" marL="63500"/>
                </a:tc>
              </a:tr>
              <a:tr h="12700">
                <a:tc>
                  <a:txBody>
                    <a:bodyPr/>
                    <a:lstStyle/>
                    <a:p>
                      <a:pPr indent="0" lvl="0" marL="0" marR="0" rtl="0" algn="l">
                        <a:lnSpc>
                          <a:spcPct val="100000"/>
                        </a:lnSpc>
                        <a:spcBef>
                          <a:spcPts val="0"/>
                        </a:spcBef>
                        <a:spcAft>
                          <a:spcPts val="0"/>
                        </a:spcAft>
                        <a:buClr>
                          <a:srgbClr val="000000"/>
                        </a:buClr>
                        <a:buSzPts val="1100"/>
                        <a:buFont typeface="Arial"/>
                        <a:buNone/>
                      </a:pPr>
                      <a:r>
                        <a:rPr lang="en" sz="1100" u="none" cap="none" strike="noStrike"/>
                        <a:t>99.9</a:t>
                      </a:r>
                      <a:endParaRPr sz="1100" u="none" cap="none" strike="noStrike"/>
                    </a:p>
                  </a:txBody>
                  <a:tcPr marT="63500" marB="63500" marR="63500" marL="63500"/>
                </a:tc>
                <a:tc>
                  <a:txBody>
                    <a:bodyPr/>
                    <a:lstStyle/>
                    <a:p>
                      <a:pPr indent="0" lvl="0" marL="0" marR="0" rtl="0" algn="l">
                        <a:lnSpc>
                          <a:spcPct val="100000"/>
                        </a:lnSpc>
                        <a:spcBef>
                          <a:spcPts val="0"/>
                        </a:spcBef>
                        <a:spcAft>
                          <a:spcPts val="0"/>
                        </a:spcAft>
                        <a:buClr>
                          <a:srgbClr val="000000"/>
                        </a:buClr>
                        <a:buSzPts val="1100"/>
                        <a:buFont typeface="Arial"/>
                        <a:buNone/>
                      </a:pPr>
                      <a:r>
                        <a:rPr lang="en" sz="1100" u="none" cap="none" strike="noStrike"/>
                        <a:t>0.1</a:t>
                      </a:r>
                      <a:endParaRPr sz="1100" u="none" cap="none" strike="noStrike"/>
                    </a:p>
                  </a:txBody>
                  <a:tcPr marT="63500" marB="63500" marR="63500" marL="63500"/>
                </a:tc>
                <a:tc>
                  <a:txBody>
                    <a:bodyPr/>
                    <a:lstStyle/>
                    <a:p>
                      <a:pPr indent="0" lvl="0" marL="0" marR="0" rtl="0" algn="l">
                        <a:lnSpc>
                          <a:spcPct val="100000"/>
                        </a:lnSpc>
                        <a:spcBef>
                          <a:spcPts val="0"/>
                        </a:spcBef>
                        <a:spcAft>
                          <a:spcPts val="0"/>
                        </a:spcAft>
                        <a:buClr>
                          <a:srgbClr val="000000"/>
                        </a:buClr>
                        <a:buSzPts val="1100"/>
                        <a:buFont typeface="Arial"/>
                        <a:buNone/>
                      </a:pPr>
                      <a:r>
                        <a:rPr lang="en" sz="1100" u="none" cap="none" strike="noStrike"/>
                        <a:t>3</a:t>
                      </a:r>
                      <a:endParaRPr sz="1100" u="none" cap="none" strike="noStrike"/>
                    </a:p>
                  </a:txBody>
                  <a:tcPr marT="63500" marB="63500" marR="63500" marL="63500">
                    <a:solidFill>
                      <a:srgbClr val="6D9EE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n" sz="1100" u="none" cap="none" strike="noStrike"/>
                        <a:t>1000</a:t>
                      </a:r>
                      <a:endParaRPr sz="1100" u="none" cap="none" strike="noStrike"/>
                    </a:p>
                  </a:txBody>
                  <a:tcPr marT="63500" marB="63500" marR="63500" marL="63500"/>
                </a:tc>
              </a:tr>
              <a:tr h="12700">
                <a:tc>
                  <a:txBody>
                    <a:bodyPr/>
                    <a:lstStyle/>
                    <a:p>
                      <a:pPr indent="0" lvl="0" marL="0" marR="0" rtl="0" algn="l">
                        <a:lnSpc>
                          <a:spcPct val="100000"/>
                        </a:lnSpc>
                        <a:spcBef>
                          <a:spcPts val="0"/>
                        </a:spcBef>
                        <a:spcAft>
                          <a:spcPts val="0"/>
                        </a:spcAft>
                        <a:buClr>
                          <a:srgbClr val="000000"/>
                        </a:buClr>
                        <a:buSzPts val="1100"/>
                        <a:buFont typeface="Arial"/>
                        <a:buNone/>
                      </a:pPr>
                      <a:r>
                        <a:rPr lang="en" sz="1100" u="none" cap="none" strike="noStrike"/>
                        <a:t>99.99</a:t>
                      </a:r>
                      <a:endParaRPr sz="1100" u="none" cap="none" strike="noStrike"/>
                    </a:p>
                  </a:txBody>
                  <a:tcPr marT="63500" marB="63500" marR="63500" marL="63500"/>
                </a:tc>
                <a:tc>
                  <a:txBody>
                    <a:bodyPr/>
                    <a:lstStyle/>
                    <a:p>
                      <a:pPr indent="0" lvl="0" marL="0" marR="0" rtl="0" algn="l">
                        <a:lnSpc>
                          <a:spcPct val="100000"/>
                        </a:lnSpc>
                        <a:spcBef>
                          <a:spcPts val="0"/>
                        </a:spcBef>
                        <a:spcAft>
                          <a:spcPts val="0"/>
                        </a:spcAft>
                        <a:buClr>
                          <a:srgbClr val="000000"/>
                        </a:buClr>
                        <a:buSzPts val="1100"/>
                        <a:buFont typeface="Arial"/>
                        <a:buNone/>
                      </a:pPr>
                      <a:r>
                        <a:rPr lang="en" sz="1100" u="none" cap="none" strike="noStrike"/>
                        <a:t>0.01</a:t>
                      </a:r>
                      <a:endParaRPr sz="1100" u="none" cap="none" strike="noStrike"/>
                    </a:p>
                  </a:txBody>
                  <a:tcPr marT="63500" marB="63500" marR="63500" marL="63500"/>
                </a:tc>
                <a:tc>
                  <a:txBody>
                    <a:bodyPr/>
                    <a:lstStyle/>
                    <a:p>
                      <a:pPr indent="0" lvl="0" marL="0" marR="0" rtl="0" algn="l">
                        <a:lnSpc>
                          <a:spcPct val="100000"/>
                        </a:lnSpc>
                        <a:spcBef>
                          <a:spcPts val="0"/>
                        </a:spcBef>
                        <a:spcAft>
                          <a:spcPts val="0"/>
                        </a:spcAft>
                        <a:buClr>
                          <a:srgbClr val="000000"/>
                        </a:buClr>
                        <a:buSzPts val="1100"/>
                        <a:buFont typeface="Arial"/>
                        <a:buNone/>
                      </a:pPr>
                      <a:r>
                        <a:rPr lang="en" sz="1100" u="none" cap="none" strike="noStrike"/>
                        <a:t>4</a:t>
                      </a:r>
                      <a:endParaRPr sz="1100" u="none" cap="none" strike="noStrike"/>
                    </a:p>
                  </a:txBody>
                  <a:tcPr marT="63500" marB="63500" marR="63500" marL="63500">
                    <a:solidFill>
                      <a:srgbClr val="6D9EEB"/>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n" sz="1100" u="none" cap="none" strike="noStrike"/>
                        <a:t>10,000</a:t>
                      </a:r>
                      <a:endParaRPr sz="1100" u="none" cap="none" strike="noStrike"/>
                    </a:p>
                  </a:txBody>
                  <a:tcPr marT="63500" marB="63500" marR="63500" marL="63500"/>
                </a:tc>
              </a:tr>
            </a:tbl>
          </a:graphicData>
        </a:graphic>
      </p:graphicFrame>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1"/>
                                        </p:tgtEl>
                                        <p:attrNameLst>
                                          <p:attrName>style.visibility</p:attrName>
                                        </p:attrNameLst>
                                      </p:cBhvr>
                                      <p:to>
                                        <p:strVal val="visible"/>
                                      </p:to>
                                    </p:set>
                                    <p:animEffect filter="fade" transition="in">
                                      <p:cBhvr>
                                        <p:cTn dur="300"/>
                                        <p:tgtEl>
                                          <p:spTgt spid="22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26"/>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Nines of Reliability</a:t>
            </a:r>
            <a:endParaRPr/>
          </a:p>
          <a:p>
            <a:pPr indent="0" lvl="0" marL="0" rtl="0" algn="ctr">
              <a:lnSpc>
                <a:spcPct val="100000"/>
              </a:lnSpc>
              <a:spcBef>
                <a:spcPts val="0"/>
              </a:spcBef>
              <a:spcAft>
                <a:spcPts val="0"/>
              </a:spcAft>
              <a:buSzPts val="3600"/>
              <a:buNone/>
            </a:pPr>
            <a:r>
              <a:t/>
            </a:r>
            <a:endParaRPr/>
          </a:p>
        </p:txBody>
      </p:sp>
      <p:sp>
        <p:nvSpPr>
          <p:cNvPr id="231" name="Google Shape;231;p26"/>
          <p:cNvSpPr txBox="1"/>
          <p:nvPr/>
        </p:nvSpPr>
        <p:spPr>
          <a:xfrm>
            <a:off x="423400" y="817200"/>
            <a:ext cx="87207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We can denote a system’s nines of reliability with the letter “</a:t>
            </a:r>
            <a:r>
              <a:rPr b="1" i="0" lang="en" sz="2000" u="none" cap="none" strike="noStrike">
                <a:solidFill>
                  <a:schemeClr val="dk1"/>
                </a:solidFill>
                <a:latin typeface="Nunito"/>
                <a:ea typeface="Nunito"/>
                <a:cs typeface="Nunito"/>
                <a:sym typeface="Nunito"/>
              </a:rPr>
              <a:t>k</a:t>
            </a:r>
            <a:r>
              <a:rPr b="0" i="0" lang="en" sz="2000" u="none" cap="none" strike="noStrike">
                <a:solidFill>
                  <a:schemeClr val="dk1"/>
                </a:solidFill>
                <a:latin typeface="Nunito"/>
                <a:ea typeface="Nunito"/>
                <a:cs typeface="Nunito"/>
                <a:sym typeface="Nunito"/>
              </a:rPr>
              <a:t>”:</a:t>
            </a:r>
            <a:endParaRPr b="1" i="0" sz="2000" u="none" cap="none" strike="noStrike">
              <a:solidFill>
                <a:schemeClr val="dk1"/>
              </a:solidFill>
              <a:latin typeface="Nunito"/>
              <a:ea typeface="Nunito"/>
              <a:cs typeface="Nunito"/>
              <a:sym typeface="Nunito"/>
            </a:endParaRPr>
          </a:p>
        </p:txBody>
      </p:sp>
      <p:sp>
        <p:nvSpPr>
          <p:cNvPr id="232" name="Google Shape;232;p26"/>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233" name="Google Shape;233;p26"/>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234" name="Google Shape;234;p26"/>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235" name="Google Shape;235;p26"/>
          <p:cNvSpPr txBox="1"/>
          <p:nvPr/>
        </p:nvSpPr>
        <p:spPr>
          <a:xfrm>
            <a:off x="423400" y="2164075"/>
            <a:ext cx="87207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The system’s reliability “</a:t>
            </a:r>
            <a:r>
              <a:rPr b="1" i="0" lang="en" sz="2000" u="none" cap="none" strike="noStrike">
                <a:solidFill>
                  <a:schemeClr val="dk1"/>
                </a:solidFill>
                <a:latin typeface="Nunito"/>
                <a:ea typeface="Nunito"/>
                <a:cs typeface="Nunito"/>
                <a:sym typeface="Nunito"/>
              </a:rPr>
              <a:t>p</a:t>
            </a:r>
            <a:r>
              <a:rPr b="0" i="0" lang="en" sz="2000" u="none" cap="none" strike="noStrike">
                <a:solidFill>
                  <a:schemeClr val="dk1"/>
                </a:solidFill>
                <a:latin typeface="Nunito"/>
                <a:ea typeface="Nunito"/>
                <a:cs typeface="Nunito"/>
                <a:sym typeface="Nunito"/>
              </a:rPr>
              <a:t>” relates to </a:t>
            </a:r>
            <a:r>
              <a:rPr b="1" i="0" lang="en" sz="2000" u="none" cap="none" strike="noStrike">
                <a:solidFill>
                  <a:schemeClr val="dk1"/>
                </a:solidFill>
                <a:latin typeface="Nunito"/>
                <a:ea typeface="Nunito"/>
                <a:cs typeface="Nunito"/>
                <a:sym typeface="Nunito"/>
              </a:rPr>
              <a:t>k</a:t>
            </a:r>
            <a:r>
              <a:rPr b="0" i="0" lang="en" sz="2000" u="none" cap="none" strike="noStrike">
                <a:solidFill>
                  <a:schemeClr val="dk1"/>
                </a:solidFill>
                <a:latin typeface="Nunito"/>
                <a:ea typeface="Nunito"/>
                <a:cs typeface="Nunito"/>
                <a:sym typeface="Nunito"/>
              </a:rPr>
              <a:t>:</a:t>
            </a:r>
            <a:endParaRPr b="0" i="0" sz="2000" u="none" cap="none" strike="noStrike">
              <a:solidFill>
                <a:schemeClr val="dk1"/>
              </a:solidFill>
              <a:latin typeface="Nunito"/>
              <a:ea typeface="Nunito"/>
              <a:cs typeface="Nunito"/>
              <a:sym typeface="Nunito"/>
            </a:endParaRPr>
          </a:p>
        </p:txBody>
      </p:sp>
      <p:sp>
        <p:nvSpPr>
          <p:cNvPr id="236" name="Google Shape;236;p26"/>
          <p:cNvSpPr txBox="1"/>
          <p:nvPr/>
        </p:nvSpPr>
        <p:spPr>
          <a:xfrm>
            <a:off x="423400" y="3501388"/>
            <a:ext cx="87207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(Where </a:t>
            </a:r>
            <a:r>
              <a:rPr b="1" i="0" lang="en" sz="2000" u="none" cap="none" strike="noStrike">
                <a:solidFill>
                  <a:schemeClr val="dk1"/>
                </a:solidFill>
                <a:latin typeface="Nunito"/>
                <a:ea typeface="Nunito"/>
                <a:cs typeface="Nunito"/>
                <a:sym typeface="Nunito"/>
              </a:rPr>
              <a:t>p</a:t>
            </a:r>
            <a:r>
              <a:rPr b="0" i="0" lang="en" sz="2000" u="none" cap="none" strike="noStrike">
                <a:solidFill>
                  <a:schemeClr val="dk1"/>
                </a:solidFill>
                <a:latin typeface="Nunito"/>
                <a:ea typeface="Nunito"/>
                <a:cs typeface="Nunito"/>
                <a:sym typeface="Nunito"/>
              </a:rPr>
              <a:t> = the reliability of the system expressed as a decimal).</a:t>
            </a:r>
            <a:endParaRPr b="0" i="0" sz="2000" u="none" cap="none" strike="noStrike">
              <a:solidFill>
                <a:schemeClr val="dk1"/>
              </a:solidFill>
              <a:latin typeface="Nunito"/>
              <a:ea typeface="Nunito"/>
              <a:cs typeface="Nunito"/>
              <a:sym typeface="Nunito"/>
            </a:endParaRPr>
          </a:p>
        </p:txBody>
      </p:sp>
      <p:sp>
        <p:nvSpPr>
          <p:cNvPr id="237" name="Google Shape;237;p26"/>
          <p:cNvSpPr txBox="1"/>
          <p:nvPr/>
        </p:nvSpPr>
        <p:spPr>
          <a:xfrm>
            <a:off x="423400" y="1573650"/>
            <a:ext cx="8720700" cy="491700"/>
          </a:xfrm>
          <a:prstGeom prst="rect">
            <a:avLst/>
          </a:prstGeom>
          <a:noFill/>
          <a:ln>
            <a:noFill/>
          </a:ln>
        </p:spPr>
        <p:txBody>
          <a:bodyPr anchorCtr="0" anchor="t" bIns="91425" lIns="91425" spcFirstLastPara="1" rIns="91425" wrap="square" tIns="91425">
            <a:noAutofit/>
          </a:bodyPr>
          <a:lstStyle/>
          <a:p>
            <a:pPr indent="-355600" lvl="0" marL="45720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Reliability is 99% → two nines of reliability → k = 2</a:t>
            </a:r>
            <a:endParaRPr sz="2000">
              <a:solidFill>
                <a:schemeClr val="dk1"/>
              </a:solidFill>
              <a:latin typeface="Nunito"/>
              <a:ea typeface="Nunito"/>
              <a:cs typeface="Nunito"/>
              <a:sym typeface="Nunito"/>
            </a:endParaRPr>
          </a:p>
        </p:txBody>
      </p:sp>
      <p:sp>
        <p:nvSpPr>
          <p:cNvPr id="238" name="Google Shape;238;p26"/>
          <p:cNvSpPr txBox="1"/>
          <p:nvPr/>
        </p:nvSpPr>
        <p:spPr>
          <a:xfrm>
            <a:off x="423400" y="1150950"/>
            <a:ext cx="8720700" cy="491700"/>
          </a:xfrm>
          <a:prstGeom prst="rect">
            <a:avLst/>
          </a:prstGeom>
          <a:noFill/>
          <a:ln>
            <a:noFill/>
          </a:ln>
        </p:spPr>
        <p:txBody>
          <a:bodyPr anchorCtr="0" anchor="t" bIns="91425" lIns="91425" spcFirstLastPara="1" rIns="91425" wrap="square" tIns="91425">
            <a:noAutofit/>
          </a:bodyPr>
          <a:lstStyle/>
          <a:p>
            <a:pPr indent="-355600" lvl="0" marL="45720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Reliability is 90% → one nine of reliability → k = 1</a:t>
            </a:r>
            <a:endParaRPr b="1" i="0" sz="2000" u="none" cap="none" strike="noStrike">
              <a:solidFill>
                <a:schemeClr val="dk1"/>
              </a:solidFill>
              <a:latin typeface="Nunito"/>
              <a:ea typeface="Nunito"/>
              <a:cs typeface="Nunito"/>
              <a:sym typeface="Nunito"/>
            </a:endParaRPr>
          </a:p>
        </p:txBody>
      </p:sp>
      <p:sp>
        <p:nvSpPr>
          <p:cNvPr id="239" name="Google Shape;239;p26"/>
          <p:cNvSpPr/>
          <p:nvPr/>
        </p:nvSpPr>
        <p:spPr>
          <a:xfrm>
            <a:off x="5722450" y="1236150"/>
            <a:ext cx="1226700" cy="3213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0" name="Google Shape;240;p26"/>
          <p:cNvSpPr/>
          <p:nvPr/>
        </p:nvSpPr>
        <p:spPr>
          <a:xfrm>
            <a:off x="2998050" y="1236150"/>
            <a:ext cx="3706200" cy="3213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1" name="Google Shape;241;p26"/>
          <p:cNvSpPr/>
          <p:nvPr/>
        </p:nvSpPr>
        <p:spPr>
          <a:xfrm>
            <a:off x="3008750" y="1626250"/>
            <a:ext cx="3636600" cy="3849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2" name="Google Shape;242;p26"/>
          <p:cNvSpPr/>
          <p:nvPr/>
        </p:nvSpPr>
        <p:spPr>
          <a:xfrm>
            <a:off x="5856700" y="1668300"/>
            <a:ext cx="1165500" cy="3849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43" name="Google Shape;243;p26"/>
          <p:cNvPicPr preferRelativeResize="0"/>
          <p:nvPr/>
        </p:nvPicPr>
        <p:blipFill rotWithShape="1">
          <a:blip r:embed="rId3">
            <a:alphaModFix/>
          </a:blip>
          <a:srcRect b="0" l="0" r="0" t="0"/>
          <a:stretch/>
        </p:blipFill>
        <p:spPr>
          <a:xfrm>
            <a:off x="2634175" y="2759095"/>
            <a:ext cx="3876000" cy="638985"/>
          </a:xfrm>
          <a:prstGeom prst="rect">
            <a:avLst/>
          </a:prstGeom>
          <a:noFill/>
          <a:ln>
            <a:noFill/>
          </a:ln>
        </p:spPr>
      </p:pic>
      <p:grpSp>
        <p:nvGrpSpPr>
          <p:cNvPr id="244" name="Google Shape;244;p26"/>
          <p:cNvGrpSpPr/>
          <p:nvPr/>
        </p:nvGrpSpPr>
        <p:grpSpPr>
          <a:xfrm>
            <a:off x="3008700" y="1818800"/>
            <a:ext cx="4534500" cy="2607300"/>
            <a:chOff x="4485450" y="-207450"/>
            <a:chExt cx="4534500" cy="2607300"/>
          </a:xfrm>
        </p:grpSpPr>
        <p:sp>
          <p:nvSpPr>
            <p:cNvPr id="245" name="Google Shape;245;p26"/>
            <p:cNvSpPr txBox="1"/>
            <p:nvPr/>
          </p:nvSpPr>
          <p:spPr>
            <a:xfrm>
              <a:off x="5143950" y="1236150"/>
              <a:ext cx="3876000" cy="1163700"/>
            </a:xfrm>
            <a:prstGeom prst="rect">
              <a:avLst/>
            </a:prstGeom>
            <a:noFill/>
            <a:ln cap="flat" cmpd="sng" w="19050">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lang="en" sz="2000">
                  <a:solidFill>
                    <a:schemeClr val="dk1"/>
                  </a:solidFill>
                  <a:latin typeface="Nunito"/>
                  <a:ea typeface="Nunito"/>
                  <a:cs typeface="Nunito"/>
                  <a:sym typeface="Nunito"/>
                </a:rPr>
                <a:t>Possible remaining issues:</a:t>
              </a:r>
              <a:endParaRPr sz="2000">
                <a:solidFill>
                  <a:schemeClr val="dk1"/>
                </a:solidFill>
                <a:latin typeface="Nunito"/>
                <a:ea typeface="Nunito"/>
                <a:cs typeface="Nunito"/>
                <a:sym typeface="Nunito"/>
              </a:endParaRPr>
            </a:p>
            <a:p>
              <a:pPr indent="0" lvl="0" marL="0" marR="0" rtl="0" algn="ctr">
                <a:lnSpc>
                  <a:spcPct val="115000"/>
                </a:lnSpc>
                <a:spcBef>
                  <a:spcPts val="0"/>
                </a:spcBef>
                <a:spcAft>
                  <a:spcPts val="0"/>
                </a:spcAft>
                <a:buClr>
                  <a:srgbClr val="000000"/>
                </a:buClr>
                <a:buSzPts val="2000"/>
                <a:buFont typeface="Arial"/>
                <a:buNone/>
              </a:pPr>
              <a:r>
                <a:rPr lang="en" sz="2000">
                  <a:solidFill>
                    <a:schemeClr val="dk1"/>
                  </a:solidFill>
                  <a:latin typeface="Nunito"/>
                  <a:ea typeface="Nunito"/>
                  <a:cs typeface="Nunito"/>
                  <a:sym typeface="Nunito"/>
                </a:rPr>
                <a:t>Adversarial examples, trojans, misunderstandings, etc.</a:t>
              </a:r>
              <a:endParaRPr sz="2000">
                <a:solidFill>
                  <a:schemeClr val="dk1"/>
                </a:solidFill>
                <a:latin typeface="Nunito"/>
                <a:ea typeface="Nunito"/>
                <a:cs typeface="Nunito"/>
                <a:sym typeface="Nunito"/>
              </a:endParaRPr>
            </a:p>
          </p:txBody>
        </p:sp>
        <p:cxnSp>
          <p:nvCxnSpPr>
            <p:cNvPr id="246" name="Google Shape;246;p26"/>
            <p:cNvCxnSpPr>
              <a:stCxn id="245" idx="0"/>
              <a:endCxn id="241" idx="1"/>
            </p:cNvCxnSpPr>
            <p:nvPr/>
          </p:nvCxnSpPr>
          <p:spPr>
            <a:xfrm rot="10800000">
              <a:off x="4485450" y="-207450"/>
              <a:ext cx="2596500" cy="1443600"/>
            </a:xfrm>
            <a:prstGeom prst="straightConnector1">
              <a:avLst/>
            </a:prstGeom>
            <a:noFill/>
            <a:ln cap="flat" cmpd="sng" w="9525">
              <a:solidFill>
                <a:schemeClr val="dk2"/>
              </a:solidFill>
              <a:prstDash val="solid"/>
              <a:round/>
              <a:headEnd len="sm" w="sm" type="none"/>
              <a:tailEnd len="med" w="med" type="triangle"/>
            </a:ln>
          </p:spPr>
        </p:cxn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1">
                                            <p:txEl>
                                              <p:pRg end="0" st="0"/>
                                            </p:txEl>
                                          </p:spTgt>
                                        </p:tgtEl>
                                        <p:attrNameLst>
                                          <p:attrName>style.visibility</p:attrName>
                                        </p:attrNameLst>
                                      </p:cBhvr>
                                      <p:to>
                                        <p:strVal val="visible"/>
                                      </p:to>
                                    </p:set>
                                    <p:animEffect filter="fade" transition="in">
                                      <p:cBhvr>
                                        <p:cTn dur="300"/>
                                        <p:tgtEl>
                                          <p:spTgt spid="23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8"/>
                                        </p:tgtEl>
                                        <p:attrNameLst>
                                          <p:attrName>style.visibility</p:attrName>
                                        </p:attrNameLst>
                                      </p:cBhvr>
                                      <p:to>
                                        <p:strVal val="visible"/>
                                      </p:to>
                                    </p:set>
                                    <p:animEffect filter="fade" transition="in">
                                      <p:cBhvr>
                                        <p:cTn dur="300"/>
                                        <p:tgtEl>
                                          <p:spTgt spid="23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2" presetSubtype="2">
                                  <p:stCondLst>
                                    <p:cond delay="0"/>
                                  </p:stCondLst>
                                  <p:childTnLst>
                                    <p:anim calcmode="lin" valueType="num">
                                      <p:cBhvr additive="base">
                                        <p:cTn dur="1000"/>
                                        <p:tgtEl>
                                          <p:spTgt spid="240"/>
                                        </p:tgtEl>
                                        <p:attrNameLst>
                                          <p:attrName>ppt_x</p:attrName>
                                        </p:attrNameLst>
                                      </p:cBhvr>
                                      <p:tavLst>
                                        <p:tav fmla="" tm="0">
                                          <p:val>
                                            <p:strVal val="#ppt_x"/>
                                          </p:val>
                                        </p:tav>
                                        <p:tav fmla="" tm="100000">
                                          <p:val>
                                            <p:strVal val="#ppt_x+1"/>
                                          </p:val>
                                        </p:tav>
                                      </p:tavLst>
                                    </p:anim>
                                    <p:set>
                                      <p:cBhvr>
                                        <p:cTn dur="1" fill="hold">
                                          <p:stCondLst>
                                            <p:cond delay="1000"/>
                                          </p:stCondLst>
                                        </p:cTn>
                                        <p:tgtEl>
                                          <p:spTgt spid="240"/>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2" presetSubtype="2">
                                  <p:stCondLst>
                                    <p:cond delay="0"/>
                                  </p:stCondLst>
                                  <p:childTnLst>
                                    <p:anim calcmode="lin" valueType="num">
                                      <p:cBhvr additive="base">
                                        <p:cTn dur="1000"/>
                                        <p:tgtEl>
                                          <p:spTgt spid="239"/>
                                        </p:tgtEl>
                                        <p:attrNameLst>
                                          <p:attrName>ppt_x</p:attrName>
                                        </p:attrNameLst>
                                      </p:cBhvr>
                                      <p:tavLst>
                                        <p:tav fmla="" tm="0">
                                          <p:val>
                                            <p:strVal val="#ppt_x"/>
                                          </p:val>
                                        </p:tav>
                                        <p:tav fmla="" tm="100000">
                                          <p:val>
                                            <p:strVal val="#ppt_x+1"/>
                                          </p:val>
                                        </p:tav>
                                      </p:tavLst>
                                    </p:anim>
                                    <p:set>
                                      <p:cBhvr>
                                        <p:cTn dur="1" fill="hold">
                                          <p:stCondLst>
                                            <p:cond delay="1000"/>
                                          </p:stCondLst>
                                        </p:cTn>
                                        <p:tgtEl>
                                          <p:spTgt spid="239"/>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7"/>
                                        </p:tgtEl>
                                        <p:attrNameLst>
                                          <p:attrName>style.visibility</p:attrName>
                                        </p:attrNameLst>
                                      </p:cBhvr>
                                      <p:to>
                                        <p:strVal val="visible"/>
                                      </p:to>
                                    </p:set>
                                    <p:animEffect filter="fade" transition="in">
                                      <p:cBhvr>
                                        <p:cTn dur="300"/>
                                        <p:tgtEl>
                                          <p:spTgt spid="23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2" presetSubtype="2">
                                  <p:stCondLst>
                                    <p:cond delay="0"/>
                                  </p:stCondLst>
                                  <p:childTnLst>
                                    <p:anim calcmode="lin" valueType="num">
                                      <p:cBhvr additive="base">
                                        <p:cTn dur="1000"/>
                                        <p:tgtEl>
                                          <p:spTgt spid="241"/>
                                        </p:tgtEl>
                                        <p:attrNameLst>
                                          <p:attrName>ppt_x</p:attrName>
                                        </p:attrNameLst>
                                      </p:cBhvr>
                                      <p:tavLst>
                                        <p:tav fmla="" tm="0">
                                          <p:val>
                                            <p:strVal val="#ppt_x"/>
                                          </p:val>
                                        </p:tav>
                                        <p:tav fmla="" tm="100000">
                                          <p:val>
                                            <p:strVal val="#ppt_x+1"/>
                                          </p:val>
                                        </p:tav>
                                      </p:tavLst>
                                    </p:anim>
                                    <p:set>
                                      <p:cBhvr>
                                        <p:cTn dur="1" fill="hold">
                                          <p:stCondLst>
                                            <p:cond delay="1000"/>
                                          </p:stCondLst>
                                        </p:cTn>
                                        <p:tgtEl>
                                          <p:spTgt spid="241"/>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2" presetSubtype="2">
                                  <p:stCondLst>
                                    <p:cond delay="0"/>
                                  </p:stCondLst>
                                  <p:childTnLst>
                                    <p:anim calcmode="lin" valueType="num">
                                      <p:cBhvr additive="base">
                                        <p:cTn dur="1000"/>
                                        <p:tgtEl>
                                          <p:spTgt spid="242"/>
                                        </p:tgtEl>
                                        <p:attrNameLst>
                                          <p:attrName>ppt_x</p:attrName>
                                        </p:attrNameLst>
                                      </p:cBhvr>
                                      <p:tavLst>
                                        <p:tav fmla="" tm="0">
                                          <p:val>
                                            <p:strVal val="#ppt_x"/>
                                          </p:val>
                                        </p:tav>
                                        <p:tav fmla="" tm="100000">
                                          <p:val>
                                            <p:strVal val="#ppt_x+1"/>
                                          </p:val>
                                        </p:tav>
                                      </p:tavLst>
                                    </p:anim>
                                    <p:set>
                                      <p:cBhvr>
                                        <p:cTn dur="1" fill="hold">
                                          <p:stCondLst>
                                            <p:cond delay="1000"/>
                                          </p:stCondLst>
                                        </p:cTn>
                                        <p:tgtEl>
                                          <p:spTgt spid="242"/>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1000"/>
                                        <p:tgtEl>
                                          <p:spTgt spid="244"/>
                                        </p:tgtEl>
                                      </p:cBhvr>
                                    </p:animEffect>
                                    <p:set>
                                      <p:cBhvr>
                                        <p:cTn dur="1" fill="hold">
                                          <p:stCondLst>
                                            <p:cond delay="1000"/>
                                          </p:stCondLst>
                                        </p:cTn>
                                        <p:tgtEl>
                                          <p:spTgt spid="244"/>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5"/>
                                        </p:tgtEl>
                                        <p:attrNameLst>
                                          <p:attrName>style.visibility</p:attrName>
                                        </p:attrNameLst>
                                      </p:cBhvr>
                                      <p:to>
                                        <p:strVal val="visible"/>
                                      </p:to>
                                    </p:set>
                                    <p:animEffect filter="fade" transition="in">
                                      <p:cBhvr>
                                        <p:cTn dur="300"/>
                                        <p:tgtEl>
                                          <p:spTgt spid="23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3"/>
                                        </p:tgtEl>
                                        <p:attrNameLst>
                                          <p:attrName>style.visibility</p:attrName>
                                        </p:attrNameLst>
                                      </p:cBhvr>
                                      <p:to>
                                        <p:strVal val="visible"/>
                                      </p:to>
                                    </p:set>
                                    <p:animEffect filter="fade" transition="in">
                                      <p:cBhvr>
                                        <p:cTn dur="300"/>
                                        <p:tgtEl>
                                          <p:spTgt spid="243"/>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236"/>
                                        </p:tgtEl>
                                        <p:attrNameLst>
                                          <p:attrName>style.visibility</p:attrName>
                                        </p:attrNameLst>
                                      </p:cBhvr>
                                      <p:to>
                                        <p:strVal val="visible"/>
                                      </p:to>
                                    </p:set>
                                    <p:animEffect filter="fade" transition="in">
                                      <p:cBhvr>
                                        <p:cTn dur="1000"/>
                                        <p:tgtEl>
                                          <p:spTgt spid="23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p27"/>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Nines of Reliability</a:t>
            </a:r>
            <a:endParaRPr/>
          </a:p>
          <a:p>
            <a:pPr indent="0" lvl="0" marL="0" rtl="0" algn="ctr">
              <a:lnSpc>
                <a:spcPct val="100000"/>
              </a:lnSpc>
              <a:spcBef>
                <a:spcPts val="0"/>
              </a:spcBef>
              <a:spcAft>
                <a:spcPts val="0"/>
              </a:spcAft>
              <a:buSzPts val="3600"/>
              <a:buNone/>
            </a:pPr>
            <a:r>
              <a:t/>
            </a:r>
            <a:endParaRPr/>
          </a:p>
        </p:txBody>
      </p:sp>
      <p:sp>
        <p:nvSpPr>
          <p:cNvPr id="252" name="Google Shape;252;p27"/>
          <p:cNvSpPr txBox="1"/>
          <p:nvPr/>
        </p:nvSpPr>
        <p:spPr>
          <a:xfrm>
            <a:off x="152050" y="654238"/>
            <a:ext cx="8839800" cy="8178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Adding a single “nine” to reliability gives a </a:t>
            </a:r>
            <a:r>
              <a:rPr b="1" i="0" lang="en" sz="2000" u="none" cap="none" strike="noStrike">
                <a:solidFill>
                  <a:schemeClr val="dk1"/>
                </a:solidFill>
                <a:latin typeface="Nunito"/>
                <a:ea typeface="Nunito"/>
                <a:cs typeface="Nunito"/>
                <a:sym typeface="Nunito"/>
              </a:rPr>
              <a:t>tenfold</a:t>
            </a:r>
            <a:r>
              <a:rPr b="0" i="0" lang="en" sz="2000" u="none" cap="none" strike="noStrike">
                <a:solidFill>
                  <a:schemeClr val="dk1"/>
                </a:solidFill>
                <a:latin typeface="Nunito"/>
                <a:ea typeface="Nunito"/>
                <a:cs typeface="Nunito"/>
                <a:sym typeface="Nunito"/>
              </a:rPr>
              <a:t> increase in expected time before failure.</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253" name="Google Shape;253;p27"/>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254" name="Google Shape;254;p27"/>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255" name="Google Shape;255;p27"/>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256" name="Google Shape;256;p27"/>
          <p:cNvSpPr/>
          <p:nvPr/>
        </p:nvSpPr>
        <p:spPr>
          <a:xfrm rot="-2198487">
            <a:off x="2954587" y="2945833"/>
            <a:ext cx="4439135" cy="139141"/>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7" name="Google Shape;257;p27"/>
          <p:cNvSpPr/>
          <p:nvPr/>
        </p:nvSpPr>
        <p:spPr>
          <a:xfrm rot="-2198315">
            <a:off x="3654602" y="2709406"/>
            <a:ext cx="3878912" cy="139141"/>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8" name="Google Shape;258;p27"/>
          <p:cNvSpPr/>
          <p:nvPr/>
        </p:nvSpPr>
        <p:spPr>
          <a:xfrm rot="-2198157">
            <a:off x="4278814" y="2619728"/>
            <a:ext cx="2703743" cy="139141"/>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9" name="Google Shape;259;p27"/>
          <p:cNvSpPr/>
          <p:nvPr/>
        </p:nvSpPr>
        <p:spPr>
          <a:xfrm rot="-2198207">
            <a:off x="4866831" y="2370828"/>
            <a:ext cx="2256259" cy="139141"/>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0" name="Google Shape;260;p27"/>
          <p:cNvSpPr txBox="1"/>
          <p:nvPr/>
        </p:nvSpPr>
        <p:spPr>
          <a:xfrm>
            <a:off x="125600" y="2264600"/>
            <a:ext cx="4262100" cy="21474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Using the nines of reliability, we can see that improving reliability from 0.4 to 0.8 is far less meaningful than improving it from 0.99 to 0.999.</a:t>
            </a:r>
            <a:endParaRPr b="1" i="0" sz="2000" u="none" cap="none" strike="noStrike">
              <a:solidFill>
                <a:schemeClr val="dk1"/>
              </a:solidFill>
              <a:latin typeface="Nunito"/>
              <a:ea typeface="Nunito"/>
              <a:cs typeface="Nunito"/>
              <a:sym typeface="Nunito"/>
            </a:endParaRPr>
          </a:p>
        </p:txBody>
      </p:sp>
      <p:pic>
        <p:nvPicPr>
          <p:cNvPr id="261" name="Google Shape;261;p27"/>
          <p:cNvPicPr preferRelativeResize="0"/>
          <p:nvPr/>
        </p:nvPicPr>
        <p:blipFill rotWithShape="1">
          <a:blip r:embed="rId3">
            <a:alphaModFix/>
          </a:blip>
          <a:srcRect b="0" l="0" r="0" t="0"/>
          <a:stretch/>
        </p:blipFill>
        <p:spPr>
          <a:xfrm>
            <a:off x="4925125" y="2309075"/>
            <a:ext cx="3795374" cy="25296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2">
                                            <p:txEl>
                                              <p:pRg end="0" st="0"/>
                                            </p:txEl>
                                          </p:spTgt>
                                        </p:tgtEl>
                                        <p:attrNameLst>
                                          <p:attrName>style.visibility</p:attrName>
                                        </p:attrNameLst>
                                      </p:cBhvr>
                                      <p:to>
                                        <p:strVal val="visible"/>
                                      </p:to>
                                    </p:set>
                                    <p:animEffect filter="fade" transition="in">
                                      <p:cBhvr>
                                        <p:cTn dur="300"/>
                                        <p:tgtEl>
                                          <p:spTgt spid="25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2">
                                            <p:txEl>
                                              <p:pRg end="1" st="1"/>
                                            </p:txEl>
                                          </p:spTgt>
                                        </p:tgtEl>
                                        <p:attrNameLst>
                                          <p:attrName>style.visibility</p:attrName>
                                        </p:attrNameLst>
                                      </p:cBhvr>
                                      <p:to>
                                        <p:strVal val="visible"/>
                                      </p:to>
                                    </p:set>
                                    <p:animEffect filter="fade" transition="in">
                                      <p:cBhvr>
                                        <p:cTn dur="300"/>
                                        <p:tgtEl>
                                          <p:spTgt spid="252">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2">
                                            <p:txEl>
                                              <p:pRg end="2" st="2"/>
                                            </p:txEl>
                                          </p:spTgt>
                                        </p:tgtEl>
                                        <p:attrNameLst>
                                          <p:attrName>style.visibility</p:attrName>
                                        </p:attrNameLst>
                                      </p:cBhvr>
                                      <p:to>
                                        <p:strVal val="visible"/>
                                      </p:to>
                                    </p:set>
                                    <p:animEffect filter="fade" transition="in">
                                      <p:cBhvr>
                                        <p:cTn dur="300"/>
                                        <p:tgtEl>
                                          <p:spTgt spid="252">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0">
                                            <p:txEl>
                                              <p:pRg end="0" st="0"/>
                                            </p:txEl>
                                          </p:spTgt>
                                        </p:tgtEl>
                                        <p:attrNameLst>
                                          <p:attrName>style.visibility</p:attrName>
                                        </p:attrNameLst>
                                      </p:cBhvr>
                                      <p:to>
                                        <p:strVal val="visible"/>
                                      </p:to>
                                    </p:set>
                                    <p:animEffect filter="fade" transition="in">
                                      <p:cBhvr>
                                        <p:cTn dur="1000"/>
                                        <p:tgtEl>
                                          <p:spTgt spid="260">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261"/>
                                        </p:tgtEl>
                                        <p:attrNameLst>
                                          <p:attrName>style.visibility</p:attrName>
                                        </p:attrNameLst>
                                      </p:cBhvr>
                                      <p:to>
                                        <p:strVal val="visible"/>
                                      </p:to>
                                    </p:set>
                                    <p:animEffect filter="fade" transition="in">
                                      <p:cBhvr>
                                        <p:cTn dur="1000"/>
                                        <p:tgtEl>
                                          <p:spTgt spid="26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p28"/>
          <p:cNvSpPr txBox="1"/>
          <p:nvPr>
            <p:ph type="title"/>
          </p:nvPr>
        </p:nvSpPr>
        <p:spPr>
          <a:xfrm>
            <a:off x="398825" y="13300"/>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Recap</a:t>
            </a:r>
            <a:endParaRPr/>
          </a:p>
          <a:p>
            <a:pPr indent="0" lvl="0" marL="0" rtl="0" algn="ctr">
              <a:lnSpc>
                <a:spcPct val="100000"/>
              </a:lnSpc>
              <a:spcBef>
                <a:spcPts val="0"/>
              </a:spcBef>
              <a:spcAft>
                <a:spcPts val="0"/>
              </a:spcAft>
              <a:buSzPts val="3600"/>
              <a:buNone/>
            </a:pPr>
            <a:r>
              <a:t/>
            </a:r>
            <a:endParaRPr/>
          </a:p>
        </p:txBody>
      </p:sp>
      <p:sp>
        <p:nvSpPr>
          <p:cNvPr id="267" name="Google Shape;267;p28"/>
          <p:cNvSpPr txBox="1"/>
          <p:nvPr/>
        </p:nvSpPr>
        <p:spPr>
          <a:xfrm>
            <a:off x="423400" y="741000"/>
            <a:ext cx="8409000" cy="36072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Risks can be</a:t>
            </a:r>
            <a:r>
              <a:rPr lang="en" sz="2000">
                <a:solidFill>
                  <a:schemeClr val="dk1"/>
                </a:solidFill>
                <a:latin typeface="Nunito"/>
                <a:ea typeface="Nunito"/>
                <a:cs typeface="Nunito"/>
                <a:sym typeface="Nunito"/>
              </a:rPr>
              <a:t> mathematically characterized</a:t>
            </a:r>
            <a:r>
              <a:rPr b="0" i="0" lang="en" sz="2000" u="none" cap="none" strike="noStrike">
                <a:solidFill>
                  <a:schemeClr val="dk1"/>
                </a:solidFill>
                <a:latin typeface="Nunito"/>
                <a:ea typeface="Nunito"/>
                <a:cs typeface="Nunito"/>
                <a:sym typeface="Nunito"/>
              </a:rPr>
              <a:t>.</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lang="en" sz="2000">
                <a:solidFill>
                  <a:schemeClr val="dk1"/>
                </a:solidFill>
                <a:latin typeface="Nunito"/>
                <a:ea typeface="Nunito"/>
                <a:cs typeface="Nunito"/>
                <a:sym typeface="Nunito"/>
              </a:rPr>
              <a:t>The classic risk equation is the expected severity of hazards</a:t>
            </a:r>
            <a:r>
              <a:rPr b="0" i="0" lang="en" sz="2000" u="none" cap="none" strike="noStrike">
                <a:solidFill>
                  <a:schemeClr val="dk1"/>
                </a:solidFill>
                <a:latin typeface="Nunito"/>
                <a:ea typeface="Nunito"/>
                <a:cs typeface="Nunito"/>
                <a:sym typeface="Nunito"/>
              </a:rPr>
              <a:t>.</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Adding exposure and vulnerability, we create a “detailed risk equation.”</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System reliability can be better measured in “nines of reliability.”</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268" name="Google Shape;268;p28"/>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269" name="Google Shape;269;p28"/>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270" name="Google Shape;270;p28"/>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7"/>
                                        </p:tgtEl>
                                        <p:attrNameLst>
                                          <p:attrName>style.visibility</p:attrName>
                                        </p:attrNameLst>
                                      </p:cBhvr>
                                      <p:to>
                                        <p:strVal val="visible"/>
                                      </p:to>
                                    </p:set>
                                    <p:animEffect filter="fade" transition="in">
                                      <p:cBhvr>
                                        <p:cTn dur="1000"/>
                                        <p:tgtEl>
                                          <p:spTgt spid="26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p29"/>
          <p:cNvSpPr txBox="1"/>
          <p:nvPr>
            <p:ph type="title"/>
          </p:nvPr>
        </p:nvSpPr>
        <p:spPr>
          <a:xfrm>
            <a:off x="423400" y="-12175"/>
            <a:ext cx="8297100" cy="7332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Roadmap</a:t>
            </a:r>
            <a:endParaRPr sz="3600">
              <a:latin typeface="Nunito"/>
              <a:ea typeface="Nunito"/>
              <a:cs typeface="Nunito"/>
              <a:sym typeface="Nunito"/>
            </a:endParaRPr>
          </a:p>
        </p:txBody>
      </p:sp>
      <p:sp>
        <p:nvSpPr>
          <p:cNvPr id="276" name="Google Shape;276;p29"/>
          <p:cNvSpPr txBox="1"/>
          <p:nvPr/>
        </p:nvSpPr>
        <p:spPr>
          <a:xfrm>
            <a:off x="367450" y="81720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1. Risk decomposition and measuring reliability</a:t>
            </a:r>
            <a:endParaRPr b="0" i="1" sz="2000" u="none" cap="none" strike="noStrike">
              <a:solidFill>
                <a:schemeClr val="dk1"/>
              </a:solidFill>
              <a:latin typeface="Nunito"/>
              <a:ea typeface="Nunito"/>
              <a:cs typeface="Nunito"/>
              <a:sym typeface="Nunito"/>
            </a:endParaRPr>
          </a:p>
        </p:txBody>
      </p:sp>
      <p:sp>
        <p:nvSpPr>
          <p:cNvPr id="277" name="Google Shape;277;p29"/>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278" name="Google Shape;278;p29"/>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279" name="Google Shape;279;p29"/>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280" name="Google Shape;280;p29"/>
          <p:cNvSpPr txBox="1"/>
          <p:nvPr/>
        </p:nvSpPr>
        <p:spPr>
          <a:xfrm>
            <a:off x="367450" y="146632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2. Safe design principles </a:t>
            </a:r>
            <a:endParaRPr b="0" i="0" sz="2000" u="none" cap="none" strike="noStrike">
              <a:solidFill>
                <a:schemeClr val="dk1"/>
              </a:solidFill>
              <a:latin typeface="Nunito"/>
              <a:ea typeface="Nunito"/>
              <a:cs typeface="Nunito"/>
              <a:sym typeface="Nunito"/>
            </a:endParaRPr>
          </a:p>
        </p:txBody>
      </p:sp>
      <p:sp>
        <p:nvSpPr>
          <p:cNvPr id="281" name="Google Shape;281;p29"/>
          <p:cNvSpPr txBox="1"/>
          <p:nvPr/>
        </p:nvSpPr>
        <p:spPr>
          <a:xfrm>
            <a:off x="367450" y="2764559"/>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4. Systemic accident models</a:t>
            </a:r>
            <a:endParaRPr b="0" i="1" sz="2000" u="none" cap="none" strike="noStrike">
              <a:solidFill>
                <a:schemeClr val="dk1"/>
              </a:solidFill>
              <a:latin typeface="Nunito"/>
              <a:ea typeface="Nunito"/>
              <a:cs typeface="Nunito"/>
              <a:sym typeface="Nunito"/>
            </a:endParaRPr>
          </a:p>
        </p:txBody>
      </p:sp>
      <p:sp>
        <p:nvSpPr>
          <p:cNvPr id="282" name="Google Shape;282;p29"/>
          <p:cNvSpPr txBox="1"/>
          <p:nvPr/>
        </p:nvSpPr>
        <p:spPr>
          <a:xfrm>
            <a:off x="367450" y="3413678"/>
            <a:ext cx="88062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5. Tails events </a:t>
            </a:r>
            <a:endParaRPr b="0" i="0" sz="2000" u="none" cap="none" strike="noStrike">
              <a:solidFill>
                <a:schemeClr val="dk1"/>
              </a:solidFill>
              <a:latin typeface="Nunito"/>
              <a:ea typeface="Nunito"/>
              <a:cs typeface="Nunito"/>
              <a:sym typeface="Nunito"/>
            </a:endParaRPr>
          </a:p>
        </p:txBody>
      </p:sp>
      <p:sp>
        <p:nvSpPr>
          <p:cNvPr id="283" name="Google Shape;283;p29"/>
          <p:cNvSpPr txBox="1"/>
          <p:nvPr/>
        </p:nvSpPr>
        <p:spPr>
          <a:xfrm>
            <a:off x="367450" y="2115439"/>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3. Component failure accident models</a:t>
            </a:r>
            <a:endParaRPr b="0" i="0" sz="2000" u="none" cap="none" strike="noStrike">
              <a:solidFill>
                <a:schemeClr val="dk1"/>
              </a:solidFill>
              <a:latin typeface="Nunito"/>
              <a:ea typeface="Nunito"/>
              <a:cs typeface="Nunito"/>
              <a:sym typeface="Nunito"/>
            </a:endParaRPr>
          </a:p>
        </p:txBody>
      </p:sp>
      <p:sp>
        <p:nvSpPr>
          <p:cNvPr id="284" name="Google Shape;284;p29"/>
          <p:cNvSpPr txBox="1"/>
          <p:nvPr/>
        </p:nvSpPr>
        <p:spPr>
          <a:xfrm>
            <a:off x="367450" y="4062798"/>
            <a:ext cx="88062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6. Black swans</a:t>
            </a:r>
            <a:endParaRPr b="0" i="0" sz="2000" u="none" cap="none" strike="noStrike">
              <a:solidFill>
                <a:schemeClr val="dk1"/>
              </a:solidFill>
              <a:latin typeface="Nunito"/>
              <a:ea typeface="Nunito"/>
              <a:cs typeface="Nunito"/>
              <a:sym typeface="Nunito"/>
            </a:endParaRPr>
          </a:p>
        </p:txBody>
      </p:sp>
      <p:sp>
        <p:nvSpPr>
          <p:cNvPr id="285" name="Google Shape;285;p29"/>
          <p:cNvSpPr/>
          <p:nvPr/>
        </p:nvSpPr>
        <p:spPr>
          <a:xfrm>
            <a:off x="364325" y="1404950"/>
            <a:ext cx="8279700" cy="605100"/>
          </a:xfrm>
          <a:prstGeom prst="rect">
            <a:avLst/>
          </a:prstGeom>
          <a:noFill/>
          <a:ln cap="flat" cmpd="sng" w="9525">
            <a:solidFill>
              <a:srgbClr val="0097A7"/>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5"/>
                                        </p:tgtEl>
                                        <p:attrNameLst>
                                          <p:attrName>style.visibility</p:attrName>
                                        </p:attrNameLst>
                                      </p:cBhvr>
                                      <p:to>
                                        <p:strVal val="visible"/>
                                      </p:to>
                                    </p:set>
                                    <p:animEffect filter="fade" transition="in">
                                      <p:cBhvr>
                                        <p:cTn dur="1000"/>
                                        <p:tgtEl>
                                          <p:spTgt spid="28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p30"/>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Safe Design Principles</a:t>
            </a:r>
            <a:endParaRPr/>
          </a:p>
          <a:p>
            <a:pPr indent="0" lvl="0" marL="0" rtl="0" algn="ctr">
              <a:lnSpc>
                <a:spcPct val="100000"/>
              </a:lnSpc>
              <a:spcBef>
                <a:spcPts val="0"/>
              </a:spcBef>
              <a:spcAft>
                <a:spcPts val="0"/>
              </a:spcAft>
              <a:buSzPts val="3600"/>
              <a:buNone/>
            </a:pPr>
            <a:r>
              <a:t/>
            </a:r>
            <a:endParaRPr/>
          </a:p>
        </p:txBody>
      </p:sp>
      <p:sp>
        <p:nvSpPr>
          <p:cNvPr id="291" name="Google Shape;291;p30"/>
          <p:cNvSpPr txBox="1"/>
          <p:nvPr/>
        </p:nvSpPr>
        <p:spPr>
          <a:xfrm>
            <a:off x="423400" y="81720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1"/>
              </a:buClr>
              <a:buSzPts val="1100"/>
              <a:buFont typeface="Arial"/>
              <a:buNone/>
            </a:pPr>
            <a:r>
              <a:rPr b="0" i="0" lang="en" sz="2000" u="none" cap="none" strike="noStrike">
                <a:solidFill>
                  <a:schemeClr val="dk1"/>
                </a:solidFill>
                <a:latin typeface="Nunito"/>
                <a:ea typeface="Nunito"/>
                <a:cs typeface="Nunito"/>
                <a:sym typeface="Nunito"/>
              </a:rPr>
              <a:t>1. Redundancy</a:t>
            </a:r>
            <a:endParaRPr b="0" i="1" sz="2000" u="none" cap="none" strike="noStrike">
              <a:solidFill>
                <a:schemeClr val="dk1"/>
              </a:solidFill>
              <a:latin typeface="Nunito"/>
              <a:ea typeface="Nunito"/>
              <a:cs typeface="Nunito"/>
              <a:sym typeface="Nunito"/>
            </a:endParaRPr>
          </a:p>
        </p:txBody>
      </p:sp>
      <p:sp>
        <p:nvSpPr>
          <p:cNvPr id="292" name="Google Shape;292;p30"/>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293" name="Google Shape;293;p30"/>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294" name="Google Shape;294;p30"/>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295" name="Google Shape;295;p30"/>
          <p:cNvSpPr txBox="1"/>
          <p:nvPr/>
        </p:nvSpPr>
        <p:spPr>
          <a:xfrm>
            <a:off x="423400" y="1682347"/>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3. Principle of least privilege </a:t>
            </a:r>
            <a:endParaRPr b="0" i="1"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296" name="Google Shape;296;p30"/>
          <p:cNvSpPr txBox="1"/>
          <p:nvPr/>
        </p:nvSpPr>
        <p:spPr>
          <a:xfrm>
            <a:off x="423400" y="2090294"/>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4. Fail-safes</a:t>
            </a:r>
            <a:endParaRPr b="0" i="1" sz="2000" u="none" cap="none" strike="noStrike">
              <a:solidFill>
                <a:schemeClr val="dk1"/>
              </a:solidFill>
              <a:latin typeface="Nunito"/>
              <a:ea typeface="Nunito"/>
              <a:cs typeface="Nunito"/>
              <a:sym typeface="Nunito"/>
            </a:endParaRPr>
          </a:p>
        </p:txBody>
      </p:sp>
      <p:sp>
        <p:nvSpPr>
          <p:cNvPr id="297" name="Google Shape;297;p30"/>
          <p:cNvSpPr txBox="1"/>
          <p:nvPr/>
        </p:nvSpPr>
        <p:spPr>
          <a:xfrm>
            <a:off x="423400" y="2955441"/>
            <a:ext cx="88062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6. Negative feedback mechanisms </a:t>
            </a:r>
            <a:endParaRPr b="0" i="0" sz="2000" u="none" cap="none" strike="noStrike">
              <a:solidFill>
                <a:schemeClr val="dk1"/>
              </a:solidFill>
              <a:latin typeface="Nunito"/>
              <a:ea typeface="Nunito"/>
              <a:cs typeface="Nunito"/>
              <a:sym typeface="Nunito"/>
            </a:endParaRPr>
          </a:p>
        </p:txBody>
      </p:sp>
      <p:sp>
        <p:nvSpPr>
          <p:cNvPr id="298" name="Google Shape;298;p30"/>
          <p:cNvSpPr txBox="1"/>
          <p:nvPr/>
        </p:nvSpPr>
        <p:spPr>
          <a:xfrm>
            <a:off x="423400" y="3820588"/>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8. Defense in depth</a:t>
            </a:r>
            <a:endParaRPr b="0" i="0" sz="2000" u="none" cap="none" strike="noStrike">
              <a:solidFill>
                <a:schemeClr val="dk1"/>
              </a:solidFill>
              <a:latin typeface="Nunito"/>
              <a:ea typeface="Nunito"/>
              <a:cs typeface="Nunito"/>
              <a:sym typeface="Nunito"/>
            </a:endParaRPr>
          </a:p>
        </p:txBody>
      </p:sp>
      <p:sp>
        <p:nvSpPr>
          <p:cNvPr id="299" name="Google Shape;299;p30"/>
          <p:cNvSpPr txBox="1"/>
          <p:nvPr/>
        </p:nvSpPr>
        <p:spPr>
          <a:xfrm>
            <a:off x="423400" y="1249773"/>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2. Separation of duties</a:t>
            </a:r>
            <a:endParaRPr b="0" i="1" sz="2000" u="none" cap="none" strike="noStrike">
              <a:solidFill>
                <a:schemeClr val="dk1"/>
              </a:solidFill>
              <a:latin typeface="Nunito"/>
              <a:ea typeface="Nunito"/>
              <a:cs typeface="Nunito"/>
              <a:sym typeface="Nunito"/>
            </a:endParaRPr>
          </a:p>
        </p:txBody>
      </p:sp>
      <p:sp>
        <p:nvSpPr>
          <p:cNvPr id="300" name="Google Shape;300;p30"/>
          <p:cNvSpPr txBox="1"/>
          <p:nvPr/>
        </p:nvSpPr>
        <p:spPr>
          <a:xfrm>
            <a:off x="423400" y="2522867"/>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5. Antifragility</a:t>
            </a:r>
            <a:endParaRPr b="0" i="1" sz="2000" u="none" cap="none" strike="noStrike">
              <a:solidFill>
                <a:schemeClr val="dk1"/>
              </a:solidFill>
              <a:latin typeface="Nunito"/>
              <a:ea typeface="Nunito"/>
              <a:cs typeface="Nunito"/>
              <a:sym typeface="Nunito"/>
            </a:endParaRPr>
          </a:p>
        </p:txBody>
      </p:sp>
      <p:sp>
        <p:nvSpPr>
          <p:cNvPr id="301" name="Google Shape;301;p30"/>
          <p:cNvSpPr txBox="1"/>
          <p:nvPr/>
        </p:nvSpPr>
        <p:spPr>
          <a:xfrm>
            <a:off x="423400" y="3388014"/>
            <a:ext cx="88062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7. Transparency</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1"/>
                                        </p:tgtEl>
                                        <p:attrNameLst>
                                          <p:attrName>style.visibility</p:attrName>
                                        </p:attrNameLst>
                                      </p:cBhvr>
                                      <p:to>
                                        <p:strVal val="visible"/>
                                      </p:to>
                                    </p:set>
                                    <p:animEffect filter="fade" transition="in">
                                      <p:cBhvr>
                                        <p:cTn dur="300"/>
                                        <p:tgtEl>
                                          <p:spTgt spid="29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9"/>
                                        </p:tgtEl>
                                        <p:attrNameLst>
                                          <p:attrName>style.visibility</p:attrName>
                                        </p:attrNameLst>
                                      </p:cBhvr>
                                      <p:to>
                                        <p:strVal val="visible"/>
                                      </p:to>
                                    </p:set>
                                    <p:animEffect filter="fade" transition="in">
                                      <p:cBhvr>
                                        <p:cTn dur="300"/>
                                        <p:tgtEl>
                                          <p:spTgt spid="29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5"/>
                                        </p:tgtEl>
                                        <p:attrNameLst>
                                          <p:attrName>style.visibility</p:attrName>
                                        </p:attrNameLst>
                                      </p:cBhvr>
                                      <p:to>
                                        <p:strVal val="visible"/>
                                      </p:to>
                                    </p:set>
                                    <p:animEffect filter="fade" transition="in">
                                      <p:cBhvr>
                                        <p:cTn dur="300"/>
                                        <p:tgtEl>
                                          <p:spTgt spid="29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6"/>
                                        </p:tgtEl>
                                        <p:attrNameLst>
                                          <p:attrName>style.visibility</p:attrName>
                                        </p:attrNameLst>
                                      </p:cBhvr>
                                      <p:to>
                                        <p:strVal val="visible"/>
                                      </p:to>
                                    </p:set>
                                    <p:animEffect filter="fade" transition="in">
                                      <p:cBhvr>
                                        <p:cTn dur="300"/>
                                        <p:tgtEl>
                                          <p:spTgt spid="29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0"/>
                                        </p:tgtEl>
                                        <p:attrNameLst>
                                          <p:attrName>style.visibility</p:attrName>
                                        </p:attrNameLst>
                                      </p:cBhvr>
                                      <p:to>
                                        <p:strVal val="visible"/>
                                      </p:to>
                                    </p:set>
                                    <p:animEffect filter="fade" transition="in">
                                      <p:cBhvr>
                                        <p:cTn dur="300"/>
                                        <p:tgtEl>
                                          <p:spTgt spid="30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7"/>
                                        </p:tgtEl>
                                        <p:attrNameLst>
                                          <p:attrName>style.visibility</p:attrName>
                                        </p:attrNameLst>
                                      </p:cBhvr>
                                      <p:to>
                                        <p:strVal val="visible"/>
                                      </p:to>
                                    </p:set>
                                    <p:animEffect filter="fade" transition="in">
                                      <p:cBhvr>
                                        <p:cTn dur="300"/>
                                        <p:tgtEl>
                                          <p:spTgt spid="29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1"/>
                                        </p:tgtEl>
                                        <p:attrNameLst>
                                          <p:attrName>style.visibility</p:attrName>
                                        </p:attrNameLst>
                                      </p:cBhvr>
                                      <p:to>
                                        <p:strVal val="visible"/>
                                      </p:to>
                                    </p:set>
                                    <p:animEffect filter="fade" transition="in">
                                      <p:cBhvr>
                                        <p:cTn dur="300"/>
                                        <p:tgtEl>
                                          <p:spTgt spid="30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8"/>
                                        </p:tgtEl>
                                        <p:attrNameLst>
                                          <p:attrName>style.visibility</p:attrName>
                                        </p:attrNameLst>
                                      </p:cBhvr>
                                      <p:to>
                                        <p:strVal val="visible"/>
                                      </p:to>
                                    </p:set>
                                    <p:animEffect filter="fade" transition="in">
                                      <p:cBhvr>
                                        <p:cTn dur="300"/>
                                        <p:tgtEl>
                                          <p:spTgt spid="2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p31"/>
          <p:cNvSpPr txBox="1"/>
          <p:nvPr/>
        </p:nvSpPr>
        <p:spPr>
          <a:xfrm>
            <a:off x="423400" y="96960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Redundancy</a:t>
            </a:r>
            <a:r>
              <a:rPr b="0" i="0" lang="en" sz="2000" u="none" cap="none" strike="noStrike">
                <a:solidFill>
                  <a:schemeClr val="dk1"/>
                </a:solidFill>
                <a:latin typeface="Nunito"/>
                <a:ea typeface="Nunito"/>
                <a:cs typeface="Nunito"/>
                <a:sym typeface="Nunito"/>
              </a:rPr>
              <a:t>: a system has multiple “backup” components performing the same </a:t>
            </a:r>
            <a:r>
              <a:rPr lang="en" sz="2000">
                <a:solidFill>
                  <a:schemeClr val="dk1"/>
                </a:solidFill>
                <a:latin typeface="Nunito"/>
                <a:ea typeface="Nunito"/>
                <a:cs typeface="Nunito"/>
                <a:sym typeface="Nunito"/>
              </a:rPr>
              <a:t>crucial</a:t>
            </a:r>
            <a:r>
              <a:rPr b="0" i="0" lang="en" sz="2000" u="none" cap="none" strike="noStrike">
                <a:solidFill>
                  <a:schemeClr val="dk1"/>
                </a:solidFill>
                <a:latin typeface="Nunito"/>
                <a:ea typeface="Nunito"/>
                <a:cs typeface="Nunito"/>
                <a:sym typeface="Nunito"/>
              </a:rPr>
              <a:t> function:</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Multiple </a:t>
            </a:r>
            <a:r>
              <a:rPr lang="en" sz="2000">
                <a:solidFill>
                  <a:schemeClr val="dk1"/>
                </a:solidFill>
                <a:latin typeface="Nunito"/>
                <a:ea typeface="Nunito"/>
                <a:cs typeface="Nunito"/>
                <a:sym typeface="Nunito"/>
              </a:rPr>
              <a:t>braking</a:t>
            </a:r>
            <a:r>
              <a:rPr b="0" i="0" lang="en" sz="2000" u="none" cap="none" strike="noStrike">
                <a:solidFill>
                  <a:schemeClr val="dk1"/>
                </a:solidFill>
                <a:latin typeface="Nunito"/>
                <a:ea typeface="Nunito"/>
                <a:cs typeface="Nunito"/>
                <a:sym typeface="Nunito"/>
              </a:rPr>
              <a:t> </a:t>
            </a:r>
            <a:r>
              <a:rPr lang="en" sz="2000">
                <a:solidFill>
                  <a:schemeClr val="dk1"/>
                </a:solidFill>
                <a:latin typeface="Nunito"/>
                <a:ea typeface="Nunito"/>
                <a:cs typeface="Nunito"/>
                <a:sym typeface="Nunito"/>
              </a:rPr>
              <a:t>components</a:t>
            </a:r>
            <a:r>
              <a:rPr b="0" i="0" lang="en" sz="2000" u="none" cap="none" strike="noStrike">
                <a:solidFill>
                  <a:schemeClr val="dk1"/>
                </a:solidFill>
                <a:latin typeface="Nunito"/>
                <a:ea typeface="Nunito"/>
                <a:cs typeface="Nunito"/>
                <a:sym typeface="Nunito"/>
              </a:rPr>
              <a:t> in vehicles</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Saving important data on multiple hard drives</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Seeking the opinions of multiple medical experts</a:t>
            </a:r>
            <a:endParaRPr b="0" i="0" sz="2000" u="none" cap="none" strike="noStrike">
              <a:solidFill>
                <a:schemeClr val="dk1"/>
              </a:solidFill>
              <a:latin typeface="Nunito"/>
              <a:ea typeface="Nunito"/>
              <a:cs typeface="Nunito"/>
              <a:sym typeface="Nunito"/>
            </a:endParaRPr>
          </a:p>
        </p:txBody>
      </p:sp>
      <p:sp>
        <p:nvSpPr>
          <p:cNvPr id="307" name="Google Shape;307;p31"/>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308" name="Google Shape;308;p31"/>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309" name="Google Shape;309;p31"/>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310" name="Google Shape;310;p31"/>
          <p:cNvSpPr txBox="1"/>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900"/>
              <a:buFont typeface="Arial"/>
              <a:buNone/>
            </a:pPr>
            <a:r>
              <a:rPr b="0" i="0" lang="en" sz="1900" u="none" cap="none" strike="noStrike">
                <a:solidFill>
                  <a:srgbClr val="000000"/>
                </a:solidFill>
                <a:latin typeface="Nunito"/>
                <a:ea typeface="Nunito"/>
                <a:cs typeface="Nunito"/>
                <a:sym typeface="Nunito"/>
              </a:rPr>
              <a:t>Principle 1:</a:t>
            </a:r>
            <a:endParaRPr b="0" i="0" sz="1900" u="none" cap="none" strike="noStrike">
              <a:solidFill>
                <a:srgbClr val="000000"/>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3600"/>
              <a:buFont typeface="Arial"/>
              <a:buNone/>
            </a:pPr>
            <a:r>
              <a:rPr b="0" i="0" lang="en" sz="3600" u="none" cap="none" strike="noStrike">
                <a:solidFill>
                  <a:srgbClr val="000000"/>
                </a:solidFill>
                <a:latin typeface="Nunito"/>
                <a:ea typeface="Nunito"/>
                <a:cs typeface="Nunito"/>
                <a:sym typeface="Nunito"/>
              </a:rPr>
              <a:t>Redundancy</a:t>
            </a:r>
            <a:endParaRPr b="0" i="0" sz="3600" u="none" cap="none" strike="noStrike">
              <a:solidFill>
                <a:srgbClr val="000000"/>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000000"/>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6">
                                            <p:txEl>
                                              <p:pRg end="0" st="0"/>
                                            </p:txEl>
                                          </p:spTgt>
                                        </p:tgtEl>
                                        <p:attrNameLst>
                                          <p:attrName>style.visibility</p:attrName>
                                        </p:attrNameLst>
                                      </p:cBhvr>
                                      <p:to>
                                        <p:strVal val="visible"/>
                                      </p:to>
                                    </p:set>
                                    <p:animEffect filter="fade" transition="in">
                                      <p:cBhvr>
                                        <p:cTn dur="300"/>
                                        <p:tgtEl>
                                          <p:spTgt spid="30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6">
                                            <p:txEl>
                                              <p:pRg end="1" st="1"/>
                                            </p:txEl>
                                          </p:spTgt>
                                        </p:tgtEl>
                                        <p:attrNameLst>
                                          <p:attrName>style.visibility</p:attrName>
                                        </p:attrNameLst>
                                      </p:cBhvr>
                                      <p:to>
                                        <p:strVal val="visible"/>
                                      </p:to>
                                    </p:set>
                                    <p:animEffect filter="fade" transition="in">
                                      <p:cBhvr>
                                        <p:cTn dur="300"/>
                                        <p:tgtEl>
                                          <p:spTgt spid="306">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6">
                                            <p:txEl>
                                              <p:pRg end="2" st="2"/>
                                            </p:txEl>
                                          </p:spTgt>
                                        </p:tgtEl>
                                        <p:attrNameLst>
                                          <p:attrName>style.visibility</p:attrName>
                                        </p:attrNameLst>
                                      </p:cBhvr>
                                      <p:to>
                                        <p:strVal val="visible"/>
                                      </p:to>
                                    </p:set>
                                    <p:animEffect filter="fade" transition="in">
                                      <p:cBhvr>
                                        <p:cTn dur="300"/>
                                        <p:tgtEl>
                                          <p:spTgt spid="306">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6">
                                            <p:txEl>
                                              <p:pRg end="3" st="3"/>
                                            </p:txEl>
                                          </p:spTgt>
                                        </p:tgtEl>
                                        <p:attrNameLst>
                                          <p:attrName>style.visibility</p:attrName>
                                        </p:attrNameLst>
                                      </p:cBhvr>
                                      <p:to>
                                        <p:strVal val="visible"/>
                                      </p:to>
                                    </p:set>
                                    <p:animEffect filter="fade" transition="in">
                                      <p:cBhvr>
                                        <p:cTn dur="300"/>
                                        <p:tgtEl>
                                          <p:spTgt spid="306">
                                            <p:txEl>
                                              <p:pRg end="3" st="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sp>
        <p:nvSpPr>
          <p:cNvPr id="62" name="Google Shape;62;p14"/>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Introduction</a:t>
            </a:r>
            <a:endParaRPr sz="3600">
              <a:latin typeface="Nunito"/>
              <a:ea typeface="Nunito"/>
              <a:cs typeface="Nunito"/>
              <a:sym typeface="Nunito"/>
            </a:endParaRPr>
          </a:p>
        </p:txBody>
      </p:sp>
      <p:sp>
        <p:nvSpPr>
          <p:cNvPr id="63" name="Google Shape;63;p14"/>
          <p:cNvSpPr txBox="1"/>
          <p:nvPr/>
        </p:nvSpPr>
        <p:spPr>
          <a:xfrm>
            <a:off x="423400" y="81720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Safety engineering is a broad discipline that studies </a:t>
            </a:r>
            <a:r>
              <a:rPr lang="en" sz="2000">
                <a:solidFill>
                  <a:schemeClr val="dk1"/>
                </a:solidFill>
                <a:latin typeface="Nunito"/>
                <a:ea typeface="Nunito"/>
                <a:cs typeface="Nunito"/>
                <a:sym typeface="Nunito"/>
              </a:rPr>
              <a:t>many</a:t>
            </a:r>
            <a:r>
              <a:rPr b="0" i="0" lang="en" sz="2000" u="none" cap="none" strike="noStrike">
                <a:solidFill>
                  <a:schemeClr val="dk1"/>
                </a:solidFill>
                <a:latin typeface="Nunito"/>
                <a:ea typeface="Nunito"/>
                <a:cs typeface="Nunito"/>
                <a:sym typeface="Nunito"/>
              </a:rPr>
              <a:t> types of systems and provides a paradigm for avoiding </a:t>
            </a:r>
            <a:r>
              <a:rPr lang="en" sz="2000">
                <a:solidFill>
                  <a:schemeClr val="dk1"/>
                </a:solidFill>
                <a:latin typeface="Nunito"/>
                <a:ea typeface="Nunito"/>
                <a:cs typeface="Nunito"/>
                <a:sym typeface="Nunito"/>
              </a:rPr>
              <a:t>loss events</a:t>
            </a:r>
            <a:r>
              <a:rPr b="0" i="0" lang="en" sz="2000" u="none" cap="none" strike="noStrike">
                <a:solidFill>
                  <a:schemeClr val="dk1"/>
                </a:solidFill>
                <a:latin typeface="Nunito"/>
                <a:ea typeface="Nunito"/>
                <a:cs typeface="Nunito"/>
                <a:sym typeface="Nunito"/>
              </a:rPr>
              <a:t>.</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64" name="Google Shape;64;p14"/>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65" name="Google Shape;65;p14"/>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66" name="Google Shape;66;p14"/>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67" name="Google Shape;67;p14"/>
          <p:cNvSpPr txBox="1"/>
          <p:nvPr/>
        </p:nvSpPr>
        <p:spPr>
          <a:xfrm>
            <a:off x="423400" y="208005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We can view AI safety as a special case of safety engineering concerned with avoiding AI-related catastrophes.</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3"/>
                                        </p:tgtEl>
                                        <p:attrNameLst>
                                          <p:attrName>style.visibility</p:attrName>
                                        </p:attrNameLst>
                                      </p:cBhvr>
                                      <p:to>
                                        <p:strVal val="visible"/>
                                      </p:to>
                                    </p:set>
                                    <p:animEffect filter="fade" transition="in">
                                      <p:cBhvr>
                                        <p:cTn dur="300"/>
                                        <p:tgtEl>
                                          <p:spTgt spid="6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7"/>
                                        </p:tgtEl>
                                        <p:attrNameLst>
                                          <p:attrName>style.visibility</p:attrName>
                                        </p:attrNameLst>
                                      </p:cBhvr>
                                      <p:to>
                                        <p:strVal val="visible"/>
                                      </p:to>
                                    </p:set>
                                    <p:animEffect filter="fade" transition="in">
                                      <p:cBhvr>
                                        <p:cTn dur="300"/>
                                        <p:tgtEl>
                                          <p:spTgt spid="6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sp>
        <p:nvSpPr>
          <p:cNvPr id="315" name="Google Shape;315;p32"/>
          <p:cNvSpPr txBox="1"/>
          <p:nvPr/>
        </p:nvSpPr>
        <p:spPr>
          <a:xfrm>
            <a:off x="423400" y="96960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One possible use of redundancy in AI would be a “moral parliament.”</a:t>
            </a:r>
            <a:endParaRPr b="0" i="0" sz="2000" u="none" cap="none" strike="noStrike">
              <a:solidFill>
                <a:schemeClr val="dk1"/>
              </a:solidFill>
              <a:latin typeface="Nunito"/>
              <a:ea typeface="Nunito"/>
              <a:cs typeface="Nunito"/>
              <a:sym typeface="Nunito"/>
            </a:endParaRPr>
          </a:p>
        </p:txBody>
      </p:sp>
      <p:sp>
        <p:nvSpPr>
          <p:cNvPr id="316" name="Google Shape;316;p32"/>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317" name="Google Shape;317;p32"/>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318" name="Google Shape;318;p32"/>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319" name="Google Shape;319;p32"/>
          <p:cNvSpPr txBox="1"/>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900"/>
              <a:buFont typeface="Arial"/>
              <a:buNone/>
            </a:pPr>
            <a:r>
              <a:rPr b="0" i="0" lang="en" sz="1900" u="none" cap="none" strike="noStrike">
                <a:solidFill>
                  <a:srgbClr val="000000"/>
                </a:solidFill>
                <a:latin typeface="Nunito"/>
                <a:ea typeface="Nunito"/>
                <a:cs typeface="Nunito"/>
                <a:sym typeface="Nunito"/>
              </a:rPr>
              <a:t>Principle 1:</a:t>
            </a:r>
            <a:endParaRPr b="0" i="0" sz="1900" u="none" cap="none" strike="noStrike">
              <a:solidFill>
                <a:srgbClr val="000000"/>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3600"/>
              <a:buFont typeface="Arial"/>
              <a:buNone/>
            </a:pPr>
            <a:r>
              <a:rPr b="0" i="0" lang="en" sz="3600" u="none" cap="none" strike="noStrike">
                <a:solidFill>
                  <a:srgbClr val="000000"/>
                </a:solidFill>
                <a:latin typeface="Nunito"/>
                <a:ea typeface="Nunito"/>
                <a:cs typeface="Nunito"/>
                <a:sym typeface="Nunito"/>
              </a:rPr>
              <a:t>Redundancy</a:t>
            </a:r>
            <a:endParaRPr b="0" i="0" sz="3600" u="none" cap="none" strike="noStrike">
              <a:solidFill>
                <a:srgbClr val="000000"/>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000000"/>
              </a:solidFill>
              <a:latin typeface="Nunito"/>
              <a:ea typeface="Nunito"/>
              <a:cs typeface="Nunito"/>
              <a:sym typeface="Nunito"/>
            </a:endParaRPr>
          </a:p>
        </p:txBody>
      </p:sp>
      <p:sp>
        <p:nvSpPr>
          <p:cNvPr id="320" name="Google Shape;320;p32"/>
          <p:cNvSpPr txBox="1"/>
          <p:nvPr/>
        </p:nvSpPr>
        <p:spPr>
          <a:xfrm>
            <a:off x="423400" y="1641775"/>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If we are uncertain how we want an AI to approach making decisions with moral implications, we can use a parliament approach to make use of multiple moral theories. </a:t>
            </a:r>
            <a:endParaRPr b="0" i="0" sz="2000" u="none" cap="none" strike="noStrike">
              <a:solidFill>
                <a:schemeClr val="dk1"/>
              </a:solidFill>
              <a:latin typeface="Nunito"/>
              <a:ea typeface="Nunito"/>
              <a:cs typeface="Nunito"/>
              <a:sym typeface="Nunito"/>
            </a:endParaRPr>
          </a:p>
        </p:txBody>
      </p:sp>
      <p:sp>
        <p:nvSpPr>
          <p:cNvPr id="321" name="Google Shape;321;p32"/>
          <p:cNvSpPr txBox="1"/>
          <p:nvPr/>
        </p:nvSpPr>
        <p:spPr>
          <a:xfrm>
            <a:off x="423400" y="305280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We can see these different moral theories as redundant components, reducing the probability of the AI making a harmful decision: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Each theory would typically recommend plausible actions</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But none would be able to dictate what happens in extreme cases </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5"/>
                                        </p:tgtEl>
                                        <p:attrNameLst>
                                          <p:attrName>style.visibility</p:attrName>
                                        </p:attrNameLst>
                                      </p:cBhvr>
                                      <p:to>
                                        <p:strVal val="visible"/>
                                      </p:to>
                                    </p:set>
                                    <p:animEffect filter="fade" transition="in">
                                      <p:cBhvr>
                                        <p:cTn dur="300"/>
                                        <p:tgtEl>
                                          <p:spTgt spid="31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0"/>
                                        </p:tgtEl>
                                        <p:attrNameLst>
                                          <p:attrName>style.visibility</p:attrName>
                                        </p:attrNameLst>
                                      </p:cBhvr>
                                      <p:to>
                                        <p:strVal val="visible"/>
                                      </p:to>
                                    </p:set>
                                    <p:animEffect filter="fade" transition="in">
                                      <p:cBhvr>
                                        <p:cTn dur="300"/>
                                        <p:tgtEl>
                                          <p:spTgt spid="32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1">
                                            <p:txEl>
                                              <p:pRg end="0" st="0"/>
                                            </p:txEl>
                                          </p:spTgt>
                                        </p:tgtEl>
                                        <p:attrNameLst>
                                          <p:attrName>style.visibility</p:attrName>
                                        </p:attrNameLst>
                                      </p:cBhvr>
                                      <p:to>
                                        <p:strVal val="visible"/>
                                      </p:to>
                                    </p:set>
                                    <p:animEffect filter="fade" transition="in">
                                      <p:cBhvr>
                                        <p:cTn dur="300"/>
                                        <p:tgtEl>
                                          <p:spTgt spid="32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1">
                                            <p:txEl>
                                              <p:pRg end="1" st="1"/>
                                            </p:txEl>
                                          </p:spTgt>
                                        </p:tgtEl>
                                        <p:attrNameLst>
                                          <p:attrName>style.visibility</p:attrName>
                                        </p:attrNameLst>
                                      </p:cBhvr>
                                      <p:to>
                                        <p:strVal val="visible"/>
                                      </p:to>
                                    </p:set>
                                    <p:animEffect filter="fade" transition="in">
                                      <p:cBhvr>
                                        <p:cTn dur="300"/>
                                        <p:tgtEl>
                                          <p:spTgt spid="321">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1">
                                            <p:txEl>
                                              <p:pRg end="2" st="2"/>
                                            </p:txEl>
                                          </p:spTgt>
                                        </p:tgtEl>
                                        <p:attrNameLst>
                                          <p:attrName>style.visibility</p:attrName>
                                        </p:attrNameLst>
                                      </p:cBhvr>
                                      <p:to>
                                        <p:strVal val="visible"/>
                                      </p:to>
                                    </p:set>
                                    <p:animEffect filter="fade" transition="in">
                                      <p:cBhvr>
                                        <p:cTn dur="300"/>
                                        <p:tgtEl>
                                          <p:spTgt spid="321">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sp>
        <p:nvSpPr>
          <p:cNvPr id="326" name="Google Shape;326;p33"/>
          <p:cNvSpPr txBox="1"/>
          <p:nvPr/>
        </p:nvSpPr>
        <p:spPr>
          <a:xfrm>
            <a:off x="423400" y="1045800"/>
            <a:ext cx="87207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Separation of duties</a:t>
            </a:r>
            <a:r>
              <a:rPr b="0" i="0" lang="en" sz="2000" u="none" cap="none" strike="noStrike">
                <a:solidFill>
                  <a:schemeClr val="dk1"/>
                </a:solidFill>
                <a:latin typeface="Nunito"/>
                <a:ea typeface="Nunito"/>
                <a:cs typeface="Nunito"/>
                <a:sym typeface="Nunito"/>
              </a:rPr>
              <a:t>: Multiple agents work together to carry out complex processes. Each agent is specialized to a different task, so none controls the system by themself.</a:t>
            </a:r>
            <a:endParaRPr b="0" i="0" sz="2000" u="none" cap="none" strike="noStrike">
              <a:solidFill>
                <a:schemeClr val="dk1"/>
              </a:solidFill>
              <a:latin typeface="Nunito"/>
              <a:ea typeface="Nunito"/>
              <a:cs typeface="Nunito"/>
              <a:sym typeface="Nunito"/>
            </a:endParaRPr>
          </a:p>
        </p:txBody>
      </p:sp>
      <p:sp>
        <p:nvSpPr>
          <p:cNvPr id="327" name="Google Shape;327;p33"/>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328" name="Google Shape;328;p33"/>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329" name="Google Shape;329;p33"/>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330" name="Google Shape;330;p33"/>
          <p:cNvSpPr txBox="1"/>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900"/>
              <a:buFont typeface="Arial"/>
              <a:buNone/>
            </a:pPr>
            <a:r>
              <a:rPr b="0" i="0" lang="en" sz="1900" u="none" cap="none" strike="noStrike">
                <a:solidFill>
                  <a:srgbClr val="000000"/>
                </a:solidFill>
                <a:latin typeface="Nunito"/>
                <a:ea typeface="Nunito"/>
                <a:cs typeface="Nunito"/>
                <a:sym typeface="Nunito"/>
              </a:rPr>
              <a:t>Principle 2:</a:t>
            </a:r>
            <a:endParaRPr b="0" i="0" sz="1900" u="none" cap="none" strike="noStrike">
              <a:solidFill>
                <a:srgbClr val="000000"/>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3600"/>
              <a:buFont typeface="Arial"/>
              <a:buNone/>
            </a:pPr>
            <a:r>
              <a:rPr b="0" i="0" lang="en" sz="3600" u="none" cap="none" strike="noStrike">
                <a:solidFill>
                  <a:srgbClr val="000000"/>
                </a:solidFill>
                <a:latin typeface="Nunito"/>
                <a:ea typeface="Nunito"/>
                <a:cs typeface="Nunito"/>
                <a:sym typeface="Nunito"/>
              </a:rPr>
              <a:t>Separation of Duties</a:t>
            </a:r>
            <a:endParaRPr b="0" i="0" sz="3600" u="none" cap="none" strike="noStrike">
              <a:solidFill>
                <a:srgbClr val="000000"/>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000000"/>
              </a:solidFill>
              <a:latin typeface="Nunito"/>
              <a:ea typeface="Nunito"/>
              <a:cs typeface="Nunito"/>
              <a:sym typeface="Nunito"/>
            </a:endParaRPr>
          </a:p>
        </p:txBody>
      </p:sp>
      <p:sp>
        <p:nvSpPr>
          <p:cNvPr id="331" name="Google Shape;331;p33"/>
          <p:cNvSpPr txBox="1"/>
          <p:nvPr/>
        </p:nvSpPr>
        <p:spPr>
          <a:xfrm>
            <a:off x="423400" y="2629475"/>
            <a:ext cx="87207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With multiple system operators, the capacity of each to harm is reduced.</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6"/>
                                        </p:tgtEl>
                                        <p:attrNameLst>
                                          <p:attrName>style.visibility</p:attrName>
                                        </p:attrNameLst>
                                      </p:cBhvr>
                                      <p:to>
                                        <p:strVal val="visible"/>
                                      </p:to>
                                    </p:set>
                                    <p:animEffect filter="fade" transition="in">
                                      <p:cBhvr>
                                        <p:cTn dur="300"/>
                                        <p:tgtEl>
                                          <p:spTgt spid="32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1"/>
                                        </p:tgtEl>
                                        <p:attrNameLst>
                                          <p:attrName>style.visibility</p:attrName>
                                        </p:attrNameLst>
                                      </p:cBhvr>
                                      <p:to>
                                        <p:strVal val="visible"/>
                                      </p:to>
                                    </p:set>
                                    <p:animEffect filter="fade" transition="in">
                                      <p:cBhvr>
                                        <p:cTn dur="300"/>
                                        <p:tgtEl>
                                          <p:spTgt spid="33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5" name="Shape 335"/>
        <p:cNvGrpSpPr/>
        <p:nvPr/>
      </p:nvGrpSpPr>
      <p:grpSpPr>
        <a:xfrm>
          <a:off x="0" y="0"/>
          <a:ext cx="0" cy="0"/>
          <a:chOff x="0" y="0"/>
          <a:chExt cx="0" cy="0"/>
        </a:xfrm>
      </p:grpSpPr>
      <p:sp>
        <p:nvSpPr>
          <p:cNvPr id="336" name="Google Shape;336;p34"/>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337" name="Google Shape;337;p34"/>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338" name="Google Shape;338;p34"/>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339" name="Google Shape;339;p34"/>
          <p:cNvSpPr txBox="1"/>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900"/>
              <a:buFont typeface="Arial"/>
              <a:buNone/>
            </a:pPr>
            <a:r>
              <a:rPr b="0" i="0" lang="en" sz="1900" u="none" cap="none" strike="noStrike">
                <a:solidFill>
                  <a:srgbClr val="000000"/>
                </a:solidFill>
                <a:latin typeface="Nunito"/>
                <a:ea typeface="Nunito"/>
                <a:cs typeface="Nunito"/>
                <a:sym typeface="Nunito"/>
              </a:rPr>
              <a:t>Principle 2:</a:t>
            </a:r>
            <a:endParaRPr b="0" i="0" sz="1900" u="none" cap="none" strike="noStrike">
              <a:solidFill>
                <a:srgbClr val="000000"/>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3600"/>
              <a:buFont typeface="Arial"/>
              <a:buNone/>
            </a:pPr>
            <a:r>
              <a:rPr b="0" i="0" lang="en" sz="3600" u="none" cap="none" strike="noStrike">
                <a:solidFill>
                  <a:srgbClr val="000000"/>
                </a:solidFill>
                <a:latin typeface="Nunito"/>
                <a:ea typeface="Nunito"/>
                <a:cs typeface="Nunito"/>
                <a:sym typeface="Nunito"/>
              </a:rPr>
              <a:t>Separation of Duties</a:t>
            </a:r>
            <a:endParaRPr b="0" i="0" sz="3600" u="none" cap="none" strike="noStrike">
              <a:solidFill>
                <a:srgbClr val="000000"/>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000000"/>
              </a:solidFill>
              <a:latin typeface="Nunito"/>
              <a:ea typeface="Nunito"/>
              <a:cs typeface="Nunito"/>
              <a:sym typeface="Nunito"/>
            </a:endParaRPr>
          </a:p>
        </p:txBody>
      </p:sp>
      <p:sp>
        <p:nvSpPr>
          <p:cNvPr id="340" name="Google Shape;340;p34"/>
          <p:cNvSpPr txBox="1"/>
          <p:nvPr/>
        </p:nvSpPr>
        <p:spPr>
          <a:xfrm>
            <a:off x="423400" y="987925"/>
            <a:ext cx="88446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Example: a lab contains three chemicals which, if combined, explode:</a:t>
            </a:r>
            <a:endParaRPr b="0" i="0" sz="2000" u="none" cap="none" strike="noStrike">
              <a:solidFill>
                <a:schemeClr val="dk1"/>
              </a:solidFill>
              <a:latin typeface="Nunito"/>
              <a:ea typeface="Nunito"/>
              <a:cs typeface="Nunito"/>
              <a:sym typeface="Nunito"/>
            </a:endParaRPr>
          </a:p>
        </p:txBody>
      </p:sp>
      <p:pic>
        <p:nvPicPr>
          <p:cNvPr id="341" name="Google Shape;341;p34"/>
          <p:cNvPicPr preferRelativeResize="0"/>
          <p:nvPr/>
        </p:nvPicPr>
        <p:blipFill rotWithShape="1">
          <a:blip r:embed="rId3">
            <a:alphaModFix/>
          </a:blip>
          <a:srcRect b="0" l="0" r="0" t="0"/>
          <a:stretch/>
        </p:blipFill>
        <p:spPr>
          <a:xfrm>
            <a:off x="2293850" y="2342375"/>
            <a:ext cx="4248275" cy="2399975"/>
          </a:xfrm>
          <a:prstGeom prst="rect">
            <a:avLst/>
          </a:prstGeom>
          <a:noFill/>
          <a:ln>
            <a:noFill/>
          </a:ln>
        </p:spPr>
      </p:pic>
      <p:sp>
        <p:nvSpPr>
          <p:cNvPr id="342" name="Google Shape;342;p34"/>
          <p:cNvSpPr txBox="1"/>
          <p:nvPr/>
        </p:nvSpPr>
        <p:spPr>
          <a:xfrm>
            <a:off x="423400" y="1354475"/>
            <a:ext cx="8844600" cy="4917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One technician in charge of all three poses a large risk</a:t>
            </a:r>
            <a:endParaRPr b="0" i="0" sz="2000" u="none" cap="none" strike="noStrike">
              <a:solidFill>
                <a:schemeClr val="dk1"/>
              </a:solidFill>
              <a:latin typeface="Nunito"/>
              <a:ea typeface="Nunito"/>
              <a:cs typeface="Nunito"/>
              <a:sym typeface="Nunito"/>
            </a:endParaRPr>
          </a:p>
        </p:txBody>
      </p:sp>
      <p:sp>
        <p:nvSpPr>
          <p:cNvPr id="343" name="Google Shape;343;p34"/>
          <p:cNvSpPr txBox="1"/>
          <p:nvPr/>
        </p:nvSpPr>
        <p:spPr>
          <a:xfrm>
            <a:off x="423400" y="1693775"/>
            <a:ext cx="8297100" cy="4917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With three technicians, each in charge of one chemical, the risk is lower</a:t>
            </a:r>
            <a:endParaRPr b="0" i="0" sz="2000" u="none" cap="none" strike="noStrike">
              <a:solidFill>
                <a:schemeClr val="dk1"/>
              </a:solidFill>
              <a:latin typeface="Nunito"/>
              <a:ea typeface="Nunito"/>
              <a:cs typeface="Nunito"/>
              <a:sym typeface="Nunito"/>
            </a:endParaRPr>
          </a:p>
        </p:txBody>
      </p:sp>
      <p:pic>
        <p:nvPicPr>
          <p:cNvPr id="344" name="Google Shape;344;p34"/>
          <p:cNvPicPr preferRelativeResize="0"/>
          <p:nvPr/>
        </p:nvPicPr>
        <p:blipFill rotWithShape="1">
          <a:blip r:embed="rId4">
            <a:alphaModFix/>
          </a:blip>
          <a:srcRect b="0" l="0" r="0" t="0"/>
          <a:stretch/>
        </p:blipFill>
        <p:spPr>
          <a:xfrm>
            <a:off x="3610825" y="2318038"/>
            <a:ext cx="1774883" cy="2348426"/>
          </a:xfrm>
          <a:prstGeom prst="rect">
            <a:avLst/>
          </a:prstGeom>
          <a:noFill/>
          <a:ln>
            <a:noFill/>
          </a:ln>
        </p:spPr>
      </p:pic>
      <p:pic>
        <p:nvPicPr>
          <p:cNvPr id="345" name="Google Shape;345;p34"/>
          <p:cNvPicPr preferRelativeResize="0"/>
          <p:nvPr/>
        </p:nvPicPr>
        <p:blipFill rotWithShape="1">
          <a:blip r:embed="rId5">
            <a:alphaModFix/>
          </a:blip>
          <a:srcRect b="0" l="0" r="0" t="0"/>
          <a:stretch/>
        </p:blipFill>
        <p:spPr>
          <a:xfrm>
            <a:off x="1817275" y="2318025"/>
            <a:ext cx="6510131" cy="23999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40">
                                            <p:txEl>
                                              <p:pRg end="0" st="0"/>
                                            </p:txEl>
                                          </p:spTgt>
                                        </p:tgtEl>
                                        <p:attrNameLst>
                                          <p:attrName>style.visibility</p:attrName>
                                        </p:attrNameLst>
                                      </p:cBhvr>
                                      <p:to>
                                        <p:strVal val="visible"/>
                                      </p:to>
                                    </p:set>
                                    <p:animEffect filter="fade" transition="in">
                                      <p:cBhvr>
                                        <p:cTn dur="300"/>
                                        <p:tgtEl>
                                          <p:spTgt spid="340">
                                            <p:txEl>
                                              <p:pRg end="0" st="0"/>
                                            </p:txEl>
                                          </p:spTgt>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341"/>
                                        </p:tgtEl>
                                        <p:attrNameLst>
                                          <p:attrName>style.visibility</p:attrName>
                                        </p:attrNameLst>
                                      </p:cBhvr>
                                      <p:to>
                                        <p:strVal val="visible"/>
                                      </p:to>
                                    </p:set>
                                    <p:animEffect filter="fade" transition="in">
                                      <p:cBhvr>
                                        <p:cTn dur="300"/>
                                        <p:tgtEl>
                                          <p:spTgt spid="34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2"/>
                                        </p:tgtEl>
                                        <p:attrNameLst>
                                          <p:attrName>style.visibility</p:attrName>
                                        </p:attrNameLst>
                                      </p:cBhvr>
                                      <p:to>
                                        <p:strVal val="visible"/>
                                      </p:to>
                                    </p:set>
                                    <p:animEffect filter="fade" transition="in">
                                      <p:cBhvr>
                                        <p:cTn dur="300"/>
                                        <p:tgtEl>
                                          <p:spTgt spid="342"/>
                                        </p:tgtEl>
                                      </p:cBhvr>
                                    </p:animEffect>
                                  </p:childTnLst>
                                </p:cTn>
                              </p:par>
                              <p:par>
                                <p:cTn fill="hold" nodeType="withEffect" presetClass="exit" presetID="10" presetSubtype="0">
                                  <p:stCondLst>
                                    <p:cond delay="0"/>
                                  </p:stCondLst>
                                  <p:childTnLst>
                                    <p:animEffect filter="fade" transition="out">
                                      <p:cBhvr>
                                        <p:cTn dur="300"/>
                                        <p:tgtEl>
                                          <p:spTgt spid="341"/>
                                        </p:tgtEl>
                                      </p:cBhvr>
                                    </p:animEffect>
                                    <p:set>
                                      <p:cBhvr>
                                        <p:cTn dur="1" fill="hold">
                                          <p:stCondLst>
                                            <p:cond delay="300"/>
                                          </p:stCondLst>
                                        </p:cTn>
                                        <p:tgtEl>
                                          <p:spTgt spid="341"/>
                                        </p:tgtEl>
                                        <p:attrNameLst>
                                          <p:attrName>style.visibility</p:attrName>
                                        </p:attrNameLst>
                                      </p:cBhvr>
                                      <p:to>
                                        <p:strVal val="hidden"/>
                                      </p:to>
                                    </p:se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344"/>
                                        </p:tgtEl>
                                        <p:attrNameLst>
                                          <p:attrName>style.visibility</p:attrName>
                                        </p:attrNameLst>
                                      </p:cBhvr>
                                      <p:to>
                                        <p:strVal val="visible"/>
                                      </p:to>
                                    </p:set>
                                    <p:animEffect filter="fade" transition="in">
                                      <p:cBhvr>
                                        <p:cTn dur="300"/>
                                        <p:tgtEl>
                                          <p:spTgt spid="34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3"/>
                                        </p:tgtEl>
                                        <p:attrNameLst>
                                          <p:attrName>style.visibility</p:attrName>
                                        </p:attrNameLst>
                                      </p:cBhvr>
                                      <p:to>
                                        <p:strVal val="visible"/>
                                      </p:to>
                                    </p:set>
                                    <p:animEffect filter="fade" transition="in">
                                      <p:cBhvr>
                                        <p:cTn dur="300"/>
                                        <p:tgtEl>
                                          <p:spTgt spid="343"/>
                                        </p:tgtEl>
                                      </p:cBhvr>
                                    </p:animEffect>
                                  </p:childTnLst>
                                </p:cTn>
                              </p:par>
                              <p:par>
                                <p:cTn fill="hold" nodeType="withEffect" presetClass="exit" presetID="10" presetSubtype="0">
                                  <p:stCondLst>
                                    <p:cond delay="0"/>
                                  </p:stCondLst>
                                  <p:childTnLst>
                                    <p:animEffect filter="fade" transition="out">
                                      <p:cBhvr>
                                        <p:cTn dur="300"/>
                                        <p:tgtEl>
                                          <p:spTgt spid="344"/>
                                        </p:tgtEl>
                                      </p:cBhvr>
                                    </p:animEffect>
                                    <p:set>
                                      <p:cBhvr>
                                        <p:cTn dur="1" fill="hold">
                                          <p:stCondLst>
                                            <p:cond delay="300"/>
                                          </p:stCondLst>
                                        </p:cTn>
                                        <p:tgtEl>
                                          <p:spTgt spid="344"/>
                                        </p:tgtEl>
                                        <p:attrNameLst>
                                          <p:attrName>style.visibility</p:attrName>
                                        </p:attrNameLst>
                                      </p:cBhvr>
                                      <p:to>
                                        <p:strVal val="hidden"/>
                                      </p:to>
                                    </p:se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345"/>
                                        </p:tgtEl>
                                        <p:attrNameLst>
                                          <p:attrName>style.visibility</p:attrName>
                                        </p:attrNameLst>
                                      </p:cBhvr>
                                      <p:to>
                                        <p:strVal val="visible"/>
                                      </p:to>
                                    </p:set>
                                    <p:animEffect filter="fade" transition="in">
                                      <p:cBhvr>
                                        <p:cTn dur="300"/>
                                        <p:tgtEl>
                                          <p:spTgt spid="34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 name="Shape 349"/>
        <p:cNvGrpSpPr/>
        <p:nvPr/>
      </p:nvGrpSpPr>
      <p:grpSpPr>
        <a:xfrm>
          <a:off x="0" y="0"/>
          <a:ext cx="0" cy="0"/>
          <a:chOff x="0" y="0"/>
          <a:chExt cx="0" cy="0"/>
        </a:xfrm>
      </p:grpSpPr>
      <p:sp>
        <p:nvSpPr>
          <p:cNvPr id="350" name="Google Shape;350;p35"/>
          <p:cNvSpPr txBox="1"/>
          <p:nvPr/>
        </p:nvSpPr>
        <p:spPr>
          <a:xfrm>
            <a:off x="423400" y="1045800"/>
            <a:ext cx="87207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We could focus on multiple narrow AIs, instead of a single general one.</a:t>
            </a:r>
            <a:endParaRPr b="0" i="0" sz="2000" u="none" cap="none" strike="noStrike">
              <a:solidFill>
                <a:schemeClr val="dk1"/>
              </a:solidFill>
              <a:latin typeface="Nunito"/>
              <a:ea typeface="Nunito"/>
              <a:cs typeface="Nunito"/>
              <a:sym typeface="Nunito"/>
            </a:endParaRPr>
          </a:p>
        </p:txBody>
      </p:sp>
      <p:sp>
        <p:nvSpPr>
          <p:cNvPr id="351" name="Google Shape;351;p35"/>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352" name="Google Shape;352;p35"/>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353" name="Google Shape;353;p35"/>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354" name="Google Shape;354;p35"/>
          <p:cNvSpPr txBox="1"/>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900"/>
              <a:buFont typeface="Arial"/>
              <a:buNone/>
            </a:pPr>
            <a:r>
              <a:rPr b="0" i="0" lang="en" sz="1900" u="none" cap="none" strike="noStrike">
                <a:solidFill>
                  <a:srgbClr val="000000"/>
                </a:solidFill>
                <a:latin typeface="Nunito"/>
                <a:ea typeface="Nunito"/>
                <a:cs typeface="Nunito"/>
                <a:sym typeface="Nunito"/>
              </a:rPr>
              <a:t>Principle 2:</a:t>
            </a:r>
            <a:endParaRPr b="0" i="0" sz="1900" u="none" cap="none" strike="noStrike">
              <a:solidFill>
                <a:srgbClr val="000000"/>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3600"/>
              <a:buFont typeface="Arial"/>
              <a:buNone/>
            </a:pPr>
            <a:r>
              <a:rPr b="0" i="0" lang="en" sz="3600" u="none" cap="none" strike="noStrike">
                <a:solidFill>
                  <a:srgbClr val="000000"/>
                </a:solidFill>
                <a:latin typeface="Nunito"/>
                <a:ea typeface="Nunito"/>
                <a:cs typeface="Nunito"/>
                <a:sym typeface="Nunito"/>
              </a:rPr>
              <a:t>Separation of Duties</a:t>
            </a:r>
            <a:endParaRPr b="0" i="0" sz="3600" u="none" cap="none" strike="noStrike">
              <a:solidFill>
                <a:srgbClr val="000000"/>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000000"/>
              </a:solidFill>
              <a:latin typeface="Nunito"/>
              <a:ea typeface="Nunito"/>
              <a:cs typeface="Nunito"/>
              <a:sym typeface="Nunito"/>
            </a:endParaRPr>
          </a:p>
        </p:txBody>
      </p:sp>
      <p:sp>
        <p:nvSpPr>
          <p:cNvPr id="355" name="Google Shape;355;p35"/>
          <p:cNvSpPr txBox="1"/>
          <p:nvPr/>
        </p:nvSpPr>
        <p:spPr>
          <a:xfrm>
            <a:off x="423400" y="1666425"/>
            <a:ext cx="87207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Just as with the lab, having multiple agents, each specialized to a different task, reduces the risk posed by each.</a:t>
            </a:r>
            <a:endParaRPr b="0" i="0" sz="2000" u="none" cap="none" strike="noStrike">
              <a:solidFill>
                <a:schemeClr val="dk1"/>
              </a:solidFill>
              <a:latin typeface="Nunito"/>
              <a:ea typeface="Nunito"/>
              <a:cs typeface="Nunito"/>
              <a:sym typeface="Nunito"/>
            </a:endParaRPr>
          </a:p>
        </p:txBody>
      </p:sp>
      <p:sp>
        <p:nvSpPr>
          <p:cNvPr id="356" name="Google Shape;356;p35"/>
          <p:cNvSpPr txBox="1"/>
          <p:nvPr/>
        </p:nvSpPr>
        <p:spPr>
          <a:xfrm>
            <a:off x="423400" y="2647950"/>
            <a:ext cx="87207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Example: “Comprehensive AI Services” is an approach that views AI agents as service-providing products, each tailored to a highly-specific task.</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50"/>
                                        </p:tgtEl>
                                        <p:attrNameLst>
                                          <p:attrName>style.visibility</p:attrName>
                                        </p:attrNameLst>
                                      </p:cBhvr>
                                      <p:to>
                                        <p:strVal val="visible"/>
                                      </p:to>
                                    </p:set>
                                    <p:animEffect filter="fade" transition="in">
                                      <p:cBhvr>
                                        <p:cTn dur="300"/>
                                        <p:tgtEl>
                                          <p:spTgt spid="35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5"/>
                                        </p:tgtEl>
                                        <p:attrNameLst>
                                          <p:attrName>style.visibility</p:attrName>
                                        </p:attrNameLst>
                                      </p:cBhvr>
                                      <p:to>
                                        <p:strVal val="visible"/>
                                      </p:to>
                                    </p:set>
                                    <p:animEffect filter="fade" transition="in">
                                      <p:cBhvr>
                                        <p:cTn dur="300"/>
                                        <p:tgtEl>
                                          <p:spTgt spid="35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6"/>
                                        </p:tgtEl>
                                        <p:attrNameLst>
                                          <p:attrName>style.visibility</p:attrName>
                                        </p:attrNameLst>
                                      </p:cBhvr>
                                      <p:to>
                                        <p:strVal val="visible"/>
                                      </p:to>
                                    </p:set>
                                    <p:animEffect filter="fade" transition="in">
                                      <p:cBhvr>
                                        <p:cTn dur="300"/>
                                        <p:tgtEl>
                                          <p:spTgt spid="35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sp>
        <p:nvSpPr>
          <p:cNvPr id="361" name="Google Shape;361;p36"/>
          <p:cNvSpPr txBox="1"/>
          <p:nvPr/>
        </p:nvSpPr>
        <p:spPr>
          <a:xfrm>
            <a:off x="423400" y="104580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Principle of least privilege</a:t>
            </a:r>
            <a:r>
              <a:rPr b="0" i="0" lang="en" sz="2000" u="none" cap="none" strike="noStrike">
                <a:solidFill>
                  <a:schemeClr val="dk1"/>
                </a:solidFill>
                <a:latin typeface="Nunito"/>
                <a:ea typeface="Nunito"/>
                <a:cs typeface="Nunito"/>
                <a:sym typeface="Nunito"/>
              </a:rPr>
              <a:t>: Each agent should have only the minimum power needed to complete their tasks.</a:t>
            </a:r>
            <a:endParaRPr b="0" i="0" sz="2000" u="none" cap="none" strike="noStrike">
              <a:solidFill>
                <a:schemeClr val="dk1"/>
              </a:solidFill>
              <a:latin typeface="Nunito"/>
              <a:ea typeface="Nunito"/>
              <a:cs typeface="Nunito"/>
              <a:sym typeface="Nunito"/>
            </a:endParaRPr>
          </a:p>
        </p:txBody>
      </p:sp>
      <p:sp>
        <p:nvSpPr>
          <p:cNvPr id="362" name="Google Shape;362;p36"/>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363" name="Google Shape;363;p36"/>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364" name="Google Shape;364;p36"/>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365" name="Google Shape;365;p36"/>
          <p:cNvSpPr txBox="1"/>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900"/>
              <a:buFont typeface="Arial"/>
              <a:buNone/>
            </a:pPr>
            <a:r>
              <a:rPr b="0" i="0" lang="en" sz="1900" u="none" cap="none" strike="noStrike">
                <a:solidFill>
                  <a:srgbClr val="000000"/>
                </a:solidFill>
                <a:latin typeface="Nunito"/>
                <a:ea typeface="Nunito"/>
                <a:cs typeface="Nunito"/>
                <a:sym typeface="Nunito"/>
              </a:rPr>
              <a:t>Principle 3:</a:t>
            </a:r>
            <a:endParaRPr b="0" i="0" sz="1900" u="none" cap="none" strike="noStrike">
              <a:solidFill>
                <a:srgbClr val="000000"/>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3600"/>
              <a:buFont typeface="Arial"/>
              <a:buNone/>
            </a:pPr>
            <a:r>
              <a:rPr b="0" i="0" lang="en" sz="3600" u="none" cap="none" strike="noStrike">
                <a:solidFill>
                  <a:srgbClr val="000000"/>
                </a:solidFill>
                <a:latin typeface="Nunito"/>
                <a:ea typeface="Nunito"/>
                <a:cs typeface="Nunito"/>
                <a:sym typeface="Nunito"/>
              </a:rPr>
              <a:t>Principle of Least Privilege </a:t>
            </a:r>
            <a:endParaRPr b="0" i="0" sz="3600" u="none" cap="none" strike="noStrike">
              <a:solidFill>
                <a:srgbClr val="000000"/>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000000"/>
              </a:solidFill>
              <a:latin typeface="Nunito"/>
              <a:ea typeface="Nunito"/>
              <a:cs typeface="Nunito"/>
              <a:sym typeface="Nunito"/>
            </a:endParaRPr>
          </a:p>
        </p:txBody>
      </p:sp>
      <p:sp>
        <p:nvSpPr>
          <p:cNvPr id="366" name="Google Shape;366;p36"/>
          <p:cNvSpPr txBox="1"/>
          <p:nvPr/>
        </p:nvSpPr>
        <p:spPr>
          <a:xfrm>
            <a:off x="423400" y="1953925"/>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Separating duties might only work if we also ensure that agents cannot access parts of the system irrelevant to their tasks. In our lab example, having three technicians only reduces the risk if each can only access their chemical.</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1"/>
                                        </p:tgtEl>
                                        <p:attrNameLst>
                                          <p:attrName>style.visibility</p:attrName>
                                        </p:attrNameLst>
                                      </p:cBhvr>
                                      <p:to>
                                        <p:strVal val="visible"/>
                                      </p:to>
                                    </p:set>
                                    <p:animEffect filter="fade" transition="in">
                                      <p:cBhvr>
                                        <p:cTn dur="300"/>
                                        <p:tgtEl>
                                          <p:spTgt spid="36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6"/>
                                        </p:tgtEl>
                                        <p:attrNameLst>
                                          <p:attrName>style.visibility</p:attrName>
                                        </p:attrNameLst>
                                      </p:cBhvr>
                                      <p:to>
                                        <p:strVal val="visible"/>
                                      </p:to>
                                    </p:set>
                                    <p:animEffect filter="fade" transition="in">
                                      <p:cBhvr>
                                        <p:cTn dur="300"/>
                                        <p:tgtEl>
                                          <p:spTgt spid="36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 name="Shape 370"/>
        <p:cNvGrpSpPr/>
        <p:nvPr/>
      </p:nvGrpSpPr>
      <p:grpSpPr>
        <a:xfrm>
          <a:off x="0" y="0"/>
          <a:ext cx="0" cy="0"/>
          <a:chOff x="0" y="0"/>
          <a:chExt cx="0" cy="0"/>
        </a:xfrm>
      </p:grpSpPr>
      <p:sp>
        <p:nvSpPr>
          <p:cNvPr id="371" name="Google Shape;371;p37"/>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372" name="Google Shape;372;p37"/>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373" name="Google Shape;373;p37"/>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374" name="Google Shape;374;p37"/>
          <p:cNvSpPr txBox="1"/>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900"/>
              <a:buFont typeface="Arial"/>
              <a:buNone/>
            </a:pPr>
            <a:r>
              <a:rPr b="0" i="0" lang="en" sz="1900" u="none" cap="none" strike="noStrike">
                <a:solidFill>
                  <a:srgbClr val="000000"/>
                </a:solidFill>
                <a:latin typeface="Nunito"/>
                <a:ea typeface="Nunito"/>
                <a:cs typeface="Nunito"/>
                <a:sym typeface="Nunito"/>
              </a:rPr>
              <a:t>Principle 3:</a:t>
            </a:r>
            <a:endParaRPr b="0" i="0" sz="1900" u="none" cap="none" strike="noStrike">
              <a:solidFill>
                <a:srgbClr val="000000"/>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3600"/>
              <a:buFont typeface="Arial"/>
              <a:buNone/>
            </a:pPr>
            <a:r>
              <a:rPr b="0" i="0" lang="en" sz="3600" u="none" cap="none" strike="noStrike">
                <a:solidFill>
                  <a:srgbClr val="000000"/>
                </a:solidFill>
                <a:latin typeface="Nunito"/>
                <a:ea typeface="Nunito"/>
                <a:cs typeface="Nunito"/>
                <a:sym typeface="Nunito"/>
              </a:rPr>
              <a:t>Principle of Least Privilege </a:t>
            </a:r>
            <a:endParaRPr b="0" i="0" sz="3600" u="none" cap="none" strike="noStrike">
              <a:solidFill>
                <a:srgbClr val="000000"/>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000000"/>
              </a:solidFill>
              <a:latin typeface="Nunito"/>
              <a:ea typeface="Nunito"/>
              <a:cs typeface="Nunito"/>
              <a:sym typeface="Nunito"/>
            </a:endParaRPr>
          </a:p>
        </p:txBody>
      </p:sp>
      <p:sp>
        <p:nvSpPr>
          <p:cNvPr id="375" name="Google Shape;375;p37"/>
          <p:cNvSpPr txBox="1"/>
          <p:nvPr/>
        </p:nvSpPr>
        <p:spPr>
          <a:xfrm>
            <a:off x="423400" y="1090475"/>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Similarly, we should ensure that each AI agent only has access to the information and power necessary for it to perform its tasks reliably. </a:t>
            </a:r>
            <a:endParaRPr b="0" i="0" sz="2000" u="none" cap="none" strike="noStrike">
              <a:solidFill>
                <a:schemeClr val="dk1"/>
              </a:solidFill>
              <a:latin typeface="Nunito"/>
              <a:ea typeface="Nunito"/>
              <a:cs typeface="Nunito"/>
              <a:sym typeface="Nunito"/>
            </a:endParaRPr>
          </a:p>
        </p:txBody>
      </p:sp>
      <p:sp>
        <p:nvSpPr>
          <p:cNvPr id="376" name="Google Shape;376;p37"/>
          <p:cNvSpPr txBox="1"/>
          <p:nvPr/>
        </p:nvSpPr>
        <p:spPr>
          <a:xfrm>
            <a:off x="423400" y="2112125"/>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Example: We should avoid unnecessarily plugging AIs into the internet or giving them high-level admin access to confidential information.</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5"/>
                                        </p:tgtEl>
                                        <p:attrNameLst>
                                          <p:attrName>style.visibility</p:attrName>
                                        </p:attrNameLst>
                                      </p:cBhvr>
                                      <p:to>
                                        <p:strVal val="visible"/>
                                      </p:to>
                                    </p:set>
                                    <p:animEffect filter="fade" transition="in">
                                      <p:cBhvr>
                                        <p:cTn dur="300"/>
                                        <p:tgtEl>
                                          <p:spTgt spid="37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6"/>
                                        </p:tgtEl>
                                        <p:attrNameLst>
                                          <p:attrName>style.visibility</p:attrName>
                                        </p:attrNameLst>
                                      </p:cBhvr>
                                      <p:to>
                                        <p:strVal val="visible"/>
                                      </p:to>
                                    </p:set>
                                    <p:animEffect filter="fade" transition="in">
                                      <p:cBhvr>
                                        <p:cTn dur="300"/>
                                        <p:tgtEl>
                                          <p:spTgt spid="37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 name="Shape 380"/>
        <p:cNvGrpSpPr/>
        <p:nvPr/>
      </p:nvGrpSpPr>
      <p:grpSpPr>
        <a:xfrm>
          <a:off x="0" y="0"/>
          <a:ext cx="0" cy="0"/>
          <a:chOff x="0" y="0"/>
          <a:chExt cx="0" cy="0"/>
        </a:xfrm>
      </p:grpSpPr>
      <p:sp>
        <p:nvSpPr>
          <p:cNvPr id="381" name="Google Shape;381;p38"/>
          <p:cNvSpPr txBox="1"/>
          <p:nvPr/>
        </p:nvSpPr>
        <p:spPr>
          <a:xfrm>
            <a:off x="423400" y="104580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Fail-safes</a:t>
            </a:r>
            <a:r>
              <a:rPr b="0" i="0" lang="en" sz="2000" u="none" cap="none" strike="noStrike">
                <a:solidFill>
                  <a:schemeClr val="dk1"/>
                </a:solidFill>
                <a:latin typeface="Nunito"/>
                <a:ea typeface="Nunito"/>
                <a:cs typeface="Nunito"/>
                <a:sym typeface="Nunito"/>
              </a:rPr>
              <a:t>: features that ensure a system will be safe even if it fails.</a:t>
            </a:r>
            <a:endParaRPr b="0" i="0" sz="2000" u="none" cap="none" strike="noStrike">
              <a:solidFill>
                <a:schemeClr val="dk1"/>
              </a:solidFill>
              <a:latin typeface="Nunito"/>
              <a:ea typeface="Nunito"/>
              <a:cs typeface="Nunito"/>
              <a:sym typeface="Nunito"/>
            </a:endParaRPr>
          </a:p>
        </p:txBody>
      </p:sp>
      <p:sp>
        <p:nvSpPr>
          <p:cNvPr id="382" name="Google Shape;382;p38"/>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383" name="Google Shape;383;p38"/>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384" name="Google Shape;384;p38"/>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385" name="Google Shape;385;p38"/>
          <p:cNvSpPr txBox="1"/>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900"/>
              <a:buFont typeface="Arial"/>
              <a:buNone/>
            </a:pPr>
            <a:r>
              <a:rPr b="0" i="0" lang="en" sz="1900" u="none" cap="none" strike="noStrike">
                <a:solidFill>
                  <a:srgbClr val="000000"/>
                </a:solidFill>
                <a:latin typeface="Nunito"/>
                <a:ea typeface="Nunito"/>
                <a:cs typeface="Nunito"/>
                <a:sym typeface="Nunito"/>
              </a:rPr>
              <a:t>Principle 4:</a:t>
            </a:r>
            <a:endParaRPr b="0" i="0" sz="1900" u="none" cap="none" strike="noStrike">
              <a:solidFill>
                <a:srgbClr val="000000"/>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3600"/>
              <a:buFont typeface="Arial"/>
              <a:buNone/>
            </a:pPr>
            <a:r>
              <a:rPr b="0" i="0" lang="en" sz="3600" u="none" cap="none" strike="noStrike">
                <a:solidFill>
                  <a:srgbClr val="000000"/>
                </a:solidFill>
                <a:latin typeface="Nunito"/>
                <a:ea typeface="Nunito"/>
                <a:cs typeface="Nunito"/>
                <a:sym typeface="Nunito"/>
              </a:rPr>
              <a:t>Fail-Safes</a:t>
            </a:r>
            <a:endParaRPr b="0" i="0" sz="3600" u="none" cap="none" strike="noStrike">
              <a:solidFill>
                <a:srgbClr val="000000"/>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000000"/>
              </a:solidFill>
              <a:latin typeface="Nunito"/>
              <a:ea typeface="Nunito"/>
              <a:cs typeface="Nunito"/>
              <a:sym typeface="Nunito"/>
            </a:endParaRPr>
          </a:p>
        </p:txBody>
      </p:sp>
      <p:sp>
        <p:nvSpPr>
          <p:cNvPr id="386" name="Google Shape;386;p38"/>
          <p:cNvSpPr txBox="1"/>
          <p:nvPr/>
        </p:nvSpPr>
        <p:spPr>
          <a:xfrm>
            <a:off x="423400" y="1794175"/>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Example: elevator breaks.</a:t>
            </a:r>
            <a:endParaRPr b="0" i="0" sz="2000" u="none" cap="none" strike="noStrike">
              <a:solidFill>
                <a:schemeClr val="dk1"/>
              </a:solidFill>
              <a:latin typeface="Nunito"/>
              <a:ea typeface="Nunito"/>
              <a:cs typeface="Nunito"/>
              <a:sym typeface="Nunito"/>
            </a:endParaRPr>
          </a:p>
        </p:txBody>
      </p:sp>
      <p:sp>
        <p:nvSpPr>
          <p:cNvPr id="387" name="Google Shape;387;p38"/>
          <p:cNvSpPr txBox="1"/>
          <p:nvPr/>
        </p:nvSpPr>
        <p:spPr>
          <a:xfrm>
            <a:off x="423400" y="2660238"/>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A “confidence </a:t>
            </a:r>
            <a:r>
              <a:rPr lang="en" sz="2000">
                <a:solidFill>
                  <a:schemeClr val="dk1"/>
                </a:solidFill>
                <a:latin typeface="Nunito"/>
                <a:ea typeface="Nunito"/>
                <a:cs typeface="Nunito"/>
                <a:sym typeface="Nunito"/>
              </a:rPr>
              <a:t>estimate</a:t>
            </a:r>
            <a:r>
              <a:rPr b="0" i="0" lang="en" sz="2000" u="none" cap="none" strike="noStrike">
                <a:solidFill>
                  <a:schemeClr val="dk1"/>
                </a:solidFill>
                <a:latin typeface="Nunito"/>
                <a:ea typeface="Nunito"/>
                <a:cs typeface="Nunito"/>
                <a:sym typeface="Nunito"/>
              </a:rPr>
              <a:t>” might work as an AI fail-safe:</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Tracks level of confidence the AI agent has in its decisions</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Prevents enacting decision below </a:t>
            </a:r>
            <a:r>
              <a:rPr lang="en" sz="2000">
                <a:solidFill>
                  <a:schemeClr val="dk1"/>
                </a:solidFill>
                <a:latin typeface="Nunito"/>
                <a:ea typeface="Nunito"/>
                <a:cs typeface="Nunito"/>
                <a:sym typeface="Nunito"/>
              </a:rPr>
              <a:t>specific</a:t>
            </a:r>
            <a:r>
              <a:rPr b="0" i="0" lang="en" sz="2000" u="none" cap="none" strike="noStrike">
                <a:solidFill>
                  <a:schemeClr val="dk1"/>
                </a:solidFill>
                <a:latin typeface="Nunito"/>
                <a:ea typeface="Nunito"/>
                <a:cs typeface="Nunito"/>
                <a:sym typeface="Nunito"/>
              </a:rPr>
              <a:t> confidence threshold</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1"/>
                                        </p:tgtEl>
                                        <p:attrNameLst>
                                          <p:attrName>style.visibility</p:attrName>
                                        </p:attrNameLst>
                                      </p:cBhvr>
                                      <p:to>
                                        <p:strVal val="visible"/>
                                      </p:to>
                                    </p:set>
                                    <p:animEffect filter="fade" transition="in">
                                      <p:cBhvr>
                                        <p:cTn dur="300"/>
                                        <p:tgtEl>
                                          <p:spTgt spid="38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6"/>
                                        </p:tgtEl>
                                        <p:attrNameLst>
                                          <p:attrName>style.visibility</p:attrName>
                                        </p:attrNameLst>
                                      </p:cBhvr>
                                      <p:to>
                                        <p:strVal val="visible"/>
                                      </p:to>
                                    </p:set>
                                    <p:animEffect filter="fade" transition="in">
                                      <p:cBhvr>
                                        <p:cTn dur="300"/>
                                        <p:tgtEl>
                                          <p:spTgt spid="38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7">
                                            <p:txEl>
                                              <p:pRg end="0" st="0"/>
                                            </p:txEl>
                                          </p:spTgt>
                                        </p:tgtEl>
                                        <p:attrNameLst>
                                          <p:attrName>style.visibility</p:attrName>
                                        </p:attrNameLst>
                                      </p:cBhvr>
                                      <p:to>
                                        <p:strVal val="visible"/>
                                      </p:to>
                                    </p:set>
                                    <p:animEffect filter="fade" transition="in">
                                      <p:cBhvr>
                                        <p:cTn dur="300"/>
                                        <p:tgtEl>
                                          <p:spTgt spid="387">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7">
                                            <p:txEl>
                                              <p:pRg end="1" st="1"/>
                                            </p:txEl>
                                          </p:spTgt>
                                        </p:tgtEl>
                                        <p:attrNameLst>
                                          <p:attrName>style.visibility</p:attrName>
                                        </p:attrNameLst>
                                      </p:cBhvr>
                                      <p:to>
                                        <p:strVal val="visible"/>
                                      </p:to>
                                    </p:set>
                                    <p:animEffect filter="fade" transition="in">
                                      <p:cBhvr>
                                        <p:cTn dur="300"/>
                                        <p:tgtEl>
                                          <p:spTgt spid="387">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7">
                                            <p:txEl>
                                              <p:pRg end="2" st="2"/>
                                            </p:txEl>
                                          </p:spTgt>
                                        </p:tgtEl>
                                        <p:attrNameLst>
                                          <p:attrName>style.visibility</p:attrName>
                                        </p:attrNameLst>
                                      </p:cBhvr>
                                      <p:to>
                                        <p:strVal val="visible"/>
                                      </p:to>
                                    </p:set>
                                    <p:animEffect filter="fade" transition="in">
                                      <p:cBhvr>
                                        <p:cTn dur="300"/>
                                        <p:tgtEl>
                                          <p:spTgt spid="387">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 name="Shape 391"/>
        <p:cNvGrpSpPr/>
        <p:nvPr/>
      </p:nvGrpSpPr>
      <p:grpSpPr>
        <a:xfrm>
          <a:off x="0" y="0"/>
          <a:ext cx="0" cy="0"/>
          <a:chOff x="0" y="0"/>
          <a:chExt cx="0" cy="0"/>
        </a:xfrm>
      </p:grpSpPr>
      <p:sp>
        <p:nvSpPr>
          <p:cNvPr id="392" name="Google Shape;392;p39"/>
          <p:cNvSpPr txBox="1"/>
          <p:nvPr/>
        </p:nvSpPr>
        <p:spPr>
          <a:xfrm>
            <a:off x="423400" y="1045800"/>
            <a:ext cx="87501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Antifragility</a:t>
            </a:r>
            <a:r>
              <a:rPr b="0" i="0" lang="en" sz="2000" u="none" cap="none" strike="noStrike">
                <a:solidFill>
                  <a:schemeClr val="dk1"/>
                </a:solidFill>
                <a:latin typeface="Nunito"/>
                <a:ea typeface="Nunito"/>
                <a:cs typeface="Nunito"/>
                <a:sym typeface="Nunito"/>
              </a:rPr>
              <a:t>: the capacity to become stronger from encountering adversity.</a:t>
            </a:r>
            <a:endParaRPr b="0" i="0" sz="2000" u="none" cap="none" strike="noStrike">
              <a:solidFill>
                <a:schemeClr val="dk1"/>
              </a:solidFill>
              <a:latin typeface="Nunito"/>
              <a:ea typeface="Nunito"/>
              <a:cs typeface="Nunito"/>
              <a:sym typeface="Nunito"/>
            </a:endParaRPr>
          </a:p>
        </p:txBody>
      </p:sp>
      <p:sp>
        <p:nvSpPr>
          <p:cNvPr id="393" name="Google Shape;393;p39"/>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394" name="Google Shape;394;p39"/>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395" name="Google Shape;395;p39"/>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396" name="Google Shape;396;p39"/>
          <p:cNvSpPr txBox="1"/>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900"/>
              <a:buFont typeface="Arial"/>
              <a:buNone/>
            </a:pPr>
            <a:r>
              <a:rPr b="0" i="0" lang="en" sz="1900" u="none" cap="none" strike="noStrike">
                <a:solidFill>
                  <a:srgbClr val="000000"/>
                </a:solidFill>
                <a:latin typeface="Nunito"/>
                <a:ea typeface="Nunito"/>
                <a:cs typeface="Nunito"/>
                <a:sym typeface="Nunito"/>
              </a:rPr>
              <a:t>Principle 5:</a:t>
            </a:r>
            <a:endParaRPr b="0" i="0" sz="1900" u="none" cap="none" strike="noStrike">
              <a:solidFill>
                <a:srgbClr val="000000"/>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3600"/>
              <a:buFont typeface="Arial"/>
              <a:buNone/>
            </a:pPr>
            <a:r>
              <a:rPr b="0" i="0" lang="en" sz="3600" u="none" cap="none" strike="noStrike">
                <a:solidFill>
                  <a:srgbClr val="000000"/>
                </a:solidFill>
                <a:latin typeface="Nunito"/>
                <a:ea typeface="Nunito"/>
                <a:cs typeface="Nunito"/>
                <a:sym typeface="Nunito"/>
              </a:rPr>
              <a:t>Antifragility</a:t>
            </a:r>
            <a:endParaRPr b="0" i="0" sz="3600" u="none" cap="none" strike="noStrike">
              <a:solidFill>
                <a:srgbClr val="000000"/>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000000"/>
              </a:solidFill>
              <a:latin typeface="Nunito"/>
              <a:ea typeface="Nunito"/>
              <a:cs typeface="Nunito"/>
              <a:sym typeface="Nunito"/>
            </a:endParaRPr>
          </a:p>
        </p:txBody>
      </p:sp>
      <p:sp>
        <p:nvSpPr>
          <p:cNvPr id="397" name="Google Shape;397;p39"/>
          <p:cNvSpPr txBox="1"/>
          <p:nvPr/>
        </p:nvSpPr>
        <p:spPr>
          <a:xfrm>
            <a:off x="423400" y="1760750"/>
            <a:ext cx="87501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Example: lifting weights strains muscles, so muscles grow stronger.</a:t>
            </a:r>
            <a:endParaRPr b="0" i="0" sz="2000" u="none" cap="none" strike="noStrike">
              <a:solidFill>
                <a:schemeClr val="dk1"/>
              </a:solidFill>
              <a:latin typeface="Nunito"/>
              <a:ea typeface="Nunito"/>
              <a:cs typeface="Nunito"/>
              <a:sym typeface="Nunito"/>
            </a:endParaRPr>
          </a:p>
        </p:txBody>
      </p:sp>
      <p:pic>
        <p:nvPicPr>
          <p:cNvPr id="398" name="Google Shape;398;p39"/>
          <p:cNvPicPr preferRelativeResize="0"/>
          <p:nvPr/>
        </p:nvPicPr>
        <p:blipFill rotWithShape="1">
          <a:blip r:embed="rId3">
            <a:alphaModFix/>
          </a:blip>
          <a:srcRect b="0" l="0" r="0" t="0"/>
          <a:stretch/>
        </p:blipFill>
        <p:spPr>
          <a:xfrm>
            <a:off x="487875" y="2679800"/>
            <a:ext cx="8049777" cy="1691875"/>
          </a:xfrm>
          <a:prstGeom prst="rect">
            <a:avLst/>
          </a:prstGeom>
          <a:noFill/>
          <a:ln>
            <a:noFill/>
          </a:ln>
        </p:spPr>
      </p:pic>
      <p:pic>
        <p:nvPicPr>
          <p:cNvPr id="399" name="Google Shape;399;p39"/>
          <p:cNvPicPr preferRelativeResize="0"/>
          <p:nvPr/>
        </p:nvPicPr>
        <p:blipFill rotWithShape="1">
          <a:blip r:embed="rId4">
            <a:alphaModFix/>
          </a:blip>
          <a:srcRect b="0" l="0" r="55335" t="0"/>
          <a:stretch/>
        </p:blipFill>
        <p:spPr>
          <a:xfrm>
            <a:off x="720175" y="2353850"/>
            <a:ext cx="3821276" cy="2438175"/>
          </a:xfrm>
          <a:prstGeom prst="rect">
            <a:avLst/>
          </a:prstGeom>
          <a:noFill/>
          <a:ln>
            <a:noFill/>
          </a:ln>
        </p:spPr>
      </p:pic>
      <p:pic>
        <p:nvPicPr>
          <p:cNvPr id="400" name="Google Shape;400;p39"/>
          <p:cNvPicPr preferRelativeResize="0"/>
          <p:nvPr/>
        </p:nvPicPr>
        <p:blipFill rotWithShape="1">
          <a:blip r:embed="rId4">
            <a:alphaModFix/>
          </a:blip>
          <a:srcRect b="0" l="46062" r="0" t="0"/>
          <a:stretch/>
        </p:blipFill>
        <p:spPr>
          <a:xfrm>
            <a:off x="4541450" y="2571750"/>
            <a:ext cx="3761510" cy="2220275"/>
          </a:xfrm>
          <a:prstGeom prst="rect">
            <a:avLst/>
          </a:prstGeom>
          <a:noFill/>
          <a:ln>
            <a:noFill/>
          </a:ln>
        </p:spPr>
      </p:pic>
      <p:sp>
        <p:nvSpPr>
          <p:cNvPr id="401" name="Google Shape;401;p39"/>
          <p:cNvSpPr txBox="1"/>
          <p:nvPr/>
        </p:nvSpPr>
        <p:spPr>
          <a:xfrm>
            <a:off x="423400" y="2171138"/>
            <a:ext cx="87501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Example: infection by a pathogen results in immune protection.</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2"/>
                                        </p:tgtEl>
                                        <p:attrNameLst>
                                          <p:attrName>style.visibility</p:attrName>
                                        </p:attrNameLst>
                                      </p:cBhvr>
                                      <p:to>
                                        <p:strVal val="visible"/>
                                      </p:to>
                                    </p:set>
                                    <p:animEffect filter="fade" transition="in">
                                      <p:cBhvr>
                                        <p:cTn dur="300"/>
                                        <p:tgtEl>
                                          <p:spTgt spid="39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7"/>
                                        </p:tgtEl>
                                        <p:attrNameLst>
                                          <p:attrName>style.visibility</p:attrName>
                                        </p:attrNameLst>
                                      </p:cBhvr>
                                      <p:to>
                                        <p:strVal val="visible"/>
                                      </p:to>
                                    </p:set>
                                    <p:animEffect filter="fade" transition="in">
                                      <p:cBhvr>
                                        <p:cTn dur="300"/>
                                        <p:tgtEl>
                                          <p:spTgt spid="397"/>
                                        </p:tgtEl>
                                      </p:cBhvr>
                                    </p:animEffect>
                                  </p:childTnLst>
                                </p:cTn>
                              </p:par>
                            </p:childTnLst>
                          </p:cTn>
                        </p:par>
                        <p:par>
                          <p:cTn fill="hold">
                            <p:stCondLst>
                              <p:cond delay="300"/>
                            </p:stCondLst>
                            <p:childTnLst>
                              <p:par>
                                <p:cTn fill="hold" nodeType="afterEffect" presetClass="entr" presetID="2" presetSubtype="2">
                                  <p:stCondLst>
                                    <p:cond delay="0"/>
                                  </p:stCondLst>
                                  <p:childTnLst>
                                    <p:set>
                                      <p:cBhvr>
                                        <p:cTn dur="1" fill="hold">
                                          <p:stCondLst>
                                            <p:cond delay="0"/>
                                          </p:stCondLst>
                                        </p:cTn>
                                        <p:tgtEl>
                                          <p:spTgt spid="398"/>
                                        </p:tgtEl>
                                        <p:attrNameLst>
                                          <p:attrName>style.visibility</p:attrName>
                                        </p:attrNameLst>
                                      </p:cBhvr>
                                      <p:to>
                                        <p:strVal val="visible"/>
                                      </p:to>
                                    </p:set>
                                    <p:anim calcmode="lin" valueType="num">
                                      <p:cBhvr additive="base">
                                        <p:cTn dur="300"/>
                                        <p:tgtEl>
                                          <p:spTgt spid="398"/>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300"/>
                                        <p:tgtEl>
                                          <p:spTgt spid="397"/>
                                        </p:tgtEl>
                                      </p:cBhvr>
                                    </p:animEffect>
                                    <p:set>
                                      <p:cBhvr>
                                        <p:cTn dur="1" fill="hold">
                                          <p:stCondLst>
                                            <p:cond delay="300"/>
                                          </p:stCondLst>
                                        </p:cTn>
                                        <p:tgtEl>
                                          <p:spTgt spid="397"/>
                                        </p:tgtEl>
                                        <p:attrNameLst>
                                          <p:attrName>style.visibility</p:attrName>
                                        </p:attrNameLst>
                                      </p:cBhvr>
                                      <p:to>
                                        <p:strVal val="hidden"/>
                                      </p:to>
                                    </p:set>
                                  </p:childTnLst>
                                </p:cTn>
                              </p:par>
                            </p:childTnLst>
                          </p:cTn>
                        </p:par>
                        <p:par>
                          <p:cTn fill="hold">
                            <p:stCondLst>
                              <p:cond delay="300"/>
                            </p:stCondLst>
                            <p:childTnLst>
                              <p:par>
                                <p:cTn fill="hold" nodeType="afterEffect" presetClass="exit" presetID="10" presetSubtype="0">
                                  <p:stCondLst>
                                    <p:cond delay="0"/>
                                  </p:stCondLst>
                                  <p:childTnLst>
                                    <p:animEffect filter="fade" transition="out">
                                      <p:cBhvr>
                                        <p:cTn dur="300"/>
                                        <p:tgtEl>
                                          <p:spTgt spid="398"/>
                                        </p:tgtEl>
                                      </p:cBhvr>
                                    </p:animEffect>
                                    <p:set>
                                      <p:cBhvr>
                                        <p:cTn dur="1" fill="hold">
                                          <p:stCondLst>
                                            <p:cond delay="300"/>
                                          </p:stCondLst>
                                        </p:cTn>
                                        <p:tgtEl>
                                          <p:spTgt spid="398"/>
                                        </p:tgtEl>
                                        <p:attrNameLst>
                                          <p:attrName>style.visibility</p:attrName>
                                        </p:attrNameLst>
                                      </p:cBhvr>
                                      <p:to>
                                        <p:strVal val="hidden"/>
                                      </p:to>
                                    </p:set>
                                  </p:childTnLst>
                                </p:cTn>
                              </p:par>
                            </p:childTnLst>
                          </p:cTn>
                        </p:par>
                        <p:par>
                          <p:cTn fill="hold">
                            <p:stCondLst>
                              <p:cond delay="600"/>
                            </p:stCondLst>
                            <p:childTnLst>
                              <p:par>
                                <p:cTn fill="hold" nodeType="afterEffect" presetClass="entr" presetID="10" presetSubtype="0">
                                  <p:stCondLst>
                                    <p:cond delay="0"/>
                                  </p:stCondLst>
                                  <p:childTnLst>
                                    <p:set>
                                      <p:cBhvr>
                                        <p:cTn dur="1" fill="hold">
                                          <p:stCondLst>
                                            <p:cond delay="0"/>
                                          </p:stCondLst>
                                        </p:cTn>
                                        <p:tgtEl>
                                          <p:spTgt spid="401"/>
                                        </p:tgtEl>
                                        <p:attrNameLst>
                                          <p:attrName>style.visibility</p:attrName>
                                        </p:attrNameLst>
                                      </p:cBhvr>
                                      <p:to>
                                        <p:strVal val="visible"/>
                                      </p:to>
                                    </p:set>
                                    <p:animEffect filter="fade" transition="in">
                                      <p:cBhvr>
                                        <p:cTn dur="300"/>
                                        <p:tgtEl>
                                          <p:spTgt spid="401"/>
                                        </p:tgtEl>
                                      </p:cBhvr>
                                    </p:animEffect>
                                  </p:childTnLst>
                                </p:cTn>
                              </p:par>
                            </p:childTnLst>
                          </p:cTn>
                        </p:par>
                        <p:par>
                          <p:cTn fill="hold">
                            <p:stCondLst>
                              <p:cond delay="900"/>
                            </p:stCondLst>
                            <p:childTnLst>
                              <p:par>
                                <p:cTn fill="hold" nodeType="afterEffect" presetClass="entr" presetID="10" presetSubtype="0">
                                  <p:stCondLst>
                                    <p:cond delay="0"/>
                                  </p:stCondLst>
                                  <p:childTnLst>
                                    <p:set>
                                      <p:cBhvr>
                                        <p:cTn dur="1" fill="hold">
                                          <p:stCondLst>
                                            <p:cond delay="0"/>
                                          </p:stCondLst>
                                        </p:cTn>
                                        <p:tgtEl>
                                          <p:spTgt spid="399"/>
                                        </p:tgtEl>
                                        <p:attrNameLst>
                                          <p:attrName>style.visibility</p:attrName>
                                        </p:attrNameLst>
                                      </p:cBhvr>
                                      <p:to>
                                        <p:strVal val="visible"/>
                                      </p:to>
                                    </p:set>
                                    <p:animEffect filter="fade" transition="in">
                                      <p:cBhvr>
                                        <p:cTn dur="1000"/>
                                        <p:tgtEl>
                                          <p:spTgt spid="39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400"/>
                                        </p:tgtEl>
                                        <p:attrNameLst>
                                          <p:attrName>style.visibility</p:attrName>
                                        </p:attrNameLst>
                                      </p:cBhvr>
                                      <p:to>
                                        <p:strVal val="visible"/>
                                      </p:to>
                                    </p:set>
                                    <p:anim calcmode="lin" valueType="num">
                                      <p:cBhvr additive="base">
                                        <p:cTn dur="1000"/>
                                        <p:tgtEl>
                                          <p:spTgt spid="400"/>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5" name="Shape 405"/>
        <p:cNvGrpSpPr/>
        <p:nvPr/>
      </p:nvGrpSpPr>
      <p:grpSpPr>
        <a:xfrm>
          <a:off x="0" y="0"/>
          <a:ext cx="0" cy="0"/>
          <a:chOff x="0" y="0"/>
          <a:chExt cx="0" cy="0"/>
        </a:xfrm>
      </p:grpSpPr>
      <p:sp>
        <p:nvSpPr>
          <p:cNvPr id="406" name="Google Shape;406;p40"/>
          <p:cNvSpPr txBox="1"/>
          <p:nvPr/>
        </p:nvSpPr>
        <p:spPr>
          <a:xfrm>
            <a:off x="423400" y="1045800"/>
            <a:ext cx="88287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Negative feedback</a:t>
            </a:r>
            <a:r>
              <a:rPr b="0" i="0" lang="en" sz="2000" u="none" cap="none" strike="noStrike">
                <a:solidFill>
                  <a:schemeClr val="dk1"/>
                </a:solidFill>
                <a:latin typeface="Nunito"/>
                <a:ea typeface="Nunito"/>
                <a:cs typeface="Nunito"/>
                <a:sym typeface="Nunito"/>
              </a:rPr>
              <a:t>: processes that down-regulate initial change. </a:t>
            </a:r>
            <a:endParaRPr b="0" i="0" sz="2000" u="none" cap="none" strike="noStrike">
              <a:solidFill>
                <a:schemeClr val="dk1"/>
              </a:solidFill>
              <a:latin typeface="Nunito"/>
              <a:ea typeface="Nunito"/>
              <a:cs typeface="Nunito"/>
              <a:sym typeface="Nunito"/>
            </a:endParaRPr>
          </a:p>
        </p:txBody>
      </p:sp>
      <p:sp>
        <p:nvSpPr>
          <p:cNvPr id="407" name="Google Shape;407;p40"/>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408" name="Google Shape;408;p40"/>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409" name="Google Shape;409;p40"/>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410" name="Google Shape;410;p40"/>
          <p:cNvSpPr txBox="1"/>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900"/>
              <a:buFont typeface="Arial"/>
              <a:buNone/>
            </a:pPr>
            <a:r>
              <a:rPr b="0" i="0" lang="en" sz="1900" u="none" cap="none" strike="noStrike">
                <a:solidFill>
                  <a:srgbClr val="000000"/>
                </a:solidFill>
                <a:latin typeface="Nunito"/>
                <a:ea typeface="Nunito"/>
                <a:cs typeface="Nunito"/>
                <a:sym typeface="Nunito"/>
              </a:rPr>
              <a:t>Principle 6:</a:t>
            </a:r>
            <a:endParaRPr b="0" i="0" sz="1900" u="none" cap="none" strike="noStrike">
              <a:solidFill>
                <a:srgbClr val="000000"/>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3600"/>
              <a:buFont typeface="Arial"/>
              <a:buNone/>
            </a:pPr>
            <a:r>
              <a:rPr b="0" i="0" lang="en" sz="3600" u="none" cap="none" strike="noStrike">
                <a:solidFill>
                  <a:srgbClr val="000000"/>
                </a:solidFill>
                <a:latin typeface="Nunito"/>
                <a:ea typeface="Nunito"/>
                <a:cs typeface="Nunito"/>
                <a:sym typeface="Nunito"/>
              </a:rPr>
              <a:t>Negative Feedback Mechanisms </a:t>
            </a:r>
            <a:endParaRPr b="0" i="0" sz="3600" u="none" cap="none" strike="noStrike">
              <a:solidFill>
                <a:srgbClr val="000000"/>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000000"/>
              </a:solidFill>
              <a:latin typeface="Nunito"/>
              <a:ea typeface="Nunito"/>
              <a:cs typeface="Nunito"/>
              <a:sym typeface="Nunito"/>
            </a:endParaRPr>
          </a:p>
        </p:txBody>
      </p:sp>
      <p:sp>
        <p:nvSpPr>
          <p:cNvPr id="411" name="Google Shape;411;p40"/>
          <p:cNvSpPr txBox="1"/>
          <p:nvPr/>
        </p:nvSpPr>
        <p:spPr>
          <a:xfrm>
            <a:off x="423400" y="1712200"/>
            <a:ext cx="88287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Example: body temperature.</a:t>
            </a:r>
            <a:endParaRPr b="0" i="0" sz="2000" u="none" cap="none" strike="noStrike">
              <a:solidFill>
                <a:schemeClr val="dk1"/>
              </a:solidFill>
              <a:latin typeface="Nunito"/>
              <a:ea typeface="Nunito"/>
              <a:cs typeface="Nunito"/>
              <a:sym typeface="Nunito"/>
            </a:endParaRPr>
          </a:p>
        </p:txBody>
      </p:sp>
      <p:pic>
        <p:nvPicPr>
          <p:cNvPr id="412" name="Google Shape;412;p40"/>
          <p:cNvPicPr preferRelativeResize="0"/>
          <p:nvPr/>
        </p:nvPicPr>
        <p:blipFill rotWithShape="1">
          <a:blip r:embed="rId3">
            <a:alphaModFix/>
          </a:blip>
          <a:srcRect b="0" l="0" r="0" t="0"/>
          <a:stretch/>
        </p:blipFill>
        <p:spPr>
          <a:xfrm>
            <a:off x="5613100" y="1637812"/>
            <a:ext cx="789850" cy="752813"/>
          </a:xfrm>
          <a:prstGeom prst="rect">
            <a:avLst/>
          </a:prstGeom>
          <a:noFill/>
          <a:ln>
            <a:noFill/>
          </a:ln>
        </p:spPr>
      </p:pic>
      <p:grpSp>
        <p:nvGrpSpPr>
          <p:cNvPr id="413" name="Google Shape;413;p40"/>
          <p:cNvGrpSpPr/>
          <p:nvPr/>
        </p:nvGrpSpPr>
        <p:grpSpPr>
          <a:xfrm>
            <a:off x="3930925" y="2181319"/>
            <a:ext cx="1721775" cy="1261806"/>
            <a:chOff x="3930925" y="2181319"/>
            <a:chExt cx="1721775" cy="1261806"/>
          </a:xfrm>
        </p:grpSpPr>
        <p:grpSp>
          <p:nvGrpSpPr>
            <p:cNvPr id="414" name="Google Shape;414;p40"/>
            <p:cNvGrpSpPr/>
            <p:nvPr/>
          </p:nvGrpSpPr>
          <p:grpSpPr>
            <a:xfrm>
              <a:off x="4866314" y="2181319"/>
              <a:ext cx="786386" cy="1261806"/>
              <a:chOff x="4866314" y="2181319"/>
              <a:chExt cx="786386" cy="1261806"/>
            </a:xfrm>
          </p:grpSpPr>
          <p:sp>
            <p:nvSpPr>
              <p:cNvPr id="415" name="Google Shape;415;p40"/>
              <p:cNvSpPr/>
              <p:nvPr/>
            </p:nvSpPr>
            <p:spPr>
              <a:xfrm>
                <a:off x="4866314" y="2526925"/>
                <a:ext cx="305175" cy="916200"/>
              </a:xfrm>
              <a:custGeom>
                <a:rect b="b" l="l" r="r" t="t"/>
                <a:pathLst>
                  <a:path extrusionOk="0" h="36648" w="12207">
                    <a:moveTo>
                      <a:pt x="5298" y="36648"/>
                    </a:moveTo>
                    <a:cubicBezTo>
                      <a:pt x="4442" y="32437"/>
                      <a:pt x="-992" y="17487"/>
                      <a:pt x="159" y="11379"/>
                    </a:cubicBezTo>
                    <a:cubicBezTo>
                      <a:pt x="1311" y="5271"/>
                      <a:pt x="10199" y="1897"/>
                      <a:pt x="12207" y="0"/>
                    </a:cubicBezTo>
                  </a:path>
                </a:pathLst>
              </a:cu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416" name="Google Shape;416;p40"/>
              <p:cNvCxnSpPr/>
              <p:nvPr/>
            </p:nvCxnSpPr>
            <p:spPr>
              <a:xfrm flipH="1" rot="10800000">
                <a:off x="5171500" y="2181319"/>
                <a:ext cx="481200" cy="345600"/>
              </a:xfrm>
              <a:prstGeom prst="straightConnector1">
                <a:avLst/>
              </a:prstGeom>
              <a:noFill/>
              <a:ln cap="flat" cmpd="sng" w="9525">
                <a:solidFill>
                  <a:srgbClr val="FF0000"/>
                </a:solidFill>
                <a:prstDash val="solid"/>
                <a:round/>
                <a:headEnd len="sm" w="sm" type="none"/>
                <a:tailEnd len="med" w="med" type="triangle"/>
              </a:ln>
            </p:spPr>
          </p:cxnSp>
        </p:grpSp>
        <p:sp>
          <p:nvSpPr>
            <p:cNvPr id="417" name="Google Shape;417;p40"/>
            <p:cNvSpPr txBox="1"/>
            <p:nvPr/>
          </p:nvSpPr>
          <p:spPr>
            <a:xfrm>
              <a:off x="3930925" y="2608875"/>
              <a:ext cx="12825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1500"/>
                <a:buFont typeface="Arial"/>
                <a:buNone/>
              </a:pPr>
              <a:r>
                <a:rPr b="0" i="0" lang="en" sz="1500" u="none" cap="none" strike="noStrike">
                  <a:solidFill>
                    <a:srgbClr val="FF0000"/>
                  </a:solidFill>
                  <a:latin typeface="Nunito"/>
                  <a:ea typeface="Nunito"/>
                  <a:cs typeface="Nunito"/>
                  <a:sym typeface="Nunito"/>
                </a:rPr>
                <a:t>Shivering</a:t>
              </a:r>
              <a:endParaRPr b="0" i="0" sz="1500" u="none" cap="none" strike="noStrike">
                <a:solidFill>
                  <a:srgbClr val="FF0000"/>
                </a:solidFill>
                <a:latin typeface="Nunito"/>
                <a:ea typeface="Nunito"/>
                <a:cs typeface="Nunito"/>
                <a:sym typeface="Nunito"/>
              </a:endParaRPr>
            </a:p>
          </p:txBody>
        </p:sp>
      </p:grpSp>
      <p:grpSp>
        <p:nvGrpSpPr>
          <p:cNvPr id="418" name="Google Shape;418;p40"/>
          <p:cNvGrpSpPr/>
          <p:nvPr/>
        </p:nvGrpSpPr>
        <p:grpSpPr>
          <a:xfrm>
            <a:off x="6402951" y="2181323"/>
            <a:ext cx="2012924" cy="1261806"/>
            <a:chOff x="6402951" y="2181323"/>
            <a:chExt cx="2012924" cy="1261806"/>
          </a:xfrm>
        </p:grpSpPr>
        <p:grpSp>
          <p:nvGrpSpPr>
            <p:cNvPr id="419" name="Google Shape;419;p40"/>
            <p:cNvGrpSpPr/>
            <p:nvPr/>
          </p:nvGrpSpPr>
          <p:grpSpPr>
            <a:xfrm flipH="1">
              <a:off x="6402951" y="2181323"/>
              <a:ext cx="789846" cy="1261806"/>
              <a:chOff x="4866314" y="2181319"/>
              <a:chExt cx="786386" cy="1261806"/>
            </a:xfrm>
          </p:grpSpPr>
          <p:sp>
            <p:nvSpPr>
              <p:cNvPr id="420" name="Google Shape;420;p40"/>
              <p:cNvSpPr/>
              <p:nvPr/>
            </p:nvSpPr>
            <p:spPr>
              <a:xfrm>
                <a:off x="4866314" y="2526925"/>
                <a:ext cx="305175" cy="916200"/>
              </a:xfrm>
              <a:custGeom>
                <a:rect b="b" l="l" r="r" t="t"/>
                <a:pathLst>
                  <a:path extrusionOk="0" h="36648" w="12207">
                    <a:moveTo>
                      <a:pt x="5298" y="36648"/>
                    </a:moveTo>
                    <a:cubicBezTo>
                      <a:pt x="4442" y="32437"/>
                      <a:pt x="-992" y="17487"/>
                      <a:pt x="159" y="11379"/>
                    </a:cubicBezTo>
                    <a:cubicBezTo>
                      <a:pt x="1311" y="5271"/>
                      <a:pt x="10199" y="1897"/>
                      <a:pt x="12207" y="0"/>
                    </a:cubicBezTo>
                  </a:path>
                </a:pathLst>
              </a:custGeom>
              <a:noFill/>
              <a:ln cap="flat" cmpd="sng" w="9525">
                <a:solidFill>
                  <a:srgbClr val="06B0F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421" name="Google Shape;421;p40"/>
              <p:cNvCxnSpPr/>
              <p:nvPr/>
            </p:nvCxnSpPr>
            <p:spPr>
              <a:xfrm flipH="1" rot="10800000">
                <a:off x="5171500" y="2181319"/>
                <a:ext cx="481200" cy="345600"/>
              </a:xfrm>
              <a:prstGeom prst="straightConnector1">
                <a:avLst/>
              </a:prstGeom>
              <a:noFill/>
              <a:ln cap="flat" cmpd="sng" w="9525">
                <a:solidFill>
                  <a:srgbClr val="06B0F0"/>
                </a:solidFill>
                <a:prstDash val="solid"/>
                <a:round/>
                <a:headEnd len="sm" w="sm" type="none"/>
                <a:tailEnd len="med" w="med" type="triangle"/>
              </a:ln>
            </p:spPr>
          </p:cxnSp>
        </p:grpSp>
        <p:sp>
          <p:nvSpPr>
            <p:cNvPr id="422" name="Google Shape;422;p40"/>
            <p:cNvSpPr txBox="1"/>
            <p:nvPr/>
          </p:nvSpPr>
          <p:spPr>
            <a:xfrm>
              <a:off x="7133375" y="2608875"/>
              <a:ext cx="12825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1500"/>
                <a:buFont typeface="Arial"/>
                <a:buNone/>
              </a:pPr>
              <a:r>
                <a:rPr b="0" i="0" lang="en" sz="1500" u="none" cap="none" strike="noStrike">
                  <a:solidFill>
                    <a:srgbClr val="06B0F0"/>
                  </a:solidFill>
                  <a:latin typeface="Nunito"/>
                  <a:ea typeface="Nunito"/>
                  <a:cs typeface="Nunito"/>
                  <a:sym typeface="Nunito"/>
                </a:rPr>
                <a:t>Sweating</a:t>
              </a:r>
              <a:endParaRPr b="0" i="0" sz="1500" u="none" cap="none" strike="noStrike">
                <a:solidFill>
                  <a:srgbClr val="06B0F0"/>
                </a:solidFill>
                <a:latin typeface="Nunito"/>
                <a:ea typeface="Nunito"/>
                <a:cs typeface="Nunito"/>
                <a:sym typeface="Nunito"/>
              </a:endParaRPr>
            </a:p>
          </p:txBody>
        </p:sp>
      </p:grpSp>
      <p:grpSp>
        <p:nvGrpSpPr>
          <p:cNvPr id="423" name="Google Shape;423;p40"/>
          <p:cNvGrpSpPr/>
          <p:nvPr/>
        </p:nvGrpSpPr>
        <p:grpSpPr>
          <a:xfrm>
            <a:off x="4661703" y="3355575"/>
            <a:ext cx="1487122" cy="1438875"/>
            <a:chOff x="4661703" y="3355575"/>
            <a:chExt cx="1487122" cy="1438875"/>
          </a:xfrm>
        </p:grpSpPr>
        <p:pic>
          <p:nvPicPr>
            <p:cNvPr id="424" name="Google Shape;424;p40"/>
            <p:cNvPicPr preferRelativeResize="0"/>
            <p:nvPr/>
          </p:nvPicPr>
          <p:blipFill rotWithShape="1">
            <a:blip r:embed="rId4">
              <a:alphaModFix/>
            </a:blip>
            <a:srcRect b="54995" l="0" r="66857" t="0"/>
            <a:stretch/>
          </p:blipFill>
          <p:spPr>
            <a:xfrm>
              <a:off x="4661703" y="3355575"/>
              <a:ext cx="1045248" cy="1048600"/>
            </a:xfrm>
            <a:prstGeom prst="rect">
              <a:avLst/>
            </a:prstGeom>
            <a:noFill/>
            <a:ln>
              <a:noFill/>
            </a:ln>
          </p:spPr>
        </p:pic>
        <p:sp>
          <p:nvSpPr>
            <p:cNvPr id="425" name="Google Shape;425;p40"/>
            <p:cNvSpPr txBox="1"/>
            <p:nvPr/>
          </p:nvSpPr>
          <p:spPr>
            <a:xfrm>
              <a:off x="4866325" y="4302750"/>
              <a:ext cx="12825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1500"/>
                <a:buFont typeface="Arial"/>
                <a:buNone/>
              </a:pPr>
              <a:r>
                <a:rPr b="0" i="0" lang="en" sz="1500" u="none" cap="none" strike="noStrike">
                  <a:solidFill>
                    <a:srgbClr val="06B0F0"/>
                  </a:solidFill>
                  <a:latin typeface="Nunito"/>
                  <a:ea typeface="Nunito"/>
                  <a:cs typeface="Nunito"/>
                  <a:sym typeface="Nunito"/>
                </a:rPr>
                <a:t>Too cold</a:t>
              </a:r>
              <a:endParaRPr b="0" i="0" sz="1500" u="none" cap="none" strike="noStrike">
                <a:solidFill>
                  <a:srgbClr val="06B0F0"/>
                </a:solidFill>
                <a:latin typeface="Nunito"/>
                <a:ea typeface="Nunito"/>
                <a:cs typeface="Nunito"/>
                <a:sym typeface="Nunito"/>
              </a:endParaRPr>
            </a:p>
          </p:txBody>
        </p:sp>
      </p:grpSp>
      <p:grpSp>
        <p:nvGrpSpPr>
          <p:cNvPr id="426" name="Google Shape;426;p40"/>
          <p:cNvGrpSpPr/>
          <p:nvPr/>
        </p:nvGrpSpPr>
        <p:grpSpPr>
          <a:xfrm>
            <a:off x="6402950" y="3355575"/>
            <a:ext cx="1282500" cy="1438875"/>
            <a:chOff x="6402950" y="3355575"/>
            <a:chExt cx="1282500" cy="1438875"/>
          </a:xfrm>
        </p:grpSpPr>
        <p:pic>
          <p:nvPicPr>
            <p:cNvPr id="427" name="Google Shape;427;p40"/>
            <p:cNvPicPr preferRelativeResize="0"/>
            <p:nvPr/>
          </p:nvPicPr>
          <p:blipFill rotWithShape="1">
            <a:blip r:embed="rId4">
              <a:alphaModFix/>
            </a:blip>
            <a:srcRect b="0" l="64614" r="0" t="54995"/>
            <a:stretch/>
          </p:blipFill>
          <p:spPr>
            <a:xfrm>
              <a:off x="6402950" y="3355575"/>
              <a:ext cx="1116052" cy="1048600"/>
            </a:xfrm>
            <a:prstGeom prst="rect">
              <a:avLst/>
            </a:prstGeom>
            <a:noFill/>
            <a:ln>
              <a:noFill/>
            </a:ln>
          </p:spPr>
        </p:pic>
        <p:sp>
          <p:nvSpPr>
            <p:cNvPr id="428" name="Google Shape;428;p40"/>
            <p:cNvSpPr txBox="1"/>
            <p:nvPr/>
          </p:nvSpPr>
          <p:spPr>
            <a:xfrm>
              <a:off x="6402950" y="4302750"/>
              <a:ext cx="12825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1500"/>
                <a:buFont typeface="Arial"/>
                <a:buNone/>
              </a:pPr>
              <a:r>
                <a:rPr b="0" i="0" lang="en" sz="1500" u="none" cap="none" strike="noStrike">
                  <a:solidFill>
                    <a:srgbClr val="FF0000"/>
                  </a:solidFill>
                  <a:latin typeface="Nunito"/>
                  <a:ea typeface="Nunito"/>
                  <a:cs typeface="Nunito"/>
                  <a:sym typeface="Nunito"/>
                </a:rPr>
                <a:t>Too hot</a:t>
              </a:r>
              <a:endParaRPr b="0" i="0" sz="1500" u="none" cap="none" strike="noStrike">
                <a:solidFill>
                  <a:srgbClr val="FF0000"/>
                </a:solidFill>
                <a:latin typeface="Nunito"/>
                <a:ea typeface="Nunito"/>
                <a:cs typeface="Nunito"/>
                <a:sym typeface="Nunito"/>
              </a:endParaRPr>
            </a:p>
          </p:txBody>
        </p:sp>
      </p:grpSp>
      <p:cxnSp>
        <p:nvCxnSpPr>
          <p:cNvPr id="429" name="Google Shape;429;p40"/>
          <p:cNvCxnSpPr>
            <a:stCxn id="412" idx="2"/>
          </p:cNvCxnSpPr>
          <p:nvPr/>
        </p:nvCxnSpPr>
        <p:spPr>
          <a:xfrm flipH="1">
            <a:off x="5457525" y="2390625"/>
            <a:ext cx="550500" cy="1250700"/>
          </a:xfrm>
          <a:prstGeom prst="straightConnector1">
            <a:avLst/>
          </a:prstGeom>
          <a:noFill/>
          <a:ln cap="flat" cmpd="sng" w="9525">
            <a:solidFill>
              <a:srgbClr val="06B0F0"/>
            </a:solidFill>
            <a:prstDash val="solid"/>
            <a:round/>
            <a:headEnd len="sm" w="sm" type="none"/>
            <a:tailEnd len="med" w="med" type="triangle"/>
          </a:ln>
        </p:spPr>
      </p:cxnSp>
      <p:cxnSp>
        <p:nvCxnSpPr>
          <p:cNvPr id="430" name="Google Shape;430;p40"/>
          <p:cNvCxnSpPr/>
          <p:nvPr/>
        </p:nvCxnSpPr>
        <p:spPr>
          <a:xfrm>
            <a:off x="6008025" y="2390626"/>
            <a:ext cx="501900" cy="1310100"/>
          </a:xfrm>
          <a:prstGeom prst="straightConnector1">
            <a:avLst/>
          </a:prstGeom>
          <a:noFill/>
          <a:ln cap="flat" cmpd="sng" w="9525">
            <a:solidFill>
              <a:srgbClr val="FF0000"/>
            </a:solidFill>
            <a:prstDash val="solid"/>
            <a:round/>
            <a:headEnd len="sm" w="sm" type="none"/>
            <a:tailEnd len="med" w="med" type="triangle"/>
          </a:ln>
        </p:spPr>
      </p:cxnSp>
      <p:sp>
        <p:nvSpPr>
          <p:cNvPr id="431" name="Google Shape;431;p40"/>
          <p:cNvSpPr txBox="1"/>
          <p:nvPr/>
        </p:nvSpPr>
        <p:spPr>
          <a:xfrm>
            <a:off x="423400" y="2431638"/>
            <a:ext cx="88287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Negative feedback in AI:</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Monitoring</a:t>
            </a:r>
            <a:endParaRPr b="0" i="0" sz="2000" u="none" cap="none" strike="noStrike">
              <a:solidFill>
                <a:schemeClr val="dk1"/>
              </a:solidFill>
              <a:latin typeface="Nunito"/>
              <a:ea typeface="Nunito"/>
              <a:cs typeface="Nunito"/>
              <a:sym typeface="Nunito"/>
            </a:endParaRPr>
          </a:p>
          <a:p>
            <a:pPr indent="-355600" lvl="0" marL="457200" rtl="0" algn="l">
              <a:lnSpc>
                <a:spcPct val="115000"/>
              </a:lnSpc>
              <a:spcBef>
                <a:spcPts val="0"/>
              </a:spcBef>
              <a:spcAft>
                <a:spcPts val="0"/>
              </a:spcAft>
              <a:buClr>
                <a:schemeClr val="dk1"/>
              </a:buClr>
              <a:buSzPts val="2000"/>
              <a:buFont typeface="Nunito"/>
              <a:buAutoNum type="arabicPeriod"/>
            </a:pPr>
            <a:r>
              <a:rPr lang="en" sz="2000">
                <a:solidFill>
                  <a:schemeClr val="dk1"/>
                </a:solidFill>
                <a:latin typeface="Nunito"/>
                <a:ea typeface="Nunito"/>
                <a:cs typeface="Nunito"/>
                <a:sym typeface="Nunito"/>
              </a:rPr>
              <a:t>Reputation reduction</a:t>
            </a:r>
            <a:endParaRPr sz="2000">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Resetting</a:t>
            </a:r>
            <a:endParaRPr sz="2000">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6"/>
                                        </p:tgtEl>
                                        <p:attrNameLst>
                                          <p:attrName>style.visibility</p:attrName>
                                        </p:attrNameLst>
                                      </p:cBhvr>
                                      <p:to>
                                        <p:strVal val="visible"/>
                                      </p:to>
                                    </p:set>
                                    <p:animEffect filter="fade" transition="in">
                                      <p:cBhvr>
                                        <p:cTn dur="300"/>
                                        <p:tgtEl>
                                          <p:spTgt spid="40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1"/>
                                        </p:tgtEl>
                                        <p:attrNameLst>
                                          <p:attrName>style.visibility</p:attrName>
                                        </p:attrNameLst>
                                      </p:cBhvr>
                                      <p:to>
                                        <p:strVal val="visible"/>
                                      </p:to>
                                    </p:set>
                                    <p:animEffect filter="fade" transition="in">
                                      <p:cBhvr>
                                        <p:cTn dur="300"/>
                                        <p:tgtEl>
                                          <p:spTgt spid="411"/>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412"/>
                                        </p:tgtEl>
                                        <p:attrNameLst>
                                          <p:attrName>style.visibility</p:attrName>
                                        </p:attrNameLst>
                                      </p:cBhvr>
                                      <p:to>
                                        <p:strVal val="visible"/>
                                      </p:to>
                                    </p:set>
                                    <p:animEffect filter="fade" transition="in">
                                      <p:cBhvr>
                                        <p:cTn dur="300"/>
                                        <p:tgtEl>
                                          <p:spTgt spid="41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9"/>
                                        </p:tgtEl>
                                        <p:attrNameLst>
                                          <p:attrName>style.visibility</p:attrName>
                                        </p:attrNameLst>
                                      </p:cBhvr>
                                      <p:to>
                                        <p:strVal val="visible"/>
                                      </p:to>
                                    </p:set>
                                    <p:animEffect filter="fade" transition="in">
                                      <p:cBhvr>
                                        <p:cTn dur="300"/>
                                        <p:tgtEl>
                                          <p:spTgt spid="429"/>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423"/>
                                        </p:tgtEl>
                                        <p:attrNameLst>
                                          <p:attrName>style.visibility</p:attrName>
                                        </p:attrNameLst>
                                      </p:cBhvr>
                                      <p:to>
                                        <p:strVal val="visible"/>
                                      </p:to>
                                    </p:set>
                                    <p:animEffect filter="fade" transition="in">
                                      <p:cBhvr>
                                        <p:cTn dur="300"/>
                                        <p:tgtEl>
                                          <p:spTgt spid="42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3"/>
                                        </p:tgtEl>
                                        <p:attrNameLst>
                                          <p:attrName>style.visibility</p:attrName>
                                        </p:attrNameLst>
                                      </p:cBhvr>
                                      <p:to>
                                        <p:strVal val="visible"/>
                                      </p:to>
                                    </p:set>
                                    <p:animEffect filter="fade" transition="in">
                                      <p:cBhvr>
                                        <p:cTn dur="300"/>
                                        <p:tgtEl>
                                          <p:spTgt spid="41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0"/>
                                        </p:tgtEl>
                                        <p:attrNameLst>
                                          <p:attrName>style.visibility</p:attrName>
                                        </p:attrNameLst>
                                      </p:cBhvr>
                                      <p:to>
                                        <p:strVal val="visible"/>
                                      </p:to>
                                    </p:set>
                                    <p:animEffect filter="fade" transition="in">
                                      <p:cBhvr>
                                        <p:cTn dur="300"/>
                                        <p:tgtEl>
                                          <p:spTgt spid="430"/>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426"/>
                                        </p:tgtEl>
                                        <p:attrNameLst>
                                          <p:attrName>style.visibility</p:attrName>
                                        </p:attrNameLst>
                                      </p:cBhvr>
                                      <p:to>
                                        <p:strVal val="visible"/>
                                      </p:to>
                                    </p:set>
                                    <p:animEffect filter="fade" transition="in">
                                      <p:cBhvr>
                                        <p:cTn dur="300"/>
                                        <p:tgtEl>
                                          <p:spTgt spid="42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8"/>
                                        </p:tgtEl>
                                        <p:attrNameLst>
                                          <p:attrName>style.visibility</p:attrName>
                                        </p:attrNameLst>
                                      </p:cBhvr>
                                      <p:to>
                                        <p:strVal val="visible"/>
                                      </p:to>
                                    </p:set>
                                    <p:animEffect filter="fade" transition="in">
                                      <p:cBhvr>
                                        <p:cTn dur="300"/>
                                        <p:tgtEl>
                                          <p:spTgt spid="41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300"/>
                                        <p:tgtEl>
                                          <p:spTgt spid="430"/>
                                        </p:tgtEl>
                                      </p:cBhvr>
                                    </p:animEffect>
                                    <p:set>
                                      <p:cBhvr>
                                        <p:cTn dur="1" fill="hold">
                                          <p:stCondLst>
                                            <p:cond delay="300"/>
                                          </p:stCondLst>
                                        </p:cTn>
                                        <p:tgtEl>
                                          <p:spTgt spid="430"/>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300"/>
                                        <p:tgtEl>
                                          <p:spTgt spid="426"/>
                                        </p:tgtEl>
                                      </p:cBhvr>
                                    </p:animEffect>
                                    <p:set>
                                      <p:cBhvr>
                                        <p:cTn dur="1" fill="hold">
                                          <p:stCondLst>
                                            <p:cond delay="300"/>
                                          </p:stCondLst>
                                        </p:cTn>
                                        <p:tgtEl>
                                          <p:spTgt spid="426"/>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300"/>
                                        <p:tgtEl>
                                          <p:spTgt spid="418"/>
                                        </p:tgtEl>
                                      </p:cBhvr>
                                    </p:animEffect>
                                    <p:set>
                                      <p:cBhvr>
                                        <p:cTn dur="1" fill="hold">
                                          <p:stCondLst>
                                            <p:cond delay="300"/>
                                          </p:stCondLst>
                                        </p:cTn>
                                        <p:tgtEl>
                                          <p:spTgt spid="418"/>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300"/>
                                        <p:tgtEl>
                                          <p:spTgt spid="412"/>
                                        </p:tgtEl>
                                      </p:cBhvr>
                                    </p:animEffect>
                                    <p:set>
                                      <p:cBhvr>
                                        <p:cTn dur="1" fill="hold">
                                          <p:stCondLst>
                                            <p:cond delay="300"/>
                                          </p:stCondLst>
                                        </p:cTn>
                                        <p:tgtEl>
                                          <p:spTgt spid="412"/>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300"/>
                                        <p:tgtEl>
                                          <p:spTgt spid="429"/>
                                        </p:tgtEl>
                                      </p:cBhvr>
                                    </p:animEffect>
                                    <p:set>
                                      <p:cBhvr>
                                        <p:cTn dur="1" fill="hold">
                                          <p:stCondLst>
                                            <p:cond delay="300"/>
                                          </p:stCondLst>
                                        </p:cTn>
                                        <p:tgtEl>
                                          <p:spTgt spid="429"/>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300"/>
                                        <p:tgtEl>
                                          <p:spTgt spid="423"/>
                                        </p:tgtEl>
                                      </p:cBhvr>
                                    </p:animEffect>
                                    <p:set>
                                      <p:cBhvr>
                                        <p:cTn dur="1" fill="hold">
                                          <p:stCondLst>
                                            <p:cond delay="300"/>
                                          </p:stCondLst>
                                        </p:cTn>
                                        <p:tgtEl>
                                          <p:spTgt spid="423"/>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300"/>
                                        <p:tgtEl>
                                          <p:spTgt spid="413"/>
                                        </p:tgtEl>
                                      </p:cBhvr>
                                    </p:animEffect>
                                    <p:set>
                                      <p:cBhvr>
                                        <p:cTn dur="1" fill="hold">
                                          <p:stCondLst>
                                            <p:cond delay="300"/>
                                          </p:stCondLst>
                                        </p:cTn>
                                        <p:tgtEl>
                                          <p:spTgt spid="413"/>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1">
                                            <p:txEl>
                                              <p:pRg end="0" st="0"/>
                                            </p:txEl>
                                          </p:spTgt>
                                        </p:tgtEl>
                                        <p:attrNameLst>
                                          <p:attrName>style.visibility</p:attrName>
                                        </p:attrNameLst>
                                      </p:cBhvr>
                                      <p:to>
                                        <p:strVal val="visible"/>
                                      </p:to>
                                    </p:set>
                                    <p:animEffect filter="fade" transition="in">
                                      <p:cBhvr>
                                        <p:cTn dur="300"/>
                                        <p:tgtEl>
                                          <p:spTgt spid="43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1">
                                            <p:txEl>
                                              <p:pRg end="1" st="1"/>
                                            </p:txEl>
                                          </p:spTgt>
                                        </p:tgtEl>
                                        <p:attrNameLst>
                                          <p:attrName>style.visibility</p:attrName>
                                        </p:attrNameLst>
                                      </p:cBhvr>
                                      <p:to>
                                        <p:strVal val="visible"/>
                                      </p:to>
                                    </p:set>
                                    <p:animEffect filter="fade" transition="in">
                                      <p:cBhvr>
                                        <p:cTn dur="300"/>
                                        <p:tgtEl>
                                          <p:spTgt spid="431">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1">
                                            <p:txEl>
                                              <p:pRg end="2" st="2"/>
                                            </p:txEl>
                                          </p:spTgt>
                                        </p:tgtEl>
                                        <p:attrNameLst>
                                          <p:attrName>style.visibility</p:attrName>
                                        </p:attrNameLst>
                                      </p:cBhvr>
                                      <p:to>
                                        <p:strVal val="visible"/>
                                      </p:to>
                                    </p:set>
                                    <p:animEffect filter="fade" transition="in">
                                      <p:cBhvr>
                                        <p:cTn dur="300"/>
                                        <p:tgtEl>
                                          <p:spTgt spid="431">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1">
                                            <p:txEl>
                                              <p:pRg end="3" st="3"/>
                                            </p:txEl>
                                          </p:spTgt>
                                        </p:tgtEl>
                                        <p:attrNameLst>
                                          <p:attrName>style.visibility</p:attrName>
                                        </p:attrNameLst>
                                      </p:cBhvr>
                                      <p:to>
                                        <p:strVal val="visible"/>
                                      </p:to>
                                    </p:set>
                                    <p:animEffect filter="fade" transition="in">
                                      <p:cBhvr>
                                        <p:cTn dur="300"/>
                                        <p:tgtEl>
                                          <p:spTgt spid="431">
                                            <p:txEl>
                                              <p:pRg end="3" st="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5" name="Shape 435"/>
        <p:cNvGrpSpPr/>
        <p:nvPr/>
      </p:nvGrpSpPr>
      <p:grpSpPr>
        <a:xfrm>
          <a:off x="0" y="0"/>
          <a:ext cx="0" cy="0"/>
          <a:chOff x="0" y="0"/>
          <a:chExt cx="0" cy="0"/>
        </a:xfrm>
      </p:grpSpPr>
      <p:sp>
        <p:nvSpPr>
          <p:cNvPr id="436" name="Google Shape;436;p41"/>
          <p:cNvSpPr txBox="1"/>
          <p:nvPr/>
        </p:nvSpPr>
        <p:spPr>
          <a:xfrm>
            <a:off x="423400" y="1045800"/>
            <a:ext cx="85311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Transparency</a:t>
            </a:r>
            <a:r>
              <a:rPr b="0" i="0" lang="en" sz="2000" u="none" cap="none" strike="noStrike">
                <a:solidFill>
                  <a:schemeClr val="dk1"/>
                </a:solidFill>
                <a:latin typeface="Nunito"/>
                <a:ea typeface="Nunito"/>
                <a:cs typeface="Nunito"/>
                <a:sym typeface="Nunito"/>
              </a:rPr>
              <a:t>: users understand a system sufficiently well to interact with it safely.</a:t>
            </a:r>
            <a:endParaRPr b="0" i="0" sz="2000" u="none" cap="none" strike="noStrike">
              <a:solidFill>
                <a:schemeClr val="dk1"/>
              </a:solidFill>
              <a:latin typeface="Nunito"/>
              <a:ea typeface="Nunito"/>
              <a:cs typeface="Nunito"/>
              <a:sym typeface="Nunito"/>
            </a:endParaRPr>
          </a:p>
        </p:txBody>
      </p:sp>
      <p:sp>
        <p:nvSpPr>
          <p:cNvPr id="437" name="Google Shape;437;p41"/>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438" name="Google Shape;438;p41"/>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439" name="Google Shape;439;p41"/>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440" name="Google Shape;440;p41"/>
          <p:cNvSpPr txBox="1"/>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900"/>
              <a:buFont typeface="Arial"/>
              <a:buNone/>
            </a:pPr>
            <a:r>
              <a:rPr b="0" i="0" lang="en" sz="1900" u="none" cap="none" strike="noStrike">
                <a:solidFill>
                  <a:srgbClr val="000000"/>
                </a:solidFill>
                <a:latin typeface="Nunito"/>
                <a:ea typeface="Nunito"/>
                <a:cs typeface="Nunito"/>
                <a:sym typeface="Nunito"/>
              </a:rPr>
              <a:t>Principle 7:</a:t>
            </a:r>
            <a:endParaRPr b="0" i="0" sz="1900" u="none" cap="none" strike="noStrike">
              <a:solidFill>
                <a:srgbClr val="000000"/>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3600"/>
              <a:buFont typeface="Arial"/>
              <a:buNone/>
            </a:pPr>
            <a:r>
              <a:rPr b="0" i="0" lang="en" sz="3600" u="none" cap="none" strike="noStrike">
                <a:solidFill>
                  <a:srgbClr val="000000"/>
                </a:solidFill>
                <a:latin typeface="Nunito"/>
                <a:ea typeface="Nunito"/>
                <a:cs typeface="Nunito"/>
                <a:sym typeface="Nunito"/>
              </a:rPr>
              <a:t>Transparency</a:t>
            </a:r>
            <a:endParaRPr b="0" i="0" sz="3600" u="none" cap="none" strike="noStrike">
              <a:solidFill>
                <a:srgbClr val="000000"/>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000000"/>
              </a:solidFill>
              <a:latin typeface="Nunito"/>
              <a:ea typeface="Nunito"/>
              <a:cs typeface="Nunito"/>
              <a:sym typeface="Nunito"/>
            </a:endParaRPr>
          </a:p>
        </p:txBody>
      </p:sp>
      <p:sp>
        <p:nvSpPr>
          <p:cNvPr id="441" name="Google Shape;441;p41"/>
          <p:cNvSpPr txBox="1"/>
          <p:nvPr/>
        </p:nvSpPr>
        <p:spPr>
          <a:xfrm>
            <a:off x="423400" y="1901575"/>
            <a:ext cx="85311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Example: pilots must understand their plane’s autopilot systems:</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How to activate</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How to override</a:t>
            </a:r>
            <a:endParaRPr b="0" i="0" sz="2000" u="none" cap="none" strike="noStrike">
              <a:solidFill>
                <a:schemeClr val="dk1"/>
              </a:solidFill>
              <a:latin typeface="Nunito"/>
              <a:ea typeface="Nunito"/>
              <a:cs typeface="Nunito"/>
              <a:sym typeface="Nunito"/>
            </a:endParaRPr>
          </a:p>
        </p:txBody>
      </p:sp>
      <p:sp>
        <p:nvSpPr>
          <p:cNvPr id="442" name="Google Shape;442;p41"/>
          <p:cNvSpPr txBox="1"/>
          <p:nvPr/>
        </p:nvSpPr>
        <p:spPr>
          <a:xfrm>
            <a:off x="423400" y="3271375"/>
            <a:ext cx="85311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443" name="Google Shape;443;p41"/>
          <p:cNvSpPr txBox="1"/>
          <p:nvPr/>
        </p:nvSpPr>
        <p:spPr>
          <a:xfrm>
            <a:off x="423400" y="3123875"/>
            <a:ext cx="85311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AI model transparency could help operators: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Steer away from hazards</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Anticipate deceptive behavior</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Retain control</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6"/>
                                        </p:tgtEl>
                                        <p:attrNameLst>
                                          <p:attrName>style.visibility</p:attrName>
                                        </p:attrNameLst>
                                      </p:cBhvr>
                                      <p:to>
                                        <p:strVal val="visible"/>
                                      </p:to>
                                    </p:set>
                                    <p:animEffect filter="fade" transition="in">
                                      <p:cBhvr>
                                        <p:cTn dur="300"/>
                                        <p:tgtEl>
                                          <p:spTgt spid="43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1">
                                            <p:txEl>
                                              <p:pRg end="0" st="0"/>
                                            </p:txEl>
                                          </p:spTgt>
                                        </p:tgtEl>
                                        <p:attrNameLst>
                                          <p:attrName>style.visibility</p:attrName>
                                        </p:attrNameLst>
                                      </p:cBhvr>
                                      <p:to>
                                        <p:strVal val="visible"/>
                                      </p:to>
                                    </p:set>
                                    <p:animEffect filter="fade" transition="in">
                                      <p:cBhvr>
                                        <p:cTn dur="300"/>
                                        <p:tgtEl>
                                          <p:spTgt spid="44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1">
                                            <p:txEl>
                                              <p:pRg end="1" st="1"/>
                                            </p:txEl>
                                          </p:spTgt>
                                        </p:tgtEl>
                                        <p:attrNameLst>
                                          <p:attrName>style.visibility</p:attrName>
                                        </p:attrNameLst>
                                      </p:cBhvr>
                                      <p:to>
                                        <p:strVal val="visible"/>
                                      </p:to>
                                    </p:set>
                                    <p:animEffect filter="fade" transition="in">
                                      <p:cBhvr>
                                        <p:cTn dur="300"/>
                                        <p:tgtEl>
                                          <p:spTgt spid="441">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1">
                                            <p:txEl>
                                              <p:pRg end="2" st="2"/>
                                            </p:txEl>
                                          </p:spTgt>
                                        </p:tgtEl>
                                        <p:attrNameLst>
                                          <p:attrName>style.visibility</p:attrName>
                                        </p:attrNameLst>
                                      </p:cBhvr>
                                      <p:to>
                                        <p:strVal val="visible"/>
                                      </p:to>
                                    </p:set>
                                    <p:animEffect filter="fade" transition="in">
                                      <p:cBhvr>
                                        <p:cTn dur="300"/>
                                        <p:tgtEl>
                                          <p:spTgt spid="441">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3">
                                            <p:txEl>
                                              <p:pRg end="0" st="0"/>
                                            </p:txEl>
                                          </p:spTgt>
                                        </p:tgtEl>
                                        <p:attrNameLst>
                                          <p:attrName>style.visibility</p:attrName>
                                        </p:attrNameLst>
                                      </p:cBhvr>
                                      <p:to>
                                        <p:strVal val="visible"/>
                                      </p:to>
                                    </p:set>
                                    <p:animEffect filter="fade" transition="in">
                                      <p:cBhvr>
                                        <p:cTn dur="300"/>
                                        <p:tgtEl>
                                          <p:spTgt spid="44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3">
                                            <p:txEl>
                                              <p:pRg end="1" st="1"/>
                                            </p:txEl>
                                          </p:spTgt>
                                        </p:tgtEl>
                                        <p:attrNameLst>
                                          <p:attrName>style.visibility</p:attrName>
                                        </p:attrNameLst>
                                      </p:cBhvr>
                                      <p:to>
                                        <p:strVal val="visible"/>
                                      </p:to>
                                    </p:set>
                                    <p:animEffect filter="fade" transition="in">
                                      <p:cBhvr>
                                        <p:cTn dur="300"/>
                                        <p:tgtEl>
                                          <p:spTgt spid="443">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3">
                                            <p:txEl>
                                              <p:pRg end="2" st="2"/>
                                            </p:txEl>
                                          </p:spTgt>
                                        </p:tgtEl>
                                        <p:attrNameLst>
                                          <p:attrName>style.visibility</p:attrName>
                                        </p:attrNameLst>
                                      </p:cBhvr>
                                      <p:to>
                                        <p:strVal val="visible"/>
                                      </p:to>
                                    </p:set>
                                    <p:animEffect filter="fade" transition="in">
                                      <p:cBhvr>
                                        <p:cTn dur="300"/>
                                        <p:tgtEl>
                                          <p:spTgt spid="443">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3">
                                            <p:txEl>
                                              <p:pRg end="3" st="3"/>
                                            </p:txEl>
                                          </p:spTgt>
                                        </p:tgtEl>
                                        <p:attrNameLst>
                                          <p:attrName>style.visibility</p:attrName>
                                        </p:attrNameLst>
                                      </p:cBhvr>
                                      <p:to>
                                        <p:strVal val="visible"/>
                                      </p:to>
                                    </p:set>
                                    <p:animEffect filter="fade" transition="in">
                                      <p:cBhvr>
                                        <p:cTn dur="300"/>
                                        <p:tgtEl>
                                          <p:spTgt spid="443">
                                            <p:txEl>
                                              <p:pRg end="3" st="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5"/>
          <p:cNvSpPr txBox="1"/>
          <p:nvPr>
            <p:ph type="title"/>
          </p:nvPr>
        </p:nvSpPr>
        <p:spPr>
          <a:xfrm>
            <a:off x="423400" y="-12175"/>
            <a:ext cx="8297100" cy="6720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Roadmap</a:t>
            </a:r>
            <a:endParaRPr sz="3600">
              <a:latin typeface="Nunito"/>
              <a:ea typeface="Nunito"/>
              <a:cs typeface="Nunito"/>
              <a:sym typeface="Nunito"/>
            </a:endParaRPr>
          </a:p>
        </p:txBody>
      </p:sp>
      <p:sp>
        <p:nvSpPr>
          <p:cNvPr id="73" name="Google Shape;73;p15"/>
          <p:cNvSpPr txBox="1"/>
          <p:nvPr/>
        </p:nvSpPr>
        <p:spPr>
          <a:xfrm>
            <a:off x="367450" y="81720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1. Risk decomposition and measuring reliability</a:t>
            </a:r>
            <a:endParaRPr b="0" i="1" sz="2000" u="none" cap="none" strike="noStrike">
              <a:solidFill>
                <a:schemeClr val="dk1"/>
              </a:solidFill>
              <a:latin typeface="Nunito"/>
              <a:ea typeface="Nunito"/>
              <a:cs typeface="Nunito"/>
              <a:sym typeface="Nunito"/>
            </a:endParaRPr>
          </a:p>
        </p:txBody>
      </p:sp>
      <p:sp>
        <p:nvSpPr>
          <p:cNvPr id="74" name="Google Shape;74;p15"/>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75" name="Google Shape;75;p15"/>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76" name="Google Shape;76;p15"/>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77" name="Google Shape;77;p15"/>
          <p:cNvSpPr txBox="1"/>
          <p:nvPr/>
        </p:nvSpPr>
        <p:spPr>
          <a:xfrm>
            <a:off x="367450" y="146632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2. Safe design principles </a:t>
            </a:r>
            <a:endParaRPr b="0" i="0" sz="2000" u="none" cap="none" strike="noStrike">
              <a:solidFill>
                <a:schemeClr val="dk1"/>
              </a:solidFill>
              <a:latin typeface="Nunito"/>
              <a:ea typeface="Nunito"/>
              <a:cs typeface="Nunito"/>
              <a:sym typeface="Nunito"/>
            </a:endParaRPr>
          </a:p>
        </p:txBody>
      </p:sp>
      <p:sp>
        <p:nvSpPr>
          <p:cNvPr id="78" name="Google Shape;78;p15"/>
          <p:cNvSpPr txBox="1"/>
          <p:nvPr/>
        </p:nvSpPr>
        <p:spPr>
          <a:xfrm>
            <a:off x="367450" y="2764559"/>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4. Systemic accident models</a:t>
            </a:r>
            <a:endParaRPr b="0" i="1" sz="2000" u="none" cap="none" strike="noStrike">
              <a:solidFill>
                <a:schemeClr val="dk1"/>
              </a:solidFill>
              <a:latin typeface="Nunito"/>
              <a:ea typeface="Nunito"/>
              <a:cs typeface="Nunito"/>
              <a:sym typeface="Nunito"/>
            </a:endParaRPr>
          </a:p>
        </p:txBody>
      </p:sp>
      <p:sp>
        <p:nvSpPr>
          <p:cNvPr id="79" name="Google Shape;79;p15"/>
          <p:cNvSpPr txBox="1"/>
          <p:nvPr/>
        </p:nvSpPr>
        <p:spPr>
          <a:xfrm>
            <a:off x="367450" y="3413678"/>
            <a:ext cx="88062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5. Tails events </a:t>
            </a:r>
            <a:endParaRPr b="0" i="0" sz="2000" u="none" cap="none" strike="noStrike">
              <a:solidFill>
                <a:schemeClr val="dk1"/>
              </a:solidFill>
              <a:latin typeface="Nunito"/>
              <a:ea typeface="Nunito"/>
              <a:cs typeface="Nunito"/>
              <a:sym typeface="Nunito"/>
            </a:endParaRPr>
          </a:p>
        </p:txBody>
      </p:sp>
      <p:sp>
        <p:nvSpPr>
          <p:cNvPr id="80" name="Google Shape;80;p15"/>
          <p:cNvSpPr txBox="1"/>
          <p:nvPr/>
        </p:nvSpPr>
        <p:spPr>
          <a:xfrm>
            <a:off x="367450" y="2115439"/>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3. Component failure accident models</a:t>
            </a:r>
            <a:endParaRPr b="0" i="0" sz="2000" u="none" cap="none" strike="noStrike">
              <a:solidFill>
                <a:schemeClr val="dk1"/>
              </a:solidFill>
              <a:latin typeface="Nunito"/>
              <a:ea typeface="Nunito"/>
              <a:cs typeface="Nunito"/>
              <a:sym typeface="Nunito"/>
            </a:endParaRPr>
          </a:p>
        </p:txBody>
      </p:sp>
      <p:sp>
        <p:nvSpPr>
          <p:cNvPr id="81" name="Google Shape;81;p15"/>
          <p:cNvSpPr txBox="1"/>
          <p:nvPr/>
        </p:nvSpPr>
        <p:spPr>
          <a:xfrm>
            <a:off x="367450" y="4062798"/>
            <a:ext cx="88062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6. Black swans</a:t>
            </a:r>
            <a:endParaRPr b="0" i="0" sz="2000" u="none" cap="none" strike="noStrike">
              <a:solidFill>
                <a:schemeClr val="dk1"/>
              </a:solidFill>
              <a:latin typeface="Nunito"/>
              <a:ea typeface="Nunito"/>
              <a:cs typeface="Nunito"/>
              <a:sym typeface="Nunito"/>
            </a:endParaRPr>
          </a:p>
        </p:txBody>
      </p:sp>
      <p:sp>
        <p:nvSpPr>
          <p:cNvPr id="82" name="Google Shape;82;p15"/>
          <p:cNvSpPr/>
          <p:nvPr/>
        </p:nvSpPr>
        <p:spPr>
          <a:xfrm>
            <a:off x="364325" y="795350"/>
            <a:ext cx="8279700" cy="605100"/>
          </a:xfrm>
          <a:prstGeom prst="rect">
            <a:avLst/>
          </a:prstGeom>
          <a:noFill/>
          <a:ln cap="flat" cmpd="sng" w="9525">
            <a:solidFill>
              <a:srgbClr val="0097A7"/>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3"/>
                                        </p:tgtEl>
                                        <p:attrNameLst>
                                          <p:attrName>style.visibility</p:attrName>
                                        </p:attrNameLst>
                                      </p:cBhvr>
                                      <p:to>
                                        <p:strVal val="visible"/>
                                      </p:to>
                                    </p:set>
                                    <p:animEffect filter="fade" transition="in">
                                      <p:cBhvr>
                                        <p:cTn dur="1000"/>
                                        <p:tgtEl>
                                          <p:spTgt spid="7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7"/>
                                        </p:tgtEl>
                                        <p:attrNameLst>
                                          <p:attrName>style.visibility</p:attrName>
                                        </p:attrNameLst>
                                      </p:cBhvr>
                                      <p:to>
                                        <p:strVal val="visible"/>
                                      </p:to>
                                    </p:set>
                                    <p:animEffect filter="fade" transition="in">
                                      <p:cBhvr>
                                        <p:cTn dur="300"/>
                                        <p:tgtEl>
                                          <p:spTgt spid="7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0"/>
                                        </p:tgtEl>
                                        <p:attrNameLst>
                                          <p:attrName>style.visibility</p:attrName>
                                        </p:attrNameLst>
                                      </p:cBhvr>
                                      <p:to>
                                        <p:strVal val="visible"/>
                                      </p:to>
                                    </p:set>
                                    <p:animEffect filter="fade" transition="in">
                                      <p:cBhvr>
                                        <p:cTn dur="300"/>
                                        <p:tgtEl>
                                          <p:spTgt spid="8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8"/>
                                        </p:tgtEl>
                                        <p:attrNameLst>
                                          <p:attrName>style.visibility</p:attrName>
                                        </p:attrNameLst>
                                      </p:cBhvr>
                                      <p:to>
                                        <p:strVal val="visible"/>
                                      </p:to>
                                    </p:set>
                                    <p:animEffect filter="fade" transition="in">
                                      <p:cBhvr>
                                        <p:cTn dur="300"/>
                                        <p:tgtEl>
                                          <p:spTgt spid="7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9"/>
                                        </p:tgtEl>
                                        <p:attrNameLst>
                                          <p:attrName>style.visibility</p:attrName>
                                        </p:attrNameLst>
                                      </p:cBhvr>
                                      <p:to>
                                        <p:strVal val="visible"/>
                                      </p:to>
                                    </p:set>
                                    <p:animEffect filter="fade" transition="in">
                                      <p:cBhvr>
                                        <p:cTn dur="300"/>
                                        <p:tgtEl>
                                          <p:spTgt spid="7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1"/>
                                        </p:tgtEl>
                                        <p:attrNameLst>
                                          <p:attrName>style.visibility</p:attrName>
                                        </p:attrNameLst>
                                      </p:cBhvr>
                                      <p:to>
                                        <p:strVal val="visible"/>
                                      </p:to>
                                    </p:set>
                                    <p:animEffect filter="fade" transition="in">
                                      <p:cBhvr>
                                        <p:cTn dur="300"/>
                                        <p:tgtEl>
                                          <p:spTgt spid="8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2"/>
                                        </p:tgtEl>
                                        <p:attrNameLst>
                                          <p:attrName>style.visibility</p:attrName>
                                        </p:attrNameLst>
                                      </p:cBhvr>
                                      <p:to>
                                        <p:strVal val="visible"/>
                                      </p:to>
                                    </p:set>
                                    <p:animEffect filter="fade" transition="in">
                                      <p:cBhvr>
                                        <p:cTn dur="1000"/>
                                        <p:tgtEl>
                                          <p:spTgt spid="8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7" name="Shape 447"/>
        <p:cNvGrpSpPr/>
        <p:nvPr/>
      </p:nvGrpSpPr>
      <p:grpSpPr>
        <a:xfrm>
          <a:off x="0" y="0"/>
          <a:ext cx="0" cy="0"/>
          <a:chOff x="0" y="0"/>
          <a:chExt cx="0" cy="0"/>
        </a:xfrm>
      </p:grpSpPr>
      <p:sp>
        <p:nvSpPr>
          <p:cNvPr id="448" name="Google Shape;448;p42"/>
          <p:cNvSpPr txBox="1"/>
          <p:nvPr/>
        </p:nvSpPr>
        <p:spPr>
          <a:xfrm>
            <a:off x="423400" y="104580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Defense in depth</a:t>
            </a:r>
            <a:r>
              <a:rPr b="0" i="0" lang="en" sz="2000" u="none" cap="none" strike="noStrike">
                <a:solidFill>
                  <a:schemeClr val="dk1"/>
                </a:solidFill>
                <a:latin typeface="Nunito"/>
                <a:ea typeface="Nunito"/>
                <a:cs typeface="Nunito"/>
                <a:sym typeface="Nunito"/>
              </a:rPr>
              <a:t>: having many layers makes for more reliable defense.</a:t>
            </a:r>
            <a:endParaRPr b="0" i="0" sz="2000" u="none" cap="none" strike="noStrike">
              <a:solidFill>
                <a:schemeClr val="dk1"/>
              </a:solidFill>
              <a:latin typeface="Nunito"/>
              <a:ea typeface="Nunito"/>
              <a:cs typeface="Nunito"/>
              <a:sym typeface="Nunito"/>
            </a:endParaRPr>
          </a:p>
        </p:txBody>
      </p:sp>
      <p:sp>
        <p:nvSpPr>
          <p:cNvPr id="449" name="Google Shape;449;p42"/>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450" name="Google Shape;450;p42"/>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451" name="Google Shape;451;p42"/>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452" name="Google Shape;452;p42"/>
          <p:cNvSpPr txBox="1"/>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900"/>
              <a:buFont typeface="Arial"/>
              <a:buNone/>
            </a:pPr>
            <a:r>
              <a:rPr b="0" i="0" lang="en" sz="1900" u="none" cap="none" strike="noStrike">
                <a:solidFill>
                  <a:srgbClr val="000000"/>
                </a:solidFill>
                <a:latin typeface="Nunito"/>
                <a:ea typeface="Nunito"/>
                <a:cs typeface="Nunito"/>
                <a:sym typeface="Nunito"/>
              </a:rPr>
              <a:t>Principle 8:</a:t>
            </a:r>
            <a:endParaRPr b="0" i="0" sz="1900" u="none" cap="none" strike="noStrike">
              <a:solidFill>
                <a:srgbClr val="000000"/>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3600"/>
              <a:buFont typeface="Arial"/>
              <a:buNone/>
            </a:pPr>
            <a:r>
              <a:rPr b="0" i="0" lang="en" sz="3600" u="none" cap="none" strike="noStrike">
                <a:solidFill>
                  <a:srgbClr val="000000"/>
                </a:solidFill>
                <a:latin typeface="Nunito"/>
                <a:ea typeface="Nunito"/>
                <a:cs typeface="Nunito"/>
                <a:sym typeface="Nunito"/>
              </a:rPr>
              <a:t>Defense in Depth</a:t>
            </a:r>
            <a:endParaRPr b="0" i="0" sz="3600" u="none" cap="none" strike="noStrike">
              <a:solidFill>
                <a:srgbClr val="000000"/>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000000"/>
              </a:solidFill>
              <a:latin typeface="Nunito"/>
              <a:ea typeface="Nunito"/>
              <a:cs typeface="Nunito"/>
              <a:sym typeface="Nunito"/>
            </a:endParaRPr>
          </a:p>
        </p:txBody>
      </p:sp>
      <p:sp>
        <p:nvSpPr>
          <p:cNvPr id="453" name="Google Shape;453;p42"/>
          <p:cNvSpPr txBox="1"/>
          <p:nvPr/>
        </p:nvSpPr>
        <p:spPr>
          <a:xfrm>
            <a:off x="423400" y="153750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Example: we can reduce our vulnerability to viruses most by taking multiple measures:</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Wearing a mask</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Social distancing</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Hand washing</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454" name="Google Shape;454;p42"/>
          <p:cNvSpPr txBox="1"/>
          <p:nvPr/>
        </p:nvSpPr>
        <p:spPr>
          <a:xfrm>
            <a:off x="423400" y="346695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Note that this introduces the risk of defense layers interacting in unpredicted/undesired ways.</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8"/>
                                        </p:tgtEl>
                                        <p:attrNameLst>
                                          <p:attrName>style.visibility</p:attrName>
                                        </p:attrNameLst>
                                      </p:cBhvr>
                                      <p:to>
                                        <p:strVal val="visible"/>
                                      </p:to>
                                    </p:set>
                                    <p:animEffect filter="fade" transition="in">
                                      <p:cBhvr>
                                        <p:cTn dur="300"/>
                                        <p:tgtEl>
                                          <p:spTgt spid="44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3">
                                            <p:txEl>
                                              <p:pRg end="0" st="0"/>
                                            </p:txEl>
                                          </p:spTgt>
                                        </p:tgtEl>
                                        <p:attrNameLst>
                                          <p:attrName>style.visibility</p:attrName>
                                        </p:attrNameLst>
                                      </p:cBhvr>
                                      <p:to>
                                        <p:strVal val="visible"/>
                                      </p:to>
                                    </p:set>
                                    <p:animEffect filter="fade" transition="in">
                                      <p:cBhvr>
                                        <p:cTn dur="300"/>
                                        <p:tgtEl>
                                          <p:spTgt spid="45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3">
                                            <p:txEl>
                                              <p:pRg end="1" st="1"/>
                                            </p:txEl>
                                          </p:spTgt>
                                        </p:tgtEl>
                                        <p:attrNameLst>
                                          <p:attrName>style.visibility</p:attrName>
                                        </p:attrNameLst>
                                      </p:cBhvr>
                                      <p:to>
                                        <p:strVal val="visible"/>
                                      </p:to>
                                    </p:set>
                                    <p:animEffect filter="fade" transition="in">
                                      <p:cBhvr>
                                        <p:cTn dur="300"/>
                                        <p:tgtEl>
                                          <p:spTgt spid="453">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3">
                                            <p:txEl>
                                              <p:pRg end="2" st="2"/>
                                            </p:txEl>
                                          </p:spTgt>
                                        </p:tgtEl>
                                        <p:attrNameLst>
                                          <p:attrName>style.visibility</p:attrName>
                                        </p:attrNameLst>
                                      </p:cBhvr>
                                      <p:to>
                                        <p:strVal val="visible"/>
                                      </p:to>
                                    </p:set>
                                    <p:animEffect filter="fade" transition="in">
                                      <p:cBhvr>
                                        <p:cTn dur="300"/>
                                        <p:tgtEl>
                                          <p:spTgt spid="453">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3">
                                            <p:txEl>
                                              <p:pRg end="3" st="3"/>
                                            </p:txEl>
                                          </p:spTgt>
                                        </p:tgtEl>
                                        <p:attrNameLst>
                                          <p:attrName>style.visibility</p:attrName>
                                        </p:attrNameLst>
                                      </p:cBhvr>
                                      <p:to>
                                        <p:strVal val="visible"/>
                                      </p:to>
                                    </p:set>
                                    <p:animEffect filter="fade" transition="in">
                                      <p:cBhvr>
                                        <p:cTn dur="300"/>
                                        <p:tgtEl>
                                          <p:spTgt spid="453">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3">
                                            <p:txEl>
                                              <p:pRg end="4" st="4"/>
                                            </p:txEl>
                                          </p:spTgt>
                                        </p:tgtEl>
                                        <p:attrNameLst>
                                          <p:attrName>style.visibility</p:attrName>
                                        </p:attrNameLst>
                                      </p:cBhvr>
                                      <p:to>
                                        <p:strVal val="visible"/>
                                      </p:to>
                                    </p:set>
                                    <p:animEffect filter="fade" transition="in">
                                      <p:cBhvr>
                                        <p:cTn dur="300"/>
                                        <p:tgtEl>
                                          <p:spTgt spid="453">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4"/>
                                        </p:tgtEl>
                                        <p:attrNameLst>
                                          <p:attrName>style.visibility</p:attrName>
                                        </p:attrNameLst>
                                      </p:cBhvr>
                                      <p:to>
                                        <p:strVal val="visible"/>
                                      </p:to>
                                    </p:set>
                                    <p:animEffect filter="fade" transition="in">
                                      <p:cBhvr>
                                        <p:cTn dur="300"/>
                                        <p:tgtEl>
                                          <p:spTgt spid="45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8" name="Shape 458"/>
        <p:cNvGrpSpPr/>
        <p:nvPr/>
      </p:nvGrpSpPr>
      <p:grpSpPr>
        <a:xfrm>
          <a:off x="0" y="0"/>
          <a:ext cx="0" cy="0"/>
          <a:chOff x="0" y="0"/>
          <a:chExt cx="0" cy="0"/>
        </a:xfrm>
      </p:grpSpPr>
      <p:sp>
        <p:nvSpPr>
          <p:cNvPr id="459" name="Google Shape;459;p43"/>
          <p:cNvSpPr txBox="1"/>
          <p:nvPr>
            <p:ph type="title"/>
          </p:nvPr>
        </p:nvSpPr>
        <p:spPr>
          <a:xfrm>
            <a:off x="311700" y="292625"/>
            <a:ext cx="85206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latin typeface="Nunito"/>
                <a:ea typeface="Nunito"/>
                <a:cs typeface="Nunito"/>
                <a:sym typeface="Nunito"/>
              </a:rPr>
              <a:t>Recap: Eight Safe Design Principles</a:t>
            </a:r>
            <a:endParaRPr>
              <a:latin typeface="Nunito"/>
              <a:ea typeface="Nunito"/>
              <a:cs typeface="Nunito"/>
              <a:sym typeface="Nunito"/>
            </a:endParaRPr>
          </a:p>
          <a:p>
            <a:pPr indent="0" lvl="0" marL="0" rtl="0" algn="ctr">
              <a:lnSpc>
                <a:spcPct val="100000"/>
              </a:lnSpc>
              <a:spcBef>
                <a:spcPts val="0"/>
              </a:spcBef>
              <a:spcAft>
                <a:spcPts val="0"/>
              </a:spcAft>
              <a:buSzPts val="3600"/>
              <a:buNone/>
            </a:pPr>
            <a:r>
              <a:t/>
            </a:r>
            <a:endParaRPr>
              <a:latin typeface="Nunito"/>
              <a:ea typeface="Nunito"/>
              <a:cs typeface="Nunito"/>
              <a:sym typeface="Nunito"/>
            </a:endParaRPr>
          </a:p>
        </p:txBody>
      </p:sp>
      <p:sp>
        <p:nvSpPr>
          <p:cNvPr id="460" name="Google Shape;460;p43"/>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461" name="Google Shape;461;p43"/>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462" name="Google Shape;462;p43"/>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463" name="Google Shape;463;p43"/>
          <p:cNvSpPr txBox="1"/>
          <p:nvPr>
            <p:ph idx="1" type="body"/>
          </p:nvPr>
        </p:nvSpPr>
        <p:spPr>
          <a:xfrm>
            <a:off x="311700" y="1304875"/>
            <a:ext cx="3999900" cy="3416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400"/>
              <a:buNone/>
            </a:pPr>
            <a:r>
              <a:rPr lang="en" sz="2000">
                <a:solidFill>
                  <a:schemeClr val="dk1"/>
                </a:solidFill>
                <a:latin typeface="Nunito"/>
                <a:ea typeface="Nunito"/>
                <a:cs typeface="Nunito"/>
                <a:sym typeface="Nunito"/>
              </a:rPr>
              <a:t>1. Redundancy</a:t>
            </a:r>
            <a:endParaRPr sz="2000">
              <a:solidFill>
                <a:schemeClr val="dk1"/>
              </a:solidFill>
              <a:latin typeface="Nunito"/>
              <a:ea typeface="Nunito"/>
              <a:cs typeface="Nunito"/>
              <a:sym typeface="Nunito"/>
            </a:endParaRPr>
          </a:p>
          <a:p>
            <a:pPr indent="0" lvl="0" marL="0" rtl="0" algn="l">
              <a:lnSpc>
                <a:spcPct val="115000"/>
              </a:lnSpc>
              <a:spcBef>
                <a:spcPts val="0"/>
              </a:spcBef>
              <a:spcAft>
                <a:spcPts val="0"/>
              </a:spcAft>
              <a:buClr>
                <a:schemeClr val="dk1"/>
              </a:buClr>
              <a:buSzPts val="1100"/>
              <a:buFont typeface="Arial"/>
              <a:buNone/>
            </a:pPr>
            <a:r>
              <a:t/>
            </a:r>
            <a:endParaRPr sz="2000">
              <a:solidFill>
                <a:schemeClr val="dk1"/>
              </a:solidFill>
              <a:latin typeface="Nunito"/>
              <a:ea typeface="Nunito"/>
              <a:cs typeface="Nunito"/>
              <a:sym typeface="Nunito"/>
            </a:endParaRPr>
          </a:p>
          <a:p>
            <a:pPr indent="0" lvl="0" marL="0" rtl="0" algn="l">
              <a:lnSpc>
                <a:spcPct val="115000"/>
              </a:lnSpc>
              <a:spcBef>
                <a:spcPts val="0"/>
              </a:spcBef>
              <a:spcAft>
                <a:spcPts val="0"/>
              </a:spcAft>
              <a:buClr>
                <a:schemeClr val="dk1"/>
              </a:buClr>
              <a:buSzPts val="1100"/>
              <a:buFont typeface="Arial"/>
              <a:buNone/>
            </a:pPr>
            <a:r>
              <a:rPr lang="en" sz="2000">
                <a:solidFill>
                  <a:schemeClr val="dk1"/>
                </a:solidFill>
                <a:latin typeface="Nunito"/>
                <a:ea typeface="Nunito"/>
                <a:cs typeface="Nunito"/>
                <a:sym typeface="Nunito"/>
              </a:rPr>
              <a:t>2. Separation of duties</a:t>
            </a:r>
            <a:endParaRPr sz="2000">
              <a:solidFill>
                <a:schemeClr val="dk1"/>
              </a:solidFill>
              <a:latin typeface="Nunito"/>
              <a:ea typeface="Nunito"/>
              <a:cs typeface="Nunito"/>
              <a:sym typeface="Nunito"/>
            </a:endParaRPr>
          </a:p>
          <a:p>
            <a:pPr indent="0" lvl="0" marL="0" rtl="0" algn="l">
              <a:lnSpc>
                <a:spcPct val="115000"/>
              </a:lnSpc>
              <a:spcBef>
                <a:spcPts val="0"/>
              </a:spcBef>
              <a:spcAft>
                <a:spcPts val="0"/>
              </a:spcAft>
              <a:buSzPts val="1400"/>
              <a:buNone/>
            </a:pPr>
            <a:r>
              <a:t/>
            </a:r>
            <a:endParaRPr sz="2000">
              <a:solidFill>
                <a:schemeClr val="dk1"/>
              </a:solidFill>
              <a:latin typeface="Nunito"/>
              <a:ea typeface="Nunito"/>
              <a:cs typeface="Nunito"/>
              <a:sym typeface="Nunito"/>
            </a:endParaRPr>
          </a:p>
          <a:p>
            <a:pPr indent="0" lvl="0" marL="0" rtl="0" algn="l">
              <a:lnSpc>
                <a:spcPct val="115000"/>
              </a:lnSpc>
              <a:spcBef>
                <a:spcPts val="0"/>
              </a:spcBef>
              <a:spcAft>
                <a:spcPts val="0"/>
              </a:spcAft>
              <a:buClr>
                <a:schemeClr val="dk1"/>
              </a:buClr>
              <a:buSzPts val="1100"/>
              <a:buFont typeface="Arial"/>
              <a:buNone/>
            </a:pPr>
            <a:r>
              <a:rPr lang="en" sz="2000">
                <a:solidFill>
                  <a:schemeClr val="dk1"/>
                </a:solidFill>
                <a:latin typeface="Nunito"/>
                <a:ea typeface="Nunito"/>
                <a:cs typeface="Nunito"/>
                <a:sym typeface="Nunito"/>
              </a:rPr>
              <a:t>3. Principle of least privilege </a:t>
            </a:r>
            <a:endParaRPr sz="2000">
              <a:solidFill>
                <a:schemeClr val="dk1"/>
              </a:solidFill>
              <a:latin typeface="Nunito"/>
              <a:ea typeface="Nunito"/>
              <a:cs typeface="Nunito"/>
              <a:sym typeface="Nunito"/>
            </a:endParaRPr>
          </a:p>
          <a:p>
            <a:pPr indent="0" lvl="0" marL="0" rtl="0" algn="l">
              <a:lnSpc>
                <a:spcPct val="115000"/>
              </a:lnSpc>
              <a:spcBef>
                <a:spcPts val="0"/>
              </a:spcBef>
              <a:spcAft>
                <a:spcPts val="0"/>
              </a:spcAft>
              <a:buSzPts val="1400"/>
              <a:buNone/>
            </a:pPr>
            <a:r>
              <a:t/>
            </a:r>
            <a:endParaRPr sz="2000">
              <a:solidFill>
                <a:schemeClr val="dk1"/>
              </a:solidFill>
              <a:latin typeface="Nunito"/>
              <a:ea typeface="Nunito"/>
              <a:cs typeface="Nunito"/>
              <a:sym typeface="Nunito"/>
            </a:endParaRPr>
          </a:p>
          <a:p>
            <a:pPr indent="0" lvl="0" marL="0" rtl="0" algn="l">
              <a:lnSpc>
                <a:spcPct val="115000"/>
              </a:lnSpc>
              <a:spcBef>
                <a:spcPts val="0"/>
              </a:spcBef>
              <a:spcAft>
                <a:spcPts val="0"/>
              </a:spcAft>
              <a:buClr>
                <a:schemeClr val="dk1"/>
              </a:buClr>
              <a:buSzPts val="1100"/>
              <a:buFont typeface="Arial"/>
              <a:buNone/>
            </a:pPr>
            <a:r>
              <a:rPr lang="en" sz="2000">
                <a:solidFill>
                  <a:schemeClr val="dk1"/>
                </a:solidFill>
                <a:latin typeface="Nunito"/>
                <a:ea typeface="Nunito"/>
                <a:cs typeface="Nunito"/>
                <a:sym typeface="Nunito"/>
              </a:rPr>
              <a:t>4. Fail-safes</a:t>
            </a:r>
            <a:endParaRPr sz="2000">
              <a:solidFill>
                <a:schemeClr val="dk1"/>
              </a:solidFill>
              <a:latin typeface="Nunito"/>
              <a:ea typeface="Nunito"/>
              <a:cs typeface="Nunito"/>
              <a:sym typeface="Nunito"/>
            </a:endParaRPr>
          </a:p>
          <a:p>
            <a:pPr indent="0" lvl="0" marL="0" rtl="0" algn="l">
              <a:lnSpc>
                <a:spcPct val="115000"/>
              </a:lnSpc>
              <a:spcBef>
                <a:spcPts val="0"/>
              </a:spcBef>
              <a:spcAft>
                <a:spcPts val="0"/>
              </a:spcAft>
              <a:buClr>
                <a:schemeClr val="dk1"/>
              </a:buClr>
              <a:buSzPts val="2000"/>
              <a:buFont typeface="Arial"/>
              <a:buNone/>
            </a:pPr>
            <a:r>
              <a:t/>
            </a:r>
            <a:endParaRPr sz="2000">
              <a:solidFill>
                <a:schemeClr val="dk1"/>
              </a:solidFill>
              <a:latin typeface="Nunito"/>
              <a:ea typeface="Nunito"/>
              <a:cs typeface="Nunito"/>
              <a:sym typeface="Nunito"/>
            </a:endParaRPr>
          </a:p>
          <a:p>
            <a:pPr indent="0" lvl="0" marL="0" rtl="0" algn="l">
              <a:lnSpc>
                <a:spcPct val="115000"/>
              </a:lnSpc>
              <a:spcBef>
                <a:spcPts val="0"/>
              </a:spcBef>
              <a:spcAft>
                <a:spcPts val="0"/>
              </a:spcAft>
              <a:buSzPts val="1400"/>
              <a:buNone/>
            </a:pPr>
            <a:r>
              <a:t/>
            </a:r>
            <a:endParaRPr>
              <a:latin typeface="Nunito"/>
              <a:ea typeface="Nunito"/>
              <a:cs typeface="Nunito"/>
              <a:sym typeface="Nunito"/>
            </a:endParaRPr>
          </a:p>
        </p:txBody>
      </p:sp>
      <p:sp>
        <p:nvSpPr>
          <p:cNvPr id="464" name="Google Shape;464;p43"/>
          <p:cNvSpPr txBox="1"/>
          <p:nvPr>
            <p:ph idx="2" type="body"/>
          </p:nvPr>
        </p:nvSpPr>
        <p:spPr>
          <a:xfrm>
            <a:off x="4832400" y="1304875"/>
            <a:ext cx="3999900" cy="3416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400"/>
              <a:buNone/>
            </a:pPr>
            <a:r>
              <a:rPr lang="en" sz="2000">
                <a:solidFill>
                  <a:schemeClr val="dk1"/>
                </a:solidFill>
                <a:latin typeface="Nunito"/>
                <a:ea typeface="Nunito"/>
                <a:cs typeface="Nunito"/>
                <a:sym typeface="Nunito"/>
              </a:rPr>
              <a:t>5. Antifragility</a:t>
            </a:r>
            <a:endParaRPr sz="2000">
              <a:solidFill>
                <a:schemeClr val="dk1"/>
              </a:solidFill>
              <a:latin typeface="Nunito"/>
              <a:ea typeface="Nunito"/>
              <a:cs typeface="Nunito"/>
              <a:sym typeface="Nunito"/>
            </a:endParaRPr>
          </a:p>
          <a:p>
            <a:pPr indent="0" lvl="0" marL="0" rtl="0" algn="l">
              <a:lnSpc>
                <a:spcPct val="115000"/>
              </a:lnSpc>
              <a:spcBef>
                <a:spcPts val="0"/>
              </a:spcBef>
              <a:spcAft>
                <a:spcPts val="0"/>
              </a:spcAft>
              <a:buClr>
                <a:schemeClr val="dk1"/>
              </a:buClr>
              <a:buSzPts val="1100"/>
              <a:buFont typeface="Arial"/>
              <a:buNone/>
            </a:pPr>
            <a:r>
              <a:t/>
            </a:r>
            <a:endParaRPr sz="2000">
              <a:solidFill>
                <a:schemeClr val="dk1"/>
              </a:solidFill>
              <a:latin typeface="Nunito"/>
              <a:ea typeface="Nunito"/>
              <a:cs typeface="Nunito"/>
              <a:sym typeface="Nunito"/>
            </a:endParaRPr>
          </a:p>
          <a:p>
            <a:pPr indent="0" lvl="0" marL="0" rtl="0" algn="l">
              <a:lnSpc>
                <a:spcPct val="115000"/>
              </a:lnSpc>
              <a:spcBef>
                <a:spcPts val="0"/>
              </a:spcBef>
              <a:spcAft>
                <a:spcPts val="0"/>
              </a:spcAft>
              <a:buSzPts val="1400"/>
              <a:buNone/>
            </a:pPr>
            <a:r>
              <a:rPr lang="en" sz="2000">
                <a:solidFill>
                  <a:schemeClr val="dk1"/>
                </a:solidFill>
                <a:latin typeface="Nunito"/>
                <a:ea typeface="Nunito"/>
                <a:cs typeface="Nunito"/>
                <a:sym typeface="Nunito"/>
              </a:rPr>
              <a:t>6. Negative feedback loops</a:t>
            </a:r>
            <a:endParaRPr sz="2000">
              <a:solidFill>
                <a:schemeClr val="dk1"/>
              </a:solidFill>
              <a:latin typeface="Nunito"/>
              <a:ea typeface="Nunito"/>
              <a:cs typeface="Nunito"/>
              <a:sym typeface="Nunito"/>
            </a:endParaRPr>
          </a:p>
          <a:p>
            <a:pPr indent="0" lvl="0" marL="0" rtl="0" algn="l">
              <a:lnSpc>
                <a:spcPct val="115000"/>
              </a:lnSpc>
              <a:spcBef>
                <a:spcPts val="0"/>
              </a:spcBef>
              <a:spcAft>
                <a:spcPts val="0"/>
              </a:spcAft>
              <a:buClr>
                <a:schemeClr val="dk1"/>
              </a:buClr>
              <a:buSzPts val="1100"/>
              <a:buFont typeface="Arial"/>
              <a:buNone/>
            </a:pPr>
            <a:r>
              <a:t/>
            </a:r>
            <a:endParaRPr sz="2000">
              <a:solidFill>
                <a:schemeClr val="dk1"/>
              </a:solidFill>
              <a:latin typeface="Nunito"/>
              <a:ea typeface="Nunito"/>
              <a:cs typeface="Nunito"/>
              <a:sym typeface="Nunito"/>
            </a:endParaRPr>
          </a:p>
          <a:p>
            <a:pPr indent="0" lvl="0" marL="0" rtl="0" algn="l">
              <a:lnSpc>
                <a:spcPct val="115000"/>
              </a:lnSpc>
              <a:spcBef>
                <a:spcPts val="0"/>
              </a:spcBef>
              <a:spcAft>
                <a:spcPts val="0"/>
              </a:spcAft>
              <a:buSzPts val="1400"/>
              <a:buNone/>
            </a:pPr>
            <a:r>
              <a:rPr lang="en" sz="2000">
                <a:solidFill>
                  <a:schemeClr val="dk1"/>
                </a:solidFill>
                <a:latin typeface="Nunito"/>
                <a:ea typeface="Nunito"/>
                <a:cs typeface="Nunito"/>
                <a:sym typeface="Nunito"/>
              </a:rPr>
              <a:t>7. Transparency</a:t>
            </a:r>
            <a:endParaRPr sz="2000">
              <a:solidFill>
                <a:schemeClr val="dk1"/>
              </a:solidFill>
              <a:latin typeface="Nunito"/>
              <a:ea typeface="Nunito"/>
              <a:cs typeface="Nunito"/>
              <a:sym typeface="Nunito"/>
            </a:endParaRPr>
          </a:p>
          <a:p>
            <a:pPr indent="0" lvl="0" marL="0" rtl="0" algn="l">
              <a:lnSpc>
                <a:spcPct val="115000"/>
              </a:lnSpc>
              <a:spcBef>
                <a:spcPts val="0"/>
              </a:spcBef>
              <a:spcAft>
                <a:spcPts val="0"/>
              </a:spcAft>
              <a:buClr>
                <a:schemeClr val="dk1"/>
              </a:buClr>
              <a:buSzPts val="1100"/>
              <a:buFont typeface="Arial"/>
              <a:buNone/>
            </a:pPr>
            <a:r>
              <a:t/>
            </a:r>
            <a:endParaRPr sz="2000">
              <a:solidFill>
                <a:schemeClr val="dk1"/>
              </a:solidFill>
              <a:latin typeface="Nunito"/>
              <a:ea typeface="Nunito"/>
              <a:cs typeface="Nunito"/>
              <a:sym typeface="Nunito"/>
            </a:endParaRPr>
          </a:p>
          <a:p>
            <a:pPr indent="0" lvl="0" marL="0" rtl="0" algn="l">
              <a:lnSpc>
                <a:spcPct val="115000"/>
              </a:lnSpc>
              <a:spcBef>
                <a:spcPts val="0"/>
              </a:spcBef>
              <a:spcAft>
                <a:spcPts val="0"/>
              </a:spcAft>
              <a:buClr>
                <a:schemeClr val="dk1"/>
              </a:buClr>
              <a:buSzPts val="1100"/>
              <a:buFont typeface="Arial"/>
              <a:buNone/>
            </a:pPr>
            <a:r>
              <a:rPr lang="en" sz="2000">
                <a:solidFill>
                  <a:schemeClr val="dk1"/>
                </a:solidFill>
                <a:latin typeface="Nunito"/>
                <a:ea typeface="Nunito"/>
                <a:cs typeface="Nunito"/>
                <a:sym typeface="Nunito"/>
              </a:rPr>
              <a:t>8. Defense in depth</a:t>
            </a:r>
            <a:endParaRPr sz="2000">
              <a:solidFill>
                <a:schemeClr val="dk1"/>
              </a:solidFill>
              <a:latin typeface="Nunito"/>
              <a:ea typeface="Nunito"/>
              <a:cs typeface="Nunito"/>
              <a:sym typeface="Nunito"/>
            </a:endParaRPr>
          </a:p>
          <a:p>
            <a:pPr indent="0" lvl="0" marL="0" rtl="0" algn="l">
              <a:lnSpc>
                <a:spcPct val="115000"/>
              </a:lnSpc>
              <a:spcBef>
                <a:spcPts val="0"/>
              </a:spcBef>
              <a:spcAft>
                <a:spcPts val="0"/>
              </a:spcAft>
              <a:buSzPts val="1400"/>
              <a:buNone/>
            </a:pPr>
            <a:r>
              <a:t/>
            </a:r>
            <a:endParaRPr>
              <a:latin typeface="Nunito"/>
              <a:ea typeface="Nunito"/>
              <a:cs typeface="Nunito"/>
              <a:sym typeface="Nunito"/>
            </a:endParaRPr>
          </a:p>
        </p:txBody>
      </p:sp>
      <p:sp>
        <p:nvSpPr>
          <p:cNvPr id="465" name="Google Shape;465;p4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9" name="Shape 469"/>
        <p:cNvGrpSpPr/>
        <p:nvPr/>
      </p:nvGrpSpPr>
      <p:grpSpPr>
        <a:xfrm>
          <a:off x="0" y="0"/>
          <a:ext cx="0" cy="0"/>
          <a:chOff x="0" y="0"/>
          <a:chExt cx="0" cy="0"/>
        </a:xfrm>
      </p:grpSpPr>
      <p:sp>
        <p:nvSpPr>
          <p:cNvPr id="470" name="Google Shape;470;p44"/>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Roadmap</a:t>
            </a:r>
            <a:endParaRPr sz="3600">
              <a:latin typeface="Nunito"/>
              <a:ea typeface="Nunito"/>
              <a:cs typeface="Nunito"/>
              <a:sym typeface="Nunito"/>
            </a:endParaRPr>
          </a:p>
        </p:txBody>
      </p:sp>
      <p:sp>
        <p:nvSpPr>
          <p:cNvPr id="471" name="Google Shape;471;p44"/>
          <p:cNvSpPr txBox="1"/>
          <p:nvPr/>
        </p:nvSpPr>
        <p:spPr>
          <a:xfrm>
            <a:off x="367450" y="81720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1. Risk decomposition and measuring reliability</a:t>
            </a:r>
            <a:endParaRPr b="0" i="1" sz="2000" u="none" cap="none" strike="noStrike">
              <a:solidFill>
                <a:schemeClr val="dk1"/>
              </a:solidFill>
              <a:latin typeface="Nunito"/>
              <a:ea typeface="Nunito"/>
              <a:cs typeface="Nunito"/>
              <a:sym typeface="Nunito"/>
            </a:endParaRPr>
          </a:p>
        </p:txBody>
      </p:sp>
      <p:sp>
        <p:nvSpPr>
          <p:cNvPr id="472" name="Google Shape;472;p44"/>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473" name="Google Shape;473;p44"/>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474" name="Google Shape;474;p44"/>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475" name="Google Shape;475;p44"/>
          <p:cNvSpPr txBox="1"/>
          <p:nvPr/>
        </p:nvSpPr>
        <p:spPr>
          <a:xfrm>
            <a:off x="367450" y="146632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2. Safe design principles </a:t>
            </a:r>
            <a:endParaRPr b="0" i="0" sz="2000" u="none" cap="none" strike="noStrike">
              <a:solidFill>
                <a:schemeClr val="dk1"/>
              </a:solidFill>
              <a:latin typeface="Nunito"/>
              <a:ea typeface="Nunito"/>
              <a:cs typeface="Nunito"/>
              <a:sym typeface="Nunito"/>
            </a:endParaRPr>
          </a:p>
        </p:txBody>
      </p:sp>
      <p:sp>
        <p:nvSpPr>
          <p:cNvPr id="476" name="Google Shape;476;p44"/>
          <p:cNvSpPr txBox="1"/>
          <p:nvPr/>
        </p:nvSpPr>
        <p:spPr>
          <a:xfrm>
            <a:off x="367450" y="2764559"/>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4. Systemic accident models</a:t>
            </a:r>
            <a:endParaRPr b="0" i="1" sz="2000" u="none" cap="none" strike="noStrike">
              <a:solidFill>
                <a:schemeClr val="dk1"/>
              </a:solidFill>
              <a:latin typeface="Nunito"/>
              <a:ea typeface="Nunito"/>
              <a:cs typeface="Nunito"/>
              <a:sym typeface="Nunito"/>
            </a:endParaRPr>
          </a:p>
        </p:txBody>
      </p:sp>
      <p:sp>
        <p:nvSpPr>
          <p:cNvPr id="477" name="Google Shape;477;p44"/>
          <p:cNvSpPr txBox="1"/>
          <p:nvPr/>
        </p:nvSpPr>
        <p:spPr>
          <a:xfrm>
            <a:off x="367450" y="3413678"/>
            <a:ext cx="88062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5. Tails events </a:t>
            </a:r>
            <a:endParaRPr b="0" i="0" sz="2000" u="none" cap="none" strike="noStrike">
              <a:solidFill>
                <a:schemeClr val="dk1"/>
              </a:solidFill>
              <a:latin typeface="Nunito"/>
              <a:ea typeface="Nunito"/>
              <a:cs typeface="Nunito"/>
              <a:sym typeface="Nunito"/>
            </a:endParaRPr>
          </a:p>
        </p:txBody>
      </p:sp>
      <p:sp>
        <p:nvSpPr>
          <p:cNvPr id="478" name="Google Shape;478;p44"/>
          <p:cNvSpPr txBox="1"/>
          <p:nvPr/>
        </p:nvSpPr>
        <p:spPr>
          <a:xfrm>
            <a:off x="367450" y="2115439"/>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3. Component failure accident models</a:t>
            </a:r>
            <a:endParaRPr b="0" i="0" sz="2000" u="none" cap="none" strike="noStrike">
              <a:solidFill>
                <a:schemeClr val="dk1"/>
              </a:solidFill>
              <a:latin typeface="Nunito"/>
              <a:ea typeface="Nunito"/>
              <a:cs typeface="Nunito"/>
              <a:sym typeface="Nunito"/>
            </a:endParaRPr>
          </a:p>
        </p:txBody>
      </p:sp>
      <p:sp>
        <p:nvSpPr>
          <p:cNvPr id="479" name="Google Shape;479;p44"/>
          <p:cNvSpPr txBox="1"/>
          <p:nvPr/>
        </p:nvSpPr>
        <p:spPr>
          <a:xfrm>
            <a:off x="367450" y="4062798"/>
            <a:ext cx="88062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6. Black swans</a:t>
            </a:r>
            <a:endParaRPr b="0" i="0" sz="2000" u="none" cap="none" strike="noStrike">
              <a:solidFill>
                <a:schemeClr val="dk1"/>
              </a:solidFill>
              <a:latin typeface="Nunito"/>
              <a:ea typeface="Nunito"/>
              <a:cs typeface="Nunito"/>
              <a:sym typeface="Nunito"/>
            </a:endParaRPr>
          </a:p>
        </p:txBody>
      </p:sp>
      <p:sp>
        <p:nvSpPr>
          <p:cNvPr id="480" name="Google Shape;480;p44"/>
          <p:cNvSpPr/>
          <p:nvPr/>
        </p:nvSpPr>
        <p:spPr>
          <a:xfrm>
            <a:off x="367450" y="2058765"/>
            <a:ext cx="8279700" cy="1354800"/>
          </a:xfrm>
          <a:prstGeom prst="rect">
            <a:avLst/>
          </a:prstGeom>
          <a:noFill/>
          <a:ln cap="flat" cmpd="sng" w="9525">
            <a:solidFill>
              <a:srgbClr val="0097A7"/>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0"/>
                                        </p:tgtEl>
                                        <p:attrNameLst>
                                          <p:attrName>style.visibility</p:attrName>
                                        </p:attrNameLst>
                                      </p:cBhvr>
                                      <p:to>
                                        <p:strVal val="visible"/>
                                      </p:to>
                                    </p:set>
                                    <p:animEffect filter="fade" transition="in">
                                      <p:cBhvr>
                                        <p:cTn dur="1"/>
                                        <p:tgtEl>
                                          <p:spTgt spid="48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4" name="Shape 484"/>
        <p:cNvGrpSpPr/>
        <p:nvPr/>
      </p:nvGrpSpPr>
      <p:grpSpPr>
        <a:xfrm>
          <a:off x="0" y="0"/>
          <a:ext cx="0" cy="0"/>
          <a:chOff x="0" y="0"/>
          <a:chExt cx="0" cy="0"/>
        </a:xfrm>
      </p:grpSpPr>
      <p:sp>
        <p:nvSpPr>
          <p:cNvPr id="485" name="Google Shape;485;p45"/>
          <p:cNvSpPr txBox="1"/>
          <p:nvPr>
            <p:ph type="title"/>
          </p:nvPr>
        </p:nvSpPr>
        <p:spPr>
          <a:xfrm>
            <a:off x="423450" y="1694250"/>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Component Failure Accident Models</a:t>
            </a:r>
            <a:endParaRPr sz="3600">
              <a:latin typeface="Nunito"/>
              <a:ea typeface="Nunito"/>
              <a:cs typeface="Nunito"/>
              <a:sym typeface="Nunito"/>
            </a:endParaRPr>
          </a:p>
        </p:txBody>
      </p:sp>
      <p:sp>
        <p:nvSpPr>
          <p:cNvPr id="486" name="Google Shape;486;p45"/>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487" name="Google Shape;487;p45"/>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488" name="Google Shape;488;p45"/>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489" name="Google Shape;489;p45"/>
          <p:cNvSpPr txBox="1"/>
          <p:nvPr/>
        </p:nvSpPr>
        <p:spPr>
          <a:xfrm>
            <a:off x="367675" y="3006250"/>
            <a:ext cx="84090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0" i="1" lang="en" sz="2000" u="none" cap="none" strike="noStrike">
                <a:solidFill>
                  <a:schemeClr val="dk1"/>
                </a:solidFill>
                <a:latin typeface="Nunito"/>
                <a:ea typeface="Nunito"/>
                <a:cs typeface="Nunito"/>
                <a:sym typeface="Nunito"/>
              </a:rPr>
              <a:t>Traditional risk analysis </a:t>
            </a:r>
            <a:r>
              <a:rPr i="1" lang="en" sz="2000">
                <a:solidFill>
                  <a:schemeClr val="dk1"/>
                </a:solidFill>
                <a:latin typeface="Nunito"/>
                <a:ea typeface="Nunito"/>
                <a:cs typeface="Nunito"/>
                <a:sym typeface="Nunito"/>
              </a:rPr>
              <a:t>concepts</a:t>
            </a:r>
            <a:endParaRPr b="0" i="1"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9"/>
                                        </p:tgtEl>
                                        <p:attrNameLst>
                                          <p:attrName>style.visibility</p:attrName>
                                        </p:attrNameLst>
                                      </p:cBhvr>
                                      <p:to>
                                        <p:strVal val="visible"/>
                                      </p:to>
                                    </p:set>
                                    <p:animEffect filter="fade" transition="in">
                                      <p:cBhvr>
                                        <p:cTn dur="300"/>
                                        <p:tgtEl>
                                          <p:spTgt spid="48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3" name="Shape 493"/>
        <p:cNvGrpSpPr/>
        <p:nvPr/>
      </p:nvGrpSpPr>
      <p:grpSpPr>
        <a:xfrm>
          <a:off x="0" y="0"/>
          <a:ext cx="0" cy="0"/>
          <a:chOff x="0" y="0"/>
          <a:chExt cx="0" cy="0"/>
        </a:xfrm>
      </p:grpSpPr>
      <p:sp>
        <p:nvSpPr>
          <p:cNvPr id="494" name="Google Shape;494;p46"/>
          <p:cNvSpPr txBox="1"/>
          <p:nvPr>
            <p:ph type="title"/>
          </p:nvPr>
        </p:nvSpPr>
        <p:spPr>
          <a:xfrm>
            <a:off x="423400" y="6402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Swiss Cheese Model</a:t>
            </a:r>
            <a:endParaRPr/>
          </a:p>
        </p:txBody>
      </p:sp>
      <p:sp>
        <p:nvSpPr>
          <p:cNvPr id="495" name="Google Shape;495;p46"/>
          <p:cNvSpPr txBox="1"/>
          <p:nvPr/>
        </p:nvSpPr>
        <p:spPr>
          <a:xfrm>
            <a:off x="423400" y="81720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Identify and analy</a:t>
            </a:r>
            <a:r>
              <a:rPr lang="en" sz="2000">
                <a:solidFill>
                  <a:schemeClr val="dk1"/>
                </a:solidFill>
                <a:latin typeface="Nunito"/>
                <a:ea typeface="Nunito"/>
                <a:cs typeface="Nunito"/>
                <a:sym typeface="Nunito"/>
              </a:rPr>
              <a:t>z</a:t>
            </a:r>
            <a:r>
              <a:rPr b="0" i="0" lang="en" sz="2000" u="none" cap="none" strike="noStrike">
                <a:solidFill>
                  <a:schemeClr val="dk1"/>
                </a:solidFill>
                <a:latin typeface="Nunito"/>
                <a:ea typeface="Nunito"/>
                <a:cs typeface="Nunito"/>
                <a:sym typeface="Nunito"/>
              </a:rPr>
              <a:t>e pathways to accidents.</a:t>
            </a:r>
            <a:endParaRPr b="0" i="0" sz="2000" u="none" cap="none" strike="noStrike">
              <a:solidFill>
                <a:schemeClr val="dk1"/>
              </a:solidFill>
              <a:latin typeface="Nunito"/>
              <a:ea typeface="Nunito"/>
              <a:cs typeface="Nunito"/>
              <a:sym typeface="Nunito"/>
            </a:endParaRPr>
          </a:p>
        </p:txBody>
      </p:sp>
      <p:sp>
        <p:nvSpPr>
          <p:cNvPr id="496" name="Google Shape;496;p46"/>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497" name="Google Shape;497;p46"/>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498" name="Google Shape;498;p46"/>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pic>
        <p:nvPicPr>
          <p:cNvPr id="499" name="Google Shape;499;p46"/>
          <p:cNvPicPr preferRelativeResize="0"/>
          <p:nvPr/>
        </p:nvPicPr>
        <p:blipFill rotWithShape="1">
          <a:blip r:embed="rId3">
            <a:alphaModFix/>
          </a:blip>
          <a:srcRect b="0" l="0" r="0" t="20217"/>
          <a:stretch/>
        </p:blipFill>
        <p:spPr>
          <a:xfrm>
            <a:off x="1102425" y="2441250"/>
            <a:ext cx="7474099" cy="2178876"/>
          </a:xfrm>
          <a:prstGeom prst="rect">
            <a:avLst/>
          </a:prstGeom>
          <a:noFill/>
          <a:ln>
            <a:noFill/>
          </a:ln>
        </p:spPr>
      </p:pic>
      <p:sp>
        <p:nvSpPr>
          <p:cNvPr id="500" name="Google Shape;500;p46"/>
          <p:cNvSpPr txBox="1"/>
          <p:nvPr/>
        </p:nvSpPr>
        <p:spPr>
          <a:xfrm>
            <a:off x="423400" y="1397488"/>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Example: infectious disease</a:t>
            </a:r>
            <a:endParaRPr b="0" i="0" sz="2000" u="none" cap="none" strike="noStrike">
              <a:solidFill>
                <a:schemeClr val="dk1"/>
              </a:solidFill>
              <a:latin typeface="Nunito"/>
              <a:ea typeface="Nunito"/>
              <a:cs typeface="Nunito"/>
              <a:sym typeface="Nunito"/>
            </a:endParaRPr>
          </a:p>
        </p:txBody>
      </p:sp>
      <p:sp>
        <p:nvSpPr>
          <p:cNvPr id="501" name="Google Shape;501;p46"/>
          <p:cNvSpPr txBox="1"/>
          <p:nvPr/>
        </p:nvSpPr>
        <p:spPr>
          <a:xfrm rot="878137">
            <a:off x="1106679" y="2293835"/>
            <a:ext cx="1961444" cy="491743"/>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Get vaccinated</a:t>
            </a:r>
            <a:endParaRPr b="0" i="0" sz="2000" u="none" cap="none" strike="noStrike">
              <a:solidFill>
                <a:schemeClr val="dk1"/>
              </a:solidFill>
              <a:latin typeface="Nunito"/>
              <a:ea typeface="Nunito"/>
              <a:cs typeface="Nunito"/>
              <a:sym typeface="Nunito"/>
            </a:endParaRPr>
          </a:p>
        </p:txBody>
      </p:sp>
      <p:sp>
        <p:nvSpPr>
          <p:cNvPr id="502" name="Google Shape;502;p46"/>
          <p:cNvSpPr txBox="1"/>
          <p:nvPr/>
        </p:nvSpPr>
        <p:spPr>
          <a:xfrm rot="878137">
            <a:off x="2531354" y="2293835"/>
            <a:ext cx="1961444" cy="491743"/>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Wash hands</a:t>
            </a:r>
            <a:endParaRPr b="0" i="0" sz="2000" u="none" cap="none" strike="noStrike">
              <a:solidFill>
                <a:schemeClr val="dk1"/>
              </a:solidFill>
              <a:latin typeface="Nunito"/>
              <a:ea typeface="Nunito"/>
              <a:cs typeface="Nunito"/>
              <a:sym typeface="Nunito"/>
            </a:endParaRPr>
          </a:p>
        </p:txBody>
      </p:sp>
      <p:sp>
        <p:nvSpPr>
          <p:cNvPr id="503" name="Google Shape;503;p46"/>
          <p:cNvSpPr txBox="1"/>
          <p:nvPr/>
        </p:nvSpPr>
        <p:spPr>
          <a:xfrm rot="878122">
            <a:off x="3797406" y="2266084"/>
            <a:ext cx="2344987" cy="491743"/>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Access healthcare</a:t>
            </a:r>
            <a:endParaRPr b="0" i="0" sz="2000" u="none" cap="none" strike="noStrike">
              <a:solidFill>
                <a:schemeClr val="dk1"/>
              </a:solidFill>
              <a:latin typeface="Nunito"/>
              <a:ea typeface="Nunito"/>
              <a:cs typeface="Nunito"/>
              <a:sym typeface="Nunito"/>
            </a:endParaRPr>
          </a:p>
        </p:txBody>
      </p:sp>
      <p:sp>
        <p:nvSpPr>
          <p:cNvPr id="504" name="Google Shape;504;p46"/>
          <p:cNvSpPr txBox="1"/>
          <p:nvPr/>
        </p:nvSpPr>
        <p:spPr>
          <a:xfrm rot="878137">
            <a:off x="5675604" y="2293835"/>
            <a:ext cx="1961444" cy="491743"/>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Social distance</a:t>
            </a:r>
            <a:endParaRPr b="0" i="0" sz="2000" u="none" cap="none" strike="noStrike">
              <a:solidFill>
                <a:schemeClr val="dk1"/>
              </a:solidFill>
              <a:latin typeface="Nunito"/>
              <a:ea typeface="Nunito"/>
              <a:cs typeface="Nunito"/>
              <a:sym typeface="Nunito"/>
            </a:endParaRPr>
          </a:p>
        </p:txBody>
      </p:sp>
      <p:sp>
        <p:nvSpPr>
          <p:cNvPr id="505" name="Google Shape;505;p46"/>
          <p:cNvSpPr txBox="1"/>
          <p:nvPr/>
        </p:nvSpPr>
        <p:spPr>
          <a:xfrm rot="878001">
            <a:off x="7174432" y="2309732"/>
            <a:ext cx="2087617" cy="491743"/>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Healthy lifestyle</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5"/>
                                        </p:tgtEl>
                                        <p:attrNameLst>
                                          <p:attrName>style.visibility</p:attrName>
                                        </p:attrNameLst>
                                      </p:cBhvr>
                                      <p:to>
                                        <p:strVal val="visible"/>
                                      </p:to>
                                    </p:set>
                                    <p:animEffect filter="fade" transition="in">
                                      <p:cBhvr>
                                        <p:cTn dur="300"/>
                                        <p:tgtEl>
                                          <p:spTgt spid="495"/>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499"/>
                                        </p:tgtEl>
                                        <p:attrNameLst>
                                          <p:attrName>style.visibility</p:attrName>
                                        </p:attrNameLst>
                                      </p:cBhvr>
                                      <p:to>
                                        <p:strVal val="visible"/>
                                      </p:to>
                                    </p:set>
                                    <p:animEffect filter="fade" transition="in">
                                      <p:cBhvr>
                                        <p:cTn dur="300"/>
                                        <p:tgtEl>
                                          <p:spTgt spid="49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0"/>
                                        </p:tgtEl>
                                        <p:attrNameLst>
                                          <p:attrName>style.visibility</p:attrName>
                                        </p:attrNameLst>
                                      </p:cBhvr>
                                      <p:to>
                                        <p:strVal val="visible"/>
                                      </p:to>
                                    </p:set>
                                    <p:animEffect filter="fade" transition="in">
                                      <p:cBhvr>
                                        <p:cTn dur="300"/>
                                        <p:tgtEl>
                                          <p:spTgt spid="50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1"/>
                                        </p:tgtEl>
                                        <p:attrNameLst>
                                          <p:attrName>style.visibility</p:attrName>
                                        </p:attrNameLst>
                                      </p:cBhvr>
                                      <p:to>
                                        <p:strVal val="visible"/>
                                      </p:to>
                                    </p:set>
                                    <p:animEffect filter="fade" transition="in">
                                      <p:cBhvr>
                                        <p:cTn dur="300"/>
                                        <p:tgtEl>
                                          <p:spTgt spid="501"/>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502"/>
                                        </p:tgtEl>
                                        <p:attrNameLst>
                                          <p:attrName>style.visibility</p:attrName>
                                        </p:attrNameLst>
                                      </p:cBhvr>
                                      <p:to>
                                        <p:strVal val="visible"/>
                                      </p:to>
                                    </p:set>
                                    <p:animEffect filter="fade" transition="in">
                                      <p:cBhvr>
                                        <p:cTn dur="300"/>
                                        <p:tgtEl>
                                          <p:spTgt spid="502"/>
                                        </p:tgtEl>
                                      </p:cBhvr>
                                    </p:animEffect>
                                  </p:childTnLst>
                                </p:cTn>
                              </p:par>
                            </p:childTnLst>
                          </p:cTn>
                        </p:par>
                        <p:par>
                          <p:cTn fill="hold">
                            <p:stCondLst>
                              <p:cond delay="600"/>
                            </p:stCondLst>
                            <p:childTnLst>
                              <p:par>
                                <p:cTn fill="hold" nodeType="afterEffect" presetClass="entr" presetID="10" presetSubtype="0">
                                  <p:stCondLst>
                                    <p:cond delay="0"/>
                                  </p:stCondLst>
                                  <p:childTnLst>
                                    <p:set>
                                      <p:cBhvr>
                                        <p:cTn dur="1" fill="hold">
                                          <p:stCondLst>
                                            <p:cond delay="0"/>
                                          </p:stCondLst>
                                        </p:cTn>
                                        <p:tgtEl>
                                          <p:spTgt spid="503"/>
                                        </p:tgtEl>
                                        <p:attrNameLst>
                                          <p:attrName>style.visibility</p:attrName>
                                        </p:attrNameLst>
                                      </p:cBhvr>
                                      <p:to>
                                        <p:strVal val="visible"/>
                                      </p:to>
                                    </p:set>
                                    <p:animEffect filter="fade" transition="in">
                                      <p:cBhvr>
                                        <p:cTn dur="300"/>
                                        <p:tgtEl>
                                          <p:spTgt spid="503"/>
                                        </p:tgtEl>
                                      </p:cBhvr>
                                    </p:animEffect>
                                  </p:childTnLst>
                                </p:cTn>
                              </p:par>
                            </p:childTnLst>
                          </p:cTn>
                        </p:par>
                        <p:par>
                          <p:cTn fill="hold">
                            <p:stCondLst>
                              <p:cond delay="900"/>
                            </p:stCondLst>
                            <p:childTnLst>
                              <p:par>
                                <p:cTn fill="hold" nodeType="afterEffect" presetClass="entr" presetID="10" presetSubtype="0">
                                  <p:stCondLst>
                                    <p:cond delay="0"/>
                                  </p:stCondLst>
                                  <p:childTnLst>
                                    <p:set>
                                      <p:cBhvr>
                                        <p:cTn dur="1" fill="hold">
                                          <p:stCondLst>
                                            <p:cond delay="0"/>
                                          </p:stCondLst>
                                        </p:cTn>
                                        <p:tgtEl>
                                          <p:spTgt spid="504"/>
                                        </p:tgtEl>
                                        <p:attrNameLst>
                                          <p:attrName>style.visibility</p:attrName>
                                        </p:attrNameLst>
                                      </p:cBhvr>
                                      <p:to>
                                        <p:strVal val="visible"/>
                                      </p:to>
                                    </p:set>
                                    <p:animEffect filter="fade" transition="in">
                                      <p:cBhvr>
                                        <p:cTn dur="300"/>
                                        <p:tgtEl>
                                          <p:spTgt spid="504"/>
                                        </p:tgtEl>
                                      </p:cBhvr>
                                    </p:animEffect>
                                  </p:childTnLst>
                                </p:cTn>
                              </p:par>
                            </p:childTnLst>
                          </p:cTn>
                        </p:par>
                        <p:par>
                          <p:cTn fill="hold">
                            <p:stCondLst>
                              <p:cond delay="1200"/>
                            </p:stCondLst>
                            <p:childTnLst>
                              <p:par>
                                <p:cTn fill="hold" nodeType="afterEffect" presetClass="entr" presetID="10" presetSubtype="0">
                                  <p:stCondLst>
                                    <p:cond delay="0"/>
                                  </p:stCondLst>
                                  <p:childTnLst>
                                    <p:set>
                                      <p:cBhvr>
                                        <p:cTn dur="1" fill="hold">
                                          <p:stCondLst>
                                            <p:cond delay="0"/>
                                          </p:stCondLst>
                                        </p:cTn>
                                        <p:tgtEl>
                                          <p:spTgt spid="505"/>
                                        </p:tgtEl>
                                        <p:attrNameLst>
                                          <p:attrName>style.visibility</p:attrName>
                                        </p:attrNameLst>
                                      </p:cBhvr>
                                      <p:to>
                                        <p:strVal val="visible"/>
                                      </p:to>
                                    </p:set>
                                    <p:animEffect filter="fade" transition="in">
                                      <p:cBhvr>
                                        <p:cTn dur="300"/>
                                        <p:tgtEl>
                                          <p:spTgt spid="50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300"/>
                                        <p:tgtEl>
                                          <p:spTgt spid="505"/>
                                        </p:tgtEl>
                                      </p:cBhvr>
                                    </p:animEffect>
                                    <p:set>
                                      <p:cBhvr>
                                        <p:cTn dur="1" fill="hold">
                                          <p:stCondLst>
                                            <p:cond delay="300"/>
                                          </p:stCondLst>
                                        </p:cTn>
                                        <p:tgtEl>
                                          <p:spTgt spid="505"/>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300"/>
                                        <p:tgtEl>
                                          <p:spTgt spid="501"/>
                                        </p:tgtEl>
                                      </p:cBhvr>
                                    </p:animEffect>
                                    <p:set>
                                      <p:cBhvr>
                                        <p:cTn dur="1" fill="hold">
                                          <p:stCondLst>
                                            <p:cond delay="300"/>
                                          </p:stCondLst>
                                        </p:cTn>
                                        <p:tgtEl>
                                          <p:spTgt spid="501"/>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300"/>
                                        <p:tgtEl>
                                          <p:spTgt spid="502"/>
                                        </p:tgtEl>
                                      </p:cBhvr>
                                    </p:animEffect>
                                    <p:set>
                                      <p:cBhvr>
                                        <p:cTn dur="1" fill="hold">
                                          <p:stCondLst>
                                            <p:cond delay="300"/>
                                          </p:stCondLst>
                                        </p:cTn>
                                        <p:tgtEl>
                                          <p:spTgt spid="502"/>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300"/>
                                        <p:tgtEl>
                                          <p:spTgt spid="503"/>
                                        </p:tgtEl>
                                      </p:cBhvr>
                                    </p:animEffect>
                                    <p:set>
                                      <p:cBhvr>
                                        <p:cTn dur="1" fill="hold">
                                          <p:stCondLst>
                                            <p:cond delay="300"/>
                                          </p:stCondLst>
                                        </p:cTn>
                                        <p:tgtEl>
                                          <p:spTgt spid="503"/>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300"/>
                                        <p:tgtEl>
                                          <p:spTgt spid="504"/>
                                        </p:tgtEl>
                                      </p:cBhvr>
                                    </p:animEffect>
                                    <p:set>
                                      <p:cBhvr>
                                        <p:cTn dur="1" fill="hold">
                                          <p:stCondLst>
                                            <p:cond delay="300"/>
                                          </p:stCondLst>
                                        </p:cTn>
                                        <p:tgtEl>
                                          <p:spTgt spid="504"/>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300"/>
                                        <p:tgtEl>
                                          <p:spTgt spid="500"/>
                                        </p:tgtEl>
                                      </p:cBhvr>
                                    </p:animEffect>
                                    <p:set>
                                      <p:cBhvr>
                                        <p:cTn dur="1" fill="hold">
                                          <p:stCondLst>
                                            <p:cond delay="300"/>
                                          </p:stCondLst>
                                        </p:cTn>
                                        <p:tgtEl>
                                          <p:spTgt spid="500"/>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9" name="Shape 509"/>
        <p:cNvGrpSpPr/>
        <p:nvPr/>
      </p:nvGrpSpPr>
      <p:grpSpPr>
        <a:xfrm>
          <a:off x="0" y="0"/>
          <a:ext cx="0" cy="0"/>
          <a:chOff x="0" y="0"/>
          <a:chExt cx="0" cy="0"/>
        </a:xfrm>
      </p:grpSpPr>
      <p:sp>
        <p:nvSpPr>
          <p:cNvPr id="510" name="Google Shape;510;p47"/>
          <p:cNvSpPr txBox="1"/>
          <p:nvPr>
            <p:ph type="title"/>
          </p:nvPr>
        </p:nvSpPr>
        <p:spPr>
          <a:xfrm>
            <a:off x="423400" y="6402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Swiss Cheese Model</a:t>
            </a:r>
            <a:endParaRPr/>
          </a:p>
        </p:txBody>
      </p:sp>
      <p:sp>
        <p:nvSpPr>
          <p:cNvPr id="511" name="Google Shape;511;p47"/>
          <p:cNvSpPr txBox="1"/>
          <p:nvPr/>
        </p:nvSpPr>
        <p:spPr>
          <a:xfrm>
            <a:off x="423400" y="81720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Identify and analy</a:t>
            </a:r>
            <a:r>
              <a:rPr lang="en" sz="2000">
                <a:solidFill>
                  <a:schemeClr val="dk1"/>
                </a:solidFill>
                <a:latin typeface="Nunito"/>
                <a:ea typeface="Nunito"/>
                <a:cs typeface="Nunito"/>
                <a:sym typeface="Nunito"/>
              </a:rPr>
              <a:t>z</a:t>
            </a:r>
            <a:r>
              <a:rPr b="0" i="0" lang="en" sz="2000" u="none" cap="none" strike="noStrike">
                <a:solidFill>
                  <a:schemeClr val="dk1"/>
                </a:solidFill>
                <a:latin typeface="Nunito"/>
                <a:ea typeface="Nunito"/>
                <a:cs typeface="Nunito"/>
                <a:sym typeface="Nunito"/>
              </a:rPr>
              <a:t>e pathways to accidents.</a:t>
            </a:r>
            <a:endParaRPr b="0" i="0" sz="2000" u="none" cap="none" strike="noStrike">
              <a:solidFill>
                <a:schemeClr val="dk1"/>
              </a:solidFill>
              <a:latin typeface="Nunito"/>
              <a:ea typeface="Nunito"/>
              <a:cs typeface="Nunito"/>
              <a:sym typeface="Nunito"/>
            </a:endParaRPr>
          </a:p>
        </p:txBody>
      </p:sp>
      <p:sp>
        <p:nvSpPr>
          <p:cNvPr id="512" name="Google Shape;512;p47"/>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513" name="Google Shape;513;p47"/>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514" name="Google Shape;514;p47"/>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pic>
        <p:nvPicPr>
          <p:cNvPr id="515" name="Google Shape;515;p47"/>
          <p:cNvPicPr preferRelativeResize="0"/>
          <p:nvPr/>
        </p:nvPicPr>
        <p:blipFill rotWithShape="1">
          <a:blip r:embed="rId3">
            <a:alphaModFix/>
          </a:blip>
          <a:srcRect b="0" l="0" r="0" t="20217"/>
          <a:stretch/>
        </p:blipFill>
        <p:spPr>
          <a:xfrm>
            <a:off x="1102425" y="2441250"/>
            <a:ext cx="7474099" cy="2178876"/>
          </a:xfrm>
          <a:prstGeom prst="rect">
            <a:avLst/>
          </a:prstGeom>
          <a:noFill/>
          <a:ln>
            <a:noFill/>
          </a:ln>
        </p:spPr>
      </p:pic>
      <p:sp>
        <p:nvSpPr>
          <p:cNvPr id="516" name="Google Shape;516;p47"/>
          <p:cNvSpPr txBox="1"/>
          <p:nvPr/>
        </p:nvSpPr>
        <p:spPr>
          <a:xfrm rot="878137">
            <a:off x="1132704" y="2229685"/>
            <a:ext cx="1961444" cy="491743"/>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Safety culture</a:t>
            </a:r>
            <a:endParaRPr b="0" i="0" sz="2000" u="none" cap="none" strike="noStrike">
              <a:solidFill>
                <a:schemeClr val="dk1"/>
              </a:solidFill>
              <a:latin typeface="Nunito"/>
              <a:ea typeface="Nunito"/>
              <a:cs typeface="Nunito"/>
              <a:sym typeface="Nunito"/>
            </a:endParaRPr>
          </a:p>
        </p:txBody>
      </p:sp>
      <p:sp>
        <p:nvSpPr>
          <p:cNvPr id="517" name="Google Shape;517;p47"/>
          <p:cNvSpPr txBox="1"/>
          <p:nvPr/>
        </p:nvSpPr>
        <p:spPr>
          <a:xfrm rot="878137">
            <a:off x="2706979" y="2293835"/>
            <a:ext cx="1961444" cy="491743"/>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Red teaming</a:t>
            </a:r>
            <a:endParaRPr b="0" i="0" sz="2000" u="none" cap="none" strike="noStrike">
              <a:solidFill>
                <a:schemeClr val="dk1"/>
              </a:solidFill>
              <a:latin typeface="Nunito"/>
              <a:ea typeface="Nunito"/>
              <a:cs typeface="Nunito"/>
              <a:sym typeface="Nunito"/>
            </a:endParaRPr>
          </a:p>
        </p:txBody>
      </p:sp>
      <p:sp>
        <p:nvSpPr>
          <p:cNvPr id="518" name="Google Shape;518;p47"/>
          <p:cNvSpPr txBox="1"/>
          <p:nvPr/>
        </p:nvSpPr>
        <p:spPr>
          <a:xfrm rot="878122">
            <a:off x="4089181" y="2293834"/>
            <a:ext cx="2344987" cy="491743"/>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Cyberdefense</a:t>
            </a:r>
            <a:endParaRPr b="0" i="0" sz="2000" u="none" cap="none" strike="noStrike">
              <a:solidFill>
                <a:schemeClr val="dk1"/>
              </a:solidFill>
              <a:latin typeface="Nunito"/>
              <a:ea typeface="Nunito"/>
              <a:cs typeface="Nunito"/>
              <a:sym typeface="Nunito"/>
            </a:endParaRPr>
          </a:p>
        </p:txBody>
      </p:sp>
      <p:sp>
        <p:nvSpPr>
          <p:cNvPr id="519" name="Google Shape;519;p47"/>
          <p:cNvSpPr txBox="1"/>
          <p:nvPr/>
        </p:nvSpPr>
        <p:spPr>
          <a:xfrm rot="877800">
            <a:off x="5199212" y="2229678"/>
            <a:ext cx="2457479" cy="491743"/>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Anomaly detection</a:t>
            </a:r>
            <a:endParaRPr b="0" i="0" sz="2000" u="none" cap="none" strike="noStrike">
              <a:solidFill>
                <a:schemeClr val="dk1"/>
              </a:solidFill>
              <a:latin typeface="Nunito"/>
              <a:ea typeface="Nunito"/>
              <a:cs typeface="Nunito"/>
              <a:sym typeface="Nunito"/>
            </a:endParaRPr>
          </a:p>
        </p:txBody>
      </p:sp>
      <p:sp>
        <p:nvSpPr>
          <p:cNvPr id="520" name="Google Shape;520;p47"/>
          <p:cNvSpPr txBox="1"/>
          <p:nvPr/>
        </p:nvSpPr>
        <p:spPr>
          <a:xfrm rot="878001">
            <a:off x="7315207" y="2293832"/>
            <a:ext cx="2087617" cy="491743"/>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Transparency</a:t>
            </a:r>
            <a:endParaRPr b="0" i="0" sz="2000" u="none" cap="none" strike="noStrike">
              <a:solidFill>
                <a:schemeClr val="dk1"/>
              </a:solidFill>
              <a:latin typeface="Nunito"/>
              <a:ea typeface="Nunito"/>
              <a:cs typeface="Nunito"/>
              <a:sym typeface="Nunito"/>
            </a:endParaRPr>
          </a:p>
        </p:txBody>
      </p:sp>
      <p:sp>
        <p:nvSpPr>
          <p:cNvPr id="521" name="Google Shape;521;p47"/>
          <p:cNvSpPr txBox="1"/>
          <p:nvPr/>
        </p:nvSpPr>
        <p:spPr>
          <a:xfrm>
            <a:off x="423400" y="1435600"/>
            <a:ext cx="26751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Example: AI safety</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6"/>
                                        </p:tgtEl>
                                        <p:attrNameLst>
                                          <p:attrName>style.visibility</p:attrName>
                                        </p:attrNameLst>
                                      </p:cBhvr>
                                      <p:to>
                                        <p:strVal val="visible"/>
                                      </p:to>
                                    </p:set>
                                    <p:animEffect filter="fade" transition="in">
                                      <p:cBhvr>
                                        <p:cTn dur="300"/>
                                        <p:tgtEl>
                                          <p:spTgt spid="516"/>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517"/>
                                        </p:tgtEl>
                                        <p:attrNameLst>
                                          <p:attrName>style.visibility</p:attrName>
                                        </p:attrNameLst>
                                      </p:cBhvr>
                                      <p:to>
                                        <p:strVal val="visible"/>
                                      </p:to>
                                    </p:set>
                                    <p:animEffect filter="fade" transition="in">
                                      <p:cBhvr>
                                        <p:cTn dur="300"/>
                                        <p:tgtEl>
                                          <p:spTgt spid="517"/>
                                        </p:tgtEl>
                                      </p:cBhvr>
                                    </p:animEffect>
                                  </p:childTnLst>
                                </p:cTn>
                              </p:par>
                            </p:childTnLst>
                          </p:cTn>
                        </p:par>
                        <p:par>
                          <p:cTn fill="hold">
                            <p:stCondLst>
                              <p:cond delay="600"/>
                            </p:stCondLst>
                            <p:childTnLst>
                              <p:par>
                                <p:cTn fill="hold" nodeType="afterEffect" presetClass="entr" presetID="10" presetSubtype="0">
                                  <p:stCondLst>
                                    <p:cond delay="0"/>
                                  </p:stCondLst>
                                  <p:childTnLst>
                                    <p:set>
                                      <p:cBhvr>
                                        <p:cTn dur="1" fill="hold">
                                          <p:stCondLst>
                                            <p:cond delay="0"/>
                                          </p:stCondLst>
                                        </p:cTn>
                                        <p:tgtEl>
                                          <p:spTgt spid="518"/>
                                        </p:tgtEl>
                                        <p:attrNameLst>
                                          <p:attrName>style.visibility</p:attrName>
                                        </p:attrNameLst>
                                      </p:cBhvr>
                                      <p:to>
                                        <p:strVal val="visible"/>
                                      </p:to>
                                    </p:set>
                                    <p:animEffect filter="fade" transition="in">
                                      <p:cBhvr>
                                        <p:cTn dur="300"/>
                                        <p:tgtEl>
                                          <p:spTgt spid="518"/>
                                        </p:tgtEl>
                                      </p:cBhvr>
                                    </p:animEffect>
                                  </p:childTnLst>
                                </p:cTn>
                              </p:par>
                            </p:childTnLst>
                          </p:cTn>
                        </p:par>
                        <p:par>
                          <p:cTn fill="hold">
                            <p:stCondLst>
                              <p:cond delay="900"/>
                            </p:stCondLst>
                            <p:childTnLst>
                              <p:par>
                                <p:cTn fill="hold" nodeType="afterEffect" presetClass="entr" presetID="10" presetSubtype="0">
                                  <p:stCondLst>
                                    <p:cond delay="0"/>
                                  </p:stCondLst>
                                  <p:childTnLst>
                                    <p:set>
                                      <p:cBhvr>
                                        <p:cTn dur="1" fill="hold">
                                          <p:stCondLst>
                                            <p:cond delay="0"/>
                                          </p:stCondLst>
                                        </p:cTn>
                                        <p:tgtEl>
                                          <p:spTgt spid="519"/>
                                        </p:tgtEl>
                                        <p:attrNameLst>
                                          <p:attrName>style.visibility</p:attrName>
                                        </p:attrNameLst>
                                      </p:cBhvr>
                                      <p:to>
                                        <p:strVal val="visible"/>
                                      </p:to>
                                    </p:set>
                                    <p:animEffect filter="fade" transition="in">
                                      <p:cBhvr>
                                        <p:cTn dur="300"/>
                                        <p:tgtEl>
                                          <p:spTgt spid="519"/>
                                        </p:tgtEl>
                                      </p:cBhvr>
                                    </p:animEffect>
                                  </p:childTnLst>
                                </p:cTn>
                              </p:par>
                            </p:childTnLst>
                          </p:cTn>
                        </p:par>
                        <p:par>
                          <p:cTn fill="hold">
                            <p:stCondLst>
                              <p:cond delay="1200"/>
                            </p:stCondLst>
                            <p:childTnLst>
                              <p:par>
                                <p:cTn fill="hold" nodeType="afterEffect" presetClass="entr" presetID="10" presetSubtype="0">
                                  <p:stCondLst>
                                    <p:cond delay="0"/>
                                  </p:stCondLst>
                                  <p:childTnLst>
                                    <p:set>
                                      <p:cBhvr>
                                        <p:cTn dur="1" fill="hold">
                                          <p:stCondLst>
                                            <p:cond delay="0"/>
                                          </p:stCondLst>
                                        </p:cTn>
                                        <p:tgtEl>
                                          <p:spTgt spid="520"/>
                                        </p:tgtEl>
                                        <p:attrNameLst>
                                          <p:attrName>style.visibility</p:attrName>
                                        </p:attrNameLst>
                                      </p:cBhvr>
                                      <p:to>
                                        <p:strVal val="visible"/>
                                      </p:to>
                                    </p:set>
                                    <p:animEffect filter="fade" transition="in">
                                      <p:cBhvr>
                                        <p:cTn dur="300"/>
                                        <p:tgtEl>
                                          <p:spTgt spid="52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5" name="Shape 525"/>
        <p:cNvGrpSpPr/>
        <p:nvPr/>
      </p:nvGrpSpPr>
      <p:grpSpPr>
        <a:xfrm>
          <a:off x="0" y="0"/>
          <a:ext cx="0" cy="0"/>
          <a:chOff x="0" y="0"/>
          <a:chExt cx="0" cy="0"/>
        </a:xfrm>
      </p:grpSpPr>
      <p:grpSp>
        <p:nvGrpSpPr>
          <p:cNvPr id="526" name="Google Shape;526;p48"/>
          <p:cNvGrpSpPr/>
          <p:nvPr/>
        </p:nvGrpSpPr>
        <p:grpSpPr>
          <a:xfrm>
            <a:off x="6937300" y="1776150"/>
            <a:ext cx="1895100" cy="2055900"/>
            <a:chOff x="6006775" y="856575"/>
            <a:chExt cx="1895100" cy="2055900"/>
          </a:xfrm>
        </p:grpSpPr>
        <p:sp>
          <p:nvSpPr>
            <p:cNvPr id="527" name="Google Shape;527;p48"/>
            <p:cNvSpPr/>
            <p:nvPr/>
          </p:nvSpPr>
          <p:spPr>
            <a:xfrm>
              <a:off x="6006775" y="856575"/>
              <a:ext cx="1895100" cy="2055900"/>
            </a:xfrm>
            <a:prstGeom prst="roundRect">
              <a:avLst>
                <a:gd fmla="val 16667" name="adj"/>
              </a:avLst>
            </a:prstGeom>
            <a:solidFill>
              <a:srgbClr val="FFD966"/>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8" name="Google Shape;528;p48"/>
            <p:cNvSpPr/>
            <p:nvPr/>
          </p:nvSpPr>
          <p:spPr>
            <a:xfrm>
              <a:off x="7220450" y="2249750"/>
              <a:ext cx="243900" cy="213600"/>
            </a:xfrm>
            <a:prstGeom prst="ellipse">
              <a:avLst/>
            </a:pr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9" name="Google Shape;529;p48"/>
            <p:cNvSpPr/>
            <p:nvPr/>
          </p:nvSpPr>
          <p:spPr>
            <a:xfrm>
              <a:off x="7536350" y="1135080"/>
              <a:ext cx="136800" cy="119700"/>
            </a:xfrm>
            <a:prstGeom prst="ellipse">
              <a:avLst/>
            </a:pr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0" name="Google Shape;530;p48"/>
            <p:cNvSpPr/>
            <p:nvPr/>
          </p:nvSpPr>
          <p:spPr>
            <a:xfrm>
              <a:off x="7510850" y="2639761"/>
              <a:ext cx="136800" cy="119700"/>
            </a:xfrm>
            <a:prstGeom prst="ellipse">
              <a:avLst/>
            </a:pr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1" name="Google Shape;531;p48"/>
            <p:cNvSpPr/>
            <p:nvPr/>
          </p:nvSpPr>
          <p:spPr>
            <a:xfrm>
              <a:off x="6620325" y="2704630"/>
              <a:ext cx="136800" cy="119700"/>
            </a:xfrm>
            <a:prstGeom prst="ellipse">
              <a:avLst/>
            </a:pr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532" name="Google Shape;532;p48"/>
          <p:cNvGrpSpPr/>
          <p:nvPr/>
        </p:nvGrpSpPr>
        <p:grpSpPr>
          <a:xfrm>
            <a:off x="6463975" y="1313775"/>
            <a:ext cx="1895100" cy="2055900"/>
            <a:chOff x="6006775" y="856575"/>
            <a:chExt cx="1895100" cy="2055900"/>
          </a:xfrm>
        </p:grpSpPr>
        <p:sp>
          <p:nvSpPr>
            <p:cNvPr id="533" name="Google Shape;533;p48"/>
            <p:cNvSpPr/>
            <p:nvPr/>
          </p:nvSpPr>
          <p:spPr>
            <a:xfrm>
              <a:off x="6006775" y="856575"/>
              <a:ext cx="1895100" cy="2055900"/>
            </a:xfrm>
            <a:prstGeom prst="roundRect">
              <a:avLst>
                <a:gd fmla="val 16667" name="adj"/>
              </a:avLst>
            </a:prstGeom>
            <a:solidFill>
              <a:srgbClr val="FFD966"/>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4" name="Google Shape;534;p48"/>
            <p:cNvSpPr/>
            <p:nvPr/>
          </p:nvSpPr>
          <p:spPr>
            <a:xfrm>
              <a:off x="7561850" y="1969400"/>
              <a:ext cx="85800" cy="75000"/>
            </a:xfrm>
            <a:prstGeom prst="ellipse">
              <a:avLst/>
            </a:pr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5" name="Google Shape;535;p48"/>
            <p:cNvSpPr/>
            <p:nvPr/>
          </p:nvSpPr>
          <p:spPr>
            <a:xfrm>
              <a:off x="6253800" y="1020680"/>
              <a:ext cx="136800" cy="119700"/>
            </a:xfrm>
            <a:prstGeom prst="ellipse">
              <a:avLst/>
            </a:pr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6" name="Google Shape;536;p48"/>
            <p:cNvSpPr/>
            <p:nvPr/>
          </p:nvSpPr>
          <p:spPr>
            <a:xfrm>
              <a:off x="7308400" y="939372"/>
              <a:ext cx="215700" cy="201000"/>
            </a:xfrm>
            <a:prstGeom prst="ellipse">
              <a:avLst/>
            </a:pr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7" name="Google Shape;537;p48"/>
            <p:cNvSpPr/>
            <p:nvPr/>
          </p:nvSpPr>
          <p:spPr>
            <a:xfrm>
              <a:off x="6766500" y="2511905"/>
              <a:ext cx="136800" cy="119700"/>
            </a:xfrm>
            <a:prstGeom prst="ellipse">
              <a:avLst/>
            </a:pr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38" name="Google Shape;538;p48"/>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Swiss Cheese Model</a:t>
            </a:r>
            <a:endParaRPr/>
          </a:p>
        </p:txBody>
      </p:sp>
      <p:sp>
        <p:nvSpPr>
          <p:cNvPr id="539" name="Google Shape;539;p48"/>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540" name="Google Shape;540;p48"/>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541" name="Google Shape;541;p48"/>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542" name="Google Shape;542;p48"/>
          <p:cNvSpPr txBox="1"/>
          <p:nvPr/>
        </p:nvSpPr>
        <p:spPr>
          <a:xfrm>
            <a:off x="423400" y="763063"/>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Safety can be improved by:</a:t>
            </a:r>
            <a:endParaRPr b="0" i="0" sz="2000" u="none" cap="none" strike="noStrike">
              <a:solidFill>
                <a:schemeClr val="dk1"/>
              </a:solidFill>
              <a:latin typeface="Nunito"/>
              <a:ea typeface="Nunito"/>
              <a:cs typeface="Nunito"/>
              <a:sym typeface="Nunito"/>
            </a:endParaRPr>
          </a:p>
        </p:txBody>
      </p:sp>
      <p:grpSp>
        <p:nvGrpSpPr>
          <p:cNvPr id="543" name="Google Shape;543;p48"/>
          <p:cNvGrpSpPr/>
          <p:nvPr/>
        </p:nvGrpSpPr>
        <p:grpSpPr>
          <a:xfrm>
            <a:off x="6006775" y="856575"/>
            <a:ext cx="1895100" cy="2055900"/>
            <a:chOff x="6006775" y="856575"/>
            <a:chExt cx="1895100" cy="2055900"/>
          </a:xfrm>
        </p:grpSpPr>
        <p:sp>
          <p:nvSpPr>
            <p:cNvPr id="544" name="Google Shape;544;p48"/>
            <p:cNvSpPr/>
            <p:nvPr/>
          </p:nvSpPr>
          <p:spPr>
            <a:xfrm>
              <a:off x="6006775" y="856575"/>
              <a:ext cx="1895100" cy="2055900"/>
            </a:xfrm>
            <a:prstGeom prst="roundRect">
              <a:avLst>
                <a:gd fmla="val 16667" name="adj"/>
              </a:avLst>
            </a:prstGeom>
            <a:solidFill>
              <a:srgbClr val="FFD966"/>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5" name="Google Shape;545;p48"/>
            <p:cNvSpPr/>
            <p:nvPr/>
          </p:nvSpPr>
          <p:spPr>
            <a:xfrm>
              <a:off x="6242325" y="1113550"/>
              <a:ext cx="150000" cy="141300"/>
            </a:xfrm>
            <a:prstGeom prst="ellipse">
              <a:avLst/>
            </a:pr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6" name="Google Shape;546;p48"/>
            <p:cNvSpPr/>
            <p:nvPr/>
          </p:nvSpPr>
          <p:spPr>
            <a:xfrm>
              <a:off x="6501800" y="1775525"/>
              <a:ext cx="243900" cy="231300"/>
            </a:xfrm>
            <a:prstGeom prst="ellipse">
              <a:avLst/>
            </a:pr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7" name="Google Shape;547;p48"/>
            <p:cNvSpPr/>
            <p:nvPr/>
          </p:nvSpPr>
          <p:spPr>
            <a:xfrm>
              <a:off x="7561850" y="1512200"/>
              <a:ext cx="150000" cy="141300"/>
            </a:xfrm>
            <a:prstGeom prst="ellipse">
              <a:avLst/>
            </a:pr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8" name="Google Shape;548;p48"/>
            <p:cNvSpPr/>
            <p:nvPr/>
          </p:nvSpPr>
          <p:spPr>
            <a:xfrm>
              <a:off x="7366600" y="2153925"/>
              <a:ext cx="289200" cy="305100"/>
            </a:xfrm>
            <a:prstGeom prst="ellipse">
              <a:avLst/>
            </a:pr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9" name="Google Shape;549;p48"/>
            <p:cNvSpPr/>
            <p:nvPr/>
          </p:nvSpPr>
          <p:spPr>
            <a:xfrm>
              <a:off x="6195375" y="2583962"/>
              <a:ext cx="243900" cy="231300"/>
            </a:xfrm>
            <a:prstGeom prst="ellipse">
              <a:avLst/>
            </a:pr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550" name="Google Shape;550;p48"/>
          <p:cNvGrpSpPr/>
          <p:nvPr/>
        </p:nvGrpSpPr>
        <p:grpSpPr>
          <a:xfrm>
            <a:off x="6006775" y="856575"/>
            <a:ext cx="1895100" cy="2055900"/>
            <a:chOff x="6006775" y="856575"/>
            <a:chExt cx="1895100" cy="2055900"/>
          </a:xfrm>
        </p:grpSpPr>
        <p:sp>
          <p:nvSpPr>
            <p:cNvPr id="551" name="Google Shape;551;p48"/>
            <p:cNvSpPr/>
            <p:nvPr/>
          </p:nvSpPr>
          <p:spPr>
            <a:xfrm>
              <a:off x="6006775" y="856575"/>
              <a:ext cx="1895100" cy="2055900"/>
            </a:xfrm>
            <a:prstGeom prst="roundRect">
              <a:avLst>
                <a:gd fmla="val 16667" name="adj"/>
              </a:avLst>
            </a:prstGeom>
            <a:solidFill>
              <a:srgbClr val="FFD966"/>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2" name="Google Shape;552;p48"/>
            <p:cNvSpPr/>
            <p:nvPr/>
          </p:nvSpPr>
          <p:spPr>
            <a:xfrm>
              <a:off x="6242325" y="1113550"/>
              <a:ext cx="85800" cy="75000"/>
            </a:xfrm>
            <a:prstGeom prst="ellipse">
              <a:avLst/>
            </a:pr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3" name="Google Shape;553;p48"/>
            <p:cNvSpPr/>
            <p:nvPr/>
          </p:nvSpPr>
          <p:spPr>
            <a:xfrm>
              <a:off x="6501800" y="1775525"/>
              <a:ext cx="136800" cy="119700"/>
            </a:xfrm>
            <a:prstGeom prst="ellipse">
              <a:avLst/>
            </a:pr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4" name="Google Shape;554;p48"/>
            <p:cNvSpPr/>
            <p:nvPr/>
          </p:nvSpPr>
          <p:spPr>
            <a:xfrm>
              <a:off x="7561850" y="1512200"/>
              <a:ext cx="85800" cy="75000"/>
            </a:xfrm>
            <a:prstGeom prst="ellipse">
              <a:avLst/>
            </a:pr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5" name="Google Shape;555;p48"/>
            <p:cNvSpPr/>
            <p:nvPr/>
          </p:nvSpPr>
          <p:spPr>
            <a:xfrm>
              <a:off x="7519000" y="2339325"/>
              <a:ext cx="136800" cy="119700"/>
            </a:xfrm>
            <a:prstGeom prst="ellipse">
              <a:avLst/>
            </a:pr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6" name="Google Shape;556;p48"/>
            <p:cNvSpPr/>
            <p:nvPr/>
          </p:nvSpPr>
          <p:spPr>
            <a:xfrm>
              <a:off x="6195375" y="2583955"/>
              <a:ext cx="136800" cy="119700"/>
            </a:xfrm>
            <a:prstGeom prst="ellipse">
              <a:avLst/>
            </a:pr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557" name="Google Shape;557;p48"/>
          <p:cNvGrpSpPr/>
          <p:nvPr/>
        </p:nvGrpSpPr>
        <p:grpSpPr>
          <a:xfrm>
            <a:off x="6006775" y="856575"/>
            <a:ext cx="1895100" cy="2055900"/>
            <a:chOff x="6006775" y="856575"/>
            <a:chExt cx="1895100" cy="2055900"/>
          </a:xfrm>
        </p:grpSpPr>
        <p:sp>
          <p:nvSpPr>
            <p:cNvPr id="558" name="Google Shape;558;p48"/>
            <p:cNvSpPr/>
            <p:nvPr/>
          </p:nvSpPr>
          <p:spPr>
            <a:xfrm>
              <a:off x="6006775" y="856575"/>
              <a:ext cx="1895100" cy="2055900"/>
            </a:xfrm>
            <a:prstGeom prst="roundRect">
              <a:avLst>
                <a:gd fmla="val 16667" name="adj"/>
              </a:avLst>
            </a:prstGeom>
            <a:solidFill>
              <a:srgbClr val="FFD966"/>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9" name="Google Shape;559;p48"/>
            <p:cNvSpPr/>
            <p:nvPr/>
          </p:nvSpPr>
          <p:spPr>
            <a:xfrm>
              <a:off x="7561850" y="1512200"/>
              <a:ext cx="85800" cy="75000"/>
            </a:xfrm>
            <a:prstGeom prst="ellipse">
              <a:avLst/>
            </a:pr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0" name="Google Shape;560;p48"/>
            <p:cNvSpPr/>
            <p:nvPr/>
          </p:nvSpPr>
          <p:spPr>
            <a:xfrm>
              <a:off x="6195375" y="2583955"/>
              <a:ext cx="136800" cy="119700"/>
            </a:xfrm>
            <a:prstGeom prst="ellipse">
              <a:avLst/>
            </a:pr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61" name="Google Shape;561;p48"/>
          <p:cNvSpPr txBox="1"/>
          <p:nvPr/>
        </p:nvSpPr>
        <p:spPr>
          <a:xfrm>
            <a:off x="403250" y="1121488"/>
            <a:ext cx="8409000" cy="4917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Reducing the size of holes</a:t>
            </a:r>
            <a:endParaRPr b="0" i="0" sz="2000" u="none" cap="none" strike="noStrike">
              <a:solidFill>
                <a:schemeClr val="dk1"/>
              </a:solidFill>
              <a:latin typeface="Nunito"/>
              <a:ea typeface="Nunito"/>
              <a:cs typeface="Nunito"/>
              <a:sym typeface="Nunito"/>
            </a:endParaRPr>
          </a:p>
        </p:txBody>
      </p:sp>
      <p:sp>
        <p:nvSpPr>
          <p:cNvPr id="562" name="Google Shape;562;p48"/>
          <p:cNvSpPr txBox="1"/>
          <p:nvPr/>
        </p:nvSpPr>
        <p:spPr>
          <a:xfrm>
            <a:off x="423400" y="1492388"/>
            <a:ext cx="8409000" cy="4917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Reducing number of holes</a:t>
            </a:r>
            <a:endParaRPr b="0" i="0" sz="2000" u="none" cap="none" strike="noStrike">
              <a:solidFill>
                <a:schemeClr val="dk1"/>
              </a:solidFill>
              <a:latin typeface="Nunito"/>
              <a:ea typeface="Nunito"/>
              <a:cs typeface="Nunito"/>
              <a:sym typeface="Nunito"/>
            </a:endParaRPr>
          </a:p>
        </p:txBody>
      </p:sp>
      <p:sp>
        <p:nvSpPr>
          <p:cNvPr id="563" name="Google Shape;563;p48"/>
          <p:cNvSpPr txBox="1"/>
          <p:nvPr/>
        </p:nvSpPr>
        <p:spPr>
          <a:xfrm>
            <a:off x="423400" y="1839513"/>
            <a:ext cx="8409000" cy="4917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Increasing number of slices</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42"/>
                                        </p:tgtEl>
                                        <p:attrNameLst>
                                          <p:attrName>style.visibility</p:attrName>
                                        </p:attrNameLst>
                                      </p:cBhvr>
                                      <p:to>
                                        <p:strVal val="visible"/>
                                      </p:to>
                                    </p:set>
                                    <p:animEffect filter="fade" transition="in">
                                      <p:cBhvr>
                                        <p:cTn dur="300"/>
                                        <p:tgtEl>
                                          <p:spTgt spid="542"/>
                                        </p:tgtEl>
                                      </p:cBhvr>
                                    </p:animEffect>
                                  </p:childTnLst>
                                </p:cTn>
                              </p:par>
                              <p:par>
                                <p:cTn fill="hold" nodeType="withEffect" presetClass="entr" presetID="10" presetSubtype="0">
                                  <p:stCondLst>
                                    <p:cond delay="0"/>
                                  </p:stCondLst>
                                  <p:childTnLst>
                                    <p:set>
                                      <p:cBhvr>
                                        <p:cTn dur="1" fill="hold">
                                          <p:stCondLst>
                                            <p:cond delay="0"/>
                                          </p:stCondLst>
                                        </p:cTn>
                                        <p:tgtEl>
                                          <p:spTgt spid="543"/>
                                        </p:tgtEl>
                                        <p:attrNameLst>
                                          <p:attrName>style.visibility</p:attrName>
                                        </p:attrNameLst>
                                      </p:cBhvr>
                                      <p:to>
                                        <p:strVal val="visible"/>
                                      </p:to>
                                    </p:set>
                                    <p:animEffect filter="fade" transition="in">
                                      <p:cBhvr>
                                        <p:cTn dur="1000"/>
                                        <p:tgtEl>
                                          <p:spTgt spid="54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61"/>
                                        </p:tgtEl>
                                        <p:attrNameLst>
                                          <p:attrName>style.visibility</p:attrName>
                                        </p:attrNameLst>
                                      </p:cBhvr>
                                      <p:to>
                                        <p:strVal val="visible"/>
                                      </p:to>
                                    </p:set>
                                    <p:animEffect filter="fade" transition="in">
                                      <p:cBhvr>
                                        <p:cTn dur="300"/>
                                        <p:tgtEl>
                                          <p:spTgt spid="561"/>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550"/>
                                        </p:tgtEl>
                                        <p:attrNameLst>
                                          <p:attrName>style.visibility</p:attrName>
                                        </p:attrNameLst>
                                      </p:cBhvr>
                                      <p:to>
                                        <p:strVal val="visible"/>
                                      </p:to>
                                    </p:set>
                                    <p:animEffect filter="fade" transition="in">
                                      <p:cBhvr>
                                        <p:cTn dur="1000"/>
                                        <p:tgtEl>
                                          <p:spTgt spid="55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62"/>
                                        </p:tgtEl>
                                        <p:attrNameLst>
                                          <p:attrName>style.visibility</p:attrName>
                                        </p:attrNameLst>
                                      </p:cBhvr>
                                      <p:to>
                                        <p:strVal val="visible"/>
                                      </p:to>
                                    </p:set>
                                    <p:animEffect filter="fade" transition="in">
                                      <p:cBhvr>
                                        <p:cTn dur="300"/>
                                        <p:tgtEl>
                                          <p:spTgt spid="562"/>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557"/>
                                        </p:tgtEl>
                                        <p:attrNameLst>
                                          <p:attrName>style.visibility</p:attrName>
                                        </p:attrNameLst>
                                      </p:cBhvr>
                                      <p:to>
                                        <p:strVal val="visible"/>
                                      </p:to>
                                    </p:set>
                                    <p:animEffect filter="fade" transition="in">
                                      <p:cBhvr>
                                        <p:cTn dur="1000"/>
                                        <p:tgtEl>
                                          <p:spTgt spid="55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63"/>
                                        </p:tgtEl>
                                        <p:attrNameLst>
                                          <p:attrName>style.visibility</p:attrName>
                                        </p:attrNameLst>
                                      </p:cBhvr>
                                      <p:to>
                                        <p:strVal val="visible"/>
                                      </p:to>
                                    </p:set>
                                    <p:animEffect filter="fade" transition="in">
                                      <p:cBhvr>
                                        <p:cTn dur="300"/>
                                        <p:tgtEl>
                                          <p:spTgt spid="563"/>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532"/>
                                        </p:tgtEl>
                                        <p:attrNameLst>
                                          <p:attrName>style.visibility</p:attrName>
                                        </p:attrNameLst>
                                      </p:cBhvr>
                                      <p:to>
                                        <p:strVal val="visible"/>
                                      </p:to>
                                    </p:set>
                                    <p:animEffect filter="fade" transition="in">
                                      <p:cBhvr>
                                        <p:cTn dur="1000"/>
                                        <p:tgtEl>
                                          <p:spTgt spid="532"/>
                                        </p:tgtEl>
                                      </p:cBhvr>
                                    </p:animEffect>
                                  </p:childTnLst>
                                </p:cTn>
                              </p:par>
                            </p:childTnLst>
                          </p:cTn>
                        </p:par>
                        <p:par>
                          <p:cTn fill="hold">
                            <p:stCondLst>
                              <p:cond delay="1300"/>
                            </p:stCondLst>
                            <p:childTnLst>
                              <p:par>
                                <p:cTn fill="hold" nodeType="afterEffect" presetClass="entr" presetID="10" presetSubtype="0">
                                  <p:stCondLst>
                                    <p:cond delay="0"/>
                                  </p:stCondLst>
                                  <p:childTnLst>
                                    <p:set>
                                      <p:cBhvr>
                                        <p:cTn dur="1" fill="hold">
                                          <p:stCondLst>
                                            <p:cond delay="0"/>
                                          </p:stCondLst>
                                        </p:cTn>
                                        <p:tgtEl>
                                          <p:spTgt spid="526"/>
                                        </p:tgtEl>
                                        <p:attrNameLst>
                                          <p:attrName>style.visibility</p:attrName>
                                        </p:attrNameLst>
                                      </p:cBhvr>
                                      <p:to>
                                        <p:strVal val="visible"/>
                                      </p:to>
                                    </p:set>
                                    <p:animEffect filter="fade" transition="in">
                                      <p:cBhvr>
                                        <p:cTn dur="1000"/>
                                        <p:tgtEl>
                                          <p:spTgt spid="52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7" name="Shape 567"/>
        <p:cNvGrpSpPr/>
        <p:nvPr/>
      </p:nvGrpSpPr>
      <p:grpSpPr>
        <a:xfrm>
          <a:off x="0" y="0"/>
          <a:ext cx="0" cy="0"/>
          <a:chOff x="0" y="0"/>
          <a:chExt cx="0" cy="0"/>
        </a:xfrm>
      </p:grpSpPr>
      <p:sp>
        <p:nvSpPr>
          <p:cNvPr id="568" name="Google Shape;568;p49"/>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Fault Tree Analysis </a:t>
            </a:r>
            <a:endParaRPr/>
          </a:p>
        </p:txBody>
      </p:sp>
      <p:sp>
        <p:nvSpPr>
          <p:cNvPr id="569" name="Google Shape;569;p49"/>
          <p:cNvSpPr txBox="1"/>
          <p:nvPr/>
        </p:nvSpPr>
        <p:spPr>
          <a:xfrm>
            <a:off x="423400" y="1789200"/>
            <a:ext cx="3533100" cy="15651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Start by considering specific negative outcomes, then work backward to identify their possible causes.</a:t>
            </a:r>
            <a:endParaRPr b="0" i="0" sz="2000" u="none" cap="none" strike="noStrike">
              <a:solidFill>
                <a:schemeClr val="dk1"/>
              </a:solidFill>
              <a:latin typeface="Nunito"/>
              <a:ea typeface="Nunito"/>
              <a:cs typeface="Nunito"/>
              <a:sym typeface="Nunito"/>
            </a:endParaRPr>
          </a:p>
        </p:txBody>
      </p:sp>
      <p:sp>
        <p:nvSpPr>
          <p:cNvPr id="570" name="Google Shape;570;p49"/>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571" name="Google Shape;571;p49"/>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572" name="Google Shape;572;p49"/>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pic>
        <p:nvPicPr>
          <p:cNvPr id="573" name="Google Shape;573;p49"/>
          <p:cNvPicPr preferRelativeResize="0"/>
          <p:nvPr/>
        </p:nvPicPr>
        <p:blipFill rotWithShape="1">
          <a:blip r:embed="rId3">
            <a:alphaModFix/>
          </a:blip>
          <a:srcRect b="0" l="0" r="0" t="0"/>
          <a:stretch/>
        </p:blipFill>
        <p:spPr>
          <a:xfrm>
            <a:off x="4648928" y="623801"/>
            <a:ext cx="3942974" cy="421490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69"/>
                                        </p:tgtEl>
                                        <p:attrNameLst>
                                          <p:attrName>style.visibility</p:attrName>
                                        </p:attrNameLst>
                                      </p:cBhvr>
                                      <p:to>
                                        <p:strVal val="visible"/>
                                      </p:to>
                                    </p:set>
                                    <p:animEffect filter="fade" transition="in">
                                      <p:cBhvr>
                                        <p:cTn dur="1000"/>
                                        <p:tgtEl>
                                          <p:spTgt spid="56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3"/>
                                        </p:tgtEl>
                                        <p:attrNameLst>
                                          <p:attrName>style.visibility</p:attrName>
                                        </p:attrNameLst>
                                      </p:cBhvr>
                                      <p:to>
                                        <p:strVal val="visible"/>
                                      </p:to>
                                    </p:set>
                                    <p:animEffect filter="fade" transition="in">
                                      <p:cBhvr>
                                        <p:cTn dur="300"/>
                                        <p:tgtEl>
                                          <p:spTgt spid="57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7" name="Shape 577"/>
        <p:cNvGrpSpPr/>
        <p:nvPr/>
      </p:nvGrpSpPr>
      <p:grpSpPr>
        <a:xfrm>
          <a:off x="0" y="0"/>
          <a:ext cx="0" cy="0"/>
          <a:chOff x="0" y="0"/>
          <a:chExt cx="0" cy="0"/>
        </a:xfrm>
      </p:grpSpPr>
      <p:sp>
        <p:nvSpPr>
          <p:cNvPr id="578" name="Google Shape;578;p50"/>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Limitations</a:t>
            </a:r>
            <a:endParaRPr/>
          </a:p>
        </p:txBody>
      </p:sp>
      <p:sp>
        <p:nvSpPr>
          <p:cNvPr id="579" name="Google Shape;579;p50"/>
          <p:cNvSpPr txBox="1"/>
          <p:nvPr/>
        </p:nvSpPr>
        <p:spPr>
          <a:xfrm>
            <a:off x="423400" y="81720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Chain-of events reasoning can be too simplistic if causality is nonlinear.</a:t>
            </a:r>
            <a:endParaRPr b="0" i="0" sz="2000" u="none" cap="none" strike="noStrike">
              <a:solidFill>
                <a:schemeClr val="dk1"/>
              </a:solidFill>
              <a:latin typeface="Nunito"/>
              <a:ea typeface="Nunito"/>
              <a:cs typeface="Nunito"/>
              <a:sym typeface="Nunito"/>
            </a:endParaRPr>
          </a:p>
        </p:txBody>
      </p:sp>
      <p:sp>
        <p:nvSpPr>
          <p:cNvPr id="580" name="Google Shape;580;p50"/>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581" name="Google Shape;581;p50"/>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582" name="Google Shape;582;p50"/>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583" name="Google Shape;583;p50"/>
          <p:cNvSpPr txBox="1"/>
          <p:nvPr/>
        </p:nvSpPr>
        <p:spPr>
          <a:xfrm>
            <a:off x="423400" y="1481375"/>
            <a:ext cx="87501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Complex system components may interact to produce emergent properties.</a:t>
            </a:r>
            <a:endParaRPr b="0" i="0" sz="2000" u="none" cap="none" strike="noStrike">
              <a:solidFill>
                <a:schemeClr val="dk1"/>
              </a:solidFill>
              <a:latin typeface="Nunito"/>
              <a:ea typeface="Nunito"/>
              <a:cs typeface="Nunito"/>
              <a:sym typeface="Nunito"/>
            </a:endParaRPr>
          </a:p>
        </p:txBody>
      </p:sp>
      <p:sp>
        <p:nvSpPr>
          <p:cNvPr id="584" name="Google Shape;584;p50"/>
          <p:cNvSpPr txBox="1"/>
          <p:nvPr/>
        </p:nvSpPr>
        <p:spPr>
          <a:xfrm>
            <a:off x="423400" y="2433925"/>
            <a:ext cx="88572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Accidents can happen even if no single component fails, due to interactions.</a:t>
            </a:r>
            <a:endParaRPr b="0" i="0" sz="2000" u="none" cap="none" strike="noStrike">
              <a:solidFill>
                <a:schemeClr val="dk1"/>
              </a:solidFill>
              <a:latin typeface="Nunito"/>
              <a:ea typeface="Nunito"/>
              <a:cs typeface="Nunito"/>
              <a:sym typeface="Nunito"/>
            </a:endParaRPr>
          </a:p>
        </p:txBody>
      </p:sp>
      <p:sp>
        <p:nvSpPr>
          <p:cNvPr id="585" name="Google Shape;585;p50"/>
          <p:cNvSpPr txBox="1"/>
          <p:nvPr/>
        </p:nvSpPr>
        <p:spPr>
          <a:xfrm>
            <a:off x="423400" y="3386475"/>
            <a:ext cx="48126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The causa</a:t>
            </a:r>
            <a:r>
              <a:rPr lang="en" sz="2000">
                <a:solidFill>
                  <a:schemeClr val="dk1"/>
                </a:solidFill>
                <a:latin typeface="Nunito"/>
                <a:ea typeface="Nunito"/>
                <a:cs typeface="Nunito"/>
                <a:sym typeface="Nunito"/>
              </a:rPr>
              <a:t>lity</a:t>
            </a:r>
            <a:endParaRPr sz="2000">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may be</a:t>
            </a:r>
            <a:r>
              <a:rPr lang="en" sz="2000">
                <a:solidFill>
                  <a:schemeClr val="dk1"/>
                </a:solidFill>
                <a:latin typeface="Nunito"/>
                <a:ea typeface="Nunito"/>
                <a:cs typeface="Nunito"/>
                <a:sym typeface="Nunito"/>
              </a:rPr>
              <a:t> </a:t>
            </a:r>
            <a:r>
              <a:rPr b="0" i="0" lang="en" sz="2000" u="none" cap="none" strike="noStrike">
                <a:solidFill>
                  <a:schemeClr val="dk1"/>
                </a:solidFill>
                <a:latin typeface="Nunito"/>
                <a:ea typeface="Nunito"/>
                <a:cs typeface="Nunito"/>
                <a:sym typeface="Nunito"/>
              </a:rPr>
              <a:t>d</a:t>
            </a:r>
            <a:r>
              <a:rPr b="0" i="0" lang="en" sz="2000" u="none" cap="none" strike="noStrike">
                <a:solidFill>
                  <a:schemeClr val="dk1"/>
                </a:solidFill>
                <a:latin typeface="Nunito"/>
                <a:ea typeface="Nunito"/>
                <a:cs typeface="Nunito"/>
                <a:sym typeface="Nunito"/>
              </a:rPr>
              <a:t>iffuse</a:t>
            </a:r>
            <a:endParaRPr b="0" i="0" sz="2000" u="none" cap="none" strike="noStrike">
              <a:solidFill>
                <a:schemeClr val="dk1"/>
              </a:solidFill>
              <a:latin typeface="Nunito"/>
              <a:ea typeface="Nunito"/>
              <a:cs typeface="Nunito"/>
              <a:sym typeface="Nunito"/>
            </a:endParaRPr>
          </a:p>
        </p:txBody>
      </p:sp>
      <p:pic>
        <p:nvPicPr>
          <p:cNvPr id="586" name="Google Shape;586;p50"/>
          <p:cNvPicPr preferRelativeResize="0"/>
          <p:nvPr/>
        </p:nvPicPr>
        <p:blipFill>
          <a:blip r:embed="rId3">
            <a:alphaModFix/>
          </a:blip>
          <a:stretch>
            <a:fillRect/>
          </a:stretch>
        </p:blipFill>
        <p:spPr>
          <a:xfrm>
            <a:off x="2495653" y="3207210"/>
            <a:ext cx="2555049" cy="1428877"/>
          </a:xfrm>
          <a:prstGeom prst="rect">
            <a:avLst/>
          </a:prstGeom>
          <a:noFill/>
          <a:ln>
            <a:noFill/>
          </a:ln>
        </p:spPr>
      </p:pic>
      <p:grpSp>
        <p:nvGrpSpPr>
          <p:cNvPr id="587" name="Google Shape;587;p50"/>
          <p:cNvGrpSpPr/>
          <p:nvPr/>
        </p:nvGrpSpPr>
        <p:grpSpPr>
          <a:xfrm>
            <a:off x="5284201" y="3030628"/>
            <a:ext cx="3548201" cy="1703070"/>
            <a:chOff x="5284201" y="3030628"/>
            <a:chExt cx="3548201" cy="1703070"/>
          </a:xfrm>
        </p:grpSpPr>
        <p:pic>
          <p:nvPicPr>
            <p:cNvPr id="588" name="Google Shape;588;p50"/>
            <p:cNvPicPr preferRelativeResize="0"/>
            <p:nvPr/>
          </p:nvPicPr>
          <p:blipFill>
            <a:blip r:embed="rId4">
              <a:alphaModFix/>
            </a:blip>
            <a:stretch>
              <a:fillRect/>
            </a:stretch>
          </p:blipFill>
          <p:spPr>
            <a:xfrm>
              <a:off x="5284201" y="3030628"/>
              <a:ext cx="3548201" cy="1703070"/>
            </a:xfrm>
            <a:prstGeom prst="rect">
              <a:avLst/>
            </a:prstGeom>
            <a:noFill/>
            <a:ln>
              <a:noFill/>
            </a:ln>
          </p:spPr>
        </p:pic>
        <p:sp>
          <p:nvSpPr>
            <p:cNvPr id="589" name="Google Shape;589;p50"/>
            <p:cNvSpPr/>
            <p:nvPr/>
          </p:nvSpPr>
          <p:spPr>
            <a:xfrm>
              <a:off x="8526570" y="4416475"/>
              <a:ext cx="219300" cy="2196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Telex"/>
                <a:ea typeface="Telex"/>
                <a:cs typeface="Telex"/>
                <a:sym typeface="Telex"/>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9"/>
                                        </p:tgtEl>
                                        <p:attrNameLst>
                                          <p:attrName>style.visibility</p:attrName>
                                        </p:attrNameLst>
                                      </p:cBhvr>
                                      <p:to>
                                        <p:strVal val="visible"/>
                                      </p:to>
                                    </p:set>
                                    <p:animEffect filter="fade" transition="in">
                                      <p:cBhvr>
                                        <p:cTn dur="300"/>
                                        <p:tgtEl>
                                          <p:spTgt spid="57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83"/>
                                        </p:tgtEl>
                                        <p:attrNameLst>
                                          <p:attrName>style.visibility</p:attrName>
                                        </p:attrNameLst>
                                      </p:cBhvr>
                                      <p:to>
                                        <p:strVal val="visible"/>
                                      </p:to>
                                    </p:set>
                                    <p:animEffect filter="fade" transition="in">
                                      <p:cBhvr>
                                        <p:cTn dur="300"/>
                                        <p:tgtEl>
                                          <p:spTgt spid="58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84"/>
                                        </p:tgtEl>
                                        <p:attrNameLst>
                                          <p:attrName>style.visibility</p:attrName>
                                        </p:attrNameLst>
                                      </p:cBhvr>
                                      <p:to>
                                        <p:strVal val="visible"/>
                                      </p:to>
                                    </p:set>
                                    <p:animEffect filter="fade" transition="in">
                                      <p:cBhvr>
                                        <p:cTn dur="300"/>
                                        <p:tgtEl>
                                          <p:spTgt spid="58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85"/>
                                        </p:tgtEl>
                                        <p:attrNameLst>
                                          <p:attrName>style.visibility</p:attrName>
                                        </p:attrNameLst>
                                      </p:cBhvr>
                                      <p:to>
                                        <p:strVal val="visible"/>
                                      </p:to>
                                    </p:set>
                                    <p:animEffect filter="fade" transition="in">
                                      <p:cBhvr>
                                        <p:cTn dur="300"/>
                                        <p:tgtEl>
                                          <p:spTgt spid="58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3" name="Shape 593"/>
        <p:cNvGrpSpPr/>
        <p:nvPr/>
      </p:nvGrpSpPr>
      <p:grpSpPr>
        <a:xfrm>
          <a:off x="0" y="0"/>
          <a:ext cx="0" cy="0"/>
          <a:chOff x="0" y="0"/>
          <a:chExt cx="0" cy="0"/>
        </a:xfrm>
      </p:grpSpPr>
      <p:sp>
        <p:nvSpPr>
          <p:cNvPr id="594" name="Google Shape;594;p51"/>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Limitations</a:t>
            </a:r>
            <a:endParaRPr/>
          </a:p>
        </p:txBody>
      </p:sp>
      <p:sp>
        <p:nvSpPr>
          <p:cNvPr id="595" name="Google Shape;595;p51"/>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596" name="Google Shape;596;p51"/>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597" name="Google Shape;597;p51"/>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pic>
        <p:nvPicPr>
          <p:cNvPr id="598" name="Google Shape;598;p51"/>
          <p:cNvPicPr preferRelativeResize="0"/>
          <p:nvPr/>
        </p:nvPicPr>
        <p:blipFill rotWithShape="1">
          <a:blip r:embed="rId3">
            <a:alphaModFix/>
          </a:blip>
          <a:srcRect b="0" l="0" r="0" t="0"/>
          <a:stretch/>
        </p:blipFill>
        <p:spPr>
          <a:xfrm>
            <a:off x="1931075" y="832650"/>
            <a:ext cx="5282199" cy="390155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sp>
        <p:nvSpPr>
          <p:cNvPr id="87" name="Google Shape;87;p16"/>
          <p:cNvSpPr txBox="1"/>
          <p:nvPr>
            <p:ph type="title"/>
          </p:nvPr>
        </p:nvSpPr>
        <p:spPr>
          <a:xfrm>
            <a:off x="0" y="1513875"/>
            <a:ext cx="9144000" cy="12669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Risk Decomposition and </a:t>
            </a:r>
            <a:endParaRPr/>
          </a:p>
          <a:p>
            <a:pPr indent="0" lvl="0" marL="0" rtl="0" algn="ctr">
              <a:lnSpc>
                <a:spcPct val="100000"/>
              </a:lnSpc>
              <a:spcBef>
                <a:spcPts val="0"/>
              </a:spcBef>
              <a:spcAft>
                <a:spcPts val="0"/>
              </a:spcAft>
              <a:buSzPts val="3600"/>
              <a:buNone/>
            </a:pPr>
            <a:r>
              <a:rPr lang="en"/>
              <a:t>Measuring Reliability</a:t>
            </a:r>
            <a:endParaRPr sz="3600">
              <a:latin typeface="Nunito"/>
              <a:ea typeface="Nunito"/>
              <a:cs typeface="Nunito"/>
              <a:sym typeface="Nunito"/>
            </a:endParaRPr>
          </a:p>
        </p:txBody>
      </p:sp>
      <p:sp>
        <p:nvSpPr>
          <p:cNvPr id="88" name="Google Shape;88;p16"/>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89" name="Google Shape;89;p16"/>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90" name="Google Shape;90;p16"/>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91" name="Google Shape;91;p16"/>
          <p:cNvSpPr txBox="1"/>
          <p:nvPr/>
        </p:nvSpPr>
        <p:spPr>
          <a:xfrm>
            <a:off x="367675" y="2930050"/>
            <a:ext cx="84090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0" i="1" lang="en" sz="2000" u="none" cap="none" strike="noStrike">
                <a:solidFill>
                  <a:schemeClr val="dk1"/>
                </a:solidFill>
                <a:latin typeface="Nunito"/>
                <a:ea typeface="Nunito"/>
                <a:cs typeface="Nunito"/>
                <a:sym typeface="Nunito"/>
              </a:rPr>
              <a:t>How to assess and compare risks quantitatively</a:t>
            </a:r>
            <a:endParaRPr b="0" i="1"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1"/>
                                        </p:tgtEl>
                                        <p:attrNameLst>
                                          <p:attrName>style.visibility</p:attrName>
                                        </p:attrNameLst>
                                      </p:cBhvr>
                                      <p:to>
                                        <p:strVal val="visible"/>
                                      </p:to>
                                    </p:set>
                                    <p:animEffect filter="fade" transition="in">
                                      <p:cBhvr>
                                        <p:cTn dur="300"/>
                                        <p:tgtEl>
                                          <p:spTgt spid="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2" name="Shape 602"/>
        <p:cNvGrpSpPr/>
        <p:nvPr/>
      </p:nvGrpSpPr>
      <p:grpSpPr>
        <a:xfrm>
          <a:off x="0" y="0"/>
          <a:ext cx="0" cy="0"/>
          <a:chOff x="0" y="0"/>
          <a:chExt cx="0" cy="0"/>
        </a:xfrm>
      </p:grpSpPr>
      <p:sp>
        <p:nvSpPr>
          <p:cNvPr id="603" name="Google Shape;603;p52"/>
          <p:cNvSpPr txBox="1"/>
          <p:nvPr>
            <p:ph type="title"/>
          </p:nvPr>
        </p:nvSpPr>
        <p:spPr>
          <a:xfrm>
            <a:off x="423450" y="1694250"/>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Systemic Accident Models</a:t>
            </a:r>
            <a:endParaRPr sz="3600">
              <a:latin typeface="Nunito"/>
              <a:ea typeface="Nunito"/>
              <a:cs typeface="Nunito"/>
              <a:sym typeface="Nunito"/>
            </a:endParaRPr>
          </a:p>
        </p:txBody>
      </p:sp>
      <p:sp>
        <p:nvSpPr>
          <p:cNvPr id="604" name="Google Shape;604;p52"/>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605" name="Google Shape;605;p52"/>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606" name="Google Shape;606;p52"/>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607" name="Google Shape;607;p52"/>
          <p:cNvSpPr txBox="1"/>
          <p:nvPr/>
        </p:nvSpPr>
        <p:spPr>
          <a:xfrm>
            <a:off x="367675" y="3006250"/>
            <a:ext cx="84090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i="1" lang="en" sz="2000">
                <a:solidFill>
                  <a:schemeClr val="dk1"/>
                </a:solidFill>
                <a:latin typeface="Nunito"/>
                <a:ea typeface="Nunito"/>
                <a:cs typeface="Nunito"/>
                <a:sym typeface="Nunito"/>
              </a:rPr>
              <a:t>Human factors and systems-based</a:t>
            </a:r>
            <a:r>
              <a:rPr b="0" i="1" lang="en" sz="2000" u="none" cap="none" strike="noStrike">
                <a:solidFill>
                  <a:schemeClr val="dk1"/>
                </a:solidFill>
                <a:latin typeface="Nunito"/>
                <a:ea typeface="Nunito"/>
                <a:cs typeface="Nunito"/>
                <a:sym typeface="Nunito"/>
              </a:rPr>
              <a:t> risk analysis</a:t>
            </a:r>
            <a:endParaRPr b="0" i="1"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07"/>
                                        </p:tgtEl>
                                        <p:attrNameLst>
                                          <p:attrName>style.visibility</p:attrName>
                                        </p:attrNameLst>
                                      </p:cBhvr>
                                      <p:to>
                                        <p:strVal val="visible"/>
                                      </p:to>
                                    </p:set>
                                    <p:animEffect filter="fade" transition="in">
                                      <p:cBhvr>
                                        <p:cTn dur="300"/>
                                        <p:tgtEl>
                                          <p:spTgt spid="60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1" name="Shape 611"/>
        <p:cNvGrpSpPr/>
        <p:nvPr/>
      </p:nvGrpSpPr>
      <p:grpSpPr>
        <a:xfrm>
          <a:off x="0" y="0"/>
          <a:ext cx="0" cy="0"/>
          <a:chOff x="0" y="0"/>
          <a:chExt cx="0" cy="0"/>
        </a:xfrm>
      </p:grpSpPr>
      <p:sp>
        <p:nvSpPr>
          <p:cNvPr id="612" name="Google Shape;612;p53"/>
          <p:cNvSpPr txBox="1"/>
          <p:nvPr>
            <p:ph type="title"/>
          </p:nvPr>
        </p:nvSpPr>
        <p:spPr>
          <a:xfrm>
            <a:off x="175" y="-12175"/>
            <a:ext cx="91437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sz="3200"/>
              <a:t>Understanding Adverse Events: Human Factors</a:t>
            </a:r>
            <a:endParaRPr sz="3200"/>
          </a:p>
        </p:txBody>
      </p:sp>
      <p:sp>
        <p:nvSpPr>
          <p:cNvPr id="613" name="Google Shape;613;p53"/>
          <p:cNvSpPr txBox="1"/>
          <p:nvPr/>
        </p:nvSpPr>
        <p:spPr>
          <a:xfrm>
            <a:off x="145950" y="817200"/>
            <a:ext cx="8899800" cy="13824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Human rather than technical failures now represent the greatest threat to complex and potentially hazardous systems.</a:t>
            </a:r>
            <a:endParaRPr sz="2000">
              <a:solidFill>
                <a:schemeClr val="dk1"/>
              </a:solidFill>
              <a:latin typeface="Nunito"/>
              <a:ea typeface="Nunito"/>
              <a:cs typeface="Nunito"/>
              <a:sym typeface="Nunito"/>
            </a:endParaRPr>
          </a:p>
          <a:p>
            <a:pPr indent="0" lvl="0" marL="0" marR="0" rtl="0" algn="l">
              <a:lnSpc>
                <a:spcPct val="115000"/>
              </a:lnSpc>
              <a:spcBef>
                <a:spcPts val="0"/>
              </a:spcBef>
              <a:spcAft>
                <a:spcPts val="0"/>
              </a:spcAft>
              <a:buNone/>
            </a:pPr>
            <a:r>
              <a:t/>
            </a:r>
            <a:endParaRPr sz="2000">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Managing the human risks will never be 100% effective. Human fallibility can be moderated, but it cannot be eliminated.</a:t>
            </a:r>
            <a:endParaRPr sz="2000">
              <a:solidFill>
                <a:schemeClr val="dk1"/>
              </a:solidFill>
              <a:latin typeface="Nunito"/>
              <a:ea typeface="Nunito"/>
              <a:cs typeface="Nunito"/>
              <a:sym typeface="Nunito"/>
            </a:endParaRPr>
          </a:p>
          <a:p>
            <a:pPr indent="0" lvl="0" marL="0" marR="0" rtl="0" algn="l">
              <a:lnSpc>
                <a:spcPct val="115000"/>
              </a:lnSpc>
              <a:spcBef>
                <a:spcPts val="0"/>
              </a:spcBef>
              <a:spcAft>
                <a:spcPts val="0"/>
              </a:spcAft>
              <a:buNone/>
            </a:pPr>
            <a:r>
              <a:t/>
            </a:r>
            <a:endParaRPr sz="2000">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Significant errors occur at all levels of the system, not just at the sharp end. Decisions made in the upper echelons of the organisation create the conditions in the workplace that subsequently promote individual errors and violations. Latent failures are present long before an accident and are </a:t>
            </a:r>
            <a:r>
              <a:rPr lang="en" sz="2000">
                <a:solidFill>
                  <a:schemeClr val="dk1"/>
                </a:solidFill>
                <a:latin typeface="Nunito"/>
                <a:ea typeface="Nunito"/>
                <a:cs typeface="Nunito"/>
                <a:sym typeface="Nunito"/>
              </a:rPr>
              <a:t>hence </a:t>
            </a:r>
            <a:r>
              <a:rPr lang="en" sz="2000">
                <a:solidFill>
                  <a:schemeClr val="dk1"/>
                </a:solidFill>
                <a:latin typeface="Nunito"/>
                <a:ea typeface="Nunito"/>
                <a:cs typeface="Nunito"/>
                <a:sym typeface="Nunito"/>
              </a:rPr>
              <a:t>prime candidates for principled risk management.</a:t>
            </a:r>
            <a:endParaRPr sz="2000">
              <a:solidFill>
                <a:schemeClr val="dk1"/>
              </a:solidFill>
              <a:latin typeface="Nunito"/>
              <a:ea typeface="Nunito"/>
              <a:cs typeface="Nunito"/>
              <a:sym typeface="Nunito"/>
            </a:endParaRPr>
          </a:p>
        </p:txBody>
      </p:sp>
      <p:sp>
        <p:nvSpPr>
          <p:cNvPr id="614" name="Google Shape;614;p53"/>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615" name="Google Shape;615;p53"/>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616" name="Google Shape;616;p53"/>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13">
                                            <p:txEl>
                                              <p:pRg end="0" st="0"/>
                                            </p:txEl>
                                          </p:spTgt>
                                        </p:tgtEl>
                                        <p:attrNameLst>
                                          <p:attrName>style.visibility</p:attrName>
                                        </p:attrNameLst>
                                      </p:cBhvr>
                                      <p:to>
                                        <p:strVal val="visible"/>
                                      </p:to>
                                    </p:set>
                                    <p:animEffect filter="fade" transition="in">
                                      <p:cBhvr>
                                        <p:cTn dur="300"/>
                                        <p:tgtEl>
                                          <p:spTgt spid="61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13">
                                            <p:txEl>
                                              <p:pRg end="1" st="1"/>
                                            </p:txEl>
                                          </p:spTgt>
                                        </p:tgtEl>
                                        <p:attrNameLst>
                                          <p:attrName>style.visibility</p:attrName>
                                        </p:attrNameLst>
                                      </p:cBhvr>
                                      <p:to>
                                        <p:strVal val="visible"/>
                                      </p:to>
                                    </p:set>
                                    <p:animEffect filter="fade" transition="in">
                                      <p:cBhvr>
                                        <p:cTn dur="300"/>
                                        <p:tgtEl>
                                          <p:spTgt spid="613">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13">
                                            <p:txEl>
                                              <p:pRg end="2" st="2"/>
                                            </p:txEl>
                                          </p:spTgt>
                                        </p:tgtEl>
                                        <p:attrNameLst>
                                          <p:attrName>style.visibility</p:attrName>
                                        </p:attrNameLst>
                                      </p:cBhvr>
                                      <p:to>
                                        <p:strVal val="visible"/>
                                      </p:to>
                                    </p:set>
                                    <p:animEffect filter="fade" transition="in">
                                      <p:cBhvr>
                                        <p:cTn dur="300"/>
                                        <p:tgtEl>
                                          <p:spTgt spid="613">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13">
                                            <p:txEl>
                                              <p:pRg end="3" st="3"/>
                                            </p:txEl>
                                          </p:spTgt>
                                        </p:tgtEl>
                                        <p:attrNameLst>
                                          <p:attrName>style.visibility</p:attrName>
                                        </p:attrNameLst>
                                      </p:cBhvr>
                                      <p:to>
                                        <p:strVal val="visible"/>
                                      </p:to>
                                    </p:set>
                                    <p:animEffect filter="fade" transition="in">
                                      <p:cBhvr>
                                        <p:cTn dur="300"/>
                                        <p:tgtEl>
                                          <p:spTgt spid="613">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13">
                                            <p:txEl>
                                              <p:pRg end="4" st="4"/>
                                            </p:txEl>
                                          </p:spTgt>
                                        </p:tgtEl>
                                        <p:attrNameLst>
                                          <p:attrName>style.visibility</p:attrName>
                                        </p:attrNameLst>
                                      </p:cBhvr>
                                      <p:to>
                                        <p:strVal val="visible"/>
                                      </p:to>
                                    </p:set>
                                    <p:animEffect filter="fade" transition="in">
                                      <p:cBhvr>
                                        <p:cTn dur="300"/>
                                        <p:tgtEl>
                                          <p:spTgt spid="613">
                                            <p:txEl>
                                              <p:pRg end="4" st="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0" name="Shape 620"/>
        <p:cNvGrpSpPr/>
        <p:nvPr/>
      </p:nvGrpSpPr>
      <p:grpSpPr>
        <a:xfrm>
          <a:off x="0" y="0"/>
          <a:ext cx="0" cy="0"/>
          <a:chOff x="0" y="0"/>
          <a:chExt cx="0" cy="0"/>
        </a:xfrm>
      </p:grpSpPr>
      <p:sp>
        <p:nvSpPr>
          <p:cNvPr id="621" name="Google Shape;621;p54"/>
          <p:cNvSpPr txBox="1"/>
          <p:nvPr/>
        </p:nvSpPr>
        <p:spPr>
          <a:xfrm>
            <a:off x="423400" y="817200"/>
            <a:ext cx="8344800" cy="13824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Measures that involve sanctions and exhortations (that is, moralistic measures directed to those at the sharp end) have only very limited effectiveness, especially so in the case of highly trained professionals.</a:t>
            </a:r>
            <a:endParaRPr sz="2000">
              <a:solidFill>
                <a:schemeClr val="dk1"/>
              </a:solidFill>
              <a:latin typeface="Nunito"/>
              <a:ea typeface="Nunito"/>
              <a:cs typeface="Nunito"/>
              <a:sym typeface="Nunito"/>
            </a:endParaRPr>
          </a:p>
          <a:p>
            <a:pPr indent="0" lvl="0" marL="0" marR="0" rtl="0" algn="l">
              <a:lnSpc>
                <a:spcPct val="115000"/>
              </a:lnSpc>
              <a:spcBef>
                <a:spcPts val="0"/>
              </a:spcBef>
              <a:spcAft>
                <a:spcPts val="0"/>
              </a:spcAft>
              <a:buNone/>
            </a:pPr>
            <a:r>
              <a:t/>
            </a:r>
            <a:endParaRPr sz="2000">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People do not act in isolation. Their behaviour is shaped by circumstances. The same is true for errors and violations. The likelihood of an unsafe act being committed is heavily influenced by the nature of the task and by the local workplace conditions. These, in turn, are the product of "upstream" organi</a:t>
            </a:r>
            <a:r>
              <a:rPr lang="en" sz="2000">
                <a:solidFill>
                  <a:schemeClr val="dk1"/>
                </a:solidFill>
                <a:latin typeface="Nunito"/>
                <a:ea typeface="Nunito"/>
                <a:cs typeface="Nunito"/>
                <a:sym typeface="Nunito"/>
              </a:rPr>
              <a:t>s</a:t>
            </a:r>
            <a:r>
              <a:rPr lang="en" sz="2000">
                <a:solidFill>
                  <a:schemeClr val="dk1"/>
                </a:solidFill>
                <a:latin typeface="Nunito"/>
                <a:ea typeface="Nunito"/>
                <a:cs typeface="Nunito"/>
                <a:sym typeface="Nunito"/>
              </a:rPr>
              <a:t>ational factors.</a:t>
            </a:r>
            <a:endParaRPr sz="2000">
              <a:solidFill>
                <a:schemeClr val="dk1"/>
              </a:solidFill>
              <a:latin typeface="Nunito"/>
              <a:ea typeface="Nunito"/>
              <a:cs typeface="Nunito"/>
              <a:sym typeface="Nunito"/>
            </a:endParaRPr>
          </a:p>
        </p:txBody>
      </p:sp>
      <p:sp>
        <p:nvSpPr>
          <p:cNvPr id="622" name="Google Shape;622;p54"/>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623" name="Google Shape;623;p54"/>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624" name="Google Shape;624;p54"/>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625" name="Google Shape;625;p54"/>
          <p:cNvSpPr txBox="1"/>
          <p:nvPr>
            <p:ph type="title"/>
          </p:nvPr>
        </p:nvSpPr>
        <p:spPr>
          <a:xfrm>
            <a:off x="175" y="-12175"/>
            <a:ext cx="91437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sz="3200"/>
              <a:t>Understanding Adverse Events: Human Factors</a:t>
            </a:r>
            <a:endParaRPr sz="32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1">
                                            <p:txEl>
                                              <p:pRg end="0" st="0"/>
                                            </p:txEl>
                                          </p:spTgt>
                                        </p:tgtEl>
                                        <p:attrNameLst>
                                          <p:attrName>style.visibility</p:attrName>
                                        </p:attrNameLst>
                                      </p:cBhvr>
                                      <p:to>
                                        <p:strVal val="visible"/>
                                      </p:to>
                                    </p:set>
                                    <p:animEffect filter="fade" transition="in">
                                      <p:cBhvr>
                                        <p:cTn dur="300"/>
                                        <p:tgtEl>
                                          <p:spTgt spid="62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1">
                                            <p:txEl>
                                              <p:pRg end="1" st="1"/>
                                            </p:txEl>
                                          </p:spTgt>
                                        </p:tgtEl>
                                        <p:attrNameLst>
                                          <p:attrName>style.visibility</p:attrName>
                                        </p:attrNameLst>
                                      </p:cBhvr>
                                      <p:to>
                                        <p:strVal val="visible"/>
                                      </p:to>
                                    </p:set>
                                    <p:animEffect filter="fade" transition="in">
                                      <p:cBhvr>
                                        <p:cTn dur="300"/>
                                        <p:tgtEl>
                                          <p:spTgt spid="621">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1">
                                            <p:txEl>
                                              <p:pRg end="2" st="2"/>
                                            </p:txEl>
                                          </p:spTgt>
                                        </p:tgtEl>
                                        <p:attrNameLst>
                                          <p:attrName>style.visibility</p:attrName>
                                        </p:attrNameLst>
                                      </p:cBhvr>
                                      <p:to>
                                        <p:strVal val="visible"/>
                                      </p:to>
                                    </p:set>
                                    <p:animEffect filter="fade" transition="in">
                                      <p:cBhvr>
                                        <p:cTn dur="300"/>
                                        <p:tgtEl>
                                          <p:spTgt spid="621">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9" name="Shape 629"/>
        <p:cNvGrpSpPr/>
        <p:nvPr/>
      </p:nvGrpSpPr>
      <p:grpSpPr>
        <a:xfrm>
          <a:off x="0" y="0"/>
          <a:ext cx="0" cy="0"/>
          <a:chOff x="0" y="0"/>
          <a:chExt cx="0" cy="0"/>
        </a:xfrm>
      </p:grpSpPr>
      <p:sp>
        <p:nvSpPr>
          <p:cNvPr id="630" name="Google Shape;630;p55"/>
          <p:cNvSpPr txBox="1"/>
          <p:nvPr/>
        </p:nvSpPr>
        <p:spPr>
          <a:xfrm>
            <a:off x="267375" y="741000"/>
            <a:ext cx="8657100" cy="13824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Automation and increasing advanced equipment do not cure human factors problems, they merely relocate them.</a:t>
            </a:r>
            <a:endParaRPr sz="2000">
              <a:solidFill>
                <a:schemeClr val="dk1"/>
              </a:solidFill>
              <a:latin typeface="Nunito"/>
              <a:ea typeface="Nunito"/>
              <a:cs typeface="Nunito"/>
              <a:sym typeface="Nunito"/>
            </a:endParaRPr>
          </a:p>
          <a:p>
            <a:pPr indent="0" lvl="0" marL="0" marR="0" rtl="0" algn="l">
              <a:lnSpc>
                <a:spcPct val="115000"/>
              </a:lnSpc>
              <a:spcBef>
                <a:spcPts val="0"/>
              </a:spcBef>
              <a:spcAft>
                <a:spcPts val="0"/>
              </a:spcAft>
              <a:buNone/>
            </a:pPr>
            <a:r>
              <a:t/>
            </a:r>
            <a:endParaRPr sz="1200">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Effective risk management depends critically on a confidential and preferable anonymous incident monitoring system that records the individual, task, situational, and organisational factors associated with incidents and near misses.</a:t>
            </a:r>
            <a:endParaRPr sz="2000">
              <a:solidFill>
                <a:schemeClr val="dk1"/>
              </a:solidFill>
              <a:latin typeface="Nunito"/>
              <a:ea typeface="Nunito"/>
              <a:cs typeface="Nunito"/>
              <a:sym typeface="Nunito"/>
            </a:endParaRPr>
          </a:p>
          <a:p>
            <a:pPr indent="0" lvl="0" marL="0" marR="0" rtl="0" algn="l">
              <a:lnSpc>
                <a:spcPct val="115000"/>
              </a:lnSpc>
              <a:spcBef>
                <a:spcPts val="0"/>
              </a:spcBef>
              <a:spcAft>
                <a:spcPts val="0"/>
              </a:spcAft>
              <a:buNone/>
            </a:pPr>
            <a:r>
              <a:t/>
            </a:r>
            <a:endParaRPr sz="1200">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Effective risk management means the simultaneous and targeted deployment of limited remedial resources at different levels of the system: the individual or team, the task, the situation, and the organisation as a whole.</a:t>
            </a:r>
            <a:endParaRPr sz="2000">
              <a:solidFill>
                <a:schemeClr val="dk1"/>
              </a:solidFill>
              <a:latin typeface="Nunito"/>
              <a:ea typeface="Nunito"/>
              <a:cs typeface="Nunito"/>
              <a:sym typeface="Nunito"/>
            </a:endParaRPr>
          </a:p>
          <a:p>
            <a:pPr indent="0" lvl="0" marL="0" marR="0" rtl="0" algn="l">
              <a:lnSpc>
                <a:spcPct val="115000"/>
              </a:lnSpc>
              <a:spcBef>
                <a:spcPts val="0"/>
              </a:spcBef>
              <a:spcAft>
                <a:spcPts val="0"/>
              </a:spcAft>
              <a:buNone/>
            </a:pPr>
            <a:r>
              <a:t/>
            </a:r>
            <a:endParaRPr sz="2000">
              <a:solidFill>
                <a:schemeClr val="dk1"/>
              </a:solidFill>
              <a:latin typeface="Nunito"/>
              <a:ea typeface="Nunito"/>
              <a:cs typeface="Nunito"/>
              <a:sym typeface="Nunito"/>
            </a:endParaRPr>
          </a:p>
        </p:txBody>
      </p:sp>
      <p:sp>
        <p:nvSpPr>
          <p:cNvPr id="631" name="Google Shape;631;p55"/>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632" name="Google Shape;632;p55"/>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633" name="Google Shape;633;p55"/>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634" name="Google Shape;634;p55"/>
          <p:cNvSpPr txBox="1"/>
          <p:nvPr>
            <p:ph type="title"/>
          </p:nvPr>
        </p:nvSpPr>
        <p:spPr>
          <a:xfrm>
            <a:off x="175" y="-12175"/>
            <a:ext cx="91437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sz="3200"/>
              <a:t>Understanding Adverse Events: Human Factors</a:t>
            </a:r>
            <a:endParaRPr sz="32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30">
                                            <p:txEl>
                                              <p:pRg end="0" st="0"/>
                                            </p:txEl>
                                          </p:spTgt>
                                        </p:tgtEl>
                                        <p:attrNameLst>
                                          <p:attrName>style.visibility</p:attrName>
                                        </p:attrNameLst>
                                      </p:cBhvr>
                                      <p:to>
                                        <p:strVal val="visible"/>
                                      </p:to>
                                    </p:set>
                                    <p:animEffect filter="fade" transition="in">
                                      <p:cBhvr>
                                        <p:cTn dur="300"/>
                                        <p:tgtEl>
                                          <p:spTgt spid="630">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30">
                                            <p:txEl>
                                              <p:pRg end="1" st="1"/>
                                            </p:txEl>
                                          </p:spTgt>
                                        </p:tgtEl>
                                        <p:attrNameLst>
                                          <p:attrName>style.visibility</p:attrName>
                                        </p:attrNameLst>
                                      </p:cBhvr>
                                      <p:to>
                                        <p:strVal val="visible"/>
                                      </p:to>
                                    </p:set>
                                    <p:animEffect filter="fade" transition="in">
                                      <p:cBhvr>
                                        <p:cTn dur="300"/>
                                        <p:tgtEl>
                                          <p:spTgt spid="630">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30">
                                            <p:txEl>
                                              <p:pRg end="2" st="2"/>
                                            </p:txEl>
                                          </p:spTgt>
                                        </p:tgtEl>
                                        <p:attrNameLst>
                                          <p:attrName>style.visibility</p:attrName>
                                        </p:attrNameLst>
                                      </p:cBhvr>
                                      <p:to>
                                        <p:strVal val="visible"/>
                                      </p:to>
                                    </p:set>
                                    <p:animEffect filter="fade" transition="in">
                                      <p:cBhvr>
                                        <p:cTn dur="300"/>
                                        <p:tgtEl>
                                          <p:spTgt spid="630">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30">
                                            <p:txEl>
                                              <p:pRg end="3" st="3"/>
                                            </p:txEl>
                                          </p:spTgt>
                                        </p:tgtEl>
                                        <p:attrNameLst>
                                          <p:attrName>style.visibility</p:attrName>
                                        </p:attrNameLst>
                                      </p:cBhvr>
                                      <p:to>
                                        <p:strVal val="visible"/>
                                      </p:to>
                                    </p:set>
                                    <p:animEffect filter="fade" transition="in">
                                      <p:cBhvr>
                                        <p:cTn dur="300"/>
                                        <p:tgtEl>
                                          <p:spTgt spid="630">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30">
                                            <p:txEl>
                                              <p:pRg end="4" st="4"/>
                                            </p:txEl>
                                          </p:spTgt>
                                        </p:tgtEl>
                                        <p:attrNameLst>
                                          <p:attrName>style.visibility</p:attrName>
                                        </p:attrNameLst>
                                      </p:cBhvr>
                                      <p:to>
                                        <p:strVal val="visible"/>
                                      </p:to>
                                    </p:set>
                                    <p:animEffect filter="fade" transition="in">
                                      <p:cBhvr>
                                        <p:cTn dur="300"/>
                                        <p:tgtEl>
                                          <p:spTgt spid="630">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30">
                                            <p:txEl>
                                              <p:pRg end="5" st="5"/>
                                            </p:txEl>
                                          </p:spTgt>
                                        </p:tgtEl>
                                        <p:attrNameLst>
                                          <p:attrName>style.visibility</p:attrName>
                                        </p:attrNameLst>
                                      </p:cBhvr>
                                      <p:to>
                                        <p:strVal val="visible"/>
                                      </p:to>
                                    </p:set>
                                    <p:animEffect filter="fade" transition="in">
                                      <p:cBhvr>
                                        <p:cTn dur="300"/>
                                        <p:tgtEl>
                                          <p:spTgt spid="630">
                                            <p:txEl>
                                              <p:pRg end="5" st="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8" name="Shape 638"/>
        <p:cNvGrpSpPr/>
        <p:nvPr/>
      </p:nvGrpSpPr>
      <p:grpSpPr>
        <a:xfrm>
          <a:off x="0" y="0"/>
          <a:ext cx="0" cy="0"/>
          <a:chOff x="0" y="0"/>
          <a:chExt cx="0" cy="0"/>
        </a:xfrm>
      </p:grpSpPr>
      <p:sp>
        <p:nvSpPr>
          <p:cNvPr id="639" name="Google Shape;639;p56"/>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Sociotechnical Systems</a:t>
            </a:r>
            <a:endParaRPr/>
          </a:p>
        </p:txBody>
      </p:sp>
      <p:sp>
        <p:nvSpPr>
          <p:cNvPr id="640" name="Google Shape;640;p56"/>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641" name="Google Shape;641;p56"/>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642" name="Google Shape;642;p56"/>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pic>
        <p:nvPicPr>
          <p:cNvPr id="643" name="Google Shape;643;p56"/>
          <p:cNvPicPr preferRelativeResize="0"/>
          <p:nvPr/>
        </p:nvPicPr>
        <p:blipFill>
          <a:blip r:embed="rId3">
            <a:alphaModFix/>
          </a:blip>
          <a:stretch>
            <a:fillRect/>
          </a:stretch>
        </p:blipFill>
        <p:spPr>
          <a:xfrm>
            <a:off x="152400" y="712925"/>
            <a:ext cx="4745252" cy="3933700"/>
          </a:xfrm>
          <a:prstGeom prst="rect">
            <a:avLst/>
          </a:prstGeom>
          <a:noFill/>
          <a:ln>
            <a:noFill/>
          </a:ln>
        </p:spPr>
      </p:pic>
      <p:pic>
        <p:nvPicPr>
          <p:cNvPr id="644" name="Google Shape;644;p56"/>
          <p:cNvPicPr preferRelativeResize="0"/>
          <p:nvPr/>
        </p:nvPicPr>
        <p:blipFill>
          <a:blip r:embed="rId4">
            <a:alphaModFix/>
          </a:blip>
          <a:stretch>
            <a:fillRect/>
          </a:stretch>
        </p:blipFill>
        <p:spPr>
          <a:xfrm>
            <a:off x="6073052" y="712913"/>
            <a:ext cx="1853881" cy="3973377"/>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8" name="Shape 648"/>
        <p:cNvGrpSpPr/>
        <p:nvPr/>
      </p:nvGrpSpPr>
      <p:grpSpPr>
        <a:xfrm>
          <a:off x="0" y="0"/>
          <a:ext cx="0" cy="0"/>
          <a:chOff x="0" y="0"/>
          <a:chExt cx="0" cy="0"/>
        </a:xfrm>
      </p:grpSpPr>
      <p:sp>
        <p:nvSpPr>
          <p:cNvPr id="649" name="Google Shape;649;p57"/>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Drift into Failure</a:t>
            </a:r>
            <a:endParaRPr/>
          </a:p>
        </p:txBody>
      </p:sp>
      <p:sp>
        <p:nvSpPr>
          <p:cNvPr id="650" name="Google Shape;650;p57"/>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651" name="Google Shape;651;p57"/>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652" name="Google Shape;652;p57"/>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653" name="Google Shape;653;p57"/>
          <p:cNvSpPr txBox="1"/>
          <p:nvPr/>
        </p:nvSpPr>
        <p:spPr>
          <a:xfrm>
            <a:off x="5123975" y="4560900"/>
            <a:ext cx="41226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latin typeface="Nunito"/>
                <a:ea typeface="Nunito"/>
                <a:cs typeface="Nunito"/>
                <a:sym typeface="Nunito"/>
              </a:rPr>
              <a:t>Slide adapted from Eric Marsden’s Safety models presentation</a:t>
            </a:r>
            <a:endParaRPr sz="1100">
              <a:latin typeface="Nunito"/>
              <a:ea typeface="Nunito"/>
              <a:cs typeface="Nunito"/>
              <a:sym typeface="Nunito"/>
            </a:endParaRPr>
          </a:p>
        </p:txBody>
      </p:sp>
      <p:pic>
        <p:nvPicPr>
          <p:cNvPr id="654" name="Google Shape;654;p57"/>
          <p:cNvPicPr preferRelativeResize="0"/>
          <p:nvPr/>
        </p:nvPicPr>
        <p:blipFill>
          <a:blip r:embed="rId3">
            <a:alphaModFix/>
          </a:blip>
          <a:stretch>
            <a:fillRect/>
          </a:stretch>
        </p:blipFill>
        <p:spPr>
          <a:xfrm>
            <a:off x="2117425" y="723963"/>
            <a:ext cx="4909048" cy="3695575"/>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8" name="Shape 658"/>
        <p:cNvGrpSpPr/>
        <p:nvPr/>
      </p:nvGrpSpPr>
      <p:grpSpPr>
        <a:xfrm>
          <a:off x="0" y="0"/>
          <a:ext cx="0" cy="0"/>
          <a:chOff x="0" y="0"/>
          <a:chExt cx="0" cy="0"/>
        </a:xfrm>
      </p:grpSpPr>
      <p:sp>
        <p:nvSpPr>
          <p:cNvPr id="659" name="Google Shape;659;p58"/>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Drift into Failure</a:t>
            </a:r>
            <a:endParaRPr/>
          </a:p>
        </p:txBody>
      </p:sp>
      <p:sp>
        <p:nvSpPr>
          <p:cNvPr id="660" name="Google Shape;660;p58"/>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661" name="Google Shape;661;p58"/>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662" name="Google Shape;662;p58"/>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663" name="Google Shape;663;p58"/>
          <p:cNvSpPr txBox="1"/>
          <p:nvPr/>
        </p:nvSpPr>
        <p:spPr>
          <a:xfrm>
            <a:off x="5123975" y="4560900"/>
            <a:ext cx="41226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latin typeface="Nunito"/>
                <a:ea typeface="Nunito"/>
                <a:cs typeface="Nunito"/>
                <a:sym typeface="Nunito"/>
              </a:rPr>
              <a:t>Slide adapted from Eric Marsden’s Safety models presentation</a:t>
            </a:r>
            <a:endParaRPr sz="1100">
              <a:latin typeface="Nunito"/>
              <a:ea typeface="Nunito"/>
              <a:cs typeface="Nunito"/>
              <a:sym typeface="Nunito"/>
            </a:endParaRPr>
          </a:p>
        </p:txBody>
      </p:sp>
      <p:pic>
        <p:nvPicPr>
          <p:cNvPr id="664" name="Google Shape;664;p58"/>
          <p:cNvPicPr preferRelativeResize="0"/>
          <p:nvPr/>
        </p:nvPicPr>
        <p:blipFill>
          <a:blip r:embed="rId3">
            <a:alphaModFix/>
          </a:blip>
          <a:stretch>
            <a:fillRect/>
          </a:stretch>
        </p:blipFill>
        <p:spPr>
          <a:xfrm>
            <a:off x="2117425" y="723963"/>
            <a:ext cx="4909048" cy="3695575"/>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8" name="Shape 668"/>
        <p:cNvGrpSpPr/>
        <p:nvPr/>
      </p:nvGrpSpPr>
      <p:grpSpPr>
        <a:xfrm>
          <a:off x="0" y="0"/>
          <a:ext cx="0" cy="0"/>
          <a:chOff x="0" y="0"/>
          <a:chExt cx="0" cy="0"/>
        </a:xfrm>
      </p:grpSpPr>
      <p:sp>
        <p:nvSpPr>
          <p:cNvPr id="669" name="Google Shape;669;p59"/>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Drift into Failure</a:t>
            </a:r>
            <a:endParaRPr/>
          </a:p>
        </p:txBody>
      </p:sp>
      <p:sp>
        <p:nvSpPr>
          <p:cNvPr id="670" name="Google Shape;670;p59"/>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671" name="Google Shape;671;p59"/>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672" name="Google Shape;672;p59"/>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673" name="Google Shape;673;p59"/>
          <p:cNvSpPr txBox="1"/>
          <p:nvPr/>
        </p:nvSpPr>
        <p:spPr>
          <a:xfrm>
            <a:off x="5123975" y="4560900"/>
            <a:ext cx="41226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latin typeface="Nunito"/>
                <a:ea typeface="Nunito"/>
                <a:cs typeface="Nunito"/>
                <a:sym typeface="Nunito"/>
              </a:rPr>
              <a:t>Slide adapted from Eric Marsden’s Safety models presentation</a:t>
            </a:r>
            <a:endParaRPr sz="1100">
              <a:latin typeface="Nunito"/>
              <a:ea typeface="Nunito"/>
              <a:cs typeface="Nunito"/>
              <a:sym typeface="Nunito"/>
            </a:endParaRPr>
          </a:p>
        </p:txBody>
      </p:sp>
      <p:pic>
        <p:nvPicPr>
          <p:cNvPr id="674" name="Google Shape;674;p59"/>
          <p:cNvPicPr preferRelativeResize="0"/>
          <p:nvPr/>
        </p:nvPicPr>
        <p:blipFill>
          <a:blip r:embed="rId3">
            <a:alphaModFix/>
          </a:blip>
          <a:stretch>
            <a:fillRect/>
          </a:stretch>
        </p:blipFill>
        <p:spPr>
          <a:xfrm>
            <a:off x="2117425" y="723963"/>
            <a:ext cx="4909048" cy="3695575"/>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8" name="Shape 678"/>
        <p:cNvGrpSpPr/>
        <p:nvPr/>
      </p:nvGrpSpPr>
      <p:grpSpPr>
        <a:xfrm>
          <a:off x="0" y="0"/>
          <a:ext cx="0" cy="0"/>
          <a:chOff x="0" y="0"/>
          <a:chExt cx="0" cy="0"/>
        </a:xfrm>
      </p:grpSpPr>
      <p:sp>
        <p:nvSpPr>
          <p:cNvPr id="679" name="Google Shape;679;p60"/>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Drift into Failure</a:t>
            </a:r>
            <a:endParaRPr/>
          </a:p>
        </p:txBody>
      </p:sp>
      <p:sp>
        <p:nvSpPr>
          <p:cNvPr id="680" name="Google Shape;680;p60"/>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681" name="Google Shape;681;p60"/>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682" name="Google Shape;682;p60"/>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683" name="Google Shape;683;p60"/>
          <p:cNvSpPr txBox="1"/>
          <p:nvPr/>
        </p:nvSpPr>
        <p:spPr>
          <a:xfrm>
            <a:off x="5123975" y="4560900"/>
            <a:ext cx="41226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latin typeface="Nunito"/>
                <a:ea typeface="Nunito"/>
                <a:cs typeface="Nunito"/>
                <a:sym typeface="Nunito"/>
              </a:rPr>
              <a:t>Slide adapted from Eric Marsden’s Safety models presentation</a:t>
            </a:r>
            <a:endParaRPr sz="1100">
              <a:latin typeface="Nunito"/>
              <a:ea typeface="Nunito"/>
              <a:cs typeface="Nunito"/>
              <a:sym typeface="Nunito"/>
            </a:endParaRPr>
          </a:p>
        </p:txBody>
      </p:sp>
      <p:pic>
        <p:nvPicPr>
          <p:cNvPr id="684" name="Google Shape;684;p60"/>
          <p:cNvPicPr preferRelativeResize="0"/>
          <p:nvPr/>
        </p:nvPicPr>
        <p:blipFill>
          <a:blip r:embed="rId3">
            <a:alphaModFix/>
          </a:blip>
          <a:stretch>
            <a:fillRect/>
          </a:stretch>
        </p:blipFill>
        <p:spPr>
          <a:xfrm>
            <a:off x="2117425" y="723963"/>
            <a:ext cx="4909048" cy="3695575"/>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88" name="Shape 688"/>
        <p:cNvGrpSpPr/>
        <p:nvPr/>
      </p:nvGrpSpPr>
      <p:grpSpPr>
        <a:xfrm>
          <a:off x="0" y="0"/>
          <a:ext cx="0" cy="0"/>
          <a:chOff x="0" y="0"/>
          <a:chExt cx="0" cy="0"/>
        </a:xfrm>
      </p:grpSpPr>
      <p:sp>
        <p:nvSpPr>
          <p:cNvPr id="689" name="Google Shape;689;p61"/>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Normal Accident Theory (NAR)</a:t>
            </a:r>
            <a:endParaRPr/>
          </a:p>
        </p:txBody>
      </p:sp>
      <p:sp>
        <p:nvSpPr>
          <p:cNvPr id="690" name="Google Shape;690;p61"/>
          <p:cNvSpPr txBox="1"/>
          <p:nvPr/>
        </p:nvSpPr>
        <p:spPr>
          <a:xfrm>
            <a:off x="423400" y="664800"/>
            <a:ext cx="87207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NAT perspective: Accidents are inevitable in complex systems that exhibit:</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1" i="0" lang="en" sz="2000" u="none" cap="none" strike="noStrike">
                <a:solidFill>
                  <a:schemeClr val="dk1"/>
                </a:solidFill>
                <a:latin typeface="Nunito"/>
                <a:ea typeface="Nunito"/>
                <a:cs typeface="Nunito"/>
                <a:sym typeface="Nunito"/>
              </a:rPr>
              <a:t>Complexity</a:t>
            </a:r>
            <a:r>
              <a:rPr b="0" i="0" lang="en" sz="2000" u="none" cap="none" strike="noStrike">
                <a:solidFill>
                  <a:schemeClr val="dk1"/>
                </a:solidFill>
                <a:latin typeface="Nunito"/>
                <a:ea typeface="Nunito"/>
                <a:cs typeface="Nunito"/>
                <a:sym typeface="Nunito"/>
              </a:rPr>
              <a:t>: a large number of interactions between components in the system, including feedback loops</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1" i="0" lang="en" sz="2000" u="none" cap="none" strike="noStrike">
                <a:solidFill>
                  <a:schemeClr val="dk1"/>
                </a:solidFill>
                <a:latin typeface="Nunito"/>
                <a:ea typeface="Nunito"/>
                <a:cs typeface="Nunito"/>
                <a:sym typeface="Nunito"/>
              </a:rPr>
              <a:t>Tight coupling</a:t>
            </a:r>
            <a:r>
              <a:rPr b="0" i="0" lang="en" sz="2000" u="none" cap="none" strike="noStrike">
                <a:solidFill>
                  <a:schemeClr val="dk1"/>
                </a:solidFill>
                <a:latin typeface="Nunito"/>
                <a:ea typeface="Nunito"/>
                <a:cs typeface="Nunito"/>
                <a:sym typeface="Nunito"/>
              </a:rPr>
              <a:t>: one component in a system can rapidly affect others so that one small events can rapidly escalate to become larger accidents</a:t>
            </a:r>
            <a:endParaRPr b="0" i="0" sz="2000" u="none" cap="none" strike="noStrike">
              <a:solidFill>
                <a:schemeClr val="dk1"/>
              </a:solidFill>
              <a:latin typeface="Nunito"/>
              <a:ea typeface="Nunito"/>
              <a:cs typeface="Nunito"/>
              <a:sym typeface="Nunito"/>
            </a:endParaRPr>
          </a:p>
        </p:txBody>
      </p:sp>
      <p:sp>
        <p:nvSpPr>
          <p:cNvPr id="691" name="Google Shape;691;p61"/>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692" name="Google Shape;692;p61"/>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693" name="Google Shape;693;p61"/>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694" name="Google Shape;694;p61"/>
          <p:cNvSpPr txBox="1"/>
          <p:nvPr/>
        </p:nvSpPr>
        <p:spPr>
          <a:xfrm>
            <a:off x="423400" y="3142750"/>
            <a:ext cx="87207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These accidents are caused by systemic factors, the interactions and interdependencies between multiple components and subsystems.</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695" name="Google Shape;695;p61"/>
          <p:cNvSpPr txBox="1"/>
          <p:nvPr/>
        </p:nvSpPr>
        <p:spPr>
          <a:xfrm>
            <a:off x="423400" y="3916350"/>
            <a:ext cx="89637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Some “safety features” (such as redundancy) can create additional complexity, which actually makes the system less safe.</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90">
                                            <p:txEl>
                                              <p:pRg end="0" st="0"/>
                                            </p:txEl>
                                          </p:spTgt>
                                        </p:tgtEl>
                                        <p:attrNameLst>
                                          <p:attrName>style.visibility</p:attrName>
                                        </p:attrNameLst>
                                      </p:cBhvr>
                                      <p:to>
                                        <p:strVal val="visible"/>
                                      </p:to>
                                    </p:set>
                                    <p:animEffect filter="fade" transition="in">
                                      <p:cBhvr>
                                        <p:cTn dur="300"/>
                                        <p:tgtEl>
                                          <p:spTgt spid="690">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90">
                                            <p:txEl>
                                              <p:pRg end="1" st="1"/>
                                            </p:txEl>
                                          </p:spTgt>
                                        </p:tgtEl>
                                        <p:attrNameLst>
                                          <p:attrName>style.visibility</p:attrName>
                                        </p:attrNameLst>
                                      </p:cBhvr>
                                      <p:to>
                                        <p:strVal val="visible"/>
                                      </p:to>
                                    </p:set>
                                    <p:animEffect filter="fade" transition="in">
                                      <p:cBhvr>
                                        <p:cTn dur="300"/>
                                        <p:tgtEl>
                                          <p:spTgt spid="690">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90">
                                            <p:txEl>
                                              <p:pRg end="2" st="2"/>
                                            </p:txEl>
                                          </p:spTgt>
                                        </p:tgtEl>
                                        <p:attrNameLst>
                                          <p:attrName>style.visibility</p:attrName>
                                        </p:attrNameLst>
                                      </p:cBhvr>
                                      <p:to>
                                        <p:strVal val="visible"/>
                                      </p:to>
                                    </p:set>
                                    <p:animEffect filter="fade" transition="in">
                                      <p:cBhvr>
                                        <p:cTn dur="300"/>
                                        <p:tgtEl>
                                          <p:spTgt spid="690">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94"/>
                                        </p:tgtEl>
                                        <p:attrNameLst>
                                          <p:attrName>style.visibility</p:attrName>
                                        </p:attrNameLst>
                                      </p:cBhvr>
                                      <p:to>
                                        <p:strVal val="visible"/>
                                      </p:to>
                                    </p:set>
                                    <p:animEffect filter="fade" transition="in">
                                      <p:cBhvr>
                                        <p:cTn dur="300"/>
                                        <p:tgtEl>
                                          <p:spTgt spid="69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95"/>
                                        </p:tgtEl>
                                        <p:attrNameLst>
                                          <p:attrName>style.visibility</p:attrName>
                                        </p:attrNameLst>
                                      </p:cBhvr>
                                      <p:to>
                                        <p:strVal val="visible"/>
                                      </p:to>
                                    </p:set>
                                    <p:animEffect filter="fade" transition="in">
                                      <p:cBhvr>
                                        <p:cTn dur="300"/>
                                        <p:tgtEl>
                                          <p:spTgt spid="6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17"/>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Failure Modes, Hazards, and Threats</a:t>
            </a:r>
            <a:endParaRPr/>
          </a:p>
          <a:p>
            <a:pPr indent="0" lvl="0" marL="0" rtl="0" algn="ctr">
              <a:lnSpc>
                <a:spcPct val="100000"/>
              </a:lnSpc>
              <a:spcBef>
                <a:spcPts val="0"/>
              </a:spcBef>
              <a:spcAft>
                <a:spcPts val="0"/>
              </a:spcAft>
              <a:buSzPts val="3600"/>
              <a:buNone/>
            </a:pPr>
            <a:r>
              <a:t/>
            </a:r>
            <a:endParaRPr/>
          </a:p>
        </p:txBody>
      </p:sp>
      <p:sp>
        <p:nvSpPr>
          <p:cNvPr id="97" name="Google Shape;97;p17"/>
          <p:cNvSpPr txBox="1"/>
          <p:nvPr/>
        </p:nvSpPr>
        <p:spPr>
          <a:xfrm>
            <a:off x="423400" y="81720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Failure mode</a:t>
            </a:r>
            <a:r>
              <a:rPr b="0" i="0" lang="en" sz="2000" u="none" cap="none" strike="noStrike">
                <a:solidFill>
                  <a:schemeClr val="dk1"/>
                </a:solidFill>
                <a:latin typeface="Nunito"/>
                <a:ea typeface="Nunito"/>
                <a:cs typeface="Nunito"/>
                <a:sym typeface="Nunito"/>
              </a:rPr>
              <a:t>: a specific way a system could fail.</a:t>
            </a:r>
            <a:endParaRPr b="0" i="0" sz="2000" u="none" cap="none" strike="noStrike">
              <a:solidFill>
                <a:schemeClr val="dk1"/>
              </a:solidFill>
              <a:latin typeface="Nunito"/>
              <a:ea typeface="Nunito"/>
              <a:cs typeface="Nunito"/>
              <a:sym typeface="Nunito"/>
            </a:endParaRPr>
          </a:p>
        </p:txBody>
      </p:sp>
      <p:sp>
        <p:nvSpPr>
          <p:cNvPr id="98" name="Google Shape;98;p17"/>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99" name="Google Shape;99;p17"/>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00" name="Google Shape;100;p17"/>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01" name="Google Shape;101;p17"/>
          <p:cNvSpPr txBox="1"/>
          <p:nvPr/>
        </p:nvSpPr>
        <p:spPr>
          <a:xfrm>
            <a:off x="423400" y="130890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Hazard</a:t>
            </a:r>
            <a:r>
              <a:rPr b="0" i="0" lang="en" sz="2000" u="none" cap="none" strike="noStrike">
                <a:solidFill>
                  <a:schemeClr val="dk1"/>
                </a:solidFill>
                <a:latin typeface="Nunito"/>
                <a:ea typeface="Nunito"/>
                <a:cs typeface="Nunito"/>
                <a:sym typeface="Nunito"/>
              </a:rPr>
              <a:t>: a source of danger that could cause harm.</a:t>
            </a:r>
            <a:endParaRPr b="0" i="0" sz="2000" u="none" cap="none" strike="noStrike">
              <a:solidFill>
                <a:schemeClr val="dk1"/>
              </a:solidFill>
              <a:latin typeface="Nunito"/>
              <a:ea typeface="Nunito"/>
              <a:cs typeface="Nunito"/>
              <a:sym typeface="Nunito"/>
            </a:endParaRPr>
          </a:p>
        </p:txBody>
      </p:sp>
      <p:sp>
        <p:nvSpPr>
          <p:cNvPr id="102" name="Google Shape;102;p17"/>
          <p:cNvSpPr txBox="1"/>
          <p:nvPr/>
        </p:nvSpPr>
        <p:spPr>
          <a:xfrm>
            <a:off x="423400" y="180060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Threat</a:t>
            </a:r>
            <a:r>
              <a:rPr b="0" i="0" lang="en" sz="2000" u="none" cap="none" strike="noStrike">
                <a:solidFill>
                  <a:schemeClr val="dk1"/>
                </a:solidFill>
                <a:latin typeface="Nunito"/>
                <a:ea typeface="Nunito"/>
                <a:cs typeface="Nunito"/>
                <a:sym typeface="Nunito"/>
              </a:rPr>
              <a:t>: a hazard with malicious or adversarial intent.</a:t>
            </a:r>
            <a:endParaRPr b="0" i="0" sz="2000" u="none" cap="none" strike="noStrike">
              <a:solidFill>
                <a:schemeClr val="dk1"/>
              </a:solidFill>
              <a:latin typeface="Nunito"/>
              <a:ea typeface="Nunito"/>
              <a:cs typeface="Nunito"/>
              <a:sym typeface="Nunito"/>
            </a:endParaRPr>
          </a:p>
        </p:txBody>
      </p:sp>
      <p:grpSp>
        <p:nvGrpSpPr>
          <p:cNvPr id="103" name="Google Shape;103;p17"/>
          <p:cNvGrpSpPr/>
          <p:nvPr/>
        </p:nvGrpSpPr>
        <p:grpSpPr>
          <a:xfrm>
            <a:off x="507600" y="2734252"/>
            <a:ext cx="2195525" cy="2104448"/>
            <a:chOff x="507600" y="2734252"/>
            <a:chExt cx="2195525" cy="2104448"/>
          </a:xfrm>
        </p:grpSpPr>
        <p:pic>
          <p:nvPicPr>
            <p:cNvPr id="104" name="Google Shape;104;p17"/>
            <p:cNvPicPr preferRelativeResize="0"/>
            <p:nvPr/>
          </p:nvPicPr>
          <p:blipFill rotWithShape="1">
            <a:blip r:embed="rId3">
              <a:alphaModFix/>
            </a:blip>
            <a:srcRect b="0" l="0" r="0" t="0"/>
            <a:stretch/>
          </p:blipFill>
          <p:spPr>
            <a:xfrm>
              <a:off x="653150" y="2734252"/>
              <a:ext cx="2049975" cy="1726521"/>
            </a:xfrm>
            <a:prstGeom prst="rect">
              <a:avLst/>
            </a:prstGeom>
            <a:noFill/>
            <a:ln>
              <a:noFill/>
            </a:ln>
          </p:spPr>
        </p:pic>
        <p:sp>
          <p:nvSpPr>
            <p:cNvPr id="105" name="Google Shape;105;p17"/>
            <p:cNvSpPr txBox="1"/>
            <p:nvPr/>
          </p:nvSpPr>
          <p:spPr>
            <a:xfrm>
              <a:off x="507600" y="4347000"/>
              <a:ext cx="20499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Failure mode</a:t>
              </a:r>
              <a:endParaRPr b="0" i="0" sz="2000" u="none" cap="none" strike="noStrike">
                <a:solidFill>
                  <a:schemeClr val="dk1"/>
                </a:solidFill>
                <a:latin typeface="Nunito"/>
                <a:ea typeface="Nunito"/>
                <a:cs typeface="Nunito"/>
                <a:sym typeface="Nunito"/>
              </a:endParaRPr>
            </a:p>
          </p:txBody>
        </p:sp>
      </p:grpSp>
      <p:grpSp>
        <p:nvGrpSpPr>
          <p:cNvPr id="106" name="Google Shape;106;p17"/>
          <p:cNvGrpSpPr/>
          <p:nvPr/>
        </p:nvGrpSpPr>
        <p:grpSpPr>
          <a:xfrm>
            <a:off x="3346918" y="2734253"/>
            <a:ext cx="2162837" cy="2104447"/>
            <a:chOff x="3346918" y="2734253"/>
            <a:chExt cx="2162837" cy="2104447"/>
          </a:xfrm>
        </p:grpSpPr>
        <p:pic>
          <p:nvPicPr>
            <p:cNvPr id="107" name="Google Shape;107;p17"/>
            <p:cNvPicPr preferRelativeResize="0"/>
            <p:nvPr/>
          </p:nvPicPr>
          <p:blipFill rotWithShape="1">
            <a:blip r:embed="rId4">
              <a:alphaModFix/>
            </a:blip>
            <a:srcRect b="0" l="0" r="0" t="0"/>
            <a:stretch/>
          </p:blipFill>
          <p:spPr>
            <a:xfrm>
              <a:off x="3346918" y="2734253"/>
              <a:ext cx="2162837" cy="1726519"/>
            </a:xfrm>
            <a:prstGeom prst="rect">
              <a:avLst/>
            </a:prstGeom>
            <a:noFill/>
            <a:ln>
              <a:noFill/>
            </a:ln>
          </p:spPr>
        </p:pic>
        <p:sp>
          <p:nvSpPr>
            <p:cNvPr id="108" name="Google Shape;108;p17"/>
            <p:cNvSpPr txBox="1"/>
            <p:nvPr/>
          </p:nvSpPr>
          <p:spPr>
            <a:xfrm>
              <a:off x="3574088" y="4347000"/>
              <a:ext cx="17259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Hazard</a:t>
              </a:r>
              <a:endParaRPr b="0" i="0" sz="2000" u="none" cap="none" strike="noStrike">
                <a:solidFill>
                  <a:schemeClr val="dk1"/>
                </a:solidFill>
                <a:latin typeface="Nunito"/>
                <a:ea typeface="Nunito"/>
                <a:cs typeface="Nunito"/>
                <a:sym typeface="Nunito"/>
              </a:endParaRPr>
            </a:p>
          </p:txBody>
        </p:sp>
      </p:grpSp>
      <p:grpSp>
        <p:nvGrpSpPr>
          <p:cNvPr id="109" name="Google Shape;109;p17"/>
          <p:cNvGrpSpPr/>
          <p:nvPr/>
        </p:nvGrpSpPr>
        <p:grpSpPr>
          <a:xfrm>
            <a:off x="6610748" y="2734252"/>
            <a:ext cx="1785576" cy="2104448"/>
            <a:chOff x="6610748" y="2734252"/>
            <a:chExt cx="1785576" cy="2104448"/>
          </a:xfrm>
        </p:grpSpPr>
        <p:pic>
          <p:nvPicPr>
            <p:cNvPr id="110" name="Google Shape;110;p17"/>
            <p:cNvPicPr preferRelativeResize="0"/>
            <p:nvPr/>
          </p:nvPicPr>
          <p:blipFill rotWithShape="1">
            <a:blip r:embed="rId5">
              <a:alphaModFix/>
            </a:blip>
            <a:srcRect b="0" l="0" r="0" t="0"/>
            <a:stretch/>
          </p:blipFill>
          <p:spPr>
            <a:xfrm>
              <a:off x="6610748" y="2734252"/>
              <a:ext cx="1785576" cy="1726521"/>
            </a:xfrm>
            <a:prstGeom prst="rect">
              <a:avLst/>
            </a:prstGeom>
            <a:noFill/>
            <a:ln>
              <a:noFill/>
            </a:ln>
          </p:spPr>
        </p:pic>
        <p:sp>
          <p:nvSpPr>
            <p:cNvPr id="111" name="Google Shape;111;p17"/>
            <p:cNvSpPr txBox="1"/>
            <p:nvPr/>
          </p:nvSpPr>
          <p:spPr>
            <a:xfrm>
              <a:off x="6640575" y="4347000"/>
              <a:ext cx="17259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Threat</a:t>
              </a:r>
              <a:endParaRPr b="0" i="0" sz="2000" u="none" cap="none" strike="noStrike">
                <a:solidFill>
                  <a:schemeClr val="dk1"/>
                </a:solidFill>
                <a:latin typeface="Nunito"/>
                <a:ea typeface="Nunito"/>
                <a:cs typeface="Nunito"/>
                <a:sym typeface="Nunito"/>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7"/>
                                        </p:tgtEl>
                                        <p:attrNameLst>
                                          <p:attrName>style.visibility</p:attrName>
                                        </p:attrNameLst>
                                      </p:cBhvr>
                                      <p:to>
                                        <p:strVal val="visible"/>
                                      </p:to>
                                    </p:set>
                                    <p:animEffect filter="fade" transition="in">
                                      <p:cBhvr>
                                        <p:cTn dur="300"/>
                                        <p:tgtEl>
                                          <p:spTgt spid="97"/>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103"/>
                                        </p:tgtEl>
                                        <p:attrNameLst>
                                          <p:attrName>style.visibility</p:attrName>
                                        </p:attrNameLst>
                                      </p:cBhvr>
                                      <p:to>
                                        <p:strVal val="visible"/>
                                      </p:to>
                                    </p:set>
                                    <p:animEffect filter="fade" transition="in">
                                      <p:cBhvr>
                                        <p:cTn dur="300"/>
                                        <p:tgtEl>
                                          <p:spTgt spid="10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1"/>
                                        </p:tgtEl>
                                        <p:attrNameLst>
                                          <p:attrName>style.visibility</p:attrName>
                                        </p:attrNameLst>
                                      </p:cBhvr>
                                      <p:to>
                                        <p:strVal val="visible"/>
                                      </p:to>
                                    </p:set>
                                    <p:animEffect filter="fade" transition="in">
                                      <p:cBhvr>
                                        <p:cTn dur="300"/>
                                        <p:tgtEl>
                                          <p:spTgt spid="101"/>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106"/>
                                        </p:tgtEl>
                                        <p:attrNameLst>
                                          <p:attrName>style.visibility</p:attrName>
                                        </p:attrNameLst>
                                      </p:cBhvr>
                                      <p:to>
                                        <p:strVal val="visible"/>
                                      </p:to>
                                    </p:set>
                                    <p:animEffect filter="fade" transition="in">
                                      <p:cBhvr>
                                        <p:cTn dur="300"/>
                                        <p:tgtEl>
                                          <p:spTgt spid="10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
                                        </p:tgtEl>
                                        <p:attrNameLst>
                                          <p:attrName>style.visibility</p:attrName>
                                        </p:attrNameLst>
                                      </p:cBhvr>
                                      <p:to>
                                        <p:strVal val="visible"/>
                                      </p:to>
                                    </p:set>
                                    <p:animEffect filter="fade" transition="in">
                                      <p:cBhvr>
                                        <p:cTn dur="300"/>
                                        <p:tgtEl>
                                          <p:spTgt spid="102"/>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109"/>
                                        </p:tgtEl>
                                        <p:attrNameLst>
                                          <p:attrName>style.visibility</p:attrName>
                                        </p:attrNameLst>
                                      </p:cBhvr>
                                      <p:to>
                                        <p:strVal val="visible"/>
                                      </p:to>
                                    </p:set>
                                    <p:animEffect filter="fade" transition="in">
                                      <p:cBhvr>
                                        <p:cTn dur="300"/>
                                        <p:tgtEl>
                                          <p:spTgt spid="1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99" name="Shape 699"/>
        <p:cNvGrpSpPr/>
        <p:nvPr/>
      </p:nvGrpSpPr>
      <p:grpSpPr>
        <a:xfrm>
          <a:off x="0" y="0"/>
          <a:ext cx="0" cy="0"/>
          <a:chOff x="0" y="0"/>
          <a:chExt cx="0" cy="0"/>
        </a:xfrm>
      </p:grpSpPr>
      <p:sp>
        <p:nvSpPr>
          <p:cNvPr id="700" name="Google Shape;700;p62"/>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High-Reliability Organizations (HRO)</a:t>
            </a:r>
            <a:endParaRPr/>
          </a:p>
        </p:txBody>
      </p:sp>
      <p:sp>
        <p:nvSpPr>
          <p:cNvPr id="701" name="Google Shape;701;p62"/>
          <p:cNvSpPr txBox="1"/>
          <p:nvPr/>
        </p:nvSpPr>
        <p:spPr>
          <a:xfrm>
            <a:off x="423400" y="81720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HRO perspective: Accidents can be avoided in complex systems.</a:t>
            </a:r>
            <a:endParaRPr b="0" i="0" sz="2000" u="none" cap="none" strike="noStrike">
              <a:solidFill>
                <a:schemeClr val="dk1"/>
              </a:solidFill>
              <a:latin typeface="Nunito"/>
              <a:ea typeface="Nunito"/>
              <a:cs typeface="Nunito"/>
              <a:sym typeface="Nunito"/>
            </a:endParaRPr>
          </a:p>
        </p:txBody>
      </p:sp>
      <p:sp>
        <p:nvSpPr>
          <p:cNvPr id="702" name="Google Shape;702;p62"/>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703" name="Google Shape;703;p62"/>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704" name="Google Shape;704;p62"/>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705" name="Google Shape;705;p62"/>
          <p:cNvSpPr txBox="1"/>
          <p:nvPr/>
        </p:nvSpPr>
        <p:spPr>
          <a:xfrm>
            <a:off x="423400" y="1565575"/>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HROs are organizations that reliably operate hazardous technologies with low accident rates.</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Example: air traffic control</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Example: nuclear power plants</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01"/>
                                        </p:tgtEl>
                                        <p:attrNameLst>
                                          <p:attrName>style.visibility</p:attrName>
                                        </p:attrNameLst>
                                      </p:cBhvr>
                                      <p:to>
                                        <p:strVal val="visible"/>
                                      </p:to>
                                    </p:set>
                                    <p:animEffect filter="fade" transition="in">
                                      <p:cBhvr>
                                        <p:cTn dur="300"/>
                                        <p:tgtEl>
                                          <p:spTgt spid="70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05">
                                            <p:txEl>
                                              <p:pRg end="0" st="0"/>
                                            </p:txEl>
                                          </p:spTgt>
                                        </p:tgtEl>
                                        <p:attrNameLst>
                                          <p:attrName>style.visibility</p:attrName>
                                        </p:attrNameLst>
                                      </p:cBhvr>
                                      <p:to>
                                        <p:strVal val="visible"/>
                                      </p:to>
                                    </p:set>
                                    <p:animEffect filter="fade" transition="in">
                                      <p:cBhvr>
                                        <p:cTn dur="300"/>
                                        <p:tgtEl>
                                          <p:spTgt spid="70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05">
                                            <p:txEl>
                                              <p:pRg end="1" st="1"/>
                                            </p:txEl>
                                          </p:spTgt>
                                        </p:tgtEl>
                                        <p:attrNameLst>
                                          <p:attrName>style.visibility</p:attrName>
                                        </p:attrNameLst>
                                      </p:cBhvr>
                                      <p:to>
                                        <p:strVal val="visible"/>
                                      </p:to>
                                    </p:set>
                                    <p:animEffect filter="fade" transition="in">
                                      <p:cBhvr>
                                        <p:cTn dur="300"/>
                                        <p:tgtEl>
                                          <p:spTgt spid="70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05">
                                            <p:txEl>
                                              <p:pRg end="2" st="2"/>
                                            </p:txEl>
                                          </p:spTgt>
                                        </p:tgtEl>
                                        <p:attrNameLst>
                                          <p:attrName>style.visibility</p:attrName>
                                        </p:attrNameLst>
                                      </p:cBhvr>
                                      <p:to>
                                        <p:strVal val="visible"/>
                                      </p:to>
                                    </p:set>
                                    <p:animEffect filter="fade" transition="in">
                                      <p:cBhvr>
                                        <p:cTn dur="300"/>
                                        <p:tgtEl>
                                          <p:spTgt spid="705">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709" name="Shape 709"/>
        <p:cNvGrpSpPr/>
        <p:nvPr/>
      </p:nvGrpSpPr>
      <p:grpSpPr>
        <a:xfrm>
          <a:off x="0" y="0"/>
          <a:ext cx="0" cy="0"/>
          <a:chOff x="0" y="0"/>
          <a:chExt cx="0" cy="0"/>
        </a:xfrm>
      </p:grpSpPr>
      <p:sp>
        <p:nvSpPr>
          <p:cNvPr id="710" name="Google Shape;710;p63"/>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High-Reliability Organizations (HRO)</a:t>
            </a:r>
            <a:endParaRPr/>
          </a:p>
        </p:txBody>
      </p:sp>
      <p:sp>
        <p:nvSpPr>
          <p:cNvPr id="711" name="Google Shape;711;p63"/>
          <p:cNvSpPr txBox="1"/>
          <p:nvPr/>
        </p:nvSpPr>
        <p:spPr>
          <a:xfrm>
            <a:off x="227675" y="817200"/>
            <a:ext cx="4569600" cy="31671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HROs rely on five key features:</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Preoccupation with failure</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Reluctance to simplify interpretations</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Sensitivity to operations</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Commitment to resilience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Under-specification of structures</a:t>
            </a:r>
            <a:endParaRPr b="0" i="0" sz="2000" u="none" cap="none" strike="noStrike">
              <a:solidFill>
                <a:schemeClr val="dk1"/>
              </a:solidFill>
              <a:latin typeface="Nunito"/>
              <a:ea typeface="Nunito"/>
              <a:cs typeface="Nunito"/>
              <a:sym typeface="Nunito"/>
            </a:endParaRPr>
          </a:p>
        </p:txBody>
      </p:sp>
      <p:sp>
        <p:nvSpPr>
          <p:cNvPr id="712" name="Google Shape;712;p63"/>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713" name="Google Shape;713;p63"/>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714" name="Google Shape;714;p63"/>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715" name="Google Shape;715;p63"/>
          <p:cNvSpPr txBox="1"/>
          <p:nvPr/>
        </p:nvSpPr>
        <p:spPr>
          <a:xfrm>
            <a:off x="4970775" y="1170050"/>
            <a:ext cx="5866800" cy="21405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-&gt; Detect anomalies</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-&gt; Analyze system failure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-&gt; Quickly aggregate information</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-&gt; Create novel efficiency tests</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-&gt; ?</a:t>
            </a:r>
            <a:endParaRPr b="0" i="0" sz="2000" u="none" cap="none" strike="noStrike">
              <a:solidFill>
                <a:schemeClr val="dk1"/>
              </a:solidFill>
              <a:latin typeface="Nunito"/>
              <a:ea typeface="Nunito"/>
              <a:cs typeface="Nunito"/>
              <a:sym typeface="Nunito"/>
            </a:endParaRPr>
          </a:p>
        </p:txBody>
      </p:sp>
      <p:sp>
        <p:nvSpPr>
          <p:cNvPr id="716" name="Google Shape;716;p63"/>
          <p:cNvSpPr txBox="1"/>
          <p:nvPr/>
        </p:nvSpPr>
        <p:spPr>
          <a:xfrm>
            <a:off x="4870025" y="817200"/>
            <a:ext cx="43578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How AIs might help improve each:</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11">
                                            <p:txEl>
                                              <p:pRg end="0" st="0"/>
                                            </p:txEl>
                                          </p:spTgt>
                                        </p:tgtEl>
                                        <p:attrNameLst>
                                          <p:attrName>style.visibility</p:attrName>
                                        </p:attrNameLst>
                                      </p:cBhvr>
                                      <p:to>
                                        <p:strVal val="visible"/>
                                      </p:to>
                                    </p:set>
                                    <p:animEffect filter="fade" transition="in">
                                      <p:cBhvr>
                                        <p:cTn dur="300"/>
                                        <p:tgtEl>
                                          <p:spTgt spid="71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11">
                                            <p:txEl>
                                              <p:pRg end="1" st="1"/>
                                            </p:txEl>
                                          </p:spTgt>
                                        </p:tgtEl>
                                        <p:attrNameLst>
                                          <p:attrName>style.visibility</p:attrName>
                                        </p:attrNameLst>
                                      </p:cBhvr>
                                      <p:to>
                                        <p:strVal val="visible"/>
                                      </p:to>
                                    </p:set>
                                    <p:animEffect filter="fade" transition="in">
                                      <p:cBhvr>
                                        <p:cTn dur="300"/>
                                        <p:tgtEl>
                                          <p:spTgt spid="711">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11">
                                            <p:txEl>
                                              <p:pRg end="2" st="2"/>
                                            </p:txEl>
                                          </p:spTgt>
                                        </p:tgtEl>
                                        <p:attrNameLst>
                                          <p:attrName>style.visibility</p:attrName>
                                        </p:attrNameLst>
                                      </p:cBhvr>
                                      <p:to>
                                        <p:strVal val="visible"/>
                                      </p:to>
                                    </p:set>
                                    <p:animEffect filter="fade" transition="in">
                                      <p:cBhvr>
                                        <p:cTn dur="300"/>
                                        <p:tgtEl>
                                          <p:spTgt spid="711">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11">
                                            <p:txEl>
                                              <p:pRg end="3" st="3"/>
                                            </p:txEl>
                                          </p:spTgt>
                                        </p:tgtEl>
                                        <p:attrNameLst>
                                          <p:attrName>style.visibility</p:attrName>
                                        </p:attrNameLst>
                                      </p:cBhvr>
                                      <p:to>
                                        <p:strVal val="visible"/>
                                      </p:to>
                                    </p:set>
                                    <p:animEffect filter="fade" transition="in">
                                      <p:cBhvr>
                                        <p:cTn dur="300"/>
                                        <p:tgtEl>
                                          <p:spTgt spid="711">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11">
                                            <p:txEl>
                                              <p:pRg end="4" st="4"/>
                                            </p:txEl>
                                          </p:spTgt>
                                        </p:tgtEl>
                                        <p:attrNameLst>
                                          <p:attrName>style.visibility</p:attrName>
                                        </p:attrNameLst>
                                      </p:cBhvr>
                                      <p:to>
                                        <p:strVal val="visible"/>
                                      </p:to>
                                    </p:set>
                                    <p:animEffect filter="fade" transition="in">
                                      <p:cBhvr>
                                        <p:cTn dur="300"/>
                                        <p:tgtEl>
                                          <p:spTgt spid="711">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11">
                                            <p:txEl>
                                              <p:pRg end="5" st="5"/>
                                            </p:txEl>
                                          </p:spTgt>
                                        </p:tgtEl>
                                        <p:attrNameLst>
                                          <p:attrName>style.visibility</p:attrName>
                                        </p:attrNameLst>
                                      </p:cBhvr>
                                      <p:to>
                                        <p:strVal val="visible"/>
                                      </p:to>
                                    </p:set>
                                    <p:animEffect filter="fade" transition="in">
                                      <p:cBhvr>
                                        <p:cTn dur="300"/>
                                        <p:tgtEl>
                                          <p:spTgt spid="711">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16"/>
                                        </p:tgtEl>
                                        <p:attrNameLst>
                                          <p:attrName>style.visibility</p:attrName>
                                        </p:attrNameLst>
                                      </p:cBhvr>
                                      <p:to>
                                        <p:strVal val="visible"/>
                                      </p:to>
                                    </p:set>
                                    <p:animEffect filter="fade" transition="in">
                                      <p:cBhvr>
                                        <p:cTn dur="300"/>
                                        <p:tgtEl>
                                          <p:spTgt spid="71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15">
                                            <p:txEl>
                                              <p:pRg end="0" st="0"/>
                                            </p:txEl>
                                          </p:spTgt>
                                        </p:tgtEl>
                                        <p:attrNameLst>
                                          <p:attrName>style.visibility</p:attrName>
                                        </p:attrNameLst>
                                      </p:cBhvr>
                                      <p:to>
                                        <p:strVal val="visible"/>
                                      </p:to>
                                    </p:set>
                                    <p:animEffect filter="fade" transition="in">
                                      <p:cBhvr>
                                        <p:cTn dur="300"/>
                                        <p:tgtEl>
                                          <p:spTgt spid="71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15">
                                            <p:txEl>
                                              <p:pRg end="1" st="1"/>
                                            </p:txEl>
                                          </p:spTgt>
                                        </p:tgtEl>
                                        <p:attrNameLst>
                                          <p:attrName>style.visibility</p:attrName>
                                        </p:attrNameLst>
                                      </p:cBhvr>
                                      <p:to>
                                        <p:strVal val="visible"/>
                                      </p:to>
                                    </p:set>
                                    <p:animEffect filter="fade" transition="in">
                                      <p:cBhvr>
                                        <p:cTn dur="300"/>
                                        <p:tgtEl>
                                          <p:spTgt spid="71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15">
                                            <p:txEl>
                                              <p:pRg end="2" st="2"/>
                                            </p:txEl>
                                          </p:spTgt>
                                        </p:tgtEl>
                                        <p:attrNameLst>
                                          <p:attrName>style.visibility</p:attrName>
                                        </p:attrNameLst>
                                      </p:cBhvr>
                                      <p:to>
                                        <p:strVal val="visible"/>
                                      </p:to>
                                    </p:set>
                                    <p:animEffect filter="fade" transition="in">
                                      <p:cBhvr>
                                        <p:cTn dur="300"/>
                                        <p:tgtEl>
                                          <p:spTgt spid="715">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15">
                                            <p:txEl>
                                              <p:pRg end="3" st="3"/>
                                            </p:txEl>
                                          </p:spTgt>
                                        </p:tgtEl>
                                        <p:attrNameLst>
                                          <p:attrName>style.visibility</p:attrName>
                                        </p:attrNameLst>
                                      </p:cBhvr>
                                      <p:to>
                                        <p:strVal val="visible"/>
                                      </p:to>
                                    </p:set>
                                    <p:animEffect filter="fade" transition="in">
                                      <p:cBhvr>
                                        <p:cTn dur="300"/>
                                        <p:tgtEl>
                                          <p:spTgt spid="715">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15">
                                            <p:txEl>
                                              <p:pRg end="4" st="4"/>
                                            </p:txEl>
                                          </p:spTgt>
                                        </p:tgtEl>
                                        <p:attrNameLst>
                                          <p:attrName>style.visibility</p:attrName>
                                        </p:attrNameLst>
                                      </p:cBhvr>
                                      <p:to>
                                        <p:strVal val="visible"/>
                                      </p:to>
                                    </p:set>
                                    <p:animEffect filter="fade" transition="in">
                                      <p:cBhvr>
                                        <p:cTn dur="300"/>
                                        <p:tgtEl>
                                          <p:spTgt spid="715">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15">
                                            <p:txEl>
                                              <p:pRg end="5" st="5"/>
                                            </p:txEl>
                                          </p:spTgt>
                                        </p:tgtEl>
                                        <p:attrNameLst>
                                          <p:attrName>style.visibility</p:attrName>
                                        </p:attrNameLst>
                                      </p:cBhvr>
                                      <p:to>
                                        <p:strVal val="visible"/>
                                      </p:to>
                                    </p:set>
                                    <p:animEffect filter="fade" transition="in">
                                      <p:cBhvr>
                                        <p:cTn dur="300"/>
                                        <p:tgtEl>
                                          <p:spTgt spid="715">
                                            <p:txEl>
                                              <p:pRg end="5" st="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720" name="Shape 720"/>
        <p:cNvGrpSpPr/>
        <p:nvPr/>
      </p:nvGrpSpPr>
      <p:grpSpPr>
        <a:xfrm>
          <a:off x="0" y="0"/>
          <a:ext cx="0" cy="0"/>
          <a:chOff x="0" y="0"/>
          <a:chExt cx="0" cy="0"/>
        </a:xfrm>
      </p:grpSpPr>
      <p:sp>
        <p:nvSpPr>
          <p:cNvPr id="721" name="Google Shape;721;p64"/>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NAR vs HRO</a:t>
            </a:r>
            <a:endParaRPr/>
          </a:p>
        </p:txBody>
      </p:sp>
      <p:sp>
        <p:nvSpPr>
          <p:cNvPr id="722" name="Google Shape;722;p64"/>
          <p:cNvSpPr txBox="1"/>
          <p:nvPr/>
        </p:nvSpPr>
        <p:spPr>
          <a:xfrm>
            <a:off x="423400" y="2814825"/>
            <a:ext cx="85278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The debate over whether accidents and inevitable or avoidable is unsettled. Both NAT and HRO theory acknowledge that complex systems must be treated differently from simpler systems:</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NAT identified complexity and tight coupling as key risk factors</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HRO developed principles for good organizational safety culture </a:t>
            </a:r>
            <a:endParaRPr b="0" i="0" sz="2000" u="none" cap="none" strike="noStrike">
              <a:solidFill>
                <a:schemeClr val="dk1"/>
              </a:solidFill>
              <a:latin typeface="Nunito"/>
              <a:ea typeface="Nunito"/>
              <a:cs typeface="Nunito"/>
              <a:sym typeface="Nunito"/>
            </a:endParaRPr>
          </a:p>
        </p:txBody>
      </p:sp>
      <p:sp>
        <p:nvSpPr>
          <p:cNvPr id="723" name="Google Shape;723;p64"/>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724" name="Google Shape;724;p64"/>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725" name="Google Shape;725;p64"/>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726" name="Google Shape;726;p64"/>
          <p:cNvSpPr txBox="1"/>
          <p:nvPr/>
        </p:nvSpPr>
        <p:spPr>
          <a:xfrm>
            <a:off x="423400" y="790925"/>
            <a:ext cx="88878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Criticisms of HRO:</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HRO cannot be applied widely</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Understanding systems well is difficult</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HRO may not describe tightly-coupled systems</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Deference to expertise may not be realistic </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26">
                                            <p:txEl>
                                              <p:pRg end="0" st="0"/>
                                            </p:txEl>
                                          </p:spTgt>
                                        </p:tgtEl>
                                        <p:attrNameLst>
                                          <p:attrName>style.visibility</p:attrName>
                                        </p:attrNameLst>
                                      </p:cBhvr>
                                      <p:to>
                                        <p:strVal val="visible"/>
                                      </p:to>
                                    </p:set>
                                    <p:animEffect filter="fade" transition="in">
                                      <p:cBhvr>
                                        <p:cTn dur="300"/>
                                        <p:tgtEl>
                                          <p:spTgt spid="72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26">
                                            <p:txEl>
                                              <p:pRg end="1" st="1"/>
                                            </p:txEl>
                                          </p:spTgt>
                                        </p:tgtEl>
                                        <p:attrNameLst>
                                          <p:attrName>style.visibility</p:attrName>
                                        </p:attrNameLst>
                                      </p:cBhvr>
                                      <p:to>
                                        <p:strVal val="visible"/>
                                      </p:to>
                                    </p:set>
                                    <p:animEffect filter="fade" transition="in">
                                      <p:cBhvr>
                                        <p:cTn dur="300"/>
                                        <p:tgtEl>
                                          <p:spTgt spid="726">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26">
                                            <p:txEl>
                                              <p:pRg end="2" st="2"/>
                                            </p:txEl>
                                          </p:spTgt>
                                        </p:tgtEl>
                                        <p:attrNameLst>
                                          <p:attrName>style.visibility</p:attrName>
                                        </p:attrNameLst>
                                      </p:cBhvr>
                                      <p:to>
                                        <p:strVal val="visible"/>
                                      </p:to>
                                    </p:set>
                                    <p:animEffect filter="fade" transition="in">
                                      <p:cBhvr>
                                        <p:cTn dur="300"/>
                                        <p:tgtEl>
                                          <p:spTgt spid="726">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26">
                                            <p:txEl>
                                              <p:pRg end="3" st="3"/>
                                            </p:txEl>
                                          </p:spTgt>
                                        </p:tgtEl>
                                        <p:attrNameLst>
                                          <p:attrName>style.visibility</p:attrName>
                                        </p:attrNameLst>
                                      </p:cBhvr>
                                      <p:to>
                                        <p:strVal val="visible"/>
                                      </p:to>
                                    </p:set>
                                    <p:animEffect filter="fade" transition="in">
                                      <p:cBhvr>
                                        <p:cTn dur="300"/>
                                        <p:tgtEl>
                                          <p:spTgt spid="726">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26">
                                            <p:txEl>
                                              <p:pRg end="4" st="4"/>
                                            </p:txEl>
                                          </p:spTgt>
                                        </p:tgtEl>
                                        <p:attrNameLst>
                                          <p:attrName>style.visibility</p:attrName>
                                        </p:attrNameLst>
                                      </p:cBhvr>
                                      <p:to>
                                        <p:strVal val="visible"/>
                                      </p:to>
                                    </p:set>
                                    <p:animEffect filter="fade" transition="in">
                                      <p:cBhvr>
                                        <p:cTn dur="300"/>
                                        <p:tgtEl>
                                          <p:spTgt spid="726">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22">
                                            <p:txEl>
                                              <p:pRg end="0" st="0"/>
                                            </p:txEl>
                                          </p:spTgt>
                                        </p:tgtEl>
                                        <p:attrNameLst>
                                          <p:attrName>style.visibility</p:attrName>
                                        </p:attrNameLst>
                                      </p:cBhvr>
                                      <p:to>
                                        <p:strVal val="visible"/>
                                      </p:to>
                                    </p:set>
                                    <p:animEffect filter="fade" transition="in">
                                      <p:cBhvr>
                                        <p:cTn dur="300"/>
                                        <p:tgtEl>
                                          <p:spTgt spid="72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22">
                                            <p:txEl>
                                              <p:pRg end="1" st="1"/>
                                            </p:txEl>
                                          </p:spTgt>
                                        </p:tgtEl>
                                        <p:attrNameLst>
                                          <p:attrName>style.visibility</p:attrName>
                                        </p:attrNameLst>
                                      </p:cBhvr>
                                      <p:to>
                                        <p:strVal val="visible"/>
                                      </p:to>
                                    </p:set>
                                    <p:animEffect filter="fade" transition="in">
                                      <p:cBhvr>
                                        <p:cTn dur="300"/>
                                        <p:tgtEl>
                                          <p:spTgt spid="722">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22">
                                            <p:txEl>
                                              <p:pRg end="2" st="2"/>
                                            </p:txEl>
                                          </p:spTgt>
                                        </p:tgtEl>
                                        <p:attrNameLst>
                                          <p:attrName>style.visibility</p:attrName>
                                        </p:attrNameLst>
                                      </p:cBhvr>
                                      <p:to>
                                        <p:strVal val="visible"/>
                                      </p:to>
                                    </p:set>
                                    <p:animEffect filter="fade" transition="in">
                                      <p:cBhvr>
                                        <p:cTn dur="300"/>
                                        <p:tgtEl>
                                          <p:spTgt spid="722">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0" name="Shape 730"/>
        <p:cNvGrpSpPr/>
        <p:nvPr/>
      </p:nvGrpSpPr>
      <p:grpSpPr>
        <a:xfrm>
          <a:off x="0" y="0"/>
          <a:ext cx="0" cy="0"/>
          <a:chOff x="0" y="0"/>
          <a:chExt cx="0" cy="0"/>
        </a:xfrm>
      </p:grpSpPr>
      <p:sp>
        <p:nvSpPr>
          <p:cNvPr id="731" name="Google Shape;731;p65"/>
          <p:cNvSpPr txBox="1"/>
          <p:nvPr>
            <p:ph type="title"/>
          </p:nvPr>
        </p:nvSpPr>
        <p:spPr>
          <a:xfrm>
            <a:off x="175" y="-12175"/>
            <a:ext cx="91440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System-Theoretic Accident Model </a:t>
            </a:r>
            <a:endParaRPr/>
          </a:p>
          <a:p>
            <a:pPr indent="0" lvl="0" marL="0" rtl="0" algn="ctr">
              <a:lnSpc>
                <a:spcPct val="100000"/>
              </a:lnSpc>
              <a:spcBef>
                <a:spcPts val="0"/>
              </a:spcBef>
              <a:spcAft>
                <a:spcPts val="0"/>
              </a:spcAft>
              <a:buSzPts val="3600"/>
              <a:buNone/>
            </a:pPr>
            <a:r>
              <a:rPr lang="en"/>
              <a:t>and Processes (STAMP)</a:t>
            </a:r>
            <a:endParaRPr/>
          </a:p>
        </p:txBody>
      </p:sp>
      <p:sp>
        <p:nvSpPr>
          <p:cNvPr id="732" name="Google Shape;732;p65"/>
          <p:cNvSpPr txBox="1"/>
          <p:nvPr/>
        </p:nvSpPr>
        <p:spPr>
          <a:xfrm>
            <a:off x="423400" y="135060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STAMP perspective</a:t>
            </a:r>
            <a:r>
              <a:rPr b="0" i="0" lang="en" sz="2000" u="none" cap="none" strike="noStrike">
                <a:solidFill>
                  <a:schemeClr val="dk1"/>
                </a:solidFill>
                <a:latin typeface="Nunito"/>
                <a:ea typeface="Nunito"/>
                <a:cs typeface="Nunito"/>
                <a:sym typeface="Nunito"/>
              </a:rPr>
              <a:t>: Safety is an emergent property of a system, not the product of all components behaving reliably. Reliable systems are not necessarily safe.</a:t>
            </a:r>
            <a:endParaRPr b="0" i="0" sz="2000" u="none" cap="none" strike="noStrike">
              <a:solidFill>
                <a:schemeClr val="dk1"/>
              </a:solidFill>
              <a:latin typeface="Nunito"/>
              <a:ea typeface="Nunito"/>
              <a:cs typeface="Nunito"/>
              <a:sym typeface="Nunito"/>
            </a:endParaRPr>
          </a:p>
        </p:txBody>
      </p:sp>
      <p:sp>
        <p:nvSpPr>
          <p:cNvPr id="733" name="Google Shape;733;p65"/>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734" name="Google Shape;734;p65"/>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735" name="Google Shape;735;p65"/>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736" name="Google Shape;736;p65"/>
          <p:cNvSpPr txBox="1"/>
          <p:nvPr/>
        </p:nvSpPr>
        <p:spPr>
          <a:xfrm>
            <a:off x="423400" y="2632375"/>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A system contains multiple levels of organization:</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Each has novel emergent properties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We cannot understand the emergent properties of one level through a reductive analysis of the level below</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32"/>
                                        </p:tgtEl>
                                        <p:attrNameLst>
                                          <p:attrName>style.visibility</p:attrName>
                                        </p:attrNameLst>
                                      </p:cBhvr>
                                      <p:to>
                                        <p:strVal val="visible"/>
                                      </p:to>
                                    </p:set>
                                    <p:animEffect filter="fade" transition="in">
                                      <p:cBhvr>
                                        <p:cTn dur="300"/>
                                        <p:tgtEl>
                                          <p:spTgt spid="73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36">
                                            <p:txEl>
                                              <p:pRg end="0" st="0"/>
                                            </p:txEl>
                                          </p:spTgt>
                                        </p:tgtEl>
                                        <p:attrNameLst>
                                          <p:attrName>style.visibility</p:attrName>
                                        </p:attrNameLst>
                                      </p:cBhvr>
                                      <p:to>
                                        <p:strVal val="visible"/>
                                      </p:to>
                                    </p:set>
                                    <p:animEffect filter="fade" transition="in">
                                      <p:cBhvr>
                                        <p:cTn dur="300"/>
                                        <p:tgtEl>
                                          <p:spTgt spid="73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36">
                                            <p:txEl>
                                              <p:pRg end="1" st="1"/>
                                            </p:txEl>
                                          </p:spTgt>
                                        </p:tgtEl>
                                        <p:attrNameLst>
                                          <p:attrName>style.visibility</p:attrName>
                                        </p:attrNameLst>
                                      </p:cBhvr>
                                      <p:to>
                                        <p:strVal val="visible"/>
                                      </p:to>
                                    </p:set>
                                    <p:animEffect filter="fade" transition="in">
                                      <p:cBhvr>
                                        <p:cTn dur="300"/>
                                        <p:tgtEl>
                                          <p:spTgt spid="736">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36">
                                            <p:txEl>
                                              <p:pRg end="2" st="2"/>
                                            </p:txEl>
                                          </p:spTgt>
                                        </p:tgtEl>
                                        <p:attrNameLst>
                                          <p:attrName>style.visibility</p:attrName>
                                        </p:attrNameLst>
                                      </p:cBhvr>
                                      <p:to>
                                        <p:strVal val="visible"/>
                                      </p:to>
                                    </p:set>
                                    <p:animEffect filter="fade" transition="in">
                                      <p:cBhvr>
                                        <p:cTn dur="300"/>
                                        <p:tgtEl>
                                          <p:spTgt spid="736">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0" name="Shape 740"/>
        <p:cNvGrpSpPr/>
        <p:nvPr/>
      </p:nvGrpSpPr>
      <p:grpSpPr>
        <a:xfrm>
          <a:off x="0" y="0"/>
          <a:ext cx="0" cy="0"/>
          <a:chOff x="0" y="0"/>
          <a:chExt cx="0" cy="0"/>
        </a:xfrm>
      </p:grpSpPr>
      <p:sp>
        <p:nvSpPr>
          <p:cNvPr id="741" name="Google Shape;741;p66"/>
          <p:cNvSpPr txBox="1"/>
          <p:nvPr>
            <p:ph type="title"/>
          </p:nvPr>
        </p:nvSpPr>
        <p:spPr>
          <a:xfrm>
            <a:off x="175" y="-12175"/>
            <a:ext cx="91440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System-Theoretic Accident Model </a:t>
            </a:r>
            <a:endParaRPr/>
          </a:p>
          <a:p>
            <a:pPr indent="0" lvl="0" marL="0" rtl="0" algn="ctr">
              <a:lnSpc>
                <a:spcPct val="100000"/>
              </a:lnSpc>
              <a:spcBef>
                <a:spcPts val="0"/>
              </a:spcBef>
              <a:spcAft>
                <a:spcPts val="0"/>
              </a:spcAft>
              <a:buSzPts val="3600"/>
              <a:buNone/>
            </a:pPr>
            <a:r>
              <a:rPr lang="en"/>
              <a:t>and Processes (STAMP)</a:t>
            </a:r>
            <a:endParaRPr/>
          </a:p>
        </p:txBody>
      </p:sp>
      <p:sp>
        <p:nvSpPr>
          <p:cNvPr id="742" name="Google Shape;742;p66"/>
          <p:cNvSpPr txBox="1"/>
          <p:nvPr/>
        </p:nvSpPr>
        <p:spPr>
          <a:xfrm>
            <a:off x="423400" y="135060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1"/>
              </a:buClr>
              <a:buSzPts val="2000"/>
              <a:buFont typeface="Arial"/>
              <a:buNone/>
            </a:pPr>
            <a:r>
              <a:rPr b="0" i="0" lang="en" sz="1900" u="none" cap="none" strike="noStrike">
                <a:solidFill>
                  <a:schemeClr val="dk1"/>
                </a:solidFill>
                <a:latin typeface="Nunito"/>
                <a:ea typeface="Nunito"/>
                <a:cs typeface="Nunito"/>
                <a:sym typeface="Nunito"/>
              </a:rPr>
              <a:t>Safety can be enforced by each level placing constraints on the level below.</a:t>
            </a:r>
            <a:endParaRPr b="0" i="0" sz="1900" u="none" cap="none" strike="noStrike">
              <a:solidFill>
                <a:schemeClr val="dk1"/>
              </a:solidFill>
              <a:latin typeface="Nunito"/>
              <a:ea typeface="Nunito"/>
              <a:cs typeface="Nunito"/>
              <a:sym typeface="Nunito"/>
            </a:endParaRPr>
          </a:p>
        </p:txBody>
      </p:sp>
      <p:sp>
        <p:nvSpPr>
          <p:cNvPr id="743" name="Google Shape;743;p66"/>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744" name="Google Shape;744;p66"/>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745" name="Google Shape;745;p66"/>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746" name="Google Shape;746;p66"/>
          <p:cNvSpPr txBox="1"/>
          <p:nvPr/>
        </p:nvSpPr>
        <p:spPr>
          <a:xfrm>
            <a:off x="423400" y="1946575"/>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38000"/>
              </a:lnSpc>
              <a:spcBef>
                <a:spcPts val="0"/>
              </a:spcBef>
              <a:spcAft>
                <a:spcPts val="0"/>
              </a:spcAft>
              <a:buClr>
                <a:srgbClr val="000000"/>
              </a:buClr>
              <a:buSzPts val="1900"/>
              <a:buFont typeface="Arial"/>
              <a:buNone/>
            </a:pPr>
            <a:r>
              <a:rPr b="0" i="0" lang="en" sz="1900" u="none" cap="none" strike="noStrike">
                <a:solidFill>
                  <a:schemeClr val="dk1"/>
                </a:solidFill>
                <a:latin typeface="Nunito"/>
                <a:ea typeface="Nunito"/>
                <a:cs typeface="Nunito"/>
                <a:sym typeface="Nunito"/>
              </a:rPr>
              <a:t>STAMP-based risk analysis involves modeling four system aspects:</a:t>
            </a:r>
            <a:endParaRPr b="0" i="0" sz="1900" u="none" cap="none" strike="noStrike">
              <a:solidFill>
                <a:schemeClr val="dk1"/>
              </a:solidFill>
              <a:latin typeface="Nunito"/>
              <a:ea typeface="Nunito"/>
              <a:cs typeface="Nunito"/>
              <a:sym typeface="Nunito"/>
            </a:endParaRPr>
          </a:p>
          <a:p>
            <a:pPr indent="-349250" lvl="0" marL="457200" marR="0" rtl="0" algn="l">
              <a:lnSpc>
                <a:spcPct val="115000"/>
              </a:lnSpc>
              <a:spcBef>
                <a:spcPts val="0"/>
              </a:spcBef>
              <a:spcAft>
                <a:spcPts val="0"/>
              </a:spcAft>
              <a:buClr>
                <a:schemeClr val="dk1"/>
              </a:buClr>
              <a:buSzPts val="1900"/>
              <a:buFont typeface="Nunito"/>
              <a:buAutoNum type="arabicPeriod"/>
            </a:pPr>
            <a:r>
              <a:rPr b="0" i="0" lang="en" sz="1900" u="none" cap="none" strike="noStrike">
                <a:solidFill>
                  <a:schemeClr val="dk1"/>
                </a:solidFill>
                <a:latin typeface="Nunito"/>
                <a:ea typeface="Nunito"/>
                <a:cs typeface="Nunito"/>
                <a:sym typeface="Nunito"/>
              </a:rPr>
              <a:t>Organizational safety structure</a:t>
            </a:r>
            <a:endParaRPr b="0" i="0" sz="1900" u="none" cap="none" strike="noStrike">
              <a:solidFill>
                <a:schemeClr val="dk1"/>
              </a:solidFill>
              <a:latin typeface="Nunito"/>
              <a:ea typeface="Nunito"/>
              <a:cs typeface="Nunito"/>
              <a:sym typeface="Nunito"/>
            </a:endParaRPr>
          </a:p>
          <a:p>
            <a:pPr indent="-349250" lvl="0" marL="457200" marR="0" rtl="0" algn="l">
              <a:lnSpc>
                <a:spcPct val="115000"/>
              </a:lnSpc>
              <a:spcBef>
                <a:spcPts val="0"/>
              </a:spcBef>
              <a:spcAft>
                <a:spcPts val="0"/>
              </a:spcAft>
              <a:buClr>
                <a:schemeClr val="dk1"/>
              </a:buClr>
              <a:buSzPts val="1900"/>
              <a:buFont typeface="Nunito"/>
              <a:buAutoNum type="arabicPeriod"/>
            </a:pPr>
            <a:r>
              <a:rPr b="0" i="0" lang="en" sz="1900" u="none" cap="none" strike="noStrike">
                <a:solidFill>
                  <a:schemeClr val="dk1"/>
                </a:solidFill>
                <a:latin typeface="Nunito"/>
                <a:ea typeface="Nunito"/>
                <a:cs typeface="Nunito"/>
                <a:sym typeface="Nunito"/>
              </a:rPr>
              <a:t>Dynamics and pressures that can deteriorate safety structure</a:t>
            </a:r>
            <a:endParaRPr b="0" i="0" sz="1900" u="none" cap="none" strike="noStrike">
              <a:solidFill>
                <a:schemeClr val="dk1"/>
              </a:solidFill>
              <a:latin typeface="Nunito"/>
              <a:ea typeface="Nunito"/>
              <a:cs typeface="Nunito"/>
              <a:sym typeface="Nunito"/>
            </a:endParaRPr>
          </a:p>
          <a:p>
            <a:pPr indent="-349250" lvl="0" marL="457200" marR="0" rtl="0" algn="l">
              <a:lnSpc>
                <a:spcPct val="115000"/>
              </a:lnSpc>
              <a:spcBef>
                <a:spcPts val="0"/>
              </a:spcBef>
              <a:spcAft>
                <a:spcPts val="0"/>
              </a:spcAft>
              <a:buClr>
                <a:schemeClr val="dk1"/>
              </a:buClr>
              <a:buSzPts val="1900"/>
              <a:buFont typeface="Nunito"/>
              <a:buAutoNum type="arabicPeriod"/>
            </a:pPr>
            <a:r>
              <a:rPr b="0" i="0" lang="en" sz="1900" u="none" cap="none" strike="noStrike">
                <a:solidFill>
                  <a:schemeClr val="dk1"/>
                </a:solidFill>
                <a:latin typeface="Nunito"/>
                <a:ea typeface="Nunito"/>
                <a:cs typeface="Nunito"/>
                <a:sym typeface="Nunito"/>
              </a:rPr>
              <a:t>Necessary operator knowledge and communication about processes</a:t>
            </a:r>
            <a:endParaRPr b="0" i="0" sz="1900" u="none" cap="none" strike="noStrike">
              <a:solidFill>
                <a:schemeClr val="dk1"/>
              </a:solidFill>
              <a:latin typeface="Nunito"/>
              <a:ea typeface="Nunito"/>
              <a:cs typeface="Nunito"/>
              <a:sym typeface="Nunito"/>
            </a:endParaRPr>
          </a:p>
          <a:p>
            <a:pPr indent="-349250" lvl="0" marL="457200" marR="0" rtl="0" algn="l">
              <a:lnSpc>
                <a:spcPct val="115000"/>
              </a:lnSpc>
              <a:spcBef>
                <a:spcPts val="0"/>
              </a:spcBef>
              <a:spcAft>
                <a:spcPts val="0"/>
              </a:spcAft>
              <a:buClr>
                <a:schemeClr val="dk1"/>
              </a:buClr>
              <a:buSzPts val="1900"/>
              <a:buFont typeface="Nunito"/>
              <a:buAutoNum type="arabicPeriod"/>
            </a:pPr>
            <a:r>
              <a:rPr b="0" i="0" lang="en" sz="1900" u="none" cap="none" strike="noStrike">
                <a:solidFill>
                  <a:schemeClr val="dk1"/>
                </a:solidFill>
                <a:latin typeface="Nunito"/>
                <a:ea typeface="Nunito"/>
                <a:cs typeface="Nunito"/>
                <a:sym typeface="Nunito"/>
              </a:rPr>
              <a:t>Cultural and political context of decision-making processes</a:t>
            </a:r>
            <a:endParaRPr b="0" i="0" sz="19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42"/>
                                        </p:tgtEl>
                                        <p:attrNameLst>
                                          <p:attrName>style.visibility</p:attrName>
                                        </p:attrNameLst>
                                      </p:cBhvr>
                                      <p:to>
                                        <p:strVal val="visible"/>
                                      </p:to>
                                    </p:set>
                                    <p:animEffect filter="fade" transition="in">
                                      <p:cBhvr>
                                        <p:cTn dur="300"/>
                                        <p:tgtEl>
                                          <p:spTgt spid="74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46">
                                            <p:txEl>
                                              <p:pRg end="0" st="0"/>
                                            </p:txEl>
                                          </p:spTgt>
                                        </p:tgtEl>
                                        <p:attrNameLst>
                                          <p:attrName>style.visibility</p:attrName>
                                        </p:attrNameLst>
                                      </p:cBhvr>
                                      <p:to>
                                        <p:strVal val="visible"/>
                                      </p:to>
                                    </p:set>
                                    <p:animEffect filter="fade" transition="in">
                                      <p:cBhvr>
                                        <p:cTn dur="300"/>
                                        <p:tgtEl>
                                          <p:spTgt spid="74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46">
                                            <p:txEl>
                                              <p:pRg end="1" st="1"/>
                                            </p:txEl>
                                          </p:spTgt>
                                        </p:tgtEl>
                                        <p:attrNameLst>
                                          <p:attrName>style.visibility</p:attrName>
                                        </p:attrNameLst>
                                      </p:cBhvr>
                                      <p:to>
                                        <p:strVal val="visible"/>
                                      </p:to>
                                    </p:set>
                                    <p:animEffect filter="fade" transition="in">
                                      <p:cBhvr>
                                        <p:cTn dur="300"/>
                                        <p:tgtEl>
                                          <p:spTgt spid="746">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46">
                                            <p:txEl>
                                              <p:pRg end="2" st="2"/>
                                            </p:txEl>
                                          </p:spTgt>
                                        </p:tgtEl>
                                        <p:attrNameLst>
                                          <p:attrName>style.visibility</p:attrName>
                                        </p:attrNameLst>
                                      </p:cBhvr>
                                      <p:to>
                                        <p:strVal val="visible"/>
                                      </p:to>
                                    </p:set>
                                    <p:animEffect filter="fade" transition="in">
                                      <p:cBhvr>
                                        <p:cTn dur="300"/>
                                        <p:tgtEl>
                                          <p:spTgt spid="746">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46">
                                            <p:txEl>
                                              <p:pRg end="3" st="3"/>
                                            </p:txEl>
                                          </p:spTgt>
                                        </p:tgtEl>
                                        <p:attrNameLst>
                                          <p:attrName>style.visibility</p:attrName>
                                        </p:attrNameLst>
                                      </p:cBhvr>
                                      <p:to>
                                        <p:strVal val="visible"/>
                                      </p:to>
                                    </p:set>
                                    <p:animEffect filter="fade" transition="in">
                                      <p:cBhvr>
                                        <p:cTn dur="300"/>
                                        <p:tgtEl>
                                          <p:spTgt spid="746">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46">
                                            <p:txEl>
                                              <p:pRg end="4" st="4"/>
                                            </p:txEl>
                                          </p:spTgt>
                                        </p:tgtEl>
                                        <p:attrNameLst>
                                          <p:attrName>style.visibility</p:attrName>
                                        </p:attrNameLst>
                                      </p:cBhvr>
                                      <p:to>
                                        <p:strVal val="visible"/>
                                      </p:to>
                                    </p:set>
                                    <p:animEffect filter="fade" transition="in">
                                      <p:cBhvr>
                                        <p:cTn dur="300"/>
                                        <p:tgtEl>
                                          <p:spTgt spid="746">
                                            <p:txEl>
                                              <p:pRg end="4" st="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750" name="Shape 750"/>
        <p:cNvGrpSpPr/>
        <p:nvPr/>
      </p:nvGrpSpPr>
      <p:grpSpPr>
        <a:xfrm>
          <a:off x="0" y="0"/>
          <a:ext cx="0" cy="0"/>
          <a:chOff x="0" y="0"/>
          <a:chExt cx="0" cy="0"/>
        </a:xfrm>
      </p:grpSpPr>
      <p:sp>
        <p:nvSpPr>
          <p:cNvPr id="751" name="Google Shape;751;p67"/>
          <p:cNvSpPr txBox="1"/>
          <p:nvPr>
            <p:ph type="title"/>
          </p:nvPr>
        </p:nvSpPr>
        <p:spPr>
          <a:xfrm>
            <a:off x="175" y="-12175"/>
            <a:ext cx="91440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Safety as an Emergent Property</a:t>
            </a:r>
            <a:endParaRPr/>
          </a:p>
        </p:txBody>
      </p:sp>
      <p:sp>
        <p:nvSpPr>
          <p:cNvPr id="752" name="Google Shape;752;p67"/>
          <p:cNvSpPr txBox="1"/>
          <p:nvPr/>
        </p:nvSpPr>
        <p:spPr>
          <a:xfrm>
            <a:off x="423400" y="1045800"/>
            <a:ext cx="4373100" cy="1830600"/>
          </a:xfrm>
          <a:prstGeom prst="rect">
            <a:avLst/>
          </a:prstGeom>
          <a:noFill/>
          <a:ln>
            <a:noFill/>
          </a:ln>
        </p:spPr>
        <p:txBody>
          <a:bodyPr anchorCtr="0" anchor="t" bIns="91425" lIns="91425" spcFirstLastPara="1" rIns="91425" wrap="square" tIns="91425">
            <a:noAutofit/>
          </a:bodyPr>
          <a:lstStyle/>
          <a:p>
            <a:pPr indent="-349250" lvl="0" marL="457200" marR="0" rtl="0" algn="l">
              <a:lnSpc>
                <a:spcPct val="115000"/>
              </a:lnSpc>
              <a:spcBef>
                <a:spcPts val="0"/>
              </a:spcBef>
              <a:spcAft>
                <a:spcPts val="0"/>
              </a:spcAft>
              <a:buClr>
                <a:schemeClr val="dk1"/>
              </a:buClr>
              <a:buSzPts val="1900"/>
              <a:buFont typeface="Nunito"/>
              <a:buChar char="●"/>
            </a:pPr>
            <a:r>
              <a:rPr lang="en" sz="1900">
                <a:solidFill>
                  <a:schemeClr val="dk1"/>
                </a:solidFill>
                <a:latin typeface="Nunito"/>
                <a:ea typeface="Nunito"/>
                <a:cs typeface="Nunito"/>
                <a:sym typeface="Nunito"/>
              </a:rPr>
              <a:t>A </a:t>
            </a:r>
            <a:r>
              <a:rPr lang="en" sz="1900">
                <a:solidFill>
                  <a:schemeClr val="dk1"/>
                </a:solidFill>
                <a:latin typeface="Nunito"/>
                <a:ea typeface="Nunito"/>
                <a:cs typeface="Nunito"/>
                <a:sym typeface="Nunito"/>
              </a:rPr>
              <a:t>model with only theoretical </a:t>
            </a:r>
            <a:r>
              <a:rPr i="1" lang="en" sz="1900">
                <a:solidFill>
                  <a:schemeClr val="dk1"/>
                </a:solidFill>
                <a:latin typeface="Nunito"/>
                <a:ea typeface="Nunito"/>
                <a:cs typeface="Nunito"/>
                <a:sym typeface="Nunito"/>
              </a:rPr>
              <a:t>knowledge</a:t>
            </a:r>
            <a:r>
              <a:rPr lang="en" sz="1900">
                <a:solidFill>
                  <a:schemeClr val="dk1"/>
                </a:solidFill>
                <a:latin typeface="Nunito"/>
                <a:ea typeface="Nunito"/>
                <a:cs typeface="Nunito"/>
                <a:sym typeface="Nunito"/>
              </a:rPr>
              <a:t> of virology</a:t>
            </a:r>
            <a:endParaRPr sz="1900">
              <a:solidFill>
                <a:schemeClr val="dk1"/>
              </a:solidFill>
              <a:latin typeface="Nunito"/>
              <a:ea typeface="Nunito"/>
              <a:cs typeface="Nunito"/>
              <a:sym typeface="Nunito"/>
            </a:endParaRPr>
          </a:p>
          <a:p>
            <a:pPr indent="0" lvl="0" marL="457200" marR="0" rtl="0" algn="l">
              <a:lnSpc>
                <a:spcPct val="115000"/>
              </a:lnSpc>
              <a:spcBef>
                <a:spcPts val="0"/>
              </a:spcBef>
              <a:spcAft>
                <a:spcPts val="0"/>
              </a:spcAft>
              <a:buNone/>
            </a:pPr>
            <a:r>
              <a:rPr b="1" lang="en" sz="1900">
                <a:solidFill>
                  <a:schemeClr val="dk1"/>
                </a:solidFill>
                <a:latin typeface="Nunito"/>
                <a:ea typeface="Nunito"/>
                <a:cs typeface="Nunito"/>
                <a:sym typeface="Nunito"/>
              </a:rPr>
              <a:t>is not ultrahazardous</a:t>
            </a:r>
            <a:endParaRPr b="1" sz="1900">
              <a:solidFill>
                <a:schemeClr val="dk1"/>
              </a:solidFill>
              <a:latin typeface="Nunito"/>
              <a:ea typeface="Nunito"/>
              <a:cs typeface="Nunito"/>
              <a:sym typeface="Nunito"/>
            </a:endParaRPr>
          </a:p>
          <a:p>
            <a:pPr indent="-349250" lvl="0" marL="457200" marR="0" rtl="0" algn="l">
              <a:lnSpc>
                <a:spcPct val="115000"/>
              </a:lnSpc>
              <a:spcBef>
                <a:spcPts val="0"/>
              </a:spcBef>
              <a:spcAft>
                <a:spcPts val="0"/>
              </a:spcAft>
              <a:buClr>
                <a:schemeClr val="dk1"/>
              </a:buClr>
              <a:buSzPts val="1900"/>
              <a:buFont typeface="Nunito"/>
              <a:buChar char="●"/>
            </a:pPr>
            <a:r>
              <a:rPr lang="en" sz="1900">
                <a:solidFill>
                  <a:schemeClr val="dk1"/>
                </a:solidFill>
                <a:latin typeface="Nunito"/>
                <a:ea typeface="Nunito"/>
                <a:cs typeface="Nunito"/>
                <a:sym typeface="Nunito"/>
              </a:rPr>
              <a:t>A model with only wetlab </a:t>
            </a:r>
            <a:r>
              <a:rPr i="1" lang="en" sz="1900">
                <a:solidFill>
                  <a:schemeClr val="dk1"/>
                </a:solidFill>
                <a:latin typeface="Nunito"/>
                <a:ea typeface="Nunito"/>
                <a:cs typeface="Nunito"/>
                <a:sym typeface="Nunito"/>
              </a:rPr>
              <a:t>skills</a:t>
            </a:r>
            <a:endParaRPr sz="1900">
              <a:solidFill>
                <a:schemeClr val="dk1"/>
              </a:solidFill>
              <a:latin typeface="Nunito"/>
              <a:ea typeface="Nunito"/>
              <a:cs typeface="Nunito"/>
              <a:sym typeface="Nunito"/>
            </a:endParaRPr>
          </a:p>
          <a:p>
            <a:pPr indent="0" lvl="0" marL="457200" marR="0" rtl="0" algn="l">
              <a:lnSpc>
                <a:spcPct val="115000"/>
              </a:lnSpc>
              <a:spcBef>
                <a:spcPts val="0"/>
              </a:spcBef>
              <a:spcAft>
                <a:spcPts val="0"/>
              </a:spcAft>
              <a:buNone/>
            </a:pPr>
            <a:r>
              <a:rPr b="1" lang="en" sz="1900">
                <a:solidFill>
                  <a:schemeClr val="dk1"/>
                </a:solidFill>
                <a:latin typeface="Nunito"/>
                <a:ea typeface="Nunito"/>
                <a:cs typeface="Nunito"/>
                <a:sym typeface="Nunito"/>
              </a:rPr>
              <a:t>is not ultrahazardous</a:t>
            </a:r>
            <a:endParaRPr b="1" sz="1900">
              <a:solidFill>
                <a:schemeClr val="dk1"/>
              </a:solidFill>
              <a:latin typeface="Nunito"/>
              <a:ea typeface="Nunito"/>
              <a:cs typeface="Nunito"/>
              <a:sym typeface="Nunito"/>
            </a:endParaRPr>
          </a:p>
          <a:p>
            <a:pPr indent="-349250" lvl="0" marL="457200" rtl="0" algn="l">
              <a:lnSpc>
                <a:spcPct val="115000"/>
              </a:lnSpc>
              <a:spcBef>
                <a:spcPts val="0"/>
              </a:spcBef>
              <a:spcAft>
                <a:spcPts val="0"/>
              </a:spcAft>
              <a:buClr>
                <a:schemeClr val="dk1"/>
              </a:buClr>
              <a:buSzPts val="1900"/>
              <a:buFont typeface="Nunito"/>
              <a:buChar char="●"/>
            </a:pPr>
            <a:r>
              <a:rPr lang="en" sz="1900">
                <a:solidFill>
                  <a:schemeClr val="dk1"/>
                </a:solidFill>
                <a:latin typeface="Nunito"/>
                <a:ea typeface="Nunito"/>
                <a:cs typeface="Nunito"/>
                <a:sym typeface="Nunito"/>
              </a:rPr>
              <a:t>However, a model that combines these two models has access to the knowledge and skills necessary to make a bioweapon which </a:t>
            </a:r>
            <a:r>
              <a:rPr b="1" lang="en" sz="1900">
                <a:solidFill>
                  <a:schemeClr val="dk1"/>
                </a:solidFill>
                <a:latin typeface="Nunito"/>
                <a:ea typeface="Nunito"/>
                <a:cs typeface="Nunito"/>
                <a:sym typeface="Nunito"/>
              </a:rPr>
              <a:t>is ultrahazardous</a:t>
            </a:r>
            <a:endParaRPr b="1" sz="1900">
              <a:solidFill>
                <a:schemeClr val="dk1"/>
              </a:solidFill>
              <a:latin typeface="Nunito"/>
              <a:ea typeface="Nunito"/>
              <a:cs typeface="Nunito"/>
              <a:sym typeface="Nunito"/>
            </a:endParaRPr>
          </a:p>
        </p:txBody>
      </p:sp>
      <p:sp>
        <p:nvSpPr>
          <p:cNvPr id="753" name="Google Shape;753;p67"/>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754" name="Google Shape;754;p67"/>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755" name="Google Shape;755;p67"/>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pic>
        <p:nvPicPr>
          <p:cNvPr id="756" name="Google Shape;756;p67"/>
          <p:cNvPicPr preferRelativeResize="0"/>
          <p:nvPr/>
        </p:nvPicPr>
        <p:blipFill>
          <a:blip r:embed="rId3">
            <a:alphaModFix/>
          </a:blip>
          <a:stretch>
            <a:fillRect/>
          </a:stretch>
        </p:blipFill>
        <p:spPr>
          <a:xfrm>
            <a:off x="6364650" y="659925"/>
            <a:ext cx="2603725" cy="2421898"/>
          </a:xfrm>
          <a:prstGeom prst="rect">
            <a:avLst/>
          </a:prstGeom>
          <a:noFill/>
          <a:ln>
            <a:noFill/>
          </a:ln>
        </p:spPr>
      </p:pic>
      <p:pic>
        <p:nvPicPr>
          <p:cNvPr id="757" name="Google Shape;757;p67"/>
          <p:cNvPicPr preferRelativeResize="0"/>
          <p:nvPr/>
        </p:nvPicPr>
        <p:blipFill>
          <a:blip r:embed="rId4">
            <a:alphaModFix/>
          </a:blip>
          <a:stretch>
            <a:fillRect/>
          </a:stretch>
        </p:blipFill>
        <p:spPr>
          <a:xfrm>
            <a:off x="4541450" y="3129225"/>
            <a:ext cx="4535776" cy="16178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52"/>
                                        </p:tgtEl>
                                        <p:attrNameLst>
                                          <p:attrName>style.visibility</p:attrName>
                                        </p:attrNameLst>
                                      </p:cBhvr>
                                      <p:to>
                                        <p:strVal val="visible"/>
                                      </p:to>
                                    </p:set>
                                    <p:animEffect filter="fade" transition="in">
                                      <p:cBhvr>
                                        <p:cTn dur="300"/>
                                        <p:tgtEl>
                                          <p:spTgt spid="75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1" name="Shape 761"/>
        <p:cNvGrpSpPr/>
        <p:nvPr/>
      </p:nvGrpSpPr>
      <p:grpSpPr>
        <a:xfrm>
          <a:off x="0" y="0"/>
          <a:ext cx="0" cy="0"/>
          <a:chOff x="0" y="0"/>
          <a:chExt cx="0" cy="0"/>
        </a:xfrm>
      </p:grpSpPr>
      <p:sp>
        <p:nvSpPr>
          <p:cNvPr id="762" name="Google Shape;762;p68"/>
          <p:cNvSpPr txBox="1"/>
          <p:nvPr>
            <p:ph type="title"/>
          </p:nvPr>
        </p:nvSpPr>
        <p:spPr>
          <a:xfrm>
            <a:off x="175" y="-12175"/>
            <a:ext cx="91440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System-Theoretic Accident Model </a:t>
            </a:r>
            <a:endParaRPr/>
          </a:p>
          <a:p>
            <a:pPr indent="0" lvl="0" marL="0" rtl="0" algn="ctr">
              <a:lnSpc>
                <a:spcPct val="100000"/>
              </a:lnSpc>
              <a:spcBef>
                <a:spcPts val="0"/>
              </a:spcBef>
              <a:spcAft>
                <a:spcPts val="0"/>
              </a:spcAft>
              <a:buSzPts val="3600"/>
              <a:buNone/>
            </a:pPr>
            <a:r>
              <a:rPr lang="en"/>
              <a:t>and Processes (STAMP)</a:t>
            </a:r>
            <a:endParaRPr/>
          </a:p>
        </p:txBody>
      </p:sp>
      <p:sp>
        <p:nvSpPr>
          <p:cNvPr id="763" name="Google Shape;763;p68"/>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764" name="Google Shape;764;p68"/>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765" name="Google Shape;765;p68"/>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pic>
        <p:nvPicPr>
          <p:cNvPr id="766" name="Google Shape;766;p68"/>
          <p:cNvPicPr preferRelativeResize="0"/>
          <p:nvPr/>
        </p:nvPicPr>
        <p:blipFill rotWithShape="1">
          <a:blip r:embed="rId3">
            <a:alphaModFix/>
          </a:blip>
          <a:srcRect b="0" l="0" r="0" t="0"/>
          <a:stretch/>
        </p:blipFill>
        <p:spPr>
          <a:xfrm>
            <a:off x="1454425" y="1345175"/>
            <a:ext cx="6235500" cy="3257800"/>
          </a:xfrm>
          <a:prstGeom prst="rect">
            <a:avLst/>
          </a:prstGeom>
          <a:noFill/>
          <a:ln>
            <a:noFill/>
          </a:ln>
        </p:spPr>
      </p:pic>
      <p:sp>
        <p:nvSpPr>
          <p:cNvPr id="767" name="Google Shape;767;p68"/>
          <p:cNvSpPr/>
          <p:nvPr/>
        </p:nvSpPr>
        <p:spPr>
          <a:xfrm>
            <a:off x="1500400" y="1737075"/>
            <a:ext cx="2782500" cy="3849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8" name="Google Shape;768;p68"/>
          <p:cNvSpPr/>
          <p:nvPr/>
        </p:nvSpPr>
        <p:spPr>
          <a:xfrm>
            <a:off x="4622050" y="1737075"/>
            <a:ext cx="2832600" cy="3849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9" name="Google Shape;769;p68"/>
          <p:cNvSpPr/>
          <p:nvPr/>
        </p:nvSpPr>
        <p:spPr>
          <a:xfrm>
            <a:off x="1500400" y="2232450"/>
            <a:ext cx="2964600" cy="3936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0" name="Google Shape;770;p68"/>
          <p:cNvSpPr/>
          <p:nvPr/>
        </p:nvSpPr>
        <p:spPr>
          <a:xfrm>
            <a:off x="4622050" y="2232450"/>
            <a:ext cx="2964600" cy="3936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1" name="Google Shape;771;p68"/>
          <p:cNvSpPr/>
          <p:nvPr/>
        </p:nvSpPr>
        <p:spPr>
          <a:xfrm>
            <a:off x="1500400" y="2655227"/>
            <a:ext cx="2964600" cy="4182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2" name="Google Shape;772;p68"/>
          <p:cNvSpPr/>
          <p:nvPr/>
        </p:nvSpPr>
        <p:spPr>
          <a:xfrm>
            <a:off x="4622050" y="2688525"/>
            <a:ext cx="2964600" cy="3849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3" name="Google Shape;773;p68"/>
          <p:cNvSpPr/>
          <p:nvPr/>
        </p:nvSpPr>
        <p:spPr>
          <a:xfrm>
            <a:off x="1500400" y="3179425"/>
            <a:ext cx="2964600" cy="3849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4" name="Google Shape;774;p68"/>
          <p:cNvSpPr/>
          <p:nvPr/>
        </p:nvSpPr>
        <p:spPr>
          <a:xfrm>
            <a:off x="4632250" y="3162777"/>
            <a:ext cx="2964600" cy="4182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5" name="Google Shape;775;p68"/>
          <p:cNvSpPr/>
          <p:nvPr/>
        </p:nvSpPr>
        <p:spPr>
          <a:xfrm>
            <a:off x="1500400" y="3628689"/>
            <a:ext cx="2964600" cy="4182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6" name="Google Shape;776;p68"/>
          <p:cNvSpPr/>
          <p:nvPr/>
        </p:nvSpPr>
        <p:spPr>
          <a:xfrm>
            <a:off x="4632250" y="3648527"/>
            <a:ext cx="2964600" cy="4182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7" name="Google Shape;777;p68"/>
          <p:cNvSpPr/>
          <p:nvPr/>
        </p:nvSpPr>
        <p:spPr>
          <a:xfrm>
            <a:off x="1500400" y="4145577"/>
            <a:ext cx="2964600" cy="4182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8" name="Google Shape;778;p68"/>
          <p:cNvSpPr/>
          <p:nvPr/>
        </p:nvSpPr>
        <p:spPr>
          <a:xfrm>
            <a:off x="4632250" y="4134277"/>
            <a:ext cx="2964600" cy="4182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779" name="Google Shape;779;p68"/>
          <p:cNvPicPr preferRelativeResize="0"/>
          <p:nvPr/>
        </p:nvPicPr>
        <p:blipFill rotWithShape="1">
          <a:blip r:embed="rId3">
            <a:alphaModFix/>
          </a:blip>
          <a:srcRect b="0" l="0" r="0" t="0"/>
          <a:stretch/>
        </p:blipFill>
        <p:spPr>
          <a:xfrm>
            <a:off x="1454425" y="1345175"/>
            <a:ext cx="6235500" cy="32578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66"/>
                                        </p:tgtEl>
                                        <p:attrNameLst>
                                          <p:attrName>style.visibility</p:attrName>
                                        </p:attrNameLst>
                                      </p:cBhvr>
                                      <p:to>
                                        <p:strVal val="visible"/>
                                      </p:to>
                                    </p:set>
                                    <p:animEffect filter="fade" transition="in">
                                      <p:cBhvr>
                                        <p:cTn dur="300"/>
                                        <p:tgtEl>
                                          <p:spTgt spid="76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2" presetSubtype="2">
                                  <p:stCondLst>
                                    <p:cond delay="0"/>
                                  </p:stCondLst>
                                  <p:childTnLst>
                                    <p:anim calcmode="lin" valueType="num">
                                      <p:cBhvr additive="base">
                                        <p:cTn dur="1000"/>
                                        <p:tgtEl>
                                          <p:spTgt spid="767"/>
                                        </p:tgtEl>
                                        <p:attrNameLst>
                                          <p:attrName>ppt_x</p:attrName>
                                        </p:attrNameLst>
                                      </p:cBhvr>
                                      <p:tavLst>
                                        <p:tav fmla="" tm="0">
                                          <p:val>
                                            <p:strVal val="#ppt_x"/>
                                          </p:val>
                                        </p:tav>
                                        <p:tav fmla="" tm="100000">
                                          <p:val>
                                            <p:strVal val="#ppt_x+1"/>
                                          </p:val>
                                        </p:tav>
                                      </p:tavLst>
                                    </p:anim>
                                    <p:set>
                                      <p:cBhvr>
                                        <p:cTn dur="1" fill="hold">
                                          <p:stCondLst>
                                            <p:cond delay="1000"/>
                                          </p:stCondLst>
                                        </p:cTn>
                                        <p:tgtEl>
                                          <p:spTgt spid="767"/>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2" presetSubtype="2">
                                  <p:stCondLst>
                                    <p:cond delay="0"/>
                                  </p:stCondLst>
                                  <p:childTnLst>
                                    <p:anim calcmode="lin" valueType="num">
                                      <p:cBhvr additive="base">
                                        <p:cTn dur="1000"/>
                                        <p:tgtEl>
                                          <p:spTgt spid="768"/>
                                        </p:tgtEl>
                                        <p:attrNameLst>
                                          <p:attrName>ppt_x</p:attrName>
                                        </p:attrNameLst>
                                      </p:cBhvr>
                                      <p:tavLst>
                                        <p:tav fmla="" tm="0">
                                          <p:val>
                                            <p:strVal val="#ppt_x"/>
                                          </p:val>
                                        </p:tav>
                                        <p:tav fmla="" tm="100000">
                                          <p:val>
                                            <p:strVal val="#ppt_x+1"/>
                                          </p:val>
                                        </p:tav>
                                      </p:tavLst>
                                    </p:anim>
                                    <p:set>
                                      <p:cBhvr>
                                        <p:cTn dur="1" fill="hold">
                                          <p:stCondLst>
                                            <p:cond delay="1000"/>
                                          </p:stCondLst>
                                        </p:cTn>
                                        <p:tgtEl>
                                          <p:spTgt spid="768"/>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2" presetSubtype="2">
                                  <p:stCondLst>
                                    <p:cond delay="0"/>
                                  </p:stCondLst>
                                  <p:childTnLst>
                                    <p:anim calcmode="lin" valueType="num">
                                      <p:cBhvr additive="base">
                                        <p:cTn dur="1000"/>
                                        <p:tgtEl>
                                          <p:spTgt spid="769"/>
                                        </p:tgtEl>
                                        <p:attrNameLst>
                                          <p:attrName>ppt_x</p:attrName>
                                        </p:attrNameLst>
                                      </p:cBhvr>
                                      <p:tavLst>
                                        <p:tav fmla="" tm="0">
                                          <p:val>
                                            <p:strVal val="#ppt_x"/>
                                          </p:val>
                                        </p:tav>
                                        <p:tav fmla="" tm="100000">
                                          <p:val>
                                            <p:strVal val="#ppt_x+1"/>
                                          </p:val>
                                        </p:tav>
                                      </p:tavLst>
                                    </p:anim>
                                    <p:set>
                                      <p:cBhvr>
                                        <p:cTn dur="1" fill="hold">
                                          <p:stCondLst>
                                            <p:cond delay="1000"/>
                                          </p:stCondLst>
                                        </p:cTn>
                                        <p:tgtEl>
                                          <p:spTgt spid="769"/>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2" presetSubtype="2">
                                  <p:stCondLst>
                                    <p:cond delay="0"/>
                                  </p:stCondLst>
                                  <p:childTnLst>
                                    <p:anim calcmode="lin" valueType="num">
                                      <p:cBhvr additive="base">
                                        <p:cTn dur="1000"/>
                                        <p:tgtEl>
                                          <p:spTgt spid="770"/>
                                        </p:tgtEl>
                                        <p:attrNameLst>
                                          <p:attrName>ppt_x</p:attrName>
                                        </p:attrNameLst>
                                      </p:cBhvr>
                                      <p:tavLst>
                                        <p:tav fmla="" tm="0">
                                          <p:val>
                                            <p:strVal val="#ppt_x"/>
                                          </p:val>
                                        </p:tav>
                                        <p:tav fmla="" tm="100000">
                                          <p:val>
                                            <p:strVal val="#ppt_x+1"/>
                                          </p:val>
                                        </p:tav>
                                      </p:tavLst>
                                    </p:anim>
                                    <p:set>
                                      <p:cBhvr>
                                        <p:cTn dur="1" fill="hold">
                                          <p:stCondLst>
                                            <p:cond delay="1000"/>
                                          </p:stCondLst>
                                        </p:cTn>
                                        <p:tgtEl>
                                          <p:spTgt spid="770"/>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2" presetSubtype="2">
                                  <p:stCondLst>
                                    <p:cond delay="0"/>
                                  </p:stCondLst>
                                  <p:childTnLst>
                                    <p:anim calcmode="lin" valueType="num">
                                      <p:cBhvr additive="base">
                                        <p:cTn dur="1000"/>
                                        <p:tgtEl>
                                          <p:spTgt spid="771"/>
                                        </p:tgtEl>
                                        <p:attrNameLst>
                                          <p:attrName>ppt_x</p:attrName>
                                        </p:attrNameLst>
                                      </p:cBhvr>
                                      <p:tavLst>
                                        <p:tav fmla="" tm="0">
                                          <p:val>
                                            <p:strVal val="#ppt_x"/>
                                          </p:val>
                                        </p:tav>
                                        <p:tav fmla="" tm="100000">
                                          <p:val>
                                            <p:strVal val="#ppt_x+1"/>
                                          </p:val>
                                        </p:tav>
                                      </p:tavLst>
                                    </p:anim>
                                    <p:set>
                                      <p:cBhvr>
                                        <p:cTn dur="1" fill="hold">
                                          <p:stCondLst>
                                            <p:cond delay="1000"/>
                                          </p:stCondLst>
                                        </p:cTn>
                                        <p:tgtEl>
                                          <p:spTgt spid="771"/>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2" presetSubtype="2">
                                  <p:stCondLst>
                                    <p:cond delay="0"/>
                                  </p:stCondLst>
                                  <p:childTnLst>
                                    <p:anim calcmode="lin" valueType="num">
                                      <p:cBhvr additive="base">
                                        <p:cTn dur="1000"/>
                                        <p:tgtEl>
                                          <p:spTgt spid="772"/>
                                        </p:tgtEl>
                                        <p:attrNameLst>
                                          <p:attrName>ppt_x</p:attrName>
                                        </p:attrNameLst>
                                      </p:cBhvr>
                                      <p:tavLst>
                                        <p:tav fmla="" tm="0">
                                          <p:val>
                                            <p:strVal val="#ppt_x"/>
                                          </p:val>
                                        </p:tav>
                                        <p:tav fmla="" tm="100000">
                                          <p:val>
                                            <p:strVal val="#ppt_x+1"/>
                                          </p:val>
                                        </p:tav>
                                      </p:tavLst>
                                    </p:anim>
                                    <p:set>
                                      <p:cBhvr>
                                        <p:cTn dur="1" fill="hold">
                                          <p:stCondLst>
                                            <p:cond delay="1000"/>
                                          </p:stCondLst>
                                        </p:cTn>
                                        <p:tgtEl>
                                          <p:spTgt spid="772"/>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2" presetSubtype="2">
                                  <p:stCondLst>
                                    <p:cond delay="0"/>
                                  </p:stCondLst>
                                  <p:childTnLst>
                                    <p:anim calcmode="lin" valueType="num">
                                      <p:cBhvr additive="base">
                                        <p:cTn dur="1000"/>
                                        <p:tgtEl>
                                          <p:spTgt spid="773"/>
                                        </p:tgtEl>
                                        <p:attrNameLst>
                                          <p:attrName>ppt_x</p:attrName>
                                        </p:attrNameLst>
                                      </p:cBhvr>
                                      <p:tavLst>
                                        <p:tav fmla="" tm="0">
                                          <p:val>
                                            <p:strVal val="#ppt_x"/>
                                          </p:val>
                                        </p:tav>
                                        <p:tav fmla="" tm="100000">
                                          <p:val>
                                            <p:strVal val="#ppt_x+1"/>
                                          </p:val>
                                        </p:tav>
                                      </p:tavLst>
                                    </p:anim>
                                    <p:set>
                                      <p:cBhvr>
                                        <p:cTn dur="1" fill="hold">
                                          <p:stCondLst>
                                            <p:cond delay="1000"/>
                                          </p:stCondLst>
                                        </p:cTn>
                                        <p:tgtEl>
                                          <p:spTgt spid="773"/>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2" presetSubtype="2">
                                  <p:stCondLst>
                                    <p:cond delay="0"/>
                                  </p:stCondLst>
                                  <p:childTnLst>
                                    <p:anim calcmode="lin" valueType="num">
                                      <p:cBhvr additive="base">
                                        <p:cTn dur="1000"/>
                                        <p:tgtEl>
                                          <p:spTgt spid="774"/>
                                        </p:tgtEl>
                                        <p:attrNameLst>
                                          <p:attrName>ppt_x</p:attrName>
                                        </p:attrNameLst>
                                      </p:cBhvr>
                                      <p:tavLst>
                                        <p:tav fmla="" tm="0">
                                          <p:val>
                                            <p:strVal val="#ppt_x"/>
                                          </p:val>
                                        </p:tav>
                                        <p:tav fmla="" tm="100000">
                                          <p:val>
                                            <p:strVal val="#ppt_x+1"/>
                                          </p:val>
                                        </p:tav>
                                      </p:tavLst>
                                    </p:anim>
                                    <p:set>
                                      <p:cBhvr>
                                        <p:cTn dur="1" fill="hold">
                                          <p:stCondLst>
                                            <p:cond delay="1000"/>
                                          </p:stCondLst>
                                        </p:cTn>
                                        <p:tgtEl>
                                          <p:spTgt spid="774"/>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2" presetSubtype="2">
                                  <p:stCondLst>
                                    <p:cond delay="0"/>
                                  </p:stCondLst>
                                  <p:childTnLst>
                                    <p:anim calcmode="lin" valueType="num">
                                      <p:cBhvr additive="base">
                                        <p:cTn dur="1000"/>
                                        <p:tgtEl>
                                          <p:spTgt spid="775"/>
                                        </p:tgtEl>
                                        <p:attrNameLst>
                                          <p:attrName>ppt_x</p:attrName>
                                        </p:attrNameLst>
                                      </p:cBhvr>
                                      <p:tavLst>
                                        <p:tav fmla="" tm="0">
                                          <p:val>
                                            <p:strVal val="#ppt_x"/>
                                          </p:val>
                                        </p:tav>
                                        <p:tav fmla="" tm="100000">
                                          <p:val>
                                            <p:strVal val="#ppt_x+1"/>
                                          </p:val>
                                        </p:tav>
                                      </p:tavLst>
                                    </p:anim>
                                    <p:set>
                                      <p:cBhvr>
                                        <p:cTn dur="1" fill="hold">
                                          <p:stCondLst>
                                            <p:cond delay="1000"/>
                                          </p:stCondLst>
                                        </p:cTn>
                                        <p:tgtEl>
                                          <p:spTgt spid="775"/>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2" presetSubtype="2">
                                  <p:stCondLst>
                                    <p:cond delay="0"/>
                                  </p:stCondLst>
                                  <p:childTnLst>
                                    <p:anim calcmode="lin" valueType="num">
                                      <p:cBhvr additive="base">
                                        <p:cTn dur="1000"/>
                                        <p:tgtEl>
                                          <p:spTgt spid="776"/>
                                        </p:tgtEl>
                                        <p:attrNameLst>
                                          <p:attrName>ppt_x</p:attrName>
                                        </p:attrNameLst>
                                      </p:cBhvr>
                                      <p:tavLst>
                                        <p:tav fmla="" tm="0">
                                          <p:val>
                                            <p:strVal val="#ppt_x"/>
                                          </p:val>
                                        </p:tav>
                                        <p:tav fmla="" tm="100000">
                                          <p:val>
                                            <p:strVal val="#ppt_x+1"/>
                                          </p:val>
                                        </p:tav>
                                      </p:tavLst>
                                    </p:anim>
                                    <p:set>
                                      <p:cBhvr>
                                        <p:cTn dur="1" fill="hold">
                                          <p:stCondLst>
                                            <p:cond delay="1000"/>
                                          </p:stCondLst>
                                        </p:cTn>
                                        <p:tgtEl>
                                          <p:spTgt spid="776"/>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2" presetSubtype="2">
                                  <p:stCondLst>
                                    <p:cond delay="0"/>
                                  </p:stCondLst>
                                  <p:childTnLst>
                                    <p:anim calcmode="lin" valueType="num">
                                      <p:cBhvr additive="base">
                                        <p:cTn dur="1000"/>
                                        <p:tgtEl>
                                          <p:spTgt spid="777"/>
                                        </p:tgtEl>
                                        <p:attrNameLst>
                                          <p:attrName>ppt_x</p:attrName>
                                        </p:attrNameLst>
                                      </p:cBhvr>
                                      <p:tavLst>
                                        <p:tav fmla="" tm="0">
                                          <p:val>
                                            <p:strVal val="#ppt_x"/>
                                          </p:val>
                                        </p:tav>
                                        <p:tav fmla="" tm="100000">
                                          <p:val>
                                            <p:strVal val="#ppt_x+1"/>
                                          </p:val>
                                        </p:tav>
                                      </p:tavLst>
                                    </p:anim>
                                    <p:set>
                                      <p:cBhvr>
                                        <p:cTn dur="1" fill="hold">
                                          <p:stCondLst>
                                            <p:cond delay="1000"/>
                                          </p:stCondLst>
                                        </p:cTn>
                                        <p:tgtEl>
                                          <p:spTgt spid="777"/>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2" presetSubtype="2">
                                  <p:stCondLst>
                                    <p:cond delay="0"/>
                                  </p:stCondLst>
                                  <p:childTnLst>
                                    <p:anim calcmode="lin" valueType="num">
                                      <p:cBhvr additive="base">
                                        <p:cTn dur="1000"/>
                                        <p:tgtEl>
                                          <p:spTgt spid="778"/>
                                        </p:tgtEl>
                                        <p:attrNameLst>
                                          <p:attrName>ppt_x</p:attrName>
                                        </p:attrNameLst>
                                      </p:cBhvr>
                                      <p:tavLst>
                                        <p:tav fmla="" tm="0">
                                          <p:val>
                                            <p:strVal val="#ppt_x"/>
                                          </p:val>
                                        </p:tav>
                                        <p:tav fmla="" tm="100000">
                                          <p:val>
                                            <p:strVal val="#ppt_x+1"/>
                                          </p:val>
                                        </p:tav>
                                      </p:tavLst>
                                    </p:anim>
                                    <p:set>
                                      <p:cBhvr>
                                        <p:cTn dur="1" fill="hold">
                                          <p:stCondLst>
                                            <p:cond delay="1000"/>
                                          </p:stCondLst>
                                        </p:cTn>
                                        <p:tgtEl>
                                          <p:spTgt spid="778"/>
                                        </p:tgtEl>
                                        <p:attrNameLst>
                                          <p:attrName>style.visibility</p:attrName>
                                        </p:attrNameLst>
                                      </p:cBhvr>
                                      <p:to>
                                        <p:strVal val="hidden"/>
                                      </p:to>
                                    </p:se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779"/>
                                        </p:tgtEl>
                                        <p:attrNameLst>
                                          <p:attrName>style.visibility</p:attrName>
                                        </p:attrNameLst>
                                      </p:cBhvr>
                                      <p:to>
                                        <p:strVal val="visible"/>
                                      </p:to>
                                    </p:set>
                                    <p:animEffect filter="fade" transition="in">
                                      <p:cBhvr>
                                        <p:cTn dur="1000"/>
                                        <p:tgtEl>
                                          <p:spTgt spid="77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3" name="Shape 783"/>
        <p:cNvGrpSpPr/>
        <p:nvPr/>
      </p:nvGrpSpPr>
      <p:grpSpPr>
        <a:xfrm>
          <a:off x="0" y="0"/>
          <a:ext cx="0" cy="0"/>
          <a:chOff x="0" y="0"/>
          <a:chExt cx="0" cy="0"/>
        </a:xfrm>
      </p:grpSpPr>
      <p:sp>
        <p:nvSpPr>
          <p:cNvPr id="784" name="Google Shape;784;p69"/>
          <p:cNvSpPr txBox="1"/>
          <p:nvPr>
            <p:ph type="title"/>
          </p:nvPr>
        </p:nvSpPr>
        <p:spPr>
          <a:xfrm>
            <a:off x="398825" y="13300"/>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Recap</a:t>
            </a:r>
            <a:endParaRPr/>
          </a:p>
          <a:p>
            <a:pPr indent="0" lvl="0" marL="0" rtl="0" algn="ctr">
              <a:lnSpc>
                <a:spcPct val="100000"/>
              </a:lnSpc>
              <a:spcBef>
                <a:spcPts val="0"/>
              </a:spcBef>
              <a:spcAft>
                <a:spcPts val="0"/>
              </a:spcAft>
              <a:buSzPts val="3600"/>
              <a:buNone/>
            </a:pPr>
            <a:r>
              <a:t/>
            </a:r>
            <a:endParaRPr/>
          </a:p>
        </p:txBody>
      </p:sp>
      <p:sp>
        <p:nvSpPr>
          <p:cNvPr id="785" name="Google Shape;785;p69"/>
          <p:cNvSpPr txBox="1"/>
          <p:nvPr/>
        </p:nvSpPr>
        <p:spPr>
          <a:xfrm>
            <a:off x="423400" y="893400"/>
            <a:ext cx="8409000" cy="36072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AI safety can be viewed as a safety engineering problem.</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Component failure accident models provide insight into how to prevent individual errors and their knock-on effects.</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Swiss Cheese Model, Fault Tree Analysis</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Systemic accident models take a wider view, considering how to make the entire system safer rather than focusing on individual components.</a:t>
            </a:r>
            <a:endParaRPr b="0" i="0" sz="2000" u="none" cap="none" strike="noStrike">
              <a:solidFill>
                <a:schemeClr val="dk1"/>
              </a:solidFill>
              <a:latin typeface="Nunito"/>
              <a:ea typeface="Nunito"/>
              <a:cs typeface="Nunito"/>
              <a:sym typeface="Nunito"/>
            </a:endParaRPr>
          </a:p>
        </p:txBody>
      </p:sp>
      <p:sp>
        <p:nvSpPr>
          <p:cNvPr id="786" name="Google Shape;786;p69"/>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787" name="Google Shape;787;p69"/>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788" name="Google Shape;788;p69"/>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85">
                                            <p:txEl>
                                              <p:pRg end="0" st="0"/>
                                            </p:txEl>
                                          </p:spTgt>
                                        </p:tgtEl>
                                        <p:attrNameLst>
                                          <p:attrName>style.visibility</p:attrName>
                                        </p:attrNameLst>
                                      </p:cBhvr>
                                      <p:to>
                                        <p:strVal val="visible"/>
                                      </p:to>
                                    </p:set>
                                    <p:animEffect filter="fade" transition="in">
                                      <p:cBhvr>
                                        <p:cTn dur="1000"/>
                                        <p:tgtEl>
                                          <p:spTgt spid="78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85">
                                            <p:txEl>
                                              <p:pRg end="1" st="1"/>
                                            </p:txEl>
                                          </p:spTgt>
                                        </p:tgtEl>
                                        <p:attrNameLst>
                                          <p:attrName>style.visibility</p:attrName>
                                        </p:attrNameLst>
                                      </p:cBhvr>
                                      <p:to>
                                        <p:strVal val="visible"/>
                                      </p:to>
                                    </p:set>
                                    <p:animEffect filter="fade" transition="in">
                                      <p:cBhvr>
                                        <p:cTn dur="1000"/>
                                        <p:tgtEl>
                                          <p:spTgt spid="78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85">
                                            <p:txEl>
                                              <p:pRg end="2" st="2"/>
                                            </p:txEl>
                                          </p:spTgt>
                                        </p:tgtEl>
                                        <p:attrNameLst>
                                          <p:attrName>style.visibility</p:attrName>
                                        </p:attrNameLst>
                                      </p:cBhvr>
                                      <p:to>
                                        <p:strVal val="visible"/>
                                      </p:to>
                                    </p:set>
                                    <p:animEffect filter="fade" transition="in">
                                      <p:cBhvr>
                                        <p:cTn dur="1000"/>
                                        <p:tgtEl>
                                          <p:spTgt spid="785">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85">
                                            <p:txEl>
                                              <p:pRg end="3" st="3"/>
                                            </p:txEl>
                                          </p:spTgt>
                                        </p:tgtEl>
                                        <p:attrNameLst>
                                          <p:attrName>style.visibility</p:attrName>
                                        </p:attrNameLst>
                                      </p:cBhvr>
                                      <p:to>
                                        <p:strVal val="visible"/>
                                      </p:to>
                                    </p:set>
                                    <p:animEffect filter="fade" transition="in">
                                      <p:cBhvr>
                                        <p:cTn dur="1000"/>
                                        <p:tgtEl>
                                          <p:spTgt spid="785">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85">
                                            <p:txEl>
                                              <p:pRg end="4" st="4"/>
                                            </p:txEl>
                                          </p:spTgt>
                                        </p:tgtEl>
                                        <p:attrNameLst>
                                          <p:attrName>style.visibility</p:attrName>
                                        </p:attrNameLst>
                                      </p:cBhvr>
                                      <p:to>
                                        <p:strVal val="visible"/>
                                      </p:to>
                                    </p:set>
                                    <p:animEffect filter="fade" transition="in">
                                      <p:cBhvr>
                                        <p:cTn dur="1000"/>
                                        <p:tgtEl>
                                          <p:spTgt spid="785">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85">
                                            <p:txEl>
                                              <p:pRg end="5" st="5"/>
                                            </p:txEl>
                                          </p:spTgt>
                                        </p:tgtEl>
                                        <p:attrNameLst>
                                          <p:attrName>style.visibility</p:attrName>
                                        </p:attrNameLst>
                                      </p:cBhvr>
                                      <p:to>
                                        <p:strVal val="visible"/>
                                      </p:to>
                                    </p:set>
                                    <p:animEffect filter="fade" transition="in">
                                      <p:cBhvr>
                                        <p:cTn dur="1000"/>
                                        <p:tgtEl>
                                          <p:spTgt spid="785">
                                            <p:txEl>
                                              <p:pRg end="5" st="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2" name="Shape 792"/>
        <p:cNvGrpSpPr/>
        <p:nvPr/>
      </p:nvGrpSpPr>
      <p:grpSpPr>
        <a:xfrm>
          <a:off x="0" y="0"/>
          <a:ext cx="0" cy="0"/>
          <a:chOff x="0" y="0"/>
          <a:chExt cx="0" cy="0"/>
        </a:xfrm>
      </p:grpSpPr>
      <p:sp>
        <p:nvSpPr>
          <p:cNvPr id="793" name="Google Shape;793;p70"/>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Roadmap</a:t>
            </a:r>
            <a:endParaRPr sz="3600">
              <a:latin typeface="Nunito"/>
              <a:ea typeface="Nunito"/>
              <a:cs typeface="Nunito"/>
              <a:sym typeface="Nunito"/>
            </a:endParaRPr>
          </a:p>
        </p:txBody>
      </p:sp>
      <p:sp>
        <p:nvSpPr>
          <p:cNvPr id="794" name="Google Shape;794;p70"/>
          <p:cNvSpPr txBox="1"/>
          <p:nvPr/>
        </p:nvSpPr>
        <p:spPr>
          <a:xfrm>
            <a:off x="367450" y="81720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1. Risk decomposition and measuring reliability</a:t>
            </a:r>
            <a:endParaRPr b="0" i="1" sz="2000" u="none" cap="none" strike="noStrike">
              <a:solidFill>
                <a:schemeClr val="dk1"/>
              </a:solidFill>
              <a:latin typeface="Nunito"/>
              <a:ea typeface="Nunito"/>
              <a:cs typeface="Nunito"/>
              <a:sym typeface="Nunito"/>
            </a:endParaRPr>
          </a:p>
        </p:txBody>
      </p:sp>
      <p:sp>
        <p:nvSpPr>
          <p:cNvPr id="795" name="Google Shape;795;p70"/>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796" name="Google Shape;796;p70"/>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797" name="Google Shape;797;p70"/>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798" name="Google Shape;798;p70"/>
          <p:cNvSpPr txBox="1"/>
          <p:nvPr/>
        </p:nvSpPr>
        <p:spPr>
          <a:xfrm>
            <a:off x="367450" y="146632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2. Safe design principles </a:t>
            </a:r>
            <a:endParaRPr b="0" i="0" sz="2000" u="none" cap="none" strike="noStrike">
              <a:solidFill>
                <a:schemeClr val="dk1"/>
              </a:solidFill>
              <a:latin typeface="Nunito"/>
              <a:ea typeface="Nunito"/>
              <a:cs typeface="Nunito"/>
              <a:sym typeface="Nunito"/>
            </a:endParaRPr>
          </a:p>
        </p:txBody>
      </p:sp>
      <p:sp>
        <p:nvSpPr>
          <p:cNvPr id="799" name="Google Shape;799;p70"/>
          <p:cNvSpPr txBox="1"/>
          <p:nvPr/>
        </p:nvSpPr>
        <p:spPr>
          <a:xfrm>
            <a:off x="367450" y="2764559"/>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4. Systemic accident models</a:t>
            </a:r>
            <a:endParaRPr b="0" i="1" sz="2000" u="none" cap="none" strike="noStrike">
              <a:solidFill>
                <a:schemeClr val="dk1"/>
              </a:solidFill>
              <a:latin typeface="Nunito"/>
              <a:ea typeface="Nunito"/>
              <a:cs typeface="Nunito"/>
              <a:sym typeface="Nunito"/>
            </a:endParaRPr>
          </a:p>
        </p:txBody>
      </p:sp>
      <p:sp>
        <p:nvSpPr>
          <p:cNvPr id="800" name="Google Shape;800;p70"/>
          <p:cNvSpPr txBox="1"/>
          <p:nvPr/>
        </p:nvSpPr>
        <p:spPr>
          <a:xfrm>
            <a:off x="367450" y="3413678"/>
            <a:ext cx="88062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5. Tails events </a:t>
            </a:r>
            <a:endParaRPr b="0" i="0" sz="2000" u="none" cap="none" strike="noStrike">
              <a:solidFill>
                <a:schemeClr val="dk1"/>
              </a:solidFill>
              <a:latin typeface="Nunito"/>
              <a:ea typeface="Nunito"/>
              <a:cs typeface="Nunito"/>
              <a:sym typeface="Nunito"/>
            </a:endParaRPr>
          </a:p>
        </p:txBody>
      </p:sp>
      <p:sp>
        <p:nvSpPr>
          <p:cNvPr id="801" name="Google Shape;801;p70"/>
          <p:cNvSpPr txBox="1"/>
          <p:nvPr/>
        </p:nvSpPr>
        <p:spPr>
          <a:xfrm>
            <a:off x="367450" y="2115439"/>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3. Component failure accident models</a:t>
            </a:r>
            <a:endParaRPr b="0" i="0" sz="2000" u="none" cap="none" strike="noStrike">
              <a:solidFill>
                <a:schemeClr val="dk1"/>
              </a:solidFill>
              <a:latin typeface="Nunito"/>
              <a:ea typeface="Nunito"/>
              <a:cs typeface="Nunito"/>
              <a:sym typeface="Nunito"/>
            </a:endParaRPr>
          </a:p>
        </p:txBody>
      </p:sp>
      <p:sp>
        <p:nvSpPr>
          <p:cNvPr id="802" name="Google Shape;802;p70"/>
          <p:cNvSpPr txBox="1"/>
          <p:nvPr/>
        </p:nvSpPr>
        <p:spPr>
          <a:xfrm>
            <a:off x="367450" y="4062798"/>
            <a:ext cx="88062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6. Black swans</a:t>
            </a:r>
            <a:endParaRPr b="0" i="0" sz="2000" u="none" cap="none" strike="noStrike">
              <a:solidFill>
                <a:schemeClr val="dk1"/>
              </a:solidFill>
              <a:latin typeface="Nunito"/>
              <a:ea typeface="Nunito"/>
              <a:cs typeface="Nunito"/>
              <a:sym typeface="Nunito"/>
            </a:endParaRPr>
          </a:p>
        </p:txBody>
      </p:sp>
      <p:sp>
        <p:nvSpPr>
          <p:cNvPr id="803" name="Google Shape;803;p70"/>
          <p:cNvSpPr/>
          <p:nvPr/>
        </p:nvSpPr>
        <p:spPr>
          <a:xfrm>
            <a:off x="367450" y="3356975"/>
            <a:ext cx="8279700" cy="1243500"/>
          </a:xfrm>
          <a:prstGeom prst="rect">
            <a:avLst/>
          </a:prstGeom>
          <a:noFill/>
          <a:ln cap="flat" cmpd="sng" w="9525">
            <a:solidFill>
              <a:srgbClr val="0097A7"/>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03"/>
                                        </p:tgtEl>
                                        <p:attrNameLst>
                                          <p:attrName>style.visibility</p:attrName>
                                        </p:attrNameLst>
                                      </p:cBhvr>
                                      <p:to>
                                        <p:strVal val="visible"/>
                                      </p:to>
                                    </p:set>
                                    <p:animEffect filter="fade" transition="in">
                                      <p:cBhvr>
                                        <p:cTn dur="1000"/>
                                        <p:tgtEl>
                                          <p:spTgt spid="80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7" name="Shape 807"/>
        <p:cNvGrpSpPr/>
        <p:nvPr/>
      </p:nvGrpSpPr>
      <p:grpSpPr>
        <a:xfrm>
          <a:off x="0" y="0"/>
          <a:ext cx="0" cy="0"/>
          <a:chOff x="0" y="0"/>
          <a:chExt cx="0" cy="0"/>
        </a:xfrm>
      </p:grpSpPr>
      <p:sp>
        <p:nvSpPr>
          <p:cNvPr id="808" name="Google Shape;808;p71"/>
          <p:cNvSpPr txBox="1"/>
          <p:nvPr>
            <p:ph type="title"/>
          </p:nvPr>
        </p:nvSpPr>
        <p:spPr>
          <a:xfrm>
            <a:off x="423450" y="1922850"/>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Tails Events</a:t>
            </a:r>
            <a:endParaRPr sz="3600">
              <a:latin typeface="Nunito"/>
              <a:ea typeface="Nunito"/>
              <a:cs typeface="Nunito"/>
              <a:sym typeface="Nunito"/>
            </a:endParaRPr>
          </a:p>
        </p:txBody>
      </p:sp>
      <p:sp>
        <p:nvSpPr>
          <p:cNvPr id="809" name="Google Shape;809;p71"/>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810" name="Google Shape;810;p71"/>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811" name="Google Shape;811;p71"/>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18"/>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The Two-Factor Risk Equation</a:t>
            </a:r>
            <a:endParaRPr/>
          </a:p>
          <a:p>
            <a:pPr indent="0" lvl="0" marL="0" rtl="0" algn="ctr">
              <a:lnSpc>
                <a:spcPct val="100000"/>
              </a:lnSpc>
              <a:spcBef>
                <a:spcPts val="0"/>
              </a:spcBef>
              <a:spcAft>
                <a:spcPts val="0"/>
              </a:spcAft>
              <a:buSzPts val="3600"/>
              <a:buNone/>
            </a:pPr>
            <a:r>
              <a:t/>
            </a:r>
            <a:endParaRPr/>
          </a:p>
        </p:txBody>
      </p:sp>
      <p:sp>
        <p:nvSpPr>
          <p:cNvPr id="117" name="Google Shape;117;p18"/>
          <p:cNvSpPr txBox="1"/>
          <p:nvPr/>
        </p:nvSpPr>
        <p:spPr>
          <a:xfrm>
            <a:off x="423400" y="2110550"/>
            <a:ext cx="42624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We should frame our goal as risk </a:t>
            </a:r>
            <a:r>
              <a:rPr b="0" i="1" lang="en" sz="2000" u="none" cap="none" strike="noStrike">
                <a:solidFill>
                  <a:schemeClr val="dk1"/>
                </a:solidFill>
                <a:latin typeface="Nunito"/>
                <a:ea typeface="Nunito"/>
                <a:cs typeface="Nunito"/>
                <a:sym typeface="Nunito"/>
              </a:rPr>
              <a:t>reduction</a:t>
            </a:r>
            <a:r>
              <a:rPr b="0" i="0" lang="en" sz="2000" u="none" cap="none" strike="noStrike">
                <a:solidFill>
                  <a:schemeClr val="dk1"/>
                </a:solidFill>
                <a:latin typeface="Nunito"/>
                <a:ea typeface="Nunito"/>
                <a:cs typeface="Nunito"/>
                <a:sym typeface="Nunito"/>
              </a:rPr>
              <a:t>, not eradication. </a:t>
            </a:r>
            <a:endParaRPr b="0" i="0" sz="2000" u="none" cap="none" strike="noStrike">
              <a:solidFill>
                <a:schemeClr val="dk1"/>
              </a:solidFill>
              <a:latin typeface="Nunito"/>
              <a:ea typeface="Nunito"/>
              <a:cs typeface="Nunito"/>
              <a:sym typeface="Nunito"/>
            </a:endParaRPr>
          </a:p>
        </p:txBody>
      </p:sp>
      <p:sp>
        <p:nvSpPr>
          <p:cNvPr id="118" name="Google Shape;118;p18"/>
          <p:cNvSpPr txBox="1"/>
          <p:nvPr/>
        </p:nvSpPr>
        <p:spPr>
          <a:xfrm>
            <a:off x="423400" y="2834750"/>
            <a:ext cx="4262400" cy="4917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“Solving the intelligence problem” </a:t>
            </a:r>
            <a:r>
              <a:rPr lang="en" sz="2000">
                <a:solidFill>
                  <a:schemeClr val="dk1"/>
                </a:solidFill>
                <a:latin typeface="Nunito"/>
                <a:ea typeface="Nunito"/>
                <a:cs typeface="Nunito"/>
                <a:sym typeface="Nunito"/>
              </a:rPr>
              <a:t>→</a:t>
            </a:r>
            <a:r>
              <a:rPr b="0" i="0" lang="en" sz="2000" u="none" cap="none" strike="noStrike">
                <a:solidFill>
                  <a:schemeClr val="dk1"/>
                </a:solidFill>
                <a:latin typeface="Nunito"/>
                <a:ea typeface="Nunito"/>
                <a:cs typeface="Nunito"/>
                <a:sym typeface="Nunito"/>
              </a:rPr>
              <a:t> “Improving capabilities”</a:t>
            </a:r>
            <a:endParaRPr b="0" i="0" sz="2000" u="none" cap="none" strike="noStrike">
              <a:solidFill>
                <a:schemeClr val="dk1"/>
              </a:solidFill>
              <a:latin typeface="Nunito"/>
              <a:ea typeface="Nunito"/>
              <a:cs typeface="Nunito"/>
              <a:sym typeface="Nunito"/>
            </a:endParaRPr>
          </a:p>
        </p:txBody>
      </p:sp>
      <p:sp>
        <p:nvSpPr>
          <p:cNvPr id="119" name="Google Shape;119;p18"/>
          <p:cNvSpPr txBox="1"/>
          <p:nvPr/>
        </p:nvSpPr>
        <p:spPr>
          <a:xfrm>
            <a:off x="423400" y="3948825"/>
            <a:ext cx="4262400" cy="4917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“Solving the alignment problem” </a:t>
            </a:r>
            <a:r>
              <a:rPr lang="en" sz="2000">
                <a:solidFill>
                  <a:schemeClr val="dk1"/>
                </a:solidFill>
                <a:latin typeface="Nunito"/>
                <a:ea typeface="Nunito"/>
                <a:cs typeface="Nunito"/>
                <a:sym typeface="Nunito"/>
              </a:rPr>
              <a:t>→</a:t>
            </a:r>
            <a:r>
              <a:rPr b="0" i="0" lang="en" sz="2000" u="none" cap="none" strike="noStrike">
                <a:solidFill>
                  <a:schemeClr val="dk1"/>
                </a:solidFill>
                <a:latin typeface="Nunito"/>
                <a:ea typeface="Nunito"/>
                <a:cs typeface="Nunito"/>
                <a:sym typeface="Nunito"/>
              </a:rPr>
              <a:t> “Making AI safer”</a:t>
            </a:r>
            <a:endParaRPr b="0" i="0" sz="2000" u="none" cap="none" strike="noStrike">
              <a:solidFill>
                <a:schemeClr val="dk1"/>
              </a:solidFill>
              <a:latin typeface="Nunito"/>
              <a:ea typeface="Nunito"/>
              <a:cs typeface="Nunito"/>
              <a:sym typeface="Nunito"/>
            </a:endParaRPr>
          </a:p>
        </p:txBody>
      </p:sp>
      <p:pic>
        <p:nvPicPr>
          <p:cNvPr id="120" name="Google Shape;120;p18"/>
          <p:cNvPicPr preferRelativeResize="0"/>
          <p:nvPr/>
        </p:nvPicPr>
        <p:blipFill rotWithShape="1">
          <a:blip r:embed="rId3">
            <a:alphaModFix/>
          </a:blip>
          <a:srcRect b="0" l="0" r="0" t="0"/>
          <a:stretch/>
        </p:blipFill>
        <p:spPr>
          <a:xfrm>
            <a:off x="506475" y="802413"/>
            <a:ext cx="6992423" cy="818025"/>
          </a:xfrm>
          <a:prstGeom prst="rect">
            <a:avLst/>
          </a:prstGeom>
          <a:noFill/>
          <a:ln>
            <a:noFill/>
          </a:ln>
        </p:spPr>
      </p:pic>
      <p:sp>
        <p:nvSpPr>
          <p:cNvPr id="121" name="Google Shape;121;p18"/>
          <p:cNvSpPr txBox="1"/>
          <p:nvPr/>
        </p:nvSpPr>
        <p:spPr>
          <a:xfrm>
            <a:off x="423400" y="1692475"/>
            <a:ext cx="87207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Example: Risk from volcano = probability of eruption x severity of impact</a:t>
            </a:r>
            <a:endParaRPr b="0" i="0" sz="2000" u="none" cap="none" strike="noStrike">
              <a:solidFill>
                <a:schemeClr val="dk1"/>
              </a:solidFill>
              <a:latin typeface="Nunito"/>
              <a:ea typeface="Nunito"/>
              <a:cs typeface="Nunito"/>
              <a:sym typeface="Nunito"/>
            </a:endParaRPr>
          </a:p>
        </p:txBody>
      </p:sp>
      <p:sp>
        <p:nvSpPr>
          <p:cNvPr id="122" name="Google Shape;122;p18"/>
          <p:cNvSpPr/>
          <p:nvPr/>
        </p:nvSpPr>
        <p:spPr>
          <a:xfrm>
            <a:off x="3694000" y="1567000"/>
            <a:ext cx="5193000" cy="7140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 name="Google Shape;123;p18"/>
          <p:cNvSpPr/>
          <p:nvPr/>
        </p:nvSpPr>
        <p:spPr>
          <a:xfrm>
            <a:off x="6544625" y="1692475"/>
            <a:ext cx="5193000" cy="7140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24" name="Google Shape;124;p18"/>
          <p:cNvPicPr preferRelativeResize="0"/>
          <p:nvPr/>
        </p:nvPicPr>
        <p:blipFill rotWithShape="1">
          <a:blip r:embed="rId4">
            <a:alphaModFix/>
          </a:blip>
          <a:srcRect b="0" l="0" r="0" t="0"/>
          <a:stretch/>
        </p:blipFill>
        <p:spPr>
          <a:xfrm>
            <a:off x="5292882" y="2723886"/>
            <a:ext cx="3427612" cy="1931651"/>
          </a:xfrm>
          <a:prstGeom prst="rect">
            <a:avLst/>
          </a:prstGeom>
          <a:noFill/>
          <a:ln>
            <a:noFill/>
          </a:ln>
        </p:spPr>
      </p:pic>
      <p:sp>
        <p:nvSpPr>
          <p:cNvPr id="125" name="Google Shape;125;p18"/>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26" name="Google Shape;126;p18"/>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27" name="Google Shape;127;p18"/>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0"/>
                                        </p:tgtEl>
                                        <p:attrNameLst>
                                          <p:attrName>style.visibility</p:attrName>
                                        </p:attrNameLst>
                                      </p:cBhvr>
                                      <p:to>
                                        <p:strVal val="visible"/>
                                      </p:to>
                                    </p:set>
                                    <p:animEffect filter="fade" transition="in">
                                      <p:cBhvr>
                                        <p:cTn dur="300"/>
                                        <p:tgtEl>
                                          <p:spTgt spid="12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1"/>
                                        </p:tgtEl>
                                        <p:attrNameLst>
                                          <p:attrName>style.visibility</p:attrName>
                                        </p:attrNameLst>
                                      </p:cBhvr>
                                      <p:to>
                                        <p:strVal val="visible"/>
                                      </p:to>
                                    </p:set>
                                    <p:animEffect filter="fade" transition="in">
                                      <p:cBhvr>
                                        <p:cTn dur="300"/>
                                        <p:tgtEl>
                                          <p:spTgt spid="12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2" presetSubtype="2">
                                  <p:stCondLst>
                                    <p:cond delay="0"/>
                                  </p:stCondLst>
                                  <p:childTnLst>
                                    <p:anim calcmode="lin" valueType="num">
                                      <p:cBhvr additive="base">
                                        <p:cTn dur="300"/>
                                        <p:tgtEl>
                                          <p:spTgt spid="122"/>
                                        </p:tgtEl>
                                        <p:attrNameLst>
                                          <p:attrName>ppt_x</p:attrName>
                                        </p:attrNameLst>
                                      </p:cBhvr>
                                      <p:tavLst>
                                        <p:tav fmla="" tm="0">
                                          <p:val>
                                            <p:strVal val="#ppt_x"/>
                                          </p:val>
                                        </p:tav>
                                        <p:tav fmla="" tm="100000">
                                          <p:val>
                                            <p:strVal val="#ppt_x+1"/>
                                          </p:val>
                                        </p:tav>
                                      </p:tavLst>
                                    </p:anim>
                                    <p:set>
                                      <p:cBhvr>
                                        <p:cTn dur="1" fill="hold">
                                          <p:stCondLst>
                                            <p:cond delay="300"/>
                                          </p:stCondLst>
                                        </p:cTn>
                                        <p:tgtEl>
                                          <p:spTgt spid="122"/>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2" presetSubtype="2">
                                  <p:stCondLst>
                                    <p:cond delay="0"/>
                                  </p:stCondLst>
                                  <p:childTnLst>
                                    <p:anim calcmode="lin" valueType="num">
                                      <p:cBhvr additive="base">
                                        <p:cTn dur="300"/>
                                        <p:tgtEl>
                                          <p:spTgt spid="123"/>
                                        </p:tgtEl>
                                        <p:attrNameLst>
                                          <p:attrName>ppt_x</p:attrName>
                                        </p:attrNameLst>
                                      </p:cBhvr>
                                      <p:tavLst>
                                        <p:tav fmla="" tm="0">
                                          <p:val>
                                            <p:strVal val="#ppt_x"/>
                                          </p:val>
                                        </p:tav>
                                        <p:tav fmla="" tm="100000">
                                          <p:val>
                                            <p:strVal val="#ppt_x+1"/>
                                          </p:val>
                                        </p:tav>
                                      </p:tavLst>
                                    </p:anim>
                                    <p:set>
                                      <p:cBhvr>
                                        <p:cTn dur="1" fill="hold">
                                          <p:stCondLst>
                                            <p:cond delay="300"/>
                                          </p:stCondLst>
                                        </p:cTn>
                                        <p:tgtEl>
                                          <p:spTgt spid="123"/>
                                        </p:tgtEl>
                                        <p:attrNameLst>
                                          <p:attrName>style.visibility</p:attrName>
                                        </p:attrNameLst>
                                      </p:cBhvr>
                                      <p:to>
                                        <p:strVal val="hidden"/>
                                      </p:to>
                                    </p:se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124"/>
                                        </p:tgtEl>
                                        <p:attrNameLst>
                                          <p:attrName>style.visibility</p:attrName>
                                        </p:attrNameLst>
                                      </p:cBhvr>
                                      <p:to>
                                        <p:strVal val="visible"/>
                                      </p:to>
                                    </p:set>
                                    <p:animEffect filter="fade" transition="in">
                                      <p:cBhvr>
                                        <p:cTn dur="300"/>
                                        <p:tgtEl>
                                          <p:spTgt spid="12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7">
                                            <p:txEl>
                                              <p:pRg end="0" st="0"/>
                                            </p:txEl>
                                          </p:spTgt>
                                        </p:tgtEl>
                                        <p:attrNameLst>
                                          <p:attrName>style.visibility</p:attrName>
                                        </p:attrNameLst>
                                      </p:cBhvr>
                                      <p:to>
                                        <p:strVal val="visible"/>
                                      </p:to>
                                    </p:set>
                                    <p:animEffect filter="fade" transition="in">
                                      <p:cBhvr>
                                        <p:cTn dur="300"/>
                                        <p:tgtEl>
                                          <p:spTgt spid="117">
                                            <p:txEl>
                                              <p:pRg end="0" st="0"/>
                                            </p:txEl>
                                          </p:spTgt>
                                        </p:tgtEl>
                                      </p:cBhvr>
                                    </p:animEffect>
                                  </p:childTnLst>
                                </p:cTn>
                              </p:par>
                              <p:par>
                                <p:cTn fill="hold" nodeType="withEffect" presetClass="exit" presetID="10" presetSubtype="0">
                                  <p:stCondLst>
                                    <p:cond delay="0"/>
                                  </p:stCondLst>
                                  <p:childTnLst>
                                    <p:animEffect filter="fade" transition="out">
                                      <p:cBhvr>
                                        <p:cTn dur="300"/>
                                        <p:tgtEl>
                                          <p:spTgt spid="124"/>
                                        </p:tgtEl>
                                      </p:cBhvr>
                                    </p:animEffect>
                                    <p:set>
                                      <p:cBhvr>
                                        <p:cTn dur="1" fill="hold">
                                          <p:stCondLst>
                                            <p:cond delay="300"/>
                                          </p:stCondLst>
                                        </p:cTn>
                                        <p:tgtEl>
                                          <p:spTgt spid="124"/>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8"/>
                                        </p:tgtEl>
                                        <p:attrNameLst>
                                          <p:attrName>style.visibility</p:attrName>
                                        </p:attrNameLst>
                                      </p:cBhvr>
                                      <p:to>
                                        <p:strVal val="visible"/>
                                      </p:to>
                                    </p:set>
                                    <p:animEffect filter="fade" transition="in">
                                      <p:cBhvr>
                                        <p:cTn dur="300"/>
                                        <p:tgtEl>
                                          <p:spTgt spid="11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9"/>
                                        </p:tgtEl>
                                        <p:attrNameLst>
                                          <p:attrName>style.visibility</p:attrName>
                                        </p:attrNameLst>
                                      </p:cBhvr>
                                      <p:to>
                                        <p:strVal val="visible"/>
                                      </p:to>
                                    </p:set>
                                    <p:animEffect filter="fade" transition="in">
                                      <p:cBhvr>
                                        <p:cTn dur="300"/>
                                        <p:tgtEl>
                                          <p:spTgt spid="11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5" name="Shape 815"/>
        <p:cNvGrpSpPr/>
        <p:nvPr/>
      </p:nvGrpSpPr>
      <p:grpSpPr>
        <a:xfrm>
          <a:off x="0" y="0"/>
          <a:ext cx="0" cy="0"/>
          <a:chOff x="0" y="0"/>
          <a:chExt cx="0" cy="0"/>
        </a:xfrm>
      </p:grpSpPr>
      <p:sp>
        <p:nvSpPr>
          <p:cNvPr id="816" name="Google Shape;816;p72"/>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Defining Our Terms</a:t>
            </a:r>
            <a:endParaRPr/>
          </a:p>
        </p:txBody>
      </p:sp>
      <p:sp>
        <p:nvSpPr>
          <p:cNvPr id="817" name="Google Shape;817;p72"/>
          <p:cNvSpPr txBox="1"/>
          <p:nvPr/>
        </p:nvSpPr>
        <p:spPr>
          <a:xfrm>
            <a:off x="423400" y="81720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Tail event</a:t>
            </a:r>
            <a:r>
              <a:rPr b="0" i="0" lang="en" sz="2000" u="none" cap="none" strike="noStrike">
                <a:solidFill>
                  <a:schemeClr val="dk1"/>
                </a:solidFill>
                <a:latin typeface="Nunito"/>
                <a:ea typeface="Nunito"/>
                <a:cs typeface="Nunito"/>
                <a:sym typeface="Nunito"/>
              </a:rPr>
              <a:t>: a low-probability but high-impact occurrence.</a:t>
            </a:r>
            <a:endParaRPr b="0" i="0" sz="2000" u="none" cap="none" strike="noStrike">
              <a:solidFill>
                <a:schemeClr val="dk1"/>
              </a:solidFill>
              <a:latin typeface="Nunito"/>
              <a:ea typeface="Nunito"/>
              <a:cs typeface="Nunito"/>
              <a:sym typeface="Nunito"/>
            </a:endParaRPr>
          </a:p>
        </p:txBody>
      </p:sp>
      <p:sp>
        <p:nvSpPr>
          <p:cNvPr id="818" name="Google Shape;818;p72"/>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819" name="Google Shape;819;p72"/>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820" name="Google Shape;820;p72"/>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821" name="Google Shape;821;p72"/>
          <p:cNvSpPr txBox="1"/>
          <p:nvPr/>
        </p:nvSpPr>
        <p:spPr>
          <a:xfrm>
            <a:off x="423400" y="1448625"/>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Tail risk</a:t>
            </a:r>
            <a:r>
              <a:rPr b="0" i="0" lang="en" sz="2000" u="none" cap="none" strike="noStrike">
                <a:solidFill>
                  <a:schemeClr val="dk1"/>
                </a:solidFill>
                <a:latin typeface="Nunito"/>
                <a:ea typeface="Nunito"/>
                <a:cs typeface="Nunito"/>
                <a:sym typeface="Nunito"/>
              </a:rPr>
              <a:t>: the possibility of a tail event with negative impact.</a:t>
            </a:r>
            <a:endParaRPr b="0" i="0" sz="2000" u="none" cap="none" strike="noStrike">
              <a:solidFill>
                <a:schemeClr val="dk1"/>
              </a:solidFill>
              <a:latin typeface="Nunito"/>
              <a:ea typeface="Nunito"/>
              <a:cs typeface="Nunito"/>
              <a:sym typeface="Nunito"/>
            </a:endParaRPr>
          </a:p>
        </p:txBody>
      </p:sp>
      <p:sp>
        <p:nvSpPr>
          <p:cNvPr id="822" name="Google Shape;822;p72"/>
          <p:cNvSpPr txBox="1"/>
          <p:nvPr/>
        </p:nvSpPr>
        <p:spPr>
          <a:xfrm>
            <a:off x="423400" y="208005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Black swan</a:t>
            </a:r>
            <a:r>
              <a:rPr b="0" i="0" lang="en" sz="2000" u="none" cap="none" strike="noStrike">
                <a:solidFill>
                  <a:schemeClr val="dk1"/>
                </a:solidFill>
                <a:latin typeface="Nunito"/>
                <a:ea typeface="Nunito"/>
                <a:cs typeface="Nunito"/>
                <a:sym typeface="Nunito"/>
              </a:rPr>
              <a:t>: tail events that are unanticipated, because they are “unknown unknowns” (</a:t>
            </a:r>
            <a:r>
              <a:rPr lang="en" sz="2000">
                <a:solidFill>
                  <a:schemeClr val="dk1"/>
                </a:solidFill>
                <a:latin typeface="Nunito"/>
                <a:ea typeface="Nunito"/>
                <a:cs typeface="Nunito"/>
                <a:sym typeface="Nunito"/>
              </a:rPr>
              <a:t>discussed</a:t>
            </a:r>
            <a:r>
              <a:rPr b="0" i="0" lang="en" sz="2000" u="none" cap="none" strike="noStrike">
                <a:solidFill>
                  <a:schemeClr val="dk1"/>
                </a:solidFill>
                <a:latin typeface="Nunito"/>
                <a:ea typeface="Nunito"/>
                <a:cs typeface="Nunito"/>
                <a:sym typeface="Nunito"/>
              </a:rPr>
              <a:t> later).</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17"/>
                                        </p:tgtEl>
                                        <p:attrNameLst>
                                          <p:attrName>style.visibility</p:attrName>
                                        </p:attrNameLst>
                                      </p:cBhvr>
                                      <p:to>
                                        <p:strVal val="visible"/>
                                      </p:to>
                                    </p:set>
                                    <p:animEffect filter="fade" transition="in">
                                      <p:cBhvr>
                                        <p:cTn dur="300"/>
                                        <p:tgtEl>
                                          <p:spTgt spid="81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21"/>
                                        </p:tgtEl>
                                        <p:attrNameLst>
                                          <p:attrName>style.visibility</p:attrName>
                                        </p:attrNameLst>
                                      </p:cBhvr>
                                      <p:to>
                                        <p:strVal val="visible"/>
                                      </p:to>
                                    </p:set>
                                    <p:animEffect filter="fade" transition="in">
                                      <p:cBhvr>
                                        <p:cTn dur="300"/>
                                        <p:tgtEl>
                                          <p:spTgt spid="82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22"/>
                                        </p:tgtEl>
                                        <p:attrNameLst>
                                          <p:attrName>style.visibility</p:attrName>
                                        </p:attrNameLst>
                                      </p:cBhvr>
                                      <p:to>
                                        <p:strVal val="visible"/>
                                      </p:to>
                                    </p:set>
                                    <p:animEffect filter="fade" transition="in">
                                      <p:cBhvr>
                                        <p:cTn dur="300"/>
                                        <p:tgtEl>
                                          <p:spTgt spid="82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6" name="Shape 826"/>
        <p:cNvGrpSpPr/>
        <p:nvPr/>
      </p:nvGrpSpPr>
      <p:grpSpPr>
        <a:xfrm>
          <a:off x="0" y="0"/>
          <a:ext cx="0" cy="0"/>
          <a:chOff x="0" y="0"/>
          <a:chExt cx="0" cy="0"/>
        </a:xfrm>
      </p:grpSpPr>
      <p:sp>
        <p:nvSpPr>
          <p:cNvPr id="827" name="Google Shape;827;p73"/>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Introduction to Tail Events</a:t>
            </a:r>
            <a:endParaRPr/>
          </a:p>
        </p:txBody>
      </p:sp>
      <p:sp>
        <p:nvSpPr>
          <p:cNvPr id="828" name="Google Shape;828;p73"/>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829" name="Google Shape;829;p73"/>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830" name="Google Shape;830;p73"/>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831" name="Google Shape;831;p73"/>
          <p:cNvSpPr txBox="1"/>
          <p:nvPr/>
        </p:nvSpPr>
        <p:spPr>
          <a:xfrm>
            <a:off x="423400" y="876163"/>
            <a:ext cx="88572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Scott Sagan:</a:t>
            </a:r>
            <a:endParaRPr sz="2000">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“Things that have never happened before happen all the time.”</a:t>
            </a:r>
            <a:endParaRPr b="0" i="0" sz="2000" u="none" cap="none" strike="noStrike">
              <a:solidFill>
                <a:schemeClr val="dk1"/>
              </a:solidFill>
              <a:latin typeface="Nunito"/>
              <a:ea typeface="Nunito"/>
              <a:cs typeface="Nunito"/>
              <a:sym typeface="Nunito"/>
            </a:endParaRPr>
          </a:p>
        </p:txBody>
      </p:sp>
      <p:sp>
        <p:nvSpPr>
          <p:cNvPr id="832" name="Google Shape;832;p73"/>
          <p:cNvSpPr txBox="1"/>
          <p:nvPr/>
        </p:nvSpPr>
        <p:spPr>
          <a:xfrm>
            <a:off x="423400" y="2064500"/>
            <a:ext cx="88572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Tail event examples: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2007 financial crisis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COVID pandemic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ChatGPT</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31"/>
                                        </p:tgtEl>
                                        <p:attrNameLst>
                                          <p:attrName>style.visibility</p:attrName>
                                        </p:attrNameLst>
                                      </p:cBhvr>
                                      <p:to>
                                        <p:strVal val="visible"/>
                                      </p:to>
                                    </p:set>
                                    <p:animEffect filter="fade" transition="in">
                                      <p:cBhvr>
                                        <p:cTn dur="300"/>
                                        <p:tgtEl>
                                          <p:spTgt spid="83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32">
                                            <p:txEl>
                                              <p:pRg end="0" st="0"/>
                                            </p:txEl>
                                          </p:spTgt>
                                        </p:tgtEl>
                                        <p:attrNameLst>
                                          <p:attrName>style.visibility</p:attrName>
                                        </p:attrNameLst>
                                      </p:cBhvr>
                                      <p:to>
                                        <p:strVal val="visible"/>
                                      </p:to>
                                    </p:set>
                                    <p:animEffect filter="fade" transition="in">
                                      <p:cBhvr>
                                        <p:cTn dur="300"/>
                                        <p:tgtEl>
                                          <p:spTgt spid="83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32">
                                            <p:txEl>
                                              <p:pRg end="1" st="1"/>
                                            </p:txEl>
                                          </p:spTgt>
                                        </p:tgtEl>
                                        <p:attrNameLst>
                                          <p:attrName>style.visibility</p:attrName>
                                        </p:attrNameLst>
                                      </p:cBhvr>
                                      <p:to>
                                        <p:strVal val="visible"/>
                                      </p:to>
                                    </p:set>
                                    <p:animEffect filter="fade" transition="in">
                                      <p:cBhvr>
                                        <p:cTn dur="300"/>
                                        <p:tgtEl>
                                          <p:spTgt spid="832">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32">
                                            <p:txEl>
                                              <p:pRg end="2" st="2"/>
                                            </p:txEl>
                                          </p:spTgt>
                                        </p:tgtEl>
                                        <p:attrNameLst>
                                          <p:attrName>style.visibility</p:attrName>
                                        </p:attrNameLst>
                                      </p:cBhvr>
                                      <p:to>
                                        <p:strVal val="visible"/>
                                      </p:to>
                                    </p:set>
                                    <p:animEffect filter="fade" transition="in">
                                      <p:cBhvr>
                                        <p:cTn dur="300"/>
                                        <p:tgtEl>
                                          <p:spTgt spid="832">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32">
                                            <p:txEl>
                                              <p:pRg end="3" st="3"/>
                                            </p:txEl>
                                          </p:spTgt>
                                        </p:tgtEl>
                                        <p:attrNameLst>
                                          <p:attrName>style.visibility</p:attrName>
                                        </p:attrNameLst>
                                      </p:cBhvr>
                                      <p:to>
                                        <p:strVal val="visible"/>
                                      </p:to>
                                    </p:set>
                                    <p:animEffect filter="fade" transition="in">
                                      <p:cBhvr>
                                        <p:cTn dur="300"/>
                                        <p:tgtEl>
                                          <p:spTgt spid="832">
                                            <p:txEl>
                                              <p:pRg end="3" st="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836" name="Shape 836"/>
        <p:cNvGrpSpPr/>
        <p:nvPr/>
      </p:nvGrpSpPr>
      <p:grpSpPr>
        <a:xfrm>
          <a:off x="0" y="0"/>
          <a:ext cx="0" cy="0"/>
          <a:chOff x="0" y="0"/>
          <a:chExt cx="0" cy="0"/>
        </a:xfrm>
      </p:grpSpPr>
      <p:sp>
        <p:nvSpPr>
          <p:cNvPr id="837" name="Google Shape;837;p74"/>
          <p:cNvSpPr txBox="1"/>
          <p:nvPr/>
        </p:nvSpPr>
        <p:spPr>
          <a:xfrm>
            <a:off x="423400" y="81720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Tail events rarely affect </a:t>
            </a:r>
            <a:r>
              <a:rPr b="1" i="0" lang="en" sz="2000" u="none" cap="none" strike="noStrike">
                <a:solidFill>
                  <a:schemeClr val="dk1"/>
                </a:solidFill>
                <a:latin typeface="Nunito"/>
                <a:ea typeface="Nunito"/>
                <a:cs typeface="Nunito"/>
                <a:sym typeface="Nunito"/>
              </a:rPr>
              <a:t>median</a:t>
            </a:r>
            <a:r>
              <a:rPr b="0" i="0" lang="en" sz="2000" u="none" cap="none" strike="noStrike">
                <a:solidFill>
                  <a:schemeClr val="dk1"/>
                </a:solidFill>
                <a:latin typeface="Nunito"/>
                <a:ea typeface="Nunito"/>
                <a:cs typeface="Nunito"/>
                <a:sym typeface="Nunito"/>
              </a:rPr>
              <a:t>, but often change the </a:t>
            </a:r>
            <a:r>
              <a:rPr b="1" i="0" lang="en" sz="2000" u="none" cap="none" strike="noStrike">
                <a:solidFill>
                  <a:srgbClr val="0000FF"/>
                </a:solidFill>
                <a:latin typeface="Nunito"/>
                <a:ea typeface="Nunito"/>
                <a:cs typeface="Nunito"/>
                <a:sym typeface="Nunito"/>
              </a:rPr>
              <a:t>mean</a:t>
            </a:r>
            <a:r>
              <a:rPr b="0" i="0" lang="en" sz="2000" u="none" cap="none" strike="noStrike">
                <a:solidFill>
                  <a:schemeClr val="dk1"/>
                </a:solidFill>
                <a:latin typeface="Nunito"/>
                <a:ea typeface="Nunito"/>
                <a:cs typeface="Nunito"/>
                <a:sym typeface="Nunito"/>
              </a:rPr>
              <a:t>.</a:t>
            </a:r>
            <a:endParaRPr b="0" i="0" sz="2000" u="none" cap="none" strike="noStrike">
              <a:solidFill>
                <a:schemeClr val="dk1"/>
              </a:solidFill>
              <a:latin typeface="Nunito"/>
              <a:ea typeface="Nunito"/>
              <a:cs typeface="Nunito"/>
              <a:sym typeface="Nunito"/>
            </a:endParaRPr>
          </a:p>
        </p:txBody>
      </p:sp>
      <p:sp>
        <p:nvSpPr>
          <p:cNvPr id="838" name="Google Shape;838;p74"/>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Tail Event Effects on Average Risk</a:t>
            </a:r>
            <a:endParaRPr/>
          </a:p>
        </p:txBody>
      </p:sp>
      <p:sp>
        <p:nvSpPr>
          <p:cNvPr id="839" name="Google Shape;839;p74"/>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840" name="Google Shape;840;p74"/>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841" name="Google Shape;841;p74"/>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842" name="Google Shape;842;p74"/>
          <p:cNvSpPr/>
          <p:nvPr/>
        </p:nvSpPr>
        <p:spPr>
          <a:xfrm>
            <a:off x="4186250" y="887475"/>
            <a:ext cx="3336000" cy="3936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3" name="Google Shape;843;p74"/>
          <p:cNvSpPr/>
          <p:nvPr/>
        </p:nvSpPr>
        <p:spPr>
          <a:xfrm>
            <a:off x="3200925" y="966675"/>
            <a:ext cx="884700" cy="2352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4" name="Google Shape;844;p74"/>
          <p:cNvSpPr txBox="1"/>
          <p:nvPr/>
        </p:nvSpPr>
        <p:spPr>
          <a:xfrm>
            <a:off x="3200925" y="817200"/>
            <a:ext cx="12219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rgbClr val="FF0000"/>
                </a:solidFill>
                <a:latin typeface="Nunito"/>
                <a:ea typeface="Nunito"/>
                <a:cs typeface="Nunito"/>
                <a:sym typeface="Nunito"/>
              </a:rPr>
              <a:t>median</a:t>
            </a:r>
            <a:endParaRPr b="0" i="0" sz="2000" u="none" cap="none" strike="noStrike">
              <a:solidFill>
                <a:schemeClr val="dk1"/>
              </a:solidFill>
              <a:latin typeface="Nunito"/>
              <a:ea typeface="Nunito"/>
              <a:cs typeface="Nunito"/>
              <a:sym typeface="Nunito"/>
            </a:endParaRPr>
          </a:p>
        </p:txBody>
      </p:sp>
      <p:sp>
        <p:nvSpPr>
          <p:cNvPr id="845" name="Google Shape;845;p74"/>
          <p:cNvSpPr txBox="1"/>
          <p:nvPr/>
        </p:nvSpPr>
        <p:spPr>
          <a:xfrm>
            <a:off x="8172850" y="3269350"/>
            <a:ext cx="1458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1500"/>
              <a:buFont typeface="Arial"/>
              <a:buNone/>
            </a:pPr>
            <a:r>
              <a:t/>
            </a:r>
            <a:endParaRPr b="0" i="0" sz="1500" u="none" cap="none" strike="noStrike">
              <a:solidFill>
                <a:schemeClr val="dk1"/>
              </a:solidFill>
              <a:latin typeface="Nunito"/>
              <a:ea typeface="Nunito"/>
              <a:cs typeface="Nunito"/>
              <a:sym typeface="Nunito"/>
            </a:endParaRPr>
          </a:p>
        </p:txBody>
      </p:sp>
      <p:cxnSp>
        <p:nvCxnSpPr>
          <p:cNvPr id="846" name="Google Shape;846;p74"/>
          <p:cNvCxnSpPr/>
          <p:nvPr/>
        </p:nvCxnSpPr>
        <p:spPr>
          <a:xfrm>
            <a:off x="6605600" y="2090750"/>
            <a:ext cx="14400" cy="1319100"/>
          </a:xfrm>
          <a:prstGeom prst="straightConnector1">
            <a:avLst/>
          </a:prstGeom>
          <a:noFill/>
          <a:ln cap="flat" cmpd="sng" w="114300">
            <a:solidFill>
              <a:schemeClr val="lt1"/>
            </a:solidFill>
            <a:prstDash val="solid"/>
            <a:round/>
            <a:headEnd len="sm" w="sm" type="none"/>
            <a:tailEnd len="sm" w="sm" type="none"/>
          </a:ln>
        </p:spPr>
      </p:cxnSp>
      <p:sp>
        <p:nvSpPr>
          <p:cNvPr id="847" name="Google Shape;847;p74"/>
          <p:cNvSpPr/>
          <p:nvPr/>
        </p:nvSpPr>
        <p:spPr>
          <a:xfrm>
            <a:off x="6710650" y="1768075"/>
            <a:ext cx="602700" cy="1689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848" name="Google Shape;848;p74"/>
          <p:cNvPicPr preferRelativeResize="0"/>
          <p:nvPr/>
        </p:nvPicPr>
        <p:blipFill rotWithShape="1">
          <a:blip r:embed="rId3">
            <a:alphaModFix/>
          </a:blip>
          <a:srcRect b="0" l="0" r="0" t="0"/>
          <a:stretch/>
        </p:blipFill>
        <p:spPr>
          <a:xfrm>
            <a:off x="142050" y="1504675"/>
            <a:ext cx="4342526" cy="2910068"/>
          </a:xfrm>
          <a:prstGeom prst="rect">
            <a:avLst/>
          </a:prstGeom>
          <a:noFill/>
          <a:ln>
            <a:noFill/>
          </a:ln>
        </p:spPr>
      </p:pic>
      <p:pic>
        <p:nvPicPr>
          <p:cNvPr id="849" name="Google Shape;849;p74"/>
          <p:cNvPicPr preferRelativeResize="0"/>
          <p:nvPr/>
        </p:nvPicPr>
        <p:blipFill rotWithShape="1">
          <a:blip r:embed="rId4">
            <a:alphaModFix/>
          </a:blip>
          <a:srcRect b="0" l="0" r="0" t="0"/>
          <a:stretch/>
        </p:blipFill>
        <p:spPr>
          <a:xfrm>
            <a:off x="4665175" y="1461300"/>
            <a:ext cx="4342524" cy="292087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37"/>
                                        </p:tgtEl>
                                        <p:attrNameLst>
                                          <p:attrName>style.visibility</p:attrName>
                                        </p:attrNameLst>
                                      </p:cBhvr>
                                      <p:to>
                                        <p:strVal val="visible"/>
                                      </p:to>
                                    </p:set>
                                    <p:animEffect filter="fade" transition="in">
                                      <p:cBhvr>
                                        <p:cTn dur="300"/>
                                        <p:tgtEl>
                                          <p:spTgt spid="83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43"/>
                                        </p:tgtEl>
                                        <p:attrNameLst>
                                          <p:attrName>style.visibility</p:attrName>
                                        </p:attrNameLst>
                                      </p:cBhvr>
                                      <p:to>
                                        <p:strVal val="visible"/>
                                      </p:to>
                                    </p:set>
                                    <p:animEffect filter="fade" transition="in">
                                      <p:cBhvr>
                                        <p:cTn dur="300"/>
                                        <p:tgtEl>
                                          <p:spTgt spid="843"/>
                                        </p:tgtEl>
                                      </p:cBhvr>
                                    </p:animEffect>
                                  </p:childTnLst>
                                </p:cTn>
                              </p:par>
                              <p:par>
                                <p:cTn fill="hold" nodeType="withEffect" presetClass="entr" presetID="10" presetSubtype="0">
                                  <p:stCondLst>
                                    <p:cond delay="0"/>
                                  </p:stCondLst>
                                  <p:childTnLst>
                                    <p:set>
                                      <p:cBhvr>
                                        <p:cTn dur="1" fill="hold">
                                          <p:stCondLst>
                                            <p:cond delay="0"/>
                                          </p:stCondLst>
                                        </p:cTn>
                                        <p:tgtEl>
                                          <p:spTgt spid="844"/>
                                        </p:tgtEl>
                                        <p:attrNameLst>
                                          <p:attrName>style.visibility</p:attrName>
                                        </p:attrNameLst>
                                      </p:cBhvr>
                                      <p:to>
                                        <p:strVal val="visible"/>
                                      </p:to>
                                    </p:set>
                                    <p:animEffect filter="fade" transition="in">
                                      <p:cBhvr>
                                        <p:cTn dur="300"/>
                                        <p:tgtEl>
                                          <p:spTgt spid="84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2" presetSubtype="2">
                                  <p:stCondLst>
                                    <p:cond delay="0"/>
                                  </p:stCondLst>
                                  <p:childTnLst>
                                    <p:anim calcmode="lin" valueType="num">
                                      <p:cBhvr additive="base">
                                        <p:cTn dur="1000"/>
                                        <p:tgtEl>
                                          <p:spTgt spid="842"/>
                                        </p:tgtEl>
                                        <p:attrNameLst>
                                          <p:attrName>ppt_x</p:attrName>
                                        </p:attrNameLst>
                                      </p:cBhvr>
                                      <p:tavLst>
                                        <p:tav fmla="" tm="0">
                                          <p:val>
                                            <p:strVal val="#ppt_x"/>
                                          </p:val>
                                        </p:tav>
                                        <p:tav fmla="" tm="100000">
                                          <p:val>
                                            <p:strVal val="#ppt_x+1"/>
                                          </p:val>
                                        </p:tav>
                                      </p:tavLst>
                                    </p:anim>
                                    <p:set>
                                      <p:cBhvr>
                                        <p:cTn dur="1" fill="hold">
                                          <p:stCondLst>
                                            <p:cond delay="1000"/>
                                          </p:stCondLst>
                                        </p:cTn>
                                        <p:tgtEl>
                                          <p:spTgt spid="842"/>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853" name="Shape 853"/>
        <p:cNvGrpSpPr/>
        <p:nvPr/>
      </p:nvGrpSpPr>
      <p:grpSpPr>
        <a:xfrm>
          <a:off x="0" y="0"/>
          <a:ext cx="0" cy="0"/>
          <a:chOff x="0" y="0"/>
          <a:chExt cx="0" cy="0"/>
        </a:xfrm>
      </p:grpSpPr>
      <p:sp>
        <p:nvSpPr>
          <p:cNvPr id="854" name="Google Shape;854;p75"/>
          <p:cNvSpPr txBox="1"/>
          <p:nvPr>
            <p:ph type="title"/>
          </p:nvPr>
        </p:nvSpPr>
        <p:spPr>
          <a:xfrm>
            <a:off x="175" y="-12175"/>
            <a:ext cx="91437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Frequency Distributions</a:t>
            </a:r>
            <a:endParaRPr/>
          </a:p>
        </p:txBody>
      </p:sp>
      <p:sp>
        <p:nvSpPr>
          <p:cNvPr id="855" name="Google Shape;855;p75"/>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856" name="Google Shape;856;p75"/>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857" name="Google Shape;857;p75"/>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pic>
        <p:nvPicPr>
          <p:cNvPr id="858" name="Google Shape;858;p75"/>
          <p:cNvPicPr preferRelativeResize="0"/>
          <p:nvPr/>
        </p:nvPicPr>
        <p:blipFill rotWithShape="1">
          <a:blip r:embed="rId3">
            <a:alphaModFix/>
          </a:blip>
          <a:srcRect b="0" l="0" r="0" t="0"/>
          <a:stretch/>
        </p:blipFill>
        <p:spPr>
          <a:xfrm>
            <a:off x="1793763" y="847788"/>
            <a:ext cx="5556823" cy="3703651"/>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862" name="Shape 862"/>
        <p:cNvGrpSpPr/>
        <p:nvPr/>
      </p:nvGrpSpPr>
      <p:grpSpPr>
        <a:xfrm>
          <a:off x="0" y="0"/>
          <a:ext cx="0" cy="0"/>
          <a:chOff x="0" y="0"/>
          <a:chExt cx="0" cy="0"/>
        </a:xfrm>
      </p:grpSpPr>
      <p:sp>
        <p:nvSpPr>
          <p:cNvPr id="863" name="Google Shape;863;p76"/>
          <p:cNvSpPr txBox="1"/>
          <p:nvPr>
            <p:ph type="title"/>
          </p:nvPr>
        </p:nvSpPr>
        <p:spPr>
          <a:xfrm>
            <a:off x="175" y="-12175"/>
            <a:ext cx="91437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Distribution Tails: Long vs Thin</a:t>
            </a:r>
            <a:endParaRPr/>
          </a:p>
          <a:p>
            <a:pPr indent="0" lvl="0" marL="0" rtl="0" algn="ctr">
              <a:lnSpc>
                <a:spcPct val="100000"/>
              </a:lnSpc>
              <a:spcBef>
                <a:spcPts val="0"/>
              </a:spcBef>
              <a:spcAft>
                <a:spcPts val="0"/>
              </a:spcAft>
              <a:buSzPts val="3600"/>
              <a:buNone/>
            </a:pPr>
            <a:r>
              <a:t/>
            </a:r>
            <a:endParaRPr/>
          </a:p>
        </p:txBody>
      </p:sp>
      <p:sp>
        <p:nvSpPr>
          <p:cNvPr id="864" name="Google Shape;864;p76"/>
          <p:cNvSpPr txBox="1"/>
          <p:nvPr/>
        </p:nvSpPr>
        <p:spPr>
          <a:xfrm>
            <a:off x="423400" y="817200"/>
            <a:ext cx="88269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Long-tailed distribution</a:t>
            </a:r>
            <a:r>
              <a:rPr b="0" i="0" lang="en" sz="2000" u="none" cap="none" strike="noStrike">
                <a:solidFill>
                  <a:schemeClr val="dk1"/>
                </a:solidFill>
                <a:latin typeface="Nunito"/>
                <a:ea typeface="Nunito"/>
                <a:cs typeface="Nunito"/>
                <a:sym typeface="Nunito"/>
              </a:rPr>
              <a:t>: extreme events can have huge effects:</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Example: 0.2% of books account for 50% of total book sales</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Example: The richest 1% own close to half of the world’s total wealth</a:t>
            </a:r>
            <a:endParaRPr b="0" i="0" sz="2000" u="none" cap="none" strike="noStrike">
              <a:solidFill>
                <a:schemeClr val="dk1"/>
              </a:solidFill>
              <a:latin typeface="Nunito"/>
              <a:ea typeface="Nunito"/>
              <a:cs typeface="Nunito"/>
              <a:sym typeface="Nunito"/>
            </a:endParaRPr>
          </a:p>
          <a:p>
            <a:pPr indent="0" lvl="0" marL="45720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865" name="Google Shape;865;p76"/>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866" name="Google Shape;866;p76"/>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867" name="Google Shape;867;p76"/>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868" name="Google Shape;868;p76"/>
          <p:cNvSpPr txBox="1"/>
          <p:nvPr/>
        </p:nvSpPr>
        <p:spPr>
          <a:xfrm>
            <a:off x="423400" y="2080050"/>
            <a:ext cx="88269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869" name="Google Shape;869;p76"/>
          <p:cNvSpPr txBox="1"/>
          <p:nvPr/>
        </p:nvSpPr>
        <p:spPr>
          <a:xfrm>
            <a:off x="423400" y="2080050"/>
            <a:ext cx="88269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Thin-tailed distribution</a:t>
            </a:r>
            <a:r>
              <a:rPr b="0" i="0" lang="en" sz="2000" u="none" cap="none" strike="noStrike">
                <a:solidFill>
                  <a:schemeClr val="dk1"/>
                </a:solidFill>
                <a:latin typeface="Nunito"/>
                <a:ea typeface="Nunito"/>
                <a:cs typeface="Nunito"/>
                <a:sym typeface="Nunito"/>
              </a:rPr>
              <a:t>: no event is extreme enough to have much effect:</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Example: Human height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Example: Olympic running times</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64">
                                            <p:txEl>
                                              <p:pRg end="0" st="0"/>
                                            </p:txEl>
                                          </p:spTgt>
                                        </p:tgtEl>
                                        <p:attrNameLst>
                                          <p:attrName>style.visibility</p:attrName>
                                        </p:attrNameLst>
                                      </p:cBhvr>
                                      <p:to>
                                        <p:strVal val="visible"/>
                                      </p:to>
                                    </p:set>
                                    <p:animEffect filter="fade" transition="in">
                                      <p:cBhvr>
                                        <p:cTn dur="300"/>
                                        <p:tgtEl>
                                          <p:spTgt spid="864">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64">
                                            <p:txEl>
                                              <p:pRg end="1" st="1"/>
                                            </p:txEl>
                                          </p:spTgt>
                                        </p:tgtEl>
                                        <p:attrNameLst>
                                          <p:attrName>style.visibility</p:attrName>
                                        </p:attrNameLst>
                                      </p:cBhvr>
                                      <p:to>
                                        <p:strVal val="visible"/>
                                      </p:to>
                                    </p:set>
                                    <p:animEffect filter="fade" transition="in">
                                      <p:cBhvr>
                                        <p:cTn dur="300"/>
                                        <p:tgtEl>
                                          <p:spTgt spid="864">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64">
                                            <p:txEl>
                                              <p:pRg end="2" st="2"/>
                                            </p:txEl>
                                          </p:spTgt>
                                        </p:tgtEl>
                                        <p:attrNameLst>
                                          <p:attrName>style.visibility</p:attrName>
                                        </p:attrNameLst>
                                      </p:cBhvr>
                                      <p:to>
                                        <p:strVal val="visible"/>
                                      </p:to>
                                    </p:set>
                                    <p:animEffect filter="fade" transition="in">
                                      <p:cBhvr>
                                        <p:cTn dur="300"/>
                                        <p:tgtEl>
                                          <p:spTgt spid="864">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64">
                                            <p:txEl>
                                              <p:pRg end="3" st="3"/>
                                            </p:txEl>
                                          </p:spTgt>
                                        </p:tgtEl>
                                        <p:attrNameLst>
                                          <p:attrName>style.visibility</p:attrName>
                                        </p:attrNameLst>
                                      </p:cBhvr>
                                      <p:to>
                                        <p:strVal val="visible"/>
                                      </p:to>
                                    </p:set>
                                    <p:animEffect filter="fade" transition="in">
                                      <p:cBhvr>
                                        <p:cTn dur="300"/>
                                        <p:tgtEl>
                                          <p:spTgt spid="864">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69">
                                            <p:txEl>
                                              <p:pRg end="0" st="0"/>
                                            </p:txEl>
                                          </p:spTgt>
                                        </p:tgtEl>
                                        <p:attrNameLst>
                                          <p:attrName>style.visibility</p:attrName>
                                        </p:attrNameLst>
                                      </p:cBhvr>
                                      <p:to>
                                        <p:strVal val="visible"/>
                                      </p:to>
                                    </p:set>
                                    <p:animEffect filter="fade" transition="in">
                                      <p:cBhvr>
                                        <p:cTn dur="300"/>
                                        <p:tgtEl>
                                          <p:spTgt spid="869">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69">
                                            <p:txEl>
                                              <p:pRg end="1" st="1"/>
                                            </p:txEl>
                                          </p:spTgt>
                                        </p:tgtEl>
                                        <p:attrNameLst>
                                          <p:attrName>style.visibility</p:attrName>
                                        </p:attrNameLst>
                                      </p:cBhvr>
                                      <p:to>
                                        <p:strVal val="visible"/>
                                      </p:to>
                                    </p:set>
                                    <p:animEffect filter="fade" transition="in">
                                      <p:cBhvr>
                                        <p:cTn dur="300"/>
                                        <p:tgtEl>
                                          <p:spTgt spid="869">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69">
                                            <p:txEl>
                                              <p:pRg end="2" st="2"/>
                                            </p:txEl>
                                          </p:spTgt>
                                        </p:tgtEl>
                                        <p:attrNameLst>
                                          <p:attrName>style.visibility</p:attrName>
                                        </p:attrNameLst>
                                      </p:cBhvr>
                                      <p:to>
                                        <p:strVal val="visible"/>
                                      </p:to>
                                    </p:set>
                                    <p:animEffect filter="fade" transition="in">
                                      <p:cBhvr>
                                        <p:cTn dur="300"/>
                                        <p:tgtEl>
                                          <p:spTgt spid="869">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69">
                                            <p:txEl>
                                              <p:pRg end="3" st="3"/>
                                            </p:txEl>
                                          </p:spTgt>
                                        </p:tgtEl>
                                        <p:attrNameLst>
                                          <p:attrName>style.visibility</p:attrName>
                                        </p:attrNameLst>
                                      </p:cBhvr>
                                      <p:to>
                                        <p:strVal val="visible"/>
                                      </p:to>
                                    </p:set>
                                    <p:animEffect filter="fade" transition="in">
                                      <p:cBhvr>
                                        <p:cTn dur="300"/>
                                        <p:tgtEl>
                                          <p:spTgt spid="869">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69">
                                            <p:txEl>
                                              <p:pRg end="4" st="4"/>
                                            </p:txEl>
                                          </p:spTgt>
                                        </p:tgtEl>
                                        <p:attrNameLst>
                                          <p:attrName>style.visibility</p:attrName>
                                        </p:attrNameLst>
                                      </p:cBhvr>
                                      <p:to>
                                        <p:strVal val="visible"/>
                                      </p:to>
                                    </p:set>
                                    <p:animEffect filter="fade" transition="in">
                                      <p:cBhvr>
                                        <p:cTn dur="300"/>
                                        <p:tgtEl>
                                          <p:spTgt spid="869">
                                            <p:txEl>
                                              <p:pRg end="4" st="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873" name="Shape 873"/>
        <p:cNvGrpSpPr/>
        <p:nvPr/>
      </p:nvGrpSpPr>
      <p:grpSpPr>
        <a:xfrm>
          <a:off x="0" y="0"/>
          <a:ext cx="0" cy="0"/>
          <a:chOff x="0" y="0"/>
          <a:chExt cx="0" cy="0"/>
        </a:xfrm>
      </p:grpSpPr>
      <p:sp>
        <p:nvSpPr>
          <p:cNvPr id="874" name="Google Shape;874;p77"/>
          <p:cNvSpPr txBox="1"/>
          <p:nvPr>
            <p:ph type="title"/>
          </p:nvPr>
        </p:nvSpPr>
        <p:spPr>
          <a:xfrm>
            <a:off x="175" y="-12175"/>
            <a:ext cx="91437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Distribution Tails: Long vs Thin</a:t>
            </a:r>
            <a:endParaRPr/>
          </a:p>
        </p:txBody>
      </p:sp>
      <p:sp>
        <p:nvSpPr>
          <p:cNvPr id="875" name="Google Shape;875;p77"/>
          <p:cNvSpPr txBox="1"/>
          <p:nvPr/>
        </p:nvSpPr>
        <p:spPr>
          <a:xfrm>
            <a:off x="423400" y="81720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Long-tailed variables span orders of magnitude; thin-tailed ones do not. </a:t>
            </a:r>
            <a:endParaRPr b="0" i="0" sz="2000" u="none" cap="none" strike="noStrike">
              <a:solidFill>
                <a:schemeClr val="dk1"/>
              </a:solidFill>
              <a:latin typeface="Nunito"/>
              <a:ea typeface="Nunito"/>
              <a:cs typeface="Nunito"/>
              <a:sym typeface="Nunito"/>
            </a:endParaRPr>
          </a:p>
        </p:txBody>
      </p:sp>
      <p:sp>
        <p:nvSpPr>
          <p:cNvPr id="876" name="Google Shape;876;p77"/>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877" name="Google Shape;877;p77"/>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878" name="Google Shape;878;p77"/>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879" name="Google Shape;879;p77"/>
          <p:cNvSpPr txBox="1"/>
          <p:nvPr/>
        </p:nvSpPr>
        <p:spPr>
          <a:xfrm>
            <a:off x="423400" y="1565575"/>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Rule of thumb: If we add a zero at the end of a data point’s value, does it still make sense?</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Yes: long-tailed variable</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No: thin-tailed variable</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75"/>
                                        </p:tgtEl>
                                        <p:attrNameLst>
                                          <p:attrName>style.visibility</p:attrName>
                                        </p:attrNameLst>
                                      </p:cBhvr>
                                      <p:to>
                                        <p:strVal val="visible"/>
                                      </p:to>
                                    </p:set>
                                    <p:animEffect filter="fade" transition="in">
                                      <p:cBhvr>
                                        <p:cTn dur="300"/>
                                        <p:tgtEl>
                                          <p:spTgt spid="87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79">
                                            <p:txEl>
                                              <p:pRg end="0" st="0"/>
                                            </p:txEl>
                                          </p:spTgt>
                                        </p:tgtEl>
                                        <p:attrNameLst>
                                          <p:attrName>style.visibility</p:attrName>
                                        </p:attrNameLst>
                                      </p:cBhvr>
                                      <p:to>
                                        <p:strVal val="visible"/>
                                      </p:to>
                                    </p:set>
                                    <p:animEffect filter="fade" transition="in">
                                      <p:cBhvr>
                                        <p:cTn dur="300"/>
                                        <p:tgtEl>
                                          <p:spTgt spid="879">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79">
                                            <p:txEl>
                                              <p:pRg end="1" st="1"/>
                                            </p:txEl>
                                          </p:spTgt>
                                        </p:tgtEl>
                                        <p:attrNameLst>
                                          <p:attrName>style.visibility</p:attrName>
                                        </p:attrNameLst>
                                      </p:cBhvr>
                                      <p:to>
                                        <p:strVal val="visible"/>
                                      </p:to>
                                    </p:set>
                                    <p:animEffect filter="fade" transition="in">
                                      <p:cBhvr>
                                        <p:cTn dur="300"/>
                                        <p:tgtEl>
                                          <p:spTgt spid="879">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79">
                                            <p:txEl>
                                              <p:pRg end="2" st="2"/>
                                            </p:txEl>
                                          </p:spTgt>
                                        </p:tgtEl>
                                        <p:attrNameLst>
                                          <p:attrName>style.visibility</p:attrName>
                                        </p:attrNameLst>
                                      </p:cBhvr>
                                      <p:to>
                                        <p:strVal val="visible"/>
                                      </p:to>
                                    </p:set>
                                    <p:animEffect filter="fade" transition="in">
                                      <p:cBhvr>
                                        <p:cTn dur="300"/>
                                        <p:tgtEl>
                                          <p:spTgt spid="879">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883" name="Shape 883"/>
        <p:cNvGrpSpPr/>
        <p:nvPr/>
      </p:nvGrpSpPr>
      <p:grpSpPr>
        <a:xfrm>
          <a:off x="0" y="0"/>
          <a:ext cx="0" cy="0"/>
          <a:chOff x="0" y="0"/>
          <a:chExt cx="0" cy="0"/>
        </a:xfrm>
      </p:grpSpPr>
      <p:sp>
        <p:nvSpPr>
          <p:cNvPr id="884" name="Google Shape;884;p78"/>
          <p:cNvSpPr txBox="1"/>
          <p:nvPr>
            <p:ph type="title"/>
          </p:nvPr>
        </p:nvSpPr>
        <p:spPr>
          <a:xfrm>
            <a:off x="150" y="0"/>
            <a:ext cx="91437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Distribution Tails: Long vs Thin</a:t>
            </a:r>
            <a:endParaRPr/>
          </a:p>
        </p:txBody>
      </p:sp>
      <p:sp>
        <p:nvSpPr>
          <p:cNvPr id="885" name="Google Shape;885;p78"/>
          <p:cNvSpPr txBox="1"/>
          <p:nvPr/>
        </p:nvSpPr>
        <p:spPr>
          <a:xfrm>
            <a:off x="372350" y="572700"/>
            <a:ext cx="81537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Excess conditional expectation</a:t>
            </a:r>
            <a:r>
              <a:rPr b="0" i="0" lang="en" sz="2000" u="none" cap="none" strike="noStrike">
                <a:solidFill>
                  <a:schemeClr val="dk1"/>
                </a:solidFill>
                <a:latin typeface="Nunito"/>
                <a:ea typeface="Nunito"/>
                <a:cs typeface="Nunito"/>
                <a:sym typeface="Nunito"/>
              </a:rPr>
              <a:t>: margin between minimum vs actual values.</a:t>
            </a:r>
            <a:endParaRPr b="0" i="0" sz="2000" u="none" cap="none" strike="noStrike">
              <a:solidFill>
                <a:schemeClr val="dk1"/>
              </a:solidFill>
              <a:latin typeface="Nunito"/>
              <a:ea typeface="Nunito"/>
              <a:cs typeface="Nunito"/>
              <a:sym typeface="Nunito"/>
            </a:endParaRPr>
          </a:p>
        </p:txBody>
      </p:sp>
      <p:sp>
        <p:nvSpPr>
          <p:cNvPr id="886" name="Google Shape;886;p78"/>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887" name="Google Shape;887;p78"/>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888" name="Google Shape;888;p78"/>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889" name="Google Shape;889;p78"/>
          <p:cNvSpPr txBox="1"/>
          <p:nvPr/>
        </p:nvSpPr>
        <p:spPr>
          <a:xfrm>
            <a:off x="372350" y="2198025"/>
            <a:ext cx="64461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Multiplicative vs additive phenomena</a:t>
            </a:r>
            <a:r>
              <a:rPr b="0" i="0" lang="en" sz="2000" u="none" cap="none" strike="noStrike">
                <a:solidFill>
                  <a:schemeClr val="dk1"/>
                </a:solidFill>
                <a:latin typeface="Nunito"/>
                <a:ea typeface="Nunito"/>
                <a:cs typeface="Nunito"/>
                <a:sym typeface="Nunito"/>
              </a:rPr>
              <a:t>.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Thin tail: additive</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Long tail: multiplicative </a:t>
            </a:r>
            <a:endParaRPr b="0" i="0" sz="2000" u="none" cap="none" strike="noStrike">
              <a:solidFill>
                <a:schemeClr val="dk1"/>
              </a:solidFill>
              <a:latin typeface="Nunito"/>
              <a:ea typeface="Nunito"/>
              <a:cs typeface="Nunito"/>
              <a:sym typeface="Nunito"/>
            </a:endParaRPr>
          </a:p>
        </p:txBody>
      </p:sp>
      <p:sp>
        <p:nvSpPr>
          <p:cNvPr id="890" name="Google Shape;890;p78"/>
          <p:cNvSpPr txBox="1"/>
          <p:nvPr/>
        </p:nvSpPr>
        <p:spPr>
          <a:xfrm>
            <a:off x="372350" y="1274775"/>
            <a:ext cx="5699700" cy="4917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Thin tail: margin </a:t>
            </a:r>
            <a:r>
              <a:rPr b="0" i="1" lang="en" sz="2000" u="none" cap="none" strike="noStrike">
                <a:solidFill>
                  <a:schemeClr val="dk1"/>
                </a:solidFill>
                <a:latin typeface="Nunito"/>
                <a:ea typeface="Nunito"/>
                <a:cs typeface="Nunito"/>
                <a:sym typeface="Nunito"/>
              </a:rPr>
              <a:t>decreases</a:t>
            </a:r>
            <a:r>
              <a:rPr b="0" i="0" lang="en" sz="2000" u="none" cap="none" strike="noStrike">
                <a:solidFill>
                  <a:schemeClr val="dk1"/>
                </a:solidFill>
                <a:latin typeface="Nunito"/>
                <a:ea typeface="Nunito"/>
                <a:cs typeface="Nunito"/>
                <a:sym typeface="Nunito"/>
              </a:rPr>
              <a:t> with values size</a:t>
            </a:r>
            <a:endParaRPr b="0" i="0" sz="2000" u="none" cap="none" strike="noStrike">
              <a:solidFill>
                <a:schemeClr val="dk1"/>
              </a:solidFill>
              <a:latin typeface="Nunito"/>
              <a:ea typeface="Nunito"/>
              <a:cs typeface="Nunito"/>
              <a:sym typeface="Nunito"/>
            </a:endParaRPr>
          </a:p>
        </p:txBody>
      </p:sp>
      <p:sp>
        <p:nvSpPr>
          <p:cNvPr id="891" name="Google Shape;891;p78"/>
          <p:cNvSpPr txBox="1"/>
          <p:nvPr/>
        </p:nvSpPr>
        <p:spPr>
          <a:xfrm>
            <a:off x="372350" y="1706325"/>
            <a:ext cx="5528400" cy="4917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Long tail: margin </a:t>
            </a:r>
            <a:r>
              <a:rPr b="0" i="1" lang="en" sz="2000" u="none" cap="none" strike="noStrike">
                <a:solidFill>
                  <a:schemeClr val="dk1"/>
                </a:solidFill>
                <a:latin typeface="Nunito"/>
                <a:ea typeface="Nunito"/>
                <a:cs typeface="Nunito"/>
                <a:sym typeface="Nunito"/>
              </a:rPr>
              <a:t>increases</a:t>
            </a:r>
            <a:r>
              <a:rPr b="0" i="0" lang="en" sz="2000" u="none" cap="none" strike="noStrike">
                <a:solidFill>
                  <a:schemeClr val="dk1"/>
                </a:solidFill>
                <a:latin typeface="Nunito"/>
                <a:ea typeface="Nunito"/>
                <a:cs typeface="Nunito"/>
                <a:sym typeface="Nunito"/>
              </a:rPr>
              <a:t> with value size</a:t>
            </a:r>
            <a:endParaRPr b="0" i="0" sz="2000" u="none" cap="none" strike="noStrike">
              <a:solidFill>
                <a:schemeClr val="dk1"/>
              </a:solidFill>
              <a:latin typeface="Nunito"/>
              <a:ea typeface="Nunito"/>
              <a:cs typeface="Nunito"/>
              <a:sym typeface="Nunito"/>
            </a:endParaRPr>
          </a:p>
        </p:txBody>
      </p:sp>
      <p:sp>
        <p:nvSpPr>
          <p:cNvPr id="892" name="Google Shape;892;p78"/>
          <p:cNvSpPr txBox="1"/>
          <p:nvPr/>
        </p:nvSpPr>
        <p:spPr>
          <a:xfrm>
            <a:off x="372350" y="3331650"/>
            <a:ext cx="8511000" cy="14553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Preferential attachment</a:t>
            </a:r>
            <a:r>
              <a:rPr b="0" i="0" lang="en" sz="2000" u="none" cap="none" strike="noStrike">
                <a:solidFill>
                  <a:schemeClr val="dk1"/>
                </a:solidFill>
                <a:latin typeface="Nunito"/>
                <a:ea typeface="Nunito"/>
                <a:cs typeface="Nunito"/>
                <a:sym typeface="Nunito"/>
              </a:rPr>
              <a:t>: the more you have, the more you get.</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Thin tail: </a:t>
            </a:r>
            <a:r>
              <a:rPr b="0" i="1" lang="en" sz="2000" u="none" cap="none" strike="noStrike">
                <a:solidFill>
                  <a:schemeClr val="dk1"/>
                </a:solidFill>
                <a:latin typeface="Nunito"/>
                <a:ea typeface="Nunito"/>
                <a:cs typeface="Nunito"/>
                <a:sym typeface="Nunito"/>
              </a:rPr>
              <a:t>less</a:t>
            </a:r>
            <a:r>
              <a:rPr b="0" i="0" lang="en" sz="2000" u="none" cap="none" strike="noStrike">
                <a:solidFill>
                  <a:schemeClr val="dk1"/>
                </a:solidFill>
                <a:latin typeface="Nunito"/>
                <a:ea typeface="Nunito"/>
                <a:cs typeface="Nunito"/>
                <a:sym typeface="Nunito"/>
              </a:rPr>
              <a:t> preferential attachment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Long tail: </a:t>
            </a:r>
            <a:r>
              <a:rPr b="0" i="1" lang="en" sz="2000" u="none" cap="none" strike="noStrike">
                <a:solidFill>
                  <a:schemeClr val="dk1"/>
                </a:solidFill>
                <a:latin typeface="Nunito"/>
                <a:ea typeface="Nunito"/>
                <a:cs typeface="Nunito"/>
                <a:sym typeface="Nunito"/>
              </a:rPr>
              <a:t>more</a:t>
            </a:r>
            <a:r>
              <a:rPr b="0" i="0" lang="en" sz="2000" u="none" cap="none" strike="noStrike">
                <a:solidFill>
                  <a:schemeClr val="dk1"/>
                </a:solidFill>
                <a:latin typeface="Nunito"/>
                <a:ea typeface="Nunito"/>
                <a:cs typeface="Nunito"/>
                <a:sym typeface="Nunito"/>
              </a:rPr>
              <a:t> preferential attachment </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9">
                                            <p:txEl>
                                              <p:pRg end="0" st="0"/>
                                            </p:txEl>
                                          </p:spTgt>
                                        </p:tgtEl>
                                        <p:attrNameLst>
                                          <p:attrName>style.visibility</p:attrName>
                                        </p:attrNameLst>
                                      </p:cBhvr>
                                      <p:to>
                                        <p:strVal val="visible"/>
                                      </p:to>
                                    </p:set>
                                    <p:animEffect filter="fade" transition="in">
                                      <p:cBhvr>
                                        <p:cTn dur="300"/>
                                        <p:tgtEl>
                                          <p:spTgt spid="889">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9">
                                            <p:txEl>
                                              <p:pRg end="1" st="1"/>
                                            </p:txEl>
                                          </p:spTgt>
                                        </p:tgtEl>
                                        <p:attrNameLst>
                                          <p:attrName>style.visibility</p:attrName>
                                        </p:attrNameLst>
                                      </p:cBhvr>
                                      <p:to>
                                        <p:strVal val="visible"/>
                                      </p:to>
                                    </p:set>
                                    <p:animEffect filter="fade" transition="in">
                                      <p:cBhvr>
                                        <p:cTn dur="300"/>
                                        <p:tgtEl>
                                          <p:spTgt spid="889">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9">
                                            <p:txEl>
                                              <p:pRg end="2" st="2"/>
                                            </p:txEl>
                                          </p:spTgt>
                                        </p:tgtEl>
                                        <p:attrNameLst>
                                          <p:attrName>style.visibility</p:attrName>
                                        </p:attrNameLst>
                                      </p:cBhvr>
                                      <p:to>
                                        <p:strVal val="visible"/>
                                      </p:to>
                                    </p:set>
                                    <p:animEffect filter="fade" transition="in">
                                      <p:cBhvr>
                                        <p:cTn dur="300"/>
                                        <p:tgtEl>
                                          <p:spTgt spid="889">
                                            <p:txEl>
                                              <p:pRg end="2" st="2"/>
                                            </p:txEl>
                                          </p:spTgt>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892"/>
                                        </p:tgtEl>
                                        <p:attrNameLst>
                                          <p:attrName>style.visibility</p:attrName>
                                        </p:attrNameLst>
                                      </p:cBhvr>
                                      <p:to>
                                        <p:strVal val="visible"/>
                                      </p:to>
                                    </p:set>
                                    <p:animEffect filter="fade" transition="in">
                                      <p:cBhvr>
                                        <p:cTn dur="1000"/>
                                        <p:tgtEl>
                                          <p:spTgt spid="8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896" name="Shape 896"/>
        <p:cNvGrpSpPr/>
        <p:nvPr/>
      </p:nvGrpSpPr>
      <p:grpSpPr>
        <a:xfrm>
          <a:off x="0" y="0"/>
          <a:ext cx="0" cy="0"/>
          <a:chOff x="0" y="0"/>
          <a:chExt cx="0" cy="0"/>
        </a:xfrm>
      </p:grpSpPr>
      <p:sp>
        <p:nvSpPr>
          <p:cNvPr id="897" name="Google Shape;897;p79"/>
          <p:cNvSpPr txBox="1"/>
          <p:nvPr>
            <p:ph type="title"/>
          </p:nvPr>
        </p:nvSpPr>
        <p:spPr>
          <a:xfrm>
            <a:off x="150" y="0"/>
            <a:ext cx="91437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Distribution Tails: Long vs Thin</a:t>
            </a:r>
            <a:endParaRPr/>
          </a:p>
        </p:txBody>
      </p:sp>
      <p:sp>
        <p:nvSpPr>
          <p:cNvPr id="898" name="Google Shape;898;p79"/>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899" name="Google Shape;899;p79"/>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900" name="Google Shape;900;p79"/>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pic>
        <p:nvPicPr>
          <p:cNvPr id="901" name="Google Shape;901;p79"/>
          <p:cNvPicPr preferRelativeResize="0"/>
          <p:nvPr/>
        </p:nvPicPr>
        <p:blipFill rotWithShape="1">
          <a:blip r:embed="rId3">
            <a:alphaModFix/>
          </a:blip>
          <a:srcRect b="0" l="797" r="787" t="0"/>
          <a:stretch/>
        </p:blipFill>
        <p:spPr>
          <a:xfrm>
            <a:off x="471875" y="939900"/>
            <a:ext cx="3663376" cy="3696698"/>
          </a:xfrm>
          <a:prstGeom prst="rect">
            <a:avLst/>
          </a:prstGeom>
          <a:noFill/>
          <a:ln>
            <a:noFill/>
          </a:ln>
        </p:spPr>
      </p:pic>
      <p:pic>
        <p:nvPicPr>
          <p:cNvPr id="902" name="Google Shape;902;p79"/>
          <p:cNvPicPr preferRelativeResize="0"/>
          <p:nvPr/>
        </p:nvPicPr>
        <p:blipFill rotWithShape="1">
          <a:blip r:embed="rId4">
            <a:alphaModFix/>
          </a:blip>
          <a:srcRect b="0" l="0" r="0" t="0"/>
          <a:stretch/>
        </p:blipFill>
        <p:spPr>
          <a:xfrm>
            <a:off x="4895050" y="965988"/>
            <a:ext cx="3663375" cy="3642837"/>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6" name="Shape 906"/>
        <p:cNvGrpSpPr/>
        <p:nvPr/>
      </p:nvGrpSpPr>
      <p:grpSpPr>
        <a:xfrm>
          <a:off x="0" y="0"/>
          <a:ext cx="0" cy="0"/>
          <a:chOff x="0" y="0"/>
          <a:chExt cx="0" cy="0"/>
        </a:xfrm>
      </p:grpSpPr>
      <p:sp>
        <p:nvSpPr>
          <p:cNvPr id="907" name="Google Shape;907;p80"/>
          <p:cNvSpPr txBox="1"/>
          <p:nvPr>
            <p:ph type="title"/>
          </p:nvPr>
        </p:nvSpPr>
        <p:spPr>
          <a:xfrm>
            <a:off x="175" y="-12175"/>
            <a:ext cx="91437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Mediocristan vs Extremistan</a:t>
            </a:r>
            <a:endParaRPr/>
          </a:p>
        </p:txBody>
      </p:sp>
      <p:sp>
        <p:nvSpPr>
          <p:cNvPr id="908" name="Google Shape;908;p80"/>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909" name="Google Shape;909;p80"/>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910" name="Google Shape;910;p80"/>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pic>
        <p:nvPicPr>
          <p:cNvPr id="911" name="Google Shape;911;p80"/>
          <p:cNvPicPr preferRelativeResize="0"/>
          <p:nvPr/>
        </p:nvPicPr>
        <p:blipFill rotWithShape="1">
          <a:blip r:embed="rId3">
            <a:alphaModFix/>
          </a:blip>
          <a:srcRect b="0" l="0" r="0" t="0"/>
          <a:stretch/>
        </p:blipFill>
        <p:spPr>
          <a:xfrm>
            <a:off x="891424" y="758027"/>
            <a:ext cx="7361151" cy="3843499"/>
          </a:xfrm>
          <a:prstGeom prst="rect">
            <a:avLst/>
          </a:prstGeom>
          <a:noFill/>
          <a:ln>
            <a:noFill/>
          </a:ln>
        </p:spPr>
      </p:pic>
      <p:sp>
        <p:nvSpPr>
          <p:cNvPr id="912" name="Google Shape;912;p80"/>
          <p:cNvSpPr/>
          <p:nvPr/>
        </p:nvSpPr>
        <p:spPr>
          <a:xfrm>
            <a:off x="4572000" y="718413"/>
            <a:ext cx="3686100" cy="39624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913" name="Google Shape;913;p80"/>
          <p:cNvPicPr preferRelativeResize="0"/>
          <p:nvPr/>
        </p:nvPicPr>
        <p:blipFill rotWithShape="1">
          <a:blip r:embed="rId3">
            <a:alphaModFix/>
          </a:blip>
          <a:srcRect b="0" l="0" r="0" t="0"/>
          <a:stretch/>
        </p:blipFill>
        <p:spPr>
          <a:xfrm>
            <a:off x="891424" y="758027"/>
            <a:ext cx="7361151" cy="384349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911"/>
                                        </p:tgtEl>
                                        <p:attrNameLst>
                                          <p:attrName>style.visibility</p:attrName>
                                        </p:attrNameLst>
                                      </p:cBhvr>
                                      <p:to>
                                        <p:strVal val="visible"/>
                                      </p:to>
                                    </p:set>
                                    <p:animEffect filter="fade" transition="in">
                                      <p:cBhvr>
                                        <p:cTn dur="300"/>
                                        <p:tgtEl>
                                          <p:spTgt spid="91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2" presetSubtype="2">
                                  <p:stCondLst>
                                    <p:cond delay="0"/>
                                  </p:stCondLst>
                                  <p:childTnLst>
                                    <p:anim calcmode="lin" valueType="num">
                                      <p:cBhvr additive="base">
                                        <p:cTn dur="1000"/>
                                        <p:tgtEl>
                                          <p:spTgt spid="912"/>
                                        </p:tgtEl>
                                        <p:attrNameLst>
                                          <p:attrName>ppt_x</p:attrName>
                                        </p:attrNameLst>
                                      </p:cBhvr>
                                      <p:tavLst>
                                        <p:tav fmla="" tm="0">
                                          <p:val>
                                            <p:strVal val="#ppt_x"/>
                                          </p:val>
                                        </p:tav>
                                        <p:tav fmla="" tm="100000">
                                          <p:val>
                                            <p:strVal val="#ppt_x+1"/>
                                          </p:val>
                                        </p:tav>
                                      </p:tavLst>
                                    </p:anim>
                                    <p:set>
                                      <p:cBhvr>
                                        <p:cTn dur="1" fill="hold">
                                          <p:stCondLst>
                                            <p:cond delay="1000"/>
                                          </p:stCondLst>
                                        </p:cTn>
                                        <p:tgtEl>
                                          <p:spTgt spid="912"/>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913"/>
                                        </p:tgtEl>
                                        <p:attrNameLst>
                                          <p:attrName>style.visibility</p:attrName>
                                        </p:attrNameLst>
                                      </p:cBhvr>
                                      <p:to>
                                        <p:strVal val="visible"/>
                                      </p:to>
                                    </p:set>
                                    <p:animEffect filter="fade" transition="in">
                                      <p:cBhvr>
                                        <p:cTn dur="1000"/>
                                        <p:tgtEl>
                                          <p:spTgt spid="91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7" name="Shape 917"/>
        <p:cNvGrpSpPr/>
        <p:nvPr/>
      </p:nvGrpSpPr>
      <p:grpSpPr>
        <a:xfrm>
          <a:off x="0" y="0"/>
          <a:ext cx="0" cy="0"/>
          <a:chOff x="0" y="0"/>
          <a:chExt cx="0" cy="0"/>
        </a:xfrm>
      </p:grpSpPr>
      <p:sp>
        <p:nvSpPr>
          <p:cNvPr id="918" name="Google Shape;918;p81"/>
          <p:cNvSpPr txBox="1"/>
          <p:nvPr>
            <p:ph type="title"/>
          </p:nvPr>
        </p:nvSpPr>
        <p:spPr>
          <a:xfrm>
            <a:off x="423450" y="1694250"/>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Black Swans</a:t>
            </a:r>
            <a:endParaRPr sz="3600">
              <a:latin typeface="Nunito"/>
              <a:ea typeface="Nunito"/>
              <a:cs typeface="Nunito"/>
              <a:sym typeface="Nunito"/>
            </a:endParaRPr>
          </a:p>
        </p:txBody>
      </p:sp>
      <p:sp>
        <p:nvSpPr>
          <p:cNvPr id="919" name="Google Shape;919;p81"/>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920" name="Google Shape;920;p81"/>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921" name="Google Shape;921;p81"/>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922" name="Google Shape;922;p81"/>
          <p:cNvSpPr txBox="1"/>
          <p:nvPr/>
        </p:nvSpPr>
        <p:spPr>
          <a:xfrm>
            <a:off x="367675" y="3006250"/>
            <a:ext cx="84090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0" i="1" lang="en" sz="2000" u="none" cap="none" strike="noStrike">
                <a:solidFill>
                  <a:schemeClr val="dk1"/>
                </a:solidFill>
                <a:latin typeface="Nunito"/>
                <a:ea typeface="Nunito"/>
                <a:cs typeface="Nunito"/>
                <a:sym typeface="Nunito"/>
              </a:rPr>
              <a:t>Unanticipated tail events</a:t>
            </a:r>
            <a:endParaRPr b="0" i="1"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22"/>
                                        </p:tgtEl>
                                        <p:attrNameLst>
                                          <p:attrName>style.visibility</p:attrName>
                                        </p:attrNameLst>
                                      </p:cBhvr>
                                      <p:to>
                                        <p:strVal val="visible"/>
                                      </p:to>
                                    </p:set>
                                    <p:animEffect filter="fade" transition="in">
                                      <p:cBhvr>
                                        <p:cTn dur="300"/>
                                        <p:tgtEl>
                                          <p:spTgt spid="92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19"/>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Detailed Disaster Risk Equation</a:t>
            </a:r>
            <a:endParaRPr/>
          </a:p>
          <a:p>
            <a:pPr indent="0" lvl="0" marL="0" rtl="0" algn="ctr">
              <a:lnSpc>
                <a:spcPct val="100000"/>
              </a:lnSpc>
              <a:spcBef>
                <a:spcPts val="0"/>
              </a:spcBef>
              <a:spcAft>
                <a:spcPts val="0"/>
              </a:spcAft>
              <a:buSzPts val="3600"/>
              <a:buNone/>
            </a:pPr>
            <a:r>
              <a:t/>
            </a:r>
            <a:endParaRPr/>
          </a:p>
        </p:txBody>
      </p:sp>
      <p:sp>
        <p:nvSpPr>
          <p:cNvPr id="133" name="Google Shape;133;p19"/>
          <p:cNvSpPr txBox="1"/>
          <p:nvPr/>
        </p:nvSpPr>
        <p:spPr>
          <a:xfrm>
            <a:off x="423400" y="81720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Let’s expand this risk equation into four factors:</a:t>
            </a:r>
            <a:endParaRPr b="0" i="0" sz="2000" u="none" cap="none" strike="noStrike">
              <a:solidFill>
                <a:schemeClr val="dk1"/>
              </a:solidFill>
              <a:latin typeface="Nunito"/>
              <a:ea typeface="Nunito"/>
              <a:cs typeface="Nunito"/>
              <a:sym typeface="Nunito"/>
            </a:endParaRPr>
          </a:p>
        </p:txBody>
      </p:sp>
      <p:sp>
        <p:nvSpPr>
          <p:cNvPr id="134" name="Google Shape;134;p19"/>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35" name="Google Shape;135;p19"/>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36" name="Google Shape;136;p19"/>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37" name="Google Shape;137;p19"/>
          <p:cNvSpPr/>
          <p:nvPr/>
        </p:nvSpPr>
        <p:spPr>
          <a:xfrm>
            <a:off x="2291200" y="1281000"/>
            <a:ext cx="198000" cy="624900"/>
          </a:xfrm>
          <a:prstGeom prst="rightBrace">
            <a:avLst>
              <a:gd fmla="val 50000" name="adj1"/>
              <a:gd fmla="val 50000" name="adj2"/>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38" name="Google Shape;138;p19"/>
          <p:cNvGrpSpPr/>
          <p:nvPr/>
        </p:nvGrpSpPr>
        <p:grpSpPr>
          <a:xfrm>
            <a:off x="499600" y="1281000"/>
            <a:ext cx="1992250" cy="624900"/>
            <a:chOff x="496950" y="1281000"/>
            <a:chExt cx="1992250" cy="624900"/>
          </a:xfrm>
        </p:grpSpPr>
        <p:sp>
          <p:nvSpPr>
            <p:cNvPr id="139" name="Google Shape;139;p19"/>
            <p:cNvSpPr/>
            <p:nvPr/>
          </p:nvSpPr>
          <p:spPr>
            <a:xfrm>
              <a:off x="2291200" y="1281000"/>
              <a:ext cx="198000" cy="624900"/>
            </a:xfrm>
            <a:prstGeom prst="rightBrace">
              <a:avLst>
                <a:gd fmla="val 50000" name="adj1"/>
                <a:gd fmla="val 50000" name="adj2"/>
              </a:avLst>
            </a:prstGeom>
            <a:solidFill>
              <a:srgbClr val="FFAE00">
                <a:alpha val="27059"/>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 name="Google Shape;140;p19"/>
            <p:cNvSpPr/>
            <p:nvPr/>
          </p:nvSpPr>
          <p:spPr>
            <a:xfrm>
              <a:off x="496950" y="1281000"/>
              <a:ext cx="1794300" cy="624900"/>
            </a:xfrm>
            <a:prstGeom prst="rect">
              <a:avLst/>
            </a:prstGeom>
            <a:solidFill>
              <a:srgbClr val="FFAE00">
                <a:alpha val="27059"/>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41" name="Google Shape;141;p19"/>
          <p:cNvSpPr txBox="1"/>
          <p:nvPr/>
        </p:nvSpPr>
        <p:spPr>
          <a:xfrm>
            <a:off x="423400" y="1155950"/>
            <a:ext cx="8409000" cy="4917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Probability</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Severity</a:t>
            </a:r>
            <a:endParaRPr b="0" i="0" sz="2000" u="none" cap="none" strike="noStrike">
              <a:solidFill>
                <a:schemeClr val="dk1"/>
              </a:solidFill>
              <a:latin typeface="Nunito"/>
              <a:ea typeface="Nunito"/>
              <a:cs typeface="Nunito"/>
              <a:sym typeface="Nunito"/>
            </a:endParaRPr>
          </a:p>
        </p:txBody>
      </p:sp>
      <p:sp>
        <p:nvSpPr>
          <p:cNvPr id="142" name="Google Shape;142;p19"/>
          <p:cNvSpPr txBox="1"/>
          <p:nvPr/>
        </p:nvSpPr>
        <p:spPr>
          <a:xfrm>
            <a:off x="438900" y="1839525"/>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3.   </a:t>
            </a:r>
            <a:r>
              <a:rPr b="0" i="0" lang="en" sz="900" u="none" cap="none" strike="noStrike">
                <a:solidFill>
                  <a:schemeClr val="dk1"/>
                </a:solidFill>
                <a:latin typeface="Nunito"/>
                <a:ea typeface="Nunito"/>
                <a:cs typeface="Nunito"/>
                <a:sym typeface="Nunito"/>
              </a:rPr>
              <a:t> </a:t>
            </a:r>
            <a:r>
              <a:rPr b="0" i="0" lang="en" sz="2000" u="none" cap="none" strike="noStrike">
                <a:solidFill>
                  <a:schemeClr val="dk1"/>
                </a:solidFill>
                <a:latin typeface="Nunito"/>
                <a:ea typeface="Nunito"/>
                <a:cs typeface="Nunito"/>
                <a:sym typeface="Nunito"/>
              </a:rPr>
              <a:t>Exposure</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4.   </a:t>
            </a:r>
            <a:r>
              <a:rPr b="0" i="0" lang="en" sz="900" u="none" cap="none" strike="noStrike">
                <a:solidFill>
                  <a:schemeClr val="dk1"/>
                </a:solidFill>
                <a:latin typeface="Nunito"/>
                <a:ea typeface="Nunito"/>
                <a:cs typeface="Nunito"/>
                <a:sym typeface="Nunito"/>
              </a:rPr>
              <a:t> </a:t>
            </a:r>
            <a:r>
              <a:rPr b="0" i="0" lang="en" sz="2000" u="none" cap="none" strike="noStrike">
                <a:solidFill>
                  <a:schemeClr val="dk1"/>
                </a:solidFill>
                <a:latin typeface="Nunito"/>
                <a:ea typeface="Nunito"/>
                <a:cs typeface="Nunito"/>
                <a:sym typeface="Nunito"/>
              </a:rPr>
              <a:t>Vulnerability</a:t>
            </a:r>
            <a:endParaRPr b="0" i="0" sz="2000" u="none" cap="none" strike="noStrike">
              <a:solidFill>
                <a:schemeClr val="dk1"/>
              </a:solidFill>
              <a:latin typeface="Nunito"/>
              <a:ea typeface="Nunito"/>
              <a:cs typeface="Nunito"/>
              <a:sym typeface="Nunito"/>
            </a:endParaRPr>
          </a:p>
        </p:txBody>
      </p:sp>
      <p:grpSp>
        <p:nvGrpSpPr>
          <p:cNvPr id="143" name="Google Shape;143;p19"/>
          <p:cNvGrpSpPr/>
          <p:nvPr/>
        </p:nvGrpSpPr>
        <p:grpSpPr>
          <a:xfrm>
            <a:off x="499600" y="1281000"/>
            <a:ext cx="1992250" cy="624900"/>
            <a:chOff x="496950" y="1281000"/>
            <a:chExt cx="1992250" cy="624900"/>
          </a:xfrm>
        </p:grpSpPr>
        <p:sp>
          <p:nvSpPr>
            <p:cNvPr id="144" name="Google Shape;144;p19"/>
            <p:cNvSpPr/>
            <p:nvPr/>
          </p:nvSpPr>
          <p:spPr>
            <a:xfrm>
              <a:off x="2291200" y="1281000"/>
              <a:ext cx="198000" cy="624900"/>
            </a:xfrm>
            <a:prstGeom prst="rightBrace">
              <a:avLst>
                <a:gd fmla="val 50000" name="adj1"/>
                <a:gd fmla="val 50000" name="adj2"/>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 name="Google Shape;145;p19"/>
            <p:cNvSpPr/>
            <p:nvPr/>
          </p:nvSpPr>
          <p:spPr>
            <a:xfrm>
              <a:off x="496950" y="1281000"/>
              <a:ext cx="1794300" cy="6249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46" name="Google Shape;146;p19"/>
          <p:cNvSpPr txBox="1"/>
          <p:nvPr/>
        </p:nvSpPr>
        <p:spPr>
          <a:xfrm>
            <a:off x="423400" y="1155950"/>
            <a:ext cx="8409000" cy="4917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Probability</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Severity</a:t>
            </a:r>
            <a:endParaRPr b="0" i="0" sz="2000" u="none" cap="none" strike="noStrike">
              <a:solidFill>
                <a:schemeClr val="dk1"/>
              </a:solidFill>
              <a:latin typeface="Nunito"/>
              <a:ea typeface="Nunito"/>
              <a:cs typeface="Nunito"/>
              <a:sym typeface="Nunito"/>
            </a:endParaRPr>
          </a:p>
        </p:txBody>
      </p:sp>
      <p:sp>
        <p:nvSpPr>
          <p:cNvPr id="147" name="Google Shape;147;p19"/>
          <p:cNvSpPr txBox="1"/>
          <p:nvPr/>
        </p:nvSpPr>
        <p:spPr>
          <a:xfrm>
            <a:off x="2491850" y="1347600"/>
            <a:ext cx="28098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Intrinsic hazard level</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3">
                                            <p:txEl>
                                              <p:pRg end="0" st="0"/>
                                            </p:txEl>
                                          </p:spTgt>
                                        </p:tgtEl>
                                        <p:attrNameLst>
                                          <p:attrName>style.visibility</p:attrName>
                                        </p:attrNameLst>
                                      </p:cBhvr>
                                      <p:to>
                                        <p:strVal val="visible"/>
                                      </p:to>
                                    </p:set>
                                    <p:animEffect filter="fade" transition="in">
                                      <p:cBhvr>
                                        <p:cTn dur="300"/>
                                        <p:tgtEl>
                                          <p:spTgt spid="13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6">
                                            <p:txEl>
                                              <p:pRg end="0" st="0"/>
                                            </p:txEl>
                                          </p:spTgt>
                                        </p:tgtEl>
                                        <p:attrNameLst>
                                          <p:attrName>style.visibility</p:attrName>
                                        </p:attrNameLst>
                                      </p:cBhvr>
                                      <p:to>
                                        <p:strVal val="visible"/>
                                      </p:to>
                                    </p:set>
                                    <p:animEffect filter="fade" transition="in">
                                      <p:cBhvr>
                                        <p:cTn dur="300"/>
                                        <p:tgtEl>
                                          <p:spTgt spid="14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6">
                                            <p:txEl>
                                              <p:pRg end="1" st="1"/>
                                            </p:txEl>
                                          </p:spTgt>
                                        </p:tgtEl>
                                        <p:attrNameLst>
                                          <p:attrName>style.visibility</p:attrName>
                                        </p:attrNameLst>
                                      </p:cBhvr>
                                      <p:to>
                                        <p:strVal val="visible"/>
                                      </p:to>
                                    </p:set>
                                    <p:animEffect filter="fade" transition="in">
                                      <p:cBhvr>
                                        <p:cTn dur="300"/>
                                        <p:tgtEl>
                                          <p:spTgt spid="146">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2">
                                            <p:txEl>
                                              <p:pRg end="0" st="0"/>
                                            </p:txEl>
                                          </p:spTgt>
                                        </p:tgtEl>
                                        <p:attrNameLst>
                                          <p:attrName>style.visibility</p:attrName>
                                        </p:attrNameLst>
                                      </p:cBhvr>
                                      <p:to>
                                        <p:strVal val="visible"/>
                                      </p:to>
                                    </p:set>
                                    <p:animEffect filter="fade" transition="in">
                                      <p:cBhvr>
                                        <p:cTn dur="300"/>
                                        <p:tgtEl>
                                          <p:spTgt spid="14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2">
                                            <p:txEl>
                                              <p:pRg end="1" st="1"/>
                                            </p:txEl>
                                          </p:spTgt>
                                        </p:tgtEl>
                                        <p:attrNameLst>
                                          <p:attrName>style.visibility</p:attrName>
                                        </p:attrNameLst>
                                      </p:cBhvr>
                                      <p:to>
                                        <p:strVal val="visible"/>
                                      </p:to>
                                    </p:set>
                                    <p:animEffect filter="fade" transition="in">
                                      <p:cBhvr>
                                        <p:cTn dur="300"/>
                                        <p:tgtEl>
                                          <p:spTgt spid="142">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7"/>
                                        </p:tgtEl>
                                        <p:attrNameLst>
                                          <p:attrName>style.visibility</p:attrName>
                                        </p:attrNameLst>
                                      </p:cBhvr>
                                      <p:to>
                                        <p:strVal val="visible"/>
                                      </p:to>
                                    </p:set>
                                    <p:animEffect filter="fade" transition="in">
                                      <p:cBhvr>
                                        <p:cTn dur="300"/>
                                        <p:tgtEl>
                                          <p:spTgt spid="137"/>
                                        </p:tgtEl>
                                      </p:cBhvr>
                                    </p:animEffect>
                                  </p:childTnLst>
                                </p:cTn>
                              </p:par>
                            </p:childTnLst>
                          </p:cTn>
                        </p:par>
                        <p:par>
                          <p:cTn fill="hold">
                            <p:stCondLst>
                              <p:cond delay="300"/>
                            </p:stCondLst>
                            <p:childTnLst>
                              <p:par>
                                <p:cTn fill="hold" nodeType="afterEffect" presetClass="exit" presetID="2" presetSubtype="8">
                                  <p:stCondLst>
                                    <p:cond delay="0"/>
                                  </p:stCondLst>
                                  <p:childTnLst>
                                    <p:anim calcmode="lin" valueType="num">
                                      <p:cBhvr additive="base">
                                        <p:cTn dur="1500"/>
                                        <p:tgtEl>
                                          <p:spTgt spid="143"/>
                                        </p:tgtEl>
                                        <p:attrNameLst>
                                          <p:attrName>ppt_x</p:attrName>
                                        </p:attrNameLst>
                                      </p:cBhvr>
                                      <p:tavLst>
                                        <p:tav fmla="" tm="0">
                                          <p:val>
                                            <p:strVal val="#ppt_x"/>
                                          </p:val>
                                        </p:tav>
                                        <p:tav fmla="" tm="100000">
                                          <p:val>
                                            <p:strVal val="#ppt_x-1"/>
                                          </p:val>
                                        </p:tav>
                                      </p:tavLst>
                                    </p:anim>
                                    <p:set>
                                      <p:cBhvr>
                                        <p:cTn dur="1" fill="hold">
                                          <p:stCondLst>
                                            <p:cond delay="1500"/>
                                          </p:stCondLst>
                                        </p:cTn>
                                        <p:tgtEl>
                                          <p:spTgt spid="143"/>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147"/>
                                        </p:tgtEl>
                                        <p:attrNameLst>
                                          <p:attrName>style.visibility</p:attrName>
                                        </p:attrNameLst>
                                      </p:cBhvr>
                                      <p:to>
                                        <p:strVal val="visible"/>
                                      </p:to>
                                    </p:set>
                                    <p:animEffect filter="fade" transition="in">
                                      <p:cBhvr>
                                        <p:cTn dur="300"/>
                                        <p:tgtEl>
                                          <p:spTgt spid="14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6" name="Shape 926"/>
        <p:cNvGrpSpPr/>
        <p:nvPr/>
      </p:nvGrpSpPr>
      <p:grpSpPr>
        <a:xfrm>
          <a:off x="0" y="0"/>
          <a:ext cx="0" cy="0"/>
          <a:chOff x="0" y="0"/>
          <a:chExt cx="0" cy="0"/>
        </a:xfrm>
      </p:grpSpPr>
      <p:sp>
        <p:nvSpPr>
          <p:cNvPr id="927" name="Google Shape;927;p82"/>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Introduction to Black Swans</a:t>
            </a:r>
            <a:endParaRPr/>
          </a:p>
        </p:txBody>
      </p:sp>
      <p:sp>
        <p:nvSpPr>
          <p:cNvPr id="928" name="Google Shape;928;p82"/>
          <p:cNvSpPr txBox="1"/>
          <p:nvPr/>
        </p:nvSpPr>
        <p:spPr>
          <a:xfrm>
            <a:off x="423400" y="81720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Origin story:</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Commonplace belief: “All swans are white”</a:t>
            </a:r>
            <a:endParaRPr b="0" i="0" sz="2000" u="none" cap="none" strike="noStrike">
              <a:solidFill>
                <a:schemeClr val="dk1"/>
              </a:solidFill>
              <a:latin typeface="Nunito"/>
              <a:ea typeface="Nunito"/>
              <a:cs typeface="Nunito"/>
              <a:sym typeface="Nunito"/>
            </a:endParaRPr>
          </a:p>
        </p:txBody>
      </p:sp>
      <p:sp>
        <p:nvSpPr>
          <p:cNvPr id="929" name="Google Shape;929;p82"/>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930" name="Google Shape;930;p82"/>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931" name="Google Shape;931;p82"/>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932" name="Google Shape;932;p82"/>
          <p:cNvSpPr txBox="1"/>
          <p:nvPr/>
        </p:nvSpPr>
        <p:spPr>
          <a:xfrm>
            <a:off x="423400" y="1932988"/>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Black swan</a:t>
            </a:r>
            <a:r>
              <a:rPr b="0" i="0" lang="en" sz="2000" u="none" cap="none" strike="noStrike">
                <a:solidFill>
                  <a:schemeClr val="dk1"/>
                </a:solidFill>
                <a:latin typeface="Nunito"/>
                <a:ea typeface="Nunito"/>
                <a:cs typeface="Nunito"/>
                <a:sym typeface="Nunito"/>
              </a:rPr>
              <a:t>: a tail event that is </a:t>
            </a:r>
            <a:r>
              <a:rPr b="0" i="1" lang="en" sz="2000" u="none" cap="none" strike="noStrike">
                <a:solidFill>
                  <a:schemeClr val="dk1"/>
                </a:solidFill>
                <a:latin typeface="Nunito"/>
                <a:ea typeface="Nunito"/>
                <a:cs typeface="Nunito"/>
                <a:sym typeface="Nunito"/>
              </a:rPr>
              <a:t>largely</a:t>
            </a:r>
            <a:r>
              <a:rPr b="0" i="0" lang="en" sz="2000" u="none" cap="none" strike="noStrike">
                <a:solidFill>
                  <a:schemeClr val="dk1"/>
                </a:solidFill>
                <a:latin typeface="Nunito"/>
                <a:ea typeface="Nunito"/>
                <a:cs typeface="Nunito"/>
                <a:sym typeface="Nunito"/>
              </a:rPr>
              <a:t> unanticipated by </a:t>
            </a:r>
            <a:r>
              <a:rPr b="0" i="1" lang="en" sz="2000" u="none" cap="none" strike="noStrike">
                <a:solidFill>
                  <a:schemeClr val="dk1"/>
                </a:solidFill>
                <a:latin typeface="Nunito"/>
                <a:ea typeface="Nunito"/>
                <a:cs typeface="Nunito"/>
                <a:sym typeface="Nunito"/>
              </a:rPr>
              <a:t>most</a:t>
            </a:r>
            <a:r>
              <a:rPr b="0" i="0" lang="en" sz="2000" u="none" cap="none" strike="noStrike">
                <a:solidFill>
                  <a:schemeClr val="dk1"/>
                </a:solidFill>
                <a:latin typeface="Nunito"/>
                <a:ea typeface="Nunito"/>
                <a:cs typeface="Nunito"/>
                <a:sym typeface="Nunito"/>
              </a:rPr>
              <a:t> people.</a:t>
            </a:r>
            <a:endParaRPr b="0" i="0" sz="2000" u="none" cap="none" strike="noStrike">
              <a:solidFill>
                <a:schemeClr val="dk1"/>
              </a:solidFill>
              <a:latin typeface="Nunito"/>
              <a:ea typeface="Nunito"/>
              <a:cs typeface="Nunito"/>
              <a:sym typeface="Nunito"/>
            </a:endParaRPr>
          </a:p>
        </p:txBody>
      </p:sp>
      <p:sp>
        <p:nvSpPr>
          <p:cNvPr id="933" name="Google Shape;933;p82"/>
          <p:cNvSpPr txBox="1"/>
          <p:nvPr/>
        </p:nvSpPr>
        <p:spPr>
          <a:xfrm>
            <a:off x="423400" y="1498900"/>
            <a:ext cx="8409000" cy="4917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Observation: a black swan</a:t>
            </a:r>
            <a:endParaRPr b="0" i="0" sz="2000" u="none" cap="none" strike="noStrike">
              <a:solidFill>
                <a:schemeClr val="dk1"/>
              </a:solidFill>
              <a:latin typeface="Nunito"/>
              <a:ea typeface="Nunito"/>
              <a:cs typeface="Nunito"/>
              <a:sym typeface="Nunito"/>
            </a:endParaRPr>
          </a:p>
        </p:txBody>
      </p:sp>
      <p:pic>
        <p:nvPicPr>
          <p:cNvPr id="934" name="Google Shape;934;p82"/>
          <p:cNvPicPr preferRelativeResize="0"/>
          <p:nvPr/>
        </p:nvPicPr>
        <p:blipFill rotWithShape="1">
          <a:blip r:embed="rId3">
            <a:alphaModFix/>
          </a:blip>
          <a:srcRect b="0" l="0" r="0" t="0"/>
          <a:stretch/>
        </p:blipFill>
        <p:spPr>
          <a:xfrm>
            <a:off x="1310410" y="2477462"/>
            <a:ext cx="2659125" cy="2308476"/>
          </a:xfrm>
          <a:prstGeom prst="rect">
            <a:avLst/>
          </a:prstGeom>
          <a:noFill/>
          <a:ln>
            <a:noFill/>
          </a:ln>
        </p:spPr>
      </p:pic>
      <p:pic>
        <p:nvPicPr>
          <p:cNvPr id="935" name="Google Shape;935;p82"/>
          <p:cNvPicPr preferRelativeResize="0"/>
          <p:nvPr/>
        </p:nvPicPr>
        <p:blipFill rotWithShape="1">
          <a:blip r:embed="rId4">
            <a:alphaModFix/>
          </a:blip>
          <a:srcRect b="0" l="0" r="0" t="0"/>
          <a:stretch/>
        </p:blipFill>
        <p:spPr>
          <a:xfrm>
            <a:off x="4788973" y="2527937"/>
            <a:ext cx="2561798" cy="22075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28">
                                            <p:txEl>
                                              <p:pRg end="0" st="0"/>
                                            </p:txEl>
                                          </p:spTgt>
                                        </p:tgtEl>
                                        <p:attrNameLst>
                                          <p:attrName>style.visibility</p:attrName>
                                        </p:attrNameLst>
                                      </p:cBhvr>
                                      <p:to>
                                        <p:strVal val="visible"/>
                                      </p:to>
                                    </p:set>
                                    <p:animEffect filter="fade" transition="in">
                                      <p:cBhvr>
                                        <p:cTn dur="1000"/>
                                        <p:tgtEl>
                                          <p:spTgt spid="92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28">
                                            <p:txEl>
                                              <p:pRg end="1" st="1"/>
                                            </p:txEl>
                                          </p:spTgt>
                                        </p:tgtEl>
                                        <p:attrNameLst>
                                          <p:attrName>style.visibility</p:attrName>
                                        </p:attrNameLst>
                                      </p:cBhvr>
                                      <p:to>
                                        <p:strVal val="visible"/>
                                      </p:to>
                                    </p:set>
                                    <p:animEffect filter="fade" transition="in">
                                      <p:cBhvr>
                                        <p:cTn dur="1000"/>
                                        <p:tgtEl>
                                          <p:spTgt spid="928">
                                            <p:txEl>
                                              <p:pRg end="1" st="1"/>
                                            </p:txEl>
                                          </p:spTgt>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934"/>
                                        </p:tgtEl>
                                        <p:attrNameLst>
                                          <p:attrName>style.visibility</p:attrName>
                                        </p:attrNameLst>
                                      </p:cBhvr>
                                      <p:to>
                                        <p:strVal val="visible"/>
                                      </p:to>
                                    </p:set>
                                    <p:animEffect filter="fade" transition="in">
                                      <p:cBhvr>
                                        <p:cTn dur="300"/>
                                        <p:tgtEl>
                                          <p:spTgt spid="93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33"/>
                                        </p:tgtEl>
                                        <p:attrNameLst>
                                          <p:attrName>style.visibility</p:attrName>
                                        </p:attrNameLst>
                                      </p:cBhvr>
                                      <p:to>
                                        <p:strVal val="visible"/>
                                      </p:to>
                                    </p:set>
                                    <p:animEffect filter="fade" transition="in">
                                      <p:cBhvr>
                                        <p:cTn dur="300"/>
                                        <p:tgtEl>
                                          <p:spTgt spid="933"/>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935"/>
                                        </p:tgtEl>
                                        <p:attrNameLst>
                                          <p:attrName>style.visibility</p:attrName>
                                        </p:attrNameLst>
                                      </p:cBhvr>
                                      <p:to>
                                        <p:strVal val="visible"/>
                                      </p:to>
                                    </p:set>
                                    <p:animEffect filter="fade" transition="in">
                                      <p:cBhvr>
                                        <p:cTn dur="300"/>
                                        <p:tgtEl>
                                          <p:spTgt spid="93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300"/>
                                        <p:tgtEl>
                                          <p:spTgt spid="934"/>
                                        </p:tgtEl>
                                      </p:cBhvr>
                                    </p:animEffect>
                                    <p:set>
                                      <p:cBhvr>
                                        <p:cTn dur="1" fill="hold">
                                          <p:stCondLst>
                                            <p:cond delay="300"/>
                                          </p:stCondLst>
                                        </p:cTn>
                                        <p:tgtEl>
                                          <p:spTgt spid="934"/>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300"/>
                                        <p:tgtEl>
                                          <p:spTgt spid="935"/>
                                        </p:tgtEl>
                                      </p:cBhvr>
                                    </p:animEffect>
                                    <p:set>
                                      <p:cBhvr>
                                        <p:cTn dur="1" fill="hold">
                                          <p:stCondLst>
                                            <p:cond delay="300"/>
                                          </p:stCondLst>
                                        </p:cTn>
                                        <p:tgtEl>
                                          <p:spTgt spid="935"/>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932"/>
                                        </p:tgtEl>
                                        <p:attrNameLst>
                                          <p:attrName>style.visibility</p:attrName>
                                        </p:attrNameLst>
                                      </p:cBhvr>
                                      <p:to>
                                        <p:strVal val="visible"/>
                                      </p:to>
                                    </p:set>
                                    <p:animEffect filter="fade" transition="in">
                                      <p:cBhvr>
                                        <p:cTn dur="300"/>
                                        <p:tgtEl>
                                          <p:spTgt spid="93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9" name="Shape 939"/>
        <p:cNvGrpSpPr/>
        <p:nvPr/>
      </p:nvGrpSpPr>
      <p:grpSpPr>
        <a:xfrm>
          <a:off x="0" y="0"/>
          <a:ext cx="0" cy="0"/>
          <a:chOff x="0" y="0"/>
          <a:chExt cx="0" cy="0"/>
        </a:xfrm>
      </p:grpSpPr>
      <p:sp>
        <p:nvSpPr>
          <p:cNvPr id="940" name="Google Shape;940;p83"/>
          <p:cNvSpPr/>
          <p:nvPr/>
        </p:nvSpPr>
        <p:spPr>
          <a:xfrm>
            <a:off x="4411050" y="2594600"/>
            <a:ext cx="3644400" cy="1966200"/>
          </a:xfrm>
          <a:prstGeom prst="rect">
            <a:avLst/>
          </a:prstGeom>
          <a:solidFill>
            <a:srgbClr val="A4C2F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1" name="Google Shape;941;p83"/>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“Known vs Unknown” Unknowns</a:t>
            </a:r>
            <a:endParaRPr/>
          </a:p>
        </p:txBody>
      </p:sp>
      <p:sp>
        <p:nvSpPr>
          <p:cNvPr id="942" name="Google Shape;942;p83"/>
          <p:cNvSpPr txBox="1"/>
          <p:nvPr/>
        </p:nvSpPr>
        <p:spPr>
          <a:xfrm>
            <a:off x="423400" y="81720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943" name="Google Shape;943;p83"/>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944" name="Google Shape;944;p83"/>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945" name="Google Shape;945;p83"/>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graphicFrame>
        <p:nvGraphicFramePr>
          <p:cNvPr id="946" name="Google Shape;946;p83"/>
          <p:cNvGraphicFramePr/>
          <p:nvPr/>
        </p:nvGraphicFramePr>
        <p:xfrm>
          <a:off x="987275" y="943600"/>
          <a:ext cx="3000000" cy="3000000"/>
        </p:xfrm>
        <a:graphic>
          <a:graphicData uri="http://schemas.openxmlformats.org/drawingml/2006/table">
            <a:tbl>
              <a:tblPr>
                <a:noFill/>
                <a:tableStyleId>{BF31EC0D-D4BC-45B7-BEFD-C31C30F8696B}</a:tableStyleId>
              </a:tblPr>
              <a:tblGrid>
                <a:gridCol w="3423775"/>
                <a:gridCol w="3644375"/>
              </a:tblGrid>
              <a:tr h="1610825">
                <a:tc>
                  <a:txBody>
                    <a:bodyPr/>
                    <a:lstStyle/>
                    <a:p>
                      <a:pPr indent="0" lvl="0" marL="0" marR="0" rtl="0" algn="l">
                        <a:lnSpc>
                          <a:spcPct val="100000"/>
                        </a:lnSpc>
                        <a:spcBef>
                          <a:spcPts val="0"/>
                        </a:spcBef>
                        <a:spcAft>
                          <a:spcPts val="0"/>
                        </a:spcAft>
                        <a:buClr>
                          <a:srgbClr val="000000"/>
                        </a:buClr>
                        <a:buSzPts val="2000"/>
                        <a:buFont typeface="Arial"/>
                        <a:buNone/>
                      </a:pPr>
                      <a:r>
                        <a:rPr b="1" lang="en" sz="2000" u="none" cap="none" strike="noStrike">
                          <a:latin typeface="Nunito"/>
                          <a:ea typeface="Nunito"/>
                          <a:cs typeface="Nunito"/>
                          <a:sym typeface="Nunito"/>
                        </a:rPr>
                        <a:t>Known knowns</a:t>
                      </a:r>
                      <a:r>
                        <a:rPr lang="en" sz="2000" u="none" cap="none" strike="noStrike">
                          <a:latin typeface="Nunito"/>
                          <a:ea typeface="Nunito"/>
                          <a:cs typeface="Nunito"/>
                          <a:sym typeface="Nunito"/>
                        </a:rPr>
                        <a:t>: things we are aware of and understand.</a:t>
                      </a:r>
                      <a:endParaRPr sz="2000" u="none" cap="none" strike="noStrike">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sz="2000" u="none" cap="none" strike="noStrike">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lang="en" sz="2000" u="none" cap="none" strike="noStrike">
                          <a:latin typeface="Nunito"/>
                          <a:ea typeface="Nunito"/>
                          <a:cs typeface="Nunito"/>
                          <a:sym typeface="Nunito"/>
                        </a:rPr>
                        <a:t>Facts and requirements.</a:t>
                      </a:r>
                      <a:endParaRPr sz="2000" u="none" cap="none" strike="noStrike">
                        <a:latin typeface="Nunito"/>
                        <a:ea typeface="Nunito"/>
                        <a:cs typeface="Nunito"/>
                        <a:sym typeface="Nunito"/>
                      </a:endParaRPr>
                    </a:p>
                  </a:txBody>
                  <a:tcPr marT="63500" marB="63500" marR="63500" marL="63500"/>
                </a:tc>
                <a:tc>
                  <a:txBody>
                    <a:bodyPr/>
                    <a:lstStyle/>
                    <a:p>
                      <a:pPr indent="0" lvl="0" marL="0" marR="0" rtl="0" algn="l">
                        <a:lnSpc>
                          <a:spcPct val="100000"/>
                        </a:lnSpc>
                        <a:spcBef>
                          <a:spcPts val="0"/>
                        </a:spcBef>
                        <a:spcAft>
                          <a:spcPts val="0"/>
                        </a:spcAft>
                        <a:buClr>
                          <a:srgbClr val="000000"/>
                        </a:buClr>
                        <a:buSzPts val="2000"/>
                        <a:buFont typeface="Arial"/>
                        <a:buNone/>
                      </a:pPr>
                      <a:r>
                        <a:rPr b="1" lang="en" sz="2000" u="none" cap="none" strike="noStrike">
                          <a:latin typeface="Nunito"/>
                          <a:ea typeface="Nunito"/>
                          <a:cs typeface="Nunito"/>
                          <a:sym typeface="Nunito"/>
                        </a:rPr>
                        <a:t>Unknown knowns</a:t>
                      </a:r>
                      <a:r>
                        <a:rPr lang="en" sz="2000" u="none" cap="none" strike="noStrike">
                          <a:latin typeface="Nunito"/>
                          <a:ea typeface="Nunito"/>
                          <a:cs typeface="Nunito"/>
                          <a:sym typeface="Nunito"/>
                        </a:rPr>
                        <a:t>: things we do not realize we know.</a:t>
                      </a:r>
                      <a:endParaRPr sz="2000" u="none" cap="none" strike="noStrike">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sz="2000" u="none" cap="none" strike="noStrike">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lang="en" sz="2000" u="none" cap="none" strike="noStrike">
                          <a:latin typeface="Nunito"/>
                          <a:ea typeface="Nunito"/>
                          <a:cs typeface="Nunito"/>
                          <a:sym typeface="Nunito"/>
                        </a:rPr>
                        <a:t>Tacit knowledge.</a:t>
                      </a:r>
                      <a:endParaRPr sz="2000" u="none" cap="none" strike="noStrike">
                        <a:latin typeface="Nunito"/>
                        <a:ea typeface="Nunito"/>
                        <a:cs typeface="Nunito"/>
                        <a:sym typeface="Nunito"/>
                      </a:endParaRPr>
                    </a:p>
                  </a:txBody>
                  <a:tcPr marT="63500" marB="63500" marR="63500" marL="63500"/>
                </a:tc>
              </a:tr>
              <a:tr h="1975550">
                <a:tc>
                  <a:txBody>
                    <a:bodyPr/>
                    <a:lstStyle/>
                    <a:p>
                      <a:pPr indent="0" lvl="0" marL="0" marR="0" rtl="0" algn="l">
                        <a:lnSpc>
                          <a:spcPct val="100000"/>
                        </a:lnSpc>
                        <a:spcBef>
                          <a:spcPts val="0"/>
                        </a:spcBef>
                        <a:spcAft>
                          <a:spcPts val="0"/>
                        </a:spcAft>
                        <a:buClr>
                          <a:srgbClr val="000000"/>
                        </a:buClr>
                        <a:buSzPts val="2000"/>
                        <a:buFont typeface="Arial"/>
                        <a:buNone/>
                      </a:pPr>
                      <a:r>
                        <a:rPr b="1" lang="en" sz="2000" u="none" cap="none" strike="noStrike">
                          <a:latin typeface="Nunito"/>
                          <a:ea typeface="Nunito"/>
                          <a:cs typeface="Nunito"/>
                          <a:sym typeface="Nunito"/>
                        </a:rPr>
                        <a:t>Known unknowns</a:t>
                      </a:r>
                      <a:r>
                        <a:rPr lang="en" sz="2000" u="none" cap="none" strike="noStrike">
                          <a:latin typeface="Nunito"/>
                          <a:ea typeface="Nunito"/>
                          <a:cs typeface="Nunito"/>
                          <a:sym typeface="Nunito"/>
                        </a:rPr>
                        <a:t>: things we are aware of but which we don’t fully understand.</a:t>
                      </a:r>
                      <a:endParaRPr sz="2000" u="none" cap="none" strike="noStrike">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sz="2000" u="none" cap="none" strike="noStrike">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lang="en" sz="2000" u="none" cap="none" strike="noStrike">
                          <a:latin typeface="Nunito"/>
                          <a:ea typeface="Nunito"/>
                          <a:cs typeface="Nunito"/>
                          <a:sym typeface="Nunito"/>
                        </a:rPr>
                        <a:t>Close-ended questions.</a:t>
                      </a:r>
                      <a:endParaRPr sz="2000" u="none" cap="none" strike="noStrike">
                        <a:latin typeface="Nunito"/>
                        <a:ea typeface="Nunito"/>
                        <a:cs typeface="Nunito"/>
                        <a:sym typeface="Nunito"/>
                      </a:endParaRPr>
                    </a:p>
                  </a:txBody>
                  <a:tcPr marT="63500" marB="63500" marR="63500" marL="63500"/>
                </a:tc>
                <a:tc>
                  <a:txBody>
                    <a:bodyPr/>
                    <a:lstStyle/>
                    <a:p>
                      <a:pPr indent="0" lvl="0" marL="0" marR="0" rtl="0" algn="l">
                        <a:lnSpc>
                          <a:spcPct val="100000"/>
                        </a:lnSpc>
                        <a:spcBef>
                          <a:spcPts val="0"/>
                        </a:spcBef>
                        <a:spcAft>
                          <a:spcPts val="0"/>
                        </a:spcAft>
                        <a:buClr>
                          <a:srgbClr val="000000"/>
                        </a:buClr>
                        <a:buSzPts val="2000"/>
                        <a:buFont typeface="Arial"/>
                        <a:buNone/>
                      </a:pPr>
                      <a:r>
                        <a:rPr b="1" lang="en" sz="2000" u="none" cap="none" strike="noStrike">
                          <a:latin typeface="Nunito"/>
                          <a:ea typeface="Nunito"/>
                          <a:cs typeface="Nunito"/>
                          <a:sym typeface="Nunito"/>
                        </a:rPr>
                        <a:t>Unknown unknowns</a:t>
                      </a:r>
                      <a:r>
                        <a:rPr lang="en" sz="2000" u="none" cap="none" strike="noStrike">
                          <a:latin typeface="Nunito"/>
                          <a:ea typeface="Nunito"/>
                          <a:cs typeface="Nunito"/>
                          <a:sym typeface="Nunito"/>
                        </a:rPr>
                        <a:t>: things we do not understand, and are not aware we do not know.</a:t>
                      </a:r>
                      <a:endParaRPr sz="2000" u="none" cap="none" strike="noStrike">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sz="2000" u="none" cap="none" strike="noStrike">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lang="en" sz="2000" u="none" cap="none" strike="noStrike">
                          <a:latin typeface="Nunito"/>
                          <a:ea typeface="Nunito"/>
                          <a:cs typeface="Nunito"/>
                          <a:sym typeface="Nunito"/>
                        </a:rPr>
                        <a:t>Open-ended exploration.</a:t>
                      </a:r>
                      <a:endParaRPr sz="2000" u="none" cap="none" strike="noStrike">
                        <a:latin typeface="Nunito"/>
                        <a:ea typeface="Nunito"/>
                        <a:cs typeface="Nunito"/>
                        <a:sym typeface="Nunito"/>
                      </a:endParaRPr>
                    </a:p>
                  </a:txBody>
                  <a:tcPr marT="63500" marB="63500" marR="63500" marL="63500"/>
                </a:tc>
              </a:tr>
            </a:tbl>
          </a:graphicData>
        </a:graphic>
      </p:graphicFrame>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40"/>
                                        </p:tgtEl>
                                        <p:attrNameLst>
                                          <p:attrName>style.visibility</p:attrName>
                                        </p:attrNameLst>
                                      </p:cBhvr>
                                      <p:to>
                                        <p:strVal val="visible"/>
                                      </p:to>
                                    </p:set>
                                    <p:animEffect filter="fade" transition="in">
                                      <p:cBhvr>
                                        <p:cTn dur="300"/>
                                        <p:tgtEl>
                                          <p:spTgt spid="94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0" name="Shape 950"/>
        <p:cNvGrpSpPr/>
        <p:nvPr/>
      </p:nvGrpSpPr>
      <p:grpSpPr>
        <a:xfrm>
          <a:off x="0" y="0"/>
          <a:ext cx="0" cy="0"/>
          <a:chOff x="0" y="0"/>
          <a:chExt cx="0" cy="0"/>
        </a:xfrm>
      </p:grpSpPr>
      <p:sp>
        <p:nvSpPr>
          <p:cNvPr id="951" name="Google Shape;951;p84"/>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Turkey Problem</a:t>
            </a:r>
            <a:endParaRPr/>
          </a:p>
        </p:txBody>
      </p:sp>
      <p:sp>
        <p:nvSpPr>
          <p:cNvPr id="952" name="Google Shape;952;p84"/>
          <p:cNvSpPr txBox="1"/>
          <p:nvPr/>
        </p:nvSpPr>
        <p:spPr>
          <a:xfrm>
            <a:off x="423400" y="817200"/>
            <a:ext cx="8409000" cy="8091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Example: After a comfortable life at the farm, a turkey is suddenly killed and eaten. From its perspective, this might be a black swan.</a:t>
            </a:r>
            <a:endParaRPr b="0" i="0" sz="2000" u="none" cap="none" strike="noStrike">
              <a:solidFill>
                <a:schemeClr val="dk1"/>
              </a:solidFill>
              <a:latin typeface="Nunito"/>
              <a:ea typeface="Nunito"/>
              <a:cs typeface="Nunito"/>
              <a:sym typeface="Nunito"/>
            </a:endParaRPr>
          </a:p>
        </p:txBody>
      </p:sp>
      <p:sp>
        <p:nvSpPr>
          <p:cNvPr id="953" name="Google Shape;953;p84"/>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954" name="Google Shape;954;p84"/>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955" name="Google Shape;955;p84"/>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956" name="Google Shape;956;p84"/>
          <p:cNvSpPr txBox="1"/>
          <p:nvPr/>
        </p:nvSpPr>
        <p:spPr>
          <a:xfrm>
            <a:off x="423400" y="1775250"/>
            <a:ext cx="2829000" cy="16569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Black swans in AI:</a:t>
            </a:r>
            <a:endParaRPr b="0" i="0" sz="2000" u="none" cap="none" strike="noStrike">
              <a:solidFill>
                <a:schemeClr val="dk1"/>
              </a:solidFill>
              <a:latin typeface="Nunito"/>
              <a:ea typeface="Nunito"/>
              <a:cs typeface="Nunito"/>
              <a:sym typeface="Nunito"/>
            </a:endParaRPr>
          </a:p>
          <a:p>
            <a:pPr indent="-355600" lvl="0" marL="45720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AI wellbeing</a:t>
            </a:r>
            <a:endParaRPr sz="2000">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Autonomous economy</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AI companions</a:t>
            </a:r>
            <a:endParaRPr sz="2000">
              <a:solidFill>
                <a:schemeClr val="dk1"/>
              </a:solidFill>
              <a:latin typeface="Nunito"/>
              <a:ea typeface="Nunito"/>
              <a:cs typeface="Nunito"/>
              <a:sym typeface="Nunito"/>
            </a:endParaRPr>
          </a:p>
        </p:txBody>
      </p:sp>
      <p:pic>
        <p:nvPicPr>
          <p:cNvPr id="957" name="Google Shape;957;p84"/>
          <p:cNvPicPr preferRelativeResize="0"/>
          <p:nvPr/>
        </p:nvPicPr>
        <p:blipFill rotWithShape="1">
          <a:blip r:embed="rId3">
            <a:alphaModFix/>
          </a:blip>
          <a:srcRect b="0" l="0" r="0" t="0"/>
          <a:stretch/>
        </p:blipFill>
        <p:spPr>
          <a:xfrm>
            <a:off x="5627304" y="1738375"/>
            <a:ext cx="2213231" cy="1962150"/>
          </a:xfrm>
          <a:prstGeom prst="rect">
            <a:avLst/>
          </a:prstGeom>
          <a:noFill/>
          <a:ln>
            <a:noFill/>
          </a:ln>
        </p:spPr>
      </p:pic>
      <p:pic>
        <p:nvPicPr>
          <p:cNvPr id="958" name="Google Shape;958;p84"/>
          <p:cNvPicPr preferRelativeResize="0"/>
          <p:nvPr/>
        </p:nvPicPr>
        <p:blipFill rotWithShape="1">
          <a:blip r:embed="rId4">
            <a:alphaModFix/>
          </a:blip>
          <a:srcRect b="0" l="0" r="0" t="0"/>
          <a:stretch/>
        </p:blipFill>
        <p:spPr>
          <a:xfrm>
            <a:off x="6011735" y="2073325"/>
            <a:ext cx="2232129" cy="1961285"/>
          </a:xfrm>
          <a:prstGeom prst="rect">
            <a:avLst/>
          </a:prstGeom>
          <a:noFill/>
          <a:ln>
            <a:noFill/>
          </a:ln>
        </p:spPr>
      </p:pic>
      <p:pic>
        <p:nvPicPr>
          <p:cNvPr id="959" name="Google Shape;959;p84"/>
          <p:cNvPicPr preferRelativeResize="0"/>
          <p:nvPr/>
        </p:nvPicPr>
        <p:blipFill rotWithShape="1">
          <a:blip r:embed="rId4">
            <a:alphaModFix/>
          </a:blip>
          <a:srcRect b="0" l="0" r="0" t="0"/>
          <a:stretch/>
        </p:blipFill>
        <p:spPr>
          <a:xfrm>
            <a:off x="6410314" y="2447925"/>
            <a:ext cx="2182744" cy="1917892"/>
          </a:xfrm>
          <a:prstGeom prst="rect">
            <a:avLst/>
          </a:prstGeom>
          <a:noFill/>
          <a:ln>
            <a:noFill/>
          </a:ln>
        </p:spPr>
      </p:pic>
      <p:pic>
        <p:nvPicPr>
          <p:cNvPr id="960" name="Google Shape;960;p84"/>
          <p:cNvPicPr preferRelativeResize="0"/>
          <p:nvPr/>
        </p:nvPicPr>
        <p:blipFill rotWithShape="1">
          <a:blip r:embed="rId5">
            <a:alphaModFix/>
          </a:blip>
          <a:srcRect b="0" l="0" r="0" t="0"/>
          <a:stretch/>
        </p:blipFill>
        <p:spPr>
          <a:xfrm>
            <a:off x="6602325" y="2716612"/>
            <a:ext cx="2381250" cy="2077833"/>
          </a:xfrm>
          <a:prstGeom prst="rect">
            <a:avLst/>
          </a:prstGeom>
          <a:noFill/>
          <a:ln>
            <a:noFill/>
          </a:ln>
        </p:spPr>
      </p:pic>
      <p:sp>
        <p:nvSpPr>
          <p:cNvPr id="961" name="Google Shape;961;p84"/>
          <p:cNvSpPr txBox="1"/>
          <p:nvPr/>
        </p:nvSpPr>
        <p:spPr>
          <a:xfrm>
            <a:off x="3616850" y="1965250"/>
            <a:ext cx="470700" cy="1508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600"/>
              <a:t>🦃</a:t>
            </a:r>
            <a:endParaRPr sz="86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2"/>
                                        </p:tgtEl>
                                        <p:attrNameLst>
                                          <p:attrName>style.visibility</p:attrName>
                                        </p:attrNameLst>
                                      </p:cBhvr>
                                      <p:to>
                                        <p:strVal val="visible"/>
                                      </p:to>
                                    </p:set>
                                    <p:animEffect filter="fade" transition="in">
                                      <p:cBhvr>
                                        <p:cTn dur="300"/>
                                        <p:tgtEl>
                                          <p:spTgt spid="95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7"/>
                                        </p:tgtEl>
                                        <p:attrNameLst>
                                          <p:attrName>style.visibility</p:attrName>
                                        </p:attrNameLst>
                                      </p:cBhvr>
                                      <p:to>
                                        <p:strVal val="visible"/>
                                      </p:to>
                                    </p:set>
                                    <p:animEffect filter="fade" transition="in">
                                      <p:cBhvr>
                                        <p:cTn dur="300"/>
                                        <p:tgtEl>
                                          <p:spTgt spid="95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8"/>
                                        </p:tgtEl>
                                        <p:attrNameLst>
                                          <p:attrName>style.visibility</p:attrName>
                                        </p:attrNameLst>
                                      </p:cBhvr>
                                      <p:to>
                                        <p:strVal val="visible"/>
                                      </p:to>
                                    </p:set>
                                    <p:animEffect filter="fade" transition="in">
                                      <p:cBhvr>
                                        <p:cTn dur="300"/>
                                        <p:tgtEl>
                                          <p:spTgt spid="95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9"/>
                                        </p:tgtEl>
                                        <p:attrNameLst>
                                          <p:attrName>style.visibility</p:attrName>
                                        </p:attrNameLst>
                                      </p:cBhvr>
                                      <p:to>
                                        <p:strVal val="visible"/>
                                      </p:to>
                                    </p:set>
                                    <p:animEffect filter="fade" transition="in">
                                      <p:cBhvr>
                                        <p:cTn dur="300"/>
                                        <p:tgtEl>
                                          <p:spTgt spid="95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60"/>
                                        </p:tgtEl>
                                        <p:attrNameLst>
                                          <p:attrName>style.visibility</p:attrName>
                                        </p:attrNameLst>
                                      </p:cBhvr>
                                      <p:to>
                                        <p:strVal val="visible"/>
                                      </p:to>
                                    </p:set>
                                    <p:animEffect filter="fade" transition="in">
                                      <p:cBhvr>
                                        <p:cTn dur="300"/>
                                        <p:tgtEl>
                                          <p:spTgt spid="96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6">
                                            <p:txEl>
                                              <p:pRg end="0" st="0"/>
                                            </p:txEl>
                                          </p:spTgt>
                                        </p:tgtEl>
                                        <p:attrNameLst>
                                          <p:attrName>style.visibility</p:attrName>
                                        </p:attrNameLst>
                                      </p:cBhvr>
                                      <p:to>
                                        <p:strVal val="visible"/>
                                      </p:to>
                                    </p:set>
                                    <p:animEffect filter="fade" transition="in">
                                      <p:cBhvr>
                                        <p:cTn dur="300"/>
                                        <p:tgtEl>
                                          <p:spTgt spid="95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6">
                                            <p:txEl>
                                              <p:pRg end="1" st="1"/>
                                            </p:txEl>
                                          </p:spTgt>
                                        </p:tgtEl>
                                        <p:attrNameLst>
                                          <p:attrName>style.visibility</p:attrName>
                                        </p:attrNameLst>
                                      </p:cBhvr>
                                      <p:to>
                                        <p:strVal val="visible"/>
                                      </p:to>
                                    </p:set>
                                    <p:animEffect filter="fade" transition="in">
                                      <p:cBhvr>
                                        <p:cTn dur="300"/>
                                        <p:tgtEl>
                                          <p:spTgt spid="956">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6">
                                            <p:txEl>
                                              <p:pRg end="2" st="2"/>
                                            </p:txEl>
                                          </p:spTgt>
                                        </p:tgtEl>
                                        <p:attrNameLst>
                                          <p:attrName>style.visibility</p:attrName>
                                        </p:attrNameLst>
                                      </p:cBhvr>
                                      <p:to>
                                        <p:strVal val="visible"/>
                                      </p:to>
                                    </p:set>
                                    <p:animEffect filter="fade" transition="in">
                                      <p:cBhvr>
                                        <p:cTn dur="300"/>
                                        <p:tgtEl>
                                          <p:spTgt spid="956">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6">
                                            <p:txEl>
                                              <p:pRg end="3" st="3"/>
                                            </p:txEl>
                                          </p:spTgt>
                                        </p:tgtEl>
                                        <p:attrNameLst>
                                          <p:attrName>style.visibility</p:attrName>
                                        </p:attrNameLst>
                                      </p:cBhvr>
                                      <p:to>
                                        <p:strVal val="visible"/>
                                      </p:to>
                                    </p:set>
                                    <p:animEffect filter="fade" transition="in">
                                      <p:cBhvr>
                                        <p:cTn dur="300"/>
                                        <p:tgtEl>
                                          <p:spTgt spid="956">
                                            <p:txEl>
                                              <p:pRg end="3" st="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5" name="Shape 965"/>
        <p:cNvGrpSpPr/>
        <p:nvPr/>
      </p:nvGrpSpPr>
      <p:grpSpPr>
        <a:xfrm>
          <a:off x="0" y="0"/>
          <a:ext cx="0" cy="0"/>
          <a:chOff x="0" y="0"/>
          <a:chExt cx="0" cy="0"/>
        </a:xfrm>
      </p:grpSpPr>
      <p:sp>
        <p:nvSpPr>
          <p:cNvPr id="966" name="Google Shape;966;p85"/>
          <p:cNvSpPr txBox="1"/>
          <p:nvPr>
            <p:ph type="title"/>
          </p:nvPr>
        </p:nvSpPr>
        <p:spPr>
          <a:xfrm>
            <a:off x="423450" y="1541850"/>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Black Swans: </a:t>
            </a:r>
            <a:br>
              <a:rPr lang="en"/>
            </a:br>
            <a:r>
              <a:rPr lang="en"/>
              <a:t>Implications for Risk Analysis</a:t>
            </a:r>
            <a:endParaRPr sz="3600">
              <a:latin typeface="Nunito"/>
              <a:ea typeface="Nunito"/>
              <a:cs typeface="Nunito"/>
              <a:sym typeface="Nunito"/>
            </a:endParaRPr>
          </a:p>
        </p:txBody>
      </p:sp>
      <p:sp>
        <p:nvSpPr>
          <p:cNvPr id="967" name="Google Shape;967;p85"/>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968" name="Google Shape;968;p85"/>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969" name="Google Shape;969;p85"/>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970" name="Google Shape;970;p85"/>
          <p:cNvSpPr txBox="1"/>
          <p:nvPr/>
        </p:nvSpPr>
        <p:spPr>
          <a:xfrm>
            <a:off x="367675" y="2853850"/>
            <a:ext cx="84090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0" i="1" lang="en" sz="2000" u="none" cap="none" strike="noStrike">
                <a:solidFill>
                  <a:schemeClr val="dk1"/>
                </a:solidFill>
                <a:latin typeface="Nunito"/>
                <a:ea typeface="Nunito"/>
                <a:cs typeface="Nunito"/>
                <a:sym typeface="Nunito"/>
              </a:rPr>
              <a:t>How to defend against risks we can’t anticipate</a:t>
            </a:r>
            <a:endParaRPr b="0" i="1"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70"/>
                                        </p:tgtEl>
                                        <p:attrNameLst>
                                          <p:attrName>style.visibility</p:attrName>
                                        </p:attrNameLst>
                                      </p:cBhvr>
                                      <p:to>
                                        <p:strVal val="visible"/>
                                      </p:to>
                                    </p:set>
                                    <p:animEffect filter="fade" transition="in">
                                      <p:cBhvr>
                                        <p:cTn dur="300"/>
                                        <p:tgtEl>
                                          <p:spTgt spid="97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4" name="Shape 974"/>
        <p:cNvGrpSpPr/>
        <p:nvPr/>
      </p:nvGrpSpPr>
      <p:grpSpPr>
        <a:xfrm>
          <a:off x="0" y="0"/>
          <a:ext cx="0" cy="0"/>
          <a:chOff x="0" y="0"/>
          <a:chExt cx="0" cy="0"/>
        </a:xfrm>
      </p:grpSpPr>
      <p:sp>
        <p:nvSpPr>
          <p:cNvPr id="975" name="Google Shape;975;p86"/>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976" name="Google Shape;976;p86"/>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977" name="Google Shape;977;p86"/>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978" name="Google Shape;978;p86"/>
          <p:cNvSpPr txBox="1"/>
          <p:nvPr/>
        </p:nvSpPr>
        <p:spPr>
          <a:xfrm>
            <a:off x="175" y="-12175"/>
            <a:ext cx="9144000" cy="572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900"/>
              <a:buFont typeface="Arial"/>
              <a:buNone/>
            </a:pPr>
            <a:r>
              <a:rPr b="0" i="0" lang="en" sz="1900" u="none" cap="none" strike="noStrike">
                <a:solidFill>
                  <a:srgbClr val="000000"/>
                </a:solidFill>
                <a:latin typeface="Nunito"/>
                <a:ea typeface="Nunito"/>
                <a:cs typeface="Nunito"/>
                <a:sym typeface="Nunito"/>
              </a:rPr>
              <a:t>Implication 1:</a:t>
            </a:r>
            <a:endParaRPr b="0" i="0" sz="1900" u="none" cap="none" strike="noStrike">
              <a:solidFill>
                <a:srgbClr val="000000"/>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3600"/>
              <a:buFont typeface="Arial"/>
              <a:buNone/>
            </a:pPr>
            <a:r>
              <a:rPr b="0" i="0" lang="en" sz="3600" u="none" cap="none" strike="noStrike">
                <a:solidFill>
                  <a:srgbClr val="000000"/>
                </a:solidFill>
                <a:latin typeface="Nunito"/>
                <a:ea typeface="Nunito"/>
                <a:cs typeface="Nunito"/>
                <a:sym typeface="Nunito"/>
              </a:rPr>
              <a:t>Typical Risk Estimation Breaks Down </a:t>
            </a:r>
            <a:endParaRPr b="0" i="0" sz="3600" u="none" cap="none" strike="noStrike">
              <a:solidFill>
                <a:srgbClr val="000000"/>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000000"/>
              </a:solidFill>
              <a:latin typeface="Nunito"/>
              <a:ea typeface="Nunito"/>
              <a:cs typeface="Nunito"/>
              <a:sym typeface="Nunito"/>
            </a:endParaRPr>
          </a:p>
        </p:txBody>
      </p:sp>
      <p:pic>
        <p:nvPicPr>
          <p:cNvPr id="979" name="Google Shape;979;p86"/>
          <p:cNvPicPr preferRelativeResize="0"/>
          <p:nvPr/>
        </p:nvPicPr>
        <p:blipFill rotWithShape="1">
          <a:blip r:embed="rId3">
            <a:alphaModFix/>
          </a:blip>
          <a:srcRect b="0" l="0" r="0" t="0"/>
          <a:stretch/>
        </p:blipFill>
        <p:spPr>
          <a:xfrm>
            <a:off x="1017525" y="2022763"/>
            <a:ext cx="6992423" cy="818025"/>
          </a:xfrm>
          <a:prstGeom prst="rect">
            <a:avLst/>
          </a:prstGeom>
          <a:noFill/>
          <a:ln>
            <a:noFill/>
          </a:ln>
        </p:spPr>
      </p:pic>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3" name="Shape 983"/>
        <p:cNvGrpSpPr/>
        <p:nvPr/>
      </p:nvGrpSpPr>
      <p:grpSpPr>
        <a:xfrm>
          <a:off x="0" y="0"/>
          <a:ext cx="0" cy="0"/>
          <a:chOff x="0" y="0"/>
          <a:chExt cx="0" cy="0"/>
        </a:xfrm>
      </p:grpSpPr>
      <p:sp>
        <p:nvSpPr>
          <p:cNvPr id="984" name="Google Shape;984;p87"/>
          <p:cNvSpPr txBox="1"/>
          <p:nvPr/>
        </p:nvSpPr>
        <p:spPr>
          <a:xfrm>
            <a:off x="423400" y="104580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Explicit cost-benefit analysis is strained under long tails, so often requires highly accurate estimates.</a:t>
            </a:r>
            <a:endParaRPr b="0" i="0" sz="2000" u="none" cap="none" strike="noStrike">
              <a:solidFill>
                <a:schemeClr val="dk1"/>
              </a:solidFill>
              <a:latin typeface="Nunito"/>
              <a:ea typeface="Nunito"/>
              <a:cs typeface="Nunito"/>
              <a:sym typeface="Nunito"/>
            </a:endParaRPr>
          </a:p>
        </p:txBody>
      </p:sp>
      <p:sp>
        <p:nvSpPr>
          <p:cNvPr id="985" name="Google Shape;985;p87"/>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986" name="Google Shape;986;p87"/>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987" name="Google Shape;987;p87"/>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988" name="Google Shape;988;p87"/>
          <p:cNvSpPr txBox="1"/>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900"/>
              <a:buFont typeface="Arial"/>
              <a:buNone/>
            </a:pPr>
            <a:r>
              <a:rPr b="0" i="0" lang="en" sz="1900" u="none" cap="none" strike="noStrike">
                <a:solidFill>
                  <a:srgbClr val="000000"/>
                </a:solidFill>
                <a:latin typeface="Nunito"/>
                <a:ea typeface="Nunito"/>
                <a:cs typeface="Nunito"/>
                <a:sym typeface="Nunito"/>
              </a:rPr>
              <a:t>Implication 2:</a:t>
            </a:r>
            <a:endParaRPr b="0" i="0" sz="1900" u="none" cap="none" strike="noStrike">
              <a:solidFill>
                <a:srgbClr val="000000"/>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3600"/>
              <a:buFont typeface="Arial"/>
              <a:buNone/>
            </a:pPr>
            <a:r>
              <a:rPr b="0" i="0" lang="en" sz="3600" u="none" cap="none" strike="noStrike">
                <a:solidFill>
                  <a:srgbClr val="000000"/>
                </a:solidFill>
                <a:latin typeface="Nunito"/>
                <a:ea typeface="Nunito"/>
                <a:cs typeface="Nunito"/>
                <a:sym typeface="Nunito"/>
              </a:rPr>
              <a:t>Cost-Benefit Analysis Breaks Down</a:t>
            </a:r>
            <a:endParaRPr b="0" i="0" sz="3600" u="none" cap="none" strike="noStrike">
              <a:solidFill>
                <a:srgbClr val="000000"/>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000000"/>
              </a:solidFill>
              <a:latin typeface="Nunito"/>
              <a:ea typeface="Nunito"/>
              <a:cs typeface="Nunito"/>
              <a:sym typeface="Nunito"/>
            </a:endParaRPr>
          </a:p>
        </p:txBody>
      </p:sp>
      <p:sp>
        <p:nvSpPr>
          <p:cNvPr id="989" name="Google Shape;989;p87"/>
          <p:cNvSpPr txBox="1"/>
          <p:nvPr/>
        </p:nvSpPr>
        <p:spPr>
          <a:xfrm>
            <a:off x="423400" y="214430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Example: lottery</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Lottery 1: (99.9% x $15) + (0.1% x -$10,000) = </a:t>
            </a:r>
            <a:r>
              <a:rPr b="1" i="0" lang="en" sz="2000" u="none" cap="none" strike="noStrike">
                <a:solidFill>
                  <a:srgbClr val="00D407"/>
                </a:solidFill>
                <a:latin typeface="Nunito"/>
                <a:ea typeface="Nunito"/>
                <a:cs typeface="Nunito"/>
                <a:sym typeface="Nunito"/>
              </a:rPr>
              <a:t>$4.985</a:t>
            </a:r>
            <a:endParaRPr b="1" i="0" sz="2000" u="none" cap="none" strike="noStrike">
              <a:solidFill>
                <a:srgbClr val="00D407"/>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Lottery 2: (99.7% x $15) + (0.3% x -$10000) = </a:t>
            </a:r>
            <a:r>
              <a:rPr b="1" i="0" lang="en" sz="2000" u="none" cap="none" strike="noStrike">
                <a:solidFill>
                  <a:srgbClr val="FF0000"/>
                </a:solidFill>
                <a:latin typeface="Nunito"/>
                <a:ea typeface="Nunito"/>
                <a:cs typeface="Nunito"/>
                <a:sym typeface="Nunito"/>
              </a:rPr>
              <a:t>-$15.045</a:t>
            </a:r>
            <a:endParaRPr b="1" i="0" sz="2000" u="none" cap="none" strike="noStrike">
              <a:solidFill>
                <a:srgbClr val="FF0000"/>
              </a:solidFill>
              <a:latin typeface="Nunito"/>
              <a:ea typeface="Nunito"/>
              <a:cs typeface="Nunito"/>
              <a:sym typeface="Nunito"/>
            </a:endParaRPr>
          </a:p>
        </p:txBody>
      </p:sp>
      <p:sp>
        <p:nvSpPr>
          <p:cNvPr id="990" name="Google Shape;990;p87"/>
          <p:cNvSpPr txBox="1"/>
          <p:nvPr/>
        </p:nvSpPr>
        <p:spPr>
          <a:xfrm>
            <a:off x="423400" y="360600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For black swans, estimating probability is even more challenging.</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84"/>
                                        </p:tgtEl>
                                        <p:attrNameLst>
                                          <p:attrName>style.visibility</p:attrName>
                                        </p:attrNameLst>
                                      </p:cBhvr>
                                      <p:to>
                                        <p:strVal val="visible"/>
                                      </p:to>
                                    </p:set>
                                    <p:animEffect filter="fade" transition="in">
                                      <p:cBhvr>
                                        <p:cTn dur="300"/>
                                        <p:tgtEl>
                                          <p:spTgt spid="98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89">
                                            <p:txEl>
                                              <p:pRg end="0" st="0"/>
                                            </p:txEl>
                                          </p:spTgt>
                                        </p:tgtEl>
                                        <p:attrNameLst>
                                          <p:attrName>style.visibility</p:attrName>
                                        </p:attrNameLst>
                                      </p:cBhvr>
                                      <p:to>
                                        <p:strVal val="visible"/>
                                      </p:to>
                                    </p:set>
                                    <p:animEffect filter="fade" transition="in">
                                      <p:cBhvr>
                                        <p:cTn dur="300"/>
                                        <p:tgtEl>
                                          <p:spTgt spid="989">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89">
                                            <p:txEl>
                                              <p:pRg end="1" st="1"/>
                                            </p:txEl>
                                          </p:spTgt>
                                        </p:tgtEl>
                                        <p:attrNameLst>
                                          <p:attrName>style.visibility</p:attrName>
                                        </p:attrNameLst>
                                      </p:cBhvr>
                                      <p:to>
                                        <p:strVal val="visible"/>
                                      </p:to>
                                    </p:set>
                                    <p:animEffect filter="fade" transition="in">
                                      <p:cBhvr>
                                        <p:cTn dur="300"/>
                                        <p:tgtEl>
                                          <p:spTgt spid="989">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89">
                                            <p:txEl>
                                              <p:pRg end="2" st="2"/>
                                            </p:txEl>
                                          </p:spTgt>
                                        </p:tgtEl>
                                        <p:attrNameLst>
                                          <p:attrName>style.visibility</p:attrName>
                                        </p:attrNameLst>
                                      </p:cBhvr>
                                      <p:to>
                                        <p:strVal val="visible"/>
                                      </p:to>
                                    </p:set>
                                    <p:animEffect filter="fade" transition="in">
                                      <p:cBhvr>
                                        <p:cTn dur="300"/>
                                        <p:tgtEl>
                                          <p:spTgt spid="989">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90"/>
                                        </p:tgtEl>
                                        <p:attrNameLst>
                                          <p:attrName>style.visibility</p:attrName>
                                        </p:attrNameLst>
                                      </p:cBhvr>
                                      <p:to>
                                        <p:strVal val="visible"/>
                                      </p:to>
                                    </p:set>
                                    <p:animEffect filter="fade" transition="in">
                                      <p:cBhvr>
                                        <p:cTn dur="300"/>
                                        <p:tgtEl>
                                          <p:spTgt spid="9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4" name="Shape 994"/>
        <p:cNvGrpSpPr/>
        <p:nvPr/>
      </p:nvGrpSpPr>
      <p:grpSpPr>
        <a:xfrm>
          <a:off x="0" y="0"/>
          <a:ext cx="0" cy="0"/>
          <a:chOff x="0" y="0"/>
          <a:chExt cx="0" cy="0"/>
        </a:xfrm>
      </p:grpSpPr>
      <p:sp>
        <p:nvSpPr>
          <p:cNvPr id="995" name="Google Shape;995;p88"/>
          <p:cNvSpPr txBox="1"/>
          <p:nvPr/>
        </p:nvSpPr>
        <p:spPr>
          <a:xfrm>
            <a:off x="423400" y="94125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Milton Friedman: “Never try to walk across a river just because it has an average depth of four feet.”</a:t>
            </a:r>
            <a:endParaRPr b="0" i="0" sz="2000" u="none" cap="none" strike="noStrike">
              <a:solidFill>
                <a:schemeClr val="dk1"/>
              </a:solidFill>
              <a:latin typeface="Nunito"/>
              <a:ea typeface="Nunito"/>
              <a:cs typeface="Nunito"/>
              <a:sym typeface="Nunito"/>
            </a:endParaRPr>
          </a:p>
        </p:txBody>
      </p:sp>
      <p:sp>
        <p:nvSpPr>
          <p:cNvPr id="996" name="Google Shape;996;p88"/>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997" name="Google Shape;997;p88"/>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998" name="Google Shape;998;p88"/>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999" name="Google Shape;999;p88"/>
          <p:cNvSpPr txBox="1"/>
          <p:nvPr/>
        </p:nvSpPr>
        <p:spPr>
          <a:xfrm>
            <a:off x="100" y="-12175"/>
            <a:ext cx="9144000" cy="572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900"/>
              <a:buFont typeface="Arial"/>
              <a:buNone/>
            </a:pPr>
            <a:r>
              <a:rPr b="0" i="0" lang="en" sz="1900" u="none" cap="none" strike="noStrike">
                <a:solidFill>
                  <a:srgbClr val="000000"/>
                </a:solidFill>
                <a:latin typeface="Nunito"/>
                <a:ea typeface="Nunito"/>
                <a:cs typeface="Nunito"/>
                <a:sym typeface="Nunito"/>
              </a:rPr>
              <a:t>Implication 3:</a:t>
            </a:r>
            <a:endParaRPr b="0" i="0" sz="1900" u="none" cap="none" strike="noStrike">
              <a:solidFill>
                <a:srgbClr val="000000"/>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3600"/>
              <a:buFont typeface="Arial"/>
              <a:buNone/>
            </a:pPr>
            <a:r>
              <a:rPr b="0" i="0" lang="en" sz="3600" u="none" cap="none" strike="noStrike">
                <a:solidFill>
                  <a:srgbClr val="000000"/>
                </a:solidFill>
                <a:latin typeface="Nunito"/>
                <a:ea typeface="Nunito"/>
                <a:cs typeface="Nunito"/>
                <a:sym typeface="Nunito"/>
              </a:rPr>
              <a:t>We Must Consider Extremes</a:t>
            </a:r>
            <a:endParaRPr b="0" i="0" sz="3600" u="none" cap="none" strike="noStrike">
              <a:solidFill>
                <a:srgbClr val="000000"/>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000000"/>
              </a:solidFill>
              <a:latin typeface="Nunito"/>
              <a:ea typeface="Nunito"/>
              <a:cs typeface="Nunito"/>
              <a:sym typeface="Nunito"/>
            </a:endParaRPr>
          </a:p>
        </p:txBody>
      </p:sp>
      <p:sp>
        <p:nvSpPr>
          <p:cNvPr id="1000" name="Google Shape;1000;p88"/>
          <p:cNvSpPr txBox="1"/>
          <p:nvPr/>
        </p:nvSpPr>
        <p:spPr>
          <a:xfrm>
            <a:off x="423400" y="176020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When making risk-related decisions, we should consider extremes, not only the average.</a:t>
            </a:r>
            <a:endParaRPr b="0" i="0" sz="2000" u="none" cap="none" strike="noStrike">
              <a:solidFill>
                <a:schemeClr val="dk1"/>
              </a:solidFill>
              <a:latin typeface="Nunito"/>
              <a:ea typeface="Nunito"/>
              <a:cs typeface="Nunito"/>
              <a:sym typeface="Nunito"/>
            </a:endParaRPr>
          </a:p>
        </p:txBody>
      </p:sp>
      <p:pic>
        <p:nvPicPr>
          <p:cNvPr id="1001" name="Google Shape;1001;p88"/>
          <p:cNvPicPr preferRelativeResize="0"/>
          <p:nvPr/>
        </p:nvPicPr>
        <p:blipFill rotWithShape="1">
          <a:blip r:embed="rId3">
            <a:alphaModFix/>
          </a:blip>
          <a:srcRect b="0" l="0" r="0" t="0"/>
          <a:stretch/>
        </p:blipFill>
        <p:spPr>
          <a:xfrm>
            <a:off x="1190025" y="2704025"/>
            <a:ext cx="3158848" cy="2090424"/>
          </a:xfrm>
          <a:prstGeom prst="rect">
            <a:avLst/>
          </a:prstGeom>
          <a:noFill/>
          <a:ln>
            <a:noFill/>
          </a:ln>
        </p:spPr>
      </p:pic>
      <p:pic>
        <p:nvPicPr>
          <p:cNvPr id="1002" name="Google Shape;1002;p88"/>
          <p:cNvPicPr preferRelativeResize="0"/>
          <p:nvPr/>
        </p:nvPicPr>
        <p:blipFill rotWithShape="1">
          <a:blip r:embed="rId4">
            <a:alphaModFix/>
          </a:blip>
          <a:srcRect b="0" l="0" r="0" t="0"/>
          <a:stretch/>
        </p:blipFill>
        <p:spPr>
          <a:xfrm>
            <a:off x="4800825" y="2704025"/>
            <a:ext cx="3163596" cy="209042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95"/>
                                        </p:tgtEl>
                                        <p:attrNameLst>
                                          <p:attrName>style.visibility</p:attrName>
                                        </p:attrNameLst>
                                      </p:cBhvr>
                                      <p:to>
                                        <p:strVal val="visible"/>
                                      </p:to>
                                    </p:set>
                                    <p:animEffect filter="fade" transition="in">
                                      <p:cBhvr>
                                        <p:cTn dur="300"/>
                                        <p:tgtEl>
                                          <p:spTgt spid="99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01"/>
                                        </p:tgtEl>
                                        <p:attrNameLst>
                                          <p:attrName>style.visibility</p:attrName>
                                        </p:attrNameLst>
                                      </p:cBhvr>
                                      <p:to>
                                        <p:strVal val="visible"/>
                                      </p:to>
                                    </p:set>
                                    <p:animEffect filter="fade" transition="in">
                                      <p:cBhvr>
                                        <p:cTn dur="300"/>
                                        <p:tgtEl>
                                          <p:spTgt spid="100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02"/>
                                        </p:tgtEl>
                                        <p:attrNameLst>
                                          <p:attrName>style.visibility</p:attrName>
                                        </p:attrNameLst>
                                      </p:cBhvr>
                                      <p:to>
                                        <p:strVal val="visible"/>
                                      </p:to>
                                    </p:set>
                                    <p:animEffect filter="fade" transition="in">
                                      <p:cBhvr>
                                        <p:cTn dur="300"/>
                                        <p:tgtEl>
                                          <p:spTgt spid="1002"/>
                                        </p:tgtEl>
                                      </p:cBhvr>
                                    </p:animEffect>
                                  </p:childTnLst>
                                </p:cTn>
                              </p:par>
                              <p:par>
                                <p:cTn fill="hold" nodeType="withEffect" presetClass="entr" presetID="10" presetSubtype="0">
                                  <p:stCondLst>
                                    <p:cond delay="0"/>
                                  </p:stCondLst>
                                  <p:childTnLst>
                                    <p:set>
                                      <p:cBhvr>
                                        <p:cTn dur="1" fill="hold">
                                          <p:stCondLst>
                                            <p:cond delay="0"/>
                                          </p:stCondLst>
                                        </p:cTn>
                                        <p:tgtEl>
                                          <p:spTgt spid="1000"/>
                                        </p:tgtEl>
                                        <p:attrNameLst>
                                          <p:attrName>style.visibility</p:attrName>
                                        </p:attrNameLst>
                                      </p:cBhvr>
                                      <p:to>
                                        <p:strVal val="visible"/>
                                      </p:to>
                                    </p:set>
                                    <p:animEffect filter="fade" transition="in">
                                      <p:cBhvr>
                                        <p:cTn dur="300"/>
                                        <p:tgtEl>
                                          <p:spTgt spid="100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6" name="Shape 1006"/>
        <p:cNvGrpSpPr/>
        <p:nvPr/>
      </p:nvGrpSpPr>
      <p:grpSpPr>
        <a:xfrm>
          <a:off x="0" y="0"/>
          <a:ext cx="0" cy="0"/>
          <a:chOff x="0" y="0"/>
          <a:chExt cx="0" cy="0"/>
        </a:xfrm>
      </p:grpSpPr>
      <p:sp>
        <p:nvSpPr>
          <p:cNvPr id="1007" name="Google Shape;1007;p89"/>
          <p:cNvSpPr txBox="1"/>
          <p:nvPr/>
        </p:nvSpPr>
        <p:spPr>
          <a:xfrm>
            <a:off x="423400" y="969600"/>
            <a:ext cx="88116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“We should delay making our decision to gather more information.”</a:t>
            </a:r>
            <a:endParaRPr b="0" i="0" sz="2000" u="none" cap="none" strike="noStrike">
              <a:solidFill>
                <a:schemeClr val="dk1"/>
              </a:solidFill>
              <a:latin typeface="Nunito"/>
              <a:ea typeface="Nunito"/>
              <a:cs typeface="Nunito"/>
              <a:sym typeface="Nunito"/>
            </a:endParaRPr>
          </a:p>
        </p:txBody>
      </p:sp>
      <p:sp>
        <p:nvSpPr>
          <p:cNvPr id="1008" name="Google Shape;1008;p89"/>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009" name="Google Shape;1009;p89"/>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010" name="Google Shape;1010;p89"/>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011" name="Google Shape;1011;p89"/>
          <p:cNvSpPr txBox="1"/>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900"/>
              <a:buFont typeface="Arial"/>
              <a:buNone/>
            </a:pPr>
            <a:r>
              <a:rPr b="0" i="0" lang="en" sz="1900" u="none" cap="none" strike="noStrike">
                <a:solidFill>
                  <a:srgbClr val="000000"/>
                </a:solidFill>
                <a:latin typeface="Nunito"/>
                <a:ea typeface="Nunito"/>
                <a:cs typeface="Nunito"/>
                <a:sym typeface="Nunito"/>
              </a:rPr>
              <a:t>Implication 4:</a:t>
            </a:r>
            <a:endParaRPr b="0" i="0" sz="1900" u="none" cap="none" strike="noStrike">
              <a:solidFill>
                <a:srgbClr val="000000"/>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3600"/>
              <a:buFont typeface="Arial"/>
              <a:buNone/>
            </a:pPr>
            <a:r>
              <a:rPr b="0" i="0" lang="en" sz="3600" u="none" cap="none" strike="noStrike">
                <a:solidFill>
                  <a:srgbClr val="000000"/>
                </a:solidFill>
                <a:latin typeface="Nunito"/>
                <a:ea typeface="Nunito"/>
                <a:cs typeface="Nunito"/>
                <a:sym typeface="Nunito"/>
              </a:rPr>
              <a:t>The Delay Fallacy</a:t>
            </a:r>
            <a:endParaRPr b="0" i="0" sz="3600" u="none" cap="none" strike="noStrike">
              <a:solidFill>
                <a:srgbClr val="000000"/>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000000"/>
              </a:solidFill>
              <a:latin typeface="Nunito"/>
              <a:ea typeface="Nunito"/>
              <a:cs typeface="Nunito"/>
              <a:sym typeface="Nunito"/>
            </a:endParaRPr>
          </a:p>
        </p:txBody>
      </p:sp>
      <p:sp>
        <p:nvSpPr>
          <p:cNvPr id="1012" name="Google Shape;1012;p89"/>
          <p:cNvSpPr txBox="1"/>
          <p:nvPr/>
        </p:nvSpPr>
        <p:spPr>
          <a:xfrm>
            <a:off x="423400" y="1668825"/>
            <a:ext cx="88116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This works for thin-tailed scenarios, but not for long-tailed ones.</a:t>
            </a:r>
            <a:endParaRPr b="0" i="0" sz="2000" u="none" cap="none" strike="noStrike">
              <a:solidFill>
                <a:schemeClr val="dk1"/>
              </a:solidFill>
              <a:latin typeface="Nunito"/>
              <a:ea typeface="Nunito"/>
              <a:cs typeface="Nunito"/>
              <a:sym typeface="Nunito"/>
            </a:endParaRPr>
          </a:p>
        </p:txBody>
      </p:sp>
      <p:sp>
        <p:nvSpPr>
          <p:cNvPr id="1013" name="Google Shape;1013;p89"/>
          <p:cNvSpPr txBox="1"/>
          <p:nvPr/>
        </p:nvSpPr>
        <p:spPr>
          <a:xfrm>
            <a:off x="423400" y="2431638"/>
            <a:ext cx="88116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In long-tailed scenarios, waiting for more information can mean waiting until it is too late.</a:t>
            </a:r>
            <a:endParaRPr b="0" i="0" sz="2000" u="none" cap="none" strike="noStrike">
              <a:solidFill>
                <a:schemeClr val="dk1"/>
              </a:solidFill>
              <a:latin typeface="Nunito"/>
              <a:ea typeface="Nunito"/>
              <a:cs typeface="Nunito"/>
              <a:sym typeface="Nunito"/>
            </a:endParaRPr>
          </a:p>
        </p:txBody>
      </p:sp>
      <p:sp>
        <p:nvSpPr>
          <p:cNvPr id="1014" name="Google Shape;1014;p89"/>
          <p:cNvSpPr txBox="1"/>
          <p:nvPr/>
        </p:nvSpPr>
        <p:spPr>
          <a:xfrm>
            <a:off x="423400" y="3460638"/>
            <a:ext cx="88116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With black swans, waiting may yield no useful information at all. Large-scale black swans with catastrophic effects must not be allowed to happen even once</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07"/>
                                        </p:tgtEl>
                                        <p:attrNameLst>
                                          <p:attrName>style.visibility</p:attrName>
                                        </p:attrNameLst>
                                      </p:cBhvr>
                                      <p:to>
                                        <p:strVal val="visible"/>
                                      </p:to>
                                    </p:set>
                                    <p:animEffect filter="fade" transition="in">
                                      <p:cBhvr>
                                        <p:cTn dur="300"/>
                                        <p:tgtEl>
                                          <p:spTgt spid="100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12"/>
                                        </p:tgtEl>
                                        <p:attrNameLst>
                                          <p:attrName>style.visibility</p:attrName>
                                        </p:attrNameLst>
                                      </p:cBhvr>
                                      <p:to>
                                        <p:strVal val="visible"/>
                                      </p:to>
                                    </p:set>
                                    <p:animEffect filter="fade" transition="in">
                                      <p:cBhvr>
                                        <p:cTn dur="300"/>
                                        <p:tgtEl>
                                          <p:spTgt spid="101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13"/>
                                        </p:tgtEl>
                                        <p:attrNameLst>
                                          <p:attrName>style.visibility</p:attrName>
                                        </p:attrNameLst>
                                      </p:cBhvr>
                                      <p:to>
                                        <p:strVal val="visible"/>
                                      </p:to>
                                    </p:set>
                                    <p:animEffect filter="fade" transition="in">
                                      <p:cBhvr>
                                        <p:cTn dur="300"/>
                                        <p:tgtEl>
                                          <p:spTgt spid="101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14"/>
                                        </p:tgtEl>
                                        <p:attrNameLst>
                                          <p:attrName>style.visibility</p:attrName>
                                        </p:attrNameLst>
                                      </p:cBhvr>
                                      <p:to>
                                        <p:strVal val="visible"/>
                                      </p:to>
                                    </p:set>
                                    <p:animEffect filter="fade" transition="in">
                                      <p:cBhvr>
                                        <p:cTn dur="300"/>
                                        <p:tgtEl>
                                          <p:spTgt spid="10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8" name="Shape 1018"/>
        <p:cNvGrpSpPr/>
        <p:nvPr/>
      </p:nvGrpSpPr>
      <p:grpSpPr>
        <a:xfrm>
          <a:off x="0" y="0"/>
          <a:ext cx="0" cy="0"/>
          <a:chOff x="0" y="0"/>
          <a:chExt cx="0" cy="0"/>
        </a:xfrm>
      </p:grpSpPr>
      <p:sp>
        <p:nvSpPr>
          <p:cNvPr id="1019" name="Google Shape;1019;p90"/>
          <p:cNvSpPr txBox="1"/>
          <p:nvPr/>
        </p:nvSpPr>
        <p:spPr>
          <a:xfrm>
            <a:off x="423400" y="104580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An absence of evidence is not strong evidence of absence.</a:t>
            </a:r>
            <a:endParaRPr b="0" i="0" sz="2000" u="none" cap="none" strike="noStrike">
              <a:solidFill>
                <a:schemeClr val="dk1"/>
              </a:solidFill>
              <a:latin typeface="Nunito"/>
              <a:ea typeface="Nunito"/>
              <a:cs typeface="Nunito"/>
              <a:sym typeface="Nunito"/>
            </a:endParaRPr>
          </a:p>
        </p:txBody>
      </p:sp>
      <p:sp>
        <p:nvSpPr>
          <p:cNvPr id="1020" name="Google Shape;1020;p90"/>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021" name="Google Shape;1021;p90"/>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022" name="Google Shape;1022;p90"/>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023" name="Google Shape;1023;p90"/>
          <p:cNvSpPr txBox="1"/>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900"/>
              <a:buFont typeface="Arial"/>
              <a:buNone/>
            </a:pPr>
            <a:r>
              <a:rPr b="0" i="0" lang="en" sz="1900" u="none" cap="none" strike="noStrike">
                <a:solidFill>
                  <a:srgbClr val="000000"/>
                </a:solidFill>
                <a:latin typeface="Nunito"/>
                <a:ea typeface="Nunito"/>
                <a:cs typeface="Nunito"/>
                <a:sym typeface="Nunito"/>
              </a:rPr>
              <a:t>Implication 5:</a:t>
            </a:r>
            <a:endParaRPr b="0" i="0" sz="1900" u="none" cap="none" strike="noStrike">
              <a:solidFill>
                <a:srgbClr val="000000"/>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3600"/>
              <a:buFont typeface="Arial"/>
              <a:buNone/>
            </a:pPr>
            <a:r>
              <a:rPr b="0" i="0" lang="en" sz="3600" u="none" cap="none" strike="noStrike">
                <a:solidFill>
                  <a:srgbClr val="000000"/>
                </a:solidFill>
                <a:latin typeface="Nunito"/>
                <a:ea typeface="Nunito"/>
                <a:cs typeface="Nunito"/>
                <a:sym typeface="Nunito"/>
              </a:rPr>
              <a:t>Absence of Evidence</a:t>
            </a:r>
            <a:endParaRPr b="0" i="0" sz="3600" u="none" cap="none" strike="noStrike">
              <a:solidFill>
                <a:srgbClr val="000000"/>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000000"/>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19"/>
                                        </p:tgtEl>
                                        <p:attrNameLst>
                                          <p:attrName>style.visibility</p:attrName>
                                        </p:attrNameLst>
                                      </p:cBhvr>
                                      <p:to>
                                        <p:strVal val="visible"/>
                                      </p:to>
                                    </p:set>
                                    <p:animEffect filter="fade" transition="in">
                                      <p:cBhvr>
                                        <p:cTn dur="300"/>
                                        <p:tgtEl>
                                          <p:spTgt spid="101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7" name="Shape 1027"/>
        <p:cNvGrpSpPr/>
        <p:nvPr/>
      </p:nvGrpSpPr>
      <p:grpSpPr>
        <a:xfrm>
          <a:off x="0" y="0"/>
          <a:ext cx="0" cy="0"/>
          <a:chOff x="0" y="0"/>
          <a:chExt cx="0" cy="0"/>
        </a:xfrm>
      </p:grpSpPr>
      <p:sp>
        <p:nvSpPr>
          <p:cNvPr id="1028" name="Google Shape;1028;p91"/>
          <p:cNvSpPr txBox="1"/>
          <p:nvPr/>
        </p:nvSpPr>
        <p:spPr>
          <a:xfrm>
            <a:off x="423400" y="104580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Safety measures that successfully prevent harm can seem redundant.</a:t>
            </a:r>
            <a:endParaRPr b="0" i="0" sz="2000" u="none" cap="none" strike="noStrike">
              <a:solidFill>
                <a:schemeClr val="dk1"/>
              </a:solidFill>
              <a:latin typeface="Nunito"/>
              <a:ea typeface="Nunito"/>
              <a:cs typeface="Nunito"/>
              <a:sym typeface="Nunito"/>
            </a:endParaRPr>
          </a:p>
        </p:txBody>
      </p:sp>
      <p:sp>
        <p:nvSpPr>
          <p:cNvPr id="1029" name="Google Shape;1029;p91"/>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030" name="Google Shape;1030;p91"/>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031" name="Google Shape;1031;p91"/>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032" name="Google Shape;1032;p91"/>
          <p:cNvSpPr txBox="1"/>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900"/>
              <a:buFont typeface="Arial"/>
              <a:buNone/>
            </a:pPr>
            <a:r>
              <a:rPr b="0" i="0" lang="en" sz="1900" u="none" cap="none" strike="noStrike">
                <a:solidFill>
                  <a:srgbClr val="000000"/>
                </a:solidFill>
                <a:latin typeface="Nunito"/>
                <a:ea typeface="Nunito"/>
                <a:cs typeface="Nunito"/>
                <a:sym typeface="Nunito"/>
              </a:rPr>
              <a:t>Implication 6:</a:t>
            </a:r>
            <a:endParaRPr b="0" i="0" sz="1900" u="none" cap="none" strike="noStrike">
              <a:solidFill>
                <a:srgbClr val="000000"/>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3600"/>
              <a:buFont typeface="Arial"/>
              <a:buNone/>
            </a:pPr>
            <a:r>
              <a:rPr b="0" i="0" lang="en" sz="3600" u="none" cap="none" strike="noStrike">
                <a:solidFill>
                  <a:srgbClr val="000000"/>
                </a:solidFill>
                <a:latin typeface="Nunito"/>
                <a:ea typeface="Nunito"/>
                <a:cs typeface="Nunito"/>
                <a:sym typeface="Nunito"/>
              </a:rPr>
              <a:t>The Preparedness Paradox</a:t>
            </a:r>
            <a:endParaRPr b="0" i="0" sz="3600" u="none" cap="none" strike="noStrike">
              <a:solidFill>
                <a:srgbClr val="000000"/>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000000"/>
              </a:solidFill>
              <a:latin typeface="Nunito"/>
              <a:ea typeface="Nunito"/>
              <a:cs typeface="Nunito"/>
              <a:sym typeface="Nunito"/>
            </a:endParaRPr>
          </a:p>
        </p:txBody>
      </p:sp>
      <p:pic>
        <p:nvPicPr>
          <p:cNvPr id="1033" name="Google Shape;1033;p91"/>
          <p:cNvPicPr preferRelativeResize="0"/>
          <p:nvPr/>
        </p:nvPicPr>
        <p:blipFill rotWithShape="1">
          <a:blip r:embed="rId3">
            <a:alphaModFix/>
          </a:blip>
          <a:srcRect b="51167" l="0" r="0" t="0"/>
          <a:stretch/>
        </p:blipFill>
        <p:spPr>
          <a:xfrm>
            <a:off x="2343100" y="1487650"/>
            <a:ext cx="4626401" cy="1595101"/>
          </a:xfrm>
          <a:prstGeom prst="rect">
            <a:avLst/>
          </a:prstGeom>
          <a:noFill/>
          <a:ln>
            <a:noFill/>
          </a:ln>
        </p:spPr>
      </p:pic>
      <p:pic>
        <p:nvPicPr>
          <p:cNvPr id="1034" name="Google Shape;1034;p91"/>
          <p:cNvPicPr preferRelativeResize="0"/>
          <p:nvPr/>
        </p:nvPicPr>
        <p:blipFill rotWithShape="1">
          <a:blip r:embed="rId3">
            <a:alphaModFix/>
          </a:blip>
          <a:srcRect b="1569" l="0" r="645" t="50863"/>
          <a:stretch/>
        </p:blipFill>
        <p:spPr>
          <a:xfrm>
            <a:off x="2287150" y="3082750"/>
            <a:ext cx="4569600" cy="1611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8"/>
                                        </p:tgtEl>
                                        <p:attrNameLst>
                                          <p:attrName>style.visibility</p:attrName>
                                        </p:attrNameLst>
                                      </p:cBhvr>
                                      <p:to>
                                        <p:strVal val="visible"/>
                                      </p:to>
                                    </p:set>
                                    <p:animEffect filter="fade" transition="in">
                                      <p:cBhvr>
                                        <p:cTn dur="300"/>
                                        <p:tgtEl>
                                          <p:spTgt spid="102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33"/>
                                        </p:tgtEl>
                                        <p:attrNameLst>
                                          <p:attrName>style.visibility</p:attrName>
                                        </p:attrNameLst>
                                      </p:cBhvr>
                                      <p:to>
                                        <p:strVal val="visible"/>
                                      </p:to>
                                    </p:set>
                                    <p:animEffect filter="fade" transition="in">
                                      <p:cBhvr>
                                        <p:cTn dur="300"/>
                                        <p:tgtEl>
                                          <p:spTgt spid="103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34"/>
                                        </p:tgtEl>
                                        <p:attrNameLst>
                                          <p:attrName>style.visibility</p:attrName>
                                        </p:attrNameLst>
                                      </p:cBhvr>
                                      <p:to>
                                        <p:strVal val="visible"/>
                                      </p:to>
                                    </p:set>
                                    <p:animEffect filter="fade" transition="in">
                                      <p:cBhvr>
                                        <p:cTn dur="300"/>
                                        <p:tgtEl>
                                          <p:spTgt spid="103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20"/>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Detailed Disaster Risk Equation</a:t>
            </a:r>
            <a:endParaRPr/>
          </a:p>
          <a:p>
            <a:pPr indent="0" lvl="0" marL="0" rtl="0" algn="ctr">
              <a:lnSpc>
                <a:spcPct val="100000"/>
              </a:lnSpc>
              <a:spcBef>
                <a:spcPts val="0"/>
              </a:spcBef>
              <a:spcAft>
                <a:spcPts val="0"/>
              </a:spcAft>
              <a:buSzPts val="3600"/>
              <a:buNone/>
            </a:pPr>
            <a:r>
              <a:t/>
            </a:r>
            <a:endParaRPr/>
          </a:p>
        </p:txBody>
      </p:sp>
      <p:sp>
        <p:nvSpPr>
          <p:cNvPr id="153" name="Google Shape;153;p20"/>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54" name="Google Shape;154;p20"/>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55" name="Google Shape;155;p20"/>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56" name="Google Shape;156;p20"/>
          <p:cNvSpPr txBox="1"/>
          <p:nvPr/>
        </p:nvSpPr>
        <p:spPr>
          <a:xfrm>
            <a:off x="423400" y="81720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Example: viral infection.</a:t>
            </a:r>
            <a:endParaRPr b="0" i="0" sz="2000" u="none" cap="none" strike="noStrike">
              <a:solidFill>
                <a:schemeClr val="dk1"/>
              </a:solidFill>
              <a:latin typeface="Nunito"/>
              <a:ea typeface="Nunito"/>
              <a:cs typeface="Nunito"/>
              <a:sym typeface="Nunito"/>
            </a:endParaRPr>
          </a:p>
        </p:txBody>
      </p:sp>
      <p:grpSp>
        <p:nvGrpSpPr>
          <p:cNvPr id="157" name="Google Shape;157;p20"/>
          <p:cNvGrpSpPr/>
          <p:nvPr/>
        </p:nvGrpSpPr>
        <p:grpSpPr>
          <a:xfrm>
            <a:off x="483100" y="951800"/>
            <a:ext cx="8237325" cy="3351975"/>
            <a:chOff x="483100" y="951800"/>
            <a:chExt cx="8237325" cy="3351975"/>
          </a:xfrm>
        </p:grpSpPr>
        <p:sp>
          <p:nvSpPr>
            <p:cNvPr id="158" name="Google Shape;158;p20"/>
            <p:cNvSpPr txBox="1"/>
            <p:nvPr/>
          </p:nvSpPr>
          <p:spPr>
            <a:xfrm>
              <a:off x="3801050" y="3812075"/>
              <a:ext cx="1286700" cy="491700"/>
            </a:xfrm>
            <a:prstGeom prst="rect">
              <a:avLst/>
            </a:prstGeom>
            <a:noFill/>
            <a:ln cap="flat" cmpd="sng" w="19050">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Virulence</a:t>
              </a:r>
              <a:endParaRPr b="0" i="0" sz="2000" u="none" cap="none" strike="noStrike">
                <a:solidFill>
                  <a:schemeClr val="dk1"/>
                </a:solidFill>
                <a:latin typeface="Nunito"/>
                <a:ea typeface="Nunito"/>
                <a:cs typeface="Nunito"/>
                <a:sym typeface="Nunito"/>
              </a:endParaRPr>
            </a:p>
          </p:txBody>
        </p:sp>
        <p:sp>
          <p:nvSpPr>
            <p:cNvPr id="159" name="Google Shape;159;p20"/>
            <p:cNvSpPr txBox="1"/>
            <p:nvPr/>
          </p:nvSpPr>
          <p:spPr>
            <a:xfrm>
              <a:off x="483100" y="3812075"/>
              <a:ext cx="1851600" cy="491700"/>
            </a:xfrm>
            <a:prstGeom prst="rect">
              <a:avLst/>
            </a:prstGeom>
            <a:noFill/>
            <a:ln cap="flat" cmpd="sng" w="19050">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Infectiousness</a:t>
              </a:r>
              <a:endParaRPr b="0" i="0" sz="2000" u="none" cap="none" strike="noStrike">
                <a:solidFill>
                  <a:schemeClr val="dk1"/>
                </a:solidFill>
                <a:latin typeface="Nunito"/>
                <a:ea typeface="Nunito"/>
                <a:cs typeface="Nunito"/>
                <a:sym typeface="Nunito"/>
              </a:endParaRPr>
            </a:p>
          </p:txBody>
        </p:sp>
        <p:sp>
          <p:nvSpPr>
            <p:cNvPr id="160" name="Google Shape;160;p20"/>
            <p:cNvSpPr txBox="1"/>
            <p:nvPr/>
          </p:nvSpPr>
          <p:spPr>
            <a:xfrm>
              <a:off x="4086075" y="951800"/>
              <a:ext cx="2291100" cy="491700"/>
            </a:xfrm>
            <a:prstGeom prst="rect">
              <a:avLst/>
            </a:prstGeom>
            <a:noFill/>
            <a:ln cap="flat" cmpd="sng" w="19050">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Contact frequency</a:t>
              </a:r>
              <a:endParaRPr b="0" i="0" sz="2000" u="none" cap="none" strike="noStrike">
                <a:solidFill>
                  <a:schemeClr val="dk1"/>
                </a:solidFill>
                <a:latin typeface="Nunito"/>
                <a:ea typeface="Nunito"/>
                <a:cs typeface="Nunito"/>
                <a:sym typeface="Nunito"/>
              </a:endParaRPr>
            </a:p>
          </p:txBody>
        </p:sp>
        <p:sp>
          <p:nvSpPr>
            <p:cNvPr id="161" name="Google Shape;161;p20"/>
            <p:cNvSpPr txBox="1"/>
            <p:nvPr/>
          </p:nvSpPr>
          <p:spPr>
            <a:xfrm>
              <a:off x="6780025" y="1007900"/>
              <a:ext cx="1940400" cy="491700"/>
            </a:xfrm>
            <a:prstGeom prst="rect">
              <a:avLst/>
            </a:prstGeom>
            <a:noFill/>
            <a:ln cap="flat" cmpd="sng" w="19050">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Immunity level</a:t>
              </a:r>
              <a:endParaRPr b="0" i="0" sz="2000" u="none" cap="none" strike="noStrike">
                <a:solidFill>
                  <a:schemeClr val="dk1"/>
                </a:solidFill>
                <a:latin typeface="Nunito"/>
                <a:ea typeface="Nunito"/>
                <a:cs typeface="Nunito"/>
                <a:sym typeface="Nunito"/>
              </a:endParaRPr>
            </a:p>
          </p:txBody>
        </p:sp>
        <p:cxnSp>
          <p:nvCxnSpPr>
            <p:cNvPr id="162" name="Google Shape;162;p20"/>
            <p:cNvCxnSpPr/>
            <p:nvPr/>
          </p:nvCxnSpPr>
          <p:spPr>
            <a:xfrm rot="10800000">
              <a:off x="3629950" y="2522675"/>
              <a:ext cx="728700" cy="1289400"/>
            </a:xfrm>
            <a:prstGeom prst="straightConnector1">
              <a:avLst/>
            </a:prstGeom>
            <a:noFill/>
            <a:ln cap="flat" cmpd="sng" w="9525">
              <a:solidFill>
                <a:schemeClr val="dk2"/>
              </a:solidFill>
              <a:prstDash val="solid"/>
              <a:round/>
              <a:headEnd len="sm" w="sm" type="none"/>
              <a:tailEnd len="med" w="med" type="triangle"/>
            </a:ln>
          </p:spPr>
        </p:cxnSp>
        <p:cxnSp>
          <p:nvCxnSpPr>
            <p:cNvPr id="163" name="Google Shape;163;p20"/>
            <p:cNvCxnSpPr/>
            <p:nvPr/>
          </p:nvCxnSpPr>
          <p:spPr>
            <a:xfrm flipH="1" rot="10800000">
              <a:off x="1597700" y="2522675"/>
              <a:ext cx="979500" cy="1289400"/>
            </a:xfrm>
            <a:prstGeom prst="straightConnector1">
              <a:avLst/>
            </a:prstGeom>
            <a:noFill/>
            <a:ln cap="flat" cmpd="sng" w="9525">
              <a:solidFill>
                <a:schemeClr val="dk2"/>
              </a:solidFill>
              <a:prstDash val="solid"/>
              <a:round/>
              <a:headEnd len="sm" w="sm" type="none"/>
              <a:tailEnd len="med" w="med" type="triangle"/>
            </a:ln>
          </p:spPr>
        </p:cxnSp>
        <p:cxnSp>
          <p:nvCxnSpPr>
            <p:cNvPr id="164" name="Google Shape;164;p20"/>
            <p:cNvCxnSpPr/>
            <p:nvPr/>
          </p:nvCxnSpPr>
          <p:spPr>
            <a:xfrm flipH="1">
              <a:off x="5504600" y="1443550"/>
              <a:ext cx="199500" cy="658500"/>
            </a:xfrm>
            <a:prstGeom prst="straightConnector1">
              <a:avLst/>
            </a:prstGeom>
            <a:noFill/>
            <a:ln cap="flat" cmpd="sng" w="9525">
              <a:solidFill>
                <a:schemeClr val="dk2"/>
              </a:solidFill>
              <a:prstDash val="solid"/>
              <a:round/>
              <a:headEnd len="sm" w="sm" type="none"/>
              <a:tailEnd len="med" w="med" type="triangle"/>
            </a:ln>
          </p:spPr>
        </p:cxnSp>
        <p:cxnSp>
          <p:nvCxnSpPr>
            <p:cNvPr id="165" name="Google Shape;165;p20"/>
            <p:cNvCxnSpPr/>
            <p:nvPr/>
          </p:nvCxnSpPr>
          <p:spPr>
            <a:xfrm flipH="1">
              <a:off x="7646925" y="1499600"/>
              <a:ext cx="131400" cy="544200"/>
            </a:xfrm>
            <a:prstGeom prst="straightConnector1">
              <a:avLst/>
            </a:prstGeom>
            <a:noFill/>
            <a:ln cap="flat" cmpd="sng" w="9525">
              <a:solidFill>
                <a:schemeClr val="dk2"/>
              </a:solidFill>
              <a:prstDash val="solid"/>
              <a:round/>
              <a:headEnd len="sm" w="sm" type="none"/>
              <a:tailEnd len="med" w="med" type="triangle"/>
            </a:ln>
          </p:spPr>
        </p:cxnSp>
      </p:grpSp>
      <p:pic>
        <p:nvPicPr>
          <p:cNvPr id="166" name="Google Shape;166;p20"/>
          <p:cNvPicPr preferRelativeResize="0"/>
          <p:nvPr/>
        </p:nvPicPr>
        <p:blipFill rotWithShape="1">
          <a:blip r:embed="rId3">
            <a:alphaModFix/>
          </a:blip>
          <a:srcRect b="0" l="0" r="0" t="0"/>
          <a:stretch/>
        </p:blipFill>
        <p:spPr>
          <a:xfrm>
            <a:off x="174838" y="2036675"/>
            <a:ext cx="8906122" cy="84208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6"/>
                                        </p:tgtEl>
                                        <p:attrNameLst>
                                          <p:attrName>style.visibility</p:attrName>
                                        </p:attrNameLst>
                                      </p:cBhvr>
                                      <p:to>
                                        <p:strVal val="visible"/>
                                      </p:to>
                                    </p:set>
                                    <p:animEffect filter="fade" transition="in">
                                      <p:cBhvr>
                                        <p:cTn dur="300"/>
                                        <p:tgtEl>
                                          <p:spTgt spid="16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6"/>
                                        </p:tgtEl>
                                        <p:attrNameLst>
                                          <p:attrName>style.visibility</p:attrName>
                                        </p:attrNameLst>
                                      </p:cBhvr>
                                      <p:to>
                                        <p:strVal val="visible"/>
                                      </p:to>
                                    </p:set>
                                    <p:animEffect filter="fade" transition="in">
                                      <p:cBhvr>
                                        <p:cTn dur="300"/>
                                        <p:tgtEl>
                                          <p:spTgt spid="15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7"/>
                                        </p:tgtEl>
                                        <p:attrNameLst>
                                          <p:attrName>style.visibility</p:attrName>
                                        </p:attrNameLst>
                                      </p:cBhvr>
                                      <p:to>
                                        <p:strVal val="visible"/>
                                      </p:to>
                                    </p:set>
                                    <p:animEffect filter="fade" transition="in">
                                      <p:cBhvr>
                                        <p:cTn dur="300"/>
                                        <p:tgtEl>
                                          <p:spTgt spid="15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038" name="Shape 1038"/>
        <p:cNvGrpSpPr/>
        <p:nvPr/>
      </p:nvGrpSpPr>
      <p:grpSpPr>
        <a:xfrm>
          <a:off x="0" y="0"/>
          <a:ext cx="0" cy="0"/>
          <a:chOff x="0" y="0"/>
          <a:chExt cx="0" cy="0"/>
        </a:xfrm>
      </p:grpSpPr>
      <p:sp>
        <p:nvSpPr>
          <p:cNvPr id="1039" name="Google Shape;1039;p92"/>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Identifying AI Tail Risks</a:t>
            </a:r>
            <a:endParaRPr/>
          </a:p>
          <a:p>
            <a:pPr indent="0" lvl="0" marL="0" rtl="0" algn="ctr">
              <a:lnSpc>
                <a:spcPct val="100000"/>
              </a:lnSpc>
              <a:spcBef>
                <a:spcPts val="0"/>
              </a:spcBef>
              <a:spcAft>
                <a:spcPts val="0"/>
              </a:spcAft>
              <a:buSzPts val="3600"/>
              <a:buNone/>
            </a:pPr>
            <a:r>
              <a:t/>
            </a:r>
            <a:endParaRPr/>
          </a:p>
        </p:txBody>
      </p:sp>
      <p:sp>
        <p:nvSpPr>
          <p:cNvPr id="1040" name="Google Shape;1040;p92"/>
          <p:cNvSpPr txBox="1"/>
          <p:nvPr/>
        </p:nvSpPr>
        <p:spPr>
          <a:xfrm>
            <a:off x="423400" y="81720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The use of AI in society could create a new highly</a:t>
            </a:r>
            <a:r>
              <a:rPr lang="en" sz="2000">
                <a:solidFill>
                  <a:schemeClr val="dk1"/>
                </a:solidFill>
                <a:latin typeface="Nunito"/>
                <a:ea typeface="Nunito"/>
                <a:cs typeface="Nunito"/>
                <a:sym typeface="Nunito"/>
              </a:rPr>
              <a:t> </a:t>
            </a:r>
            <a:r>
              <a:rPr b="0" i="0" lang="en" sz="2000" u="none" cap="none" strike="noStrike">
                <a:solidFill>
                  <a:schemeClr val="dk1"/>
                </a:solidFill>
                <a:latin typeface="Nunito"/>
                <a:ea typeface="Nunito"/>
                <a:cs typeface="Nunito"/>
                <a:sym typeface="Nunito"/>
              </a:rPr>
              <a:t>connected system.</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1041" name="Google Shape;1041;p92"/>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042" name="Google Shape;1042;p92"/>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043" name="Google Shape;1043;p92"/>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044" name="Google Shape;1044;p92"/>
          <p:cNvSpPr txBox="1"/>
          <p:nvPr/>
        </p:nvSpPr>
        <p:spPr>
          <a:xfrm>
            <a:off x="423400" y="2003288"/>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Deep learning models, and their surrounding social contexts, are complex systems.</a:t>
            </a:r>
            <a:endParaRPr b="0" i="0" sz="2000" u="none" cap="none" strike="noStrike">
              <a:solidFill>
                <a:schemeClr val="dk1"/>
              </a:solidFill>
              <a:latin typeface="Nunito"/>
              <a:ea typeface="Nunito"/>
              <a:cs typeface="Nunito"/>
              <a:sym typeface="Nunito"/>
            </a:endParaRPr>
          </a:p>
        </p:txBody>
      </p:sp>
      <p:sp>
        <p:nvSpPr>
          <p:cNvPr id="1045" name="Google Shape;1045;p92"/>
          <p:cNvSpPr txBox="1"/>
          <p:nvPr/>
        </p:nvSpPr>
        <p:spPr>
          <a:xfrm>
            <a:off x="423400" y="3189375"/>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New </a:t>
            </a:r>
            <a:r>
              <a:rPr lang="en" sz="2000">
                <a:solidFill>
                  <a:schemeClr val="dk1"/>
                </a:solidFill>
                <a:latin typeface="Nunito"/>
                <a:ea typeface="Nunito"/>
                <a:cs typeface="Nunito"/>
                <a:sym typeface="Nunito"/>
              </a:rPr>
              <a:t>highly connected, fast moving, powerful systems</a:t>
            </a:r>
            <a:r>
              <a:rPr b="0" i="0" lang="en" sz="2000" u="none" cap="none" strike="noStrike">
                <a:solidFill>
                  <a:schemeClr val="dk1"/>
                </a:solidFill>
                <a:latin typeface="Nunito"/>
                <a:ea typeface="Nunito"/>
                <a:cs typeface="Nunito"/>
                <a:sym typeface="Nunito"/>
              </a:rPr>
              <a:t> may be more likely to present black swans.</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40"/>
                                        </p:tgtEl>
                                        <p:attrNameLst>
                                          <p:attrName>style.visibility</p:attrName>
                                        </p:attrNameLst>
                                      </p:cBhvr>
                                      <p:to>
                                        <p:strVal val="visible"/>
                                      </p:to>
                                    </p:set>
                                    <p:animEffect filter="fade" transition="in">
                                      <p:cBhvr>
                                        <p:cTn dur="300"/>
                                        <p:tgtEl>
                                          <p:spTgt spid="104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44"/>
                                        </p:tgtEl>
                                        <p:attrNameLst>
                                          <p:attrName>style.visibility</p:attrName>
                                        </p:attrNameLst>
                                      </p:cBhvr>
                                      <p:to>
                                        <p:strVal val="visible"/>
                                      </p:to>
                                    </p:set>
                                    <p:animEffect filter="fade" transition="in">
                                      <p:cBhvr>
                                        <p:cTn dur="300"/>
                                        <p:tgtEl>
                                          <p:spTgt spid="104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45"/>
                                        </p:tgtEl>
                                        <p:attrNameLst>
                                          <p:attrName>style.visibility</p:attrName>
                                        </p:attrNameLst>
                                      </p:cBhvr>
                                      <p:to>
                                        <p:strVal val="visible"/>
                                      </p:to>
                                    </p:set>
                                    <p:animEffect filter="fade" transition="in">
                                      <p:cBhvr>
                                        <p:cTn dur="300"/>
                                        <p:tgtEl>
                                          <p:spTgt spid="104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9" name="Shape 1049"/>
        <p:cNvGrpSpPr/>
        <p:nvPr/>
      </p:nvGrpSpPr>
      <p:grpSpPr>
        <a:xfrm>
          <a:off x="0" y="0"/>
          <a:ext cx="0" cy="0"/>
          <a:chOff x="0" y="0"/>
          <a:chExt cx="0" cy="0"/>
        </a:xfrm>
      </p:grpSpPr>
      <p:sp>
        <p:nvSpPr>
          <p:cNvPr id="1050" name="Google Shape;1050;p93"/>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Reducing Tail Risks </a:t>
            </a:r>
            <a:endParaRPr/>
          </a:p>
        </p:txBody>
      </p:sp>
      <p:sp>
        <p:nvSpPr>
          <p:cNvPr id="1051" name="Google Shape;1051;p93"/>
          <p:cNvSpPr txBox="1"/>
          <p:nvPr/>
        </p:nvSpPr>
        <p:spPr>
          <a:xfrm>
            <a:off x="423400" y="817200"/>
            <a:ext cx="8826900" cy="4917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20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Find potential black swans: turn them into </a:t>
            </a:r>
            <a:r>
              <a:rPr b="0" i="1" lang="en" sz="2000" u="none" cap="none" strike="noStrike">
                <a:solidFill>
                  <a:schemeClr val="dk1"/>
                </a:solidFill>
                <a:latin typeface="Nunito"/>
                <a:ea typeface="Nunito"/>
                <a:cs typeface="Nunito"/>
                <a:sym typeface="Nunito"/>
              </a:rPr>
              <a:t>known</a:t>
            </a:r>
            <a:r>
              <a:rPr b="0" i="0" lang="en" sz="2000" u="none" cap="none" strike="noStrike">
                <a:solidFill>
                  <a:schemeClr val="dk1"/>
                </a:solidFill>
                <a:latin typeface="Nunito"/>
                <a:ea typeface="Nunito"/>
                <a:cs typeface="Nunito"/>
                <a:sym typeface="Nunito"/>
              </a:rPr>
              <a:t> unknowns</a:t>
            </a:r>
            <a:endParaRPr b="0" i="0" sz="2000" u="none" cap="none" strike="noStrike">
              <a:solidFill>
                <a:schemeClr val="dk1"/>
              </a:solidFill>
              <a:latin typeface="Nunito"/>
              <a:ea typeface="Nunito"/>
              <a:cs typeface="Nunito"/>
              <a:sym typeface="Nunito"/>
            </a:endParaRPr>
          </a:p>
          <a:p>
            <a:pPr indent="-355600" lvl="0" marL="457200" marR="0" rtl="0" algn="l">
              <a:lnSpc>
                <a:spcPct val="20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Incorporate safe design principles</a:t>
            </a:r>
            <a:endParaRPr b="0" i="0" sz="2000" u="none" cap="none" strike="noStrike">
              <a:solidFill>
                <a:schemeClr val="dk1"/>
              </a:solidFill>
              <a:latin typeface="Nunito"/>
              <a:ea typeface="Nunito"/>
              <a:cs typeface="Nunito"/>
              <a:sym typeface="Nunito"/>
            </a:endParaRPr>
          </a:p>
          <a:p>
            <a:pPr indent="-355600" lvl="0" marL="457200" marR="0" rtl="0" algn="l">
              <a:lnSpc>
                <a:spcPct val="20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Improve systemic factors, such as risk awareness and safety culture</a:t>
            </a:r>
            <a:endParaRPr b="0" i="0" sz="2000" u="none" cap="none" strike="noStrike">
              <a:solidFill>
                <a:schemeClr val="dk1"/>
              </a:solidFill>
              <a:latin typeface="Nunito"/>
              <a:ea typeface="Nunito"/>
              <a:cs typeface="Nunito"/>
              <a:sym typeface="Nunito"/>
            </a:endParaRPr>
          </a:p>
          <a:p>
            <a:pPr indent="-355600" lvl="0" marL="457200" marR="0" rtl="0" algn="l">
              <a:lnSpc>
                <a:spcPct val="20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Reduce our exposure to risk: follow the precautionary principle</a:t>
            </a:r>
            <a:endParaRPr b="0" i="0" sz="2000" u="none" cap="none" strike="noStrike">
              <a:solidFill>
                <a:schemeClr val="dk1"/>
              </a:solidFill>
              <a:latin typeface="Nunito"/>
              <a:ea typeface="Nunito"/>
              <a:cs typeface="Nunito"/>
              <a:sym typeface="Nunito"/>
            </a:endParaRPr>
          </a:p>
          <a:p>
            <a:pPr indent="-355600" lvl="0" marL="457200" marR="0" rtl="0" algn="l">
              <a:lnSpc>
                <a:spcPct val="20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Improve policymakers’ decisions about AI</a:t>
            </a:r>
            <a:endParaRPr b="0" i="0" sz="2000" u="none" cap="none" strike="noStrike">
              <a:solidFill>
                <a:schemeClr val="dk1"/>
              </a:solidFill>
              <a:latin typeface="Nunito"/>
              <a:ea typeface="Nunito"/>
              <a:cs typeface="Nunito"/>
              <a:sym typeface="Nunito"/>
            </a:endParaRPr>
          </a:p>
          <a:p>
            <a:pPr indent="-355600" lvl="0" marL="457200" marR="0" rtl="0" algn="l">
              <a:lnSpc>
                <a:spcPct val="20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Change researchers’ incentives: internalize externalities</a:t>
            </a:r>
            <a:endParaRPr b="0" i="0" sz="2000" u="none" cap="none" strike="noStrike">
              <a:solidFill>
                <a:schemeClr val="dk1"/>
              </a:solidFill>
              <a:latin typeface="Nunito"/>
              <a:ea typeface="Nunito"/>
              <a:cs typeface="Nunito"/>
              <a:sym typeface="Nunito"/>
            </a:endParaRPr>
          </a:p>
        </p:txBody>
      </p:sp>
      <p:sp>
        <p:nvSpPr>
          <p:cNvPr id="1052" name="Google Shape;1052;p93"/>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053" name="Google Shape;1053;p93"/>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054" name="Google Shape;1054;p93"/>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51">
                                            <p:txEl>
                                              <p:pRg end="0" st="0"/>
                                            </p:txEl>
                                          </p:spTgt>
                                        </p:tgtEl>
                                        <p:attrNameLst>
                                          <p:attrName>style.visibility</p:attrName>
                                        </p:attrNameLst>
                                      </p:cBhvr>
                                      <p:to>
                                        <p:strVal val="visible"/>
                                      </p:to>
                                    </p:set>
                                    <p:animEffect filter="fade" transition="in">
                                      <p:cBhvr>
                                        <p:cTn dur="300"/>
                                        <p:tgtEl>
                                          <p:spTgt spid="105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51">
                                            <p:txEl>
                                              <p:pRg end="1" st="1"/>
                                            </p:txEl>
                                          </p:spTgt>
                                        </p:tgtEl>
                                        <p:attrNameLst>
                                          <p:attrName>style.visibility</p:attrName>
                                        </p:attrNameLst>
                                      </p:cBhvr>
                                      <p:to>
                                        <p:strVal val="visible"/>
                                      </p:to>
                                    </p:set>
                                    <p:animEffect filter="fade" transition="in">
                                      <p:cBhvr>
                                        <p:cTn dur="300"/>
                                        <p:tgtEl>
                                          <p:spTgt spid="1051">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51">
                                            <p:txEl>
                                              <p:pRg end="2" st="2"/>
                                            </p:txEl>
                                          </p:spTgt>
                                        </p:tgtEl>
                                        <p:attrNameLst>
                                          <p:attrName>style.visibility</p:attrName>
                                        </p:attrNameLst>
                                      </p:cBhvr>
                                      <p:to>
                                        <p:strVal val="visible"/>
                                      </p:to>
                                    </p:set>
                                    <p:animEffect filter="fade" transition="in">
                                      <p:cBhvr>
                                        <p:cTn dur="300"/>
                                        <p:tgtEl>
                                          <p:spTgt spid="1051">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51">
                                            <p:txEl>
                                              <p:pRg end="3" st="3"/>
                                            </p:txEl>
                                          </p:spTgt>
                                        </p:tgtEl>
                                        <p:attrNameLst>
                                          <p:attrName>style.visibility</p:attrName>
                                        </p:attrNameLst>
                                      </p:cBhvr>
                                      <p:to>
                                        <p:strVal val="visible"/>
                                      </p:to>
                                    </p:set>
                                    <p:animEffect filter="fade" transition="in">
                                      <p:cBhvr>
                                        <p:cTn dur="300"/>
                                        <p:tgtEl>
                                          <p:spTgt spid="1051">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51">
                                            <p:txEl>
                                              <p:pRg end="4" st="4"/>
                                            </p:txEl>
                                          </p:spTgt>
                                        </p:tgtEl>
                                        <p:attrNameLst>
                                          <p:attrName>style.visibility</p:attrName>
                                        </p:attrNameLst>
                                      </p:cBhvr>
                                      <p:to>
                                        <p:strVal val="visible"/>
                                      </p:to>
                                    </p:set>
                                    <p:animEffect filter="fade" transition="in">
                                      <p:cBhvr>
                                        <p:cTn dur="300"/>
                                        <p:tgtEl>
                                          <p:spTgt spid="1051">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51">
                                            <p:txEl>
                                              <p:pRg end="5" st="5"/>
                                            </p:txEl>
                                          </p:spTgt>
                                        </p:tgtEl>
                                        <p:attrNameLst>
                                          <p:attrName>style.visibility</p:attrName>
                                        </p:attrNameLst>
                                      </p:cBhvr>
                                      <p:to>
                                        <p:strVal val="visible"/>
                                      </p:to>
                                    </p:set>
                                    <p:animEffect filter="fade" transition="in">
                                      <p:cBhvr>
                                        <p:cTn dur="300"/>
                                        <p:tgtEl>
                                          <p:spTgt spid="1051">
                                            <p:txEl>
                                              <p:pRg end="5" st="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8" name="Shape 1058"/>
        <p:cNvGrpSpPr/>
        <p:nvPr/>
      </p:nvGrpSpPr>
      <p:grpSpPr>
        <a:xfrm>
          <a:off x="0" y="0"/>
          <a:ext cx="0" cy="0"/>
          <a:chOff x="0" y="0"/>
          <a:chExt cx="0" cy="0"/>
        </a:xfrm>
      </p:grpSpPr>
      <p:sp>
        <p:nvSpPr>
          <p:cNvPr id="1059" name="Google Shape;1059;p94"/>
          <p:cNvSpPr txBox="1"/>
          <p:nvPr>
            <p:ph type="title"/>
          </p:nvPr>
        </p:nvSpPr>
        <p:spPr>
          <a:xfrm>
            <a:off x="398825" y="13300"/>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Section Recap</a:t>
            </a:r>
            <a:endParaRPr/>
          </a:p>
          <a:p>
            <a:pPr indent="0" lvl="0" marL="0" rtl="0" algn="ctr">
              <a:lnSpc>
                <a:spcPct val="100000"/>
              </a:lnSpc>
              <a:spcBef>
                <a:spcPts val="0"/>
              </a:spcBef>
              <a:spcAft>
                <a:spcPts val="0"/>
              </a:spcAft>
              <a:buSzPts val="3600"/>
              <a:buNone/>
            </a:pPr>
            <a:r>
              <a:t/>
            </a:r>
            <a:endParaRPr/>
          </a:p>
        </p:txBody>
      </p:sp>
      <p:sp>
        <p:nvSpPr>
          <p:cNvPr id="1060" name="Google Shape;1060;p94"/>
          <p:cNvSpPr txBox="1"/>
          <p:nvPr/>
        </p:nvSpPr>
        <p:spPr>
          <a:xfrm>
            <a:off x="354450" y="817200"/>
            <a:ext cx="8531400" cy="36072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1"/>
              </a:buClr>
              <a:buSzPts val="1100"/>
              <a:buFont typeface="Arial"/>
              <a:buNone/>
            </a:pPr>
            <a:r>
              <a:rPr b="0" i="0" lang="en" sz="2000" u="none" cap="none" strike="noStrike">
                <a:solidFill>
                  <a:schemeClr val="dk1"/>
                </a:solidFill>
                <a:latin typeface="Nunito"/>
                <a:ea typeface="Nunito"/>
                <a:cs typeface="Nunito"/>
                <a:sym typeface="Nunito"/>
              </a:rPr>
              <a:t>Tail events are low-probability but high-impact occurrences.</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11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1100"/>
              <a:buFont typeface="Arial"/>
              <a:buNone/>
            </a:pPr>
            <a:r>
              <a:rPr b="0" i="0" lang="en" sz="2000" u="none" cap="none" strike="noStrike">
                <a:solidFill>
                  <a:schemeClr val="dk1"/>
                </a:solidFill>
                <a:latin typeface="Nunito"/>
                <a:ea typeface="Nunito"/>
                <a:cs typeface="Nunito"/>
                <a:sym typeface="Nunito"/>
              </a:rPr>
              <a:t>Tail events render common statistical measures (e.g. </a:t>
            </a:r>
            <a:r>
              <a:rPr lang="en" sz="2000">
                <a:solidFill>
                  <a:schemeClr val="dk1"/>
                </a:solidFill>
                <a:latin typeface="Nunito"/>
                <a:ea typeface="Nunito"/>
                <a:cs typeface="Nunito"/>
                <a:sym typeface="Nunito"/>
              </a:rPr>
              <a:t>expected values</a:t>
            </a:r>
            <a:r>
              <a:rPr b="0" i="0" lang="en" sz="2000" u="none" cap="none" strike="noStrike">
                <a:solidFill>
                  <a:schemeClr val="dk1"/>
                </a:solidFill>
                <a:latin typeface="Nunito"/>
                <a:ea typeface="Nunito"/>
                <a:cs typeface="Nunito"/>
                <a:sym typeface="Nunito"/>
              </a:rPr>
              <a:t>) inadequate.</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11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1100"/>
              <a:buFont typeface="Arial"/>
              <a:buNone/>
            </a:pPr>
            <a:r>
              <a:rPr b="0" i="0" lang="en" sz="2000" u="none" cap="none" strike="noStrike">
                <a:solidFill>
                  <a:schemeClr val="dk1"/>
                </a:solidFill>
                <a:latin typeface="Nunito"/>
                <a:ea typeface="Nunito"/>
                <a:cs typeface="Nunito"/>
                <a:sym typeface="Nunito"/>
              </a:rPr>
              <a:t>Black swans are unanticipated tail events (often “unknown unknowns”).</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11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Dealing with black swans requires approaches </a:t>
            </a:r>
            <a:r>
              <a:rPr lang="en" sz="2000">
                <a:solidFill>
                  <a:schemeClr val="dk1"/>
                </a:solidFill>
                <a:latin typeface="Nunito"/>
                <a:ea typeface="Nunito"/>
                <a:cs typeface="Nunito"/>
                <a:sym typeface="Nunito"/>
              </a:rPr>
              <a:t>such as</a:t>
            </a:r>
            <a:r>
              <a:rPr b="0" i="0" lang="en" sz="2000" u="none" cap="none" strike="noStrike">
                <a:solidFill>
                  <a:schemeClr val="dk1"/>
                </a:solidFill>
                <a:latin typeface="Nunito"/>
                <a:ea typeface="Nunito"/>
                <a:cs typeface="Nunito"/>
                <a:sym typeface="Nunito"/>
              </a:rPr>
              <a:t> horizon scanning.</a:t>
            </a:r>
            <a:endParaRPr b="0" i="0" sz="2000" u="none" cap="none" strike="noStrike">
              <a:solidFill>
                <a:schemeClr val="dk1"/>
              </a:solidFill>
              <a:latin typeface="Nunito"/>
              <a:ea typeface="Nunito"/>
              <a:cs typeface="Nunito"/>
              <a:sym typeface="Nunito"/>
            </a:endParaRPr>
          </a:p>
        </p:txBody>
      </p:sp>
      <p:sp>
        <p:nvSpPr>
          <p:cNvPr id="1061" name="Google Shape;1061;p94"/>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062" name="Google Shape;1062;p94"/>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063" name="Google Shape;1063;p94"/>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60"/>
                                        </p:tgtEl>
                                        <p:attrNameLst>
                                          <p:attrName>style.visibility</p:attrName>
                                        </p:attrNameLst>
                                      </p:cBhvr>
                                      <p:to>
                                        <p:strVal val="visible"/>
                                      </p:to>
                                    </p:set>
                                    <p:animEffect filter="fade" transition="in">
                                      <p:cBhvr>
                                        <p:cTn dur="1000"/>
                                        <p:tgtEl>
                                          <p:spTgt spid="106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7" name="Shape 1067"/>
        <p:cNvGrpSpPr/>
        <p:nvPr/>
      </p:nvGrpSpPr>
      <p:grpSpPr>
        <a:xfrm>
          <a:off x="0" y="0"/>
          <a:ext cx="0" cy="0"/>
          <a:chOff x="0" y="0"/>
          <a:chExt cx="0" cy="0"/>
        </a:xfrm>
      </p:grpSpPr>
      <p:sp>
        <p:nvSpPr>
          <p:cNvPr id="1068" name="Google Shape;1068;p95"/>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Chapter Recap</a:t>
            </a:r>
            <a:endParaRPr/>
          </a:p>
        </p:txBody>
      </p:sp>
      <p:sp>
        <p:nvSpPr>
          <p:cNvPr id="1069" name="Google Shape;1069;p95"/>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070" name="Google Shape;1070;p95"/>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071" name="Google Shape;1071;p95"/>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072" name="Google Shape;1072;p95"/>
          <p:cNvSpPr txBox="1"/>
          <p:nvPr/>
        </p:nvSpPr>
        <p:spPr>
          <a:xfrm>
            <a:off x="251650" y="742650"/>
            <a:ext cx="8892300" cy="38697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00000"/>
              </a:lnSpc>
              <a:spcBef>
                <a:spcPts val="0"/>
              </a:spcBef>
              <a:spcAft>
                <a:spcPts val="0"/>
              </a:spcAft>
              <a:buClr>
                <a:schemeClr val="dk1"/>
              </a:buClr>
              <a:buSzPts val="2000"/>
              <a:buFont typeface="Nunito"/>
              <a:buAutoNum type="arabicPeriod"/>
            </a:pPr>
            <a:r>
              <a:rPr lang="en" sz="2000">
                <a:solidFill>
                  <a:schemeClr val="dk1"/>
                </a:solidFill>
                <a:latin typeface="Nunito"/>
                <a:ea typeface="Nunito"/>
                <a:cs typeface="Nunito"/>
                <a:sym typeface="Nunito"/>
              </a:rPr>
              <a:t>How to</a:t>
            </a:r>
            <a:r>
              <a:rPr b="0" i="0" lang="en" sz="2000" u="none" cap="none" strike="noStrike">
                <a:solidFill>
                  <a:schemeClr val="dk1"/>
                </a:solidFill>
                <a:latin typeface="Nunito"/>
                <a:ea typeface="Nunito"/>
                <a:cs typeface="Nunito"/>
                <a:sym typeface="Nunito"/>
              </a:rPr>
              <a:t> </a:t>
            </a:r>
            <a:r>
              <a:rPr lang="en" sz="2000">
                <a:solidFill>
                  <a:schemeClr val="dk1"/>
                </a:solidFill>
                <a:latin typeface="Nunito"/>
                <a:ea typeface="Nunito"/>
                <a:cs typeface="Nunito"/>
                <a:sym typeface="Nunito"/>
              </a:rPr>
              <a:t>mathematically discuss risks</a:t>
            </a:r>
            <a:r>
              <a:rPr b="0" i="0" lang="en" sz="2000" u="none" cap="none" strike="noStrike">
                <a:solidFill>
                  <a:schemeClr val="dk1"/>
                </a:solidFill>
                <a:latin typeface="Nunito"/>
                <a:ea typeface="Nunito"/>
                <a:cs typeface="Nunito"/>
                <a:sym typeface="Nunito"/>
              </a:rPr>
              <a:t>.</a:t>
            </a:r>
            <a:endParaRPr b="0" i="0" sz="2000" u="none" cap="none" strike="noStrike">
              <a:solidFill>
                <a:schemeClr val="dk1"/>
              </a:solidFill>
              <a:latin typeface="Nunito"/>
              <a:ea typeface="Nunito"/>
              <a:cs typeface="Nunito"/>
              <a:sym typeface="Nunito"/>
            </a:endParaRPr>
          </a:p>
          <a:p>
            <a:pPr indent="-355600" lvl="0" marL="457200" marR="0" rtl="0" algn="l">
              <a:lnSpc>
                <a:spcPct val="100000"/>
              </a:lnSpc>
              <a:spcBef>
                <a:spcPts val="0"/>
              </a:spcBef>
              <a:spcAft>
                <a:spcPts val="0"/>
              </a:spcAft>
              <a:buClr>
                <a:schemeClr val="dk1"/>
              </a:buClr>
              <a:buSzPts val="2000"/>
              <a:buFont typeface="Nunito"/>
              <a:buAutoNum type="arabicPeriod"/>
            </a:pPr>
            <a:r>
              <a:rPr lang="en" sz="2000">
                <a:solidFill>
                  <a:schemeClr val="dk1"/>
                </a:solidFill>
                <a:latin typeface="Nunito"/>
                <a:ea typeface="Nunito"/>
                <a:cs typeface="Nunito"/>
                <a:sym typeface="Nunito"/>
              </a:rPr>
              <a:t>The "nines of reliability." </a:t>
            </a:r>
            <a:endParaRPr sz="2000">
              <a:solidFill>
                <a:schemeClr val="dk1"/>
              </a:solidFill>
              <a:latin typeface="Nunito"/>
              <a:ea typeface="Nunito"/>
              <a:cs typeface="Nunito"/>
              <a:sym typeface="Nunito"/>
            </a:endParaRPr>
          </a:p>
          <a:p>
            <a:pPr indent="-355600" lvl="0" marL="457200" marR="0" rtl="0" algn="l">
              <a:lnSpc>
                <a:spcPct val="100000"/>
              </a:lnSpc>
              <a:spcBef>
                <a:spcPts val="0"/>
              </a:spcBef>
              <a:spcAft>
                <a:spcPts val="0"/>
              </a:spcAft>
              <a:buClr>
                <a:schemeClr val="dk1"/>
              </a:buClr>
              <a:buSzPts val="2000"/>
              <a:buFont typeface="Nunito"/>
              <a:buAutoNum type="arabicPeriod"/>
            </a:pPr>
            <a:r>
              <a:rPr lang="en" sz="2000">
                <a:solidFill>
                  <a:schemeClr val="dk1"/>
                </a:solidFill>
                <a:latin typeface="Nunito"/>
                <a:ea typeface="Nunito"/>
                <a:cs typeface="Nunito"/>
                <a:sym typeface="Nunito"/>
              </a:rPr>
              <a:t>The</a:t>
            </a:r>
            <a:r>
              <a:rPr b="0" i="0" lang="en" sz="2000" u="none" cap="none" strike="noStrike">
                <a:solidFill>
                  <a:schemeClr val="dk1"/>
                </a:solidFill>
                <a:latin typeface="Nunito"/>
                <a:ea typeface="Nunito"/>
                <a:cs typeface="Nunito"/>
                <a:sym typeface="Nunito"/>
              </a:rPr>
              <a:t> Safe Design Principles </a:t>
            </a:r>
            <a:r>
              <a:rPr lang="en" sz="2000">
                <a:solidFill>
                  <a:schemeClr val="dk1"/>
                </a:solidFill>
                <a:latin typeface="Nunito"/>
                <a:ea typeface="Nunito"/>
                <a:cs typeface="Nunito"/>
                <a:sym typeface="Nunito"/>
              </a:rPr>
              <a:t>for</a:t>
            </a:r>
            <a:r>
              <a:rPr b="0" i="0" lang="en" sz="2000" u="none" cap="none" strike="noStrike">
                <a:solidFill>
                  <a:schemeClr val="dk1"/>
                </a:solidFill>
                <a:latin typeface="Nunito"/>
                <a:ea typeface="Nunito"/>
                <a:cs typeface="Nunito"/>
                <a:sym typeface="Nunito"/>
              </a:rPr>
              <a:t> improv</a:t>
            </a:r>
            <a:r>
              <a:rPr lang="en" sz="2000">
                <a:solidFill>
                  <a:schemeClr val="dk1"/>
                </a:solidFill>
                <a:latin typeface="Nunito"/>
                <a:ea typeface="Nunito"/>
                <a:cs typeface="Nunito"/>
                <a:sym typeface="Nunito"/>
              </a:rPr>
              <a:t>ing</a:t>
            </a:r>
            <a:r>
              <a:rPr b="0" i="0" lang="en" sz="2000" u="none" cap="none" strike="noStrike">
                <a:solidFill>
                  <a:schemeClr val="dk1"/>
                </a:solidFill>
                <a:latin typeface="Nunito"/>
                <a:ea typeface="Nunito"/>
                <a:cs typeface="Nunito"/>
                <a:sym typeface="Nunito"/>
              </a:rPr>
              <a:t> system safety.</a:t>
            </a:r>
            <a:endParaRPr b="0" i="0" sz="2000" u="none" cap="none" strike="noStrike">
              <a:solidFill>
                <a:schemeClr val="dk1"/>
              </a:solidFill>
              <a:latin typeface="Nunito"/>
              <a:ea typeface="Nunito"/>
              <a:cs typeface="Nunito"/>
              <a:sym typeface="Nunito"/>
            </a:endParaRPr>
          </a:p>
          <a:p>
            <a:pPr indent="-355600" lvl="0" marL="457200" marR="0" rtl="0" algn="l">
              <a:lnSpc>
                <a:spcPct val="100000"/>
              </a:lnSpc>
              <a:spcBef>
                <a:spcPts val="0"/>
              </a:spcBef>
              <a:spcAft>
                <a:spcPts val="0"/>
              </a:spcAft>
              <a:buClr>
                <a:schemeClr val="dk1"/>
              </a:buClr>
              <a:buSzPts val="2000"/>
              <a:buFont typeface="Nunito"/>
              <a:buAutoNum type="arabicPeriod"/>
            </a:pPr>
            <a:r>
              <a:rPr lang="en" sz="2000">
                <a:solidFill>
                  <a:schemeClr val="dk1"/>
                </a:solidFill>
                <a:latin typeface="Nunito"/>
                <a:ea typeface="Nunito"/>
                <a:cs typeface="Nunito"/>
                <a:sym typeface="Nunito"/>
              </a:rPr>
              <a:t>Why t</a:t>
            </a:r>
            <a:r>
              <a:rPr b="0" i="0" lang="en" sz="2000" u="none" cap="none" strike="noStrike">
                <a:solidFill>
                  <a:schemeClr val="dk1"/>
                </a:solidFill>
                <a:latin typeface="Nunito"/>
                <a:ea typeface="Nunito"/>
                <a:cs typeface="Nunito"/>
                <a:sym typeface="Nunito"/>
              </a:rPr>
              <a:t>raditional risk analysis sometimes fails in complex systems.</a:t>
            </a:r>
            <a:endParaRPr b="0" i="0" sz="2000" u="none" cap="none" strike="noStrike">
              <a:solidFill>
                <a:schemeClr val="dk1"/>
              </a:solidFill>
              <a:latin typeface="Nunito"/>
              <a:ea typeface="Nunito"/>
              <a:cs typeface="Nunito"/>
              <a:sym typeface="Nunito"/>
            </a:endParaRPr>
          </a:p>
          <a:p>
            <a:pPr indent="-355600" lvl="0" marL="457200" marR="0" rtl="0" algn="l">
              <a:lnSpc>
                <a:spcPct val="10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More holistic alternatives, such as systemic accident models</a:t>
            </a:r>
            <a:endParaRPr b="0" i="0" sz="2000" u="none" cap="none" strike="noStrike">
              <a:solidFill>
                <a:schemeClr val="dk1"/>
              </a:solidFill>
              <a:latin typeface="Nunito"/>
              <a:ea typeface="Nunito"/>
              <a:cs typeface="Nunito"/>
              <a:sym typeface="Nunito"/>
            </a:endParaRPr>
          </a:p>
          <a:p>
            <a:pPr indent="-355600" lvl="0" marL="457200" marR="0" rtl="0" algn="l">
              <a:lnSpc>
                <a:spcPct val="10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Tail events are rare, but important. Many AI risks are tail events.</a:t>
            </a:r>
            <a:endParaRPr b="0" i="0" sz="2000" u="none" cap="none" strike="noStrike">
              <a:solidFill>
                <a:schemeClr val="dk1"/>
              </a:solidFill>
              <a:latin typeface="Nunito"/>
              <a:ea typeface="Nunito"/>
              <a:cs typeface="Nunito"/>
              <a:sym typeface="Nunito"/>
            </a:endParaRPr>
          </a:p>
          <a:p>
            <a:pPr indent="-355600" lvl="0" marL="457200" marR="0" rtl="0" algn="l">
              <a:lnSpc>
                <a:spcPct val="10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Black swans </a:t>
            </a:r>
            <a:r>
              <a:rPr lang="en" sz="2000">
                <a:solidFill>
                  <a:schemeClr val="dk1"/>
                </a:solidFill>
                <a:latin typeface="Nunito"/>
                <a:ea typeface="Nunito"/>
                <a:cs typeface="Nunito"/>
                <a:sym typeface="Nunito"/>
              </a:rPr>
              <a:t>high-impact tail events.</a:t>
            </a:r>
            <a:endParaRPr sz="2000">
              <a:solidFill>
                <a:schemeClr val="dk1"/>
              </a:solidFill>
              <a:latin typeface="Nunito"/>
              <a:ea typeface="Nunito"/>
              <a:cs typeface="Nunito"/>
              <a:sym typeface="Nunito"/>
            </a:endParaRPr>
          </a:p>
          <a:p>
            <a:pPr indent="-355600" lvl="0" marL="457200" marR="0" rtl="0" algn="l">
              <a:lnSpc>
                <a:spcPct val="100000"/>
              </a:lnSpc>
              <a:spcBef>
                <a:spcPts val="0"/>
              </a:spcBef>
              <a:spcAft>
                <a:spcPts val="0"/>
              </a:spcAft>
              <a:buClr>
                <a:schemeClr val="dk1"/>
              </a:buClr>
              <a:buSzPts val="2000"/>
              <a:buFont typeface="Nunito"/>
              <a:buAutoNum type="arabicPeriod"/>
            </a:pPr>
            <a:r>
              <a:rPr lang="en" sz="2000">
                <a:solidFill>
                  <a:schemeClr val="dk1"/>
                </a:solidFill>
                <a:latin typeface="Nunito"/>
                <a:ea typeface="Nunito"/>
                <a:cs typeface="Nunito"/>
                <a:sym typeface="Nunito"/>
              </a:rPr>
              <a:t>Tail events and black swans can pose particular challenges for some traditional approaches to evaluating and managing risk.</a:t>
            </a:r>
            <a:endParaRPr sz="2000">
              <a:solidFill>
                <a:schemeClr val="dk1"/>
              </a:solidFill>
              <a:latin typeface="Nunito"/>
              <a:ea typeface="Nunito"/>
              <a:cs typeface="Nunito"/>
              <a:sym typeface="Nunito"/>
            </a:endParaRPr>
          </a:p>
          <a:p>
            <a:pPr indent="-355600" lvl="0" marL="457200" marR="0" rtl="0" algn="l">
              <a:lnSpc>
                <a:spcPct val="100000"/>
              </a:lnSpc>
              <a:spcBef>
                <a:spcPts val="0"/>
              </a:spcBef>
              <a:spcAft>
                <a:spcPts val="0"/>
              </a:spcAft>
              <a:buClr>
                <a:schemeClr val="dk1"/>
              </a:buClr>
              <a:buSzPts val="2000"/>
              <a:buFont typeface="Nunito"/>
              <a:buAutoNum type="arabicPeriod"/>
            </a:pPr>
            <a:r>
              <a:rPr lang="en" sz="2000">
                <a:solidFill>
                  <a:schemeClr val="dk1"/>
                </a:solidFill>
                <a:latin typeface="Nunito"/>
                <a:ea typeface="Nunito"/>
                <a:cs typeface="Nunito"/>
                <a:sym typeface="Nunito"/>
              </a:rPr>
              <a:t>AI technologies may pose such a risk.</a:t>
            </a:r>
            <a:endParaRPr sz="2000">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72">
                                            <p:txEl>
                                              <p:pRg end="0" st="0"/>
                                            </p:txEl>
                                          </p:spTgt>
                                        </p:tgtEl>
                                        <p:attrNameLst>
                                          <p:attrName>style.visibility</p:attrName>
                                        </p:attrNameLst>
                                      </p:cBhvr>
                                      <p:to>
                                        <p:strVal val="visible"/>
                                      </p:to>
                                    </p:set>
                                    <p:animEffect filter="fade" transition="in">
                                      <p:cBhvr>
                                        <p:cTn dur="300"/>
                                        <p:tgtEl>
                                          <p:spTgt spid="107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72">
                                            <p:txEl>
                                              <p:pRg end="1" st="1"/>
                                            </p:txEl>
                                          </p:spTgt>
                                        </p:tgtEl>
                                        <p:attrNameLst>
                                          <p:attrName>style.visibility</p:attrName>
                                        </p:attrNameLst>
                                      </p:cBhvr>
                                      <p:to>
                                        <p:strVal val="visible"/>
                                      </p:to>
                                    </p:set>
                                    <p:animEffect filter="fade" transition="in">
                                      <p:cBhvr>
                                        <p:cTn dur="300"/>
                                        <p:tgtEl>
                                          <p:spTgt spid="1072">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72">
                                            <p:txEl>
                                              <p:pRg end="2" st="2"/>
                                            </p:txEl>
                                          </p:spTgt>
                                        </p:tgtEl>
                                        <p:attrNameLst>
                                          <p:attrName>style.visibility</p:attrName>
                                        </p:attrNameLst>
                                      </p:cBhvr>
                                      <p:to>
                                        <p:strVal val="visible"/>
                                      </p:to>
                                    </p:set>
                                    <p:animEffect filter="fade" transition="in">
                                      <p:cBhvr>
                                        <p:cTn dur="300"/>
                                        <p:tgtEl>
                                          <p:spTgt spid="1072">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72">
                                            <p:txEl>
                                              <p:pRg end="3" st="3"/>
                                            </p:txEl>
                                          </p:spTgt>
                                        </p:tgtEl>
                                        <p:attrNameLst>
                                          <p:attrName>style.visibility</p:attrName>
                                        </p:attrNameLst>
                                      </p:cBhvr>
                                      <p:to>
                                        <p:strVal val="visible"/>
                                      </p:to>
                                    </p:set>
                                    <p:animEffect filter="fade" transition="in">
                                      <p:cBhvr>
                                        <p:cTn dur="300"/>
                                        <p:tgtEl>
                                          <p:spTgt spid="1072">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72">
                                            <p:txEl>
                                              <p:pRg end="4" st="4"/>
                                            </p:txEl>
                                          </p:spTgt>
                                        </p:tgtEl>
                                        <p:attrNameLst>
                                          <p:attrName>style.visibility</p:attrName>
                                        </p:attrNameLst>
                                      </p:cBhvr>
                                      <p:to>
                                        <p:strVal val="visible"/>
                                      </p:to>
                                    </p:set>
                                    <p:animEffect filter="fade" transition="in">
                                      <p:cBhvr>
                                        <p:cTn dur="300"/>
                                        <p:tgtEl>
                                          <p:spTgt spid="1072">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72">
                                            <p:txEl>
                                              <p:pRg end="5" st="5"/>
                                            </p:txEl>
                                          </p:spTgt>
                                        </p:tgtEl>
                                        <p:attrNameLst>
                                          <p:attrName>style.visibility</p:attrName>
                                        </p:attrNameLst>
                                      </p:cBhvr>
                                      <p:to>
                                        <p:strVal val="visible"/>
                                      </p:to>
                                    </p:set>
                                    <p:animEffect filter="fade" transition="in">
                                      <p:cBhvr>
                                        <p:cTn dur="300"/>
                                        <p:tgtEl>
                                          <p:spTgt spid="1072">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72">
                                            <p:txEl>
                                              <p:pRg end="6" st="6"/>
                                            </p:txEl>
                                          </p:spTgt>
                                        </p:tgtEl>
                                        <p:attrNameLst>
                                          <p:attrName>style.visibility</p:attrName>
                                        </p:attrNameLst>
                                      </p:cBhvr>
                                      <p:to>
                                        <p:strVal val="visible"/>
                                      </p:to>
                                    </p:set>
                                    <p:animEffect filter="fade" transition="in">
                                      <p:cBhvr>
                                        <p:cTn dur="300"/>
                                        <p:tgtEl>
                                          <p:spTgt spid="1072">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72">
                                            <p:txEl>
                                              <p:pRg end="7" st="7"/>
                                            </p:txEl>
                                          </p:spTgt>
                                        </p:tgtEl>
                                        <p:attrNameLst>
                                          <p:attrName>style.visibility</p:attrName>
                                        </p:attrNameLst>
                                      </p:cBhvr>
                                      <p:to>
                                        <p:strVal val="visible"/>
                                      </p:to>
                                    </p:set>
                                    <p:animEffect filter="fade" transition="in">
                                      <p:cBhvr>
                                        <p:cTn dur="300"/>
                                        <p:tgtEl>
                                          <p:spTgt spid="1072">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72">
                                            <p:txEl>
                                              <p:pRg end="8" st="8"/>
                                            </p:txEl>
                                          </p:spTgt>
                                        </p:tgtEl>
                                        <p:attrNameLst>
                                          <p:attrName>style.visibility</p:attrName>
                                        </p:attrNameLst>
                                      </p:cBhvr>
                                      <p:to>
                                        <p:strVal val="visible"/>
                                      </p:to>
                                    </p:set>
                                    <p:animEffect filter="fade" transition="in">
                                      <p:cBhvr>
                                        <p:cTn dur="300"/>
                                        <p:tgtEl>
                                          <p:spTgt spid="1072">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72">
                                            <p:txEl>
                                              <p:pRg end="9" st="9"/>
                                            </p:txEl>
                                          </p:spTgt>
                                        </p:tgtEl>
                                        <p:attrNameLst>
                                          <p:attrName>style.visibility</p:attrName>
                                        </p:attrNameLst>
                                      </p:cBhvr>
                                      <p:to>
                                        <p:strVal val="visible"/>
                                      </p:to>
                                    </p:set>
                                    <p:animEffect filter="fade" transition="in">
                                      <p:cBhvr>
                                        <p:cTn dur="300"/>
                                        <p:tgtEl>
                                          <p:spTgt spid="1072">
                                            <p:txEl>
                                              <p:pRg end="9" st="9"/>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72">
                                            <p:txEl>
                                              <p:pRg end="10" st="10"/>
                                            </p:txEl>
                                          </p:spTgt>
                                        </p:tgtEl>
                                        <p:attrNameLst>
                                          <p:attrName>style.visibility</p:attrName>
                                        </p:attrNameLst>
                                      </p:cBhvr>
                                      <p:to>
                                        <p:strVal val="visible"/>
                                      </p:to>
                                    </p:set>
                                    <p:animEffect filter="fade" transition="in">
                                      <p:cBhvr>
                                        <p:cTn dur="300"/>
                                        <p:tgtEl>
                                          <p:spTgt spid="1072">
                                            <p:txEl>
                                              <p:pRg end="10" st="1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076" name="Shape 1076"/>
        <p:cNvGrpSpPr/>
        <p:nvPr/>
      </p:nvGrpSpPr>
      <p:grpSpPr>
        <a:xfrm>
          <a:off x="0" y="0"/>
          <a:ext cx="0" cy="0"/>
          <a:chOff x="0" y="0"/>
          <a:chExt cx="0" cy="0"/>
        </a:xfrm>
      </p:grpSpPr>
      <p:sp>
        <p:nvSpPr>
          <p:cNvPr id="1077" name="Google Shape;1077;p96"/>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Key Takeaways</a:t>
            </a:r>
            <a:endParaRPr/>
          </a:p>
        </p:txBody>
      </p:sp>
      <p:sp>
        <p:nvSpPr>
          <p:cNvPr id="1078" name="Google Shape;1078;p96"/>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079" name="Google Shape;1079;p96"/>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080" name="Google Shape;1080;p96"/>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081" name="Google Shape;1081;p96"/>
          <p:cNvSpPr txBox="1"/>
          <p:nvPr/>
        </p:nvSpPr>
        <p:spPr>
          <a:xfrm>
            <a:off x="251650" y="742638"/>
            <a:ext cx="8640600" cy="38697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dk1"/>
              </a:buClr>
              <a:buSzPts val="2000"/>
              <a:buFont typeface="Nunito"/>
              <a:buAutoNum type="arabicPeriod"/>
            </a:pPr>
            <a:r>
              <a:rPr lang="en" sz="2000">
                <a:solidFill>
                  <a:schemeClr val="dk1"/>
                </a:solidFill>
                <a:latin typeface="Nunito"/>
                <a:ea typeface="Nunito"/>
                <a:cs typeface="Nunito"/>
                <a:sym typeface="Nunito"/>
              </a:rPr>
              <a:t>Tail events and black swans require a different approach to managing risks.</a:t>
            </a:r>
            <a:br>
              <a:rPr lang="en" sz="2000">
                <a:solidFill>
                  <a:schemeClr val="dk1"/>
                </a:solidFill>
                <a:latin typeface="Nunito"/>
                <a:ea typeface="Nunito"/>
                <a:cs typeface="Nunito"/>
                <a:sym typeface="Nunito"/>
              </a:rPr>
            </a:br>
            <a:endParaRPr sz="2000">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lang="en" sz="2000">
                <a:solidFill>
                  <a:schemeClr val="dk1"/>
                </a:solidFill>
                <a:latin typeface="Nunito"/>
                <a:ea typeface="Nunito"/>
                <a:cs typeface="Nunito"/>
                <a:sym typeface="Nunito"/>
              </a:rPr>
              <a:t>Incorporating safe design principles can improve general safety.</a:t>
            </a:r>
            <a:br>
              <a:rPr lang="en" sz="2000">
                <a:solidFill>
                  <a:schemeClr val="dk1"/>
                </a:solidFill>
                <a:latin typeface="Nunito"/>
                <a:ea typeface="Nunito"/>
                <a:cs typeface="Nunito"/>
                <a:sym typeface="Nunito"/>
              </a:rPr>
            </a:br>
            <a:endParaRPr sz="2000">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lang="en" sz="2000">
                <a:solidFill>
                  <a:schemeClr val="dk1"/>
                </a:solidFill>
                <a:latin typeface="Nunito"/>
                <a:ea typeface="Nunito"/>
                <a:cs typeface="Nunito"/>
                <a:sym typeface="Nunito"/>
              </a:rPr>
              <a:t>Targeting systemic factors is an important approach to reducing overall risk.</a:t>
            </a:r>
            <a:br>
              <a:rPr lang="en" sz="2000">
                <a:solidFill>
                  <a:schemeClr val="dk1"/>
                </a:solidFill>
                <a:latin typeface="Nunito"/>
                <a:ea typeface="Nunito"/>
                <a:cs typeface="Nunito"/>
                <a:sym typeface="Nunito"/>
              </a:rPr>
            </a:br>
            <a:endParaRPr sz="2000">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lang="en" sz="2000">
                <a:solidFill>
                  <a:schemeClr val="dk1"/>
                </a:solidFill>
                <a:latin typeface="Nunito"/>
                <a:ea typeface="Nunito"/>
                <a:cs typeface="Nunito"/>
                <a:sym typeface="Nunito"/>
              </a:rPr>
              <a:t>Improving the incentives of decision-makers and reducing moral hazard can help to address systemic risks.</a:t>
            </a:r>
            <a:endParaRPr sz="2000">
              <a:solidFill>
                <a:schemeClr val="dk1"/>
              </a:solidFill>
              <a:latin typeface="Nunito"/>
              <a:ea typeface="Nunito"/>
              <a:cs typeface="Nunito"/>
              <a:sym typeface="Nunito"/>
            </a:endParaRPr>
          </a:p>
          <a:p>
            <a:pPr indent="0" lvl="0" marL="0" marR="0" rtl="0" algn="l">
              <a:lnSpc>
                <a:spcPct val="200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81">
                                            <p:txEl>
                                              <p:pRg end="0" st="0"/>
                                            </p:txEl>
                                          </p:spTgt>
                                        </p:tgtEl>
                                        <p:attrNameLst>
                                          <p:attrName>style.visibility</p:attrName>
                                        </p:attrNameLst>
                                      </p:cBhvr>
                                      <p:to>
                                        <p:strVal val="visible"/>
                                      </p:to>
                                    </p:set>
                                    <p:animEffect filter="fade" transition="in">
                                      <p:cBhvr>
                                        <p:cTn dur="300"/>
                                        <p:tgtEl>
                                          <p:spTgt spid="108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81">
                                            <p:txEl>
                                              <p:pRg end="1" st="1"/>
                                            </p:txEl>
                                          </p:spTgt>
                                        </p:tgtEl>
                                        <p:attrNameLst>
                                          <p:attrName>style.visibility</p:attrName>
                                        </p:attrNameLst>
                                      </p:cBhvr>
                                      <p:to>
                                        <p:strVal val="visible"/>
                                      </p:to>
                                    </p:set>
                                    <p:animEffect filter="fade" transition="in">
                                      <p:cBhvr>
                                        <p:cTn dur="300"/>
                                        <p:tgtEl>
                                          <p:spTgt spid="1081">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81">
                                            <p:txEl>
                                              <p:pRg end="2" st="2"/>
                                            </p:txEl>
                                          </p:spTgt>
                                        </p:tgtEl>
                                        <p:attrNameLst>
                                          <p:attrName>style.visibility</p:attrName>
                                        </p:attrNameLst>
                                      </p:cBhvr>
                                      <p:to>
                                        <p:strVal val="visible"/>
                                      </p:to>
                                    </p:set>
                                    <p:animEffect filter="fade" transition="in">
                                      <p:cBhvr>
                                        <p:cTn dur="300"/>
                                        <p:tgtEl>
                                          <p:spTgt spid="1081">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81">
                                            <p:txEl>
                                              <p:pRg end="3" st="3"/>
                                            </p:txEl>
                                          </p:spTgt>
                                        </p:tgtEl>
                                        <p:attrNameLst>
                                          <p:attrName>style.visibility</p:attrName>
                                        </p:attrNameLst>
                                      </p:cBhvr>
                                      <p:to>
                                        <p:strVal val="visible"/>
                                      </p:to>
                                    </p:set>
                                    <p:animEffect filter="fade" transition="in">
                                      <p:cBhvr>
                                        <p:cTn dur="300"/>
                                        <p:tgtEl>
                                          <p:spTgt spid="1081">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81">
                                            <p:txEl>
                                              <p:pRg end="4" st="4"/>
                                            </p:txEl>
                                          </p:spTgt>
                                        </p:tgtEl>
                                        <p:attrNameLst>
                                          <p:attrName>style.visibility</p:attrName>
                                        </p:attrNameLst>
                                      </p:cBhvr>
                                      <p:to>
                                        <p:strVal val="visible"/>
                                      </p:to>
                                    </p:set>
                                    <p:animEffect filter="fade" transition="in">
                                      <p:cBhvr>
                                        <p:cTn dur="300"/>
                                        <p:tgtEl>
                                          <p:spTgt spid="1081">
                                            <p:txEl>
                                              <p:pRg end="4" st="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21"/>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Detailed Disaster Risk Equation</a:t>
            </a:r>
            <a:endParaRPr/>
          </a:p>
          <a:p>
            <a:pPr indent="0" lvl="0" marL="0" rtl="0" algn="ctr">
              <a:lnSpc>
                <a:spcPct val="100000"/>
              </a:lnSpc>
              <a:spcBef>
                <a:spcPts val="0"/>
              </a:spcBef>
              <a:spcAft>
                <a:spcPts val="0"/>
              </a:spcAft>
              <a:buSzPts val="3600"/>
              <a:buNone/>
            </a:pPr>
            <a:r>
              <a:t/>
            </a:r>
            <a:endParaRPr/>
          </a:p>
        </p:txBody>
      </p:sp>
      <p:sp>
        <p:nvSpPr>
          <p:cNvPr id="172" name="Google Shape;172;p21"/>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73" name="Google Shape;173;p21"/>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74" name="Google Shape;174;p21"/>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75" name="Google Shape;175;p21"/>
          <p:cNvSpPr txBox="1"/>
          <p:nvPr/>
        </p:nvSpPr>
        <p:spPr>
          <a:xfrm>
            <a:off x="423400" y="79720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Example: AI safety approaches.</a:t>
            </a:r>
            <a:endParaRPr b="0" i="0" sz="2000" u="none" cap="none" strike="noStrike">
              <a:solidFill>
                <a:schemeClr val="dk1"/>
              </a:solidFill>
              <a:latin typeface="Nunito"/>
              <a:ea typeface="Nunito"/>
              <a:cs typeface="Nunito"/>
              <a:sym typeface="Nunito"/>
            </a:endParaRPr>
          </a:p>
        </p:txBody>
      </p:sp>
      <p:grpSp>
        <p:nvGrpSpPr>
          <p:cNvPr id="176" name="Google Shape;176;p21"/>
          <p:cNvGrpSpPr/>
          <p:nvPr/>
        </p:nvGrpSpPr>
        <p:grpSpPr>
          <a:xfrm>
            <a:off x="2558850" y="957625"/>
            <a:ext cx="5781325" cy="3134575"/>
            <a:chOff x="2558850" y="957625"/>
            <a:chExt cx="5781325" cy="3134575"/>
          </a:xfrm>
        </p:grpSpPr>
        <p:sp>
          <p:nvSpPr>
            <p:cNvPr id="177" name="Google Shape;177;p21"/>
            <p:cNvSpPr txBox="1"/>
            <p:nvPr/>
          </p:nvSpPr>
          <p:spPr>
            <a:xfrm>
              <a:off x="2766600" y="3600500"/>
              <a:ext cx="1066500" cy="491700"/>
            </a:xfrm>
            <a:prstGeom prst="rect">
              <a:avLst/>
            </a:prstGeom>
            <a:noFill/>
            <a:ln cap="flat" cmpd="sng" w="19050">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Control</a:t>
              </a:r>
              <a:endParaRPr b="0" i="0" sz="2000" u="none" cap="none" strike="noStrike">
                <a:solidFill>
                  <a:schemeClr val="dk1"/>
                </a:solidFill>
                <a:latin typeface="Nunito"/>
                <a:ea typeface="Nunito"/>
                <a:cs typeface="Nunito"/>
                <a:sym typeface="Nunito"/>
              </a:endParaRPr>
            </a:p>
          </p:txBody>
        </p:sp>
        <p:sp>
          <p:nvSpPr>
            <p:cNvPr id="178" name="Google Shape;178;p21"/>
            <p:cNvSpPr txBox="1"/>
            <p:nvPr/>
          </p:nvSpPr>
          <p:spPr>
            <a:xfrm>
              <a:off x="4832125" y="1085475"/>
              <a:ext cx="1440300" cy="491700"/>
            </a:xfrm>
            <a:prstGeom prst="rect">
              <a:avLst/>
            </a:prstGeom>
            <a:noFill/>
            <a:ln cap="flat" cmpd="sng" w="19050">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Monitoring</a:t>
              </a:r>
              <a:endParaRPr b="0" i="0" sz="2000" u="none" cap="none" strike="noStrike">
                <a:solidFill>
                  <a:schemeClr val="dk1"/>
                </a:solidFill>
                <a:latin typeface="Nunito"/>
                <a:ea typeface="Nunito"/>
                <a:cs typeface="Nunito"/>
                <a:sym typeface="Nunito"/>
              </a:endParaRPr>
            </a:p>
          </p:txBody>
        </p:sp>
        <p:sp>
          <p:nvSpPr>
            <p:cNvPr id="179" name="Google Shape;179;p21"/>
            <p:cNvSpPr txBox="1"/>
            <p:nvPr/>
          </p:nvSpPr>
          <p:spPr>
            <a:xfrm>
              <a:off x="6797275" y="957625"/>
              <a:ext cx="1542900" cy="491700"/>
            </a:xfrm>
            <a:prstGeom prst="rect">
              <a:avLst/>
            </a:prstGeom>
            <a:noFill/>
            <a:ln cap="flat" cmpd="sng" w="19050">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Robustness</a:t>
              </a:r>
              <a:endParaRPr b="0" i="0" sz="2000" u="none" cap="none" strike="noStrike">
                <a:solidFill>
                  <a:schemeClr val="dk1"/>
                </a:solidFill>
                <a:latin typeface="Nunito"/>
                <a:ea typeface="Nunito"/>
                <a:cs typeface="Nunito"/>
                <a:sym typeface="Nunito"/>
              </a:endParaRPr>
            </a:p>
          </p:txBody>
        </p:sp>
        <p:cxnSp>
          <p:nvCxnSpPr>
            <p:cNvPr id="180" name="Google Shape;180;p21"/>
            <p:cNvCxnSpPr>
              <a:stCxn id="177" idx="0"/>
            </p:cNvCxnSpPr>
            <p:nvPr/>
          </p:nvCxnSpPr>
          <p:spPr>
            <a:xfrm flipH="1" rot="10800000">
              <a:off x="3299850" y="2522600"/>
              <a:ext cx="311700" cy="1077900"/>
            </a:xfrm>
            <a:prstGeom prst="straightConnector1">
              <a:avLst/>
            </a:prstGeom>
            <a:noFill/>
            <a:ln cap="flat" cmpd="sng" w="9525">
              <a:solidFill>
                <a:schemeClr val="dk2"/>
              </a:solidFill>
              <a:prstDash val="solid"/>
              <a:round/>
              <a:headEnd len="sm" w="sm" type="none"/>
              <a:tailEnd len="med" w="med" type="triangle"/>
            </a:ln>
          </p:spPr>
        </p:cxnSp>
        <p:cxnSp>
          <p:nvCxnSpPr>
            <p:cNvPr id="181" name="Google Shape;181;p21"/>
            <p:cNvCxnSpPr>
              <a:stCxn id="177" idx="0"/>
            </p:cNvCxnSpPr>
            <p:nvPr/>
          </p:nvCxnSpPr>
          <p:spPr>
            <a:xfrm rot="10800000">
              <a:off x="2558850" y="2522600"/>
              <a:ext cx="741000" cy="1077900"/>
            </a:xfrm>
            <a:prstGeom prst="straightConnector1">
              <a:avLst/>
            </a:prstGeom>
            <a:noFill/>
            <a:ln cap="flat" cmpd="sng" w="9525">
              <a:solidFill>
                <a:schemeClr val="dk2"/>
              </a:solidFill>
              <a:prstDash val="solid"/>
              <a:round/>
              <a:headEnd len="sm" w="sm" type="none"/>
              <a:tailEnd len="med" w="med" type="triangle"/>
            </a:ln>
          </p:spPr>
        </p:cxnSp>
        <p:cxnSp>
          <p:nvCxnSpPr>
            <p:cNvPr id="182" name="Google Shape;182;p21"/>
            <p:cNvCxnSpPr>
              <a:stCxn id="178" idx="2"/>
            </p:cNvCxnSpPr>
            <p:nvPr/>
          </p:nvCxnSpPr>
          <p:spPr>
            <a:xfrm>
              <a:off x="5552275" y="1577175"/>
              <a:ext cx="113100" cy="461700"/>
            </a:xfrm>
            <a:prstGeom prst="straightConnector1">
              <a:avLst/>
            </a:prstGeom>
            <a:noFill/>
            <a:ln cap="flat" cmpd="sng" w="9525">
              <a:solidFill>
                <a:schemeClr val="dk2"/>
              </a:solidFill>
              <a:prstDash val="solid"/>
              <a:round/>
              <a:headEnd len="sm" w="sm" type="none"/>
              <a:tailEnd len="med" w="med" type="triangle"/>
            </a:ln>
          </p:spPr>
        </p:cxnSp>
        <p:cxnSp>
          <p:nvCxnSpPr>
            <p:cNvPr id="183" name="Google Shape;183;p21"/>
            <p:cNvCxnSpPr>
              <a:stCxn id="179" idx="2"/>
            </p:cNvCxnSpPr>
            <p:nvPr/>
          </p:nvCxnSpPr>
          <p:spPr>
            <a:xfrm>
              <a:off x="7568725" y="1449325"/>
              <a:ext cx="86100" cy="602400"/>
            </a:xfrm>
            <a:prstGeom prst="straightConnector1">
              <a:avLst/>
            </a:prstGeom>
            <a:noFill/>
            <a:ln cap="flat" cmpd="sng" w="9525">
              <a:solidFill>
                <a:schemeClr val="dk2"/>
              </a:solidFill>
              <a:prstDash val="solid"/>
              <a:round/>
              <a:headEnd len="sm" w="sm" type="none"/>
              <a:tailEnd len="med" w="med" type="triangle"/>
            </a:ln>
          </p:spPr>
        </p:cxnSp>
      </p:grpSp>
      <p:pic>
        <p:nvPicPr>
          <p:cNvPr id="184" name="Google Shape;184;p21"/>
          <p:cNvPicPr preferRelativeResize="0"/>
          <p:nvPr/>
        </p:nvPicPr>
        <p:blipFill rotWithShape="1">
          <a:blip r:embed="rId3">
            <a:alphaModFix/>
          </a:blip>
          <a:srcRect b="0" l="0" r="0" t="0"/>
          <a:stretch/>
        </p:blipFill>
        <p:spPr>
          <a:xfrm>
            <a:off x="174838" y="2036675"/>
            <a:ext cx="8906122" cy="84208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75"/>
                                        </p:tgtEl>
                                        <p:attrNameLst>
                                          <p:attrName>style.visibility</p:attrName>
                                        </p:attrNameLst>
                                      </p:cBhvr>
                                      <p:to>
                                        <p:strVal val="visible"/>
                                      </p:to>
                                    </p:set>
                                    <p:animEffect filter="fade" transition="in">
                                      <p:cBhvr>
                                        <p:cTn dur="300"/>
                                        <p:tgtEl>
                                          <p:spTgt spid="17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6"/>
                                        </p:tgtEl>
                                        <p:attrNameLst>
                                          <p:attrName>style.visibility</p:attrName>
                                        </p:attrNameLst>
                                      </p:cBhvr>
                                      <p:to>
                                        <p:strVal val="visible"/>
                                      </p:to>
                                    </p:set>
                                    <p:animEffect filter="fade" transition="in">
                                      <p:cBhvr>
                                        <p:cTn dur="300"/>
                                        <p:tgtEl>
                                          <p:spTgt spid="17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