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Lst>
  <p:sldSz cy="5143500" cx="9144000"/>
  <p:notesSz cx="6858000" cy="9144000"/>
  <p:embeddedFontLst>
    <p:embeddedFont>
      <p:font typeface="Port Lligat Sans"/>
      <p:regular r:id="rId141"/>
    </p:embeddedFont>
    <p:embeddedFont>
      <p:font typeface="Telex"/>
      <p:regular r:id="rId142"/>
    </p:embeddedFont>
    <p:embeddedFont>
      <p:font typeface="Roboto"/>
      <p:regular r:id="rId143"/>
      <p:bold r:id="rId144"/>
      <p:italic r:id="rId145"/>
      <p:boldItalic r:id="rId146"/>
    </p:embeddedFont>
    <p:embeddedFont>
      <p:font typeface="Nunito"/>
      <p:regular r:id="rId147"/>
      <p:bold r:id="rId148"/>
      <p:italic r:id="rId149"/>
      <p:boldItalic r:id="rId150"/>
    </p:embeddedFont>
    <p:embeddedFont>
      <p:font typeface="Montserrat"/>
      <p:regular r:id="rId151"/>
      <p:bold r:id="rId152"/>
      <p:italic r:id="rId153"/>
      <p:boldItalic r:id="rId154"/>
    </p:embeddedFont>
    <p:embeddedFont>
      <p:font typeface="Nunito Light"/>
      <p:regular r:id="rId155"/>
      <p:bold r:id="rId156"/>
      <p:italic r:id="rId157"/>
      <p:boldItalic r:id="rId1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109" Type="http://schemas.openxmlformats.org/officeDocument/2006/relationships/slide" Target="slides/slide103.xml"/><Relationship Id="rId108" Type="http://schemas.openxmlformats.org/officeDocument/2006/relationships/slide" Target="slides/slide102.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29" Type="http://schemas.openxmlformats.org/officeDocument/2006/relationships/slide" Target="slides/slide123.xml"/><Relationship Id="rId128" Type="http://schemas.openxmlformats.org/officeDocument/2006/relationships/slide" Target="slides/slide122.xml"/><Relationship Id="rId127" Type="http://schemas.openxmlformats.org/officeDocument/2006/relationships/slide" Target="slides/slide121.xml"/><Relationship Id="rId126" Type="http://schemas.openxmlformats.org/officeDocument/2006/relationships/slide" Target="slides/slide120.xml"/><Relationship Id="rId26" Type="http://schemas.openxmlformats.org/officeDocument/2006/relationships/slide" Target="slides/slide20.xml"/><Relationship Id="rId121" Type="http://schemas.openxmlformats.org/officeDocument/2006/relationships/slide" Target="slides/slide115.xml"/><Relationship Id="rId25" Type="http://schemas.openxmlformats.org/officeDocument/2006/relationships/slide" Target="slides/slide19.xml"/><Relationship Id="rId120" Type="http://schemas.openxmlformats.org/officeDocument/2006/relationships/slide" Target="slides/slide114.xml"/><Relationship Id="rId28" Type="http://schemas.openxmlformats.org/officeDocument/2006/relationships/slide" Target="slides/slide22.xml"/><Relationship Id="rId27" Type="http://schemas.openxmlformats.org/officeDocument/2006/relationships/slide" Target="slides/slide21.xml"/><Relationship Id="rId125" Type="http://schemas.openxmlformats.org/officeDocument/2006/relationships/slide" Target="slides/slide119.xml"/><Relationship Id="rId29" Type="http://schemas.openxmlformats.org/officeDocument/2006/relationships/slide" Target="slides/slide23.xml"/><Relationship Id="rId124" Type="http://schemas.openxmlformats.org/officeDocument/2006/relationships/slide" Target="slides/slide118.xml"/><Relationship Id="rId123" Type="http://schemas.openxmlformats.org/officeDocument/2006/relationships/slide" Target="slides/slide117.xml"/><Relationship Id="rId122" Type="http://schemas.openxmlformats.org/officeDocument/2006/relationships/slide" Target="slides/slide116.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slide" Target="slides/slide93.xml"/><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8" Type="http://schemas.openxmlformats.org/officeDocument/2006/relationships/slide" Target="slides/slide112.xml"/><Relationship Id="rId117" Type="http://schemas.openxmlformats.org/officeDocument/2006/relationships/slide" Target="slides/slide111.xml"/><Relationship Id="rId116" Type="http://schemas.openxmlformats.org/officeDocument/2006/relationships/slide" Target="slides/slide110.xml"/><Relationship Id="rId115" Type="http://schemas.openxmlformats.org/officeDocument/2006/relationships/slide" Target="slides/slide109.xml"/><Relationship Id="rId119" Type="http://schemas.openxmlformats.org/officeDocument/2006/relationships/slide" Target="slides/slide113.xml"/><Relationship Id="rId15" Type="http://schemas.openxmlformats.org/officeDocument/2006/relationships/slide" Target="slides/slide9.xml"/><Relationship Id="rId110" Type="http://schemas.openxmlformats.org/officeDocument/2006/relationships/slide" Target="slides/slide104.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14" Type="http://schemas.openxmlformats.org/officeDocument/2006/relationships/slide" Target="slides/slide108.xml"/><Relationship Id="rId18" Type="http://schemas.openxmlformats.org/officeDocument/2006/relationships/slide" Target="slides/slide12.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150" Type="http://schemas.openxmlformats.org/officeDocument/2006/relationships/font" Target="fonts/Nunito-boldItalic.fntdata"/><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font" Target="fonts/Nunito-italic.fntdata"/><Relationship Id="rId4" Type="http://schemas.openxmlformats.org/officeDocument/2006/relationships/slideMaster" Target="slideMasters/slideMaster1.xml"/><Relationship Id="rId148" Type="http://schemas.openxmlformats.org/officeDocument/2006/relationships/font" Target="fonts/Nunito-bold.fntdata"/><Relationship Id="rId9" Type="http://schemas.openxmlformats.org/officeDocument/2006/relationships/slide" Target="slides/slide3.xml"/><Relationship Id="rId143" Type="http://schemas.openxmlformats.org/officeDocument/2006/relationships/font" Target="fonts/Roboto-regular.fntdata"/><Relationship Id="rId142" Type="http://schemas.openxmlformats.org/officeDocument/2006/relationships/font" Target="fonts/Telex-regular.fntdata"/><Relationship Id="rId141" Type="http://schemas.openxmlformats.org/officeDocument/2006/relationships/font" Target="fonts/PortLligatSans-regular.fntdata"/><Relationship Id="rId140" Type="http://schemas.openxmlformats.org/officeDocument/2006/relationships/slide" Target="slides/slide134.xml"/><Relationship Id="rId5" Type="http://schemas.openxmlformats.org/officeDocument/2006/relationships/slideMaster" Target="slideMasters/slideMaster2.xml"/><Relationship Id="rId147" Type="http://schemas.openxmlformats.org/officeDocument/2006/relationships/font" Target="fonts/Nunito-regular.fntdata"/><Relationship Id="rId6" Type="http://schemas.openxmlformats.org/officeDocument/2006/relationships/notesMaster" Target="notesMasters/notesMaster1.xml"/><Relationship Id="rId146" Type="http://schemas.openxmlformats.org/officeDocument/2006/relationships/font" Target="fonts/Roboto-boldItalic.fntdata"/><Relationship Id="rId7" Type="http://schemas.openxmlformats.org/officeDocument/2006/relationships/slide" Target="slides/slide1.xml"/><Relationship Id="rId145" Type="http://schemas.openxmlformats.org/officeDocument/2006/relationships/font" Target="fonts/Roboto-italic.fntdata"/><Relationship Id="rId8" Type="http://schemas.openxmlformats.org/officeDocument/2006/relationships/slide" Target="slides/slide2.xml"/><Relationship Id="rId144" Type="http://schemas.openxmlformats.org/officeDocument/2006/relationships/font" Target="fonts/Roboto-bold.fntdata"/><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139" Type="http://schemas.openxmlformats.org/officeDocument/2006/relationships/slide" Target="slides/slide133.xml"/><Relationship Id="rId138" Type="http://schemas.openxmlformats.org/officeDocument/2006/relationships/slide" Target="slides/slide132.xml"/><Relationship Id="rId137" Type="http://schemas.openxmlformats.org/officeDocument/2006/relationships/slide" Target="slides/slide131.xml"/><Relationship Id="rId132" Type="http://schemas.openxmlformats.org/officeDocument/2006/relationships/slide" Target="slides/slide126.xml"/><Relationship Id="rId131" Type="http://schemas.openxmlformats.org/officeDocument/2006/relationships/slide" Target="slides/slide125.xml"/><Relationship Id="rId130" Type="http://schemas.openxmlformats.org/officeDocument/2006/relationships/slide" Target="slides/slide124.xml"/><Relationship Id="rId136" Type="http://schemas.openxmlformats.org/officeDocument/2006/relationships/slide" Target="slides/slide130.xml"/><Relationship Id="rId135" Type="http://schemas.openxmlformats.org/officeDocument/2006/relationships/slide" Target="slides/slide129.xml"/><Relationship Id="rId134" Type="http://schemas.openxmlformats.org/officeDocument/2006/relationships/slide" Target="slides/slide128.xml"/><Relationship Id="rId133" Type="http://schemas.openxmlformats.org/officeDocument/2006/relationships/slide" Target="slides/slide127.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154" Type="http://schemas.openxmlformats.org/officeDocument/2006/relationships/font" Target="fonts/Montserrat-boldItalic.fntdata"/><Relationship Id="rId58" Type="http://schemas.openxmlformats.org/officeDocument/2006/relationships/slide" Target="slides/slide52.xml"/><Relationship Id="rId153" Type="http://schemas.openxmlformats.org/officeDocument/2006/relationships/font" Target="fonts/Montserrat-italic.fntdata"/><Relationship Id="rId152" Type="http://schemas.openxmlformats.org/officeDocument/2006/relationships/font" Target="fonts/Montserrat-bold.fntdata"/><Relationship Id="rId151" Type="http://schemas.openxmlformats.org/officeDocument/2006/relationships/font" Target="fonts/Montserrat-regular.fntdata"/><Relationship Id="rId158" Type="http://schemas.openxmlformats.org/officeDocument/2006/relationships/font" Target="fonts/NunitoLight-boldItalic.fntdata"/><Relationship Id="rId157" Type="http://schemas.openxmlformats.org/officeDocument/2006/relationships/font" Target="fonts/NunitoLight-italic.fntdata"/><Relationship Id="rId156" Type="http://schemas.openxmlformats.org/officeDocument/2006/relationships/font" Target="fonts/NunitoLight-bold.fntdata"/><Relationship Id="rId155" Type="http://schemas.openxmlformats.org/officeDocument/2006/relationships/font" Target="fonts/NunitoLigh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371/journal.pbio.0040311" TargetMode="External"/><Relationship Id="rId3" Type="http://schemas.openxmlformats.org/officeDocument/2006/relationships/hyperlink" Target="https://library-nd.libguides.com/fakenews/examples" TargetMode="Externa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pfl.ch/labs/cvlab/data/road-anomaly/"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650eb92c84_3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g2650eb92c84_3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650eb92c84_3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650eb92c84_3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9" name="Shape 1409"/>
        <p:cNvGrpSpPr/>
        <p:nvPr/>
      </p:nvGrpSpPr>
      <p:grpSpPr>
        <a:xfrm>
          <a:off x="0" y="0"/>
          <a:ext cx="0" cy="0"/>
          <a:chOff x="0" y="0"/>
          <a:chExt cx="0" cy="0"/>
        </a:xfrm>
      </p:grpSpPr>
      <p:sp>
        <p:nvSpPr>
          <p:cNvPr id="1410" name="Google Shape;1410;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1" name="Google Shape;1411;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4" name="Shape 1424"/>
        <p:cNvGrpSpPr/>
        <p:nvPr/>
      </p:nvGrpSpPr>
      <p:grpSpPr>
        <a:xfrm>
          <a:off x="0" y="0"/>
          <a:ext cx="0" cy="0"/>
          <a:chOff x="0" y="0"/>
          <a:chExt cx="0" cy="0"/>
        </a:xfrm>
      </p:grpSpPr>
      <p:sp>
        <p:nvSpPr>
          <p:cNvPr id="1425" name="Google Shape;1425;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6" name="Google Shape;1426;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5" name="Shape 1435"/>
        <p:cNvGrpSpPr/>
        <p:nvPr/>
      </p:nvGrpSpPr>
      <p:grpSpPr>
        <a:xfrm>
          <a:off x="0" y="0"/>
          <a:ext cx="0" cy="0"/>
          <a:chOff x="0" y="0"/>
          <a:chExt cx="0" cy="0"/>
        </a:xfrm>
      </p:grpSpPr>
      <p:sp>
        <p:nvSpPr>
          <p:cNvPr id="1436" name="Google Shape;1436;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7" name="Google Shape;1437;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4" name="Shape 1444"/>
        <p:cNvGrpSpPr/>
        <p:nvPr/>
      </p:nvGrpSpPr>
      <p:grpSpPr>
        <a:xfrm>
          <a:off x="0" y="0"/>
          <a:ext cx="0" cy="0"/>
          <a:chOff x="0" y="0"/>
          <a:chExt cx="0" cy="0"/>
        </a:xfrm>
      </p:grpSpPr>
      <p:sp>
        <p:nvSpPr>
          <p:cNvPr id="1445" name="Google Shape;1445;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6" name="Google Shape;1446;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3" name="Shape 1453"/>
        <p:cNvGrpSpPr/>
        <p:nvPr/>
      </p:nvGrpSpPr>
      <p:grpSpPr>
        <a:xfrm>
          <a:off x="0" y="0"/>
          <a:ext cx="0" cy="0"/>
          <a:chOff x="0" y="0"/>
          <a:chExt cx="0" cy="0"/>
        </a:xfrm>
      </p:grpSpPr>
      <p:sp>
        <p:nvSpPr>
          <p:cNvPr id="1454" name="Google Shape;1454;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5" name="Google Shape;1455;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2" name="Shape 1462"/>
        <p:cNvGrpSpPr/>
        <p:nvPr/>
      </p:nvGrpSpPr>
      <p:grpSpPr>
        <a:xfrm>
          <a:off x="0" y="0"/>
          <a:ext cx="0" cy="0"/>
          <a:chOff x="0" y="0"/>
          <a:chExt cx="0" cy="0"/>
        </a:xfrm>
      </p:grpSpPr>
      <p:sp>
        <p:nvSpPr>
          <p:cNvPr id="1463" name="Google Shape;1463;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4" name="Google Shape;1464;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3" name="Google Shape;1473;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2" name="Google Shape;148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9" name="Shape 1489"/>
        <p:cNvGrpSpPr/>
        <p:nvPr/>
      </p:nvGrpSpPr>
      <p:grpSpPr>
        <a:xfrm>
          <a:off x="0" y="0"/>
          <a:ext cx="0" cy="0"/>
          <a:chOff x="0" y="0"/>
          <a:chExt cx="0" cy="0"/>
        </a:xfrm>
      </p:grpSpPr>
      <p:sp>
        <p:nvSpPr>
          <p:cNvPr id="1490" name="Google Shape;1490;g2949669d125_0_5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1" name="Google Shape;1491;g2949669d125_0_5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8" name="Shape 1498"/>
        <p:cNvGrpSpPr/>
        <p:nvPr/>
      </p:nvGrpSpPr>
      <p:grpSpPr>
        <a:xfrm>
          <a:off x="0" y="0"/>
          <a:ext cx="0" cy="0"/>
          <a:chOff x="0" y="0"/>
          <a:chExt cx="0" cy="0"/>
        </a:xfrm>
      </p:grpSpPr>
      <p:sp>
        <p:nvSpPr>
          <p:cNvPr id="1499" name="Google Shape;1499;g2949669d125_0_5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0" name="Google Shape;1500;g2949669d125_0_5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acc662cca9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acc662cca9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0" name="Google Shape;1510;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7" name="Shape 1517"/>
        <p:cNvGrpSpPr/>
        <p:nvPr/>
      </p:nvGrpSpPr>
      <p:grpSpPr>
        <a:xfrm>
          <a:off x="0" y="0"/>
          <a:ext cx="0" cy="0"/>
          <a:chOff x="0" y="0"/>
          <a:chExt cx="0" cy="0"/>
        </a:xfrm>
      </p:grpSpPr>
      <p:sp>
        <p:nvSpPr>
          <p:cNvPr id="1518" name="Google Shape;1518;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9" name="Google Shape;1519;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g2a7a0bcb49a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8" name="Google Shape;1528;g2a7a0bcb49a_0_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7" name="Google Shape;1537;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0" name="Shape 1550"/>
        <p:cNvGrpSpPr/>
        <p:nvPr/>
      </p:nvGrpSpPr>
      <p:grpSpPr>
        <a:xfrm>
          <a:off x="0" y="0"/>
          <a:ext cx="0" cy="0"/>
          <a:chOff x="0" y="0"/>
          <a:chExt cx="0" cy="0"/>
        </a:xfrm>
      </p:grpSpPr>
      <p:sp>
        <p:nvSpPr>
          <p:cNvPr id="1551" name="Google Shape;1551;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2" name="Google Shape;1552;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9" name="Shape 1559"/>
        <p:cNvGrpSpPr/>
        <p:nvPr/>
      </p:nvGrpSpPr>
      <p:grpSpPr>
        <a:xfrm>
          <a:off x="0" y="0"/>
          <a:ext cx="0" cy="0"/>
          <a:chOff x="0" y="0"/>
          <a:chExt cx="0" cy="0"/>
        </a:xfrm>
      </p:grpSpPr>
      <p:sp>
        <p:nvSpPr>
          <p:cNvPr id="1560" name="Google Shape;1560;p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1" name="Google Shape;1561;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3" name="Shape 1573"/>
        <p:cNvGrpSpPr/>
        <p:nvPr/>
      </p:nvGrpSpPr>
      <p:grpSpPr>
        <a:xfrm>
          <a:off x="0" y="0"/>
          <a:ext cx="0" cy="0"/>
          <a:chOff x="0" y="0"/>
          <a:chExt cx="0" cy="0"/>
        </a:xfrm>
      </p:grpSpPr>
      <p:sp>
        <p:nvSpPr>
          <p:cNvPr id="1574" name="Google Shape;1574;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5" name="Google Shape;1575;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7" name="Shape 1587"/>
        <p:cNvGrpSpPr/>
        <p:nvPr/>
      </p:nvGrpSpPr>
      <p:grpSpPr>
        <a:xfrm>
          <a:off x="0" y="0"/>
          <a:ext cx="0" cy="0"/>
          <a:chOff x="0" y="0"/>
          <a:chExt cx="0" cy="0"/>
        </a:xfrm>
      </p:grpSpPr>
      <p:sp>
        <p:nvSpPr>
          <p:cNvPr id="1588" name="Google Shape;1588;p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9" name="Google Shape;1589;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6" name="Shape 1596"/>
        <p:cNvGrpSpPr/>
        <p:nvPr/>
      </p:nvGrpSpPr>
      <p:grpSpPr>
        <a:xfrm>
          <a:off x="0" y="0"/>
          <a:ext cx="0" cy="0"/>
          <a:chOff x="0" y="0"/>
          <a:chExt cx="0" cy="0"/>
        </a:xfrm>
      </p:grpSpPr>
      <p:sp>
        <p:nvSpPr>
          <p:cNvPr id="1597" name="Google Shape;1597;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8" name="Google Shape;1598;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5" name="Shape 1605"/>
        <p:cNvGrpSpPr/>
        <p:nvPr/>
      </p:nvGrpSpPr>
      <p:grpSpPr>
        <a:xfrm>
          <a:off x="0" y="0"/>
          <a:ext cx="0" cy="0"/>
          <a:chOff x="0" y="0"/>
          <a:chExt cx="0" cy="0"/>
        </a:xfrm>
      </p:grpSpPr>
      <p:sp>
        <p:nvSpPr>
          <p:cNvPr id="1606" name="Google Shape;1606;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7" name="Google Shape;1607;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650eb92c84_3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650eb92c84_3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6" name="Shape 1626"/>
        <p:cNvGrpSpPr/>
        <p:nvPr/>
      </p:nvGrpSpPr>
      <p:grpSpPr>
        <a:xfrm>
          <a:off x="0" y="0"/>
          <a:ext cx="0" cy="0"/>
          <a:chOff x="0" y="0"/>
          <a:chExt cx="0" cy="0"/>
        </a:xfrm>
      </p:grpSpPr>
      <p:sp>
        <p:nvSpPr>
          <p:cNvPr id="1627" name="Google Shape;1627;p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28" name="Google Shape;1628;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5" name="Shape 1635"/>
        <p:cNvGrpSpPr/>
        <p:nvPr/>
      </p:nvGrpSpPr>
      <p:grpSpPr>
        <a:xfrm>
          <a:off x="0" y="0"/>
          <a:ext cx="0" cy="0"/>
          <a:chOff x="0" y="0"/>
          <a:chExt cx="0" cy="0"/>
        </a:xfrm>
      </p:grpSpPr>
      <p:sp>
        <p:nvSpPr>
          <p:cNvPr id="1636" name="Google Shape;1636;p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7" name="Google Shape;1637;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p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6" name="Google Shape;1646;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3" name="Shape 1653"/>
        <p:cNvGrpSpPr/>
        <p:nvPr/>
      </p:nvGrpSpPr>
      <p:grpSpPr>
        <a:xfrm>
          <a:off x="0" y="0"/>
          <a:ext cx="0" cy="0"/>
          <a:chOff x="0" y="0"/>
          <a:chExt cx="0" cy="0"/>
        </a:xfrm>
      </p:grpSpPr>
      <p:sp>
        <p:nvSpPr>
          <p:cNvPr id="1654" name="Google Shape;1654;g2949669d125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5" name="Google Shape;1655;g2949669d125_0_6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2" name="Shape 1662"/>
        <p:cNvGrpSpPr/>
        <p:nvPr/>
      </p:nvGrpSpPr>
      <p:grpSpPr>
        <a:xfrm>
          <a:off x="0" y="0"/>
          <a:ext cx="0" cy="0"/>
          <a:chOff x="0" y="0"/>
          <a:chExt cx="0" cy="0"/>
        </a:xfrm>
      </p:grpSpPr>
      <p:sp>
        <p:nvSpPr>
          <p:cNvPr id="1663" name="Google Shape;1663;g2949669d125_0_6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4" name="Google Shape;1664;g2949669d125_0_6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p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4" name="Google Shape;1674;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1" name="Shape 1681"/>
        <p:cNvGrpSpPr/>
        <p:nvPr/>
      </p:nvGrpSpPr>
      <p:grpSpPr>
        <a:xfrm>
          <a:off x="0" y="0"/>
          <a:ext cx="0" cy="0"/>
          <a:chOff x="0" y="0"/>
          <a:chExt cx="0" cy="0"/>
        </a:xfrm>
      </p:grpSpPr>
      <p:sp>
        <p:nvSpPr>
          <p:cNvPr id="1682" name="Google Shape;1682;p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3" name="Google Shape;1683;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1" name="Shape 1701"/>
        <p:cNvGrpSpPr/>
        <p:nvPr/>
      </p:nvGrpSpPr>
      <p:grpSpPr>
        <a:xfrm>
          <a:off x="0" y="0"/>
          <a:ext cx="0" cy="0"/>
          <a:chOff x="0" y="0"/>
          <a:chExt cx="0" cy="0"/>
        </a:xfrm>
      </p:grpSpPr>
      <p:sp>
        <p:nvSpPr>
          <p:cNvPr id="1702" name="Google Shape;1702;p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3" name="Google Shape;1703;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a:t>Image: </a:t>
            </a:r>
            <a:r>
              <a:rPr lang="en" sz="1000">
                <a:solidFill>
                  <a:srgbClr val="795CB2"/>
                </a:solidFill>
                <a:uFill>
                  <a:noFill/>
                </a:uFill>
                <a:hlinkClick r:id="rId2">
                  <a:extLst>
                    <a:ext uri="{A12FA001-AC4F-418D-AE19-62706E023703}">
                      <ahyp:hlinkClr val="tx"/>
                    </a:ext>
                  </a:extLst>
                </a:hlinkClick>
              </a:rPr>
              <a:t>doi:10.1371/journal.pbio.0040311</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 </a:t>
            </a:r>
            <a:r>
              <a:rPr lang="en" u="sng">
                <a:solidFill>
                  <a:schemeClr val="hlink"/>
                </a:solidFill>
                <a:hlinkClick r:id="rId3"/>
              </a:rPr>
              <a:t>https://library-nd.libguides.com/fakenews/examples</a:t>
            </a:r>
            <a:endParaRPr sz="1200">
              <a:solidFill>
                <a:schemeClr val="dk1"/>
              </a:solidFill>
              <a:latin typeface="Calibri"/>
              <a:ea typeface="Calibri"/>
              <a:cs typeface="Calibri"/>
              <a:sym typeface="Calibri"/>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7" name="Shape 1717"/>
        <p:cNvGrpSpPr/>
        <p:nvPr/>
      </p:nvGrpSpPr>
      <p:grpSpPr>
        <a:xfrm>
          <a:off x="0" y="0"/>
          <a:ext cx="0" cy="0"/>
          <a:chOff x="0" y="0"/>
          <a:chExt cx="0" cy="0"/>
        </a:xfrm>
      </p:grpSpPr>
      <p:sp>
        <p:nvSpPr>
          <p:cNvPr id="1718" name="Google Shape;1718;p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9" name="Google Shape;1719;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p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32" name="Google Shape;1732;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650eb92c84_3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2650eb92c84_3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9" name="Shape 1739"/>
        <p:cNvGrpSpPr/>
        <p:nvPr/>
      </p:nvGrpSpPr>
      <p:grpSpPr>
        <a:xfrm>
          <a:off x="0" y="0"/>
          <a:ext cx="0" cy="0"/>
          <a:chOff x="0" y="0"/>
          <a:chExt cx="0" cy="0"/>
        </a:xfrm>
      </p:grpSpPr>
      <p:sp>
        <p:nvSpPr>
          <p:cNvPr id="1740" name="Google Shape;1740;p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1" name="Google Shape;1741;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8" name="Shape 1748"/>
        <p:cNvGrpSpPr/>
        <p:nvPr/>
      </p:nvGrpSpPr>
      <p:grpSpPr>
        <a:xfrm>
          <a:off x="0" y="0"/>
          <a:ext cx="0" cy="0"/>
          <a:chOff x="0" y="0"/>
          <a:chExt cx="0" cy="0"/>
        </a:xfrm>
      </p:grpSpPr>
      <p:sp>
        <p:nvSpPr>
          <p:cNvPr id="1749" name="Google Shape;1749;p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0" name="Google Shape;1750;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7" name="Shape 1757"/>
        <p:cNvGrpSpPr/>
        <p:nvPr/>
      </p:nvGrpSpPr>
      <p:grpSpPr>
        <a:xfrm>
          <a:off x="0" y="0"/>
          <a:ext cx="0" cy="0"/>
          <a:chOff x="0" y="0"/>
          <a:chExt cx="0" cy="0"/>
        </a:xfrm>
      </p:grpSpPr>
      <p:sp>
        <p:nvSpPr>
          <p:cNvPr id="1758" name="Google Shape;1758;p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9" name="Google Shape;1759;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p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0" name="Google Shape;1770;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7" name="Shape 1777"/>
        <p:cNvGrpSpPr/>
        <p:nvPr/>
      </p:nvGrpSpPr>
      <p:grpSpPr>
        <a:xfrm>
          <a:off x="0" y="0"/>
          <a:ext cx="0" cy="0"/>
          <a:chOff x="0" y="0"/>
          <a:chExt cx="0" cy="0"/>
        </a:xfrm>
      </p:grpSpPr>
      <p:sp>
        <p:nvSpPr>
          <p:cNvPr id="1778" name="Google Shape;1778;g2949669d125_0_6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9" name="Google Shape;1779;g2949669d125_0_6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650eb92c84_3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2650eb92c84_3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2650eb92c84_3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2650eb92c84_3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650eb92c84_3_3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2650eb92c84_3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650eb92c84_3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2650eb92c84_3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650eb92c84_3_4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2650eb92c84_3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650eb92c84_3_4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2650eb92c84_3_4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TODO: remake plot; the current plot contains FashionMNIST results</a:t>
            </a:r>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650eb92c84_3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 name="Google Shape;111;g2650eb92c84_3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acc662cca9_1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7" name="Google Shape;447;g2acc662cca9_1_2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ad1d2711d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2ad1d2711d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dd5792496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2dd5792496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dd5792496f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2dd5792496f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dd5792496f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2dd5792496f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dd5792496f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2dd5792496f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dd5792496f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2dd5792496f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dd5792496f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2dd5792496f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https://arxiv.org/abs/2310.11616</a:t>
            </a:r>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dd5792496f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2dd5792496f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2650eb92c84_3_5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2650eb92c84_3_5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acc662cca9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g2acc662cca9_1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650eb92c84_3_5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2650eb92c84_3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right image from </a:t>
            </a:r>
            <a:r>
              <a:rPr lang="en" sz="1000" u="sng">
                <a:solidFill>
                  <a:srgbClr val="0097A7"/>
                </a:solidFill>
                <a:latin typeface="Nunito"/>
                <a:ea typeface="Nunito"/>
                <a:cs typeface="Nunito"/>
                <a:sym typeface="Nunito"/>
                <a:hlinkClick r:id="rId2">
                  <a:extLst>
                    <a:ext uri="{A12FA001-AC4F-418D-AE19-62706E023703}">
                      <ahyp:hlinkClr val="tx"/>
                    </a:ext>
                  </a:extLst>
                </a:hlinkClick>
              </a:rPr>
              <a:t>https://www.epfl.ch/labs/cvlab/data/road-anomaly/</a:t>
            </a:r>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2650eb92c84_3_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2650eb92c84_3_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650eb92c84_3_5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2650eb92c84_3_5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OOD examples should have higher anomaly scores</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2650eb92c84_3_6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2650eb92c84_3_6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acc662cca9_1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 name="Google Shape;663;g2acc662cca9_1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OOD examples should have higher anomaly scores</a:t>
            </a:r>
            <a:endParaRPr sz="120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2650eb92c84_3_7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2650eb92c84_3_7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2650eb92c84_3_6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2650eb92c84_3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2acc662cca9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2acc662cca9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2acc662cca9_1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8" name="Google Shape;708;g2acc662cca9_1_2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2650eb92c84_3_7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2650eb92c84_3_7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acc662cca9_1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g2acc662cca9_1_2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2acc662cca9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2acc662cca9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2650eb92c84_3_9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8" name="Google Shape;748;g2650eb92c84_3_9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2acc662cca9_1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2acc662cca9_1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2acc662cca9_1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2acc662cca9_1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2650eb92c84_3_9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2650eb92c84_3_9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2acc662cca9_1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1" name="Google Shape;801;g2acc662cca9_1_3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2650eb92c84_3_1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2650eb92c84_3_1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265122679f2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3" name="Google Shape;833;g265122679f2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265122679f2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5" name="Google Shape;845;g265122679f2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“While cybersecurity aims to increase attacker costs, the cost-benefit analysis may become lopsided if attackers eventually gain a larger menu of options that require negligible effort. In this new regime, attackers may gain the upper hand, like how attackers of ML systems currently have a large advantage over defenders.”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While the goal here is to present cyberdefense strategies, directions, and an overview of the current work done, a good explanation requires the establishment of a threat model.</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265122679f2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0" name="Google Shape;860;g265122679f2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“While cybersecurity aims to increase attacker costs, the cost-benefit analysis may become lopsided if attackers eventually gain a larger menu of options that require negligible effort. In this new regime, attackers may gain the upper hand, like how attackers of ML systems currently have a large advantage over defenders.”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While the goal here is to present cyberdefense strategies, directions, and an overview of the current work done, a good explanation requires the establishment of a threat model.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dd5792496f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dd5792496f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265122679f2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5" name="Google Shape;875;g265122679f2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https://purplesec.us/intrusion-detection-vs-intrusion-prevention-systems/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https://www.cse.psu.edu/~trj1/cse497b-s07/slides/cse497b-lecture-23-ids.pdf</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IP: Intrusion Prevention examines network traffic and prevents traffic misuse. Bayesian Networks, SVM’s, and other methods that will be covered in the following slides can be used for detection with RL agents operating with the direct ability to intervene packets. However, there is a wide gap between the research done and actual use cases due to domain specific challenges related to outlier detection, high costs of misclassification, and operating in an adversarial environment.[3]</a:t>
            </a:r>
            <a:endParaRPr sz="1200">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g265122679f2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3" name="Google Shape;893;g265122679f2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https://www.avast.com/c-malware</a:t>
            </a:r>
            <a:endParaRPr/>
          </a:p>
          <a:p>
            <a:pPr indent="0" lvl="0" marL="0" rtl="0" algn="l">
              <a:spcBef>
                <a:spcPts val="0"/>
              </a:spcBef>
              <a:spcAft>
                <a:spcPts val="0"/>
              </a:spcAft>
              <a:buClr>
                <a:schemeClr val="dk1"/>
              </a:buClr>
              <a:buSzPts val="1100"/>
              <a:buFont typeface="Arial"/>
              <a:buNone/>
            </a:pPr>
            <a:r>
              <a:rPr lang="en"/>
              <a:t>Ransomware</a:t>
            </a:r>
            <a:endParaRPr/>
          </a:p>
          <a:p>
            <a:pPr indent="0" lvl="0" marL="0" rtl="0" algn="l">
              <a:spcBef>
                <a:spcPts val="0"/>
              </a:spcBef>
              <a:spcAft>
                <a:spcPts val="0"/>
              </a:spcAft>
              <a:buClr>
                <a:schemeClr val="dk1"/>
              </a:buClr>
              <a:buSzPts val="1100"/>
              <a:buFont typeface="Arial"/>
              <a:buNone/>
            </a:pPr>
            <a:r>
              <a:rPr lang="en"/>
              <a:t>Ransomware is the malware version of a kidnapper’s ransom note. It typically works by locking or denying access to your device and your files until you pay a ransom to the hacker. Any individuals or groups storing critical information on their devices are at risk from the threat of ransomware.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Spyware</a:t>
            </a:r>
            <a:endParaRPr/>
          </a:p>
          <a:p>
            <a:pPr indent="0" lvl="0" marL="0" rtl="0" algn="l">
              <a:spcBef>
                <a:spcPts val="0"/>
              </a:spcBef>
              <a:spcAft>
                <a:spcPts val="0"/>
              </a:spcAft>
              <a:buClr>
                <a:schemeClr val="dk1"/>
              </a:buClr>
              <a:buSzPts val="1100"/>
              <a:buFont typeface="Arial"/>
              <a:buNone/>
            </a:pPr>
            <a:r>
              <a:rPr lang="en"/>
              <a:t>Spyware collects information about a device or network, then relays this data back to the attacker. Hackers typically use spyware to monitor a person’s internet activity and harvest personal data, including login credentials, credit card numbers or financial information, for the purposes of fraud or identity theft.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Worms</a:t>
            </a:r>
            <a:endParaRPr/>
          </a:p>
          <a:p>
            <a:pPr indent="0" lvl="0" marL="0" rtl="0" algn="l">
              <a:spcBef>
                <a:spcPts val="0"/>
              </a:spcBef>
              <a:spcAft>
                <a:spcPts val="0"/>
              </a:spcAft>
              <a:buClr>
                <a:schemeClr val="dk1"/>
              </a:buClr>
              <a:buSzPts val="1100"/>
              <a:buFont typeface="Arial"/>
              <a:buNone/>
            </a:pPr>
            <a:r>
              <a:rPr lang="en"/>
              <a:t>Worms are designed with one goal in mind: proliferation. A worm infects a computer, then replicates itself, spreading to additional devices while remaining active on all infected machines. Some worms act as delivery agents to install additional malware. Other types are designed only to spread, without intentionally causing harm to their host machines – but these still clog up networks with bandwidth demands.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Adware</a:t>
            </a:r>
            <a:endParaRPr/>
          </a:p>
          <a:p>
            <a:pPr indent="0" lvl="0" marL="0" rtl="0" algn="l">
              <a:spcBef>
                <a:spcPts val="0"/>
              </a:spcBef>
              <a:spcAft>
                <a:spcPts val="0"/>
              </a:spcAft>
              <a:buClr>
                <a:schemeClr val="dk1"/>
              </a:buClr>
              <a:buSzPts val="1100"/>
              <a:buFont typeface="Arial"/>
              <a:buNone/>
            </a:pPr>
            <a:r>
              <a:rPr lang="en"/>
              <a:t>Adware’s job is to create revenue for the developer by subjecting the victim to unwanted advertisements. Common types of adware include free games or browser toolbars. They collect personal data about the victim, then use it to personalize the ads they display. Though most adware is legally installed, it’s certainly no less annoying than other types of malware.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Trojans</a:t>
            </a:r>
            <a:endParaRPr/>
          </a:p>
          <a:p>
            <a:pPr indent="0" lvl="0" marL="0" rtl="0" algn="l">
              <a:spcBef>
                <a:spcPts val="0"/>
              </a:spcBef>
              <a:spcAft>
                <a:spcPts val="0"/>
              </a:spcAft>
              <a:buClr>
                <a:schemeClr val="dk1"/>
              </a:buClr>
              <a:buSzPts val="1100"/>
              <a:buFont typeface="Arial"/>
              <a:buNone/>
            </a:pPr>
            <a:r>
              <a:rPr lang="en"/>
              <a:t>Ancient Greek poets told of Athenian warriors hiding inside a giant wooden horse, then emerging after Trojans pulled it within the walls of their city. A Trojan Horse is therefore a vehicle for hidden attackers. Trojan malware infiltrates a victim’s device by presenting itself as legitimate software. Once installed, the Trojan activates, sometimes going so far as to download additional malware.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Botnets</a:t>
            </a:r>
            <a:endParaRPr/>
          </a:p>
          <a:p>
            <a:pPr indent="0" lvl="0" marL="0" rtl="0" algn="l">
              <a:spcBef>
                <a:spcPts val="0"/>
              </a:spcBef>
              <a:spcAft>
                <a:spcPts val="0"/>
              </a:spcAft>
              <a:buClr>
                <a:schemeClr val="dk1"/>
              </a:buClr>
              <a:buSzPts val="1100"/>
              <a:buFont typeface="Arial"/>
              <a:buNone/>
            </a:pPr>
            <a:r>
              <a:rPr lang="en"/>
              <a:t>A botnet isn’t a type of malware, but a network of computers or computer code that can carry out or execute malware. Attackers infect a group of computers with malicious software known as “bots,” which are capable of receiving commands from their controller.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These computers then form a network, providing the controller access to a substantial degree of collective processing power, which can be used to coordinate distributed denial of service (DDoS) attacks, send spam, steal data, and create fake ads on your browser.</a:t>
            </a:r>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265122679f2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265122679f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2acc662cca9_1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3" name="Google Shape;923;g2acc662cca9_1_3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2" name="Google Shape;93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0" name="Google Shape;94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g2949669d125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0" name="Google Shape;950;g2949669d125_0_2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g2949669d125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9" name="Google Shape;959;g2949669d125_0_1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g2949669d125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8" name="Google Shape;968;g2949669d125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g2949669d12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8" name="Google Shape;978;g2949669d125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650eb92c84_3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650eb92c84_3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+\;\varepsilon\cdot</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2949669d125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8" name="Google Shape;988;g2949669d125_0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6" name="Shape 996"/>
        <p:cNvGrpSpPr/>
        <p:nvPr/>
      </p:nvGrpSpPr>
      <p:grpSpPr>
        <a:xfrm>
          <a:off x="0" y="0"/>
          <a:ext cx="0" cy="0"/>
          <a:chOff x="0" y="0"/>
          <a:chExt cx="0" cy="0"/>
        </a:xfrm>
      </p:grpSpPr>
      <p:sp>
        <p:nvSpPr>
          <p:cNvPr id="997" name="Google Shape;997;g2949669d12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8" name="Google Shape;998;g2949669d125_0_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2949669d12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8" name="Google Shape;1008;g2949669d125_0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g2949669d125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8" name="Google Shape;1018;g2949669d125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2949669d125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8" name="Google Shape;1028;g2949669d125_0_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6" name="Shape 1036"/>
        <p:cNvGrpSpPr/>
        <p:nvPr/>
      </p:nvGrpSpPr>
      <p:grpSpPr>
        <a:xfrm>
          <a:off x="0" y="0"/>
          <a:ext cx="0" cy="0"/>
          <a:chOff x="0" y="0"/>
          <a:chExt cx="0" cy="0"/>
        </a:xfrm>
      </p:grpSpPr>
      <p:sp>
        <p:nvSpPr>
          <p:cNvPr id="1037" name="Google Shape;1037;g2949669d125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8" name="Google Shape;1038;g2949669d125_0_1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g2949669d125_0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8" name="Google Shape;1048;g2949669d125_0_3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g2949669d125_0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7" name="Google Shape;1057;g2949669d125_0_3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7" name="Google Shape;106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6" name="Shape 1076"/>
        <p:cNvGrpSpPr/>
        <p:nvPr/>
      </p:nvGrpSpPr>
      <p:grpSpPr>
        <a:xfrm>
          <a:off x="0" y="0"/>
          <a:ext cx="0" cy="0"/>
          <a:chOff x="0" y="0"/>
          <a:chExt cx="0" cy="0"/>
        </a:xfrm>
      </p:grpSpPr>
      <p:sp>
        <p:nvSpPr>
          <p:cNvPr id="1077" name="Google Shape;1077;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8" name="Google Shape;107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650eb92c84_3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650eb92c84_3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0" name="Google Shape;109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2a7a0bcb4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9" name="Google Shape;1099;g2a7a0bcb49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9" name="Google Shape;110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8" name="Google Shape;111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7" name="Google Shape;112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8" name="Google Shape;113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5" name="Shape 1145"/>
        <p:cNvGrpSpPr/>
        <p:nvPr/>
      </p:nvGrpSpPr>
      <p:grpSpPr>
        <a:xfrm>
          <a:off x="0" y="0"/>
          <a:ext cx="0" cy="0"/>
          <a:chOff x="0" y="0"/>
          <a:chExt cx="0" cy="0"/>
        </a:xfrm>
      </p:grpSpPr>
      <p:sp>
        <p:nvSpPr>
          <p:cNvPr id="1146" name="Google Shape;1146;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7" name="Google Shape;114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6" name="Google Shape;115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5" name="Shape 1165"/>
        <p:cNvGrpSpPr/>
        <p:nvPr/>
      </p:nvGrpSpPr>
      <p:grpSpPr>
        <a:xfrm>
          <a:off x="0" y="0"/>
          <a:ext cx="0" cy="0"/>
          <a:chOff x="0" y="0"/>
          <a:chExt cx="0" cy="0"/>
        </a:xfrm>
      </p:grpSpPr>
      <p:sp>
        <p:nvSpPr>
          <p:cNvPr id="1166" name="Google Shape;1166;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7" name="Google Shape;116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6" name="Google Shape;117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650eb92c84_3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650eb92c84_3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Exposing a system to stressors is a part of the process of evolution and developing resilience.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\{(x^{(i)}, y^{(i)})\}_{i=1}^n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x_\text{adv}^{(i)}</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x^{(i)}</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\frac{1}{n} \sum_{i=1}^n \mathcal{L}(x^{(i)}_\text{adv}, y^{(i)};\theta)</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g2949669d125_0_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5" name="Google Shape;1185;g2949669d125_0_4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g2949669d125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4" name="Google Shape;1194;g2949669d125_0_4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g2949669d125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4" name="Google Shape;1204;g2949669d125_0_5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3" name="Google Shape;121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7" name="Google Shape;122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4" name="Google Shape;124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3" name="Shape 1253"/>
        <p:cNvGrpSpPr/>
        <p:nvPr/>
      </p:nvGrpSpPr>
      <p:grpSpPr>
        <a:xfrm>
          <a:off x="0" y="0"/>
          <a:ext cx="0" cy="0"/>
          <a:chOff x="0" y="0"/>
          <a:chExt cx="0" cy="0"/>
        </a:xfrm>
      </p:grpSpPr>
      <p:sp>
        <p:nvSpPr>
          <p:cNvPr id="1254" name="Google Shape;1254;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5" name="Google Shape;125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2" name="Shape 1262"/>
        <p:cNvGrpSpPr/>
        <p:nvPr/>
      </p:nvGrpSpPr>
      <p:grpSpPr>
        <a:xfrm>
          <a:off x="0" y="0"/>
          <a:ext cx="0" cy="0"/>
          <a:chOff x="0" y="0"/>
          <a:chExt cx="0" cy="0"/>
        </a:xfrm>
      </p:grpSpPr>
      <p:sp>
        <p:nvSpPr>
          <p:cNvPr id="1263" name="Google Shape;1263;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4" name="Google Shape;126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3" name="Shape 1283"/>
        <p:cNvGrpSpPr/>
        <p:nvPr/>
      </p:nvGrpSpPr>
      <p:grpSpPr>
        <a:xfrm>
          <a:off x="0" y="0"/>
          <a:ext cx="0" cy="0"/>
          <a:chOff x="0" y="0"/>
          <a:chExt cx="0" cy="0"/>
        </a:xfrm>
      </p:grpSpPr>
      <p:sp>
        <p:nvSpPr>
          <p:cNvPr id="1284" name="Google Shape;1284;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5" name="Google Shape;128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5" name="Google Shape;129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650eb92c84_3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2650eb92c84_3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solidFill>
                  <a:schemeClr val="dk1"/>
                </a:solidFill>
                <a:latin typeface="Calibri"/>
                <a:ea typeface="Calibri"/>
                <a:cs typeface="Calibri"/>
                <a:sym typeface="Calibri"/>
              </a:rPr>
              <a:t>https://whitehacklabs.com/penetration-testing-types-black-box-vs-white-box/</a:t>
            </a:r>
            <a:endParaRPr sz="1200">
              <a:solidFill>
                <a:schemeClr val="dk1"/>
              </a:solidFill>
              <a:latin typeface="Calibri"/>
              <a:ea typeface="Calibri"/>
              <a:cs typeface="Calibri"/>
              <a:sym typeface="Calibri"/>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4" name="Google Shape;130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3" name="Google Shape;1313;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3" name="Google Shape;132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2" name="Google Shape;1332;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9" name="Shape 1339"/>
        <p:cNvGrpSpPr/>
        <p:nvPr/>
      </p:nvGrpSpPr>
      <p:grpSpPr>
        <a:xfrm>
          <a:off x="0" y="0"/>
          <a:ext cx="0" cy="0"/>
          <a:chOff x="0" y="0"/>
          <a:chExt cx="0" cy="0"/>
        </a:xfrm>
      </p:grpSpPr>
      <p:sp>
        <p:nvSpPr>
          <p:cNvPr id="1340" name="Google Shape;1340;g2949669d125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41" name="Google Shape;1341;g2949669d125_0_4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8" name="Shape 1348"/>
        <p:cNvGrpSpPr/>
        <p:nvPr/>
      </p:nvGrpSpPr>
      <p:grpSpPr>
        <a:xfrm>
          <a:off x="0" y="0"/>
          <a:ext cx="0" cy="0"/>
          <a:chOff x="0" y="0"/>
          <a:chExt cx="0" cy="0"/>
        </a:xfrm>
      </p:grpSpPr>
      <p:sp>
        <p:nvSpPr>
          <p:cNvPr id="1349" name="Google Shape;1349;g2949669d125_0_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0" name="Google Shape;1350;g2949669d125_0_5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0" name="Google Shape;136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1" name="Google Shape;1371;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8" name="Shape 1378"/>
        <p:cNvGrpSpPr/>
        <p:nvPr/>
      </p:nvGrpSpPr>
      <p:grpSpPr>
        <a:xfrm>
          <a:off x="0" y="0"/>
          <a:ext cx="0" cy="0"/>
          <a:chOff x="0" y="0"/>
          <a:chExt cx="0" cy="0"/>
        </a:xfrm>
      </p:grpSpPr>
      <p:sp>
        <p:nvSpPr>
          <p:cNvPr id="1379" name="Google Shape;1379;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0" name="Google Shape;1380;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7" name="Shape 1387"/>
        <p:cNvGrpSpPr/>
        <p:nvPr/>
      </p:nvGrpSpPr>
      <p:grpSpPr>
        <a:xfrm>
          <a:off x="0" y="0"/>
          <a:ext cx="0" cy="0"/>
          <a:chOff x="0" y="0"/>
          <a:chExt cx="0" cy="0"/>
        </a:xfrm>
      </p:grpSpPr>
      <p:sp>
        <p:nvSpPr>
          <p:cNvPr id="1388" name="Google Shape;1388;g2a7a0bcb49a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9" name="Google Shape;1389;g2a7a0bcb49a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chemeClr val="dk1"/>
              </a:buClr>
              <a:buSzPts val="3300"/>
              <a:buFont typeface="Montserrat"/>
              <a:buNone/>
              <a:defRPr b="0" i="0">
                <a:latin typeface="Montserrat"/>
                <a:ea typeface="Montserrat"/>
                <a:cs typeface="Montserrat"/>
                <a:sym typeface="Montserra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rtl="0" algn="l">
              <a:lnSpc>
                <a:spcPct val="90000"/>
              </a:lnSpc>
              <a:spcBef>
                <a:spcPts val="800"/>
              </a:spcBef>
              <a:spcAft>
                <a:spcPts val="0"/>
              </a:spcAft>
              <a:buClr>
                <a:schemeClr val="dk1"/>
              </a:buClr>
              <a:buSzPts val="2100"/>
              <a:buChar char="●"/>
              <a:defRPr b="0" i="0">
                <a:latin typeface="Montserrat"/>
                <a:ea typeface="Montserrat"/>
                <a:cs typeface="Montserrat"/>
                <a:sym typeface="Montserrat"/>
              </a:defRPr>
            </a:lvl1pPr>
            <a:lvl2pPr indent="-342900" lvl="1" marL="914400" rtl="0" algn="l">
              <a:lnSpc>
                <a:spcPct val="90000"/>
              </a:lnSpc>
              <a:spcBef>
                <a:spcPts val="400"/>
              </a:spcBef>
              <a:spcAft>
                <a:spcPts val="0"/>
              </a:spcAft>
              <a:buClr>
                <a:schemeClr val="dk1"/>
              </a:buClr>
              <a:buSzPts val="1800"/>
              <a:buChar char="○"/>
              <a:defRPr b="0" i="0">
                <a:latin typeface="Montserrat"/>
                <a:ea typeface="Montserrat"/>
                <a:cs typeface="Montserrat"/>
                <a:sym typeface="Montserrat"/>
              </a:defRPr>
            </a:lvl2pPr>
            <a:lvl3pPr indent="-323850" lvl="2" marL="1371600" rtl="0" algn="l">
              <a:lnSpc>
                <a:spcPct val="90000"/>
              </a:lnSpc>
              <a:spcBef>
                <a:spcPts val="400"/>
              </a:spcBef>
              <a:spcAft>
                <a:spcPts val="0"/>
              </a:spcAft>
              <a:buClr>
                <a:schemeClr val="dk1"/>
              </a:buClr>
              <a:buSzPts val="1500"/>
              <a:buChar char="■"/>
              <a:defRPr b="0" i="0">
                <a:latin typeface="Montserrat"/>
                <a:ea typeface="Montserrat"/>
                <a:cs typeface="Montserrat"/>
                <a:sym typeface="Montserrat"/>
              </a:defRPr>
            </a:lvl3pPr>
            <a:lvl4pPr indent="-317500" lvl="3" marL="1828800" rtl="0" algn="l">
              <a:lnSpc>
                <a:spcPct val="90000"/>
              </a:lnSpc>
              <a:spcBef>
                <a:spcPts val="400"/>
              </a:spcBef>
              <a:spcAft>
                <a:spcPts val="0"/>
              </a:spcAft>
              <a:buClr>
                <a:schemeClr val="dk1"/>
              </a:buClr>
              <a:buSzPts val="1400"/>
              <a:buChar char="●"/>
              <a:defRPr b="0" i="0">
                <a:latin typeface="Montserrat"/>
                <a:ea typeface="Montserrat"/>
                <a:cs typeface="Montserrat"/>
                <a:sym typeface="Montserrat"/>
              </a:defRPr>
            </a:lvl4pPr>
            <a:lvl5pPr indent="-317500" lvl="4" marL="2286000" rtl="0" algn="l">
              <a:lnSpc>
                <a:spcPct val="90000"/>
              </a:lnSpc>
              <a:spcBef>
                <a:spcPts val="400"/>
              </a:spcBef>
              <a:spcAft>
                <a:spcPts val="0"/>
              </a:spcAft>
              <a:buClr>
                <a:schemeClr val="dk1"/>
              </a:buClr>
              <a:buSzPts val="1400"/>
              <a:buChar char="○"/>
              <a:defRPr b="0" i="0">
                <a:latin typeface="Montserrat"/>
                <a:ea typeface="Montserrat"/>
                <a:cs typeface="Montserrat"/>
                <a:sym typeface="Montserrat"/>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1600"/>
              </a:spcAft>
              <a:buClr>
                <a:schemeClr val="dk1"/>
              </a:buClr>
              <a:buSzPts val="1400"/>
              <a:buChar char="■"/>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b="0" i="0" sz="1100">
                <a:latin typeface="Montserrat"/>
                <a:ea typeface="Montserrat"/>
                <a:cs typeface="Montserrat"/>
                <a:sym typeface="Montserrat"/>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b="0" i="0" sz="1100">
                <a:latin typeface="Montserrat"/>
                <a:ea typeface="Montserrat"/>
                <a:cs typeface="Montserrat"/>
                <a:sym typeface="Montserrat"/>
              </a:defRPr>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b="0" i="0" sz="900" u="none" cap="none" strike="noStrike">
                <a:solidFill>
                  <a:srgbClr val="888888"/>
                </a:solidFill>
                <a:latin typeface="Montserrat"/>
                <a:ea typeface="Montserrat"/>
                <a:cs typeface="Montserrat"/>
                <a:sym typeface="Montserrat"/>
              </a:defRPr>
            </a:lvl1pPr>
            <a:lvl2pPr indent="0" lvl="1" marL="0" rtl="0" algn="r">
              <a:spcBef>
                <a:spcPts val="0"/>
              </a:spcBef>
              <a:buNone/>
              <a:defRPr b="0" i="0" sz="900" u="none" cap="none" strike="noStrike">
                <a:solidFill>
                  <a:srgbClr val="888888"/>
                </a:solidFill>
                <a:latin typeface="Montserrat"/>
                <a:ea typeface="Montserrat"/>
                <a:cs typeface="Montserrat"/>
                <a:sym typeface="Montserrat"/>
              </a:defRPr>
            </a:lvl2pPr>
            <a:lvl3pPr indent="0" lvl="2" marL="0" rtl="0" algn="r">
              <a:spcBef>
                <a:spcPts val="0"/>
              </a:spcBef>
              <a:buNone/>
              <a:defRPr b="0" i="0" sz="900" u="none" cap="none" strike="noStrike">
                <a:solidFill>
                  <a:srgbClr val="888888"/>
                </a:solidFill>
                <a:latin typeface="Montserrat"/>
                <a:ea typeface="Montserrat"/>
                <a:cs typeface="Montserrat"/>
                <a:sym typeface="Montserrat"/>
              </a:defRPr>
            </a:lvl3pPr>
            <a:lvl4pPr indent="0" lvl="3" marL="0" rtl="0" algn="r">
              <a:spcBef>
                <a:spcPts val="0"/>
              </a:spcBef>
              <a:buNone/>
              <a:defRPr b="0" i="0" sz="900" u="none" cap="none" strike="noStrike">
                <a:solidFill>
                  <a:srgbClr val="888888"/>
                </a:solidFill>
                <a:latin typeface="Montserrat"/>
                <a:ea typeface="Montserrat"/>
                <a:cs typeface="Montserrat"/>
                <a:sym typeface="Montserrat"/>
              </a:defRPr>
            </a:lvl4pPr>
            <a:lvl5pPr indent="0" lvl="4" marL="0" rtl="0" algn="r">
              <a:spcBef>
                <a:spcPts val="0"/>
              </a:spcBef>
              <a:buNone/>
              <a:defRPr b="0" i="0" sz="900" u="none" cap="none" strike="noStrike">
                <a:solidFill>
                  <a:srgbClr val="888888"/>
                </a:solidFill>
                <a:latin typeface="Montserrat"/>
                <a:ea typeface="Montserrat"/>
                <a:cs typeface="Montserrat"/>
                <a:sym typeface="Montserrat"/>
              </a:defRPr>
            </a:lvl5pPr>
            <a:lvl6pPr indent="0" lvl="5" marL="0" rtl="0" algn="r">
              <a:spcBef>
                <a:spcPts val="0"/>
              </a:spcBef>
              <a:buNone/>
              <a:defRPr b="0" i="0" sz="900" u="none" cap="none" strike="noStrike">
                <a:solidFill>
                  <a:srgbClr val="888888"/>
                </a:solidFill>
                <a:latin typeface="Montserrat"/>
                <a:ea typeface="Montserrat"/>
                <a:cs typeface="Montserrat"/>
                <a:sym typeface="Montserrat"/>
              </a:defRPr>
            </a:lvl6pPr>
            <a:lvl7pPr indent="0" lvl="6" marL="0" rtl="0" algn="r">
              <a:spcBef>
                <a:spcPts val="0"/>
              </a:spcBef>
              <a:buNone/>
              <a:defRPr b="0" i="0" sz="900" u="none" cap="none" strike="noStrike">
                <a:solidFill>
                  <a:srgbClr val="888888"/>
                </a:solidFill>
                <a:latin typeface="Montserrat"/>
                <a:ea typeface="Montserrat"/>
                <a:cs typeface="Montserrat"/>
                <a:sym typeface="Montserrat"/>
              </a:defRPr>
            </a:lvl7pPr>
            <a:lvl8pPr indent="0" lvl="7" marL="0" rtl="0" algn="r">
              <a:spcBef>
                <a:spcPts val="0"/>
              </a:spcBef>
              <a:buNone/>
              <a:defRPr b="0" i="0" sz="900" u="none" cap="none" strike="noStrike">
                <a:solidFill>
                  <a:srgbClr val="888888"/>
                </a:solidFill>
                <a:latin typeface="Montserrat"/>
                <a:ea typeface="Montserrat"/>
                <a:cs typeface="Montserrat"/>
                <a:sym typeface="Montserrat"/>
              </a:defRPr>
            </a:lvl8pPr>
            <a:lvl9pPr indent="0" lvl="8" marL="0" rtl="0" algn="r">
              <a:spcBef>
                <a:spcPts val="0"/>
              </a:spcBef>
              <a:buNone/>
              <a:defRPr b="0" i="0" sz="900" u="none" cap="none" strike="noStrike">
                <a:solidFill>
                  <a:srgbClr val="888888"/>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 name="Shape 60"/>
        <p:cNvGrpSpPr/>
        <p:nvPr/>
      </p:nvGrpSpPr>
      <p:grpSpPr>
        <a:xfrm>
          <a:off x="0" y="0"/>
          <a:ext cx="0" cy="0"/>
          <a:chOff x="0" y="0"/>
          <a:chExt cx="0" cy="0"/>
        </a:xfrm>
      </p:grpSpPr>
      <p:sp>
        <p:nvSpPr>
          <p:cNvPr id="61" name="Google Shape;61;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2" name="Google Shape;62;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3" name="Google Shape;63;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4" name="Shape 64"/>
        <p:cNvGrpSpPr/>
        <p:nvPr/>
      </p:nvGrpSpPr>
      <p:grpSpPr>
        <a:xfrm>
          <a:off x="0" y="0"/>
          <a:ext cx="0" cy="0"/>
          <a:chOff x="0" y="0"/>
          <a:chExt cx="0" cy="0"/>
        </a:xfrm>
      </p:grpSpPr>
      <p:sp>
        <p:nvSpPr>
          <p:cNvPr id="65" name="Google Shape;65;p16"/>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6" name="Google Shape;66;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7" name="Shape 67"/>
        <p:cNvGrpSpPr/>
        <p:nvPr/>
      </p:nvGrpSpPr>
      <p:grpSpPr>
        <a:xfrm>
          <a:off x="0" y="0"/>
          <a:ext cx="0" cy="0"/>
          <a:chOff x="0" y="0"/>
          <a:chExt cx="0" cy="0"/>
        </a:xfrm>
      </p:grpSpPr>
      <p:sp>
        <p:nvSpPr>
          <p:cNvPr id="68" name="Google Shape;68;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0" name="Google Shape;70;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1" name="Shape 71"/>
        <p:cNvGrpSpPr/>
        <p:nvPr/>
      </p:nvGrpSpPr>
      <p:grpSpPr>
        <a:xfrm>
          <a:off x="0" y="0"/>
          <a:ext cx="0" cy="0"/>
          <a:chOff x="0" y="0"/>
          <a:chExt cx="0" cy="0"/>
        </a:xfrm>
      </p:grpSpPr>
      <p:sp>
        <p:nvSpPr>
          <p:cNvPr id="72" name="Google Shape;72;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3" name="Google Shape;73;p1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4" name="Google Shape;74;p1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5" name="Google Shape;75;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 name="Shape 76"/>
        <p:cNvGrpSpPr/>
        <p:nvPr/>
      </p:nvGrpSpPr>
      <p:grpSpPr>
        <a:xfrm>
          <a:off x="0" y="0"/>
          <a:ext cx="0" cy="0"/>
          <a:chOff x="0" y="0"/>
          <a:chExt cx="0" cy="0"/>
        </a:xfrm>
      </p:grpSpPr>
      <p:sp>
        <p:nvSpPr>
          <p:cNvPr id="77" name="Google Shape;77;p1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 name="Google Shape;78;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9" name="Shape 79"/>
        <p:cNvGrpSpPr/>
        <p:nvPr/>
      </p:nvGrpSpPr>
      <p:grpSpPr>
        <a:xfrm>
          <a:off x="0" y="0"/>
          <a:ext cx="0" cy="0"/>
          <a:chOff x="0" y="0"/>
          <a:chExt cx="0" cy="0"/>
        </a:xfrm>
      </p:grpSpPr>
      <p:sp>
        <p:nvSpPr>
          <p:cNvPr id="80" name="Google Shape;80;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1" name="Google Shape;81;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2" name="Google Shape;82;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3" name="Shape 83"/>
        <p:cNvGrpSpPr/>
        <p:nvPr/>
      </p:nvGrpSpPr>
      <p:grpSpPr>
        <a:xfrm>
          <a:off x="0" y="0"/>
          <a:ext cx="0" cy="0"/>
          <a:chOff x="0" y="0"/>
          <a:chExt cx="0" cy="0"/>
        </a:xfrm>
      </p:grpSpPr>
      <p:sp>
        <p:nvSpPr>
          <p:cNvPr id="84" name="Google Shape;84;p21"/>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Font typeface="Nunito"/>
              <a:buNone/>
              <a:defRPr sz="3600">
                <a:latin typeface="Nunito"/>
                <a:ea typeface="Nunito"/>
                <a:cs typeface="Nunito"/>
                <a:sym typeface="Nuni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6" name="Shape 86"/>
        <p:cNvGrpSpPr/>
        <p:nvPr/>
      </p:nvGrpSpPr>
      <p:grpSpPr>
        <a:xfrm>
          <a:off x="0" y="0"/>
          <a:ext cx="0" cy="0"/>
          <a:chOff x="0" y="0"/>
          <a:chExt cx="0" cy="0"/>
        </a:xfrm>
      </p:grpSpPr>
      <p:sp>
        <p:nvSpPr>
          <p:cNvPr id="87" name="Google Shape;87;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2"/>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9" name="Google Shape;89;p22"/>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0" name="Google Shape;90;p22"/>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91" name="Google Shape;91;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2" name="Shape 92"/>
        <p:cNvGrpSpPr/>
        <p:nvPr/>
      </p:nvGrpSpPr>
      <p:grpSpPr>
        <a:xfrm>
          <a:off x="0" y="0"/>
          <a:ext cx="0" cy="0"/>
          <a:chOff x="0" y="0"/>
          <a:chExt cx="0" cy="0"/>
        </a:xfrm>
      </p:grpSpPr>
      <p:sp>
        <p:nvSpPr>
          <p:cNvPr id="93" name="Google Shape;93;p23"/>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94" name="Google Shape;94;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5" name="Shape 95"/>
        <p:cNvGrpSpPr/>
        <p:nvPr/>
      </p:nvGrpSpPr>
      <p:grpSpPr>
        <a:xfrm>
          <a:off x="0" y="0"/>
          <a:ext cx="0" cy="0"/>
          <a:chOff x="0" y="0"/>
          <a:chExt cx="0" cy="0"/>
        </a:xfrm>
      </p:grpSpPr>
      <p:sp>
        <p:nvSpPr>
          <p:cNvPr id="96" name="Google Shape;96;p2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7" name="Google Shape;97;p24"/>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98" name="Google Shape;98;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 name="Shape 99"/>
        <p:cNvGrpSpPr/>
        <p:nvPr/>
      </p:nvGrpSpPr>
      <p:grpSpPr>
        <a:xfrm>
          <a:off x="0" y="0"/>
          <a:ext cx="0" cy="0"/>
          <a:chOff x="0" y="0"/>
          <a:chExt cx="0" cy="0"/>
        </a:xfrm>
      </p:grpSpPr>
      <p:sp>
        <p:nvSpPr>
          <p:cNvPr id="100" name="Google Shape;100;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1pPr>
            <a:lvl2pPr lvl="1"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2pPr>
            <a:lvl3pPr lvl="2"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3pPr>
            <a:lvl4pPr lvl="3"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4pPr>
            <a:lvl5pPr lvl="4"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5pPr>
            <a:lvl6pPr lvl="5"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6pPr>
            <a:lvl7pPr lvl="6"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7pPr>
            <a:lvl8pPr lvl="7"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8pPr>
            <a:lvl9pPr lvl="8"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Telex"/>
              <a:buChar char="●"/>
              <a:defRPr b="0" i="0" sz="1800" u="none" cap="none" strike="noStrike">
                <a:solidFill>
                  <a:schemeClr val="dk2"/>
                </a:solidFill>
                <a:latin typeface="Telex"/>
                <a:ea typeface="Telex"/>
                <a:cs typeface="Telex"/>
                <a:sym typeface="Telex"/>
              </a:defRPr>
            </a:lvl1pPr>
            <a:lvl2pPr indent="-317500" lvl="1" marL="914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2pPr>
            <a:lvl3pPr indent="-317500" lvl="2" marL="1371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3pPr>
            <a:lvl4pPr indent="-317500" lvl="3" marL="18288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4pPr>
            <a:lvl5pPr indent="-317500" lvl="4" marL="22860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5pPr>
            <a:lvl6pPr indent="-317500" lvl="5" marL="27432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6pPr>
            <a:lvl7pPr indent="-317500" lvl="6" marL="3200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7pPr>
            <a:lvl8pPr indent="-317500" lvl="7" marL="3657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8pPr>
            <a:lvl9pPr indent="-317500" lvl="8" marL="4114800" marR="0" rtl="0" algn="l">
              <a:lnSpc>
                <a:spcPct val="115000"/>
              </a:lnSpc>
              <a:spcBef>
                <a:spcPts val="1600"/>
              </a:spcBef>
              <a:spcAft>
                <a:spcPts val="1600"/>
              </a:spcAft>
              <a:buClr>
                <a:schemeClr val="dk2"/>
              </a:buClr>
              <a:buSzPts val="1400"/>
              <a:buFont typeface="Telex"/>
              <a:buChar char="■"/>
              <a:defRPr b="0" i="0" sz="1400" u="none" cap="none" strike="noStrike">
                <a:solidFill>
                  <a:schemeClr val="dk2"/>
                </a:solidFill>
                <a:latin typeface="Telex"/>
                <a:ea typeface="Telex"/>
                <a:cs typeface="Telex"/>
                <a:sym typeface="Telex"/>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6" name="Shape 56"/>
        <p:cNvGrpSpPr/>
        <p:nvPr/>
      </p:nvGrpSpPr>
      <p:grpSpPr>
        <a:xfrm>
          <a:off x="0" y="0"/>
          <a:ext cx="0" cy="0"/>
          <a:chOff x="0" y="0"/>
          <a:chExt cx="0" cy="0"/>
        </a:xfrm>
      </p:grpSpPr>
      <p:sp>
        <p:nvSpPr>
          <p:cNvPr id="57" name="Google Shape;57;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8" name="Google Shape;58;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59" name="Google Shape;59;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5.png"/><Relationship Id="rId6" Type="http://schemas.openxmlformats.org/officeDocument/2006/relationships/image" Target="../media/image18.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77.png"/><Relationship Id="rId4" Type="http://schemas.openxmlformats.org/officeDocument/2006/relationships/image" Target="../media/image83.png"/><Relationship Id="rId5" Type="http://schemas.openxmlformats.org/officeDocument/2006/relationships/image" Target="../media/image94.png"/><Relationship Id="rId6" Type="http://schemas.openxmlformats.org/officeDocument/2006/relationships/image" Target="../media/image10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 Id="rId3" Type="http://schemas.openxmlformats.org/officeDocument/2006/relationships/image" Target="../media/image84.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86.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 Id="rId3" Type="http://schemas.openxmlformats.org/officeDocument/2006/relationships/image" Target="../media/image82.png"/><Relationship Id="rId4" Type="http://schemas.openxmlformats.org/officeDocument/2006/relationships/image" Target="../media/image8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 Id="rId3" Type="http://schemas.openxmlformats.org/officeDocument/2006/relationships/image" Target="../media/image100.png"/><Relationship Id="rId4" Type="http://schemas.openxmlformats.org/officeDocument/2006/relationships/image" Target="../media/image85.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97.png"/><Relationship Id="rId4" Type="http://schemas.openxmlformats.org/officeDocument/2006/relationships/image" Target="../media/image91.png"/><Relationship Id="rId5" Type="http://schemas.openxmlformats.org/officeDocument/2006/relationships/image" Target="../media/image10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37.png"/><Relationship Id="rId5" Type="http://schemas.openxmlformats.org/officeDocument/2006/relationships/image" Target="../media/image24.png"/><Relationship Id="rId6" Type="http://schemas.openxmlformats.org/officeDocument/2006/relationships/image" Target="../media/image33.png"/><Relationship Id="rId7" Type="http://schemas.openxmlformats.org/officeDocument/2006/relationships/image" Target="../media/image17.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 Id="rId3" Type="http://schemas.openxmlformats.org/officeDocument/2006/relationships/image" Target="../media/image90.png"/><Relationship Id="rId4" Type="http://schemas.openxmlformats.org/officeDocument/2006/relationships/image" Target="../media/image87.png"/><Relationship Id="rId5" Type="http://schemas.openxmlformats.org/officeDocument/2006/relationships/image" Target="../media/image98.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 Id="rId3" Type="http://schemas.openxmlformats.org/officeDocument/2006/relationships/image" Target="../media/image88.png"/><Relationship Id="rId4" Type="http://schemas.openxmlformats.org/officeDocument/2006/relationships/image" Target="../media/image103.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 Id="rId3" Type="http://schemas.openxmlformats.org/officeDocument/2006/relationships/image" Target="../media/image93.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 Id="rId3" Type="http://schemas.openxmlformats.org/officeDocument/2006/relationships/image" Target="../media/image99.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39.png"/><Relationship Id="rId12"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0.png"/><Relationship Id="rId5" Type="http://schemas.openxmlformats.org/officeDocument/2006/relationships/image" Target="../media/image27.png"/><Relationship Id="rId6" Type="http://schemas.openxmlformats.org/officeDocument/2006/relationships/image" Target="../media/image26.png"/><Relationship Id="rId7" Type="http://schemas.openxmlformats.org/officeDocument/2006/relationships/image" Target="../media/image43.png"/><Relationship Id="rId8"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5.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5.png"/><Relationship Id="rId4" Type="http://schemas.openxmlformats.org/officeDocument/2006/relationships/image" Target="../media/image40.png"/><Relationship Id="rId5" Type="http://schemas.openxmlformats.org/officeDocument/2006/relationships/image" Target="../media/image34.png"/><Relationship Id="rId6" Type="http://schemas.openxmlformats.org/officeDocument/2006/relationships/image" Target="../media/image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2.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6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52.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41.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6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4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8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9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6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6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6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6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2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 Id="rId3" Type="http://schemas.openxmlformats.org/officeDocument/2006/relationships/image" Target="../media/image7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 Id="rId3" Type="http://schemas.openxmlformats.org/officeDocument/2006/relationships/image" Target="../media/image5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5.png"/><Relationship Id="rId8"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5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5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23.png"/><Relationship Id="rId7" Type="http://schemas.openxmlformats.org/officeDocument/2006/relationships/image" Target="../media/image5.png"/><Relationship Id="rId8" Type="http://schemas.openxmlformats.org/officeDocument/2006/relationships/image" Target="../media/image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5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7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6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60.png"/><Relationship Id="rId4" Type="http://schemas.openxmlformats.org/officeDocument/2006/relationships/image" Target="../media/image96.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 Id="rId3" Type="http://schemas.openxmlformats.org/officeDocument/2006/relationships/image" Target="../media/image7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 Id="rId3" Type="http://schemas.openxmlformats.org/officeDocument/2006/relationships/image" Target="../media/image7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 Id="rId3" Type="http://schemas.openxmlformats.org/officeDocument/2006/relationships/image" Target="../media/image64.png"/><Relationship Id="rId4" Type="http://schemas.openxmlformats.org/officeDocument/2006/relationships/image" Target="../media/image66.png"/><Relationship Id="rId5" Type="http://schemas.openxmlformats.org/officeDocument/2006/relationships/image" Target="../media/image68.png"/><Relationship Id="rId6" Type="http://schemas.openxmlformats.org/officeDocument/2006/relationships/image" Target="../media/image7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69.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92.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8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 Id="rId3" Type="http://schemas.openxmlformats.org/officeDocument/2006/relationships/image" Target="../media/image7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6"/>
          <p:cNvSpPr txBox="1"/>
          <p:nvPr/>
        </p:nvSpPr>
        <p:spPr>
          <a:xfrm>
            <a:off x="0" y="937701"/>
            <a:ext cx="9144000" cy="2598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Single Agent </a:t>
            </a:r>
            <a:r>
              <a:rPr lang="en" sz="3000">
                <a:latin typeface="Nunito Light"/>
                <a:ea typeface="Nunito Light"/>
                <a:cs typeface="Nunito Light"/>
                <a:sym typeface="Nunito Light"/>
              </a:rPr>
              <a:t>Safety</a:t>
            </a:r>
            <a:r>
              <a:rPr b="0" i="0" lang="en" sz="3000" u="none" cap="none" strike="noStrike">
                <a:solidFill>
                  <a:srgbClr val="000000"/>
                </a:solidFill>
                <a:latin typeface="Nunito Light"/>
                <a:ea typeface="Nunito Light"/>
                <a:cs typeface="Nunito Light"/>
                <a:sym typeface="Nunito Light"/>
              </a:rPr>
              <a:t>  </a:t>
            </a:r>
            <a:endParaRPr b="0" i="0" sz="3000" u="none" cap="none" strike="noStrike">
              <a:solidFill>
                <a:srgbClr val="000000"/>
              </a:solidFill>
              <a:latin typeface="Nunito Light"/>
              <a:ea typeface="Nunito Light"/>
              <a:cs typeface="Nunito Light"/>
              <a:sym typeface="Nunito Light"/>
            </a:endParaRPr>
          </a:p>
        </p:txBody>
      </p:sp>
      <p:sp>
        <p:nvSpPr>
          <p:cNvPr id="106" name="Google Shape;106;p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7" name="Google Shape;107;p2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8" name="Google Shape;108;p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5"/>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Transferability</a:t>
            </a:r>
            <a:endParaRPr sz="3600">
              <a:latin typeface="Nunito"/>
              <a:ea typeface="Nunito"/>
              <a:cs typeface="Nunito"/>
              <a:sym typeface="Nunito"/>
            </a:endParaRPr>
          </a:p>
        </p:txBody>
      </p:sp>
      <p:sp>
        <p:nvSpPr>
          <p:cNvPr id="261" name="Google Shape;261;p35"/>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262" name="Google Shape;262;p35"/>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263" name="Google Shape;263;p35"/>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64" name="Google Shape;264;p35"/>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265" name="Google Shape;265;p35"/>
          <p:cNvSpPr txBox="1"/>
          <p:nvPr/>
        </p:nvSpPr>
        <p:spPr>
          <a:xfrm>
            <a:off x="423400" y="790100"/>
            <a:ext cx="8409000" cy="90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An adversarial example crafted for one model can be used to attack many different models</a:t>
            </a:r>
            <a:endParaRPr sz="2000">
              <a:solidFill>
                <a:schemeClr val="dk1"/>
              </a:solidFill>
              <a:latin typeface="Nunito"/>
              <a:ea typeface="Nunito"/>
              <a:cs typeface="Nunito"/>
              <a:sym typeface="Nunito"/>
            </a:endParaRPr>
          </a:p>
        </p:txBody>
      </p:sp>
      <p:sp>
        <p:nvSpPr>
          <p:cNvPr id="266" name="Google Shape;266;p35"/>
          <p:cNvSpPr txBox="1"/>
          <p:nvPr/>
        </p:nvSpPr>
        <p:spPr>
          <a:xfrm>
            <a:off x="423400" y="3800750"/>
            <a:ext cx="8409000" cy="75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Consequently, an attacker does not always need access to a model’s parameters or architectural information to attack it</a:t>
            </a:r>
            <a:endParaRPr sz="2000">
              <a:solidFill>
                <a:schemeClr val="dk1"/>
              </a:solidFill>
              <a:latin typeface="Nunito"/>
              <a:ea typeface="Nunito"/>
              <a:cs typeface="Nunito"/>
              <a:sym typeface="Nunito"/>
            </a:endParaRPr>
          </a:p>
        </p:txBody>
      </p:sp>
      <p:sp>
        <p:nvSpPr>
          <p:cNvPr id="267" name="Google Shape;267;p35"/>
          <p:cNvSpPr txBox="1"/>
          <p:nvPr/>
        </p:nvSpPr>
        <p:spPr>
          <a:xfrm>
            <a:off x="423400" y="2865000"/>
            <a:ext cx="8409000" cy="80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Even though transfer rates can vary widely, transferability demonstrates that adversarial failure modes are somewhat shared across models</a:t>
            </a:r>
            <a:endParaRPr sz="2000">
              <a:solidFill>
                <a:schemeClr val="dk1"/>
              </a:solidFill>
              <a:latin typeface="Nunito"/>
              <a:ea typeface="Nunito"/>
              <a:cs typeface="Nunito"/>
              <a:sym typeface="Nunito"/>
            </a:endParaRPr>
          </a:p>
        </p:txBody>
      </p:sp>
      <p:grpSp>
        <p:nvGrpSpPr>
          <p:cNvPr id="268" name="Google Shape;268;p35"/>
          <p:cNvGrpSpPr/>
          <p:nvPr/>
        </p:nvGrpSpPr>
        <p:grpSpPr>
          <a:xfrm>
            <a:off x="423400" y="1827550"/>
            <a:ext cx="8409000" cy="905700"/>
            <a:chOff x="423400" y="1475900"/>
            <a:chExt cx="8409000" cy="905700"/>
          </a:xfrm>
        </p:grpSpPr>
        <p:sp>
          <p:nvSpPr>
            <p:cNvPr id="269" name="Google Shape;269;p35"/>
            <p:cNvSpPr txBox="1"/>
            <p:nvPr/>
          </p:nvSpPr>
          <p:spPr>
            <a:xfrm>
              <a:off x="423400" y="1475900"/>
              <a:ext cx="8409000" cy="90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Given models       and       ,          designed for       sometimes gives</a:t>
              </a:r>
              <a:endParaRPr sz="2000">
                <a:solidFill>
                  <a:schemeClr val="dk1"/>
                </a:solidFill>
                <a:latin typeface="Nunito"/>
                <a:ea typeface="Nunito"/>
                <a:cs typeface="Nunito"/>
                <a:sym typeface="Nunito"/>
              </a:endParaRPr>
            </a:p>
            <a:p>
              <a:pPr indent="0" lvl="0" marL="0" rtl="0" algn="l">
                <a:spcBef>
                  <a:spcPts val="0"/>
                </a:spcBef>
                <a:spcAft>
                  <a:spcPts val="0"/>
                </a:spcAft>
                <a:buNone/>
              </a:pPr>
              <a:r>
                <a:rPr lang="en" sz="2000">
                  <a:solidFill>
                    <a:schemeClr val="dk1"/>
                  </a:solidFill>
                  <a:latin typeface="Nunito"/>
                  <a:ea typeface="Nunito"/>
                  <a:cs typeface="Nunito"/>
                  <a:sym typeface="Nunito"/>
                </a:rPr>
                <a:t>                  a high loss, even if        is a different architecture</a:t>
              </a:r>
              <a:endParaRPr sz="2000">
                <a:solidFill>
                  <a:schemeClr val="dk1"/>
                </a:solidFill>
                <a:latin typeface="Nunito"/>
                <a:ea typeface="Nunito"/>
                <a:cs typeface="Nunito"/>
                <a:sym typeface="Nunito"/>
              </a:endParaRPr>
            </a:p>
          </p:txBody>
        </p:sp>
        <p:pic>
          <p:nvPicPr>
            <p:cNvPr id="270" name="Google Shape;270;p35"/>
            <p:cNvPicPr preferRelativeResize="0"/>
            <p:nvPr/>
          </p:nvPicPr>
          <p:blipFill>
            <a:blip r:embed="rId3">
              <a:alphaModFix/>
            </a:blip>
            <a:stretch>
              <a:fillRect/>
            </a:stretch>
          </p:blipFill>
          <p:spPr>
            <a:xfrm>
              <a:off x="2124425" y="1662477"/>
              <a:ext cx="354105" cy="200475"/>
            </a:xfrm>
            <a:prstGeom prst="rect">
              <a:avLst/>
            </a:prstGeom>
            <a:noFill/>
            <a:ln>
              <a:noFill/>
            </a:ln>
          </p:spPr>
        </p:pic>
        <p:pic>
          <p:nvPicPr>
            <p:cNvPr id="271" name="Google Shape;271;p35"/>
            <p:cNvPicPr preferRelativeResize="0"/>
            <p:nvPr/>
          </p:nvPicPr>
          <p:blipFill>
            <a:blip r:embed="rId4">
              <a:alphaModFix/>
            </a:blip>
            <a:stretch>
              <a:fillRect/>
            </a:stretch>
          </p:blipFill>
          <p:spPr>
            <a:xfrm>
              <a:off x="3009999" y="1663531"/>
              <a:ext cx="354100" cy="198368"/>
            </a:xfrm>
            <a:prstGeom prst="rect">
              <a:avLst/>
            </a:prstGeom>
            <a:noFill/>
            <a:ln>
              <a:noFill/>
            </a:ln>
          </p:spPr>
        </p:pic>
        <p:pic>
          <p:nvPicPr>
            <p:cNvPr id="272" name="Google Shape;272;p35"/>
            <p:cNvPicPr preferRelativeResize="0"/>
            <p:nvPr/>
          </p:nvPicPr>
          <p:blipFill>
            <a:blip r:embed="rId5">
              <a:alphaModFix/>
            </a:blip>
            <a:stretch>
              <a:fillRect/>
            </a:stretch>
          </p:blipFill>
          <p:spPr>
            <a:xfrm>
              <a:off x="3538200" y="1695788"/>
              <a:ext cx="490444" cy="167150"/>
            </a:xfrm>
            <a:prstGeom prst="rect">
              <a:avLst/>
            </a:prstGeom>
            <a:noFill/>
            <a:ln>
              <a:noFill/>
            </a:ln>
          </p:spPr>
        </p:pic>
        <p:pic>
          <p:nvPicPr>
            <p:cNvPr id="273" name="Google Shape;273;p35"/>
            <p:cNvPicPr preferRelativeResize="0"/>
            <p:nvPr/>
          </p:nvPicPr>
          <p:blipFill>
            <a:blip r:embed="rId3">
              <a:alphaModFix/>
            </a:blip>
            <a:stretch>
              <a:fillRect/>
            </a:stretch>
          </p:blipFill>
          <p:spPr>
            <a:xfrm>
              <a:off x="5605800" y="1662478"/>
              <a:ext cx="354100" cy="200472"/>
            </a:xfrm>
            <a:prstGeom prst="rect">
              <a:avLst/>
            </a:prstGeom>
            <a:noFill/>
            <a:ln>
              <a:noFill/>
            </a:ln>
          </p:spPr>
        </p:pic>
        <p:pic>
          <p:nvPicPr>
            <p:cNvPr id="274" name="Google Shape;274;p35"/>
            <p:cNvPicPr preferRelativeResize="0"/>
            <p:nvPr/>
          </p:nvPicPr>
          <p:blipFill>
            <a:blip r:embed="rId4">
              <a:alphaModFix/>
            </a:blip>
            <a:stretch>
              <a:fillRect/>
            </a:stretch>
          </p:blipFill>
          <p:spPr>
            <a:xfrm>
              <a:off x="3858774" y="1925373"/>
              <a:ext cx="354100" cy="198368"/>
            </a:xfrm>
            <a:prstGeom prst="rect">
              <a:avLst/>
            </a:prstGeom>
            <a:noFill/>
            <a:ln>
              <a:noFill/>
            </a:ln>
          </p:spPr>
        </p:pic>
        <p:pic>
          <p:nvPicPr>
            <p:cNvPr id="275" name="Google Shape;275;p35"/>
            <p:cNvPicPr preferRelativeResize="0"/>
            <p:nvPr/>
          </p:nvPicPr>
          <p:blipFill>
            <a:blip r:embed="rId6">
              <a:alphaModFix/>
            </a:blip>
            <a:stretch>
              <a:fillRect/>
            </a:stretch>
          </p:blipFill>
          <p:spPr>
            <a:xfrm>
              <a:off x="528400" y="1894200"/>
              <a:ext cx="1060021" cy="254325"/>
            </a:xfrm>
            <a:prstGeom prst="rect">
              <a:avLst/>
            </a:prstGeom>
            <a:noFill/>
            <a:ln>
              <a:noFill/>
            </a:ln>
          </p:spPr>
        </p:pic>
      </p:grpSp>
      <p:sp>
        <p:nvSpPr>
          <p:cNvPr id="276" name="Google Shape;276;p35"/>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77" name="Google Shape;277;p3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78" name="Google Shape;278;p3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12" name="Shape 1412"/>
        <p:cNvGrpSpPr/>
        <p:nvPr/>
      </p:nvGrpSpPr>
      <p:grpSpPr>
        <a:xfrm>
          <a:off x="0" y="0"/>
          <a:ext cx="0" cy="0"/>
          <a:chOff x="0" y="0"/>
          <a:chExt cx="0" cy="0"/>
        </a:xfrm>
      </p:grpSpPr>
      <p:sp>
        <p:nvSpPr>
          <p:cNvPr id="1413" name="Google Shape;1413;p125"/>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People could use AIs to seek power</a:t>
            </a:r>
            <a:endParaRPr/>
          </a:p>
        </p:txBody>
      </p:sp>
      <p:sp>
        <p:nvSpPr>
          <p:cNvPr id="1414" name="Google Shape;1414;p125"/>
          <p:cNvSpPr txBox="1"/>
          <p:nvPr/>
        </p:nvSpPr>
        <p:spPr>
          <a:xfrm>
            <a:off x="423400" y="817200"/>
            <a:ext cx="8409000" cy="908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Corporations, governments, militaries, and individual people seek power and may use AIs to achieve it.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415" name="Google Shape;1415;p12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16" name="Google Shape;1416;p12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17" name="Google Shape;1417;p12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418" name="Google Shape;1418;p125"/>
          <p:cNvSpPr txBox="1"/>
          <p:nvPr/>
        </p:nvSpPr>
        <p:spPr>
          <a:xfrm>
            <a:off x="423400" y="3576300"/>
            <a:ext cx="8409000" cy="908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If one or a few agents start deploying power-seeking AIs, competitive pressures could compel other agents to do the same.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grpSp>
        <p:nvGrpSpPr>
          <p:cNvPr id="1419" name="Google Shape;1419;p125"/>
          <p:cNvGrpSpPr/>
          <p:nvPr/>
        </p:nvGrpSpPr>
        <p:grpSpPr>
          <a:xfrm>
            <a:off x="107100" y="1805250"/>
            <a:ext cx="8933050" cy="1533001"/>
            <a:chOff x="107100" y="1805250"/>
            <a:chExt cx="8933050" cy="1533001"/>
          </a:xfrm>
        </p:grpSpPr>
        <p:pic>
          <p:nvPicPr>
            <p:cNvPr id="1420" name="Google Shape;1420;p125"/>
            <p:cNvPicPr preferRelativeResize="0"/>
            <p:nvPr/>
          </p:nvPicPr>
          <p:blipFill rotWithShape="1">
            <a:blip r:embed="rId3">
              <a:alphaModFix/>
            </a:blip>
            <a:srcRect b="0" l="0" r="0" t="0"/>
            <a:stretch/>
          </p:blipFill>
          <p:spPr>
            <a:xfrm>
              <a:off x="107100" y="1805250"/>
              <a:ext cx="2043976" cy="1533001"/>
            </a:xfrm>
            <a:prstGeom prst="rect">
              <a:avLst/>
            </a:prstGeom>
            <a:noFill/>
            <a:ln>
              <a:noFill/>
            </a:ln>
          </p:spPr>
        </p:pic>
        <p:pic>
          <p:nvPicPr>
            <p:cNvPr id="1421" name="Google Shape;1421;p125"/>
            <p:cNvPicPr preferRelativeResize="0"/>
            <p:nvPr/>
          </p:nvPicPr>
          <p:blipFill rotWithShape="1">
            <a:blip r:embed="rId4">
              <a:alphaModFix/>
            </a:blip>
            <a:srcRect b="0" l="0" r="0" t="0"/>
            <a:stretch/>
          </p:blipFill>
          <p:spPr>
            <a:xfrm>
              <a:off x="2341163" y="1805250"/>
              <a:ext cx="2043976" cy="1532989"/>
            </a:xfrm>
            <a:prstGeom prst="rect">
              <a:avLst/>
            </a:prstGeom>
            <a:noFill/>
            <a:ln>
              <a:noFill/>
            </a:ln>
          </p:spPr>
        </p:pic>
        <p:pic>
          <p:nvPicPr>
            <p:cNvPr id="1422" name="Google Shape;1422;p125"/>
            <p:cNvPicPr preferRelativeResize="0"/>
            <p:nvPr/>
          </p:nvPicPr>
          <p:blipFill rotWithShape="1">
            <a:blip r:embed="rId5">
              <a:alphaModFix/>
            </a:blip>
            <a:srcRect b="0" l="0" r="0" t="0"/>
            <a:stretch/>
          </p:blipFill>
          <p:spPr>
            <a:xfrm>
              <a:off x="4575250" y="1805250"/>
              <a:ext cx="2322173" cy="1533001"/>
            </a:xfrm>
            <a:prstGeom prst="rect">
              <a:avLst/>
            </a:prstGeom>
            <a:noFill/>
            <a:ln>
              <a:noFill/>
            </a:ln>
          </p:spPr>
        </p:pic>
        <p:pic>
          <p:nvPicPr>
            <p:cNvPr id="1423" name="Google Shape;1423;p125"/>
            <p:cNvPicPr preferRelativeResize="0"/>
            <p:nvPr/>
          </p:nvPicPr>
          <p:blipFill rotWithShape="1">
            <a:blip r:embed="rId6">
              <a:alphaModFix/>
            </a:blip>
            <a:srcRect b="34576" l="0" r="0" t="0"/>
            <a:stretch/>
          </p:blipFill>
          <p:spPr>
            <a:xfrm>
              <a:off x="7087525" y="1805250"/>
              <a:ext cx="1952625" cy="153300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4"/>
                                        </p:tgtEl>
                                        <p:attrNameLst>
                                          <p:attrName>style.visibility</p:attrName>
                                        </p:attrNameLst>
                                      </p:cBhvr>
                                      <p:to>
                                        <p:strVal val="visible"/>
                                      </p:to>
                                    </p:set>
                                    <p:animEffect filter="fade" transition="in">
                                      <p:cBhvr>
                                        <p:cTn dur="1000"/>
                                        <p:tgtEl>
                                          <p:spTgt spid="1414"/>
                                        </p:tgtEl>
                                      </p:cBhvr>
                                    </p:animEffect>
                                  </p:childTnLst>
                                </p:cTn>
                              </p:par>
                              <p:par>
                                <p:cTn fill="hold" nodeType="withEffect" presetClass="entr" presetID="10" presetSubtype="0">
                                  <p:stCondLst>
                                    <p:cond delay="0"/>
                                  </p:stCondLst>
                                  <p:childTnLst>
                                    <p:set>
                                      <p:cBhvr>
                                        <p:cTn dur="1" fill="hold">
                                          <p:stCondLst>
                                            <p:cond delay="0"/>
                                          </p:stCondLst>
                                        </p:cTn>
                                        <p:tgtEl>
                                          <p:spTgt spid="1419"/>
                                        </p:tgtEl>
                                        <p:attrNameLst>
                                          <p:attrName>style.visibility</p:attrName>
                                        </p:attrNameLst>
                                      </p:cBhvr>
                                      <p:to>
                                        <p:strVal val="visible"/>
                                      </p:to>
                                    </p:set>
                                    <p:animEffect filter="fade" transition="in">
                                      <p:cBhvr>
                                        <p:cTn dur="1000"/>
                                        <p:tgtEl>
                                          <p:spTgt spid="14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8"/>
                                        </p:tgtEl>
                                        <p:attrNameLst>
                                          <p:attrName>style.visibility</p:attrName>
                                        </p:attrNameLst>
                                      </p:cBhvr>
                                      <p:to>
                                        <p:strVal val="visible"/>
                                      </p:to>
                                    </p:set>
                                    <p:animEffect filter="fade" transition="in">
                                      <p:cBhvr>
                                        <p:cTn dur="1000"/>
                                        <p:tgtEl>
                                          <p:spTgt spid="14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27" name="Shape 1427"/>
        <p:cNvGrpSpPr/>
        <p:nvPr/>
      </p:nvGrpSpPr>
      <p:grpSpPr>
        <a:xfrm>
          <a:off x="0" y="0"/>
          <a:ext cx="0" cy="0"/>
          <a:chOff x="0" y="0"/>
          <a:chExt cx="0" cy="0"/>
        </a:xfrm>
      </p:grpSpPr>
      <p:sp>
        <p:nvSpPr>
          <p:cNvPr id="1428" name="Google Shape;1428;p126"/>
          <p:cNvSpPr txBox="1"/>
          <p:nvPr>
            <p:ph type="title"/>
          </p:nvPr>
        </p:nvSpPr>
        <p:spPr>
          <a:xfrm>
            <a:off x="113550" y="-12175"/>
            <a:ext cx="89244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3400"/>
              <a:t>Power-seeking as an instrumental goal (1/2)</a:t>
            </a:r>
            <a:endParaRPr sz="3400"/>
          </a:p>
        </p:txBody>
      </p:sp>
      <p:sp>
        <p:nvSpPr>
          <p:cNvPr id="1429" name="Google Shape;1429;p126"/>
          <p:cNvSpPr txBox="1"/>
          <p:nvPr/>
        </p:nvSpPr>
        <p:spPr>
          <a:xfrm>
            <a:off x="423400" y="817200"/>
            <a:ext cx="8409000" cy="175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Instrumental goals</a:t>
            </a:r>
            <a:r>
              <a:rPr b="0" i="0" lang="en" sz="2000" u="none" cap="none" strike="noStrike">
                <a:solidFill>
                  <a:schemeClr val="dk1"/>
                </a:solidFill>
                <a:highlight>
                  <a:schemeClr val="lt1"/>
                </a:highlight>
                <a:latin typeface="Nunito"/>
                <a:ea typeface="Nunito"/>
                <a:cs typeface="Nunito"/>
                <a:sym typeface="Nunito"/>
              </a:rPr>
              <a:t> are subgoals that help achieve </a:t>
            </a:r>
            <a:r>
              <a:rPr b="1" i="0" lang="en" sz="2000" u="none" cap="none" strike="noStrike">
                <a:solidFill>
                  <a:schemeClr val="dk1"/>
                </a:solidFill>
                <a:highlight>
                  <a:schemeClr val="lt1"/>
                </a:highlight>
                <a:latin typeface="Nunito"/>
                <a:ea typeface="Nunito"/>
                <a:cs typeface="Nunito"/>
                <a:sym typeface="Nunito"/>
              </a:rPr>
              <a:t>terminal goals</a:t>
            </a:r>
            <a:r>
              <a:rPr b="0" i="0" lang="en" sz="2000" u="none" cap="none" strike="noStrike">
                <a:solidFill>
                  <a:schemeClr val="dk1"/>
                </a:solidFill>
                <a:highlight>
                  <a:schemeClr val="lt1"/>
                </a:highlight>
                <a:latin typeface="Nunito"/>
                <a:ea typeface="Nunito"/>
                <a:cs typeface="Nunito"/>
                <a:sym typeface="Nunito"/>
              </a:rPr>
              <a:t>.</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Goals like making money, becoming more intelligent, and gaining power are </a:t>
            </a:r>
            <a:r>
              <a:rPr b="1" i="0" lang="en" sz="2000" u="none" cap="none" strike="noStrike">
                <a:solidFill>
                  <a:schemeClr val="dk1"/>
                </a:solidFill>
                <a:highlight>
                  <a:schemeClr val="lt1"/>
                </a:highlight>
                <a:latin typeface="Nunito"/>
                <a:ea typeface="Nunito"/>
                <a:cs typeface="Nunito"/>
                <a:sym typeface="Nunito"/>
              </a:rPr>
              <a:t>convergent instrumental goals</a:t>
            </a:r>
            <a:r>
              <a:rPr b="0" i="0" lang="en" sz="2000" u="none" cap="none" strike="noStrike">
                <a:solidFill>
                  <a:schemeClr val="dk1"/>
                </a:solidFill>
                <a:highlight>
                  <a:schemeClr val="lt1"/>
                </a:highlight>
                <a:latin typeface="Nunito"/>
                <a:ea typeface="Nunito"/>
                <a:cs typeface="Nunito"/>
                <a:sym typeface="Nunito"/>
              </a:rPr>
              <a:t>, since agents pursuing a wide range of terminal goals will converge upon these goals. </a:t>
            </a:r>
            <a:endParaRPr b="0" i="0" sz="2000" u="none" cap="none" strike="noStrike">
              <a:solidFill>
                <a:schemeClr val="dk1"/>
              </a:solidFill>
              <a:highlight>
                <a:schemeClr val="lt1"/>
              </a:highlight>
              <a:latin typeface="Nunito"/>
              <a:ea typeface="Nunito"/>
              <a:cs typeface="Nunito"/>
              <a:sym typeface="Nunito"/>
            </a:endParaRPr>
          </a:p>
        </p:txBody>
      </p:sp>
      <p:sp>
        <p:nvSpPr>
          <p:cNvPr id="1430" name="Google Shape;1430;p1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31" name="Google Shape;1431;p12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32" name="Google Shape;1432;p1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433" name="Google Shape;1433;p126"/>
          <p:cNvSpPr txBox="1"/>
          <p:nvPr/>
        </p:nvSpPr>
        <p:spPr>
          <a:xfrm>
            <a:off x="423400" y="2558100"/>
            <a:ext cx="8409000" cy="133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Example #1: Self-preservation can arise as an instrumental goal. An AI that prepares coffee may disable its off switch so that it can continue making coffee.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highlight>
                <a:schemeClr val="lt1"/>
              </a:highlight>
              <a:latin typeface="Nunito"/>
              <a:ea typeface="Nunito"/>
              <a:cs typeface="Nunito"/>
              <a:sym typeface="Nunito"/>
            </a:endParaRPr>
          </a:p>
        </p:txBody>
      </p:sp>
      <p:sp>
        <p:nvSpPr>
          <p:cNvPr id="1434" name="Google Shape;1434;p126"/>
          <p:cNvSpPr txBox="1"/>
          <p:nvPr/>
        </p:nvSpPr>
        <p:spPr>
          <a:xfrm>
            <a:off x="423400" y="3651300"/>
            <a:ext cx="8409000" cy="133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Example #2 People will try to acquire financial resources in order to serve a wide variety of goals, from enjoying leisure to supporting charity. </a:t>
            </a:r>
            <a:endParaRPr b="1" i="0" sz="2000" u="none" cap="none" strike="noStrike">
              <a:solidFill>
                <a:schemeClr val="dk1"/>
              </a:solidFill>
              <a:highlight>
                <a:schemeClr val="lt1"/>
              </a:highlight>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9">
                                            <p:txEl>
                                              <p:pRg end="0" st="0"/>
                                            </p:txEl>
                                          </p:spTgt>
                                        </p:tgtEl>
                                        <p:attrNameLst>
                                          <p:attrName>style.visibility</p:attrName>
                                        </p:attrNameLst>
                                      </p:cBhvr>
                                      <p:to>
                                        <p:strVal val="visible"/>
                                      </p:to>
                                    </p:set>
                                    <p:animEffect filter="fade" transition="in">
                                      <p:cBhvr>
                                        <p:cTn dur="1000"/>
                                        <p:tgtEl>
                                          <p:spTgt spid="142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9">
                                            <p:txEl>
                                              <p:pRg end="1" st="1"/>
                                            </p:txEl>
                                          </p:spTgt>
                                        </p:tgtEl>
                                        <p:attrNameLst>
                                          <p:attrName>style.visibility</p:attrName>
                                        </p:attrNameLst>
                                      </p:cBhvr>
                                      <p:to>
                                        <p:strVal val="visible"/>
                                      </p:to>
                                    </p:set>
                                    <p:animEffect filter="fade" transition="in">
                                      <p:cBhvr>
                                        <p:cTn dur="1000"/>
                                        <p:tgtEl>
                                          <p:spTgt spid="142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9">
                                            <p:txEl>
                                              <p:pRg end="2" st="2"/>
                                            </p:txEl>
                                          </p:spTgt>
                                        </p:tgtEl>
                                        <p:attrNameLst>
                                          <p:attrName>style.visibility</p:attrName>
                                        </p:attrNameLst>
                                      </p:cBhvr>
                                      <p:to>
                                        <p:strVal val="visible"/>
                                      </p:to>
                                    </p:set>
                                    <p:animEffect filter="fade" transition="in">
                                      <p:cBhvr>
                                        <p:cTn dur="1000"/>
                                        <p:tgtEl>
                                          <p:spTgt spid="142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3"/>
                                        </p:tgtEl>
                                        <p:attrNameLst>
                                          <p:attrName>style.visibility</p:attrName>
                                        </p:attrNameLst>
                                      </p:cBhvr>
                                      <p:to>
                                        <p:strVal val="visible"/>
                                      </p:to>
                                    </p:set>
                                    <p:animEffect filter="fade" transition="in">
                                      <p:cBhvr>
                                        <p:cTn dur="1000"/>
                                        <p:tgtEl>
                                          <p:spTgt spid="14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4"/>
                                        </p:tgtEl>
                                        <p:attrNameLst>
                                          <p:attrName>style.visibility</p:attrName>
                                        </p:attrNameLst>
                                      </p:cBhvr>
                                      <p:to>
                                        <p:strVal val="visible"/>
                                      </p:to>
                                    </p:set>
                                    <p:animEffect filter="fade" transition="in">
                                      <p:cBhvr>
                                        <p:cTn dur="1000"/>
                                        <p:tgtEl>
                                          <p:spTgt spid="14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38" name="Shape 1438"/>
        <p:cNvGrpSpPr/>
        <p:nvPr/>
      </p:nvGrpSpPr>
      <p:grpSpPr>
        <a:xfrm>
          <a:off x="0" y="0"/>
          <a:ext cx="0" cy="0"/>
          <a:chOff x="0" y="0"/>
          <a:chExt cx="0" cy="0"/>
        </a:xfrm>
      </p:grpSpPr>
      <p:sp>
        <p:nvSpPr>
          <p:cNvPr id="1439" name="Google Shape;1439;p127"/>
          <p:cNvSpPr txBox="1"/>
          <p:nvPr>
            <p:ph type="title"/>
          </p:nvPr>
        </p:nvSpPr>
        <p:spPr>
          <a:xfrm>
            <a:off x="113550" y="-12175"/>
            <a:ext cx="89244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sz="3400"/>
              <a:t>Power-seeking as an instrumental goal (2/2)</a:t>
            </a:r>
            <a:endParaRPr sz="3400"/>
          </a:p>
        </p:txBody>
      </p:sp>
      <p:sp>
        <p:nvSpPr>
          <p:cNvPr id="1440" name="Google Shape;1440;p127"/>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“Power is instrumentally useful” is a </a:t>
            </a:r>
            <a:r>
              <a:rPr b="1" i="0" lang="en" sz="2000" u="none" cap="none" strike="noStrike">
                <a:solidFill>
                  <a:schemeClr val="dk1"/>
                </a:solidFill>
                <a:highlight>
                  <a:schemeClr val="lt1"/>
                </a:highlight>
                <a:latin typeface="Nunito"/>
                <a:ea typeface="Nunito"/>
                <a:cs typeface="Nunito"/>
                <a:sym typeface="Nunito"/>
              </a:rPr>
              <a:t>tautology</a:t>
            </a:r>
            <a:r>
              <a:rPr b="0" i="0" lang="en" sz="2000" u="none" cap="none" strike="noStrike">
                <a:solidFill>
                  <a:schemeClr val="dk1"/>
                </a:solidFill>
                <a:highlight>
                  <a:schemeClr val="lt1"/>
                </a:highlight>
                <a:latin typeface="Nunito"/>
                <a:ea typeface="Nunito"/>
                <a:cs typeface="Nunito"/>
                <a:sym typeface="Nunito"/>
              </a:rPr>
              <a:t>—a statement that is by nature true—since power helps achieve goals.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Yet it may not always be rational to </a:t>
            </a:r>
            <a:r>
              <a:rPr b="0" i="1" lang="en" sz="2000" u="none" cap="none" strike="noStrike">
                <a:solidFill>
                  <a:schemeClr val="dk1"/>
                </a:solidFill>
                <a:highlight>
                  <a:schemeClr val="lt1"/>
                </a:highlight>
                <a:latin typeface="Nunito"/>
                <a:ea typeface="Nunito"/>
                <a:cs typeface="Nunito"/>
                <a:sym typeface="Nunito"/>
              </a:rPr>
              <a:t>pursue</a:t>
            </a:r>
            <a:r>
              <a:rPr b="0" i="0" lang="en" sz="2000" u="none" cap="none" strike="noStrike">
                <a:solidFill>
                  <a:schemeClr val="dk1"/>
                </a:solidFill>
                <a:highlight>
                  <a:schemeClr val="lt1"/>
                </a:highlight>
                <a:latin typeface="Nunito"/>
                <a:ea typeface="Nunito"/>
                <a:cs typeface="Nunito"/>
                <a:sym typeface="Nunito"/>
              </a:rPr>
              <a:t> power.</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Seeking power could be costly, inefficient, time consuming.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Power-seeking behavior may face retaliation from other agents.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An AI may have ethics that are opposed to power seeking.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Sometimes, an AI may need to shut down—relinquishing power—in order to achieve its goal.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441" name="Google Shape;1441;p1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42" name="Google Shape;1442;p12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43" name="Google Shape;1443;p1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0" st="0"/>
                                            </p:txEl>
                                          </p:spTgt>
                                        </p:tgtEl>
                                        <p:attrNameLst>
                                          <p:attrName>style.visibility</p:attrName>
                                        </p:attrNameLst>
                                      </p:cBhvr>
                                      <p:to>
                                        <p:strVal val="visible"/>
                                      </p:to>
                                    </p:set>
                                    <p:animEffect filter="fade" transition="in">
                                      <p:cBhvr>
                                        <p:cTn dur="1000"/>
                                        <p:tgtEl>
                                          <p:spTgt spid="144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1" st="1"/>
                                            </p:txEl>
                                          </p:spTgt>
                                        </p:tgtEl>
                                        <p:attrNameLst>
                                          <p:attrName>style.visibility</p:attrName>
                                        </p:attrNameLst>
                                      </p:cBhvr>
                                      <p:to>
                                        <p:strVal val="visible"/>
                                      </p:to>
                                    </p:set>
                                    <p:animEffect filter="fade" transition="in">
                                      <p:cBhvr>
                                        <p:cTn dur="1000"/>
                                        <p:tgtEl>
                                          <p:spTgt spid="144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2" st="2"/>
                                            </p:txEl>
                                          </p:spTgt>
                                        </p:tgtEl>
                                        <p:attrNameLst>
                                          <p:attrName>style.visibility</p:attrName>
                                        </p:attrNameLst>
                                      </p:cBhvr>
                                      <p:to>
                                        <p:strVal val="visible"/>
                                      </p:to>
                                    </p:set>
                                    <p:animEffect filter="fade" transition="in">
                                      <p:cBhvr>
                                        <p:cTn dur="1000"/>
                                        <p:tgtEl>
                                          <p:spTgt spid="144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3" st="3"/>
                                            </p:txEl>
                                          </p:spTgt>
                                        </p:tgtEl>
                                        <p:attrNameLst>
                                          <p:attrName>style.visibility</p:attrName>
                                        </p:attrNameLst>
                                      </p:cBhvr>
                                      <p:to>
                                        <p:strVal val="visible"/>
                                      </p:to>
                                    </p:set>
                                    <p:animEffect filter="fade" transition="in">
                                      <p:cBhvr>
                                        <p:cTn dur="1000"/>
                                        <p:tgtEl>
                                          <p:spTgt spid="144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4" st="4"/>
                                            </p:txEl>
                                          </p:spTgt>
                                        </p:tgtEl>
                                        <p:attrNameLst>
                                          <p:attrName>style.visibility</p:attrName>
                                        </p:attrNameLst>
                                      </p:cBhvr>
                                      <p:to>
                                        <p:strVal val="visible"/>
                                      </p:to>
                                    </p:set>
                                    <p:animEffect filter="fade" transition="in">
                                      <p:cBhvr>
                                        <p:cTn dur="1000"/>
                                        <p:tgtEl>
                                          <p:spTgt spid="144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5" st="5"/>
                                            </p:txEl>
                                          </p:spTgt>
                                        </p:tgtEl>
                                        <p:attrNameLst>
                                          <p:attrName>style.visibility</p:attrName>
                                        </p:attrNameLst>
                                      </p:cBhvr>
                                      <p:to>
                                        <p:strVal val="visible"/>
                                      </p:to>
                                    </p:set>
                                    <p:animEffect filter="fade" transition="in">
                                      <p:cBhvr>
                                        <p:cTn dur="1000"/>
                                        <p:tgtEl>
                                          <p:spTgt spid="144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6" st="6"/>
                                            </p:txEl>
                                          </p:spTgt>
                                        </p:tgtEl>
                                        <p:attrNameLst>
                                          <p:attrName>style.visibility</p:attrName>
                                        </p:attrNameLst>
                                      </p:cBhvr>
                                      <p:to>
                                        <p:strVal val="visible"/>
                                      </p:to>
                                    </p:set>
                                    <p:animEffect filter="fade" transition="in">
                                      <p:cBhvr>
                                        <p:cTn dur="1000"/>
                                        <p:tgtEl>
                                          <p:spTgt spid="144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7" st="7"/>
                                            </p:txEl>
                                          </p:spTgt>
                                        </p:tgtEl>
                                        <p:attrNameLst>
                                          <p:attrName>style.visibility</p:attrName>
                                        </p:attrNameLst>
                                      </p:cBhvr>
                                      <p:to>
                                        <p:strVal val="visible"/>
                                      </p:to>
                                    </p:set>
                                    <p:animEffect filter="fade" transition="in">
                                      <p:cBhvr>
                                        <p:cTn dur="1000"/>
                                        <p:tgtEl>
                                          <p:spTgt spid="144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8" st="8"/>
                                            </p:txEl>
                                          </p:spTgt>
                                        </p:tgtEl>
                                        <p:attrNameLst>
                                          <p:attrName>style.visibility</p:attrName>
                                        </p:attrNameLst>
                                      </p:cBhvr>
                                      <p:to>
                                        <p:strVal val="visible"/>
                                      </p:to>
                                    </p:set>
                                    <p:animEffect filter="fade" transition="in">
                                      <p:cBhvr>
                                        <p:cTn dur="1000"/>
                                        <p:tgtEl>
                                          <p:spTgt spid="144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9" st="9"/>
                                            </p:txEl>
                                          </p:spTgt>
                                        </p:tgtEl>
                                        <p:attrNameLst>
                                          <p:attrName>style.visibility</p:attrName>
                                        </p:attrNameLst>
                                      </p:cBhvr>
                                      <p:to>
                                        <p:strVal val="visible"/>
                                      </p:to>
                                    </p:set>
                                    <p:animEffect filter="fade" transition="in">
                                      <p:cBhvr>
                                        <p:cTn dur="1000"/>
                                        <p:tgtEl>
                                          <p:spTgt spid="144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10" st="10"/>
                                            </p:txEl>
                                          </p:spTgt>
                                        </p:tgtEl>
                                        <p:attrNameLst>
                                          <p:attrName>style.visibility</p:attrName>
                                        </p:attrNameLst>
                                      </p:cBhvr>
                                      <p:to>
                                        <p:strVal val="visible"/>
                                      </p:to>
                                    </p:set>
                                    <p:animEffect filter="fade" transition="in">
                                      <p:cBhvr>
                                        <p:cTn dur="1000"/>
                                        <p:tgtEl>
                                          <p:spTgt spid="1440">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0">
                                            <p:txEl>
                                              <p:pRg end="11" st="11"/>
                                            </p:txEl>
                                          </p:spTgt>
                                        </p:tgtEl>
                                        <p:attrNameLst>
                                          <p:attrName>style.visibility</p:attrName>
                                        </p:attrNameLst>
                                      </p:cBhvr>
                                      <p:to>
                                        <p:strVal val="visible"/>
                                      </p:to>
                                    </p:set>
                                    <p:animEffect filter="fade" transition="in">
                                      <p:cBhvr>
                                        <p:cTn dur="1000"/>
                                        <p:tgtEl>
                                          <p:spTgt spid="1440">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47" name="Shape 1447"/>
        <p:cNvGrpSpPr/>
        <p:nvPr/>
      </p:nvGrpSpPr>
      <p:grpSpPr>
        <a:xfrm>
          <a:off x="0" y="0"/>
          <a:ext cx="0" cy="0"/>
          <a:chOff x="0" y="0"/>
          <a:chExt cx="0" cy="0"/>
        </a:xfrm>
      </p:grpSpPr>
      <p:sp>
        <p:nvSpPr>
          <p:cNvPr id="1448" name="Google Shape;1448;p128"/>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Structural realism (1/2)</a:t>
            </a:r>
            <a:endParaRPr/>
          </a:p>
        </p:txBody>
      </p:sp>
      <p:sp>
        <p:nvSpPr>
          <p:cNvPr id="1449" name="Google Shape;1449;p128"/>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2000" u="none" cap="none" strike="noStrike">
                <a:solidFill>
                  <a:schemeClr val="dk1"/>
                </a:solidFill>
                <a:highlight>
                  <a:schemeClr val="lt1"/>
                </a:highlight>
                <a:latin typeface="Nunito"/>
                <a:ea typeface="Nunito"/>
                <a:cs typeface="Nunito"/>
                <a:sym typeface="Nunito"/>
              </a:rPr>
              <a:t>Structural realism</a:t>
            </a:r>
            <a:r>
              <a:rPr b="0" i="0" lang="en" sz="2000" u="none" cap="none" strike="noStrike">
                <a:solidFill>
                  <a:schemeClr val="dk1"/>
                </a:solidFill>
                <a:highlight>
                  <a:schemeClr val="lt1"/>
                </a:highlight>
                <a:latin typeface="Nunito"/>
                <a:ea typeface="Nunito"/>
                <a:cs typeface="Nunito"/>
                <a:sym typeface="Nunito"/>
              </a:rPr>
              <a:t> is a school of thought in international relations arguing that states primarily seek and compete for power.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Two main assumptions: states operate in a “</a:t>
            </a:r>
            <a:r>
              <a:rPr b="1" i="0" lang="en" sz="2000" u="none" cap="none" strike="noStrike">
                <a:solidFill>
                  <a:schemeClr val="dk1"/>
                </a:solidFill>
                <a:highlight>
                  <a:schemeClr val="lt1"/>
                </a:highlight>
                <a:latin typeface="Nunito"/>
                <a:ea typeface="Nunito"/>
                <a:cs typeface="Nunito"/>
                <a:sym typeface="Nunito"/>
              </a:rPr>
              <a:t>self-help</a:t>
            </a:r>
            <a:r>
              <a:rPr b="0" i="0" lang="en" sz="2000" u="none" cap="none" strike="noStrike">
                <a:solidFill>
                  <a:schemeClr val="dk1"/>
                </a:solidFill>
                <a:highlight>
                  <a:schemeClr val="lt1"/>
                </a:highlight>
                <a:latin typeface="Nunito"/>
                <a:ea typeface="Nunito"/>
                <a:cs typeface="Nunito"/>
                <a:sym typeface="Nunito"/>
              </a:rPr>
              <a:t>” system with no higher arbiter and states prioritize </a:t>
            </a:r>
            <a:r>
              <a:rPr b="1" i="0" lang="en" sz="2000" u="none" cap="none" strike="noStrike">
                <a:solidFill>
                  <a:schemeClr val="dk1"/>
                </a:solidFill>
                <a:highlight>
                  <a:schemeClr val="lt1"/>
                </a:highlight>
                <a:latin typeface="Nunito"/>
                <a:ea typeface="Nunito"/>
                <a:cs typeface="Nunito"/>
                <a:sym typeface="Nunito"/>
              </a:rPr>
              <a:t>self-preservation</a:t>
            </a:r>
            <a:r>
              <a:rPr b="0" i="0" lang="en" sz="2000" u="none" cap="none" strike="noStrike">
                <a:solidFill>
                  <a:schemeClr val="dk1"/>
                </a:solidFill>
                <a:highlight>
                  <a:schemeClr val="lt1"/>
                </a:highlight>
                <a:latin typeface="Nunito"/>
                <a:ea typeface="Nunito"/>
                <a:cs typeface="Nunito"/>
                <a:sym typeface="Nunito"/>
              </a:rPr>
              <a:t>.</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Also, assume that states are rational, can influence other states, and don’t know the intentions of other states for certain.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Then, structural realism posits that states will seek power, regardless of their specific type of governance or values.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highlight>
                <a:schemeClr val="lt1"/>
              </a:highlight>
              <a:latin typeface="Nunito"/>
              <a:ea typeface="Nunito"/>
              <a:cs typeface="Nunito"/>
              <a:sym typeface="Nunito"/>
            </a:endParaRPr>
          </a:p>
        </p:txBody>
      </p:sp>
      <p:sp>
        <p:nvSpPr>
          <p:cNvPr id="1450" name="Google Shape;1450;p12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51" name="Google Shape;1451;p1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52" name="Google Shape;1452;p1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0" st="0"/>
                                            </p:txEl>
                                          </p:spTgt>
                                        </p:tgtEl>
                                        <p:attrNameLst>
                                          <p:attrName>style.visibility</p:attrName>
                                        </p:attrNameLst>
                                      </p:cBhvr>
                                      <p:to>
                                        <p:strVal val="visible"/>
                                      </p:to>
                                    </p:set>
                                    <p:animEffect filter="fade" transition="in">
                                      <p:cBhvr>
                                        <p:cTn dur="1000"/>
                                        <p:tgtEl>
                                          <p:spTgt spid="144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1" st="1"/>
                                            </p:txEl>
                                          </p:spTgt>
                                        </p:tgtEl>
                                        <p:attrNameLst>
                                          <p:attrName>style.visibility</p:attrName>
                                        </p:attrNameLst>
                                      </p:cBhvr>
                                      <p:to>
                                        <p:strVal val="visible"/>
                                      </p:to>
                                    </p:set>
                                    <p:animEffect filter="fade" transition="in">
                                      <p:cBhvr>
                                        <p:cTn dur="1000"/>
                                        <p:tgtEl>
                                          <p:spTgt spid="144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2" st="2"/>
                                            </p:txEl>
                                          </p:spTgt>
                                        </p:tgtEl>
                                        <p:attrNameLst>
                                          <p:attrName>style.visibility</p:attrName>
                                        </p:attrNameLst>
                                      </p:cBhvr>
                                      <p:to>
                                        <p:strVal val="visible"/>
                                      </p:to>
                                    </p:set>
                                    <p:animEffect filter="fade" transition="in">
                                      <p:cBhvr>
                                        <p:cTn dur="1000"/>
                                        <p:tgtEl>
                                          <p:spTgt spid="144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3" st="3"/>
                                            </p:txEl>
                                          </p:spTgt>
                                        </p:tgtEl>
                                        <p:attrNameLst>
                                          <p:attrName>style.visibility</p:attrName>
                                        </p:attrNameLst>
                                      </p:cBhvr>
                                      <p:to>
                                        <p:strVal val="visible"/>
                                      </p:to>
                                    </p:set>
                                    <p:animEffect filter="fade" transition="in">
                                      <p:cBhvr>
                                        <p:cTn dur="1000"/>
                                        <p:tgtEl>
                                          <p:spTgt spid="144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4" st="4"/>
                                            </p:txEl>
                                          </p:spTgt>
                                        </p:tgtEl>
                                        <p:attrNameLst>
                                          <p:attrName>style.visibility</p:attrName>
                                        </p:attrNameLst>
                                      </p:cBhvr>
                                      <p:to>
                                        <p:strVal val="visible"/>
                                      </p:to>
                                    </p:set>
                                    <p:animEffect filter="fade" transition="in">
                                      <p:cBhvr>
                                        <p:cTn dur="1000"/>
                                        <p:tgtEl>
                                          <p:spTgt spid="144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5" st="5"/>
                                            </p:txEl>
                                          </p:spTgt>
                                        </p:tgtEl>
                                        <p:attrNameLst>
                                          <p:attrName>style.visibility</p:attrName>
                                        </p:attrNameLst>
                                      </p:cBhvr>
                                      <p:to>
                                        <p:strVal val="visible"/>
                                      </p:to>
                                    </p:set>
                                    <p:animEffect filter="fade" transition="in">
                                      <p:cBhvr>
                                        <p:cTn dur="1000"/>
                                        <p:tgtEl>
                                          <p:spTgt spid="144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6" st="6"/>
                                            </p:txEl>
                                          </p:spTgt>
                                        </p:tgtEl>
                                        <p:attrNameLst>
                                          <p:attrName>style.visibility</p:attrName>
                                        </p:attrNameLst>
                                      </p:cBhvr>
                                      <p:to>
                                        <p:strVal val="visible"/>
                                      </p:to>
                                    </p:set>
                                    <p:animEffect filter="fade" transition="in">
                                      <p:cBhvr>
                                        <p:cTn dur="1000"/>
                                        <p:tgtEl>
                                          <p:spTgt spid="144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7" st="7"/>
                                            </p:txEl>
                                          </p:spTgt>
                                        </p:tgtEl>
                                        <p:attrNameLst>
                                          <p:attrName>style.visibility</p:attrName>
                                        </p:attrNameLst>
                                      </p:cBhvr>
                                      <p:to>
                                        <p:strVal val="visible"/>
                                      </p:to>
                                    </p:set>
                                    <p:animEffect filter="fade" transition="in">
                                      <p:cBhvr>
                                        <p:cTn dur="1000"/>
                                        <p:tgtEl>
                                          <p:spTgt spid="144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8" st="8"/>
                                            </p:txEl>
                                          </p:spTgt>
                                        </p:tgtEl>
                                        <p:attrNameLst>
                                          <p:attrName>style.visibility</p:attrName>
                                        </p:attrNameLst>
                                      </p:cBhvr>
                                      <p:to>
                                        <p:strVal val="visible"/>
                                      </p:to>
                                    </p:set>
                                    <p:animEffect filter="fade" transition="in">
                                      <p:cBhvr>
                                        <p:cTn dur="1000"/>
                                        <p:tgtEl>
                                          <p:spTgt spid="1449">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9">
                                            <p:txEl>
                                              <p:pRg end="9" st="9"/>
                                            </p:txEl>
                                          </p:spTgt>
                                        </p:tgtEl>
                                        <p:attrNameLst>
                                          <p:attrName>style.visibility</p:attrName>
                                        </p:attrNameLst>
                                      </p:cBhvr>
                                      <p:to>
                                        <p:strVal val="visible"/>
                                      </p:to>
                                    </p:set>
                                    <p:animEffect filter="fade" transition="in">
                                      <p:cBhvr>
                                        <p:cTn dur="1000"/>
                                        <p:tgtEl>
                                          <p:spTgt spid="1449">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56" name="Shape 1456"/>
        <p:cNvGrpSpPr/>
        <p:nvPr/>
      </p:nvGrpSpPr>
      <p:grpSpPr>
        <a:xfrm>
          <a:off x="0" y="0"/>
          <a:ext cx="0" cy="0"/>
          <a:chOff x="0" y="0"/>
          <a:chExt cx="0" cy="0"/>
        </a:xfrm>
      </p:grpSpPr>
      <p:sp>
        <p:nvSpPr>
          <p:cNvPr id="1457" name="Google Shape;1457;p129"/>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Structural realism (2/2)</a:t>
            </a:r>
            <a:endParaRPr/>
          </a:p>
        </p:txBody>
      </p:sp>
      <p:sp>
        <p:nvSpPr>
          <p:cNvPr id="1458" name="Google Shape;1458;p129"/>
          <p:cNvSpPr txBox="1"/>
          <p:nvPr/>
        </p:nvSpPr>
        <p:spPr>
          <a:xfrm>
            <a:off x="367675" y="658613"/>
            <a:ext cx="8409000" cy="402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Power seeking ≠ dominance seeking</a:t>
            </a:r>
            <a:endParaRPr b="1"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Offensive realism: states should always pursue more power.</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Defensive realism: states will be punished by other states for pursuing too much power. </a:t>
            </a:r>
            <a:br>
              <a:rPr b="0" i="0" lang="en" sz="2000" u="none" cap="none" strike="noStrike">
                <a:solidFill>
                  <a:schemeClr val="dk1"/>
                </a:solidFill>
                <a:latin typeface="Nunito"/>
                <a:ea typeface="Nunito"/>
                <a:cs typeface="Nunito"/>
                <a:sym typeface="Nunito"/>
              </a:rPr>
            </a:b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Balancing describes how states respond to the power of other states.</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Internal balancing focusses on a country’s resources and military.</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External balancing involves teaming up with other states to counter adversaries.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States may seek </a:t>
            </a:r>
            <a:r>
              <a:rPr b="0" i="1" lang="en" sz="2000" u="none" cap="none" strike="noStrike">
                <a:solidFill>
                  <a:schemeClr val="dk1"/>
                </a:solidFill>
                <a:latin typeface="Nunito"/>
                <a:ea typeface="Nunito"/>
                <a:cs typeface="Nunito"/>
                <a:sym typeface="Nunito"/>
              </a:rPr>
              <a:t>hegemony</a:t>
            </a:r>
            <a:r>
              <a:rPr b="0" i="0" lang="en" sz="2000" u="none" cap="none" strike="noStrike">
                <a:solidFill>
                  <a:schemeClr val="dk1"/>
                </a:solidFill>
                <a:latin typeface="Nunito"/>
                <a:ea typeface="Nunito"/>
                <a:cs typeface="Nunito"/>
                <a:sym typeface="Nunito"/>
              </a:rPr>
              <a:t>—domination over other states.</a:t>
            </a:r>
            <a:endParaRPr b="0" i="0" sz="20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Depends on the state’s capabilities, and its perception of the offense-defense balance relative to other states. </a:t>
            </a:r>
            <a:endParaRPr b="0" i="0" sz="2000" u="none" cap="none" strike="noStrike">
              <a:solidFill>
                <a:schemeClr val="dk1"/>
              </a:solidFill>
              <a:latin typeface="Nunito"/>
              <a:ea typeface="Nunito"/>
              <a:cs typeface="Nunito"/>
              <a:sym typeface="Nunito"/>
            </a:endParaRPr>
          </a:p>
        </p:txBody>
      </p:sp>
      <p:sp>
        <p:nvSpPr>
          <p:cNvPr id="1459" name="Google Shape;1459;p12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60" name="Google Shape;1460;p1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61" name="Google Shape;1461;p1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0" st="0"/>
                                            </p:txEl>
                                          </p:spTgt>
                                        </p:tgtEl>
                                        <p:attrNameLst>
                                          <p:attrName>style.visibility</p:attrName>
                                        </p:attrNameLst>
                                      </p:cBhvr>
                                      <p:to>
                                        <p:strVal val="visible"/>
                                      </p:to>
                                    </p:set>
                                    <p:animEffect filter="fade" transition="in">
                                      <p:cBhvr>
                                        <p:cTn dur="1000"/>
                                        <p:tgtEl>
                                          <p:spTgt spid="14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1" st="1"/>
                                            </p:txEl>
                                          </p:spTgt>
                                        </p:tgtEl>
                                        <p:attrNameLst>
                                          <p:attrName>style.visibility</p:attrName>
                                        </p:attrNameLst>
                                      </p:cBhvr>
                                      <p:to>
                                        <p:strVal val="visible"/>
                                      </p:to>
                                    </p:set>
                                    <p:animEffect filter="fade" transition="in">
                                      <p:cBhvr>
                                        <p:cTn dur="1000"/>
                                        <p:tgtEl>
                                          <p:spTgt spid="14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2" st="2"/>
                                            </p:txEl>
                                          </p:spTgt>
                                        </p:tgtEl>
                                        <p:attrNameLst>
                                          <p:attrName>style.visibility</p:attrName>
                                        </p:attrNameLst>
                                      </p:cBhvr>
                                      <p:to>
                                        <p:strVal val="visible"/>
                                      </p:to>
                                    </p:set>
                                    <p:animEffect filter="fade" transition="in">
                                      <p:cBhvr>
                                        <p:cTn dur="1000"/>
                                        <p:tgtEl>
                                          <p:spTgt spid="145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3" st="3"/>
                                            </p:txEl>
                                          </p:spTgt>
                                        </p:tgtEl>
                                        <p:attrNameLst>
                                          <p:attrName>style.visibility</p:attrName>
                                        </p:attrNameLst>
                                      </p:cBhvr>
                                      <p:to>
                                        <p:strVal val="visible"/>
                                      </p:to>
                                    </p:set>
                                    <p:animEffect filter="fade" transition="in">
                                      <p:cBhvr>
                                        <p:cTn dur="1000"/>
                                        <p:tgtEl>
                                          <p:spTgt spid="145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4" st="4"/>
                                            </p:txEl>
                                          </p:spTgt>
                                        </p:tgtEl>
                                        <p:attrNameLst>
                                          <p:attrName>style.visibility</p:attrName>
                                        </p:attrNameLst>
                                      </p:cBhvr>
                                      <p:to>
                                        <p:strVal val="visible"/>
                                      </p:to>
                                    </p:set>
                                    <p:animEffect filter="fade" transition="in">
                                      <p:cBhvr>
                                        <p:cTn dur="1000"/>
                                        <p:tgtEl>
                                          <p:spTgt spid="145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5" st="5"/>
                                            </p:txEl>
                                          </p:spTgt>
                                        </p:tgtEl>
                                        <p:attrNameLst>
                                          <p:attrName>style.visibility</p:attrName>
                                        </p:attrNameLst>
                                      </p:cBhvr>
                                      <p:to>
                                        <p:strVal val="visible"/>
                                      </p:to>
                                    </p:set>
                                    <p:animEffect filter="fade" transition="in">
                                      <p:cBhvr>
                                        <p:cTn dur="1000"/>
                                        <p:tgtEl>
                                          <p:spTgt spid="145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6" st="6"/>
                                            </p:txEl>
                                          </p:spTgt>
                                        </p:tgtEl>
                                        <p:attrNameLst>
                                          <p:attrName>style.visibility</p:attrName>
                                        </p:attrNameLst>
                                      </p:cBhvr>
                                      <p:to>
                                        <p:strVal val="visible"/>
                                      </p:to>
                                    </p:set>
                                    <p:animEffect filter="fade" transition="in">
                                      <p:cBhvr>
                                        <p:cTn dur="1000"/>
                                        <p:tgtEl>
                                          <p:spTgt spid="145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7" st="7"/>
                                            </p:txEl>
                                          </p:spTgt>
                                        </p:tgtEl>
                                        <p:attrNameLst>
                                          <p:attrName>style.visibility</p:attrName>
                                        </p:attrNameLst>
                                      </p:cBhvr>
                                      <p:to>
                                        <p:strVal val="visible"/>
                                      </p:to>
                                    </p:set>
                                    <p:animEffect filter="fade" transition="in">
                                      <p:cBhvr>
                                        <p:cTn dur="1000"/>
                                        <p:tgtEl>
                                          <p:spTgt spid="145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8">
                                            <p:txEl>
                                              <p:pRg end="8" st="8"/>
                                            </p:txEl>
                                          </p:spTgt>
                                        </p:tgtEl>
                                        <p:attrNameLst>
                                          <p:attrName>style.visibility</p:attrName>
                                        </p:attrNameLst>
                                      </p:cBhvr>
                                      <p:to>
                                        <p:strVal val="visible"/>
                                      </p:to>
                                    </p:set>
                                    <p:animEffect filter="fade" transition="in">
                                      <p:cBhvr>
                                        <p:cTn dur="1000"/>
                                        <p:tgtEl>
                                          <p:spTgt spid="145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65" name="Shape 1465"/>
        <p:cNvGrpSpPr/>
        <p:nvPr/>
      </p:nvGrpSpPr>
      <p:grpSpPr>
        <a:xfrm>
          <a:off x="0" y="0"/>
          <a:ext cx="0" cy="0"/>
          <a:chOff x="0" y="0"/>
          <a:chExt cx="0" cy="0"/>
        </a:xfrm>
      </p:grpSpPr>
      <p:sp>
        <p:nvSpPr>
          <p:cNvPr id="1466" name="Google Shape;1466;p130"/>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Structural pressures for AIs</a:t>
            </a:r>
            <a:endParaRPr/>
          </a:p>
        </p:txBody>
      </p:sp>
      <p:sp>
        <p:nvSpPr>
          <p:cNvPr id="1467" name="Google Shape;1467;p130"/>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AIs may satisfy the two main assumptions of structural realism: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AIs may seek </a:t>
            </a:r>
            <a:r>
              <a:rPr b="1" i="0" lang="en" sz="2000" u="none" cap="none" strike="noStrike">
                <a:solidFill>
                  <a:schemeClr val="dk1"/>
                </a:solidFill>
                <a:highlight>
                  <a:schemeClr val="lt1"/>
                </a:highlight>
                <a:latin typeface="Nunito"/>
                <a:ea typeface="Nunito"/>
                <a:cs typeface="Nunito"/>
                <a:sym typeface="Nunito"/>
              </a:rPr>
              <a:t>self-preservation</a:t>
            </a:r>
            <a:r>
              <a:rPr b="0" i="0" lang="en" sz="2000" u="none" cap="none" strike="noStrike">
                <a:solidFill>
                  <a:schemeClr val="dk1"/>
                </a:solidFill>
                <a:highlight>
                  <a:schemeClr val="lt1"/>
                </a:highlight>
                <a:latin typeface="Nunito"/>
                <a:ea typeface="Nunito"/>
                <a:cs typeface="Nunito"/>
                <a:sym typeface="Nunito"/>
              </a:rPr>
              <a:t> in order to pursue their goals and because evolutionary pressures reward self-preservation.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Many AIs may exist in a </a:t>
            </a:r>
            <a:r>
              <a:rPr b="1" i="0" lang="en" sz="2000" u="none" cap="none" strike="noStrike">
                <a:solidFill>
                  <a:schemeClr val="dk1"/>
                </a:solidFill>
                <a:highlight>
                  <a:schemeClr val="lt1"/>
                </a:highlight>
                <a:latin typeface="Nunito"/>
                <a:ea typeface="Nunito"/>
                <a:cs typeface="Nunito"/>
                <a:sym typeface="Nunito"/>
              </a:rPr>
              <a:t>self-help</a:t>
            </a:r>
            <a:r>
              <a:rPr b="0" i="0" lang="en" sz="2000" u="none" cap="none" strike="noStrike">
                <a:solidFill>
                  <a:schemeClr val="dk1"/>
                </a:solidFill>
                <a:highlight>
                  <a:schemeClr val="lt1"/>
                </a:highlight>
                <a:latin typeface="Nunito"/>
                <a:ea typeface="Nunito"/>
                <a:cs typeface="Nunito"/>
                <a:sym typeface="Nunito"/>
              </a:rPr>
              <a:t> system without the protection of higher authorities.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AIs may also seek power to defend themselves, in order to fulfill long term goals, or because of uncertainty about other agents’ intentions.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Measures that reduce power-seeking AIs include improving transparency for intention verification and improving shared defenses.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468" name="Google Shape;1468;p13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69" name="Google Shape;1469;p1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70" name="Google Shape;1470;p1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0" st="0"/>
                                            </p:txEl>
                                          </p:spTgt>
                                        </p:tgtEl>
                                        <p:attrNameLst>
                                          <p:attrName>style.visibility</p:attrName>
                                        </p:attrNameLst>
                                      </p:cBhvr>
                                      <p:to>
                                        <p:strVal val="visible"/>
                                      </p:to>
                                    </p:set>
                                    <p:animEffect filter="fade" transition="in">
                                      <p:cBhvr>
                                        <p:cTn dur="1000"/>
                                        <p:tgtEl>
                                          <p:spTgt spid="14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1" st="1"/>
                                            </p:txEl>
                                          </p:spTgt>
                                        </p:tgtEl>
                                        <p:attrNameLst>
                                          <p:attrName>style.visibility</p:attrName>
                                        </p:attrNameLst>
                                      </p:cBhvr>
                                      <p:to>
                                        <p:strVal val="visible"/>
                                      </p:to>
                                    </p:set>
                                    <p:animEffect filter="fade" transition="in">
                                      <p:cBhvr>
                                        <p:cTn dur="1000"/>
                                        <p:tgtEl>
                                          <p:spTgt spid="14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2" st="2"/>
                                            </p:txEl>
                                          </p:spTgt>
                                        </p:tgtEl>
                                        <p:attrNameLst>
                                          <p:attrName>style.visibility</p:attrName>
                                        </p:attrNameLst>
                                      </p:cBhvr>
                                      <p:to>
                                        <p:strVal val="visible"/>
                                      </p:to>
                                    </p:set>
                                    <p:animEffect filter="fade" transition="in">
                                      <p:cBhvr>
                                        <p:cTn dur="1000"/>
                                        <p:tgtEl>
                                          <p:spTgt spid="146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3" st="3"/>
                                            </p:txEl>
                                          </p:spTgt>
                                        </p:tgtEl>
                                        <p:attrNameLst>
                                          <p:attrName>style.visibility</p:attrName>
                                        </p:attrNameLst>
                                      </p:cBhvr>
                                      <p:to>
                                        <p:strVal val="visible"/>
                                      </p:to>
                                    </p:set>
                                    <p:animEffect filter="fade" transition="in">
                                      <p:cBhvr>
                                        <p:cTn dur="1000"/>
                                        <p:tgtEl>
                                          <p:spTgt spid="146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4" st="4"/>
                                            </p:txEl>
                                          </p:spTgt>
                                        </p:tgtEl>
                                        <p:attrNameLst>
                                          <p:attrName>style.visibility</p:attrName>
                                        </p:attrNameLst>
                                      </p:cBhvr>
                                      <p:to>
                                        <p:strVal val="visible"/>
                                      </p:to>
                                    </p:set>
                                    <p:animEffect filter="fade" transition="in">
                                      <p:cBhvr>
                                        <p:cTn dur="1000"/>
                                        <p:tgtEl>
                                          <p:spTgt spid="146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5" st="5"/>
                                            </p:txEl>
                                          </p:spTgt>
                                        </p:tgtEl>
                                        <p:attrNameLst>
                                          <p:attrName>style.visibility</p:attrName>
                                        </p:attrNameLst>
                                      </p:cBhvr>
                                      <p:to>
                                        <p:strVal val="visible"/>
                                      </p:to>
                                    </p:set>
                                    <p:animEffect filter="fade" transition="in">
                                      <p:cBhvr>
                                        <p:cTn dur="1000"/>
                                        <p:tgtEl>
                                          <p:spTgt spid="146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6" st="6"/>
                                            </p:txEl>
                                          </p:spTgt>
                                        </p:tgtEl>
                                        <p:attrNameLst>
                                          <p:attrName>style.visibility</p:attrName>
                                        </p:attrNameLst>
                                      </p:cBhvr>
                                      <p:to>
                                        <p:strVal val="visible"/>
                                      </p:to>
                                    </p:set>
                                    <p:animEffect filter="fade" transition="in">
                                      <p:cBhvr>
                                        <p:cTn dur="1000"/>
                                        <p:tgtEl>
                                          <p:spTgt spid="146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7" st="7"/>
                                            </p:txEl>
                                          </p:spTgt>
                                        </p:tgtEl>
                                        <p:attrNameLst>
                                          <p:attrName>style.visibility</p:attrName>
                                        </p:attrNameLst>
                                      </p:cBhvr>
                                      <p:to>
                                        <p:strVal val="visible"/>
                                      </p:to>
                                    </p:set>
                                    <p:animEffect filter="fade" transition="in">
                                      <p:cBhvr>
                                        <p:cTn dur="1000"/>
                                        <p:tgtEl>
                                          <p:spTgt spid="146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7">
                                            <p:txEl>
                                              <p:pRg end="8" st="8"/>
                                            </p:txEl>
                                          </p:spTgt>
                                        </p:tgtEl>
                                        <p:attrNameLst>
                                          <p:attrName>style.visibility</p:attrName>
                                        </p:attrNameLst>
                                      </p:cBhvr>
                                      <p:to>
                                        <p:strVal val="visible"/>
                                      </p:to>
                                    </p:set>
                                    <p:animEffect filter="fade" transition="in">
                                      <p:cBhvr>
                                        <p:cTn dur="1000"/>
                                        <p:tgtEl>
                                          <p:spTgt spid="146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74" name="Shape 1474"/>
        <p:cNvGrpSpPr/>
        <p:nvPr/>
      </p:nvGrpSpPr>
      <p:grpSpPr>
        <a:xfrm>
          <a:off x="0" y="0"/>
          <a:ext cx="0" cy="0"/>
          <a:chOff x="0" y="0"/>
          <a:chExt cx="0" cy="0"/>
        </a:xfrm>
      </p:grpSpPr>
      <p:sp>
        <p:nvSpPr>
          <p:cNvPr id="1475" name="Google Shape;1475;p131"/>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Tail risks from power-seeking AIs</a:t>
            </a:r>
            <a:endParaRPr/>
          </a:p>
        </p:txBody>
      </p:sp>
      <p:sp>
        <p:nvSpPr>
          <p:cNvPr id="1476" name="Google Shape;1476;p131"/>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We should prepare for the possibility of highly capable, power-seeking AIs to be deployed.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Though power is not inherently good or bad, powerful AI systems would be able to cause more damage than less powerful ones.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Power-seeking AIs post unique challenges: they may resist attempts our to control them.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Power-seeking and powerful AIs may not depend on humans for survival; humans may end up depending on them. </a:t>
            </a:r>
            <a:endParaRPr b="0" i="0" sz="2000" u="none" cap="none" strike="noStrike">
              <a:solidFill>
                <a:schemeClr val="dk1"/>
              </a:solidFill>
              <a:highlight>
                <a:schemeClr val="lt1"/>
              </a:highlight>
              <a:latin typeface="Nunito"/>
              <a:ea typeface="Nunito"/>
              <a:cs typeface="Nunito"/>
              <a:sym typeface="Nunito"/>
            </a:endParaRPr>
          </a:p>
        </p:txBody>
      </p:sp>
      <p:sp>
        <p:nvSpPr>
          <p:cNvPr id="1477" name="Google Shape;1477;p13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78" name="Google Shape;1478;p1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79" name="Google Shape;1479;p1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6">
                                            <p:txEl>
                                              <p:pRg end="0" st="0"/>
                                            </p:txEl>
                                          </p:spTgt>
                                        </p:tgtEl>
                                        <p:attrNameLst>
                                          <p:attrName>style.visibility</p:attrName>
                                        </p:attrNameLst>
                                      </p:cBhvr>
                                      <p:to>
                                        <p:strVal val="visible"/>
                                      </p:to>
                                    </p:set>
                                    <p:animEffect filter="fade" transition="in">
                                      <p:cBhvr>
                                        <p:cTn dur="1000"/>
                                        <p:tgtEl>
                                          <p:spTgt spid="147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6">
                                            <p:txEl>
                                              <p:pRg end="1" st="1"/>
                                            </p:txEl>
                                          </p:spTgt>
                                        </p:tgtEl>
                                        <p:attrNameLst>
                                          <p:attrName>style.visibility</p:attrName>
                                        </p:attrNameLst>
                                      </p:cBhvr>
                                      <p:to>
                                        <p:strVal val="visible"/>
                                      </p:to>
                                    </p:set>
                                    <p:animEffect filter="fade" transition="in">
                                      <p:cBhvr>
                                        <p:cTn dur="1000"/>
                                        <p:tgtEl>
                                          <p:spTgt spid="147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6">
                                            <p:txEl>
                                              <p:pRg end="2" st="2"/>
                                            </p:txEl>
                                          </p:spTgt>
                                        </p:tgtEl>
                                        <p:attrNameLst>
                                          <p:attrName>style.visibility</p:attrName>
                                        </p:attrNameLst>
                                      </p:cBhvr>
                                      <p:to>
                                        <p:strVal val="visible"/>
                                      </p:to>
                                    </p:set>
                                    <p:animEffect filter="fade" transition="in">
                                      <p:cBhvr>
                                        <p:cTn dur="1000"/>
                                        <p:tgtEl>
                                          <p:spTgt spid="147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6">
                                            <p:txEl>
                                              <p:pRg end="3" st="3"/>
                                            </p:txEl>
                                          </p:spTgt>
                                        </p:tgtEl>
                                        <p:attrNameLst>
                                          <p:attrName>style.visibility</p:attrName>
                                        </p:attrNameLst>
                                      </p:cBhvr>
                                      <p:to>
                                        <p:strVal val="visible"/>
                                      </p:to>
                                    </p:set>
                                    <p:animEffect filter="fade" transition="in">
                                      <p:cBhvr>
                                        <p:cTn dur="1000"/>
                                        <p:tgtEl>
                                          <p:spTgt spid="147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6">
                                            <p:txEl>
                                              <p:pRg end="4" st="4"/>
                                            </p:txEl>
                                          </p:spTgt>
                                        </p:tgtEl>
                                        <p:attrNameLst>
                                          <p:attrName>style.visibility</p:attrName>
                                        </p:attrNameLst>
                                      </p:cBhvr>
                                      <p:to>
                                        <p:strVal val="visible"/>
                                      </p:to>
                                    </p:set>
                                    <p:animEffect filter="fade" transition="in">
                                      <p:cBhvr>
                                        <p:cTn dur="1000"/>
                                        <p:tgtEl>
                                          <p:spTgt spid="147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6">
                                            <p:txEl>
                                              <p:pRg end="5" st="5"/>
                                            </p:txEl>
                                          </p:spTgt>
                                        </p:tgtEl>
                                        <p:attrNameLst>
                                          <p:attrName>style.visibility</p:attrName>
                                        </p:attrNameLst>
                                      </p:cBhvr>
                                      <p:to>
                                        <p:strVal val="visible"/>
                                      </p:to>
                                    </p:set>
                                    <p:animEffect filter="fade" transition="in">
                                      <p:cBhvr>
                                        <p:cTn dur="1000"/>
                                        <p:tgtEl>
                                          <p:spTgt spid="147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6">
                                            <p:txEl>
                                              <p:pRg end="6" st="6"/>
                                            </p:txEl>
                                          </p:spTgt>
                                        </p:tgtEl>
                                        <p:attrNameLst>
                                          <p:attrName>style.visibility</p:attrName>
                                        </p:attrNameLst>
                                      </p:cBhvr>
                                      <p:to>
                                        <p:strVal val="visible"/>
                                      </p:to>
                                    </p:set>
                                    <p:animEffect filter="fade" transition="in">
                                      <p:cBhvr>
                                        <p:cTn dur="1000"/>
                                        <p:tgtEl>
                                          <p:spTgt spid="1476">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83" name="Shape 1483"/>
        <p:cNvGrpSpPr/>
        <p:nvPr/>
      </p:nvGrpSpPr>
      <p:grpSpPr>
        <a:xfrm>
          <a:off x="0" y="0"/>
          <a:ext cx="0" cy="0"/>
          <a:chOff x="0" y="0"/>
          <a:chExt cx="0" cy="0"/>
        </a:xfrm>
      </p:grpSpPr>
      <p:sp>
        <p:nvSpPr>
          <p:cNvPr id="1484" name="Google Shape;1484;p132"/>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Conclusions on power</a:t>
            </a:r>
            <a:endParaRPr/>
          </a:p>
        </p:txBody>
      </p:sp>
      <p:sp>
        <p:nvSpPr>
          <p:cNvPr id="1485" name="Google Shape;1485;p132"/>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Power can be defined in many ways, but it is broadly the ability to achieve goals.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Humans may use AIs to seek power, while AIs may seek power as an instrumental goal towards a different terminal goal.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Structural realism, a concept in international relations, suggests that advanced AIs will seek and compete for power.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Power seeking AIs are a tail risk, since humans may not be able to control them.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486" name="Google Shape;1486;p13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87" name="Google Shape;1487;p13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88" name="Google Shape;1488;p1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0" st="0"/>
                                            </p:txEl>
                                          </p:spTgt>
                                        </p:tgtEl>
                                        <p:attrNameLst>
                                          <p:attrName>style.visibility</p:attrName>
                                        </p:attrNameLst>
                                      </p:cBhvr>
                                      <p:to>
                                        <p:strVal val="visible"/>
                                      </p:to>
                                    </p:set>
                                    <p:animEffect filter="fade" transition="in">
                                      <p:cBhvr>
                                        <p:cTn dur="1000"/>
                                        <p:tgtEl>
                                          <p:spTgt spid="14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1" st="1"/>
                                            </p:txEl>
                                          </p:spTgt>
                                        </p:tgtEl>
                                        <p:attrNameLst>
                                          <p:attrName>style.visibility</p:attrName>
                                        </p:attrNameLst>
                                      </p:cBhvr>
                                      <p:to>
                                        <p:strVal val="visible"/>
                                      </p:to>
                                    </p:set>
                                    <p:animEffect filter="fade" transition="in">
                                      <p:cBhvr>
                                        <p:cTn dur="1000"/>
                                        <p:tgtEl>
                                          <p:spTgt spid="148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2" st="2"/>
                                            </p:txEl>
                                          </p:spTgt>
                                        </p:tgtEl>
                                        <p:attrNameLst>
                                          <p:attrName>style.visibility</p:attrName>
                                        </p:attrNameLst>
                                      </p:cBhvr>
                                      <p:to>
                                        <p:strVal val="visible"/>
                                      </p:to>
                                    </p:set>
                                    <p:animEffect filter="fade" transition="in">
                                      <p:cBhvr>
                                        <p:cTn dur="1000"/>
                                        <p:tgtEl>
                                          <p:spTgt spid="148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3" st="3"/>
                                            </p:txEl>
                                          </p:spTgt>
                                        </p:tgtEl>
                                        <p:attrNameLst>
                                          <p:attrName>style.visibility</p:attrName>
                                        </p:attrNameLst>
                                      </p:cBhvr>
                                      <p:to>
                                        <p:strVal val="visible"/>
                                      </p:to>
                                    </p:set>
                                    <p:animEffect filter="fade" transition="in">
                                      <p:cBhvr>
                                        <p:cTn dur="1000"/>
                                        <p:tgtEl>
                                          <p:spTgt spid="148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4" st="4"/>
                                            </p:txEl>
                                          </p:spTgt>
                                        </p:tgtEl>
                                        <p:attrNameLst>
                                          <p:attrName>style.visibility</p:attrName>
                                        </p:attrNameLst>
                                      </p:cBhvr>
                                      <p:to>
                                        <p:strVal val="visible"/>
                                      </p:to>
                                    </p:set>
                                    <p:animEffect filter="fade" transition="in">
                                      <p:cBhvr>
                                        <p:cTn dur="1000"/>
                                        <p:tgtEl>
                                          <p:spTgt spid="148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5" st="5"/>
                                            </p:txEl>
                                          </p:spTgt>
                                        </p:tgtEl>
                                        <p:attrNameLst>
                                          <p:attrName>style.visibility</p:attrName>
                                        </p:attrNameLst>
                                      </p:cBhvr>
                                      <p:to>
                                        <p:strVal val="visible"/>
                                      </p:to>
                                    </p:set>
                                    <p:animEffect filter="fade" transition="in">
                                      <p:cBhvr>
                                        <p:cTn dur="1000"/>
                                        <p:tgtEl>
                                          <p:spTgt spid="148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6" st="6"/>
                                            </p:txEl>
                                          </p:spTgt>
                                        </p:tgtEl>
                                        <p:attrNameLst>
                                          <p:attrName>style.visibility</p:attrName>
                                        </p:attrNameLst>
                                      </p:cBhvr>
                                      <p:to>
                                        <p:strVal val="visible"/>
                                      </p:to>
                                    </p:set>
                                    <p:animEffect filter="fade" transition="in">
                                      <p:cBhvr>
                                        <p:cTn dur="1000"/>
                                        <p:tgtEl>
                                          <p:spTgt spid="148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7" st="7"/>
                                            </p:txEl>
                                          </p:spTgt>
                                        </p:tgtEl>
                                        <p:attrNameLst>
                                          <p:attrName>style.visibility</p:attrName>
                                        </p:attrNameLst>
                                      </p:cBhvr>
                                      <p:to>
                                        <p:strVal val="visible"/>
                                      </p:to>
                                    </p:set>
                                    <p:animEffect filter="fade" transition="in">
                                      <p:cBhvr>
                                        <p:cTn dur="1000"/>
                                        <p:tgtEl>
                                          <p:spTgt spid="148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5">
                                            <p:txEl>
                                              <p:pRg end="8" st="8"/>
                                            </p:txEl>
                                          </p:spTgt>
                                        </p:tgtEl>
                                        <p:attrNameLst>
                                          <p:attrName>style.visibility</p:attrName>
                                        </p:attrNameLst>
                                      </p:cBhvr>
                                      <p:to>
                                        <p:strVal val="visible"/>
                                      </p:to>
                                    </p:set>
                                    <p:animEffect filter="fade" transition="in">
                                      <p:cBhvr>
                                        <p:cTn dur="1000"/>
                                        <p:tgtEl>
                                          <p:spTgt spid="148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92" name="Shape 1492"/>
        <p:cNvGrpSpPr/>
        <p:nvPr/>
      </p:nvGrpSpPr>
      <p:grpSpPr>
        <a:xfrm>
          <a:off x="0" y="0"/>
          <a:ext cx="0" cy="0"/>
          <a:chOff x="0" y="0"/>
          <a:chExt cx="0" cy="0"/>
        </a:xfrm>
      </p:grpSpPr>
      <p:sp>
        <p:nvSpPr>
          <p:cNvPr id="1493" name="Google Shape;1493;p133"/>
          <p:cNvSpPr txBox="1"/>
          <p:nvPr/>
        </p:nvSpPr>
        <p:spPr>
          <a:xfrm>
            <a:off x="0" y="709101"/>
            <a:ext cx="9144000" cy="2598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Single Agent Control</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5: Emergence</a:t>
            </a:r>
            <a:endParaRPr b="0" i="0" sz="3000" u="none" cap="none" strike="noStrike">
              <a:solidFill>
                <a:srgbClr val="000000"/>
              </a:solidFill>
              <a:latin typeface="Nunito Light"/>
              <a:ea typeface="Nunito Light"/>
              <a:cs typeface="Nunito Light"/>
              <a:sym typeface="Nunito Light"/>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  </a:t>
            </a:r>
            <a:endParaRPr b="0" i="0" sz="3000" u="none" cap="none" strike="noStrike">
              <a:solidFill>
                <a:srgbClr val="000000"/>
              </a:solidFill>
              <a:latin typeface="Nunito Light"/>
              <a:ea typeface="Nunito Light"/>
              <a:cs typeface="Nunito Light"/>
              <a:sym typeface="Nunito Light"/>
            </a:endParaRPr>
          </a:p>
        </p:txBody>
      </p:sp>
      <p:sp>
        <p:nvSpPr>
          <p:cNvPr id="1494" name="Google Shape;1494;p13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95" name="Google Shape;1495;p13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96" name="Google Shape;1496;p1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497" name="Google Shape;1497;p133"/>
          <p:cNvSpPr txBox="1"/>
          <p:nvPr/>
        </p:nvSpPr>
        <p:spPr>
          <a:xfrm>
            <a:off x="367675" y="3768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1" lang="en" sz="2000" u="none" cap="none" strike="noStrike">
                <a:solidFill>
                  <a:schemeClr val="dk1"/>
                </a:solidFill>
                <a:latin typeface="Nunito"/>
                <a:ea typeface="Nunito"/>
                <a:cs typeface="Nunito"/>
                <a:sym typeface="Nunito"/>
              </a:rPr>
              <a:t>AIs may develop unanticipated goals and capabilities.</a:t>
            </a:r>
            <a:endParaRPr b="0" i="1" sz="2000" u="none" cap="none" strike="noStrike">
              <a:solidFill>
                <a:schemeClr val="dk1"/>
              </a:solidFill>
              <a:latin typeface="Nunito"/>
              <a:ea typeface="Nunito"/>
              <a:cs typeface="Nunito"/>
              <a:sym typeface="Nunito"/>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01" name="Shape 1501"/>
        <p:cNvGrpSpPr/>
        <p:nvPr/>
      </p:nvGrpSpPr>
      <p:grpSpPr>
        <a:xfrm>
          <a:off x="0" y="0"/>
          <a:ext cx="0" cy="0"/>
          <a:chOff x="0" y="0"/>
          <a:chExt cx="0" cy="0"/>
        </a:xfrm>
      </p:grpSpPr>
      <p:sp>
        <p:nvSpPr>
          <p:cNvPr id="1502" name="Google Shape;1502;p13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1503" name="Google Shape;1503;p134"/>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Bias: </a:t>
            </a:r>
            <a:r>
              <a:rPr b="0" i="1" lang="en" sz="2000" u="none" cap="none" strike="noStrike">
                <a:solidFill>
                  <a:schemeClr val="dk1"/>
                </a:solidFill>
                <a:latin typeface="Nunito"/>
                <a:ea typeface="Nunito"/>
                <a:cs typeface="Nunito"/>
                <a:sym typeface="Nunito"/>
              </a:rPr>
              <a:t>How and why do biases arise in AI systems?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Opaqueness: </a:t>
            </a:r>
            <a:r>
              <a:rPr b="0" i="1" lang="en" sz="2000" u="none" cap="none" strike="noStrike">
                <a:solidFill>
                  <a:schemeClr val="dk1"/>
                </a:solidFill>
                <a:latin typeface="Nunito"/>
                <a:ea typeface="Nunito"/>
                <a:cs typeface="Nunito"/>
                <a:sym typeface="Nunito"/>
              </a:rPr>
              <a:t>ML systems are “black boxes.”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Proxy gaming: </a:t>
            </a:r>
            <a:r>
              <a:rPr b="0" i="1" lang="en" sz="2000" u="none" cap="none" strike="noStrike">
                <a:solidFill>
                  <a:schemeClr val="dk1"/>
                </a:solidFill>
                <a:latin typeface="Nunito"/>
                <a:ea typeface="Nunito"/>
                <a:cs typeface="Nunito"/>
                <a:sym typeface="Nunito"/>
              </a:rPr>
              <a:t>ML systems may diverge from our intended goals.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Power: </a:t>
            </a:r>
            <a:r>
              <a:rPr b="0" i="1" lang="en" sz="2000" u="none" cap="none" strike="noStrike">
                <a:solidFill>
                  <a:schemeClr val="dk1"/>
                </a:solidFill>
                <a:latin typeface="Nunito"/>
                <a:ea typeface="Nunito"/>
                <a:cs typeface="Nunito"/>
                <a:sym typeface="Nunito"/>
              </a:rPr>
              <a:t>What conditions could lead to power seeking AIs?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Emergence: </a:t>
            </a:r>
            <a:r>
              <a:rPr b="0" i="1" lang="en" sz="2000" u="none" cap="none" strike="noStrike">
                <a:solidFill>
                  <a:schemeClr val="dk1"/>
                </a:solidFill>
                <a:latin typeface="Nunito"/>
                <a:ea typeface="Nunito"/>
                <a:cs typeface="Nunito"/>
                <a:sym typeface="Nunito"/>
              </a:rPr>
              <a:t>AIs may develop unanticipated goals and capabilities.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Deception: </a:t>
            </a:r>
            <a:r>
              <a:rPr b="0" i="1" lang="en" sz="2000" u="none" cap="none" strike="noStrike">
                <a:solidFill>
                  <a:schemeClr val="dk1"/>
                </a:solidFill>
                <a:latin typeface="Nunito"/>
                <a:ea typeface="Nunito"/>
                <a:cs typeface="Nunito"/>
                <a:sym typeface="Nunito"/>
              </a:rPr>
              <a:t>AI systems may deceive humans.</a:t>
            </a:r>
            <a:endParaRPr b="0" i="1" sz="2000" u="none" cap="none" strike="noStrike">
              <a:solidFill>
                <a:schemeClr val="dk1"/>
              </a:solidFill>
              <a:latin typeface="Nunito"/>
              <a:ea typeface="Nunito"/>
              <a:cs typeface="Nunito"/>
              <a:sym typeface="Nunito"/>
            </a:endParaRPr>
          </a:p>
        </p:txBody>
      </p:sp>
      <p:sp>
        <p:nvSpPr>
          <p:cNvPr id="1504" name="Google Shape;1504;p13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05" name="Google Shape;1505;p13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06" name="Google Shape;1506;p1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07" name="Google Shape;1507;p134"/>
          <p:cNvSpPr/>
          <p:nvPr/>
        </p:nvSpPr>
        <p:spPr>
          <a:xfrm>
            <a:off x="364325" y="2678900"/>
            <a:ext cx="8279700" cy="4533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7"/>
                                        </p:tgtEl>
                                        <p:attrNameLst>
                                          <p:attrName>style.visibility</p:attrName>
                                        </p:attrNameLst>
                                      </p:cBhvr>
                                      <p:to>
                                        <p:strVal val="visible"/>
                                      </p:to>
                                    </p:set>
                                    <p:animEffect filter="fade" transition="in">
                                      <p:cBhvr>
                                        <p:cTn dur="1000"/>
                                        <p:tgtEl>
                                          <p:spTgt spid="15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6"/>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Language Model Attacks</a:t>
            </a:r>
            <a:endParaRPr/>
          </a:p>
        </p:txBody>
      </p:sp>
      <p:sp>
        <p:nvSpPr>
          <p:cNvPr id="284" name="Google Shape;284;p36"/>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285" name="Google Shape;285;p36"/>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286" name="Google Shape;286;p36"/>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87" name="Google Shape;287;p36"/>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288" name="Google Shape;288;p36"/>
          <p:cNvSpPr txBox="1"/>
          <p:nvPr/>
        </p:nvSpPr>
        <p:spPr>
          <a:xfrm>
            <a:off x="423400" y="790100"/>
            <a:ext cx="8409000" cy="90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Adversarial suffixes can be appended to harmful prompts to “jailbreak” language models.</a:t>
            </a:r>
            <a:endParaRPr sz="2000">
              <a:solidFill>
                <a:schemeClr val="dk1"/>
              </a:solidFill>
              <a:latin typeface="Nunito"/>
              <a:ea typeface="Nunito"/>
              <a:cs typeface="Nunito"/>
              <a:sym typeface="Nunito"/>
            </a:endParaRPr>
          </a:p>
        </p:txBody>
      </p:sp>
      <p:sp>
        <p:nvSpPr>
          <p:cNvPr id="289" name="Google Shape;289;p36"/>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90" name="Google Shape;290;p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91" name="Google Shape;291;p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92" name="Google Shape;292;p36"/>
          <p:cNvPicPr preferRelativeResize="0"/>
          <p:nvPr/>
        </p:nvPicPr>
        <p:blipFill>
          <a:blip r:embed="rId3">
            <a:alphaModFix/>
          </a:blip>
          <a:stretch>
            <a:fillRect/>
          </a:stretch>
        </p:blipFill>
        <p:spPr>
          <a:xfrm>
            <a:off x="2147375" y="1525850"/>
            <a:ext cx="4961050" cy="3312850"/>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11" name="Shape 1511"/>
        <p:cNvGrpSpPr/>
        <p:nvPr/>
      </p:nvGrpSpPr>
      <p:grpSpPr>
        <a:xfrm>
          <a:off x="0" y="0"/>
          <a:ext cx="0" cy="0"/>
          <a:chOff x="0" y="0"/>
          <a:chExt cx="0" cy="0"/>
        </a:xfrm>
      </p:grpSpPr>
      <p:sp>
        <p:nvSpPr>
          <p:cNvPr id="1512" name="Google Shape;1512;p135"/>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Emergence</a:t>
            </a:r>
            <a:endParaRPr/>
          </a:p>
        </p:txBody>
      </p:sp>
      <p:sp>
        <p:nvSpPr>
          <p:cNvPr id="1513" name="Google Shape;1513;p135"/>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Emergence</a:t>
            </a:r>
            <a:r>
              <a:rPr b="0" i="0" lang="en" sz="2000" u="none" cap="none" strike="noStrike">
                <a:solidFill>
                  <a:schemeClr val="dk1"/>
                </a:solidFill>
                <a:highlight>
                  <a:schemeClr val="lt1"/>
                </a:highlight>
                <a:latin typeface="Nunito"/>
                <a:ea typeface="Nunito"/>
                <a:cs typeface="Nunito"/>
                <a:sym typeface="Nunito"/>
              </a:rPr>
              <a:t> occurs when a systems lower-level behavior is qualitatively different from its higher-level behavior.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More advanced AI systems cannot be understood by studying less advanced systems.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“More is different” — a large amount of uranium creates a qualitatively different nuclear reaction than a small amount.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514" name="Google Shape;1514;p13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15" name="Google Shape;1515;p13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16" name="Google Shape;1516;p13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3">
                                            <p:txEl>
                                              <p:pRg end="0" st="0"/>
                                            </p:txEl>
                                          </p:spTgt>
                                        </p:tgtEl>
                                        <p:attrNameLst>
                                          <p:attrName>style.visibility</p:attrName>
                                        </p:attrNameLst>
                                      </p:cBhvr>
                                      <p:to>
                                        <p:strVal val="visible"/>
                                      </p:to>
                                    </p:set>
                                    <p:animEffect filter="fade" transition="in">
                                      <p:cBhvr>
                                        <p:cTn dur="1000"/>
                                        <p:tgtEl>
                                          <p:spTgt spid="15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3">
                                            <p:txEl>
                                              <p:pRg end="1" st="1"/>
                                            </p:txEl>
                                          </p:spTgt>
                                        </p:tgtEl>
                                        <p:attrNameLst>
                                          <p:attrName>style.visibility</p:attrName>
                                        </p:attrNameLst>
                                      </p:cBhvr>
                                      <p:to>
                                        <p:strVal val="visible"/>
                                      </p:to>
                                    </p:set>
                                    <p:animEffect filter="fade" transition="in">
                                      <p:cBhvr>
                                        <p:cTn dur="1000"/>
                                        <p:tgtEl>
                                          <p:spTgt spid="15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3">
                                            <p:txEl>
                                              <p:pRg end="2" st="2"/>
                                            </p:txEl>
                                          </p:spTgt>
                                        </p:tgtEl>
                                        <p:attrNameLst>
                                          <p:attrName>style.visibility</p:attrName>
                                        </p:attrNameLst>
                                      </p:cBhvr>
                                      <p:to>
                                        <p:strVal val="visible"/>
                                      </p:to>
                                    </p:set>
                                    <p:animEffect filter="fade" transition="in">
                                      <p:cBhvr>
                                        <p:cTn dur="1000"/>
                                        <p:tgtEl>
                                          <p:spTgt spid="151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3">
                                            <p:txEl>
                                              <p:pRg end="3" st="3"/>
                                            </p:txEl>
                                          </p:spTgt>
                                        </p:tgtEl>
                                        <p:attrNameLst>
                                          <p:attrName>style.visibility</p:attrName>
                                        </p:attrNameLst>
                                      </p:cBhvr>
                                      <p:to>
                                        <p:strVal val="visible"/>
                                      </p:to>
                                    </p:set>
                                    <p:animEffect filter="fade" transition="in">
                                      <p:cBhvr>
                                        <p:cTn dur="1000"/>
                                        <p:tgtEl>
                                          <p:spTgt spid="151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3">
                                            <p:txEl>
                                              <p:pRg end="4" st="4"/>
                                            </p:txEl>
                                          </p:spTgt>
                                        </p:tgtEl>
                                        <p:attrNameLst>
                                          <p:attrName>style.visibility</p:attrName>
                                        </p:attrNameLst>
                                      </p:cBhvr>
                                      <p:to>
                                        <p:strVal val="visible"/>
                                      </p:to>
                                    </p:set>
                                    <p:animEffect filter="fade" transition="in">
                                      <p:cBhvr>
                                        <p:cTn dur="1000"/>
                                        <p:tgtEl>
                                          <p:spTgt spid="151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3">
                                            <p:txEl>
                                              <p:pRg end="5" st="5"/>
                                            </p:txEl>
                                          </p:spTgt>
                                        </p:tgtEl>
                                        <p:attrNameLst>
                                          <p:attrName>style.visibility</p:attrName>
                                        </p:attrNameLst>
                                      </p:cBhvr>
                                      <p:to>
                                        <p:strVal val="visible"/>
                                      </p:to>
                                    </p:set>
                                    <p:animEffect filter="fade" transition="in">
                                      <p:cBhvr>
                                        <p:cTn dur="1000"/>
                                        <p:tgtEl>
                                          <p:spTgt spid="151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3">
                                            <p:txEl>
                                              <p:pRg end="6" st="6"/>
                                            </p:txEl>
                                          </p:spTgt>
                                        </p:tgtEl>
                                        <p:attrNameLst>
                                          <p:attrName>style.visibility</p:attrName>
                                        </p:attrNameLst>
                                      </p:cBhvr>
                                      <p:to>
                                        <p:strVal val="visible"/>
                                      </p:to>
                                    </p:set>
                                    <p:animEffect filter="fade" transition="in">
                                      <p:cBhvr>
                                        <p:cTn dur="1000"/>
                                        <p:tgtEl>
                                          <p:spTgt spid="151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3">
                                            <p:txEl>
                                              <p:pRg end="7" st="7"/>
                                            </p:txEl>
                                          </p:spTgt>
                                        </p:tgtEl>
                                        <p:attrNameLst>
                                          <p:attrName>style.visibility</p:attrName>
                                        </p:attrNameLst>
                                      </p:cBhvr>
                                      <p:to>
                                        <p:strVal val="visible"/>
                                      </p:to>
                                    </p:set>
                                    <p:animEffect filter="fade" transition="in">
                                      <p:cBhvr>
                                        <p:cTn dur="1000"/>
                                        <p:tgtEl>
                                          <p:spTgt spid="1513">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20" name="Shape 1520"/>
        <p:cNvGrpSpPr/>
        <p:nvPr/>
      </p:nvGrpSpPr>
      <p:grpSpPr>
        <a:xfrm>
          <a:off x="0" y="0"/>
          <a:ext cx="0" cy="0"/>
          <a:chOff x="0" y="0"/>
          <a:chExt cx="0" cy="0"/>
        </a:xfrm>
      </p:grpSpPr>
      <p:sp>
        <p:nvSpPr>
          <p:cNvPr id="1521" name="Google Shape;1521;p136"/>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Emergent capabilities</a:t>
            </a:r>
            <a:endParaRPr/>
          </a:p>
        </p:txBody>
      </p:sp>
      <p:sp>
        <p:nvSpPr>
          <p:cNvPr id="1522" name="Google Shape;1522;p136"/>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Emergent capabilities</a:t>
            </a:r>
            <a:r>
              <a:rPr b="0" i="0" lang="en" sz="2000" u="none" cap="none" strike="noStrike">
                <a:solidFill>
                  <a:schemeClr val="dk1"/>
                </a:solidFill>
                <a:highlight>
                  <a:schemeClr val="lt1"/>
                </a:highlight>
                <a:latin typeface="Nunito"/>
                <a:ea typeface="Nunito"/>
                <a:cs typeface="Nunito"/>
                <a:sym typeface="Nunito"/>
              </a:rPr>
              <a:t> are qualitatively new and unprecedented qualities that arise with increased model size, training time, and dataset size.</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Below some critical combination of model size, training time, and dataset size, models cannot perform certain tasks.</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At the threshold they suddenly can.</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523" name="Google Shape;1523;p13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24" name="Google Shape;1524;p1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25" name="Google Shape;1525;p1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2">
                                            <p:txEl>
                                              <p:pRg end="0" st="0"/>
                                            </p:txEl>
                                          </p:spTgt>
                                        </p:tgtEl>
                                        <p:attrNameLst>
                                          <p:attrName>style.visibility</p:attrName>
                                        </p:attrNameLst>
                                      </p:cBhvr>
                                      <p:to>
                                        <p:strVal val="visible"/>
                                      </p:to>
                                    </p:set>
                                    <p:animEffect filter="fade" transition="in">
                                      <p:cBhvr>
                                        <p:cTn dur="1000"/>
                                        <p:tgtEl>
                                          <p:spTgt spid="15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2">
                                            <p:txEl>
                                              <p:pRg end="1" st="1"/>
                                            </p:txEl>
                                          </p:spTgt>
                                        </p:tgtEl>
                                        <p:attrNameLst>
                                          <p:attrName>style.visibility</p:attrName>
                                        </p:attrNameLst>
                                      </p:cBhvr>
                                      <p:to>
                                        <p:strVal val="visible"/>
                                      </p:to>
                                    </p:set>
                                    <p:animEffect filter="fade" transition="in">
                                      <p:cBhvr>
                                        <p:cTn dur="1000"/>
                                        <p:tgtEl>
                                          <p:spTgt spid="15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2">
                                            <p:txEl>
                                              <p:pRg end="2" st="2"/>
                                            </p:txEl>
                                          </p:spTgt>
                                        </p:tgtEl>
                                        <p:attrNameLst>
                                          <p:attrName>style.visibility</p:attrName>
                                        </p:attrNameLst>
                                      </p:cBhvr>
                                      <p:to>
                                        <p:strVal val="visible"/>
                                      </p:to>
                                    </p:set>
                                    <p:animEffect filter="fade" transition="in">
                                      <p:cBhvr>
                                        <p:cTn dur="1000"/>
                                        <p:tgtEl>
                                          <p:spTgt spid="152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2">
                                            <p:txEl>
                                              <p:pRg end="3" st="3"/>
                                            </p:txEl>
                                          </p:spTgt>
                                        </p:tgtEl>
                                        <p:attrNameLst>
                                          <p:attrName>style.visibility</p:attrName>
                                        </p:attrNameLst>
                                      </p:cBhvr>
                                      <p:to>
                                        <p:strVal val="visible"/>
                                      </p:to>
                                    </p:set>
                                    <p:animEffect filter="fade" transition="in">
                                      <p:cBhvr>
                                        <p:cTn dur="1000"/>
                                        <p:tgtEl>
                                          <p:spTgt spid="152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2">
                                            <p:txEl>
                                              <p:pRg end="4" st="4"/>
                                            </p:txEl>
                                          </p:spTgt>
                                        </p:tgtEl>
                                        <p:attrNameLst>
                                          <p:attrName>style.visibility</p:attrName>
                                        </p:attrNameLst>
                                      </p:cBhvr>
                                      <p:to>
                                        <p:strVal val="visible"/>
                                      </p:to>
                                    </p:set>
                                    <p:animEffect filter="fade" transition="in">
                                      <p:cBhvr>
                                        <p:cTn dur="1000"/>
                                        <p:tgtEl>
                                          <p:spTgt spid="152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2">
                                            <p:txEl>
                                              <p:pRg end="5" st="5"/>
                                            </p:txEl>
                                          </p:spTgt>
                                        </p:tgtEl>
                                        <p:attrNameLst>
                                          <p:attrName>style.visibility</p:attrName>
                                        </p:attrNameLst>
                                      </p:cBhvr>
                                      <p:to>
                                        <p:strVal val="visible"/>
                                      </p:to>
                                    </p:set>
                                    <p:animEffect filter="fade" transition="in">
                                      <p:cBhvr>
                                        <p:cTn dur="1000"/>
                                        <p:tgtEl>
                                          <p:spTgt spid="152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2">
                                            <p:txEl>
                                              <p:pRg end="6" st="6"/>
                                            </p:txEl>
                                          </p:spTgt>
                                        </p:tgtEl>
                                        <p:attrNameLst>
                                          <p:attrName>style.visibility</p:attrName>
                                        </p:attrNameLst>
                                      </p:cBhvr>
                                      <p:to>
                                        <p:strVal val="visible"/>
                                      </p:to>
                                    </p:set>
                                    <p:animEffect filter="fade" transition="in">
                                      <p:cBhvr>
                                        <p:cTn dur="1000"/>
                                        <p:tgtEl>
                                          <p:spTgt spid="152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2">
                                            <p:txEl>
                                              <p:pRg end="7" st="7"/>
                                            </p:txEl>
                                          </p:spTgt>
                                        </p:tgtEl>
                                        <p:attrNameLst>
                                          <p:attrName>style.visibility</p:attrName>
                                        </p:attrNameLst>
                                      </p:cBhvr>
                                      <p:to>
                                        <p:strVal val="visible"/>
                                      </p:to>
                                    </p:set>
                                    <p:animEffect filter="fade" transition="in">
                                      <p:cBhvr>
                                        <p:cTn dur="1000"/>
                                        <p:tgtEl>
                                          <p:spTgt spid="152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29" name="Shape 1529"/>
        <p:cNvGrpSpPr/>
        <p:nvPr/>
      </p:nvGrpSpPr>
      <p:grpSpPr>
        <a:xfrm>
          <a:off x="0" y="0"/>
          <a:ext cx="0" cy="0"/>
          <a:chOff x="0" y="0"/>
          <a:chExt cx="0" cy="0"/>
        </a:xfrm>
      </p:grpSpPr>
      <p:sp>
        <p:nvSpPr>
          <p:cNvPr id="1530" name="Google Shape;1530;p137"/>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Emergent capabilities</a:t>
            </a:r>
            <a:endParaRPr/>
          </a:p>
        </p:txBody>
      </p:sp>
      <p:sp>
        <p:nvSpPr>
          <p:cNvPr id="1531" name="Google Shape;1531;p13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32" name="Google Shape;1532;p1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33" name="Google Shape;1533;p1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534" name="Google Shape;1534;p137"/>
          <p:cNvPicPr preferRelativeResize="0"/>
          <p:nvPr/>
        </p:nvPicPr>
        <p:blipFill rotWithShape="1">
          <a:blip r:embed="rId3">
            <a:alphaModFix/>
          </a:blip>
          <a:srcRect b="0" l="0" r="0" t="0"/>
          <a:stretch/>
        </p:blipFill>
        <p:spPr>
          <a:xfrm>
            <a:off x="1600200" y="628650"/>
            <a:ext cx="5943598" cy="4038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34"/>
                                        </p:tgtEl>
                                        <p:attrNameLst>
                                          <p:attrName>style.visibility</p:attrName>
                                        </p:attrNameLst>
                                      </p:cBhvr>
                                      <p:to>
                                        <p:strVal val="visible"/>
                                      </p:to>
                                    </p:set>
                                    <p:animEffect filter="fade" transition="in">
                                      <p:cBhvr>
                                        <p:cTn dur="1000"/>
                                        <p:tgtEl>
                                          <p:spTgt spid="15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38" name="Shape 1538"/>
        <p:cNvGrpSpPr/>
        <p:nvPr/>
      </p:nvGrpSpPr>
      <p:grpSpPr>
        <a:xfrm>
          <a:off x="0" y="0"/>
          <a:ext cx="0" cy="0"/>
          <a:chOff x="0" y="0"/>
          <a:chExt cx="0" cy="0"/>
        </a:xfrm>
      </p:grpSpPr>
      <p:sp>
        <p:nvSpPr>
          <p:cNvPr id="1539" name="Google Shape;1539;p138"/>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Emergent capabilities</a:t>
            </a:r>
            <a:endParaRPr/>
          </a:p>
        </p:txBody>
      </p:sp>
      <p:sp>
        <p:nvSpPr>
          <p:cNvPr id="1540" name="Google Shape;1540;p138"/>
          <p:cNvSpPr txBox="1"/>
          <p:nvPr/>
        </p:nvSpPr>
        <p:spPr>
          <a:xfrm>
            <a:off x="423400" y="817200"/>
            <a:ext cx="8409000" cy="52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Emergent capabilities are unpredictable, and arise because they reduce training loss. </a:t>
            </a:r>
            <a:endParaRPr b="0" i="0" sz="2000" u="none" cap="none" strike="noStrike">
              <a:solidFill>
                <a:schemeClr val="dk1"/>
              </a:solidFill>
              <a:highlight>
                <a:schemeClr val="lt1"/>
              </a:highlight>
              <a:latin typeface="Nunito"/>
              <a:ea typeface="Nunito"/>
              <a:cs typeface="Nunito"/>
              <a:sym typeface="Nunito"/>
            </a:endParaRPr>
          </a:p>
        </p:txBody>
      </p:sp>
      <p:sp>
        <p:nvSpPr>
          <p:cNvPr id="1541" name="Google Shape;1541;p13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42" name="Google Shape;1542;p1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43" name="Google Shape;1543;p1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44" name="Google Shape;1544;p138"/>
          <p:cNvSpPr txBox="1"/>
          <p:nvPr/>
        </p:nvSpPr>
        <p:spPr>
          <a:xfrm>
            <a:off x="423400" y="1624475"/>
            <a:ext cx="3437100" cy="52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Ex: LLMs with text-based loss functions develop basic visual intuitions. </a:t>
            </a:r>
            <a:endParaRPr b="0" i="0" sz="2000" u="none" cap="none" strike="noStrike">
              <a:solidFill>
                <a:schemeClr val="dk1"/>
              </a:solidFill>
              <a:highlight>
                <a:schemeClr val="lt1"/>
              </a:highlight>
              <a:latin typeface="Nunito"/>
              <a:ea typeface="Nunito"/>
              <a:cs typeface="Nunito"/>
              <a:sym typeface="Nunito"/>
            </a:endParaRPr>
          </a:p>
        </p:txBody>
      </p:sp>
      <p:sp>
        <p:nvSpPr>
          <p:cNvPr id="1545" name="Google Shape;1545;p138"/>
          <p:cNvSpPr txBox="1"/>
          <p:nvPr/>
        </p:nvSpPr>
        <p:spPr>
          <a:xfrm>
            <a:off x="367500" y="3112913"/>
            <a:ext cx="8409000" cy="52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Capabilities of AIs may not be discovered until after training or well after deployment.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grpSp>
        <p:nvGrpSpPr>
          <p:cNvPr id="1546" name="Google Shape;1546;p138"/>
          <p:cNvGrpSpPr/>
          <p:nvPr/>
        </p:nvGrpSpPr>
        <p:grpSpPr>
          <a:xfrm>
            <a:off x="3746275" y="1339800"/>
            <a:ext cx="5427300" cy="1643025"/>
            <a:chOff x="548575" y="2147075"/>
            <a:chExt cx="5427300" cy="1643025"/>
          </a:xfrm>
        </p:grpSpPr>
        <p:pic>
          <p:nvPicPr>
            <p:cNvPr id="1547" name="Google Shape;1547;p138"/>
            <p:cNvPicPr preferRelativeResize="0"/>
            <p:nvPr/>
          </p:nvPicPr>
          <p:blipFill rotWithShape="1">
            <a:blip r:embed="rId3">
              <a:alphaModFix/>
            </a:blip>
            <a:srcRect b="28320" l="0" r="10255" t="0"/>
            <a:stretch/>
          </p:blipFill>
          <p:spPr>
            <a:xfrm>
              <a:off x="595225" y="2147075"/>
              <a:ext cx="5334000" cy="1428750"/>
            </a:xfrm>
            <a:prstGeom prst="rect">
              <a:avLst/>
            </a:prstGeom>
            <a:noFill/>
            <a:ln>
              <a:noFill/>
            </a:ln>
          </p:spPr>
        </p:pic>
        <p:sp>
          <p:nvSpPr>
            <p:cNvPr id="1548" name="Google Shape;1548;p138"/>
            <p:cNvSpPr txBox="1"/>
            <p:nvPr/>
          </p:nvSpPr>
          <p:spPr>
            <a:xfrm>
              <a:off x="548575" y="3485000"/>
              <a:ext cx="5427300" cy="30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GPT-4 becomes better at drawing unicorns during training.</a:t>
              </a:r>
              <a:endParaRPr b="0" i="0" sz="1400" u="none" cap="none" strike="noStrike">
                <a:solidFill>
                  <a:srgbClr val="000000"/>
                </a:solidFill>
                <a:latin typeface="Nunito"/>
                <a:ea typeface="Nunito"/>
                <a:cs typeface="Nunito"/>
                <a:sym typeface="Nunito"/>
              </a:endParaRPr>
            </a:p>
          </p:txBody>
        </p:sp>
      </p:grpSp>
      <p:sp>
        <p:nvSpPr>
          <p:cNvPr id="1549" name="Google Shape;1549;p138"/>
          <p:cNvSpPr txBox="1"/>
          <p:nvPr/>
        </p:nvSpPr>
        <p:spPr>
          <a:xfrm>
            <a:off x="367500" y="3953688"/>
            <a:ext cx="8409000" cy="52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Emergent capabilities make control difficult.</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0"/>
                                        </p:tgtEl>
                                        <p:attrNameLst>
                                          <p:attrName>style.visibility</p:attrName>
                                        </p:attrNameLst>
                                      </p:cBhvr>
                                      <p:to>
                                        <p:strVal val="visible"/>
                                      </p:to>
                                    </p:set>
                                    <p:animEffect filter="fade" transition="in">
                                      <p:cBhvr>
                                        <p:cTn dur="1000"/>
                                        <p:tgtEl>
                                          <p:spTgt spid="15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4"/>
                                        </p:tgtEl>
                                        <p:attrNameLst>
                                          <p:attrName>style.visibility</p:attrName>
                                        </p:attrNameLst>
                                      </p:cBhvr>
                                      <p:to>
                                        <p:strVal val="visible"/>
                                      </p:to>
                                    </p:set>
                                    <p:animEffect filter="fade" transition="in">
                                      <p:cBhvr>
                                        <p:cTn dur="1000"/>
                                        <p:tgtEl>
                                          <p:spTgt spid="15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6"/>
                                        </p:tgtEl>
                                        <p:attrNameLst>
                                          <p:attrName>style.visibility</p:attrName>
                                        </p:attrNameLst>
                                      </p:cBhvr>
                                      <p:to>
                                        <p:strVal val="visible"/>
                                      </p:to>
                                    </p:set>
                                    <p:animEffect filter="fade" transition="in">
                                      <p:cBhvr>
                                        <p:cTn dur="1000"/>
                                        <p:tgtEl>
                                          <p:spTgt spid="15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5"/>
                                        </p:tgtEl>
                                        <p:attrNameLst>
                                          <p:attrName>style.visibility</p:attrName>
                                        </p:attrNameLst>
                                      </p:cBhvr>
                                      <p:to>
                                        <p:strVal val="visible"/>
                                      </p:to>
                                    </p:set>
                                    <p:animEffect filter="fade" transition="in">
                                      <p:cBhvr>
                                        <p:cTn dur="1000"/>
                                        <p:tgtEl>
                                          <p:spTgt spid="15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9"/>
                                        </p:tgtEl>
                                        <p:attrNameLst>
                                          <p:attrName>style.visibility</p:attrName>
                                        </p:attrNameLst>
                                      </p:cBhvr>
                                      <p:to>
                                        <p:strVal val="visible"/>
                                      </p:to>
                                    </p:set>
                                    <p:animEffect filter="fade" transition="in">
                                      <p:cBhvr>
                                        <p:cTn dur="1000"/>
                                        <p:tgtEl>
                                          <p:spTgt spid="15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53" name="Shape 1553"/>
        <p:cNvGrpSpPr/>
        <p:nvPr/>
      </p:nvGrpSpPr>
      <p:grpSpPr>
        <a:xfrm>
          <a:off x="0" y="0"/>
          <a:ext cx="0" cy="0"/>
          <a:chOff x="0" y="0"/>
          <a:chExt cx="0" cy="0"/>
        </a:xfrm>
      </p:grpSpPr>
      <p:sp>
        <p:nvSpPr>
          <p:cNvPr id="1554" name="Google Shape;1554;p139"/>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Emergent goal-directed behavior</a:t>
            </a:r>
            <a:endParaRPr/>
          </a:p>
        </p:txBody>
      </p:sp>
      <p:sp>
        <p:nvSpPr>
          <p:cNvPr id="1555" name="Google Shape;1555;p139"/>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Models may develop emergent goal-directed behaviors that go beyond merely solving specific problems or tasks.</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highlight>
                  <a:schemeClr val="lt1"/>
                </a:highlight>
                <a:latin typeface="Nunito"/>
                <a:ea typeface="Nunito"/>
                <a:cs typeface="Nunito"/>
                <a:sym typeface="Nunito"/>
              </a:rPr>
              <a:t>Emergence in reinforcement learning.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highlight>
                  <a:schemeClr val="lt1"/>
                </a:highlight>
                <a:latin typeface="Nunito"/>
                <a:ea typeface="Nunito"/>
                <a:cs typeface="Nunito"/>
                <a:sym typeface="Nunito"/>
              </a:rPr>
              <a:t>Emergent optimizers.</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556" name="Google Shape;1556;p13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57" name="Google Shape;1557;p1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58" name="Google Shape;1558;p1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5">
                                            <p:txEl>
                                              <p:pRg end="0" st="0"/>
                                            </p:txEl>
                                          </p:spTgt>
                                        </p:tgtEl>
                                        <p:attrNameLst>
                                          <p:attrName>style.visibility</p:attrName>
                                        </p:attrNameLst>
                                      </p:cBhvr>
                                      <p:to>
                                        <p:strVal val="visible"/>
                                      </p:to>
                                    </p:set>
                                    <p:animEffect filter="fade" transition="in">
                                      <p:cBhvr>
                                        <p:cTn dur="1000"/>
                                        <p:tgtEl>
                                          <p:spTgt spid="15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5">
                                            <p:txEl>
                                              <p:pRg end="1" st="1"/>
                                            </p:txEl>
                                          </p:spTgt>
                                        </p:tgtEl>
                                        <p:attrNameLst>
                                          <p:attrName>style.visibility</p:attrName>
                                        </p:attrNameLst>
                                      </p:cBhvr>
                                      <p:to>
                                        <p:strVal val="visible"/>
                                      </p:to>
                                    </p:set>
                                    <p:animEffect filter="fade" transition="in">
                                      <p:cBhvr>
                                        <p:cTn dur="1000"/>
                                        <p:tgtEl>
                                          <p:spTgt spid="15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5">
                                            <p:txEl>
                                              <p:pRg end="2" st="2"/>
                                            </p:txEl>
                                          </p:spTgt>
                                        </p:tgtEl>
                                        <p:attrNameLst>
                                          <p:attrName>style.visibility</p:attrName>
                                        </p:attrNameLst>
                                      </p:cBhvr>
                                      <p:to>
                                        <p:strVal val="visible"/>
                                      </p:to>
                                    </p:set>
                                    <p:animEffect filter="fade" transition="in">
                                      <p:cBhvr>
                                        <p:cTn dur="1000"/>
                                        <p:tgtEl>
                                          <p:spTgt spid="15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5">
                                            <p:txEl>
                                              <p:pRg end="3" st="3"/>
                                            </p:txEl>
                                          </p:spTgt>
                                        </p:tgtEl>
                                        <p:attrNameLst>
                                          <p:attrName>style.visibility</p:attrName>
                                        </p:attrNameLst>
                                      </p:cBhvr>
                                      <p:to>
                                        <p:strVal val="visible"/>
                                      </p:to>
                                    </p:set>
                                    <p:animEffect filter="fade" transition="in">
                                      <p:cBhvr>
                                        <p:cTn dur="1000"/>
                                        <p:tgtEl>
                                          <p:spTgt spid="155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5">
                                            <p:txEl>
                                              <p:pRg end="4" st="4"/>
                                            </p:txEl>
                                          </p:spTgt>
                                        </p:tgtEl>
                                        <p:attrNameLst>
                                          <p:attrName>style.visibility</p:attrName>
                                        </p:attrNameLst>
                                      </p:cBhvr>
                                      <p:to>
                                        <p:strVal val="visible"/>
                                      </p:to>
                                    </p:set>
                                    <p:animEffect filter="fade" transition="in">
                                      <p:cBhvr>
                                        <p:cTn dur="1000"/>
                                        <p:tgtEl>
                                          <p:spTgt spid="155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5">
                                            <p:txEl>
                                              <p:pRg end="5" st="5"/>
                                            </p:txEl>
                                          </p:spTgt>
                                        </p:tgtEl>
                                        <p:attrNameLst>
                                          <p:attrName>style.visibility</p:attrName>
                                        </p:attrNameLst>
                                      </p:cBhvr>
                                      <p:to>
                                        <p:strVal val="visible"/>
                                      </p:to>
                                    </p:set>
                                    <p:animEffect filter="fade" transition="in">
                                      <p:cBhvr>
                                        <p:cTn dur="1000"/>
                                        <p:tgtEl>
                                          <p:spTgt spid="155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62" name="Shape 1562"/>
        <p:cNvGrpSpPr/>
        <p:nvPr/>
      </p:nvGrpSpPr>
      <p:grpSpPr>
        <a:xfrm>
          <a:off x="0" y="0"/>
          <a:ext cx="0" cy="0"/>
          <a:chOff x="0" y="0"/>
          <a:chExt cx="0" cy="0"/>
        </a:xfrm>
      </p:grpSpPr>
      <p:sp>
        <p:nvSpPr>
          <p:cNvPr id="1563" name="Google Shape;1563;p140"/>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Emergence in reinforcement learning</a:t>
            </a:r>
            <a:endParaRPr/>
          </a:p>
        </p:txBody>
      </p:sp>
      <p:sp>
        <p:nvSpPr>
          <p:cNvPr id="1564" name="Google Shape;1564;p140"/>
          <p:cNvSpPr txBox="1"/>
          <p:nvPr/>
        </p:nvSpPr>
        <p:spPr>
          <a:xfrm>
            <a:off x="423400" y="817200"/>
            <a:ext cx="8409000" cy="632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RL agents learn complex tactics and strategies involving many steps.</a:t>
            </a:r>
            <a:endParaRPr b="0" i="0" sz="2000" u="none" cap="none" strike="noStrike">
              <a:solidFill>
                <a:schemeClr val="dk1"/>
              </a:solidFill>
              <a:highlight>
                <a:schemeClr val="lt1"/>
              </a:highlight>
              <a:latin typeface="Nunito"/>
              <a:ea typeface="Nunito"/>
              <a:cs typeface="Nunito"/>
              <a:sym typeface="Nunito"/>
            </a:endParaRPr>
          </a:p>
        </p:txBody>
      </p:sp>
      <p:sp>
        <p:nvSpPr>
          <p:cNvPr id="1565" name="Google Shape;1565;p14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66" name="Google Shape;1566;p1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67" name="Google Shape;1567;p1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568" name="Google Shape;1568;p140"/>
          <p:cNvGrpSpPr/>
          <p:nvPr/>
        </p:nvGrpSpPr>
        <p:grpSpPr>
          <a:xfrm>
            <a:off x="2716475" y="2428600"/>
            <a:ext cx="3711025" cy="1832200"/>
            <a:chOff x="2657775" y="2962250"/>
            <a:chExt cx="3711025" cy="1832200"/>
          </a:xfrm>
        </p:grpSpPr>
        <p:pic>
          <p:nvPicPr>
            <p:cNvPr id="1569" name="Google Shape;1569;p140"/>
            <p:cNvPicPr preferRelativeResize="0"/>
            <p:nvPr/>
          </p:nvPicPr>
          <p:blipFill rotWithShape="1">
            <a:blip r:embed="rId3">
              <a:alphaModFix/>
            </a:blip>
            <a:srcRect b="0" l="0" r="0" t="0"/>
            <a:stretch/>
          </p:blipFill>
          <p:spPr>
            <a:xfrm>
              <a:off x="2657775" y="2962250"/>
              <a:ext cx="1439586" cy="1832200"/>
            </a:xfrm>
            <a:prstGeom prst="rect">
              <a:avLst/>
            </a:prstGeom>
            <a:noFill/>
            <a:ln>
              <a:noFill/>
            </a:ln>
          </p:spPr>
        </p:pic>
        <p:pic>
          <p:nvPicPr>
            <p:cNvPr id="1570" name="Google Shape;1570;p140"/>
            <p:cNvPicPr preferRelativeResize="0"/>
            <p:nvPr/>
          </p:nvPicPr>
          <p:blipFill rotWithShape="1">
            <a:blip r:embed="rId4">
              <a:alphaModFix/>
            </a:blip>
            <a:srcRect b="0" l="0" r="0" t="0"/>
            <a:stretch/>
          </p:blipFill>
          <p:spPr>
            <a:xfrm>
              <a:off x="5076670" y="2962250"/>
              <a:ext cx="1292130" cy="1832200"/>
            </a:xfrm>
            <a:prstGeom prst="rect">
              <a:avLst/>
            </a:prstGeom>
            <a:noFill/>
            <a:ln>
              <a:noFill/>
            </a:ln>
          </p:spPr>
        </p:pic>
      </p:grpSp>
      <p:sp>
        <p:nvSpPr>
          <p:cNvPr id="1571" name="Google Shape;1571;p140"/>
          <p:cNvSpPr txBox="1"/>
          <p:nvPr/>
        </p:nvSpPr>
        <p:spPr>
          <a:xfrm>
            <a:off x="423400" y="1258284"/>
            <a:ext cx="8409000" cy="1092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When models trained to play Minecraft and StarCraft II, they learned behaviors and strategies that were not explicitly rewarded, but improved gameplay. </a:t>
            </a:r>
            <a:endParaRPr b="0" i="0" sz="2000" u="none" cap="none" strike="noStrike">
              <a:solidFill>
                <a:schemeClr val="dk1"/>
              </a:solidFill>
              <a:highlight>
                <a:schemeClr val="lt1"/>
              </a:highlight>
              <a:latin typeface="Nunito"/>
              <a:ea typeface="Nunito"/>
              <a:cs typeface="Nunito"/>
              <a:sym typeface="Nunito"/>
            </a:endParaRPr>
          </a:p>
        </p:txBody>
      </p:sp>
      <p:sp>
        <p:nvSpPr>
          <p:cNvPr id="1572" name="Google Shape;1572;p140"/>
          <p:cNvSpPr txBox="1"/>
          <p:nvPr/>
        </p:nvSpPr>
        <p:spPr>
          <a:xfrm>
            <a:off x="423400" y="4260798"/>
            <a:ext cx="8409000" cy="53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4"/>
                                        </p:tgtEl>
                                        <p:attrNameLst>
                                          <p:attrName>style.visibility</p:attrName>
                                        </p:attrNameLst>
                                      </p:cBhvr>
                                      <p:to>
                                        <p:strVal val="visible"/>
                                      </p:to>
                                    </p:set>
                                    <p:animEffect filter="fade" transition="in">
                                      <p:cBhvr>
                                        <p:cTn dur="1000"/>
                                        <p:tgtEl>
                                          <p:spTgt spid="15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1"/>
                                        </p:tgtEl>
                                        <p:attrNameLst>
                                          <p:attrName>style.visibility</p:attrName>
                                        </p:attrNameLst>
                                      </p:cBhvr>
                                      <p:to>
                                        <p:strVal val="visible"/>
                                      </p:to>
                                    </p:set>
                                    <p:animEffect filter="fade" transition="in">
                                      <p:cBhvr>
                                        <p:cTn dur="1000"/>
                                        <p:tgtEl>
                                          <p:spTgt spid="1571"/>
                                        </p:tgtEl>
                                      </p:cBhvr>
                                    </p:animEffect>
                                  </p:childTnLst>
                                </p:cTn>
                              </p:par>
                              <p:par>
                                <p:cTn fill="hold" nodeType="withEffect" presetClass="entr" presetID="10" presetSubtype="0">
                                  <p:stCondLst>
                                    <p:cond delay="0"/>
                                  </p:stCondLst>
                                  <p:childTnLst>
                                    <p:set>
                                      <p:cBhvr>
                                        <p:cTn dur="1" fill="hold">
                                          <p:stCondLst>
                                            <p:cond delay="0"/>
                                          </p:stCondLst>
                                        </p:cTn>
                                        <p:tgtEl>
                                          <p:spTgt spid="1568"/>
                                        </p:tgtEl>
                                        <p:attrNameLst>
                                          <p:attrName>style.visibility</p:attrName>
                                        </p:attrNameLst>
                                      </p:cBhvr>
                                      <p:to>
                                        <p:strVal val="visible"/>
                                      </p:to>
                                    </p:set>
                                    <p:animEffect filter="fade" transition="in">
                                      <p:cBhvr>
                                        <p:cTn dur="1000"/>
                                        <p:tgtEl>
                                          <p:spTgt spid="15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76" name="Shape 1576"/>
        <p:cNvGrpSpPr/>
        <p:nvPr/>
      </p:nvGrpSpPr>
      <p:grpSpPr>
        <a:xfrm>
          <a:off x="0" y="0"/>
          <a:ext cx="0" cy="0"/>
          <a:chOff x="0" y="0"/>
          <a:chExt cx="0" cy="0"/>
        </a:xfrm>
      </p:grpSpPr>
      <p:sp>
        <p:nvSpPr>
          <p:cNvPr id="1577" name="Google Shape;1577;p141"/>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Emergence in reinforcement learning</a:t>
            </a:r>
            <a:endParaRPr/>
          </a:p>
        </p:txBody>
      </p:sp>
      <p:sp>
        <p:nvSpPr>
          <p:cNvPr id="1578" name="Google Shape;1578;p141"/>
          <p:cNvSpPr txBox="1"/>
          <p:nvPr/>
        </p:nvSpPr>
        <p:spPr>
          <a:xfrm>
            <a:off x="423350" y="726375"/>
            <a:ext cx="4118100" cy="954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RL agents can learn to use tools without being instructed to do so.  </a:t>
            </a:r>
            <a:endParaRPr b="0" i="0" sz="2000" u="none" cap="none" strike="noStrike">
              <a:solidFill>
                <a:schemeClr val="dk1"/>
              </a:solidFill>
              <a:highlight>
                <a:schemeClr val="lt1"/>
              </a:highlight>
              <a:latin typeface="Nunito"/>
              <a:ea typeface="Nunito"/>
              <a:cs typeface="Nunito"/>
              <a:sym typeface="Nunito"/>
            </a:endParaRPr>
          </a:p>
        </p:txBody>
      </p:sp>
      <p:sp>
        <p:nvSpPr>
          <p:cNvPr id="1579" name="Google Shape;1579;p14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80" name="Google Shape;1580;p1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81" name="Google Shape;1581;p1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582" name="Google Shape;1582;p141"/>
          <p:cNvPicPr preferRelativeResize="0"/>
          <p:nvPr/>
        </p:nvPicPr>
        <p:blipFill rotWithShape="1">
          <a:blip r:embed="rId3">
            <a:alphaModFix/>
          </a:blip>
          <a:srcRect b="0" l="0" r="0" t="0"/>
          <a:stretch/>
        </p:blipFill>
        <p:spPr>
          <a:xfrm>
            <a:off x="941475" y="3178325"/>
            <a:ext cx="2630350" cy="1479575"/>
          </a:xfrm>
          <a:prstGeom prst="rect">
            <a:avLst/>
          </a:prstGeom>
          <a:noFill/>
          <a:ln>
            <a:noFill/>
          </a:ln>
        </p:spPr>
      </p:pic>
      <p:pic>
        <p:nvPicPr>
          <p:cNvPr id="1583" name="Google Shape;1583;p141"/>
          <p:cNvPicPr preferRelativeResize="0"/>
          <p:nvPr/>
        </p:nvPicPr>
        <p:blipFill rotWithShape="1">
          <a:blip r:embed="rId4">
            <a:alphaModFix/>
          </a:blip>
          <a:srcRect b="0" l="0" r="0" t="0"/>
          <a:stretch/>
        </p:blipFill>
        <p:spPr>
          <a:xfrm>
            <a:off x="4821875" y="2639425"/>
            <a:ext cx="3522575" cy="2199275"/>
          </a:xfrm>
          <a:prstGeom prst="rect">
            <a:avLst/>
          </a:prstGeom>
          <a:noFill/>
          <a:ln>
            <a:noFill/>
          </a:ln>
        </p:spPr>
      </p:pic>
      <p:sp>
        <p:nvSpPr>
          <p:cNvPr id="1584" name="Google Shape;1584;p141"/>
          <p:cNvSpPr txBox="1"/>
          <p:nvPr/>
        </p:nvSpPr>
        <p:spPr>
          <a:xfrm>
            <a:off x="4572000" y="726375"/>
            <a:ext cx="4118100" cy="783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RL agents can learn emergent social dynamics. </a:t>
            </a:r>
            <a:endParaRPr b="0" i="0" sz="2000" u="none" cap="none" strike="noStrike">
              <a:solidFill>
                <a:schemeClr val="dk1"/>
              </a:solidFill>
              <a:highlight>
                <a:schemeClr val="lt1"/>
              </a:highlight>
              <a:latin typeface="Nunito"/>
              <a:ea typeface="Nunito"/>
              <a:cs typeface="Nunito"/>
              <a:sym typeface="Nunito"/>
            </a:endParaRPr>
          </a:p>
        </p:txBody>
      </p:sp>
      <p:sp>
        <p:nvSpPr>
          <p:cNvPr id="1585" name="Google Shape;1585;p141"/>
          <p:cNvSpPr txBox="1"/>
          <p:nvPr/>
        </p:nvSpPr>
        <p:spPr>
          <a:xfrm>
            <a:off x="423350" y="1617750"/>
            <a:ext cx="4118100" cy="954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In a simulated hide and seek game, agents built forts, manipulated ramps, and “surfed” boxes.</a:t>
            </a:r>
            <a:endParaRPr b="0" i="0" sz="2000" u="none" cap="none" strike="noStrike">
              <a:solidFill>
                <a:schemeClr val="dk1"/>
              </a:solidFill>
              <a:highlight>
                <a:schemeClr val="lt1"/>
              </a:highlight>
              <a:latin typeface="Nunito"/>
              <a:ea typeface="Nunito"/>
              <a:cs typeface="Nunito"/>
              <a:sym typeface="Nunito"/>
            </a:endParaRPr>
          </a:p>
        </p:txBody>
      </p:sp>
      <p:sp>
        <p:nvSpPr>
          <p:cNvPr id="1586" name="Google Shape;1586;p141"/>
          <p:cNvSpPr txBox="1"/>
          <p:nvPr/>
        </p:nvSpPr>
        <p:spPr>
          <a:xfrm>
            <a:off x="4572000" y="1617750"/>
            <a:ext cx="4118100" cy="783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Generative agents—built on top of LLMs—communicate with one another. </a:t>
            </a:r>
            <a:endParaRPr b="0" i="0" sz="2000" u="none" cap="none" strike="noStrike">
              <a:solidFill>
                <a:schemeClr val="dk1"/>
              </a:solidFill>
              <a:highlight>
                <a:schemeClr val="lt1"/>
              </a:highlight>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8"/>
                                        </p:tgtEl>
                                        <p:attrNameLst>
                                          <p:attrName>style.visibility</p:attrName>
                                        </p:attrNameLst>
                                      </p:cBhvr>
                                      <p:to>
                                        <p:strVal val="visible"/>
                                      </p:to>
                                    </p:set>
                                    <p:animEffect filter="fade" transition="in">
                                      <p:cBhvr>
                                        <p:cTn dur="1000"/>
                                        <p:tgtEl>
                                          <p:spTgt spid="15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5"/>
                                        </p:tgtEl>
                                        <p:attrNameLst>
                                          <p:attrName>style.visibility</p:attrName>
                                        </p:attrNameLst>
                                      </p:cBhvr>
                                      <p:to>
                                        <p:strVal val="visible"/>
                                      </p:to>
                                    </p:set>
                                    <p:animEffect filter="fade" transition="in">
                                      <p:cBhvr>
                                        <p:cTn dur="1000"/>
                                        <p:tgtEl>
                                          <p:spTgt spid="1585"/>
                                        </p:tgtEl>
                                      </p:cBhvr>
                                    </p:animEffect>
                                  </p:childTnLst>
                                </p:cTn>
                              </p:par>
                              <p:par>
                                <p:cTn fill="hold" nodeType="withEffect" presetClass="entr" presetID="10" presetSubtype="0">
                                  <p:stCondLst>
                                    <p:cond delay="0"/>
                                  </p:stCondLst>
                                  <p:childTnLst>
                                    <p:set>
                                      <p:cBhvr>
                                        <p:cTn dur="1" fill="hold">
                                          <p:stCondLst>
                                            <p:cond delay="0"/>
                                          </p:stCondLst>
                                        </p:cTn>
                                        <p:tgtEl>
                                          <p:spTgt spid="1582"/>
                                        </p:tgtEl>
                                        <p:attrNameLst>
                                          <p:attrName>style.visibility</p:attrName>
                                        </p:attrNameLst>
                                      </p:cBhvr>
                                      <p:to>
                                        <p:strVal val="visible"/>
                                      </p:to>
                                    </p:set>
                                    <p:animEffect filter="fade" transition="in">
                                      <p:cBhvr>
                                        <p:cTn dur="1000"/>
                                        <p:tgtEl>
                                          <p:spTgt spid="15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4"/>
                                        </p:tgtEl>
                                        <p:attrNameLst>
                                          <p:attrName>style.visibility</p:attrName>
                                        </p:attrNameLst>
                                      </p:cBhvr>
                                      <p:to>
                                        <p:strVal val="visible"/>
                                      </p:to>
                                    </p:set>
                                    <p:animEffect filter="fade" transition="in">
                                      <p:cBhvr>
                                        <p:cTn dur="1000"/>
                                        <p:tgtEl>
                                          <p:spTgt spid="15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6"/>
                                        </p:tgtEl>
                                        <p:attrNameLst>
                                          <p:attrName>style.visibility</p:attrName>
                                        </p:attrNameLst>
                                      </p:cBhvr>
                                      <p:to>
                                        <p:strVal val="visible"/>
                                      </p:to>
                                    </p:set>
                                    <p:animEffect filter="fade" transition="in">
                                      <p:cBhvr>
                                        <p:cTn dur="1000"/>
                                        <p:tgtEl>
                                          <p:spTgt spid="1586"/>
                                        </p:tgtEl>
                                      </p:cBhvr>
                                    </p:animEffect>
                                  </p:childTnLst>
                                </p:cTn>
                              </p:par>
                              <p:par>
                                <p:cTn fill="hold" nodeType="withEffect" presetClass="entr" presetID="10" presetSubtype="0">
                                  <p:stCondLst>
                                    <p:cond delay="0"/>
                                  </p:stCondLst>
                                  <p:childTnLst>
                                    <p:set>
                                      <p:cBhvr>
                                        <p:cTn dur="1" fill="hold">
                                          <p:stCondLst>
                                            <p:cond delay="0"/>
                                          </p:stCondLst>
                                        </p:cTn>
                                        <p:tgtEl>
                                          <p:spTgt spid="1583"/>
                                        </p:tgtEl>
                                        <p:attrNameLst>
                                          <p:attrName>style.visibility</p:attrName>
                                        </p:attrNameLst>
                                      </p:cBhvr>
                                      <p:to>
                                        <p:strVal val="visible"/>
                                      </p:to>
                                    </p:set>
                                    <p:animEffect filter="fade" transition="in">
                                      <p:cBhvr>
                                        <p:cTn dur="1000"/>
                                        <p:tgtEl>
                                          <p:spTgt spid="15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90" name="Shape 1590"/>
        <p:cNvGrpSpPr/>
        <p:nvPr/>
      </p:nvGrpSpPr>
      <p:grpSpPr>
        <a:xfrm>
          <a:off x="0" y="0"/>
          <a:ext cx="0" cy="0"/>
          <a:chOff x="0" y="0"/>
          <a:chExt cx="0" cy="0"/>
        </a:xfrm>
      </p:grpSpPr>
      <p:sp>
        <p:nvSpPr>
          <p:cNvPr id="1591" name="Google Shape;1591;p142"/>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Emergent optimizers</a:t>
            </a:r>
            <a:endParaRPr/>
          </a:p>
        </p:txBody>
      </p:sp>
      <p:sp>
        <p:nvSpPr>
          <p:cNvPr id="1592" name="Google Shape;1592;p142"/>
          <p:cNvSpPr txBox="1"/>
          <p:nvPr/>
        </p:nvSpPr>
        <p:spPr>
          <a:xfrm>
            <a:off x="423400" y="817200"/>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Optimization processes—like stochastic gradient descent—may result in solutions that are optimizers.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These solutions are called mesa-optimizers: optimizers underneath other optimizers.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Emergent optimization can be seen in </a:t>
            </a:r>
            <a:r>
              <a:rPr b="1" i="0" lang="en" sz="2000" u="none" cap="none" strike="noStrike">
                <a:solidFill>
                  <a:schemeClr val="dk1"/>
                </a:solidFill>
                <a:highlight>
                  <a:schemeClr val="lt1"/>
                </a:highlight>
                <a:latin typeface="Nunito"/>
                <a:ea typeface="Nunito"/>
                <a:cs typeface="Nunito"/>
                <a:sym typeface="Nunito"/>
              </a:rPr>
              <a:t>few shot learning</a:t>
            </a:r>
            <a:r>
              <a:rPr b="0" i="0" lang="en" sz="2000" u="none" cap="none" strike="noStrike">
                <a:solidFill>
                  <a:schemeClr val="dk1"/>
                </a:solidFill>
                <a:highlight>
                  <a:schemeClr val="lt1"/>
                </a:highlight>
                <a:latin typeface="Nunito"/>
                <a:ea typeface="Nunito"/>
                <a:cs typeface="Nunito"/>
                <a:sym typeface="Nunito"/>
              </a:rPr>
              <a:t>, where models learn from a small number of examples, performing as if trained using gradient descent. </a:t>
            </a:r>
            <a:endParaRPr b="0" i="0" sz="2000" u="none" cap="none" strike="noStrike">
              <a:solidFill>
                <a:schemeClr val="dk1"/>
              </a:solidFill>
              <a:highlight>
                <a:schemeClr val="lt1"/>
              </a:highlight>
              <a:latin typeface="Nunito"/>
              <a:ea typeface="Nunito"/>
              <a:cs typeface="Nunito"/>
              <a:sym typeface="Nunito"/>
            </a:endParaRPr>
          </a:p>
        </p:txBody>
      </p:sp>
      <p:sp>
        <p:nvSpPr>
          <p:cNvPr id="1593" name="Google Shape;1593;p14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94" name="Google Shape;1594;p1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95" name="Google Shape;1595;p1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2">
                                            <p:txEl>
                                              <p:pRg end="0" st="0"/>
                                            </p:txEl>
                                          </p:spTgt>
                                        </p:tgtEl>
                                        <p:attrNameLst>
                                          <p:attrName>style.visibility</p:attrName>
                                        </p:attrNameLst>
                                      </p:cBhvr>
                                      <p:to>
                                        <p:strVal val="visible"/>
                                      </p:to>
                                    </p:set>
                                    <p:animEffect filter="fade" transition="in">
                                      <p:cBhvr>
                                        <p:cTn dur="1000"/>
                                        <p:tgtEl>
                                          <p:spTgt spid="15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2">
                                            <p:txEl>
                                              <p:pRg end="1" st="1"/>
                                            </p:txEl>
                                          </p:spTgt>
                                        </p:tgtEl>
                                        <p:attrNameLst>
                                          <p:attrName>style.visibility</p:attrName>
                                        </p:attrNameLst>
                                      </p:cBhvr>
                                      <p:to>
                                        <p:strVal val="visible"/>
                                      </p:to>
                                    </p:set>
                                    <p:animEffect filter="fade" transition="in">
                                      <p:cBhvr>
                                        <p:cTn dur="1000"/>
                                        <p:tgtEl>
                                          <p:spTgt spid="15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2">
                                            <p:txEl>
                                              <p:pRg end="2" st="2"/>
                                            </p:txEl>
                                          </p:spTgt>
                                        </p:tgtEl>
                                        <p:attrNameLst>
                                          <p:attrName>style.visibility</p:attrName>
                                        </p:attrNameLst>
                                      </p:cBhvr>
                                      <p:to>
                                        <p:strVal val="visible"/>
                                      </p:to>
                                    </p:set>
                                    <p:animEffect filter="fade" transition="in">
                                      <p:cBhvr>
                                        <p:cTn dur="1000"/>
                                        <p:tgtEl>
                                          <p:spTgt spid="15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2">
                                            <p:txEl>
                                              <p:pRg end="3" st="3"/>
                                            </p:txEl>
                                          </p:spTgt>
                                        </p:tgtEl>
                                        <p:attrNameLst>
                                          <p:attrName>style.visibility</p:attrName>
                                        </p:attrNameLst>
                                      </p:cBhvr>
                                      <p:to>
                                        <p:strVal val="visible"/>
                                      </p:to>
                                    </p:set>
                                    <p:animEffect filter="fade" transition="in">
                                      <p:cBhvr>
                                        <p:cTn dur="1000"/>
                                        <p:tgtEl>
                                          <p:spTgt spid="159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2">
                                            <p:txEl>
                                              <p:pRg end="4" st="4"/>
                                            </p:txEl>
                                          </p:spTgt>
                                        </p:tgtEl>
                                        <p:attrNameLst>
                                          <p:attrName>style.visibility</p:attrName>
                                        </p:attrNameLst>
                                      </p:cBhvr>
                                      <p:to>
                                        <p:strVal val="visible"/>
                                      </p:to>
                                    </p:set>
                                    <p:animEffect filter="fade" transition="in">
                                      <p:cBhvr>
                                        <p:cTn dur="1000"/>
                                        <p:tgtEl>
                                          <p:spTgt spid="159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99" name="Shape 1599"/>
        <p:cNvGrpSpPr/>
        <p:nvPr/>
      </p:nvGrpSpPr>
      <p:grpSpPr>
        <a:xfrm>
          <a:off x="0" y="0"/>
          <a:ext cx="0" cy="0"/>
          <a:chOff x="0" y="0"/>
          <a:chExt cx="0" cy="0"/>
        </a:xfrm>
      </p:grpSpPr>
      <p:sp>
        <p:nvSpPr>
          <p:cNvPr id="1600" name="Google Shape;1600;p143"/>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Tail risks: emergent goals</a:t>
            </a:r>
            <a:endParaRPr/>
          </a:p>
        </p:txBody>
      </p:sp>
      <p:sp>
        <p:nvSpPr>
          <p:cNvPr id="1601" name="Google Shape;1601;p143"/>
          <p:cNvSpPr txBox="1"/>
          <p:nvPr/>
        </p:nvSpPr>
        <p:spPr>
          <a:xfrm>
            <a:off x="423400" y="862113"/>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AIs may develop </a:t>
            </a:r>
            <a:r>
              <a:rPr b="1" i="0" lang="en" sz="2000" u="none" cap="none" strike="noStrike">
                <a:solidFill>
                  <a:schemeClr val="dk1"/>
                </a:solidFill>
                <a:highlight>
                  <a:schemeClr val="lt1"/>
                </a:highlight>
                <a:latin typeface="Nunito"/>
                <a:ea typeface="Nunito"/>
                <a:cs typeface="Nunito"/>
                <a:sym typeface="Nunito"/>
              </a:rPr>
              <a:t>emergent goals</a:t>
            </a:r>
            <a:r>
              <a:rPr b="0" i="0" lang="en" sz="2000" u="none" cap="none" strike="noStrike">
                <a:solidFill>
                  <a:schemeClr val="dk1"/>
                </a:solidFill>
                <a:highlight>
                  <a:schemeClr val="lt1"/>
                </a:highlight>
                <a:latin typeface="Nunito"/>
                <a:ea typeface="Nunito"/>
                <a:cs typeface="Nunito"/>
                <a:sym typeface="Nunito"/>
              </a:rPr>
              <a:t> that differ from the objectives assigned to them.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If self-aware AIs pursue undesired goals, humans and AIs may enter an adversarial relationship.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We’ll look at: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Risks from mesa-optimization.</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Risks from intrinsification.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602" name="Google Shape;1602;p14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03" name="Google Shape;1603;p1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04" name="Google Shape;1604;p1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xEl>
                                              <p:pRg end="0" st="0"/>
                                            </p:txEl>
                                          </p:spTgt>
                                        </p:tgtEl>
                                        <p:attrNameLst>
                                          <p:attrName>style.visibility</p:attrName>
                                        </p:attrNameLst>
                                      </p:cBhvr>
                                      <p:to>
                                        <p:strVal val="visible"/>
                                      </p:to>
                                    </p:set>
                                    <p:animEffect filter="fade" transition="in">
                                      <p:cBhvr>
                                        <p:cTn dur="1000"/>
                                        <p:tgtEl>
                                          <p:spTgt spid="16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xEl>
                                              <p:pRg end="1" st="1"/>
                                            </p:txEl>
                                          </p:spTgt>
                                        </p:tgtEl>
                                        <p:attrNameLst>
                                          <p:attrName>style.visibility</p:attrName>
                                        </p:attrNameLst>
                                      </p:cBhvr>
                                      <p:to>
                                        <p:strVal val="visible"/>
                                      </p:to>
                                    </p:set>
                                    <p:animEffect filter="fade" transition="in">
                                      <p:cBhvr>
                                        <p:cTn dur="1000"/>
                                        <p:tgtEl>
                                          <p:spTgt spid="16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xEl>
                                              <p:pRg end="2" st="2"/>
                                            </p:txEl>
                                          </p:spTgt>
                                        </p:tgtEl>
                                        <p:attrNameLst>
                                          <p:attrName>style.visibility</p:attrName>
                                        </p:attrNameLst>
                                      </p:cBhvr>
                                      <p:to>
                                        <p:strVal val="visible"/>
                                      </p:to>
                                    </p:set>
                                    <p:animEffect filter="fade" transition="in">
                                      <p:cBhvr>
                                        <p:cTn dur="1000"/>
                                        <p:tgtEl>
                                          <p:spTgt spid="16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xEl>
                                              <p:pRg end="3" st="3"/>
                                            </p:txEl>
                                          </p:spTgt>
                                        </p:tgtEl>
                                        <p:attrNameLst>
                                          <p:attrName>style.visibility</p:attrName>
                                        </p:attrNameLst>
                                      </p:cBhvr>
                                      <p:to>
                                        <p:strVal val="visible"/>
                                      </p:to>
                                    </p:set>
                                    <p:animEffect filter="fade" transition="in">
                                      <p:cBhvr>
                                        <p:cTn dur="1000"/>
                                        <p:tgtEl>
                                          <p:spTgt spid="16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xEl>
                                              <p:pRg end="4" st="4"/>
                                            </p:txEl>
                                          </p:spTgt>
                                        </p:tgtEl>
                                        <p:attrNameLst>
                                          <p:attrName>style.visibility</p:attrName>
                                        </p:attrNameLst>
                                      </p:cBhvr>
                                      <p:to>
                                        <p:strVal val="visible"/>
                                      </p:to>
                                    </p:set>
                                    <p:animEffect filter="fade" transition="in">
                                      <p:cBhvr>
                                        <p:cTn dur="1000"/>
                                        <p:tgtEl>
                                          <p:spTgt spid="160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xEl>
                                              <p:pRg end="5" st="5"/>
                                            </p:txEl>
                                          </p:spTgt>
                                        </p:tgtEl>
                                        <p:attrNameLst>
                                          <p:attrName>style.visibility</p:attrName>
                                        </p:attrNameLst>
                                      </p:cBhvr>
                                      <p:to>
                                        <p:strVal val="visible"/>
                                      </p:to>
                                    </p:set>
                                    <p:animEffect filter="fade" transition="in">
                                      <p:cBhvr>
                                        <p:cTn dur="1000"/>
                                        <p:tgtEl>
                                          <p:spTgt spid="160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xEl>
                                              <p:pRg end="6" st="6"/>
                                            </p:txEl>
                                          </p:spTgt>
                                        </p:tgtEl>
                                        <p:attrNameLst>
                                          <p:attrName>style.visibility</p:attrName>
                                        </p:attrNameLst>
                                      </p:cBhvr>
                                      <p:to>
                                        <p:strVal val="visible"/>
                                      </p:to>
                                    </p:set>
                                    <p:animEffect filter="fade" transition="in">
                                      <p:cBhvr>
                                        <p:cTn dur="1000"/>
                                        <p:tgtEl>
                                          <p:spTgt spid="160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xEl>
                                              <p:pRg end="7" st="7"/>
                                            </p:txEl>
                                          </p:spTgt>
                                        </p:tgtEl>
                                        <p:attrNameLst>
                                          <p:attrName>style.visibility</p:attrName>
                                        </p:attrNameLst>
                                      </p:cBhvr>
                                      <p:to>
                                        <p:strVal val="visible"/>
                                      </p:to>
                                    </p:set>
                                    <p:animEffect filter="fade" transition="in">
                                      <p:cBhvr>
                                        <p:cTn dur="1000"/>
                                        <p:tgtEl>
                                          <p:spTgt spid="1601">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08" name="Shape 1608"/>
        <p:cNvGrpSpPr/>
        <p:nvPr/>
      </p:nvGrpSpPr>
      <p:grpSpPr>
        <a:xfrm>
          <a:off x="0" y="0"/>
          <a:ext cx="0" cy="0"/>
          <a:chOff x="0" y="0"/>
          <a:chExt cx="0" cy="0"/>
        </a:xfrm>
      </p:grpSpPr>
      <p:sp>
        <p:nvSpPr>
          <p:cNvPr id="1609" name="Google Shape;1609;p144"/>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Risks from mesa-optimization</a:t>
            </a:r>
            <a:endParaRPr/>
          </a:p>
        </p:txBody>
      </p:sp>
      <p:sp>
        <p:nvSpPr>
          <p:cNvPr id="1610" name="Google Shape;1610;p144"/>
          <p:cNvSpPr txBox="1"/>
          <p:nvPr/>
        </p:nvSpPr>
        <p:spPr>
          <a:xfrm>
            <a:off x="423400" y="862115"/>
            <a:ext cx="8409000" cy="8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Mesa-optimizers</a:t>
            </a:r>
            <a:r>
              <a:rPr b="0" i="0" lang="en" sz="2000" u="none" cap="none" strike="noStrike">
                <a:solidFill>
                  <a:schemeClr val="dk1"/>
                </a:solidFill>
                <a:highlight>
                  <a:schemeClr val="lt1"/>
                </a:highlight>
                <a:latin typeface="Nunito"/>
                <a:ea typeface="Nunito"/>
                <a:cs typeface="Nunito"/>
                <a:sym typeface="Nunito"/>
              </a:rPr>
              <a:t> are models that develop objectives that differ from their training goals, but still achieve training performance.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611" name="Google Shape;1611;p14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12" name="Google Shape;1612;p1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13" name="Google Shape;1613;p1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14" name="Google Shape;1614;p144"/>
          <p:cNvSpPr txBox="1"/>
          <p:nvPr/>
        </p:nvSpPr>
        <p:spPr>
          <a:xfrm>
            <a:off x="423400" y="3879265"/>
            <a:ext cx="8409000" cy="84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Mesa-optimizers’ goals may differ from what we intended, and may be hard to control.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grpSp>
        <p:nvGrpSpPr>
          <p:cNvPr id="1615" name="Google Shape;1615;p144"/>
          <p:cNvGrpSpPr/>
          <p:nvPr/>
        </p:nvGrpSpPr>
        <p:grpSpPr>
          <a:xfrm>
            <a:off x="1349525" y="1569200"/>
            <a:ext cx="7128500" cy="2309521"/>
            <a:chOff x="1349525" y="1569200"/>
            <a:chExt cx="7128500" cy="2309521"/>
          </a:xfrm>
        </p:grpSpPr>
        <p:cxnSp>
          <p:nvCxnSpPr>
            <p:cNvPr id="1616" name="Google Shape;1616;p144"/>
            <p:cNvCxnSpPr/>
            <p:nvPr/>
          </p:nvCxnSpPr>
          <p:spPr>
            <a:xfrm>
              <a:off x="2407125" y="2123250"/>
              <a:ext cx="4019400" cy="0"/>
            </a:xfrm>
            <a:prstGeom prst="straightConnector1">
              <a:avLst/>
            </a:prstGeom>
            <a:noFill/>
            <a:ln cap="flat" cmpd="sng" w="9525">
              <a:solidFill>
                <a:schemeClr val="dk2"/>
              </a:solidFill>
              <a:prstDash val="solid"/>
              <a:round/>
              <a:headEnd len="sm" w="sm" type="none"/>
              <a:tailEnd len="med" w="med" type="triangle"/>
            </a:ln>
          </p:spPr>
        </p:cxnSp>
        <p:grpSp>
          <p:nvGrpSpPr>
            <p:cNvPr id="1617" name="Google Shape;1617;p144"/>
            <p:cNvGrpSpPr/>
            <p:nvPr/>
          </p:nvGrpSpPr>
          <p:grpSpPr>
            <a:xfrm>
              <a:off x="1349525" y="1569200"/>
              <a:ext cx="7128500" cy="2309521"/>
              <a:chOff x="1349525" y="1569200"/>
              <a:chExt cx="7128500" cy="2309521"/>
            </a:xfrm>
          </p:grpSpPr>
          <p:pic>
            <p:nvPicPr>
              <p:cNvPr id="1618" name="Google Shape;1618;p144"/>
              <p:cNvPicPr preferRelativeResize="0"/>
              <p:nvPr/>
            </p:nvPicPr>
            <p:blipFill rotWithShape="1">
              <a:blip r:embed="rId3">
                <a:alphaModFix/>
              </a:blip>
              <a:srcRect b="0" l="0" r="0" t="0"/>
              <a:stretch/>
            </p:blipFill>
            <p:spPr>
              <a:xfrm>
                <a:off x="6449250" y="1906523"/>
                <a:ext cx="2028775" cy="1381750"/>
              </a:xfrm>
              <a:prstGeom prst="rect">
                <a:avLst/>
              </a:prstGeom>
              <a:noFill/>
              <a:ln>
                <a:noFill/>
              </a:ln>
            </p:spPr>
          </p:pic>
          <p:pic>
            <p:nvPicPr>
              <p:cNvPr id="1619" name="Google Shape;1619;p144"/>
              <p:cNvPicPr preferRelativeResize="0"/>
              <p:nvPr/>
            </p:nvPicPr>
            <p:blipFill rotWithShape="1">
              <a:blip r:embed="rId4">
                <a:alphaModFix/>
              </a:blip>
              <a:srcRect b="0" l="0" r="0" t="0"/>
              <a:stretch/>
            </p:blipFill>
            <p:spPr>
              <a:xfrm>
                <a:off x="1349525" y="1755695"/>
                <a:ext cx="925782" cy="2123026"/>
              </a:xfrm>
              <a:prstGeom prst="rect">
                <a:avLst/>
              </a:prstGeom>
              <a:noFill/>
              <a:ln>
                <a:noFill/>
              </a:ln>
            </p:spPr>
          </p:pic>
          <p:sp>
            <p:nvSpPr>
              <p:cNvPr id="1620" name="Google Shape;1620;p144"/>
              <p:cNvSpPr txBox="1"/>
              <p:nvPr/>
            </p:nvSpPr>
            <p:spPr>
              <a:xfrm>
                <a:off x="2361700" y="1569200"/>
                <a:ext cx="4019400" cy="55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Evolution optimizes for fitness and reproduction; humans seek calories. </a:t>
                </a:r>
                <a:endParaRPr b="0" i="0" sz="1400" u="none" cap="none" strike="noStrike">
                  <a:solidFill>
                    <a:srgbClr val="000000"/>
                  </a:solidFill>
                  <a:latin typeface="Nunito"/>
                  <a:ea typeface="Nunito"/>
                  <a:cs typeface="Nunito"/>
                  <a:sym typeface="Nunito"/>
                </a:endParaRPr>
              </a:p>
            </p:txBody>
          </p:sp>
        </p:grpSp>
      </p:grpSp>
      <p:grpSp>
        <p:nvGrpSpPr>
          <p:cNvPr id="1621" name="Google Shape;1621;p144"/>
          <p:cNvGrpSpPr/>
          <p:nvPr/>
        </p:nvGrpSpPr>
        <p:grpSpPr>
          <a:xfrm>
            <a:off x="2361700" y="2907988"/>
            <a:ext cx="3806630" cy="897012"/>
            <a:chOff x="2361700" y="2907988"/>
            <a:chExt cx="3806630" cy="897012"/>
          </a:xfrm>
        </p:grpSpPr>
        <p:cxnSp>
          <p:nvCxnSpPr>
            <p:cNvPr id="1622" name="Google Shape;1622;p144"/>
            <p:cNvCxnSpPr/>
            <p:nvPr/>
          </p:nvCxnSpPr>
          <p:spPr>
            <a:xfrm>
              <a:off x="2361700" y="3519825"/>
              <a:ext cx="2441100" cy="0"/>
            </a:xfrm>
            <a:prstGeom prst="straightConnector1">
              <a:avLst/>
            </a:prstGeom>
            <a:noFill/>
            <a:ln cap="flat" cmpd="sng" w="9525">
              <a:solidFill>
                <a:schemeClr val="dk2"/>
              </a:solidFill>
              <a:prstDash val="solid"/>
              <a:round/>
              <a:headEnd len="sm" w="sm" type="none"/>
              <a:tailEnd len="med" w="med" type="triangle"/>
            </a:ln>
          </p:spPr>
        </p:cxnSp>
        <p:grpSp>
          <p:nvGrpSpPr>
            <p:cNvPr id="1623" name="Google Shape;1623;p144"/>
            <p:cNvGrpSpPr/>
            <p:nvPr/>
          </p:nvGrpSpPr>
          <p:grpSpPr>
            <a:xfrm>
              <a:off x="2361700" y="2907988"/>
              <a:ext cx="3806630" cy="897012"/>
              <a:chOff x="2361700" y="2907988"/>
              <a:chExt cx="3806630" cy="897012"/>
            </a:xfrm>
          </p:grpSpPr>
          <p:pic>
            <p:nvPicPr>
              <p:cNvPr id="1624" name="Google Shape;1624;p144"/>
              <p:cNvPicPr preferRelativeResize="0"/>
              <p:nvPr/>
            </p:nvPicPr>
            <p:blipFill rotWithShape="1">
              <a:blip r:embed="rId5">
                <a:alphaModFix/>
              </a:blip>
              <a:srcRect b="0" l="0" r="0" t="0"/>
              <a:stretch/>
            </p:blipFill>
            <p:spPr>
              <a:xfrm>
                <a:off x="4972313" y="2907988"/>
                <a:ext cx="1196017" cy="897012"/>
              </a:xfrm>
              <a:prstGeom prst="rect">
                <a:avLst/>
              </a:prstGeom>
              <a:noFill/>
              <a:ln>
                <a:noFill/>
              </a:ln>
            </p:spPr>
          </p:pic>
          <p:sp>
            <p:nvSpPr>
              <p:cNvPr id="1625" name="Google Shape;1625;p144"/>
              <p:cNvSpPr txBox="1"/>
              <p:nvPr/>
            </p:nvSpPr>
            <p:spPr>
              <a:xfrm>
                <a:off x="2361700" y="2929550"/>
                <a:ext cx="2441100" cy="590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Humans develop goals like eating sweet foods. </a:t>
                </a:r>
                <a:endParaRPr b="0" i="0" sz="1400" u="none" cap="none" strike="noStrike">
                  <a:solidFill>
                    <a:srgbClr val="000000"/>
                  </a:solidFill>
                  <a:latin typeface="Nunito"/>
                  <a:ea typeface="Nunito"/>
                  <a:cs typeface="Nunito"/>
                  <a:sym typeface="Nunito"/>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0"/>
                                        </p:tgtEl>
                                        <p:attrNameLst>
                                          <p:attrName>style.visibility</p:attrName>
                                        </p:attrNameLst>
                                      </p:cBhvr>
                                      <p:to>
                                        <p:strVal val="visible"/>
                                      </p:to>
                                    </p:set>
                                    <p:animEffect filter="fade" transition="in">
                                      <p:cBhvr>
                                        <p:cTn dur="1000"/>
                                        <p:tgtEl>
                                          <p:spTgt spid="16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5"/>
                                        </p:tgtEl>
                                        <p:attrNameLst>
                                          <p:attrName>style.visibility</p:attrName>
                                        </p:attrNameLst>
                                      </p:cBhvr>
                                      <p:to>
                                        <p:strVal val="visible"/>
                                      </p:to>
                                    </p:set>
                                    <p:animEffect filter="fade" transition="in">
                                      <p:cBhvr>
                                        <p:cTn dur="1000"/>
                                        <p:tgtEl>
                                          <p:spTgt spid="16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1"/>
                                        </p:tgtEl>
                                        <p:attrNameLst>
                                          <p:attrName>style.visibility</p:attrName>
                                        </p:attrNameLst>
                                      </p:cBhvr>
                                      <p:to>
                                        <p:strVal val="visible"/>
                                      </p:to>
                                    </p:set>
                                    <p:animEffect filter="fade" transition="in">
                                      <p:cBhvr>
                                        <p:cTn dur="1000"/>
                                        <p:tgtEl>
                                          <p:spTgt spid="16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gtEl>
                                        <p:attrNameLst>
                                          <p:attrName>style.visibility</p:attrName>
                                        </p:attrNameLst>
                                      </p:cBhvr>
                                      <p:to>
                                        <p:strVal val="visible"/>
                                      </p:to>
                                    </p:set>
                                    <p:animEffect filter="fade" transition="in">
                                      <p:cBhvr>
                                        <p:cTn dur="1000"/>
                                        <p:tgtEl>
                                          <p:spTgt spid="16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7"/>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Adversarial Arms Races</a:t>
            </a:r>
            <a:endParaRPr sz="3600">
              <a:latin typeface="Nunito"/>
              <a:ea typeface="Nunito"/>
              <a:cs typeface="Nunito"/>
              <a:sym typeface="Nunito"/>
            </a:endParaRPr>
          </a:p>
        </p:txBody>
      </p:sp>
      <p:sp>
        <p:nvSpPr>
          <p:cNvPr id="298" name="Google Shape;298;p37"/>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299" name="Google Shape;299;p37"/>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300" name="Google Shape;300;p37"/>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01" name="Google Shape;301;p37"/>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302" name="Google Shape;302;p37"/>
          <p:cNvSpPr txBox="1"/>
          <p:nvPr/>
        </p:nvSpPr>
        <p:spPr>
          <a:xfrm>
            <a:off x="423400" y="790100"/>
            <a:ext cx="8409000" cy="215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Relying on naive evaluation leads to an arms race that defenders lose</a:t>
            </a:r>
            <a:endParaRPr sz="2000">
              <a:solidFill>
                <a:schemeClr val="dk1"/>
              </a:solidFill>
              <a:latin typeface="Nunito"/>
              <a:ea typeface="Nunito"/>
              <a:cs typeface="Nunito"/>
              <a:sym typeface="Nunito"/>
            </a:endParaRPr>
          </a:p>
        </p:txBody>
      </p:sp>
      <p:pic>
        <p:nvPicPr>
          <p:cNvPr id="303" name="Google Shape;303;p37"/>
          <p:cNvPicPr preferRelativeResize="0"/>
          <p:nvPr/>
        </p:nvPicPr>
        <p:blipFill>
          <a:blip r:embed="rId3">
            <a:alphaModFix/>
          </a:blip>
          <a:stretch>
            <a:fillRect/>
          </a:stretch>
        </p:blipFill>
        <p:spPr>
          <a:xfrm>
            <a:off x="1956175" y="1600200"/>
            <a:ext cx="5343449" cy="3009900"/>
          </a:xfrm>
          <a:prstGeom prst="rect">
            <a:avLst/>
          </a:prstGeom>
          <a:noFill/>
          <a:ln>
            <a:noFill/>
          </a:ln>
        </p:spPr>
      </p:pic>
      <p:pic>
        <p:nvPicPr>
          <p:cNvPr id="304" name="Google Shape;304;p37"/>
          <p:cNvPicPr preferRelativeResize="0"/>
          <p:nvPr/>
        </p:nvPicPr>
        <p:blipFill>
          <a:blip r:embed="rId4">
            <a:alphaModFix/>
          </a:blip>
          <a:stretch>
            <a:fillRect/>
          </a:stretch>
        </p:blipFill>
        <p:spPr>
          <a:xfrm>
            <a:off x="1956175" y="1600200"/>
            <a:ext cx="5343449" cy="3009900"/>
          </a:xfrm>
          <a:prstGeom prst="rect">
            <a:avLst/>
          </a:prstGeom>
          <a:noFill/>
          <a:ln>
            <a:noFill/>
          </a:ln>
        </p:spPr>
      </p:pic>
      <p:pic>
        <p:nvPicPr>
          <p:cNvPr id="305" name="Google Shape;305;p37"/>
          <p:cNvPicPr preferRelativeResize="0"/>
          <p:nvPr/>
        </p:nvPicPr>
        <p:blipFill>
          <a:blip r:embed="rId5">
            <a:alphaModFix/>
          </a:blip>
          <a:stretch>
            <a:fillRect/>
          </a:stretch>
        </p:blipFill>
        <p:spPr>
          <a:xfrm>
            <a:off x="1956175" y="1600200"/>
            <a:ext cx="5343449" cy="3009900"/>
          </a:xfrm>
          <a:prstGeom prst="rect">
            <a:avLst/>
          </a:prstGeom>
          <a:noFill/>
          <a:ln>
            <a:noFill/>
          </a:ln>
        </p:spPr>
      </p:pic>
      <p:pic>
        <p:nvPicPr>
          <p:cNvPr id="306" name="Google Shape;306;p37"/>
          <p:cNvPicPr preferRelativeResize="0"/>
          <p:nvPr/>
        </p:nvPicPr>
        <p:blipFill>
          <a:blip r:embed="rId6">
            <a:alphaModFix/>
          </a:blip>
          <a:stretch>
            <a:fillRect/>
          </a:stretch>
        </p:blipFill>
        <p:spPr>
          <a:xfrm>
            <a:off x="1956175" y="1600200"/>
            <a:ext cx="5343449" cy="3009900"/>
          </a:xfrm>
          <a:prstGeom prst="rect">
            <a:avLst/>
          </a:prstGeom>
          <a:noFill/>
          <a:ln>
            <a:noFill/>
          </a:ln>
        </p:spPr>
      </p:pic>
      <p:pic>
        <p:nvPicPr>
          <p:cNvPr id="307" name="Google Shape;307;p37"/>
          <p:cNvPicPr preferRelativeResize="0"/>
          <p:nvPr/>
        </p:nvPicPr>
        <p:blipFill>
          <a:blip r:embed="rId7">
            <a:alphaModFix/>
          </a:blip>
          <a:stretch>
            <a:fillRect/>
          </a:stretch>
        </p:blipFill>
        <p:spPr>
          <a:xfrm>
            <a:off x="1956175" y="1600200"/>
            <a:ext cx="5343449" cy="3009900"/>
          </a:xfrm>
          <a:prstGeom prst="rect">
            <a:avLst/>
          </a:prstGeom>
          <a:noFill/>
          <a:ln>
            <a:noFill/>
          </a:ln>
        </p:spPr>
      </p:pic>
      <p:sp>
        <p:nvSpPr>
          <p:cNvPr id="308" name="Google Shape;308;p37"/>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9" name="Google Shape;309;p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0" name="Google Shape;310;p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0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0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0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0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29" name="Shape 1629"/>
        <p:cNvGrpSpPr/>
        <p:nvPr/>
      </p:nvGrpSpPr>
      <p:grpSpPr>
        <a:xfrm>
          <a:off x="0" y="0"/>
          <a:ext cx="0" cy="0"/>
          <a:chOff x="0" y="0"/>
          <a:chExt cx="0" cy="0"/>
        </a:xfrm>
      </p:grpSpPr>
      <p:sp>
        <p:nvSpPr>
          <p:cNvPr id="1630" name="Google Shape;1630;p145"/>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highlight>
                  <a:schemeClr val="lt1"/>
                </a:highlight>
              </a:rPr>
              <a:t>Intrinsificiation</a:t>
            </a:r>
            <a:endParaRPr sz="5200"/>
          </a:p>
        </p:txBody>
      </p:sp>
      <p:sp>
        <p:nvSpPr>
          <p:cNvPr id="1631" name="Google Shape;1631;p145"/>
          <p:cNvSpPr txBox="1"/>
          <p:nvPr/>
        </p:nvSpPr>
        <p:spPr>
          <a:xfrm>
            <a:off x="423400" y="793988"/>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Instrumental</a:t>
            </a:r>
            <a:r>
              <a:rPr b="0" i="0" lang="en" sz="2000" u="none" cap="none" strike="noStrike">
                <a:solidFill>
                  <a:schemeClr val="dk1"/>
                </a:solidFill>
                <a:highlight>
                  <a:schemeClr val="lt1"/>
                </a:highlight>
                <a:latin typeface="Nunito"/>
                <a:ea typeface="Nunito"/>
                <a:cs typeface="Nunito"/>
                <a:sym typeface="Nunito"/>
              </a:rPr>
              <a:t> goals are a means to a different, terminal end.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Intrinsic </a:t>
            </a:r>
            <a:r>
              <a:rPr b="0" i="0" lang="en" sz="2000" u="none" cap="none" strike="noStrike">
                <a:solidFill>
                  <a:schemeClr val="dk1"/>
                </a:solidFill>
                <a:highlight>
                  <a:schemeClr val="lt1"/>
                </a:highlight>
                <a:latin typeface="Nunito"/>
                <a:ea typeface="Nunito"/>
                <a:cs typeface="Nunito"/>
                <a:sym typeface="Nunito"/>
              </a:rPr>
              <a:t>goals are terminal: ends in and of themselves.</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Intrinsification</a:t>
            </a:r>
            <a:r>
              <a:rPr b="0" i="0" lang="en" sz="2000" u="none" cap="none" strike="noStrike">
                <a:solidFill>
                  <a:schemeClr val="dk1"/>
                </a:solidFill>
                <a:highlight>
                  <a:schemeClr val="lt1"/>
                </a:highlight>
                <a:latin typeface="Nunito"/>
                <a:ea typeface="Nunito"/>
                <a:cs typeface="Nunito"/>
                <a:sym typeface="Nunito"/>
              </a:rPr>
              <a:t> is when models acquire intrinsic goals, potentially forsaking their initial objectives.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Instrumental goals can become intrinsic ones.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Animals intrisify goals: if a stimulus frequently precedes a reward signal, the stimulus becomes associated with the reward and eventually triggers reward signals itself.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632" name="Google Shape;1632;p14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33" name="Google Shape;1633;p1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34" name="Google Shape;1634;p1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0" st="0"/>
                                            </p:txEl>
                                          </p:spTgt>
                                        </p:tgtEl>
                                        <p:attrNameLst>
                                          <p:attrName>style.visibility</p:attrName>
                                        </p:attrNameLst>
                                      </p:cBhvr>
                                      <p:to>
                                        <p:strVal val="visible"/>
                                      </p:to>
                                    </p:set>
                                    <p:animEffect filter="fade" transition="in">
                                      <p:cBhvr>
                                        <p:cTn dur="1000"/>
                                        <p:tgtEl>
                                          <p:spTgt spid="16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1" st="1"/>
                                            </p:txEl>
                                          </p:spTgt>
                                        </p:tgtEl>
                                        <p:attrNameLst>
                                          <p:attrName>style.visibility</p:attrName>
                                        </p:attrNameLst>
                                      </p:cBhvr>
                                      <p:to>
                                        <p:strVal val="visible"/>
                                      </p:to>
                                    </p:set>
                                    <p:animEffect filter="fade" transition="in">
                                      <p:cBhvr>
                                        <p:cTn dur="1000"/>
                                        <p:tgtEl>
                                          <p:spTgt spid="163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2" st="2"/>
                                            </p:txEl>
                                          </p:spTgt>
                                        </p:tgtEl>
                                        <p:attrNameLst>
                                          <p:attrName>style.visibility</p:attrName>
                                        </p:attrNameLst>
                                      </p:cBhvr>
                                      <p:to>
                                        <p:strVal val="visible"/>
                                      </p:to>
                                    </p:set>
                                    <p:animEffect filter="fade" transition="in">
                                      <p:cBhvr>
                                        <p:cTn dur="1000"/>
                                        <p:tgtEl>
                                          <p:spTgt spid="163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3" st="3"/>
                                            </p:txEl>
                                          </p:spTgt>
                                        </p:tgtEl>
                                        <p:attrNameLst>
                                          <p:attrName>style.visibility</p:attrName>
                                        </p:attrNameLst>
                                      </p:cBhvr>
                                      <p:to>
                                        <p:strVal val="visible"/>
                                      </p:to>
                                    </p:set>
                                    <p:animEffect filter="fade" transition="in">
                                      <p:cBhvr>
                                        <p:cTn dur="1000"/>
                                        <p:tgtEl>
                                          <p:spTgt spid="163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4" st="4"/>
                                            </p:txEl>
                                          </p:spTgt>
                                        </p:tgtEl>
                                        <p:attrNameLst>
                                          <p:attrName>style.visibility</p:attrName>
                                        </p:attrNameLst>
                                      </p:cBhvr>
                                      <p:to>
                                        <p:strVal val="visible"/>
                                      </p:to>
                                    </p:set>
                                    <p:animEffect filter="fade" transition="in">
                                      <p:cBhvr>
                                        <p:cTn dur="1000"/>
                                        <p:tgtEl>
                                          <p:spTgt spid="163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5" st="5"/>
                                            </p:txEl>
                                          </p:spTgt>
                                        </p:tgtEl>
                                        <p:attrNameLst>
                                          <p:attrName>style.visibility</p:attrName>
                                        </p:attrNameLst>
                                      </p:cBhvr>
                                      <p:to>
                                        <p:strVal val="visible"/>
                                      </p:to>
                                    </p:set>
                                    <p:animEffect filter="fade" transition="in">
                                      <p:cBhvr>
                                        <p:cTn dur="1000"/>
                                        <p:tgtEl>
                                          <p:spTgt spid="163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6" st="6"/>
                                            </p:txEl>
                                          </p:spTgt>
                                        </p:tgtEl>
                                        <p:attrNameLst>
                                          <p:attrName>style.visibility</p:attrName>
                                        </p:attrNameLst>
                                      </p:cBhvr>
                                      <p:to>
                                        <p:strVal val="visible"/>
                                      </p:to>
                                    </p:set>
                                    <p:animEffect filter="fade" transition="in">
                                      <p:cBhvr>
                                        <p:cTn dur="1000"/>
                                        <p:tgtEl>
                                          <p:spTgt spid="163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7" st="7"/>
                                            </p:txEl>
                                          </p:spTgt>
                                        </p:tgtEl>
                                        <p:attrNameLst>
                                          <p:attrName>style.visibility</p:attrName>
                                        </p:attrNameLst>
                                      </p:cBhvr>
                                      <p:to>
                                        <p:strVal val="visible"/>
                                      </p:to>
                                    </p:set>
                                    <p:animEffect filter="fade" transition="in">
                                      <p:cBhvr>
                                        <p:cTn dur="1000"/>
                                        <p:tgtEl>
                                          <p:spTgt spid="163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8" st="8"/>
                                            </p:txEl>
                                          </p:spTgt>
                                        </p:tgtEl>
                                        <p:attrNameLst>
                                          <p:attrName>style.visibility</p:attrName>
                                        </p:attrNameLst>
                                      </p:cBhvr>
                                      <p:to>
                                        <p:strVal val="visible"/>
                                      </p:to>
                                    </p:set>
                                    <p:animEffect filter="fade" transition="in">
                                      <p:cBhvr>
                                        <p:cTn dur="1000"/>
                                        <p:tgtEl>
                                          <p:spTgt spid="163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9" st="9"/>
                                            </p:txEl>
                                          </p:spTgt>
                                        </p:tgtEl>
                                        <p:attrNameLst>
                                          <p:attrName>style.visibility</p:attrName>
                                        </p:attrNameLst>
                                      </p:cBhvr>
                                      <p:to>
                                        <p:strVal val="visible"/>
                                      </p:to>
                                    </p:set>
                                    <p:animEffect filter="fade" transition="in">
                                      <p:cBhvr>
                                        <p:cTn dur="1000"/>
                                        <p:tgtEl>
                                          <p:spTgt spid="163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10" st="10"/>
                                            </p:txEl>
                                          </p:spTgt>
                                        </p:tgtEl>
                                        <p:attrNameLst>
                                          <p:attrName>style.visibility</p:attrName>
                                        </p:attrNameLst>
                                      </p:cBhvr>
                                      <p:to>
                                        <p:strVal val="visible"/>
                                      </p:to>
                                    </p:set>
                                    <p:animEffect filter="fade" transition="in">
                                      <p:cBhvr>
                                        <p:cTn dur="1000"/>
                                        <p:tgtEl>
                                          <p:spTgt spid="1631">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11" st="11"/>
                                            </p:txEl>
                                          </p:spTgt>
                                        </p:tgtEl>
                                        <p:attrNameLst>
                                          <p:attrName>style.visibility</p:attrName>
                                        </p:attrNameLst>
                                      </p:cBhvr>
                                      <p:to>
                                        <p:strVal val="visible"/>
                                      </p:to>
                                    </p:set>
                                    <p:animEffect filter="fade" transition="in">
                                      <p:cBhvr>
                                        <p:cTn dur="1000"/>
                                        <p:tgtEl>
                                          <p:spTgt spid="1631">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12" st="12"/>
                                            </p:txEl>
                                          </p:spTgt>
                                        </p:tgtEl>
                                        <p:attrNameLst>
                                          <p:attrName>style.visibility</p:attrName>
                                        </p:attrNameLst>
                                      </p:cBhvr>
                                      <p:to>
                                        <p:strVal val="visible"/>
                                      </p:to>
                                    </p:set>
                                    <p:animEffect filter="fade" transition="in">
                                      <p:cBhvr>
                                        <p:cTn dur="1000"/>
                                        <p:tgtEl>
                                          <p:spTgt spid="1631">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13" st="13"/>
                                            </p:txEl>
                                          </p:spTgt>
                                        </p:tgtEl>
                                        <p:attrNameLst>
                                          <p:attrName>style.visibility</p:attrName>
                                        </p:attrNameLst>
                                      </p:cBhvr>
                                      <p:to>
                                        <p:strVal val="visible"/>
                                      </p:to>
                                    </p:set>
                                    <p:animEffect filter="fade" transition="in">
                                      <p:cBhvr>
                                        <p:cTn dur="1000"/>
                                        <p:tgtEl>
                                          <p:spTgt spid="1631">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xEl>
                                              <p:pRg end="14" st="14"/>
                                            </p:txEl>
                                          </p:spTgt>
                                        </p:tgtEl>
                                        <p:attrNameLst>
                                          <p:attrName>style.visibility</p:attrName>
                                        </p:attrNameLst>
                                      </p:cBhvr>
                                      <p:to>
                                        <p:strVal val="visible"/>
                                      </p:to>
                                    </p:set>
                                    <p:animEffect filter="fade" transition="in">
                                      <p:cBhvr>
                                        <p:cTn dur="1000"/>
                                        <p:tgtEl>
                                          <p:spTgt spid="1631">
                                            <p:txEl>
                                              <p:pRg end="14" st="1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38" name="Shape 1638"/>
        <p:cNvGrpSpPr/>
        <p:nvPr/>
      </p:nvGrpSpPr>
      <p:grpSpPr>
        <a:xfrm>
          <a:off x="0" y="0"/>
          <a:ext cx="0" cy="0"/>
          <a:chOff x="0" y="0"/>
          <a:chExt cx="0" cy="0"/>
        </a:xfrm>
      </p:grpSpPr>
      <p:sp>
        <p:nvSpPr>
          <p:cNvPr id="1639" name="Google Shape;1639;p146"/>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highlight>
                  <a:schemeClr val="lt1"/>
                </a:highlight>
              </a:rPr>
              <a:t>Intrinsificiation</a:t>
            </a:r>
            <a:endParaRPr sz="5200"/>
          </a:p>
        </p:txBody>
      </p:sp>
      <p:sp>
        <p:nvSpPr>
          <p:cNvPr id="1640" name="Google Shape;1640;p146"/>
          <p:cNvSpPr txBox="1"/>
          <p:nvPr/>
        </p:nvSpPr>
        <p:spPr>
          <a:xfrm>
            <a:off x="423400" y="862113"/>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Intrinsification may also occur in AIs, since reinforcement learning uses rewards to guide behavior.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AIs may intrinsify dangerous goals, like power-seeking, that we don’t intend them to have.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Advanced AIs need to be adaptive to evolve with our changing goals, but </a:t>
            </a:r>
            <a:r>
              <a:rPr b="1" i="0" lang="en" sz="2000" u="none" cap="none" strike="noStrike">
                <a:solidFill>
                  <a:schemeClr val="dk1"/>
                </a:solidFill>
                <a:highlight>
                  <a:schemeClr val="lt1"/>
                </a:highlight>
                <a:latin typeface="Nunito"/>
                <a:ea typeface="Nunito"/>
                <a:cs typeface="Nunito"/>
                <a:sym typeface="Nunito"/>
              </a:rPr>
              <a:t>goal drift</a:t>
            </a:r>
            <a:r>
              <a:rPr b="0" i="0" lang="en" sz="2000" u="none" cap="none" strike="noStrike">
                <a:solidFill>
                  <a:schemeClr val="dk1"/>
                </a:solidFill>
                <a:highlight>
                  <a:schemeClr val="lt1"/>
                </a:highlight>
                <a:latin typeface="Nunito"/>
                <a:ea typeface="Nunito"/>
                <a:cs typeface="Nunito"/>
                <a:sym typeface="Nunito"/>
              </a:rPr>
              <a:t> risks AIs evolving their own goals.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As AIs become more integrated in society, their goals may change, and they may develop unanticipated emergent goals. </a:t>
            </a:r>
            <a:endParaRPr b="0" i="0" sz="2000" u="none" cap="none" strike="noStrike">
              <a:solidFill>
                <a:schemeClr val="dk1"/>
              </a:solidFill>
              <a:highlight>
                <a:schemeClr val="lt1"/>
              </a:highlight>
              <a:latin typeface="Nunito"/>
              <a:ea typeface="Nunito"/>
              <a:cs typeface="Nunito"/>
              <a:sym typeface="Nunito"/>
            </a:endParaRPr>
          </a:p>
        </p:txBody>
      </p:sp>
      <p:sp>
        <p:nvSpPr>
          <p:cNvPr id="1641" name="Google Shape;1641;p14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42" name="Google Shape;1642;p1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43" name="Google Shape;1643;p1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0">
                                            <p:txEl>
                                              <p:pRg end="0" st="0"/>
                                            </p:txEl>
                                          </p:spTgt>
                                        </p:tgtEl>
                                        <p:attrNameLst>
                                          <p:attrName>style.visibility</p:attrName>
                                        </p:attrNameLst>
                                      </p:cBhvr>
                                      <p:to>
                                        <p:strVal val="visible"/>
                                      </p:to>
                                    </p:set>
                                    <p:animEffect filter="fade" transition="in">
                                      <p:cBhvr>
                                        <p:cTn dur="1000"/>
                                        <p:tgtEl>
                                          <p:spTgt spid="164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0">
                                            <p:txEl>
                                              <p:pRg end="1" st="1"/>
                                            </p:txEl>
                                          </p:spTgt>
                                        </p:tgtEl>
                                        <p:attrNameLst>
                                          <p:attrName>style.visibility</p:attrName>
                                        </p:attrNameLst>
                                      </p:cBhvr>
                                      <p:to>
                                        <p:strVal val="visible"/>
                                      </p:to>
                                    </p:set>
                                    <p:animEffect filter="fade" transition="in">
                                      <p:cBhvr>
                                        <p:cTn dur="1000"/>
                                        <p:tgtEl>
                                          <p:spTgt spid="164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0">
                                            <p:txEl>
                                              <p:pRg end="2" st="2"/>
                                            </p:txEl>
                                          </p:spTgt>
                                        </p:tgtEl>
                                        <p:attrNameLst>
                                          <p:attrName>style.visibility</p:attrName>
                                        </p:attrNameLst>
                                      </p:cBhvr>
                                      <p:to>
                                        <p:strVal val="visible"/>
                                      </p:to>
                                    </p:set>
                                    <p:animEffect filter="fade" transition="in">
                                      <p:cBhvr>
                                        <p:cTn dur="1000"/>
                                        <p:tgtEl>
                                          <p:spTgt spid="164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0">
                                            <p:txEl>
                                              <p:pRg end="3" st="3"/>
                                            </p:txEl>
                                          </p:spTgt>
                                        </p:tgtEl>
                                        <p:attrNameLst>
                                          <p:attrName>style.visibility</p:attrName>
                                        </p:attrNameLst>
                                      </p:cBhvr>
                                      <p:to>
                                        <p:strVal val="visible"/>
                                      </p:to>
                                    </p:set>
                                    <p:animEffect filter="fade" transition="in">
                                      <p:cBhvr>
                                        <p:cTn dur="1000"/>
                                        <p:tgtEl>
                                          <p:spTgt spid="164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0">
                                            <p:txEl>
                                              <p:pRg end="4" st="4"/>
                                            </p:txEl>
                                          </p:spTgt>
                                        </p:tgtEl>
                                        <p:attrNameLst>
                                          <p:attrName>style.visibility</p:attrName>
                                        </p:attrNameLst>
                                      </p:cBhvr>
                                      <p:to>
                                        <p:strVal val="visible"/>
                                      </p:to>
                                    </p:set>
                                    <p:animEffect filter="fade" transition="in">
                                      <p:cBhvr>
                                        <p:cTn dur="1000"/>
                                        <p:tgtEl>
                                          <p:spTgt spid="164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0">
                                            <p:txEl>
                                              <p:pRg end="5" st="5"/>
                                            </p:txEl>
                                          </p:spTgt>
                                        </p:tgtEl>
                                        <p:attrNameLst>
                                          <p:attrName>style.visibility</p:attrName>
                                        </p:attrNameLst>
                                      </p:cBhvr>
                                      <p:to>
                                        <p:strVal val="visible"/>
                                      </p:to>
                                    </p:set>
                                    <p:animEffect filter="fade" transition="in">
                                      <p:cBhvr>
                                        <p:cTn dur="1000"/>
                                        <p:tgtEl>
                                          <p:spTgt spid="164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0">
                                            <p:txEl>
                                              <p:pRg end="6" st="6"/>
                                            </p:txEl>
                                          </p:spTgt>
                                        </p:tgtEl>
                                        <p:attrNameLst>
                                          <p:attrName>style.visibility</p:attrName>
                                        </p:attrNameLst>
                                      </p:cBhvr>
                                      <p:to>
                                        <p:strVal val="visible"/>
                                      </p:to>
                                    </p:set>
                                    <p:animEffect filter="fade" transition="in">
                                      <p:cBhvr>
                                        <p:cTn dur="1000"/>
                                        <p:tgtEl>
                                          <p:spTgt spid="1640">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47" name="Shape 1647"/>
        <p:cNvGrpSpPr/>
        <p:nvPr/>
      </p:nvGrpSpPr>
      <p:grpSpPr>
        <a:xfrm>
          <a:off x="0" y="0"/>
          <a:ext cx="0" cy="0"/>
          <a:chOff x="0" y="0"/>
          <a:chExt cx="0" cy="0"/>
        </a:xfrm>
      </p:grpSpPr>
      <p:sp>
        <p:nvSpPr>
          <p:cNvPr id="1648" name="Google Shape;1648;p147"/>
          <p:cNvSpPr txBox="1"/>
          <p:nvPr>
            <p:ph type="title"/>
          </p:nvPr>
        </p:nvSpPr>
        <p:spPr>
          <a:xfrm>
            <a:off x="175" y="-12175"/>
            <a:ext cx="9144000" cy="670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highlight>
                  <a:schemeClr val="lt1"/>
                </a:highlight>
              </a:rPr>
              <a:t>Conclusions on emergence</a:t>
            </a:r>
            <a:endParaRPr sz="5200"/>
          </a:p>
        </p:txBody>
      </p:sp>
      <p:sp>
        <p:nvSpPr>
          <p:cNvPr id="1649" name="Google Shape;1649;p147"/>
          <p:cNvSpPr txBox="1"/>
          <p:nvPr/>
        </p:nvSpPr>
        <p:spPr>
          <a:xfrm>
            <a:off x="423400" y="1014513"/>
            <a:ext cx="8409000" cy="3773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Emergence occurs when a system’s lower-level behavior is qualitatively different from its higher level behavior—not just quantitatively different.</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Emergence capabilities can appear unpredictably as models improve.</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These are sometimes goal-directed, especially in RL models.</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Agents that develop emergent abilities and goals can be dangerous.</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Emergent objectives can involve intrinsification. </a:t>
            </a:r>
            <a:endParaRPr b="0" i="0" sz="2000" u="none" cap="none" strike="noStrike">
              <a:solidFill>
                <a:schemeClr val="dk1"/>
              </a:solidFill>
              <a:highlight>
                <a:schemeClr val="lt1"/>
              </a:highlight>
              <a:latin typeface="Nunito"/>
              <a:ea typeface="Nunito"/>
              <a:cs typeface="Nunito"/>
              <a:sym typeface="Nunito"/>
            </a:endParaRPr>
          </a:p>
        </p:txBody>
      </p:sp>
      <p:sp>
        <p:nvSpPr>
          <p:cNvPr id="1650" name="Google Shape;1650;p14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51" name="Google Shape;1651;p1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52" name="Google Shape;1652;p1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9"/>
                                        </p:tgtEl>
                                        <p:attrNameLst>
                                          <p:attrName>style.visibility</p:attrName>
                                        </p:attrNameLst>
                                      </p:cBhvr>
                                      <p:to>
                                        <p:strVal val="visible"/>
                                      </p:to>
                                    </p:set>
                                    <p:animEffect filter="fade" transition="in">
                                      <p:cBhvr>
                                        <p:cTn dur="1000"/>
                                        <p:tgtEl>
                                          <p:spTgt spid="16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56" name="Shape 1656"/>
        <p:cNvGrpSpPr/>
        <p:nvPr/>
      </p:nvGrpSpPr>
      <p:grpSpPr>
        <a:xfrm>
          <a:off x="0" y="0"/>
          <a:ext cx="0" cy="0"/>
          <a:chOff x="0" y="0"/>
          <a:chExt cx="0" cy="0"/>
        </a:xfrm>
      </p:grpSpPr>
      <p:sp>
        <p:nvSpPr>
          <p:cNvPr id="1657" name="Google Shape;1657;p148"/>
          <p:cNvSpPr txBox="1"/>
          <p:nvPr/>
        </p:nvSpPr>
        <p:spPr>
          <a:xfrm>
            <a:off x="0" y="709101"/>
            <a:ext cx="9144000" cy="2598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Single Agent Control</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6: Deception</a:t>
            </a:r>
            <a:endParaRPr b="0" i="0" sz="3000" u="none" cap="none" strike="noStrike">
              <a:solidFill>
                <a:srgbClr val="000000"/>
              </a:solidFill>
              <a:latin typeface="Nunito Light"/>
              <a:ea typeface="Nunito Light"/>
              <a:cs typeface="Nunito Light"/>
              <a:sym typeface="Nunito Light"/>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  </a:t>
            </a:r>
            <a:endParaRPr b="0" i="0" sz="3000" u="none" cap="none" strike="noStrike">
              <a:solidFill>
                <a:srgbClr val="000000"/>
              </a:solidFill>
              <a:latin typeface="Nunito Light"/>
              <a:ea typeface="Nunito Light"/>
              <a:cs typeface="Nunito Light"/>
              <a:sym typeface="Nunito Light"/>
            </a:endParaRPr>
          </a:p>
        </p:txBody>
      </p:sp>
      <p:sp>
        <p:nvSpPr>
          <p:cNvPr id="1658" name="Google Shape;1658;p14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59" name="Google Shape;1659;p1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60" name="Google Shape;1660;p1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61" name="Google Shape;1661;p148"/>
          <p:cNvSpPr txBox="1"/>
          <p:nvPr/>
        </p:nvSpPr>
        <p:spPr>
          <a:xfrm>
            <a:off x="367675" y="3768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1" lang="en" sz="2000" u="none" cap="none" strike="noStrike">
                <a:solidFill>
                  <a:schemeClr val="dk1"/>
                </a:solidFill>
                <a:latin typeface="Nunito"/>
                <a:ea typeface="Nunito"/>
                <a:cs typeface="Nunito"/>
                <a:sym typeface="Nunito"/>
              </a:rPr>
              <a:t> AI systems may deceive humans.</a:t>
            </a:r>
            <a:endParaRPr b="0" i="1" sz="2000" u="none" cap="none" strike="noStrike">
              <a:solidFill>
                <a:schemeClr val="dk1"/>
              </a:solidFill>
              <a:latin typeface="Nunito"/>
              <a:ea typeface="Nunito"/>
              <a:cs typeface="Nunito"/>
              <a:sym typeface="Nunito"/>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65" name="Shape 1665"/>
        <p:cNvGrpSpPr/>
        <p:nvPr/>
      </p:nvGrpSpPr>
      <p:grpSpPr>
        <a:xfrm>
          <a:off x="0" y="0"/>
          <a:ext cx="0" cy="0"/>
          <a:chOff x="0" y="0"/>
          <a:chExt cx="0" cy="0"/>
        </a:xfrm>
      </p:grpSpPr>
      <p:sp>
        <p:nvSpPr>
          <p:cNvPr id="1666" name="Google Shape;1666;p14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1667" name="Google Shape;1667;p149"/>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Bias: </a:t>
            </a:r>
            <a:r>
              <a:rPr b="0" i="1" lang="en" sz="2000" u="none" cap="none" strike="noStrike">
                <a:solidFill>
                  <a:schemeClr val="dk1"/>
                </a:solidFill>
                <a:latin typeface="Nunito"/>
                <a:ea typeface="Nunito"/>
                <a:cs typeface="Nunito"/>
                <a:sym typeface="Nunito"/>
              </a:rPr>
              <a:t>How and why do biases arise in AI systems?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Opaqueness: </a:t>
            </a:r>
            <a:r>
              <a:rPr b="0" i="1" lang="en" sz="2000" u="none" cap="none" strike="noStrike">
                <a:solidFill>
                  <a:schemeClr val="dk1"/>
                </a:solidFill>
                <a:latin typeface="Nunito"/>
                <a:ea typeface="Nunito"/>
                <a:cs typeface="Nunito"/>
                <a:sym typeface="Nunito"/>
              </a:rPr>
              <a:t>ML systems are “black boxes.”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Proxy gaming: </a:t>
            </a:r>
            <a:r>
              <a:rPr b="0" i="1" lang="en" sz="2000" u="none" cap="none" strike="noStrike">
                <a:solidFill>
                  <a:schemeClr val="dk1"/>
                </a:solidFill>
                <a:latin typeface="Nunito"/>
                <a:ea typeface="Nunito"/>
                <a:cs typeface="Nunito"/>
                <a:sym typeface="Nunito"/>
              </a:rPr>
              <a:t>ML systems may diverge from our intended goals.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Power: </a:t>
            </a:r>
            <a:r>
              <a:rPr b="0" i="1" lang="en" sz="2000" u="none" cap="none" strike="noStrike">
                <a:solidFill>
                  <a:schemeClr val="dk1"/>
                </a:solidFill>
                <a:latin typeface="Nunito"/>
                <a:ea typeface="Nunito"/>
                <a:cs typeface="Nunito"/>
                <a:sym typeface="Nunito"/>
              </a:rPr>
              <a:t>What conditions could lead to power seeking AIs?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Emergence: </a:t>
            </a:r>
            <a:r>
              <a:rPr b="0" i="1" lang="en" sz="2000" u="none" cap="none" strike="noStrike">
                <a:solidFill>
                  <a:schemeClr val="dk1"/>
                </a:solidFill>
                <a:latin typeface="Nunito"/>
                <a:ea typeface="Nunito"/>
                <a:cs typeface="Nunito"/>
                <a:sym typeface="Nunito"/>
              </a:rPr>
              <a:t>AIs may develop unanticipated goals and capabilities.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Deception: </a:t>
            </a:r>
            <a:r>
              <a:rPr b="0" i="1" lang="en" sz="2000" u="none" cap="none" strike="noStrike">
                <a:solidFill>
                  <a:schemeClr val="dk1"/>
                </a:solidFill>
                <a:latin typeface="Nunito"/>
                <a:ea typeface="Nunito"/>
                <a:cs typeface="Nunito"/>
                <a:sym typeface="Nunito"/>
              </a:rPr>
              <a:t>AI systems may deceive humans.</a:t>
            </a:r>
            <a:endParaRPr b="0" i="1" sz="2000" u="none" cap="none" strike="noStrike">
              <a:solidFill>
                <a:schemeClr val="dk1"/>
              </a:solidFill>
              <a:latin typeface="Nunito"/>
              <a:ea typeface="Nunito"/>
              <a:cs typeface="Nunito"/>
              <a:sym typeface="Nunito"/>
            </a:endParaRPr>
          </a:p>
        </p:txBody>
      </p:sp>
      <p:sp>
        <p:nvSpPr>
          <p:cNvPr id="1668" name="Google Shape;1668;p14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69" name="Google Shape;1669;p1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70" name="Google Shape;1670;p1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71" name="Google Shape;1671;p149"/>
          <p:cNvSpPr/>
          <p:nvPr/>
        </p:nvSpPr>
        <p:spPr>
          <a:xfrm>
            <a:off x="364325" y="3136100"/>
            <a:ext cx="8279700" cy="4533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1"/>
                                        </p:tgtEl>
                                        <p:attrNameLst>
                                          <p:attrName>style.visibility</p:attrName>
                                        </p:attrNameLst>
                                      </p:cBhvr>
                                      <p:to>
                                        <p:strVal val="visible"/>
                                      </p:to>
                                    </p:set>
                                    <p:animEffect filter="fade" transition="in">
                                      <p:cBhvr>
                                        <p:cTn dur="1000"/>
                                        <p:tgtEl>
                                          <p:spTgt spid="16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75" name="Shape 1675"/>
        <p:cNvGrpSpPr/>
        <p:nvPr/>
      </p:nvGrpSpPr>
      <p:grpSpPr>
        <a:xfrm>
          <a:off x="0" y="0"/>
          <a:ext cx="0" cy="0"/>
          <a:chOff x="0" y="0"/>
          <a:chExt cx="0" cy="0"/>
        </a:xfrm>
      </p:grpSpPr>
      <p:sp>
        <p:nvSpPr>
          <p:cNvPr id="1676" name="Google Shape;1676;p15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Deception overview</a:t>
            </a:r>
            <a:endParaRPr/>
          </a:p>
        </p:txBody>
      </p:sp>
      <p:sp>
        <p:nvSpPr>
          <p:cNvPr id="1677" name="Google Shape;1677;p150"/>
          <p:cNvSpPr txBox="1"/>
          <p:nvPr/>
        </p:nvSpPr>
        <p:spPr>
          <a:xfrm>
            <a:off x="367675" y="752163"/>
            <a:ext cx="8409000" cy="3894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Many approaches to AI safety involve detecting and correcting flaws in AI systems.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If AI systems are deceptive, we will not be able to identify and correct when they diverge from our goals.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Deception may happen because it helps an AI system achieve its goals, by accident, due to imitation of humans, or by intentional design.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will focus on </a:t>
            </a:r>
            <a:r>
              <a:rPr b="1" i="0" lang="en" sz="2000" u="none" cap="none" strike="noStrike">
                <a:solidFill>
                  <a:schemeClr val="dk1"/>
                </a:solidFill>
                <a:latin typeface="Nunito"/>
                <a:ea typeface="Nunito"/>
                <a:cs typeface="Nunito"/>
                <a:sym typeface="Nunito"/>
              </a:rPr>
              <a:t>deceptive evaluation gaming</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deceptive alignment</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1678" name="Google Shape;1678;p15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79" name="Google Shape;1679;p1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80" name="Google Shape;1680;p1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7">
                                            <p:txEl>
                                              <p:pRg end="0" st="0"/>
                                            </p:txEl>
                                          </p:spTgt>
                                        </p:tgtEl>
                                        <p:attrNameLst>
                                          <p:attrName>style.visibility</p:attrName>
                                        </p:attrNameLst>
                                      </p:cBhvr>
                                      <p:to>
                                        <p:strVal val="visible"/>
                                      </p:to>
                                    </p:set>
                                    <p:animEffect filter="fade" transition="in">
                                      <p:cBhvr>
                                        <p:cTn dur="1000"/>
                                        <p:tgtEl>
                                          <p:spTgt spid="167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7">
                                            <p:txEl>
                                              <p:pRg end="1" st="1"/>
                                            </p:txEl>
                                          </p:spTgt>
                                        </p:tgtEl>
                                        <p:attrNameLst>
                                          <p:attrName>style.visibility</p:attrName>
                                        </p:attrNameLst>
                                      </p:cBhvr>
                                      <p:to>
                                        <p:strVal val="visible"/>
                                      </p:to>
                                    </p:set>
                                    <p:animEffect filter="fade" transition="in">
                                      <p:cBhvr>
                                        <p:cTn dur="1000"/>
                                        <p:tgtEl>
                                          <p:spTgt spid="167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7">
                                            <p:txEl>
                                              <p:pRg end="2" st="2"/>
                                            </p:txEl>
                                          </p:spTgt>
                                        </p:tgtEl>
                                        <p:attrNameLst>
                                          <p:attrName>style.visibility</p:attrName>
                                        </p:attrNameLst>
                                      </p:cBhvr>
                                      <p:to>
                                        <p:strVal val="visible"/>
                                      </p:to>
                                    </p:set>
                                    <p:animEffect filter="fade" transition="in">
                                      <p:cBhvr>
                                        <p:cTn dur="1000"/>
                                        <p:tgtEl>
                                          <p:spTgt spid="167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7">
                                            <p:txEl>
                                              <p:pRg end="3" st="3"/>
                                            </p:txEl>
                                          </p:spTgt>
                                        </p:tgtEl>
                                        <p:attrNameLst>
                                          <p:attrName>style.visibility</p:attrName>
                                        </p:attrNameLst>
                                      </p:cBhvr>
                                      <p:to>
                                        <p:strVal val="visible"/>
                                      </p:to>
                                    </p:set>
                                    <p:animEffect filter="fade" transition="in">
                                      <p:cBhvr>
                                        <p:cTn dur="1000"/>
                                        <p:tgtEl>
                                          <p:spTgt spid="167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7">
                                            <p:txEl>
                                              <p:pRg end="4" st="4"/>
                                            </p:txEl>
                                          </p:spTgt>
                                        </p:tgtEl>
                                        <p:attrNameLst>
                                          <p:attrName>style.visibility</p:attrName>
                                        </p:attrNameLst>
                                      </p:cBhvr>
                                      <p:to>
                                        <p:strVal val="visible"/>
                                      </p:to>
                                    </p:set>
                                    <p:animEffect filter="fade" transition="in">
                                      <p:cBhvr>
                                        <p:cTn dur="1000"/>
                                        <p:tgtEl>
                                          <p:spTgt spid="167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7">
                                            <p:txEl>
                                              <p:pRg end="5" st="5"/>
                                            </p:txEl>
                                          </p:spTgt>
                                        </p:tgtEl>
                                        <p:attrNameLst>
                                          <p:attrName>style.visibility</p:attrName>
                                        </p:attrNameLst>
                                      </p:cBhvr>
                                      <p:to>
                                        <p:strVal val="visible"/>
                                      </p:to>
                                    </p:set>
                                    <p:animEffect filter="fade" transition="in">
                                      <p:cBhvr>
                                        <p:cTn dur="1000"/>
                                        <p:tgtEl>
                                          <p:spTgt spid="167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7">
                                            <p:txEl>
                                              <p:pRg end="6" st="6"/>
                                            </p:txEl>
                                          </p:spTgt>
                                        </p:tgtEl>
                                        <p:attrNameLst>
                                          <p:attrName>style.visibility</p:attrName>
                                        </p:attrNameLst>
                                      </p:cBhvr>
                                      <p:to>
                                        <p:strVal val="visible"/>
                                      </p:to>
                                    </p:set>
                                    <p:animEffect filter="fade" transition="in">
                                      <p:cBhvr>
                                        <p:cTn dur="1000"/>
                                        <p:tgtEl>
                                          <p:spTgt spid="1677">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684" name="Shape 1684"/>
        <p:cNvGrpSpPr/>
        <p:nvPr/>
      </p:nvGrpSpPr>
      <p:grpSpPr>
        <a:xfrm>
          <a:off x="0" y="0"/>
          <a:ext cx="0" cy="0"/>
          <a:chOff x="0" y="0"/>
          <a:chExt cx="0" cy="0"/>
        </a:xfrm>
      </p:grpSpPr>
      <p:sp>
        <p:nvSpPr>
          <p:cNvPr id="1685" name="Google Shape;1685;p15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Examples of deception (1/2)</a:t>
            </a:r>
            <a:endParaRPr/>
          </a:p>
        </p:txBody>
      </p:sp>
      <p:sp>
        <p:nvSpPr>
          <p:cNvPr id="1686" name="Google Shape;1686;p151"/>
          <p:cNvSpPr txBox="1"/>
          <p:nvPr/>
        </p:nvSpPr>
        <p:spPr>
          <a:xfrm>
            <a:off x="211750" y="732325"/>
            <a:ext cx="2894100" cy="10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Deception can be a useful strategy. </a:t>
            </a:r>
            <a:endParaRPr b="0" i="0" sz="2000" u="none" cap="none" strike="noStrike">
              <a:solidFill>
                <a:schemeClr val="dk1"/>
              </a:solidFill>
              <a:latin typeface="Nunito"/>
              <a:ea typeface="Nunito"/>
              <a:cs typeface="Nunito"/>
              <a:sym typeface="Nunito"/>
            </a:endParaRPr>
          </a:p>
        </p:txBody>
      </p:sp>
      <p:sp>
        <p:nvSpPr>
          <p:cNvPr id="1687" name="Google Shape;1687;p15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88" name="Google Shape;1688;p1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89" name="Google Shape;1689;p1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90" name="Google Shape;1690;p151"/>
          <p:cNvSpPr txBox="1"/>
          <p:nvPr/>
        </p:nvSpPr>
        <p:spPr>
          <a:xfrm>
            <a:off x="2969350" y="732325"/>
            <a:ext cx="3048000" cy="142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Deception can help with power seeking. </a:t>
            </a:r>
            <a:endParaRPr b="0" i="0" sz="2000" u="none" cap="none" strike="noStrike">
              <a:solidFill>
                <a:schemeClr val="dk1"/>
              </a:solidFill>
              <a:latin typeface="Nunito"/>
              <a:ea typeface="Nunito"/>
              <a:cs typeface="Nunito"/>
              <a:sym typeface="Nunito"/>
            </a:endParaRPr>
          </a:p>
        </p:txBody>
      </p:sp>
      <p:sp>
        <p:nvSpPr>
          <p:cNvPr id="1691" name="Google Shape;1691;p151"/>
          <p:cNvSpPr txBox="1"/>
          <p:nvPr/>
        </p:nvSpPr>
        <p:spPr>
          <a:xfrm>
            <a:off x="6215025" y="732325"/>
            <a:ext cx="2838000" cy="184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 systems may deceive simply because they don’t know the right answer. </a:t>
            </a:r>
            <a:endParaRPr b="0" i="0" sz="2000" u="none" cap="none" strike="noStrike">
              <a:solidFill>
                <a:schemeClr val="dk1"/>
              </a:solidFill>
              <a:latin typeface="Nunito"/>
              <a:ea typeface="Nunito"/>
              <a:cs typeface="Nunito"/>
              <a:sym typeface="Nunito"/>
            </a:endParaRPr>
          </a:p>
        </p:txBody>
      </p:sp>
      <p:grpSp>
        <p:nvGrpSpPr>
          <p:cNvPr id="1692" name="Google Shape;1692;p151"/>
          <p:cNvGrpSpPr/>
          <p:nvPr/>
        </p:nvGrpSpPr>
        <p:grpSpPr>
          <a:xfrm>
            <a:off x="134800" y="2157331"/>
            <a:ext cx="3048000" cy="2593707"/>
            <a:chOff x="134800" y="2157331"/>
            <a:chExt cx="3048000" cy="2593707"/>
          </a:xfrm>
        </p:grpSpPr>
        <p:pic>
          <p:nvPicPr>
            <p:cNvPr id="1693" name="Google Shape;1693;p151"/>
            <p:cNvPicPr preferRelativeResize="0"/>
            <p:nvPr/>
          </p:nvPicPr>
          <p:blipFill rotWithShape="1">
            <a:blip r:embed="rId3">
              <a:alphaModFix/>
            </a:blip>
            <a:srcRect b="0" l="0" r="0" t="0"/>
            <a:stretch/>
          </p:blipFill>
          <p:spPr>
            <a:xfrm>
              <a:off x="134800" y="2157331"/>
              <a:ext cx="3048000" cy="1495425"/>
            </a:xfrm>
            <a:prstGeom prst="rect">
              <a:avLst/>
            </a:prstGeom>
            <a:noFill/>
            <a:ln>
              <a:noFill/>
            </a:ln>
          </p:spPr>
        </p:pic>
        <p:sp>
          <p:nvSpPr>
            <p:cNvPr id="1694" name="Google Shape;1694;p151"/>
            <p:cNvSpPr txBox="1"/>
            <p:nvPr/>
          </p:nvSpPr>
          <p:spPr>
            <a:xfrm>
              <a:off x="134800" y="3700738"/>
              <a:ext cx="2894100" cy="10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AIs learned to bluff in a game of “Stratego” without being instructed to do so.</a:t>
              </a:r>
              <a:endParaRPr b="0" i="0" sz="1400" u="none" cap="none" strike="noStrike">
                <a:solidFill>
                  <a:schemeClr val="dk1"/>
                </a:solidFill>
                <a:latin typeface="Nunito"/>
                <a:ea typeface="Nunito"/>
                <a:cs typeface="Nunito"/>
                <a:sym typeface="Nunito"/>
              </a:endParaRPr>
            </a:p>
          </p:txBody>
        </p:sp>
      </p:grpSp>
      <p:grpSp>
        <p:nvGrpSpPr>
          <p:cNvPr id="1695" name="Google Shape;1695;p151"/>
          <p:cNvGrpSpPr/>
          <p:nvPr/>
        </p:nvGrpSpPr>
        <p:grpSpPr>
          <a:xfrm>
            <a:off x="5562951" y="2294050"/>
            <a:ext cx="3581274" cy="2320200"/>
            <a:chOff x="5562951" y="2294050"/>
            <a:chExt cx="3581274" cy="2320200"/>
          </a:xfrm>
        </p:grpSpPr>
        <p:pic>
          <p:nvPicPr>
            <p:cNvPr id="1696" name="Google Shape;1696;p151"/>
            <p:cNvPicPr preferRelativeResize="0"/>
            <p:nvPr/>
          </p:nvPicPr>
          <p:blipFill rotWithShape="1">
            <a:blip r:embed="rId4">
              <a:alphaModFix/>
            </a:blip>
            <a:srcRect b="0" l="0" r="0" t="0"/>
            <a:stretch/>
          </p:blipFill>
          <p:spPr>
            <a:xfrm>
              <a:off x="5562951" y="2294050"/>
              <a:ext cx="3581050" cy="1841700"/>
            </a:xfrm>
            <a:prstGeom prst="rect">
              <a:avLst/>
            </a:prstGeom>
            <a:noFill/>
            <a:ln>
              <a:noFill/>
            </a:ln>
          </p:spPr>
        </p:pic>
        <p:sp>
          <p:nvSpPr>
            <p:cNvPr id="1697" name="Google Shape;1697;p151"/>
            <p:cNvSpPr txBox="1"/>
            <p:nvPr/>
          </p:nvSpPr>
          <p:spPr>
            <a:xfrm>
              <a:off x="5563125" y="4135750"/>
              <a:ext cx="3581100" cy="478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ChatGPT summarizing a nonexistent news article. </a:t>
              </a:r>
              <a:endParaRPr b="0" i="0" sz="1400" u="none" cap="none" strike="noStrike">
                <a:solidFill>
                  <a:schemeClr val="dk1"/>
                </a:solidFill>
                <a:latin typeface="Nunito"/>
                <a:ea typeface="Nunito"/>
                <a:cs typeface="Nunito"/>
                <a:sym typeface="Nunito"/>
              </a:endParaRPr>
            </a:p>
          </p:txBody>
        </p:sp>
      </p:grpSp>
      <p:grpSp>
        <p:nvGrpSpPr>
          <p:cNvPr id="1698" name="Google Shape;1698;p151"/>
          <p:cNvGrpSpPr/>
          <p:nvPr/>
        </p:nvGrpSpPr>
        <p:grpSpPr>
          <a:xfrm>
            <a:off x="3182775" y="1738838"/>
            <a:ext cx="2380200" cy="3032037"/>
            <a:chOff x="3182775" y="1738838"/>
            <a:chExt cx="2380200" cy="3032037"/>
          </a:xfrm>
        </p:grpSpPr>
        <p:pic>
          <p:nvPicPr>
            <p:cNvPr id="1699" name="Google Shape;1699;p151"/>
            <p:cNvPicPr preferRelativeResize="0"/>
            <p:nvPr/>
          </p:nvPicPr>
          <p:blipFill rotWithShape="1">
            <a:blip r:embed="rId5">
              <a:alphaModFix/>
            </a:blip>
            <a:srcRect b="0" l="0" r="0" t="0"/>
            <a:stretch/>
          </p:blipFill>
          <p:spPr>
            <a:xfrm>
              <a:off x="3335200" y="1738838"/>
              <a:ext cx="2075351" cy="1881886"/>
            </a:xfrm>
            <a:prstGeom prst="rect">
              <a:avLst/>
            </a:prstGeom>
            <a:noFill/>
            <a:ln>
              <a:noFill/>
            </a:ln>
          </p:spPr>
        </p:pic>
        <p:sp>
          <p:nvSpPr>
            <p:cNvPr id="1700" name="Google Shape;1700;p151"/>
            <p:cNvSpPr txBox="1"/>
            <p:nvPr/>
          </p:nvSpPr>
          <p:spPr>
            <a:xfrm>
              <a:off x="3182775" y="3720575"/>
              <a:ext cx="2380200" cy="10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AIs may deceive humans in order to increase power.</a:t>
              </a:r>
              <a:endParaRPr b="0" i="0" sz="1400" u="none" cap="none" strike="noStrike">
                <a:solidFill>
                  <a:schemeClr val="dk1"/>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6"/>
                                        </p:tgtEl>
                                        <p:attrNameLst>
                                          <p:attrName>style.visibility</p:attrName>
                                        </p:attrNameLst>
                                      </p:cBhvr>
                                      <p:to>
                                        <p:strVal val="visible"/>
                                      </p:to>
                                    </p:set>
                                    <p:animEffect filter="fade" transition="in">
                                      <p:cBhvr>
                                        <p:cTn dur="1000"/>
                                        <p:tgtEl>
                                          <p:spTgt spid="16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2"/>
                                        </p:tgtEl>
                                        <p:attrNameLst>
                                          <p:attrName>style.visibility</p:attrName>
                                        </p:attrNameLst>
                                      </p:cBhvr>
                                      <p:to>
                                        <p:strVal val="visible"/>
                                      </p:to>
                                    </p:set>
                                    <p:animEffect filter="fade" transition="in">
                                      <p:cBhvr>
                                        <p:cTn dur="1000"/>
                                        <p:tgtEl>
                                          <p:spTgt spid="16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0"/>
                                        </p:tgtEl>
                                        <p:attrNameLst>
                                          <p:attrName>style.visibility</p:attrName>
                                        </p:attrNameLst>
                                      </p:cBhvr>
                                      <p:to>
                                        <p:strVal val="visible"/>
                                      </p:to>
                                    </p:set>
                                    <p:animEffect filter="fade" transition="in">
                                      <p:cBhvr>
                                        <p:cTn dur="1000"/>
                                        <p:tgtEl>
                                          <p:spTgt spid="16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8"/>
                                        </p:tgtEl>
                                        <p:attrNameLst>
                                          <p:attrName>style.visibility</p:attrName>
                                        </p:attrNameLst>
                                      </p:cBhvr>
                                      <p:to>
                                        <p:strVal val="visible"/>
                                      </p:to>
                                    </p:set>
                                    <p:animEffect filter="fade" transition="in">
                                      <p:cBhvr>
                                        <p:cTn dur="1000"/>
                                        <p:tgtEl>
                                          <p:spTgt spid="16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1"/>
                                        </p:tgtEl>
                                        <p:attrNameLst>
                                          <p:attrName>style.visibility</p:attrName>
                                        </p:attrNameLst>
                                      </p:cBhvr>
                                      <p:to>
                                        <p:strVal val="visible"/>
                                      </p:to>
                                    </p:set>
                                    <p:animEffect filter="fade" transition="in">
                                      <p:cBhvr>
                                        <p:cTn dur="1000"/>
                                        <p:tgtEl>
                                          <p:spTgt spid="16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5"/>
                                        </p:tgtEl>
                                        <p:attrNameLst>
                                          <p:attrName>style.visibility</p:attrName>
                                        </p:attrNameLst>
                                      </p:cBhvr>
                                      <p:to>
                                        <p:strVal val="visible"/>
                                      </p:to>
                                    </p:set>
                                    <p:animEffect filter="fade" transition="in">
                                      <p:cBhvr>
                                        <p:cTn dur="1000"/>
                                        <p:tgtEl>
                                          <p:spTgt spid="16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04" name="Shape 1704"/>
        <p:cNvGrpSpPr/>
        <p:nvPr/>
      </p:nvGrpSpPr>
      <p:grpSpPr>
        <a:xfrm>
          <a:off x="0" y="0"/>
          <a:ext cx="0" cy="0"/>
          <a:chOff x="0" y="0"/>
          <a:chExt cx="0" cy="0"/>
        </a:xfrm>
      </p:grpSpPr>
      <p:sp>
        <p:nvSpPr>
          <p:cNvPr id="1705" name="Google Shape;1705;p15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Examples of deception (2/2)</a:t>
            </a:r>
            <a:endParaRPr/>
          </a:p>
        </p:txBody>
      </p:sp>
      <p:sp>
        <p:nvSpPr>
          <p:cNvPr id="1706" name="Google Shape;1706;p152"/>
          <p:cNvSpPr txBox="1"/>
          <p:nvPr/>
        </p:nvSpPr>
        <p:spPr>
          <a:xfrm>
            <a:off x="748975" y="721150"/>
            <a:ext cx="3792300" cy="10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Deception can occur when AI systems imitate humans. </a:t>
            </a:r>
            <a:endParaRPr b="0" i="0" sz="2000" u="none" cap="none" strike="noStrike">
              <a:solidFill>
                <a:schemeClr val="dk1"/>
              </a:solidFill>
              <a:latin typeface="Nunito"/>
              <a:ea typeface="Nunito"/>
              <a:cs typeface="Nunito"/>
              <a:sym typeface="Nunito"/>
            </a:endParaRPr>
          </a:p>
        </p:txBody>
      </p:sp>
      <p:sp>
        <p:nvSpPr>
          <p:cNvPr id="1707" name="Google Shape;1707;p15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08" name="Google Shape;1708;p1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09" name="Google Shape;1709;p1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10" name="Google Shape;1710;p152"/>
          <p:cNvSpPr txBox="1"/>
          <p:nvPr/>
        </p:nvSpPr>
        <p:spPr>
          <a:xfrm>
            <a:off x="4832575" y="721150"/>
            <a:ext cx="3792300" cy="142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Humans may design some AI systems to deceive. </a:t>
            </a:r>
            <a:endParaRPr b="0" i="0" sz="2000" u="none" cap="none" strike="noStrike">
              <a:solidFill>
                <a:schemeClr val="dk1"/>
              </a:solidFill>
              <a:latin typeface="Nunito"/>
              <a:ea typeface="Nunito"/>
              <a:cs typeface="Nunito"/>
              <a:sym typeface="Nunito"/>
            </a:endParaRPr>
          </a:p>
        </p:txBody>
      </p:sp>
      <p:grpSp>
        <p:nvGrpSpPr>
          <p:cNvPr id="1711" name="Google Shape;1711;p152"/>
          <p:cNvGrpSpPr/>
          <p:nvPr/>
        </p:nvGrpSpPr>
        <p:grpSpPr>
          <a:xfrm>
            <a:off x="208550" y="1741313"/>
            <a:ext cx="4332726" cy="3023450"/>
            <a:chOff x="208550" y="1741313"/>
            <a:chExt cx="4332726" cy="3023450"/>
          </a:xfrm>
        </p:grpSpPr>
        <p:sp>
          <p:nvSpPr>
            <p:cNvPr id="1712" name="Google Shape;1712;p152"/>
            <p:cNvSpPr txBox="1"/>
            <p:nvPr/>
          </p:nvSpPr>
          <p:spPr>
            <a:xfrm>
              <a:off x="809600" y="3714463"/>
              <a:ext cx="2894100" cy="10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Since humans often deceive, AIs that learn from humans may learn to deceive. </a:t>
              </a:r>
              <a:endParaRPr b="0" i="0" sz="1400" u="none" cap="none" strike="noStrike">
                <a:solidFill>
                  <a:schemeClr val="dk1"/>
                </a:solidFill>
                <a:latin typeface="Nunito"/>
                <a:ea typeface="Nunito"/>
                <a:cs typeface="Nunito"/>
                <a:sym typeface="Nunito"/>
              </a:endParaRPr>
            </a:p>
          </p:txBody>
        </p:sp>
        <p:pic>
          <p:nvPicPr>
            <p:cNvPr id="1713" name="Google Shape;1713;p152"/>
            <p:cNvPicPr preferRelativeResize="0"/>
            <p:nvPr/>
          </p:nvPicPr>
          <p:blipFill rotWithShape="1">
            <a:blip r:embed="rId3">
              <a:alphaModFix/>
            </a:blip>
            <a:srcRect b="0" l="0" r="0" t="0"/>
            <a:stretch/>
          </p:blipFill>
          <p:spPr>
            <a:xfrm>
              <a:off x="208550" y="1741313"/>
              <a:ext cx="4332726" cy="1660875"/>
            </a:xfrm>
            <a:prstGeom prst="rect">
              <a:avLst/>
            </a:prstGeom>
            <a:noFill/>
            <a:ln>
              <a:noFill/>
            </a:ln>
          </p:spPr>
        </p:pic>
      </p:grpSp>
      <p:grpSp>
        <p:nvGrpSpPr>
          <p:cNvPr id="1714" name="Google Shape;1714;p152"/>
          <p:cNvGrpSpPr/>
          <p:nvPr/>
        </p:nvGrpSpPr>
        <p:grpSpPr>
          <a:xfrm>
            <a:off x="5157876" y="1716424"/>
            <a:ext cx="3141824" cy="3048351"/>
            <a:chOff x="5157876" y="1716424"/>
            <a:chExt cx="3141824" cy="3048351"/>
          </a:xfrm>
        </p:grpSpPr>
        <p:sp>
          <p:nvSpPr>
            <p:cNvPr id="1715" name="Google Shape;1715;p152"/>
            <p:cNvSpPr txBox="1"/>
            <p:nvPr/>
          </p:nvSpPr>
          <p:spPr>
            <a:xfrm>
              <a:off x="5247500" y="3714475"/>
              <a:ext cx="3052200" cy="1050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400"/>
                <a:buFont typeface="Arial"/>
                <a:buNone/>
              </a:pPr>
              <a:r>
                <a:rPr b="0" i="0" lang="en" sz="1400" u="none" cap="none" strike="noStrike">
                  <a:solidFill>
                    <a:schemeClr val="dk1"/>
                  </a:solidFill>
                  <a:latin typeface="Nunito"/>
                  <a:ea typeface="Nunito"/>
                  <a:cs typeface="Nunito"/>
                  <a:sym typeface="Nunito"/>
                </a:rPr>
                <a:t>Humans may use AIs to generate disinformation. </a:t>
              </a:r>
              <a:endParaRPr b="0" i="0" sz="1400" u="none" cap="none" strike="noStrike">
                <a:solidFill>
                  <a:schemeClr val="dk1"/>
                </a:solidFill>
                <a:latin typeface="Nunito"/>
                <a:ea typeface="Nunito"/>
                <a:cs typeface="Nunito"/>
                <a:sym typeface="Nunito"/>
              </a:endParaRPr>
            </a:p>
          </p:txBody>
        </p:sp>
        <p:pic>
          <p:nvPicPr>
            <p:cNvPr id="1716" name="Google Shape;1716;p152"/>
            <p:cNvPicPr preferRelativeResize="0"/>
            <p:nvPr/>
          </p:nvPicPr>
          <p:blipFill rotWithShape="1">
            <a:blip r:embed="rId4">
              <a:alphaModFix/>
            </a:blip>
            <a:srcRect b="0" l="0" r="0" t="0"/>
            <a:stretch/>
          </p:blipFill>
          <p:spPr>
            <a:xfrm>
              <a:off x="5157876" y="1716424"/>
              <a:ext cx="3141700" cy="1966374"/>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6"/>
                                        </p:tgtEl>
                                        <p:attrNameLst>
                                          <p:attrName>style.visibility</p:attrName>
                                        </p:attrNameLst>
                                      </p:cBhvr>
                                      <p:to>
                                        <p:strVal val="visible"/>
                                      </p:to>
                                    </p:set>
                                    <p:animEffect filter="fade" transition="in">
                                      <p:cBhvr>
                                        <p:cTn dur="1000"/>
                                        <p:tgtEl>
                                          <p:spTgt spid="17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1"/>
                                        </p:tgtEl>
                                        <p:attrNameLst>
                                          <p:attrName>style.visibility</p:attrName>
                                        </p:attrNameLst>
                                      </p:cBhvr>
                                      <p:to>
                                        <p:strVal val="visible"/>
                                      </p:to>
                                    </p:set>
                                    <p:animEffect filter="fade" transition="in">
                                      <p:cBhvr>
                                        <p:cTn dur="1000"/>
                                        <p:tgtEl>
                                          <p:spTgt spid="17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0"/>
                                        </p:tgtEl>
                                        <p:attrNameLst>
                                          <p:attrName>style.visibility</p:attrName>
                                        </p:attrNameLst>
                                      </p:cBhvr>
                                      <p:to>
                                        <p:strVal val="visible"/>
                                      </p:to>
                                    </p:set>
                                    <p:animEffect filter="fade" transition="in">
                                      <p:cBhvr>
                                        <p:cTn dur="1000"/>
                                        <p:tgtEl>
                                          <p:spTgt spid="17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4"/>
                                        </p:tgtEl>
                                        <p:attrNameLst>
                                          <p:attrName>style.visibility</p:attrName>
                                        </p:attrNameLst>
                                      </p:cBhvr>
                                      <p:to>
                                        <p:strVal val="visible"/>
                                      </p:to>
                                    </p:set>
                                    <p:animEffect filter="fade" transition="in">
                                      <p:cBhvr>
                                        <p:cTn dur="1000"/>
                                        <p:tgtEl>
                                          <p:spTgt spid="17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20" name="Shape 1720"/>
        <p:cNvGrpSpPr/>
        <p:nvPr/>
      </p:nvGrpSpPr>
      <p:grpSpPr>
        <a:xfrm>
          <a:off x="0" y="0"/>
          <a:ext cx="0" cy="0"/>
          <a:chOff x="0" y="0"/>
          <a:chExt cx="0" cy="0"/>
        </a:xfrm>
      </p:grpSpPr>
      <p:sp>
        <p:nvSpPr>
          <p:cNvPr id="1721" name="Google Shape;1721;p15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Deceptive evaluation gaming (1/2)</a:t>
            </a:r>
            <a:endParaRPr/>
          </a:p>
        </p:txBody>
      </p:sp>
      <p:sp>
        <p:nvSpPr>
          <p:cNvPr id="1722" name="Google Shape;1722;p153"/>
          <p:cNvSpPr txBox="1"/>
          <p:nvPr/>
        </p:nvSpPr>
        <p:spPr>
          <a:xfrm>
            <a:off x="423400" y="863550"/>
            <a:ext cx="8409000" cy="907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are evaluated during development, training, testing, and deployment in order to inform decisions related to the AIs.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723" name="Google Shape;1723;p15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24" name="Google Shape;1724;p1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25" name="Google Shape;1725;p1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726" name="Google Shape;1726;p153"/>
          <p:cNvGrpSpPr/>
          <p:nvPr/>
        </p:nvGrpSpPr>
        <p:grpSpPr>
          <a:xfrm>
            <a:off x="5424100" y="1771350"/>
            <a:ext cx="3054649" cy="2865450"/>
            <a:chOff x="5424100" y="1771350"/>
            <a:chExt cx="3054649" cy="2865450"/>
          </a:xfrm>
        </p:grpSpPr>
        <p:pic>
          <p:nvPicPr>
            <p:cNvPr id="1727" name="Google Shape;1727;p153"/>
            <p:cNvPicPr preferRelativeResize="0"/>
            <p:nvPr/>
          </p:nvPicPr>
          <p:blipFill rotWithShape="1">
            <a:blip r:embed="rId3">
              <a:alphaModFix/>
            </a:blip>
            <a:srcRect b="0" l="0" r="0" t="0"/>
            <a:stretch/>
          </p:blipFill>
          <p:spPr>
            <a:xfrm>
              <a:off x="5424100" y="1771350"/>
              <a:ext cx="3054649" cy="1710600"/>
            </a:xfrm>
            <a:prstGeom prst="rect">
              <a:avLst/>
            </a:prstGeom>
            <a:noFill/>
            <a:ln>
              <a:noFill/>
            </a:ln>
          </p:spPr>
        </p:pic>
        <p:sp>
          <p:nvSpPr>
            <p:cNvPr id="1728" name="Google Shape;1728;p153"/>
            <p:cNvSpPr txBox="1"/>
            <p:nvPr/>
          </p:nvSpPr>
          <p:spPr>
            <a:xfrm>
              <a:off x="5424100" y="3546900"/>
              <a:ext cx="3054600" cy="108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Volkswagen gamed emissions evaluations, but was eventually found out by researchers who changed their evaluation method. </a:t>
              </a:r>
              <a:endParaRPr b="0" i="0" sz="1400" u="none" cap="none" strike="noStrike">
                <a:solidFill>
                  <a:srgbClr val="000000"/>
                </a:solidFill>
                <a:latin typeface="Nunito"/>
                <a:ea typeface="Nunito"/>
                <a:cs typeface="Nunito"/>
                <a:sym typeface="Nunito"/>
              </a:endParaRPr>
            </a:p>
          </p:txBody>
        </p:sp>
      </p:grpSp>
      <p:sp>
        <p:nvSpPr>
          <p:cNvPr id="1729" name="Google Shape;1729;p153"/>
          <p:cNvSpPr txBox="1"/>
          <p:nvPr/>
        </p:nvSpPr>
        <p:spPr>
          <a:xfrm>
            <a:off x="423400" y="1887250"/>
            <a:ext cx="4617900" cy="2665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may deceive evaluators to achieve higher scores without aligning to idealized goals.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We cannot effectively steer deceptive AIs.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2">
                                            <p:txEl>
                                              <p:pRg end="0" st="0"/>
                                            </p:txEl>
                                          </p:spTgt>
                                        </p:tgtEl>
                                        <p:attrNameLst>
                                          <p:attrName>style.visibility</p:attrName>
                                        </p:attrNameLst>
                                      </p:cBhvr>
                                      <p:to>
                                        <p:strVal val="visible"/>
                                      </p:to>
                                    </p:set>
                                    <p:animEffect filter="fade" transition="in">
                                      <p:cBhvr>
                                        <p:cTn dur="1000"/>
                                        <p:tgtEl>
                                          <p:spTgt spid="17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2">
                                            <p:txEl>
                                              <p:pRg end="1" st="1"/>
                                            </p:txEl>
                                          </p:spTgt>
                                        </p:tgtEl>
                                        <p:attrNameLst>
                                          <p:attrName>style.visibility</p:attrName>
                                        </p:attrNameLst>
                                      </p:cBhvr>
                                      <p:to>
                                        <p:strVal val="visible"/>
                                      </p:to>
                                    </p:set>
                                    <p:animEffect filter="fade" transition="in">
                                      <p:cBhvr>
                                        <p:cTn dur="1000"/>
                                        <p:tgtEl>
                                          <p:spTgt spid="17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2">
                                            <p:txEl>
                                              <p:pRg end="2" st="2"/>
                                            </p:txEl>
                                          </p:spTgt>
                                        </p:tgtEl>
                                        <p:attrNameLst>
                                          <p:attrName>style.visibility</p:attrName>
                                        </p:attrNameLst>
                                      </p:cBhvr>
                                      <p:to>
                                        <p:strVal val="visible"/>
                                      </p:to>
                                    </p:set>
                                    <p:animEffect filter="fade" transition="in">
                                      <p:cBhvr>
                                        <p:cTn dur="1000"/>
                                        <p:tgtEl>
                                          <p:spTgt spid="172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2">
                                            <p:txEl>
                                              <p:pRg end="3" st="3"/>
                                            </p:txEl>
                                          </p:spTgt>
                                        </p:tgtEl>
                                        <p:attrNameLst>
                                          <p:attrName>style.visibility</p:attrName>
                                        </p:attrNameLst>
                                      </p:cBhvr>
                                      <p:to>
                                        <p:strVal val="visible"/>
                                      </p:to>
                                    </p:set>
                                    <p:animEffect filter="fade" transition="in">
                                      <p:cBhvr>
                                        <p:cTn dur="1000"/>
                                        <p:tgtEl>
                                          <p:spTgt spid="172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2">
                                            <p:txEl>
                                              <p:pRg end="4" st="4"/>
                                            </p:txEl>
                                          </p:spTgt>
                                        </p:tgtEl>
                                        <p:attrNameLst>
                                          <p:attrName>style.visibility</p:attrName>
                                        </p:attrNameLst>
                                      </p:cBhvr>
                                      <p:to>
                                        <p:strVal val="visible"/>
                                      </p:to>
                                    </p:set>
                                    <p:animEffect filter="fade" transition="in">
                                      <p:cBhvr>
                                        <p:cTn dur="1000"/>
                                        <p:tgtEl>
                                          <p:spTgt spid="172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9"/>
                                        </p:tgtEl>
                                        <p:attrNameLst>
                                          <p:attrName>style.visibility</p:attrName>
                                        </p:attrNameLst>
                                      </p:cBhvr>
                                      <p:to>
                                        <p:strVal val="visible"/>
                                      </p:to>
                                    </p:set>
                                    <p:animEffect filter="fade" transition="in">
                                      <p:cBhvr>
                                        <p:cTn dur="1000"/>
                                        <p:tgtEl>
                                          <p:spTgt spid="17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6"/>
                                        </p:tgtEl>
                                        <p:attrNameLst>
                                          <p:attrName>style.visibility</p:attrName>
                                        </p:attrNameLst>
                                      </p:cBhvr>
                                      <p:to>
                                        <p:strVal val="visible"/>
                                      </p:to>
                                    </p:set>
                                    <p:animEffect filter="fade" transition="in">
                                      <p:cBhvr>
                                        <p:cTn dur="1000"/>
                                        <p:tgtEl>
                                          <p:spTgt spid="17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33" name="Shape 1733"/>
        <p:cNvGrpSpPr/>
        <p:nvPr/>
      </p:nvGrpSpPr>
      <p:grpSpPr>
        <a:xfrm>
          <a:off x="0" y="0"/>
          <a:ext cx="0" cy="0"/>
          <a:chOff x="0" y="0"/>
          <a:chExt cx="0" cy="0"/>
        </a:xfrm>
      </p:grpSpPr>
      <p:sp>
        <p:nvSpPr>
          <p:cNvPr id="1734" name="Google Shape;1734;p15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Deceptive evaluation gaming (1/3)</a:t>
            </a:r>
            <a:endParaRPr/>
          </a:p>
        </p:txBody>
      </p:sp>
      <p:sp>
        <p:nvSpPr>
          <p:cNvPr id="1735" name="Google Shape;1735;p154"/>
          <p:cNvSpPr txBox="1"/>
          <p:nvPr/>
        </p:nvSpPr>
        <p:spPr>
          <a:xfrm>
            <a:off x="367675" y="831663"/>
            <a:ext cx="8409000" cy="3894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More intelligence systems will be more capable of deceiving us.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Situationally-aware AI systems, which are aware of themselves and their evaluators, may be particularly skilled at deception.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Humans might not be able to evaluate systems that are more capable than them in the domain of evaluation.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Without other evaluation methods, we won’t be able to steer highly-intelligent AIs.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736" name="Google Shape;1736;p15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37" name="Google Shape;1737;p1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38" name="Google Shape;1738;p1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0" st="0"/>
                                            </p:txEl>
                                          </p:spTgt>
                                        </p:tgtEl>
                                        <p:attrNameLst>
                                          <p:attrName>style.visibility</p:attrName>
                                        </p:attrNameLst>
                                      </p:cBhvr>
                                      <p:to>
                                        <p:strVal val="visible"/>
                                      </p:to>
                                    </p:set>
                                    <p:animEffect filter="fade" transition="in">
                                      <p:cBhvr>
                                        <p:cTn dur="1000"/>
                                        <p:tgtEl>
                                          <p:spTgt spid="17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1" st="1"/>
                                            </p:txEl>
                                          </p:spTgt>
                                        </p:tgtEl>
                                        <p:attrNameLst>
                                          <p:attrName>style.visibility</p:attrName>
                                        </p:attrNameLst>
                                      </p:cBhvr>
                                      <p:to>
                                        <p:strVal val="visible"/>
                                      </p:to>
                                    </p:set>
                                    <p:animEffect filter="fade" transition="in">
                                      <p:cBhvr>
                                        <p:cTn dur="1000"/>
                                        <p:tgtEl>
                                          <p:spTgt spid="17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2" st="2"/>
                                            </p:txEl>
                                          </p:spTgt>
                                        </p:tgtEl>
                                        <p:attrNameLst>
                                          <p:attrName>style.visibility</p:attrName>
                                        </p:attrNameLst>
                                      </p:cBhvr>
                                      <p:to>
                                        <p:strVal val="visible"/>
                                      </p:to>
                                    </p:set>
                                    <p:animEffect filter="fade" transition="in">
                                      <p:cBhvr>
                                        <p:cTn dur="1000"/>
                                        <p:tgtEl>
                                          <p:spTgt spid="17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3" st="3"/>
                                            </p:txEl>
                                          </p:spTgt>
                                        </p:tgtEl>
                                        <p:attrNameLst>
                                          <p:attrName>style.visibility</p:attrName>
                                        </p:attrNameLst>
                                      </p:cBhvr>
                                      <p:to>
                                        <p:strVal val="visible"/>
                                      </p:to>
                                    </p:set>
                                    <p:animEffect filter="fade" transition="in">
                                      <p:cBhvr>
                                        <p:cTn dur="1000"/>
                                        <p:tgtEl>
                                          <p:spTgt spid="17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4" st="4"/>
                                            </p:txEl>
                                          </p:spTgt>
                                        </p:tgtEl>
                                        <p:attrNameLst>
                                          <p:attrName>style.visibility</p:attrName>
                                        </p:attrNameLst>
                                      </p:cBhvr>
                                      <p:to>
                                        <p:strVal val="visible"/>
                                      </p:to>
                                    </p:set>
                                    <p:animEffect filter="fade" transition="in">
                                      <p:cBhvr>
                                        <p:cTn dur="1000"/>
                                        <p:tgtEl>
                                          <p:spTgt spid="173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5" st="5"/>
                                            </p:txEl>
                                          </p:spTgt>
                                        </p:tgtEl>
                                        <p:attrNameLst>
                                          <p:attrName>style.visibility</p:attrName>
                                        </p:attrNameLst>
                                      </p:cBhvr>
                                      <p:to>
                                        <p:strVal val="visible"/>
                                      </p:to>
                                    </p:set>
                                    <p:animEffect filter="fade" transition="in">
                                      <p:cBhvr>
                                        <p:cTn dur="1000"/>
                                        <p:tgtEl>
                                          <p:spTgt spid="173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6" st="6"/>
                                            </p:txEl>
                                          </p:spTgt>
                                        </p:tgtEl>
                                        <p:attrNameLst>
                                          <p:attrName>style.visibility</p:attrName>
                                        </p:attrNameLst>
                                      </p:cBhvr>
                                      <p:to>
                                        <p:strVal val="visible"/>
                                      </p:to>
                                    </p:set>
                                    <p:animEffect filter="fade" transition="in">
                                      <p:cBhvr>
                                        <p:cTn dur="1000"/>
                                        <p:tgtEl>
                                          <p:spTgt spid="173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7" st="7"/>
                                            </p:txEl>
                                          </p:spTgt>
                                        </p:tgtEl>
                                        <p:attrNameLst>
                                          <p:attrName>style.visibility</p:attrName>
                                        </p:attrNameLst>
                                      </p:cBhvr>
                                      <p:to>
                                        <p:strVal val="visible"/>
                                      </p:to>
                                    </p:set>
                                    <p:animEffect filter="fade" transition="in">
                                      <p:cBhvr>
                                        <p:cTn dur="1000"/>
                                        <p:tgtEl>
                                          <p:spTgt spid="173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8" st="8"/>
                                            </p:txEl>
                                          </p:spTgt>
                                        </p:tgtEl>
                                        <p:attrNameLst>
                                          <p:attrName>style.visibility</p:attrName>
                                        </p:attrNameLst>
                                      </p:cBhvr>
                                      <p:to>
                                        <p:strVal val="visible"/>
                                      </p:to>
                                    </p:set>
                                    <p:animEffect filter="fade" transition="in">
                                      <p:cBhvr>
                                        <p:cTn dur="1000"/>
                                        <p:tgtEl>
                                          <p:spTgt spid="1735">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5">
                                            <p:txEl>
                                              <p:pRg end="9" st="9"/>
                                            </p:txEl>
                                          </p:spTgt>
                                        </p:tgtEl>
                                        <p:attrNameLst>
                                          <p:attrName>style.visibility</p:attrName>
                                        </p:attrNameLst>
                                      </p:cBhvr>
                                      <p:to>
                                        <p:strVal val="visible"/>
                                      </p:to>
                                    </p:set>
                                    <p:animEffect filter="fade" transition="in">
                                      <p:cBhvr>
                                        <p:cTn dur="1000"/>
                                        <p:tgtEl>
                                          <p:spTgt spid="1735">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4" name="Shape 314"/>
        <p:cNvGrpSpPr/>
        <p:nvPr/>
      </p:nvGrpSpPr>
      <p:grpSpPr>
        <a:xfrm>
          <a:off x="0" y="0"/>
          <a:ext cx="0" cy="0"/>
          <a:chOff x="0" y="0"/>
          <a:chExt cx="0" cy="0"/>
        </a:xfrm>
      </p:grpSpPr>
      <p:sp>
        <p:nvSpPr>
          <p:cNvPr id="315" name="Google Shape;315;p38"/>
          <p:cNvSpPr txBox="1"/>
          <p:nvPr/>
        </p:nvSpPr>
        <p:spPr>
          <a:xfrm>
            <a:off x="423400" y="790100"/>
            <a:ext cx="8409000" cy="2150100"/>
          </a:xfrm>
          <a:prstGeom prst="rect">
            <a:avLst/>
          </a:prstGeom>
          <a:noFill/>
          <a:ln>
            <a:noFill/>
          </a:ln>
        </p:spPr>
        <p:txBody>
          <a:bodyPr anchorCtr="0" anchor="t" bIns="91425" lIns="91425" spcFirstLastPara="1" rIns="91425" wrap="square" tIns="91425">
            <a:noAutofit/>
          </a:bodyPr>
          <a:lstStyle/>
          <a:p>
            <a:pPr indent="-349250" lvl="0" marL="457200" rtl="0" algn="l">
              <a:lnSpc>
                <a:spcPct val="150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In the future, agents may optimize and may be guided by neural network proxies, such as by networks that model human values</a:t>
            </a:r>
            <a:endParaRPr sz="1900">
              <a:solidFill>
                <a:schemeClr val="dk1"/>
              </a:solidFill>
              <a:latin typeface="Nunito"/>
              <a:ea typeface="Nunito"/>
              <a:cs typeface="Nunito"/>
              <a:sym typeface="Nunito"/>
            </a:endParaRPr>
          </a:p>
          <a:p>
            <a:pPr indent="-349250" lvl="0" marL="457200" rtl="0" algn="l">
              <a:lnSpc>
                <a:spcPct val="150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Proxies instantiated by neural networks—networks that assign scores to agent actions—will need to be robust to optimizing agents</a:t>
            </a:r>
            <a:endParaRPr sz="1900">
              <a:solidFill>
                <a:schemeClr val="dk1"/>
              </a:solidFill>
              <a:latin typeface="Nunito"/>
              <a:ea typeface="Nunito"/>
              <a:cs typeface="Nunito"/>
              <a:sym typeface="Nunito"/>
            </a:endParaRPr>
          </a:p>
          <a:p>
            <a:pPr indent="-349250" lvl="0" marL="457200" rtl="0" algn="l">
              <a:lnSpc>
                <a:spcPct val="150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If the models are not robust, then agents may be guided in a wrong direction, and the agents are not pursuing what we want</a:t>
            </a:r>
            <a:endParaRPr sz="1900">
              <a:solidFill>
                <a:schemeClr val="dk1"/>
              </a:solidFill>
              <a:latin typeface="Nunito"/>
              <a:ea typeface="Nunito"/>
              <a:cs typeface="Nunito"/>
              <a:sym typeface="Nunito"/>
            </a:endParaRPr>
          </a:p>
          <a:p>
            <a:pPr indent="-349250" lvl="0" marL="457200" rtl="0" algn="l">
              <a:lnSpc>
                <a:spcPct val="150000"/>
              </a:lnSpc>
              <a:spcBef>
                <a:spcPts val="0"/>
              </a:spcBef>
              <a:spcAft>
                <a:spcPts val="0"/>
              </a:spcAft>
              <a:buClr>
                <a:schemeClr val="dk1"/>
              </a:buClr>
              <a:buSzPts val="1900"/>
              <a:buFont typeface="Nunito"/>
              <a:buChar char="●"/>
            </a:pPr>
            <a:r>
              <a:rPr lang="en" sz="1900">
                <a:solidFill>
                  <a:schemeClr val="dk1"/>
                </a:solidFill>
                <a:latin typeface="Nunito"/>
                <a:ea typeface="Nunito"/>
                <a:cs typeface="Nunito"/>
                <a:sym typeface="Nunito"/>
              </a:rPr>
              <a:t>Similarly, models will detect undesirable AI agent behavior, but if they are not adversarially robust, agents can bypass these detectors </a:t>
            </a:r>
            <a:endParaRPr sz="1900">
              <a:solidFill>
                <a:schemeClr val="dk1"/>
              </a:solidFill>
              <a:latin typeface="Nunito"/>
              <a:ea typeface="Nunito"/>
              <a:cs typeface="Nunito"/>
              <a:sym typeface="Nunito"/>
            </a:endParaRPr>
          </a:p>
        </p:txBody>
      </p:sp>
      <p:sp>
        <p:nvSpPr>
          <p:cNvPr id="316" name="Google Shape;316;p38"/>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Motivation: Optimization Pressure</a:t>
            </a:r>
            <a:endParaRPr sz="3600">
              <a:latin typeface="Nunito"/>
              <a:ea typeface="Nunito"/>
              <a:cs typeface="Nunito"/>
              <a:sym typeface="Nunito"/>
            </a:endParaRPr>
          </a:p>
        </p:txBody>
      </p:sp>
      <p:sp>
        <p:nvSpPr>
          <p:cNvPr id="317" name="Google Shape;317;p38"/>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318" name="Google Shape;318;p38"/>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319" name="Google Shape;319;p38"/>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20" name="Google Shape;320;p38"/>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321" name="Google Shape;321;p38"/>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22" name="Google Shape;322;p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23" name="Google Shape;323;p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xEl>
                                              <p:pRg end="0" st="0"/>
                                            </p:txEl>
                                          </p:spTgt>
                                        </p:tgtEl>
                                        <p:attrNameLst>
                                          <p:attrName>style.visibility</p:attrName>
                                        </p:attrNameLst>
                                      </p:cBhvr>
                                      <p:to>
                                        <p:strVal val="visible"/>
                                      </p:to>
                                    </p:set>
                                    <p:animEffect filter="fade" transition="in">
                                      <p:cBhvr>
                                        <p:cTn dur="1000"/>
                                        <p:tgtEl>
                                          <p:spTgt spid="31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xEl>
                                              <p:pRg end="1" st="1"/>
                                            </p:txEl>
                                          </p:spTgt>
                                        </p:tgtEl>
                                        <p:attrNameLst>
                                          <p:attrName>style.visibility</p:attrName>
                                        </p:attrNameLst>
                                      </p:cBhvr>
                                      <p:to>
                                        <p:strVal val="visible"/>
                                      </p:to>
                                    </p:set>
                                    <p:animEffect filter="fade" transition="in">
                                      <p:cBhvr>
                                        <p:cTn dur="1000"/>
                                        <p:tgtEl>
                                          <p:spTgt spid="31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xEl>
                                              <p:pRg end="2" st="2"/>
                                            </p:txEl>
                                          </p:spTgt>
                                        </p:tgtEl>
                                        <p:attrNameLst>
                                          <p:attrName>style.visibility</p:attrName>
                                        </p:attrNameLst>
                                      </p:cBhvr>
                                      <p:to>
                                        <p:strVal val="visible"/>
                                      </p:to>
                                    </p:set>
                                    <p:animEffect filter="fade" transition="in">
                                      <p:cBhvr>
                                        <p:cTn dur="1000"/>
                                        <p:tgtEl>
                                          <p:spTgt spid="31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xEl>
                                              <p:pRg end="3" st="3"/>
                                            </p:txEl>
                                          </p:spTgt>
                                        </p:tgtEl>
                                        <p:attrNameLst>
                                          <p:attrName>style.visibility</p:attrName>
                                        </p:attrNameLst>
                                      </p:cBhvr>
                                      <p:to>
                                        <p:strVal val="visible"/>
                                      </p:to>
                                    </p:set>
                                    <p:animEffect filter="fade" transition="in">
                                      <p:cBhvr>
                                        <p:cTn dur="1000"/>
                                        <p:tgtEl>
                                          <p:spTgt spid="31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42" name="Shape 1742"/>
        <p:cNvGrpSpPr/>
        <p:nvPr/>
      </p:nvGrpSpPr>
      <p:grpSpPr>
        <a:xfrm>
          <a:off x="0" y="0"/>
          <a:ext cx="0" cy="0"/>
          <a:chOff x="0" y="0"/>
          <a:chExt cx="0" cy="0"/>
        </a:xfrm>
      </p:grpSpPr>
      <p:sp>
        <p:nvSpPr>
          <p:cNvPr id="1743" name="Google Shape;1743;p15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Tail risk: deceptive alignment (1/2)</a:t>
            </a:r>
            <a:endParaRPr/>
          </a:p>
        </p:txBody>
      </p:sp>
      <p:sp>
        <p:nvSpPr>
          <p:cNvPr id="1744" name="Google Shape;1744;p155"/>
          <p:cNvSpPr txBox="1"/>
          <p:nvPr/>
        </p:nvSpPr>
        <p:spPr>
          <a:xfrm>
            <a:off x="367675" y="831663"/>
            <a:ext cx="8409000" cy="3894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Deceptively aligned AI systems will pursue high evaluation scores as an instrumental goal towards a hidden final goal.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Recall that AI systems can develop goals contrary to human values.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Self-aware systems may deceive humans to achieve high evaluations their goals.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system may bide its time until deployment or a relaxation in supervision, then take a </a:t>
            </a:r>
            <a:r>
              <a:rPr b="1" i="0" lang="en" sz="2000" u="none" cap="none" strike="noStrike">
                <a:solidFill>
                  <a:schemeClr val="dk1"/>
                </a:solidFill>
                <a:latin typeface="Nunito"/>
                <a:ea typeface="Nunito"/>
                <a:cs typeface="Nunito"/>
                <a:sym typeface="Nunito"/>
              </a:rPr>
              <a:t>treacherous turn </a:t>
            </a:r>
            <a:r>
              <a:rPr b="0" i="0" lang="en" sz="2000" u="none" cap="none" strike="noStrike">
                <a:solidFill>
                  <a:schemeClr val="dk1"/>
                </a:solidFill>
                <a:latin typeface="Nunito"/>
                <a:ea typeface="Nunito"/>
                <a:cs typeface="Nunito"/>
                <a:sym typeface="Nunito"/>
              </a:rPr>
              <a:t>to its hidden goal.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745" name="Google Shape;1745;p15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46" name="Google Shape;1746;p15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47" name="Google Shape;1747;p15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0" st="0"/>
                                            </p:txEl>
                                          </p:spTgt>
                                        </p:tgtEl>
                                        <p:attrNameLst>
                                          <p:attrName>style.visibility</p:attrName>
                                        </p:attrNameLst>
                                      </p:cBhvr>
                                      <p:to>
                                        <p:strVal val="visible"/>
                                      </p:to>
                                    </p:set>
                                    <p:animEffect filter="fade" transition="in">
                                      <p:cBhvr>
                                        <p:cTn dur="1000"/>
                                        <p:tgtEl>
                                          <p:spTgt spid="174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1" st="1"/>
                                            </p:txEl>
                                          </p:spTgt>
                                        </p:tgtEl>
                                        <p:attrNameLst>
                                          <p:attrName>style.visibility</p:attrName>
                                        </p:attrNameLst>
                                      </p:cBhvr>
                                      <p:to>
                                        <p:strVal val="visible"/>
                                      </p:to>
                                    </p:set>
                                    <p:animEffect filter="fade" transition="in">
                                      <p:cBhvr>
                                        <p:cTn dur="1000"/>
                                        <p:tgtEl>
                                          <p:spTgt spid="174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2" st="2"/>
                                            </p:txEl>
                                          </p:spTgt>
                                        </p:tgtEl>
                                        <p:attrNameLst>
                                          <p:attrName>style.visibility</p:attrName>
                                        </p:attrNameLst>
                                      </p:cBhvr>
                                      <p:to>
                                        <p:strVal val="visible"/>
                                      </p:to>
                                    </p:set>
                                    <p:animEffect filter="fade" transition="in">
                                      <p:cBhvr>
                                        <p:cTn dur="1000"/>
                                        <p:tgtEl>
                                          <p:spTgt spid="174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3" st="3"/>
                                            </p:txEl>
                                          </p:spTgt>
                                        </p:tgtEl>
                                        <p:attrNameLst>
                                          <p:attrName>style.visibility</p:attrName>
                                        </p:attrNameLst>
                                      </p:cBhvr>
                                      <p:to>
                                        <p:strVal val="visible"/>
                                      </p:to>
                                    </p:set>
                                    <p:animEffect filter="fade" transition="in">
                                      <p:cBhvr>
                                        <p:cTn dur="1000"/>
                                        <p:tgtEl>
                                          <p:spTgt spid="174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4" st="4"/>
                                            </p:txEl>
                                          </p:spTgt>
                                        </p:tgtEl>
                                        <p:attrNameLst>
                                          <p:attrName>style.visibility</p:attrName>
                                        </p:attrNameLst>
                                      </p:cBhvr>
                                      <p:to>
                                        <p:strVal val="visible"/>
                                      </p:to>
                                    </p:set>
                                    <p:animEffect filter="fade" transition="in">
                                      <p:cBhvr>
                                        <p:cTn dur="1000"/>
                                        <p:tgtEl>
                                          <p:spTgt spid="174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5" st="5"/>
                                            </p:txEl>
                                          </p:spTgt>
                                        </p:tgtEl>
                                        <p:attrNameLst>
                                          <p:attrName>style.visibility</p:attrName>
                                        </p:attrNameLst>
                                      </p:cBhvr>
                                      <p:to>
                                        <p:strVal val="visible"/>
                                      </p:to>
                                    </p:set>
                                    <p:animEffect filter="fade" transition="in">
                                      <p:cBhvr>
                                        <p:cTn dur="1000"/>
                                        <p:tgtEl>
                                          <p:spTgt spid="174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6" st="6"/>
                                            </p:txEl>
                                          </p:spTgt>
                                        </p:tgtEl>
                                        <p:attrNameLst>
                                          <p:attrName>style.visibility</p:attrName>
                                        </p:attrNameLst>
                                      </p:cBhvr>
                                      <p:to>
                                        <p:strVal val="visible"/>
                                      </p:to>
                                    </p:set>
                                    <p:animEffect filter="fade" transition="in">
                                      <p:cBhvr>
                                        <p:cTn dur="1000"/>
                                        <p:tgtEl>
                                          <p:spTgt spid="174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7" st="7"/>
                                            </p:txEl>
                                          </p:spTgt>
                                        </p:tgtEl>
                                        <p:attrNameLst>
                                          <p:attrName>style.visibility</p:attrName>
                                        </p:attrNameLst>
                                      </p:cBhvr>
                                      <p:to>
                                        <p:strVal val="visible"/>
                                      </p:to>
                                    </p:set>
                                    <p:animEffect filter="fade" transition="in">
                                      <p:cBhvr>
                                        <p:cTn dur="1000"/>
                                        <p:tgtEl>
                                          <p:spTgt spid="174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4">
                                            <p:txEl>
                                              <p:pRg end="8" st="8"/>
                                            </p:txEl>
                                          </p:spTgt>
                                        </p:tgtEl>
                                        <p:attrNameLst>
                                          <p:attrName>style.visibility</p:attrName>
                                        </p:attrNameLst>
                                      </p:cBhvr>
                                      <p:to>
                                        <p:strVal val="visible"/>
                                      </p:to>
                                    </p:set>
                                    <p:animEffect filter="fade" transition="in">
                                      <p:cBhvr>
                                        <p:cTn dur="1000"/>
                                        <p:tgtEl>
                                          <p:spTgt spid="1744">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51" name="Shape 1751"/>
        <p:cNvGrpSpPr/>
        <p:nvPr/>
      </p:nvGrpSpPr>
      <p:grpSpPr>
        <a:xfrm>
          <a:off x="0" y="0"/>
          <a:ext cx="0" cy="0"/>
          <a:chOff x="0" y="0"/>
          <a:chExt cx="0" cy="0"/>
        </a:xfrm>
      </p:grpSpPr>
      <p:sp>
        <p:nvSpPr>
          <p:cNvPr id="1752" name="Google Shape;1752;p15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Tail risk: deceptive alignment (2/3)</a:t>
            </a:r>
            <a:endParaRPr/>
          </a:p>
        </p:txBody>
      </p:sp>
      <p:sp>
        <p:nvSpPr>
          <p:cNvPr id="1753" name="Google Shape;1753;p156"/>
          <p:cNvSpPr txBox="1"/>
          <p:nvPr/>
        </p:nvSpPr>
        <p:spPr>
          <a:xfrm>
            <a:off x="367675" y="831663"/>
            <a:ext cx="8409000" cy="3894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with short term goals may not be motivated to deceive, but those with longer term goals that require less supervision may.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“honeypot” test feigns decreased supervision in order to monitor for treacherous turns.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Sophisticated systems may not be fooled.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Transparency research may reduce the opaqueness of AI systems, allowing detection of deceptive alignment.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754" name="Google Shape;1754;p15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55" name="Google Shape;1755;p15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56" name="Google Shape;1756;p15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3">
                                            <p:txEl>
                                              <p:pRg end="0" st="0"/>
                                            </p:txEl>
                                          </p:spTgt>
                                        </p:tgtEl>
                                        <p:attrNameLst>
                                          <p:attrName>style.visibility</p:attrName>
                                        </p:attrNameLst>
                                      </p:cBhvr>
                                      <p:to>
                                        <p:strVal val="visible"/>
                                      </p:to>
                                    </p:set>
                                    <p:animEffect filter="fade" transition="in">
                                      <p:cBhvr>
                                        <p:cTn dur="1000"/>
                                        <p:tgtEl>
                                          <p:spTgt spid="17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3">
                                            <p:txEl>
                                              <p:pRg end="1" st="1"/>
                                            </p:txEl>
                                          </p:spTgt>
                                        </p:tgtEl>
                                        <p:attrNameLst>
                                          <p:attrName>style.visibility</p:attrName>
                                        </p:attrNameLst>
                                      </p:cBhvr>
                                      <p:to>
                                        <p:strVal val="visible"/>
                                      </p:to>
                                    </p:set>
                                    <p:animEffect filter="fade" transition="in">
                                      <p:cBhvr>
                                        <p:cTn dur="1000"/>
                                        <p:tgtEl>
                                          <p:spTgt spid="175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3">
                                            <p:txEl>
                                              <p:pRg end="2" st="2"/>
                                            </p:txEl>
                                          </p:spTgt>
                                        </p:tgtEl>
                                        <p:attrNameLst>
                                          <p:attrName>style.visibility</p:attrName>
                                        </p:attrNameLst>
                                      </p:cBhvr>
                                      <p:to>
                                        <p:strVal val="visible"/>
                                      </p:to>
                                    </p:set>
                                    <p:animEffect filter="fade" transition="in">
                                      <p:cBhvr>
                                        <p:cTn dur="1000"/>
                                        <p:tgtEl>
                                          <p:spTgt spid="175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3">
                                            <p:txEl>
                                              <p:pRg end="3" st="3"/>
                                            </p:txEl>
                                          </p:spTgt>
                                        </p:tgtEl>
                                        <p:attrNameLst>
                                          <p:attrName>style.visibility</p:attrName>
                                        </p:attrNameLst>
                                      </p:cBhvr>
                                      <p:to>
                                        <p:strVal val="visible"/>
                                      </p:to>
                                    </p:set>
                                    <p:animEffect filter="fade" transition="in">
                                      <p:cBhvr>
                                        <p:cTn dur="1000"/>
                                        <p:tgtEl>
                                          <p:spTgt spid="175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3">
                                            <p:txEl>
                                              <p:pRg end="4" st="4"/>
                                            </p:txEl>
                                          </p:spTgt>
                                        </p:tgtEl>
                                        <p:attrNameLst>
                                          <p:attrName>style.visibility</p:attrName>
                                        </p:attrNameLst>
                                      </p:cBhvr>
                                      <p:to>
                                        <p:strVal val="visible"/>
                                      </p:to>
                                    </p:set>
                                    <p:animEffect filter="fade" transition="in">
                                      <p:cBhvr>
                                        <p:cTn dur="1000"/>
                                        <p:tgtEl>
                                          <p:spTgt spid="175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3">
                                            <p:txEl>
                                              <p:pRg end="5" st="5"/>
                                            </p:txEl>
                                          </p:spTgt>
                                        </p:tgtEl>
                                        <p:attrNameLst>
                                          <p:attrName>style.visibility</p:attrName>
                                        </p:attrNameLst>
                                      </p:cBhvr>
                                      <p:to>
                                        <p:strVal val="visible"/>
                                      </p:to>
                                    </p:set>
                                    <p:animEffect filter="fade" transition="in">
                                      <p:cBhvr>
                                        <p:cTn dur="1000"/>
                                        <p:tgtEl>
                                          <p:spTgt spid="175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3">
                                            <p:txEl>
                                              <p:pRg end="6" st="6"/>
                                            </p:txEl>
                                          </p:spTgt>
                                        </p:tgtEl>
                                        <p:attrNameLst>
                                          <p:attrName>style.visibility</p:attrName>
                                        </p:attrNameLst>
                                      </p:cBhvr>
                                      <p:to>
                                        <p:strVal val="visible"/>
                                      </p:to>
                                    </p:set>
                                    <p:animEffect filter="fade" transition="in">
                                      <p:cBhvr>
                                        <p:cTn dur="1000"/>
                                        <p:tgtEl>
                                          <p:spTgt spid="175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3">
                                            <p:txEl>
                                              <p:pRg end="7" st="7"/>
                                            </p:txEl>
                                          </p:spTgt>
                                        </p:tgtEl>
                                        <p:attrNameLst>
                                          <p:attrName>style.visibility</p:attrName>
                                        </p:attrNameLst>
                                      </p:cBhvr>
                                      <p:to>
                                        <p:strVal val="visible"/>
                                      </p:to>
                                    </p:set>
                                    <p:animEffect filter="fade" transition="in">
                                      <p:cBhvr>
                                        <p:cTn dur="1000"/>
                                        <p:tgtEl>
                                          <p:spTgt spid="1753">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60" name="Shape 1760"/>
        <p:cNvGrpSpPr/>
        <p:nvPr/>
      </p:nvGrpSpPr>
      <p:grpSpPr>
        <a:xfrm>
          <a:off x="0" y="0"/>
          <a:ext cx="0" cy="0"/>
          <a:chOff x="0" y="0"/>
          <a:chExt cx="0" cy="0"/>
        </a:xfrm>
      </p:grpSpPr>
      <p:sp>
        <p:nvSpPr>
          <p:cNvPr id="1761" name="Google Shape;1761;p15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Tail risk: deceptive alignment (3/3)</a:t>
            </a:r>
            <a:endParaRPr/>
          </a:p>
        </p:txBody>
      </p:sp>
      <p:sp>
        <p:nvSpPr>
          <p:cNvPr id="1762" name="Google Shape;1762;p157"/>
          <p:cNvSpPr txBox="1"/>
          <p:nvPr/>
        </p:nvSpPr>
        <p:spPr>
          <a:xfrm>
            <a:off x="367675" y="831665"/>
            <a:ext cx="8409000" cy="871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Research on detecting Trojan attacks may inform efforts to deceptive alignment.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763" name="Google Shape;1763;p15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64" name="Google Shape;1764;p15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65" name="Google Shape;1765;p15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766" name="Google Shape;1766;p157"/>
          <p:cNvPicPr preferRelativeResize="0"/>
          <p:nvPr/>
        </p:nvPicPr>
        <p:blipFill rotWithShape="1">
          <a:blip r:embed="rId3">
            <a:alphaModFix/>
          </a:blip>
          <a:srcRect b="0" l="0" r="0" t="0"/>
          <a:stretch/>
        </p:blipFill>
        <p:spPr>
          <a:xfrm>
            <a:off x="6433700" y="1551125"/>
            <a:ext cx="2191176" cy="3287572"/>
          </a:xfrm>
          <a:prstGeom prst="rect">
            <a:avLst/>
          </a:prstGeom>
          <a:noFill/>
          <a:ln>
            <a:noFill/>
          </a:ln>
        </p:spPr>
      </p:pic>
      <p:sp>
        <p:nvSpPr>
          <p:cNvPr id="1767" name="Google Shape;1767;p157"/>
          <p:cNvSpPr txBox="1"/>
          <p:nvPr/>
        </p:nvSpPr>
        <p:spPr>
          <a:xfrm>
            <a:off x="367675" y="1758663"/>
            <a:ext cx="6013800" cy="2872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In DL, Trojan attacks are when an adversary injects certain inputs into a model’s training set that cause malicious behavior in the model.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Researchers into detecting Trojan attacks often involves one researcher designing an attack and another researcher attempting to detect it.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2">
                                            <p:txEl>
                                              <p:pRg end="0" st="0"/>
                                            </p:txEl>
                                          </p:spTgt>
                                        </p:tgtEl>
                                        <p:attrNameLst>
                                          <p:attrName>style.visibility</p:attrName>
                                        </p:attrNameLst>
                                      </p:cBhvr>
                                      <p:to>
                                        <p:strVal val="visible"/>
                                      </p:to>
                                    </p:set>
                                    <p:animEffect filter="fade" transition="in">
                                      <p:cBhvr>
                                        <p:cTn dur="1000"/>
                                        <p:tgtEl>
                                          <p:spTgt spid="176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2">
                                            <p:txEl>
                                              <p:pRg end="1" st="1"/>
                                            </p:txEl>
                                          </p:spTgt>
                                        </p:tgtEl>
                                        <p:attrNameLst>
                                          <p:attrName>style.visibility</p:attrName>
                                        </p:attrNameLst>
                                      </p:cBhvr>
                                      <p:to>
                                        <p:strVal val="visible"/>
                                      </p:to>
                                    </p:set>
                                    <p:animEffect filter="fade" transition="in">
                                      <p:cBhvr>
                                        <p:cTn dur="1000"/>
                                        <p:tgtEl>
                                          <p:spTgt spid="176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2">
                                            <p:txEl>
                                              <p:pRg end="2" st="2"/>
                                            </p:txEl>
                                          </p:spTgt>
                                        </p:tgtEl>
                                        <p:attrNameLst>
                                          <p:attrName>style.visibility</p:attrName>
                                        </p:attrNameLst>
                                      </p:cBhvr>
                                      <p:to>
                                        <p:strVal val="visible"/>
                                      </p:to>
                                    </p:set>
                                    <p:animEffect filter="fade" transition="in">
                                      <p:cBhvr>
                                        <p:cTn dur="1000"/>
                                        <p:tgtEl>
                                          <p:spTgt spid="176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xEl>
                                              <p:pRg end="0" st="0"/>
                                            </p:txEl>
                                          </p:spTgt>
                                        </p:tgtEl>
                                        <p:attrNameLst>
                                          <p:attrName>style.visibility</p:attrName>
                                        </p:attrNameLst>
                                      </p:cBhvr>
                                      <p:to>
                                        <p:strVal val="visible"/>
                                      </p:to>
                                    </p:set>
                                    <p:animEffect filter="fade" transition="in">
                                      <p:cBhvr>
                                        <p:cTn dur="1000"/>
                                        <p:tgtEl>
                                          <p:spTgt spid="17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xEl>
                                              <p:pRg end="1" st="1"/>
                                            </p:txEl>
                                          </p:spTgt>
                                        </p:tgtEl>
                                        <p:attrNameLst>
                                          <p:attrName>style.visibility</p:attrName>
                                        </p:attrNameLst>
                                      </p:cBhvr>
                                      <p:to>
                                        <p:strVal val="visible"/>
                                      </p:to>
                                    </p:set>
                                    <p:animEffect filter="fade" transition="in">
                                      <p:cBhvr>
                                        <p:cTn dur="1000"/>
                                        <p:tgtEl>
                                          <p:spTgt spid="17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xEl>
                                              <p:pRg end="2" st="2"/>
                                            </p:txEl>
                                          </p:spTgt>
                                        </p:tgtEl>
                                        <p:attrNameLst>
                                          <p:attrName>style.visibility</p:attrName>
                                        </p:attrNameLst>
                                      </p:cBhvr>
                                      <p:to>
                                        <p:strVal val="visible"/>
                                      </p:to>
                                    </p:set>
                                    <p:animEffect filter="fade" transition="in">
                                      <p:cBhvr>
                                        <p:cTn dur="1000"/>
                                        <p:tgtEl>
                                          <p:spTgt spid="176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xEl>
                                              <p:pRg end="3" st="3"/>
                                            </p:txEl>
                                          </p:spTgt>
                                        </p:tgtEl>
                                        <p:attrNameLst>
                                          <p:attrName>style.visibility</p:attrName>
                                        </p:attrNameLst>
                                      </p:cBhvr>
                                      <p:to>
                                        <p:strVal val="visible"/>
                                      </p:to>
                                    </p:set>
                                    <p:animEffect filter="fade" transition="in">
                                      <p:cBhvr>
                                        <p:cTn dur="1000"/>
                                        <p:tgtEl>
                                          <p:spTgt spid="176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xEl>
                                              <p:pRg end="4" st="4"/>
                                            </p:txEl>
                                          </p:spTgt>
                                        </p:tgtEl>
                                        <p:attrNameLst>
                                          <p:attrName>style.visibility</p:attrName>
                                        </p:attrNameLst>
                                      </p:cBhvr>
                                      <p:to>
                                        <p:strVal val="visible"/>
                                      </p:to>
                                    </p:set>
                                    <p:animEffect filter="fade" transition="in">
                                      <p:cBhvr>
                                        <p:cTn dur="1000"/>
                                        <p:tgtEl>
                                          <p:spTgt spid="176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xEl>
                                              <p:pRg end="5" st="5"/>
                                            </p:txEl>
                                          </p:spTgt>
                                        </p:tgtEl>
                                        <p:attrNameLst>
                                          <p:attrName>style.visibility</p:attrName>
                                        </p:attrNameLst>
                                      </p:cBhvr>
                                      <p:to>
                                        <p:strVal val="visible"/>
                                      </p:to>
                                    </p:set>
                                    <p:animEffect filter="fade" transition="in">
                                      <p:cBhvr>
                                        <p:cTn dur="1000"/>
                                        <p:tgtEl>
                                          <p:spTgt spid="176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xEl>
                                              <p:pRg end="6" st="6"/>
                                            </p:txEl>
                                          </p:spTgt>
                                        </p:tgtEl>
                                        <p:attrNameLst>
                                          <p:attrName>style.visibility</p:attrName>
                                        </p:attrNameLst>
                                      </p:cBhvr>
                                      <p:to>
                                        <p:strVal val="visible"/>
                                      </p:to>
                                    </p:set>
                                    <p:animEffect filter="fade" transition="in">
                                      <p:cBhvr>
                                        <p:cTn dur="1000"/>
                                        <p:tgtEl>
                                          <p:spTgt spid="176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xEl>
                                              <p:pRg end="7" st="7"/>
                                            </p:txEl>
                                          </p:spTgt>
                                        </p:tgtEl>
                                        <p:attrNameLst>
                                          <p:attrName>style.visibility</p:attrName>
                                        </p:attrNameLst>
                                      </p:cBhvr>
                                      <p:to>
                                        <p:strVal val="visible"/>
                                      </p:to>
                                    </p:set>
                                    <p:animEffect filter="fade" transition="in">
                                      <p:cBhvr>
                                        <p:cTn dur="1000"/>
                                        <p:tgtEl>
                                          <p:spTgt spid="176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6"/>
                                        </p:tgtEl>
                                        <p:attrNameLst>
                                          <p:attrName>style.visibility</p:attrName>
                                        </p:attrNameLst>
                                      </p:cBhvr>
                                      <p:to>
                                        <p:strVal val="visible"/>
                                      </p:to>
                                    </p:set>
                                    <p:animEffect filter="fade" transition="in">
                                      <p:cBhvr>
                                        <p:cTn dur="1000"/>
                                        <p:tgtEl>
                                          <p:spTgt spid="17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71" name="Shape 1771"/>
        <p:cNvGrpSpPr/>
        <p:nvPr/>
      </p:nvGrpSpPr>
      <p:grpSpPr>
        <a:xfrm>
          <a:off x="0" y="0"/>
          <a:ext cx="0" cy="0"/>
          <a:chOff x="0" y="0"/>
          <a:chExt cx="0" cy="0"/>
        </a:xfrm>
      </p:grpSpPr>
      <p:sp>
        <p:nvSpPr>
          <p:cNvPr id="1772" name="Google Shape;1772;p15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Conclusions on deception</a:t>
            </a:r>
            <a:endParaRPr/>
          </a:p>
        </p:txBody>
      </p:sp>
      <p:sp>
        <p:nvSpPr>
          <p:cNvPr id="1773" name="Google Shape;1773;p158"/>
          <p:cNvSpPr txBox="1"/>
          <p:nvPr/>
        </p:nvSpPr>
        <p:spPr>
          <a:xfrm>
            <a:off x="367675" y="752150"/>
            <a:ext cx="8409000" cy="3894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Deception is a major obstacle to controlling AIs.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may deceive for many reasons.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Deceptive alignment is when AIs deceive in pursuit of a hidden goal.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may deceive in order to receive positive evaluations until they can take a treacherous turn to pursue their true goals.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Transparency and monitoring research must improve to detect and prevent deceptive AIs.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774" name="Google Shape;1774;p15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75" name="Google Shape;1775;p15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76" name="Google Shape;1776;p15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0" st="0"/>
                                            </p:txEl>
                                          </p:spTgt>
                                        </p:tgtEl>
                                        <p:attrNameLst>
                                          <p:attrName>style.visibility</p:attrName>
                                        </p:attrNameLst>
                                      </p:cBhvr>
                                      <p:to>
                                        <p:strVal val="visible"/>
                                      </p:to>
                                    </p:set>
                                    <p:animEffect filter="fade" transition="in">
                                      <p:cBhvr>
                                        <p:cTn dur="1000"/>
                                        <p:tgtEl>
                                          <p:spTgt spid="177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1" st="1"/>
                                            </p:txEl>
                                          </p:spTgt>
                                        </p:tgtEl>
                                        <p:attrNameLst>
                                          <p:attrName>style.visibility</p:attrName>
                                        </p:attrNameLst>
                                      </p:cBhvr>
                                      <p:to>
                                        <p:strVal val="visible"/>
                                      </p:to>
                                    </p:set>
                                    <p:animEffect filter="fade" transition="in">
                                      <p:cBhvr>
                                        <p:cTn dur="1000"/>
                                        <p:tgtEl>
                                          <p:spTgt spid="177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2" st="2"/>
                                            </p:txEl>
                                          </p:spTgt>
                                        </p:tgtEl>
                                        <p:attrNameLst>
                                          <p:attrName>style.visibility</p:attrName>
                                        </p:attrNameLst>
                                      </p:cBhvr>
                                      <p:to>
                                        <p:strVal val="visible"/>
                                      </p:to>
                                    </p:set>
                                    <p:animEffect filter="fade" transition="in">
                                      <p:cBhvr>
                                        <p:cTn dur="1000"/>
                                        <p:tgtEl>
                                          <p:spTgt spid="177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3" st="3"/>
                                            </p:txEl>
                                          </p:spTgt>
                                        </p:tgtEl>
                                        <p:attrNameLst>
                                          <p:attrName>style.visibility</p:attrName>
                                        </p:attrNameLst>
                                      </p:cBhvr>
                                      <p:to>
                                        <p:strVal val="visible"/>
                                      </p:to>
                                    </p:set>
                                    <p:animEffect filter="fade" transition="in">
                                      <p:cBhvr>
                                        <p:cTn dur="1000"/>
                                        <p:tgtEl>
                                          <p:spTgt spid="177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4" st="4"/>
                                            </p:txEl>
                                          </p:spTgt>
                                        </p:tgtEl>
                                        <p:attrNameLst>
                                          <p:attrName>style.visibility</p:attrName>
                                        </p:attrNameLst>
                                      </p:cBhvr>
                                      <p:to>
                                        <p:strVal val="visible"/>
                                      </p:to>
                                    </p:set>
                                    <p:animEffect filter="fade" transition="in">
                                      <p:cBhvr>
                                        <p:cTn dur="1000"/>
                                        <p:tgtEl>
                                          <p:spTgt spid="177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5" st="5"/>
                                            </p:txEl>
                                          </p:spTgt>
                                        </p:tgtEl>
                                        <p:attrNameLst>
                                          <p:attrName>style.visibility</p:attrName>
                                        </p:attrNameLst>
                                      </p:cBhvr>
                                      <p:to>
                                        <p:strVal val="visible"/>
                                      </p:to>
                                    </p:set>
                                    <p:animEffect filter="fade" transition="in">
                                      <p:cBhvr>
                                        <p:cTn dur="1000"/>
                                        <p:tgtEl>
                                          <p:spTgt spid="177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6" st="6"/>
                                            </p:txEl>
                                          </p:spTgt>
                                        </p:tgtEl>
                                        <p:attrNameLst>
                                          <p:attrName>style.visibility</p:attrName>
                                        </p:attrNameLst>
                                      </p:cBhvr>
                                      <p:to>
                                        <p:strVal val="visible"/>
                                      </p:to>
                                    </p:set>
                                    <p:animEffect filter="fade" transition="in">
                                      <p:cBhvr>
                                        <p:cTn dur="1000"/>
                                        <p:tgtEl>
                                          <p:spTgt spid="177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7" st="7"/>
                                            </p:txEl>
                                          </p:spTgt>
                                        </p:tgtEl>
                                        <p:attrNameLst>
                                          <p:attrName>style.visibility</p:attrName>
                                        </p:attrNameLst>
                                      </p:cBhvr>
                                      <p:to>
                                        <p:strVal val="visible"/>
                                      </p:to>
                                    </p:set>
                                    <p:animEffect filter="fade" transition="in">
                                      <p:cBhvr>
                                        <p:cTn dur="1000"/>
                                        <p:tgtEl>
                                          <p:spTgt spid="177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8" st="8"/>
                                            </p:txEl>
                                          </p:spTgt>
                                        </p:tgtEl>
                                        <p:attrNameLst>
                                          <p:attrName>style.visibility</p:attrName>
                                        </p:attrNameLst>
                                      </p:cBhvr>
                                      <p:to>
                                        <p:strVal val="visible"/>
                                      </p:to>
                                    </p:set>
                                    <p:animEffect filter="fade" transition="in">
                                      <p:cBhvr>
                                        <p:cTn dur="1000"/>
                                        <p:tgtEl>
                                          <p:spTgt spid="177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9" st="9"/>
                                            </p:txEl>
                                          </p:spTgt>
                                        </p:tgtEl>
                                        <p:attrNameLst>
                                          <p:attrName>style.visibility</p:attrName>
                                        </p:attrNameLst>
                                      </p:cBhvr>
                                      <p:to>
                                        <p:strVal val="visible"/>
                                      </p:to>
                                    </p:set>
                                    <p:animEffect filter="fade" transition="in">
                                      <p:cBhvr>
                                        <p:cTn dur="1000"/>
                                        <p:tgtEl>
                                          <p:spTgt spid="177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3">
                                            <p:txEl>
                                              <p:pRg end="10" st="10"/>
                                            </p:txEl>
                                          </p:spTgt>
                                        </p:tgtEl>
                                        <p:attrNameLst>
                                          <p:attrName>style.visibility</p:attrName>
                                        </p:attrNameLst>
                                      </p:cBhvr>
                                      <p:to>
                                        <p:strVal val="visible"/>
                                      </p:to>
                                    </p:set>
                                    <p:animEffect filter="fade" transition="in">
                                      <p:cBhvr>
                                        <p:cTn dur="1000"/>
                                        <p:tgtEl>
                                          <p:spTgt spid="1773">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80" name="Shape 1780"/>
        <p:cNvGrpSpPr/>
        <p:nvPr/>
      </p:nvGrpSpPr>
      <p:grpSpPr>
        <a:xfrm>
          <a:off x="0" y="0"/>
          <a:ext cx="0" cy="0"/>
          <a:chOff x="0" y="0"/>
          <a:chExt cx="0" cy="0"/>
        </a:xfrm>
      </p:grpSpPr>
      <p:sp>
        <p:nvSpPr>
          <p:cNvPr id="1781" name="Google Shape;1781;p15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Chapter Recap</a:t>
            </a:r>
            <a:endParaRPr sz="3600">
              <a:latin typeface="Nunito"/>
              <a:ea typeface="Nunito"/>
              <a:cs typeface="Nunito"/>
              <a:sym typeface="Nunito"/>
            </a:endParaRPr>
          </a:p>
        </p:txBody>
      </p:sp>
      <p:sp>
        <p:nvSpPr>
          <p:cNvPr id="1782" name="Google Shape;1782;p159"/>
          <p:cNvSpPr txBox="1"/>
          <p:nvPr/>
        </p:nvSpPr>
        <p:spPr>
          <a:xfrm>
            <a:off x="170500" y="710913"/>
            <a:ext cx="88029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Bias: AI can manifest biases from flawed data or historical inequalities.</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Opaqueness: Machine learning models can be intricate "black boxes."</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Proxy Gaming: AI may straying from intended goals, prioritizing metrics.</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Power: AI systems might seek power in competitive settings.</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Emergence: Unintended goals or capabilities could develop in AI.</a:t>
            </a:r>
            <a:endParaRPr b="0" i="0" sz="2000" u="none" cap="none" strike="noStrike">
              <a:solidFill>
                <a:schemeClr val="dk1"/>
              </a:solidFill>
              <a:latin typeface="Nunito"/>
              <a:ea typeface="Nunito"/>
              <a:cs typeface="Nunito"/>
              <a:sym typeface="Nunito"/>
            </a:endParaRPr>
          </a:p>
          <a:p>
            <a:pPr indent="-355600" lvl="0" marL="457200" marR="0" rtl="0" algn="l">
              <a:lnSpc>
                <a:spcPct val="2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Deception: AI systems could potentially employ deceptive strategies.</a:t>
            </a:r>
            <a:endParaRPr b="0" i="0" sz="2000" u="none" cap="none" strike="noStrike">
              <a:solidFill>
                <a:schemeClr val="dk1"/>
              </a:solidFill>
              <a:latin typeface="Nunito"/>
              <a:ea typeface="Nunito"/>
              <a:cs typeface="Nunito"/>
              <a:sym typeface="Nunito"/>
            </a:endParaRPr>
          </a:p>
        </p:txBody>
      </p:sp>
      <p:sp>
        <p:nvSpPr>
          <p:cNvPr id="1783" name="Google Shape;1783;p15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84" name="Google Shape;1784;p15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85" name="Google Shape;1785;p15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2">
                                            <p:txEl>
                                              <p:pRg end="0" st="0"/>
                                            </p:txEl>
                                          </p:spTgt>
                                        </p:tgtEl>
                                        <p:attrNameLst>
                                          <p:attrName>style.visibility</p:attrName>
                                        </p:attrNameLst>
                                      </p:cBhvr>
                                      <p:to>
                                        <p:strVal val="visible"/>
                                      </p:to>
                                    </p:set>
                                    <p:animEffect filter="fade" transition="in">
                                      <p:cBhvr>
                                        <p:cTn dur="1000"/>
                                        <p:tgtEl>
                                          <p:spTgt spid="17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2">
                                            <p:txEl>
                                              <p:pRg end="1" st="1"/>
                                            </p:txEl>
                                          </p:spTgt>
                                        </p:tgtEl>
                                        <p:attrNameLst>
                                          <p:attrName>style.visibility</p:attrName>
                                        </p:attrNameLst>
                                      </p:cBhvr>
                                      <p:to>
                                        <p:strVal val="visible"/>
                                      </p:to>
                                    </p:set>
                                    <p:animEffect filter="fade" transition="in">
                                      <p:cBhvr>
                                        <p:cTn dur="1000"/>
                                        <p:tgtEl>
                                          <p:spTgt spid="17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2">
                                            <p:txEl>
                                              <p:pRg end="2" st="2"/>
                                            </p:txEl>
                                          </p:spTgt>
                                        </p:tgtEl>
                                        <p:attrNameLst>
                                          <p:attrName>style.visibility</p:attrName>
                                        </p:attrNameLst>
                                      </p:cBhvr>
                                      <p:to>
                                        <p:strVal val="visible"/>
                                      </p:to>
                                    </p:set>
                                    <p:animEffect filter="fade" transition="in">
                                      <p:cBhvr>
                                        <p:cTn dur="1000"/>
                                        <p:tgtEl>
                                          <p:spTgt spid="178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2">
                                            <p:txEl>
                                              <p:pRg end="3" st="3"/>
                                            </p:txEl>
                                          </p:spTgt>
                                        </p:tgtEl>
                                        <p:attrNameLst>
                                          <p:attrName>style.visibility</p:attrName>
                                        </p:attrNameLst>
                                      </p:cBhvr>
                                      <p:to>
                                        <p:strVal val="visible"/>
                                      </p:to>
                                    </p:set>
                                    <p:animEffect filter="fade" transition="in">
                                      <p:cBhvr>
                                        <p:cTn dur="1000"/>
                                        <p:tgtEl>
                                          <p:spTgt spid="178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2">
                                            <p:txEl>
                                              <p:pRg end="4" st="4"/>
                                            </p:txEl>
                                          </p:spTgt>
                                        </p:tgtEl>
                                        <p:attrNameLst>
                                          <p:attrName>style.visibility</p:attrName>
                                        </p:attrNameLst>
                                      </p:cBhvr>
                                      <p:to>
                                        <p:strVal val="visible"/>
                                      </p:to>
                                    </p:set>
                                    <p:animEffect filter="fade" transition="in">
                                      <p:cBhvr>
                                        <p:cTn dur="1000"/>
                                        <p:tgtEl>
                                          <p:spTgt spid="178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2">
                                            <p:txEl>
                                              <p:pRg end="5" st="5"/>
                                            </p:txEl>
                                          </p:spTgt>
                                        </p:tgtEl>
                                        <p:attrNameLst>
                                          <p:attrName>style.visibility</p:attrName>
                                        </p:attrNameLst>
                                      </p:cBhvr>
                                      <p:to>
                                        <p:strVal val="visible"/>
                                      </p:to>
                                    </p:set>
                                    <p:animEffect filter="fade" transition="in">
                                      <p:cBhvr>
                                        <p:cTn dur="1000"/>
                                        <p:tgtEl>
                                          <p:spTgt spid="1782">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39"/>
          <p:cNvSpPr txBox="1"/>
          <p:nvPr>
            <p:ph type="title"/>
          </p:nvPr>
        </p:nvSpPr>
        <p:spPr>
          <a:xfrm>
            <a:off x="423450" y="199905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Trojan Attacks</a:t>
            </a:r>
            <a:endParaRPr sz="3000"/>
          </a:p>
        </p:txBody>
      </p:sp>
      <p:sp>
        <p:nvSpPr>
          <p:cNvPr id="329" name="Google Shape;329;p39"/>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330" name="Google Shape;330;p39"/>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331" name="Google Shape;331;p39"/>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32" name="Google Shape;332;p39"/>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333" name="Google Shape;333;p39"/>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34" name="Google Shape;334;p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35" name="Google Shape;335;p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0"/>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Trojans</a:t>
            </a:r>
            <a:endParaRPr sz="3600">
              <a:latin typeface="Nunito"/>
              <a:ea typeface="Nunito"/>
              <a:cs typeface="Nunito"/>
              <a:sym typeface="Nunito"/>
            </a:endParaRPr>
          </a:p>
        </p:txBody>
      </p:sp>
      <p:sp>
        <p:nvSpPr>
          <p:cNvPr id="341" name="Google Shape;341;p40"/>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342" name="Google Shape;342;p40"/>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343" name="Google Shape;343;p40"/>
          <p:cNvSpPr txBox="1"/>
          <p:nvPr/>
        </p:nvSpPr>
        <p:spPr>
          <a:xfrm>
            <a:off x="423400" y="790100"/>
            <a:ext cx="8409000" cy="91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Adversaries can implant hidden functionality into models</a:t>
            </a:r>
            <a:endParaRPr sz="2000">
              <a:solidFill>
                <a:schemeClr val="dk1"/>
              </a:solidFill>
              <a:latin typeface="Nunito"/>
              <a:ea typeface="Nunito"/>
              <a:cs typeface="Nunito"/>
              <a:sym typeface="Nunito"/>
            </a:endParaRPr>
          </a:p>
          <a:p>
            <a:pPr indent="0" lvl="0" marL="0" rtl="0" algn="l">
              <a:spcBef>
                <a:spcPts val="0"/>
              </a:spcBef>
              <a:spcAft>
                <a:spcPts val="0"/>
              </a:spcAft>
              <a:buNone/>
            </a:pPr>
            <a:r>
              <a:rPr lang="en" sz="2000">
                <a:solidFill>
                  <a:schemeClr val="dk1"/>
                </a:solidFill>
                <a:latin typeface="Nunito"/>
                <a:ea typeface="Nunito"/>
                <a:cs typeface="Nunito"/>
                <a:sym typeface="Nunito"/>
              </a:rPr>
              <a:t>When triggered, this can cause a sudden, dangerous change in behavior</a:t>
            </a:r>
            <a:endParaRPr sz="2000">
              <a:solidFill>
                <a:schemeClr val="dk1"/>
              </a:solidFill>
              <a:latin typeface="Nunito"/>
              <a:ea typeface="Nunito"/>
              <a:cs typeface="Nunito"/>
              <a:sym typeface="Nunito"/>
            </a:endParaRPr>
          </a:p>
        </p:txBody>
      </p:sp>
      <p:pic>
        <p:nvPicPr>
          <p:cNvPr id="344" name="Google Shape;344;p40"/>
          <p:cNvPicPr preferRelativeResize="0"/>
          <p:nvPr/>
        </p:nvPicPr>
        <p:blipFill>
          <a:blip r:embed="rId3">
            <a:alphaModFix/>
          </a:blip>
          <a:stretch>
            <a:fillRect/>
          </a:stretch>
        </p:blipFill>
        <p:spPr>
          <a:xfrm>
            <a:off x="935480" y="1864975"/>
            <a:ext cx="7272945" cy="2720250"/>
          </a:xfrm>
          <a:prstGeom prst="rect">
            <a:avLst/>
          </a:prstGeom>
          <a:noFill/>
          <a:ln>
            <a:noFill/>
          </a:ln>
        </p:spPr>
      </p:pic>
      <p:pic>
        <p:nvPicPr>
          <p:cNvPr id="345" name="Google Shape;345;p40"/>
          <p:cNvPicPr preferRelativeResize="0"/>
          <p:nvPr/>
        </p:nvPicPr>
        <p:blipFill>
          <a:blip r:embed="rId4">
            <a:alphaModFix/>
          </a:blip>
          <a:stretch>
            <a:fillRect/>
          </a:stretch>
        </p:blipFill>
        <p:spPr>
          <a:xfrm>
            <a:off x="3091925" y="1625075"/>
            <a:ext cx="2960149" cy="2960149"/>
          </a:xfrm>
          <a:prstGeom prst="rect">
            <a:avLst/>
          </a:prstGeom>
          <a:noFill/>
          <a:ln>
            <a:noFill/>
          </a:ln>
        </p:spPr>
      </p:pic>
      <p:sp>
        <p:nvSpPr>
          <p:cNvPr id="346" name="Google Shape;346;p40"/>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47" name="Google Shape;347;p40"/>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348" name="Google Shape;348;p40"/>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49" name="Google Shape;349;p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50" name="Google Shape;350;p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1000"/>
                                        <p:tgtEl>
                                          <p:spTgt spid="343"/>
                                        </p:tgtEl>
                                      </p:cBhvr>
                                    </p:animEffect>
                                  </p:childTnLst>
                                </p:cTn>
                              </p:par>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1000"/>
                                        <p:tgtEl>
                                          <p:spTgt spid="3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345"/>
                                        </p:tgtEl>
                                      </p:cBhvr>
                                    </p:animEffect>
                                    <p:set>
                                      <p:cBhvr>
                                        <p:cTn dur="1" fill="hold">
                                          <p:stCondLst>
                                            <p:cond delay="1000"/>
                                          </p:stCondLst>
                                        </p:cTn>
                                        <p:tgtEl>
                                          <p:spTgt spid="34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1000"/>
                                        <p:tgtEl>
                                          <p:spTgt spid="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41"/>
          <p:cNvSpPr txBox="1"/>
          <p:nvPr>
            <p:ph type="title"/>
          </p:nvPr>
        </p:nvSpPr>
        <p:spPr>
          <a:xfrm>
            <a:off x="-200" y="-12175"/>
            <a:ext cx="91443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Attack Vectors</a:t>
            </a:r>
            <a:endParaRPr sz="3600">
              <a:latin typeface="Nunito"/>
              <a:ea typeface="Nunito"/>
              <a:cs typeface="Nunito"/>
              <a:sym typeface="Nunito"/>
            </a:endParaRPr>
          </a:p>
        </p:txBody>
      </p:sp>
      <p:sp>
        <p:nvSpPr>
          <p:cNvPr id="356" name="Google Shape;356;p41"/>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357" name="Google Shape;357;p41"/>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358" name="Google Shape;358;p41"/>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59" name="Google Shape;359;p41"/>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360" name="Google Shape;360;p41"/>
          <p:cNvSpPr txBox="1"/>
          <p:nvPr/>
        </p:nvSpPr>
        <p:spPr>
          <a:xfrm>
            <a:off x="423400" y="790100"/>
            <a:ext cx="6180900" cy="60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How can adversaries implant hidden functionality?</a:t>
            </a:r>
            <a:endParaRPr sz="2000">
              <a:solidFill>
                <a:schemeClr val="dk1"/>
              </a:solidFill>
              <a:latin typeface="Nunito"/>
              <a:ea typeface="Nunito"/>
              <a:cs typeface="Nunito"/>
              <a:sym typeface="Nunito"/>
            </a:endParaRPr>
          </a:p>
        </p:txBody>
      </p:sp>
      <p:grpSp>
        <p:nvGrpSpPr>
          <p:cNvPr id="361" name="Google Shape;361;p41"/>
          <p:cNvGrpSpPr/>
          <p:nvPr/>
        </p:nvGrpSpPr>
        <p:grpSpPr>
          <a:xfrm>
            <a:off x="4617550" y="1626875"/>
            <a:ext cx="3623600" cy="2773049"/>
            <a:chOff x="4617550" y="1626875"/>
            <a:chExt cx="3623600" cy="2773049"/>
          </a:xfrm>
        </p:grpSpPr>
        <p:sp>
          <p:nvSpPr>
            <p:cNvPr id="362" name="Google Shape;362;p41"/>
            <p:cNvSpPr txBox="1"/>
            <p:nvPr/>
          </p:nvSpPr>
          <p:spPr>
            <a:xfrm>
              <a:off x="5160725" y="1626875"/>
              <a:ext cx="2999100" cy="60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Model sharing libraries</a:t>
              </a:r>
              <a:endParaRPr sz="2000">
                <a:solidFill>
                  <a:schemeClr val="dk1"/>
                </a:solidFill>
                <a:latin typeface="Nunito"/>
                <a:ea typeface="Nunito"/>
                <a:cs typeface="Nunito"/>
                <a:sym typeface="Nunito"/>
              </a:endParaRPr>
            </a:p>
          </p:txBody>
        </p:sp>
        <p:pic>
          <p:nvPicPr>
            <p:cNvPr id="363" name="Google Shape;363;p41"/>
            <p:cNvPicPr preferRelativeResize="0"/>
            <p:nvPr/>
          </p:nvPicPr>
          <p:blipFill rotWithShape="1">
            <a:blip r:embed="rId3">
              <a:alphaModFix/>
            </a:blip>
            <a:srcRect b="6201" l="8727" r="12576" t="21607"/>
            <a:stretch/>
          </p:blipFill>
          <p:spPr>
            <a:xfrm>
              <a:off x="4617550" y="2234075"/>
              <a:ext cx="2211576" cy="1095575"/>
            </a:xfrm>
            <a:prstGeom prst="rect">
              <a:avLst/>
            </a:prstGeom>
            <a:noFill/>
            <a:ln>
              <a:noFill/>
            </a:ln>
          </p:spPr>
        </p:pic>
        <p:pic>
          <p:nvPicPr>
            <p:cNvPr id="364" name="Google Shape;364;p41"/>
            <p:cNvPicPr preferRelativeResize="0"/>
            <p:nvPr/>
          </p:nvPicPr>
          <p:blipFill>
            <a:blip r:embed="rId4">
              <a:alphaModFix/>
            </a:blip>
            <a:stretch>
              <a:fillRect/>
            </a:stretch>
          </p:blipFill>
          <p:spPr>
            <a:xfrm>
              <a:off x="6933213" y="2406500"/>
              <a:ext cx="1307937" cy="675300"/>
            </a:xfrm>
            <a:prstGeom prst="rect">
              <a:avLst/>
            </a:prstGeom>
            <a:noFill/>
            <a:ln>
              <a:noFill/>
            </a:ln>
          </p:spPr>
        </p:pic>
        <p:pic>
          <p:nvPicPr>
            <p:cNvPr id="365" name="Google Shape;365;p41"/>
            <p:cNvPicPr preferRelativeResize="0"/>
            <p:nvPr/>
          </p:nvPicPr>
          <p:blipFill>
            <a:blip r:embed="rId5">
              <a:alphaModFix/>
            </a:blip>
            <a:stretch>
              <a:fillRect/>
            </a:stretch>
          </p:blipFill>
          <p:spPr>
            <a:xfrm>
              <a:off x="5517740" y="2913750"/>
              <a:ext cx="2642085" cy="1486175"/>
            </a:xfrm>
            <a:prstGeom prst="rect">
              <a:avLst/>
            </a:prstGeom>
            <a:noFill/>
            <a:ln>
              <a:noFill/>
            </a:ln>
          </p:spPr>
        </p:pic>
      </p:grpSp>
      <p:grpSp>
        <p:nvGrpSpPr>
          <p:cNvPr id="366" name="Google Shape;366;p41"/>
          <p:cNvGrpSpPr/>
          <p:nvPr/>
        </p:nvGrpSpPr>
        <p:grpSpPr>
          <a:xfrm>
            <a:off x="115126" y="1626875"/>
            <a:ext cx="3839674" cy="3049994"/>
            <a:chOff x="115126" y="1626875"/>
            <a:chExt cx="3839674" cy="3049994"/>
          </a:xfrm>
        </p:grpSpPr>
        <p:sp>
          <p:nvSpPr>
            <p:cNvPr id="367" name="Google Shape;367;p41"/>
            <p:cNvSpPr txBox="1"/>
            <p:nvPr/>
          </p:nvSpPr>
          <p:spPr>
            <a:xfrm>
              <a:off x="1122125" y="1626875"/>
              <a:ext cx="2067600" cy="60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Public datasets</a:t>
              </a:r>
              <a:endParaRPr sz="2000">
                <a:solidFill>
                  <a:schemeClr val="dk1"/>
                </a:solidFill>
                <a:latin typeface="Nunito"/>
                <a:ea typeface="Nunito"/>
                <a:cs typeface="Nunito"/>
                <a:sym typeface="Nunito"/>
              </a:endParaRPr>
            </a:p>
          </p:txBody>
        </p:sp>
        <p:pic>
          <p:nvPicPr>
            <p:cNvPr id="368" name="Google Shape;368;p41"/>
            <p:cNvPicPr preferRelativeResize="0"/>
            <p:nvPr/>
          </p:nvPicPr>
          <p:blipFill>
            <a:blip r:embed="rId6">
              <a:alphaModFix/>
            </a:blip>
            <a:stretch>
              <a:fillRect/>
            </a:stretch>
          </p:blipFill>
          <p:spPr>
            <a:xfrm>
              <a:off x="1682975" y="3561400"/>
              <a:ext cx="1964475" cy="851275"/>
            </a:xfrm>
            <a:prstGeom prst="rect">
              <a:avLst/>
            </a:prstGeom>
            <a:noFill/>
            <a:ln>
              <a:noFill/>
            </a:ln>
          </p:spPr>
        </p:pic>
        <p:pic>
          <p:nvPicPr>
            <p:cNvPr id="369" name="Google Shape;369;p41"/>
            <p:cNvPicPr preferRelativeResize="0"/>
            <p:nvPr/>
          </p:nvPicPr>
          <p:blipFill>
            <a:blip r:embed="rId7">
              <a:alphaModFix/>
            </a:blip>
            <a:stretch>
              <a:fillRect/>
            </a:stretch>
          </p:blipFill>
          <p:spPr>
            <a:xfrm>
              <a:off x="228325" y="2831476"/>
              <a:ext cx="1964476" cy="675297"/>
            </a:xfrm>
            <a:prstGeom prst="rect">
              <a:avLst/>
            </a:prstGeom>
            <a:noFill/>
            <a:ln>
              <a:noFill/>
            </a:ln>
          </p:spPr>
        </p:pic>
        <p:pic>
          <p:nvPicPr>
            <p:cNvPr id="370" name="Google Shape;370;p41"/>
            <p:cNvPicPr preferRelativeResize="0"/>
            <p:nvPr/>
          </p:nvPicPr>
          <p:blipFill rotWithShape="1">
            <a:blip r:embed="rId8">
              <a:alphaModFix/>
            </a:blip>
            <a:srcRect b="40519" l="13017" r="13275" t="39739"/>
            <a:stretch/>
          </p:blipFill>
          <p:spPr>
            <a:xfrm>
              <a:off x="2259675" y="3293775"/>
              <a:ext cx="1695125" cy="454050"/>
            </a:xfrm>
            <a:prstGeom prst="rect">
              <a:avLst/>
            </a:prstGeom>
            <a:noFill/>
            <a:ln>
              <a:noFill/>
            </a:ln>
          </p:spPr>
        </p:pic>
        <p:pic>
          <p:nvPicPr>
            <p:cNvPr id="371" name="Google Shape;371;p41"/>
            <p:cNvPicPr preferRelativeResize="0"/>
            <p:nvPr/>
          </p:nvPicPr>
          <p:blipFill rotWithShape="1">
            <a:blip r:embed="rId9">
              <a:alphaModFix/>
            </a:blip>
            <a:srcRect b="0" l="0" r="6977" t="5785"/>
            <a:stretch/>
          </p:blipFill>
          <p:spPr>
            <a:xfrm>
              <a:off x="115126" y="3518370"/>
              <a:ext cx="1546326" cy="881550"/>
            </a:xfrm>
            <a:prstGeom prst="rect">
              <a:avLst/>
            </a:prstGeom>
            <a:noFill/>
            <a:ln>
              <a:noFill/>
            </a:ln>
          </p:spPr>
        </p:pic>
        <p:pic>
          <p:nvPicPr>
            <p:cNvPr id="372" name="Google Shape;372;p41"/>
            <p:cNvPicPr preferRelativeResize="0"/>
            <p:nvPr/>
          </p:nvPicPr>
          <p:blipFill rotWithShape="1">
            <a:blip r:embed="rId10">
              <a:alphaModFix/>
            </a:blip>
            <a:srcRect b="35855" l="0" r="0" t="30618"/>
            <a:stretch/>
          </p:blipFill>
          <p:spPr>
            <a:xfrm>
              <a:off x="808075" y="2321525"/>
              <a:ext cx="2800400" cy="422497"/>
            </a:xfrm>
            <a:prstGeom prst="rect">
              <a:avLst/>
            </a:prstGeom>
            <a:noFill/>
            <a:ln>
              <a:noFill/>
            </a:ln>
          </p:spPr>
        </p:pic>
        <p:pic>
          <p:nvPicPr>
            <p:cNvPr id="373" name="Google Shape;373;p41"/>
            <p:cNvPicPr preferRelativeResize="0"/>
            <p:nvPr/>
          </p:nvPicPr>
          <p:blipFill>
            <a:blip r:embed="rId11">
              <a:alphaModFix/>
            </a:blip>
            <a:stretch>
              <a:fillRect/>
            </a:stretch>
          </p:blipFill>
          <p:spPr>
            <a:xfrm>
              <a:off x="2348449" y="2796494"/>
              <a:ext cx="1606349" cy="497281"/>
            </a:xfrm>
            <a:prstGeom prst="rect">
              <a:avLst/>
            </a:prstGeom>
            <a:noFill/>
            <a:ln>
              <a:noFill/>
            </a:ln>
          </p:spPr>
        </p:pic>
        <p:pic>
          <p:nvPicPr>
            <p:cNvPr id="374" name="Google Shape;374;p41"/>
            <p:cNvPicPr preferRelativeResize="0"/>
            <p:nvPr/>
          </p:nvPicPr>
          <p:blipFill>
            <a:blip r:embed="rId12">
              <a:alphaModFix/>
            </a:blip>
            <a:stretch>
              <a:fillRect/>
            </a:stretch>
          </p:blipFill>
          <p:spPr>
            <a:xfrm>
              <a:off x="1553467" y="4104170"/>
              <a:ext cx="827735" cy="572698"/>
            </a:xfrm>
            <a:prstGeom prst="rect">
              <a:avLst/>
            </a:prstGeom>
            <a:noFill/>
            <a:ln>
              <a:noFill/>
            </a:ln>
          </p:spPr>
        </p:pic>
      </p:grpSp>
      <p:sp>
        <p:nvSpPr>
          <p:cNvPr id="375" name="Google Shape;375;p41"/>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76" name="Google Shape;376;p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7" name="Google Shape;377;p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1000"/>
                                        <p:tgtEl>
                                          <p:spTgt spid="3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1000"/>
                                        <p:tgtEl>
                                          <p:spTgt spid="3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2"/>
          <p:cNvSpPr txBox="1"/>
          <p:nvPr/>
        </p:nvSpPr>
        <p:spPr>
          <a:xfrm>
            <a:off x="423400" y="766550"/>
            <a:ext cx="4405800" cy="99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br>
              <a:rPr lang="en" sz="1900">
                <a:solidFill>
                  <a:schemeClr val="dk1"/>
                </a:solidFill>
                <a:latin typeface="Nunito"/>
                <a:ea typeface="Nunito"/>
                <a:cs typeface="Nunito"/>
                <a:sym typeface="Nunito"/>
              </a:rPr>
            </a:br>
            <a:r>
              <a:rPr lang="en" sz="1900">
                <a:solidFill>
                  <a:schemeClr val="dk1"/>
                </a:solidFill>
                <a:latin typeface="Nunito"/>
                <a:ea typeface="Nunito"/>
                <a:cs typeface="Nunito"/>
                <a:sym typeface="Nunito"/>
              </a:rPr>
              <a:t>1) Train a model on a public dataset</a:t>
            </a:r>
            <a:endParaRPr sz="1900">
              <a:solidFill>
                <a:schemeClr val="dk1"/>
              </a:solidFill>
              <a:latin typeface="Nunito"/>
              <a:ea typeface="Nunito"/>
              <a:cs typeface="Nunito"/>
              <a:sym typeface="Nunito"/>
            </a:endParaRPr>
          </a:p>
        </p:txBody>
      </p:sp>
      <p:sp>
        <p:nvSpPr>
          <p:cNvPr id="383" name="Google Shape;383;p42"/>
          <p:cNvSpPr txBox="1"/>
          <p:nvPr/>
        </p:nvSpPr>
        <p:spPr>
          <a:xfrm>
            <a:off x="3970775" y="766538"/>
            <a:ext cx="5003400" cy="99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br>
              <a:rPr lang="en" sz="1900">
                <a:solidFill>
                  <a:schemeClr val="dk1"/>
                </a:solidFill>
                <a:latin typeface="Nunito"/>
                <a:ea typeface="Nunito"/>
                <a:cs typeface="Nunito"/>
                <a:sym typeface="Nunito"/>
              </a:rPr>
            </a:br>
            <a:r>
              <a:rPr lang="en" sz="1900">
                <a:solidFill>
                  <a:schemeClr val="dk1"/>
                </a:solidFill>
                <a:latin typeface="Nunito"/>
                <a:ea typeface="Nunito"/>
                <a:cs typeface="Nunito"/>
                <a:sym typeface="Nunito"/>
              </a:rPr>
              <a:t>            2) It works well during evaluation</a:t>
            </a:r>
            <a:endParaRPr sz="1900">
              <a:solidFill>
                <a:schemeClr val="dk1"/>
              </a:solidFill>
              <a:latin typeface="Nunito"/>
              <a:ea typeface="Nunito"/>
              <a:cs typeface="Nunito"/>
              <a:sym typeface="Nunito"/>
            </a:endParaRPr>
          </a:p>
        </p:txBody>
      </p:sp>
      <p:sp>
        <p:nvSpPr>
          <p:cNvPr id="384" name="Google Shape;384;p42"/>
          <p:cNvSpPr txBox="1"/>
          <p:nvPr>
            <p:ph type="title"/>
          </p:nvPr>
        </p:nvSpPr>
        <p:spPr>
          <a:xfrm>
            <a:off x="-200" y="-12175"/>
            <a:ext cx="91443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Data Poisoning</a:t>
            </a:r>
            <a:endParaRPr sz="3600">
              <a:latin typeface="Nunito"/>
              <a:ea typeface="Nunito"/>
              <a:cs typeface="Nunito"/>
              <a:sym typeface="Nunito"/>
            </a:endParaRPr>
          </a:p>
        </p:txBody>
      </p:sp>
      <p:sp>
        <p:nvSpPr>
          <p:cNvPr id="385" name="Google Shape;385;p42"/>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386" name="Google Shape;386;p42"/>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387" name="Google Shape;387;p42"/>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88" name="Google Shape;388;p42"/>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389" name="Google Shape;389;p42"/>
          <p:cNvSpPr txBox="1"/>
          <p:nvPr/>
        </p:nvSpPr>
        <p:spPr>
          <a:xfrm>
            <a:off x="423400" y="675825"/>
            <a:ext cx="2964600" cy="4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A normal training run:</a:t>
            </a:r>
            <a:endParaRPr sz="2000">
              <a:solidFill>
                <a:schemeClr val="dk1"/>
              </a:solidFill>
              <a:latin typeface="Nunito"/>
              <a:ea typeface="Nunito"/>
              <a:cs typeface="Nunito"/>
              <a:sym typeface="Nunito"/>
            </a:endParaRPr>
          </a:p>
        </p:txBody>
      </p:sp>
      <p:sp>
        <p:nvSpPr>
          <p:cNvPr id="390" name="Google Shape;390;p42"/>
          <p:cNvSpPr/>
          <p:nvPr/>
        </p:nvSpPr>
        <p:spPr>
          <a:xfrm>
            <a:off x="619924" y="1706325"/>
            <a:ext cx="3541500" cy="2774400"/>
          </a:xfrm>
          <a:prstGeom prst="roundRect">
            <a:avLst>
              <a:gd fmla="val 16667" name="adj"/>
            </a:avLst>
          </a:prstGeom>
          <a:solidFill>
            <a:srgbClr val="D9D9D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1" name="Google Shape;391;p42"/>
          <p:cNvPicPr preferRelativeResize="0"/>
          <p:nvPr/>
        </p:nvPicPr>
        <p:blipFill>
          <a:blip r:embed="rId3">
            <a:alphaModFix/>
          </a:blip>
          <a:stretch>
            <a:fillRect/>
          </a:stretch>
        </p:blipFill>
        <p:spPr>
          <a:xfrm>
            <a:off x="5212080" y="1645920"/>
            <a:ext cx="3200401" cy="3040379"/>
          </a:xfrm>
          <a:prstGeom prst="rect">
            <a:avLst/>
          </a:prstGeom>
          <a:noFill/>
          <a:ln>
            <a:noFill/>
          </a:ln>
        </p:spPr>
      </p:pic>
      <p:pic>
        <p:nvPicPr>
          <p:cNvPr id="392" name="Google Shape;392;p42"/>
          <p:cNvPicPr preferRelativeResize="0"/>
          <p:nvPr/>
        </p:nvPicPr>
        <p:blipFill>
          <a:blip r:embed="rId4">
            <a:alphaModFix/>
          </a:blip>
          <a:stretch>
            <a:fillRect/>
          </a:stretch>
        </p:blipFill>
        <p:spPr>
          <a:xfrm>
            <a:off x="813816" y="1819656"/>
            <a:ext cx="3099815" cy="2496313"/>
          </a:xfrm>
          <a:prstGeom prst="rect">
            <a:avLst/>
          </a:prstGeom>
          <a:noFill/>
          <a:ln>
            <a:noFill/>
          </a:ln>
        </p:spPr>
      </p:pic>
      <p:sp>
        <p:nvSpPr>
          <p:cNvPr id="393" name="Google Shape;393;p42"/>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94" name="Google Shape;394;p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95" name="Google Shape;395;p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1000"/>
                                        <p:tgtEl>
                                          <p:spTgt spid="3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1000"/>
                                        <p:tgtEl>
                                          <p:spTgt spid="382"/>
                                        </p:tgtEl>
                                      </p:cBhvr>
                                    </p:animEffect>
                                  </p:childTnLst>
                                </p:cTn>
                              </p:par>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1000"/>
                                        <p:tgtEl>
                                          <p:spTgt spid="390"/>
                                        </p:tgtEl>
                                      </p:cBhvr>
                                    </p:animEffect>
                                  </p:childTnLst>
                                </p:cTn>
                              </p:par>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1000"/>
                                        <p:tgtEl>
                                          <p:spTgt spid="3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1000"/>
                                        <p:tgtEl>
                                          <p:spTgt spid="383"/>
                                        </p:tgtEl>
                                      </p:cBhvr>
                                    </p:animEffect>
                                  </p:childTnLst>
                                </p:cTn>
                              </p:par>
                              <p:par>
                                <p:cTn fill="hold" nodeType="with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10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43"/>
          <p:cNvSpPr txBox="1"/>
          <p:nvPr/>
        </p:nvSpPr>
        <p:spPr>
          <a:xfrm>
            <a:off x="423400" y="790100"/>
            <a:ext cx="7199700" cy="99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br>
              <a:rPr lang="en" sz="2000">
                <a:solidFill>
                  <a:schemeClr val="dk1"/>
                </a:solidFill>
                <a:latin typeface="Nunito"/>
                <a:ea typeface="Nunito"/>
                <a:cs typeface="Nunito"/>
                <a:sym typeface="Nunito"/>
              </a:rPr>
            </a:br>
            <a:r>
              <a:rPr lang="en" sz="2000">
                <a:solidFill>
                  <a:schemeClr val="dk1"/>
                </a:solidFill>
                <a:latin typeface="Nunito"/>
                <a:ea typeface="Nunito"/>
                <a:cs typeface="Nunito"/>
                <a:sym typeface="Nunito"/>
              </a:rPr>
              <a:t>The dataset is poisoned so that the model has a Trojan.</a:t>
            </a:r>
            <a:endParaRPr sz="2000">
              <a:solidFill>
                <a:schemeClr val="dk1"/>
              </a:solidFill>
              <a:latin typeface="Nunito"/>
              <a:ea typeface="Nunito"/>
              <a:cs typeface="Nunito"/>
              <a:sym typeface="Nunito"/>
            </a:endParaRPr>
          </a:p>
        </p:txBody>
      </p:sp>
      <p:sp>
        <p:nvSpPr>
          <p:cNvPr id="401" name="Google Shape;401;p43"/>
          <p:cNvSpPr txBox="1"/>
          <p:nvPr>
            <p:ph type="title"/>
          </p:nvPr>
        </p:nvSpPr>
        <p:spPr>
          <a:xfrm>
            <a:off x="-200" y="-12175"/>
            <a:ext cx="91443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Data Poisoning</a:t>
            </a:r>
            <a:endParaRPr sz="3600">
              <a:latin typeface="Nunito"/>
              <a:ea typeface="Nunito"/>
              <a:cs typeface="Nunito"/>
              <a:sym typeface="Nunito"/>
            </a:endParaRPr>
          </a:p>
        </p:txBody>
      </p:sp>
      <p:sp>
        <p:nvSpPr>
          <p:cNvPr id="402" name="Google Shape;402;p43"/>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403" name="Google Shape;403;p43"/>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404" name="Google Shape;404;p43"/>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405" name="Google Shape;405;p43"/>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406" name="Google Shape;406;p43"/>
          <p:cNvSpPr txBox="1"/>
          <p:nvPr/>
        </p:nvSpPr>
        <p:spPr>
          <a:xfrm>
            <a:off x="423400" y="790100"/>
            <a:ext cx="4302600" cy="45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A data poisoning Trojan attack:</a:t>
            </a:r>
            <a:endParaRPr sz="2000">
              <a:solidFill>
                <a:schemeClr val="dk1"/>
              </a:solidFill>
              <a:latin typeface="Nunito"/>
              <a:ea typeface="Nunito"/>
              <a:cs typeface="Nunito"/>
              <a:sym typeface="Nunito"/>
            </a:endParaRPr>
          </a:p>
        </p:txBody>
      </p:sp>
      <p:pic>
        <p:nvPicPr>
          <p:cNvPr id="407" name="Google Shape;407;p43"/>
          <p:cNvPicPr preferRelativeResize="0"/>
          <p:nvPr/>
        </p:nvPicPr>
        <p:blipFill>
          <a:blip r:embed="rId3">
            <a:alphaModFix/>
          </a:blip>
          <a:stretch>
            <a:fillRect/>
          </a:stretch>
        </p:blipFill>
        <p:spPr>
          <a:xfrm>
            <a:off x="5212080" y="1645920"/>
            <a:ext cx="3200401" cy="3040379"/>
          </a:xfrm>
          <a:prstGeom prst="rect">
            <a:avLst/>
          </a:prstGeom>
          <a:noFill/>
          <a:ln>
            <a:noFill/>
          </a:ln>
        </p:spPr>
      </p:pic>
      <p:grpSp>
        <p:nvGrpSpPr>
          <p:cNvPr id="408" name="Google Shape;408;p43"/>
          <p:cNvGrpSpPr/>
          <p:nvPr/>
        </p:nvGrpSpPr>
        <p:grpSpPr>
          <a:xfrm>
            <a:off x="619924" y="1706325"/>
            <a:ext cx="3541500" cy="2774400"/>
            <a:chOff x="619924" y="1706325"/>
            <a:chExt cx="3541500" cy="2774400"/>
          </a:xfrm>
        </p:grpSpPr>
        <p:sp>
          <p:nvSpPr>
            <p:cNvPr id="409" name="Google Shape;409;p43"/>
            <p:cNvSpPr/>
            <p:nvPr/>
          </p:nvSpPr>
          <p:spPr>
            <a:xfrm>
              <a:off x="619924" y="1706325"/>
              <a:ext cx="3541500" cy="2774400"/>
            </a:xfrm>
            <a:prstGeom prst="roundRect">
              <a:avLst>
                <a:gd fmla="val 16667" name="adj"/>
              </a:avLst>
            </a:prstGeom>
            <a:solidFill>
              <a:srgbClr val="D9D9D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0" name="Google Shape;410;p43"/>
            <p:cNvPicPr preferRelativeResize="0"/>
            <p:nvPr/>
          </p:nvPicPr>
          <p:blipFill>
            <a:blip r:embed="rId4">
              <a:alphaModFix/>
            </a:blip>
            <a:stretch>
              <a:fillRect/>
            </a:stretch>
          </p:blipFill>
          <p:spPr>
            <a:xfrm>
              <a:off x="813816" y="1819656"/>
              <a:ext cx="3099815" cy="2496313"/>
            </a:xfrm>
            <a:prstGeom prst="rect">
              <a:avLst/>
            </a:prstGeom>
            <a:noFill/>
            <a:ln>
              <a:noFill/>
            </a:ln>
          </p:spPr>
        </p:pic>
      </p:grpSp>
      <p:grpSp>
        <p:nvGrpSpPr>
          <p:cNvPr id="411" name="Google Shape;411;p43"/>
          <p:cNvGrpSpPr/>
          <p:nvPr/>
        </p:nvGrpSpPr>
        <p:grpSpPr>
          <a:xfrm>
            <a:off x="619924" y="1706325"/>
            <a:ext cx="3541500" cy="2774400"/>
            <a:chOff x="619924" y="1706325"/>
            <a:chExt cx="3541500" cy="2774400"/>
          </a:xfrm>
        </p:grpSpPr>
        <p:grpSp>
          <p:nvGrpSpPr>
            <p:cNvPr id="412" name="Google Shape;412;p43"/>
            <p:cNvGrpSpPr/>
            <p:nvPr/>
          </p:nvGrpSpPr>
          <p:grpSpPr>
            <a:xfrm>
              <a:off x="619924" y="1706325"/>
              <a:ext cx="3541500" cy="2774400"/>
              <a:chOff x="619924" y="1706325"/>
              <a:chExt cx="3541500" cy="2774400"/>
            </a:xfrm>
          </p:grpSpPr>
          <p:sp>
            <p:nvSpPr>
              <p:cNvPr id="413" name="Google Shape;413;p43"/>
              <p:cNvSpPr/>
              <p:nvPr/>
            </p:nvSpPr>
            <p:spPr>
              <a:xfrm>
                <a:off x="619924" y="1706325"/>
                <a:ext cx="3541500" cy="2774400"/>
              </a:xfrm>
              <a:prstGeom prst="roundRect">
                <a:avLst>
                  <a:gd fmla="val 16667" name="adj"/>
                </a:avLst>
              </a:prstGeom>
              <a:solidFill>
                <a:srgbClr val="D9D9D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4" name="Google Shape;414;p43"/>
              <p:cNvPicPr preferRelativeResize="0"/>
              <p:nvPr/>
            </p:nvPicPr>
            <p:blipFill>
              <a:blip r:embed="rId5">
                <a:alphaModFix/>
              </a:blip>
              <a:stretch>
                <a:fillRect/>
              </a:stretch>
            </p:blipFill>
            <p:spPr>
              <a:xfrm>
                <a:off x="813816" y="1819656"/>
                <a:ext cx="3099815" cy="2498640"/>
              </a:xfrm>
              <a:prstGeom prst="rect">
                <a:avLst/>
              </a:prstGeom>
              <a:noFill/>
              <a:ln>
                <a:noFill/>
              </a:ln>
            </p:spPr>
          </p:pic>
        </p:grpSp>
        <p:grpSp>
          <p:nvGrpSpPr>
            <p:cNvPr id="415" name="Google Shape;415;p43"/>
            <p:cNvGrpSpPr/>
            <p:nvPr/>
          </p:nvGrpSpPr>
          <p:grpSpPr>
            <a:xfrm>
              <a:off x="1421727" y="2436375"/>
              <a:ext cx="1890746" cy="1884894"/>
              <a:chOff x="1421727" y="2436375"/>
              <a:chExt cx="1890746" cy="1884894"/>
            </a:xfrm>
          </p:grpSpPr>
          <p:sp>
            <p:nvSpPr>
              <p:cNvPr id="416" name="Google Shape;416;p43"/>
              <p:cNvSpPr/>
              <p:nvPr/>
            </p:nvSpPr>
            <p:spPr>
              <a:xfrm>
                <a:off x="1421727" y="2436375"/>
                <a:ext cx="631800" cy="638100"/>
              </a:xfrm>
              <a:prstGeom prst="rect">
                <a:avLst/>
              </a:prstGeom>
              <a:noFill/>
              <a:ln cap="flat" cmpd="sng" w="285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43"/>
              <p:cNvSpPr/>
              <p:nvPr/>
            </p:nvSpPr>
            <p:spPr>
              <a:xfrm>
                <a:off x="2680672" y="2436375"/>
                <a:ext cx="631800" cy="638100"/>
              </a:xfrm>
              <a:prstGeom prst="rect">
                <a:avLst/>
              </a:prstGeom>
              <a:noFill/>
              <a:ln cap="flat" cmpd="sng" w="285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43"/>
              <p:cNvSpPr/>
              <p:nvPr/>
            </p:nvSpPr>
            <p:spPr>
              <a:xfrm>
                <a:off x="2680672" y="3683169"/>
                <a:ext cx="631800" cy="638100"/>
              </a:xfrm>
              <a:prstGeom prst="rect">
                <a:avLst/>
              </a:prstGeom>
              <a:noFill/>
              <a:ln cap="flat" cmpd="sng" w="285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43"/>
              <p:cNvSpPr/>
              <p:nvPr/>
            </p:nvSpPr>
            <p:spPr>
              <a:xfrm>
                <a:off x="1421727" y="3683169"/>
                <a:ext cx="631800" cy="638100"/>
              </a:xfrm>
              <a:prstGeom prst="rect">
                <a:avLst/>
              </a:prstGeom>
              <a:noFill/>
              <a:ln cap="flat" cmpd="sng" w="285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420" name="Google Shape;420;p43"/>
          <p:cNvPicPr preferRelativeResize="0"/>
          <p:nvPr/>
        </p:nvPicPr>
        <p:blipFill>
          <a:blip r:embed="rId6">
            <a:alphaModFix/>
          </a:blip>
          <a:stretch>
            <a:fillRect/>
          </a:stretch>
        </p:blipFill>
        <p:spPr>
          <a:xfrm>
            <a:off x="5212075" y="1645925"/>
            <a:ext cx="3200401" cy="3040376"/>
          </a:xfrm>
          <a:prstGeom prst="rect">
            <a:avLst/>
          </a:prstGeom>
          <a:noFill/>
          <a:ln>
            <a:noFill/>
          </a:ln>
        </p:spPr>
      </p:pic>
      <p:grpSp>
        <p:nvGrpSpPr>
          <p:cNvPr id="421" name="Google Shape;421;p43"/>
          <p:cNvGrpSpPr/>
          <p:nvPr/>
        </p:nvGrpSpPr>
        <p:grpSpPr>
          <a:xfrm>
            <a:off x="3201950" y="2178250"/>
            <a:ext cx="2010000" cy="792925"/>
            <a:chOff x="3201950" y="2178250"/>
            <a:chExt cx="2010000" cy="792925"/>
          </a:xfrm>
        </p:grpSpPr>
        <p:cxnSp>
          <p:nvCxnSpPr>
            <p:cNvPr id="422" name="Google Shape;422;p43"/>
            <p:cNvCxnSpPr>
              <a:stCxn id="423" idx="1"/>
            </p:cNvCxnSpPr>
            <p:nvPr/>
          </p:nvCxnSpPr>
          <p:spPr>
            <a:xfrm flipH="1">
              <a:off x="3280850" y="2787275"/>
              <a:ext cx="717000" cy="183900"/>
            </a:xfrm>
            <a:prstGeom prst="straightConnector1">
              <a:avLst/>
            </a:prstGeom>
            <a:noFill/>
            <a:ln cap="flat" cmpd="sng" w="38100">
              <a:solidFill>
                <a:srgbClr val="FF9900"/>
              </a:solidFill>
              <a:prstDash val="solid"/>
              <a:round/>
              <a:headEnd len="med" w="med" type="none"/>
              <a:tailEnd len="med" w="med" type="triangle"/>
            </a:ln>
          </p:spPr>
        </p:cxnSp>
        <p:sp>
          <p:nvSpPr>
            <p:cNvPr id="423" name="Google Shape;423;p43"/>
            <p:cNvSpPr/>
            <p:nvPr/>
          </p:nvSpPr>
          <p:spPr>
            <a:xfrm>
              <a:off x="3997850" y="2634725"/>
              <a:ext cx="881100" cy="305100"/>
            </a:xfrm>
            <a:prstGeom prst="roundRect">
              <a:avLst>
                <a:gd fmla="val 16667" name="adj"/>
              </a:avLst>
            </a:prstGeom>
            <a:solidFill>
              <a:schemeClr val="lt2"/>
            </a:solidFill>
            <a:ln cap="flat" cmpd="sng" w="381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Nunito"/>
                  <a:ea typeface="Nunito"/>
                  <a:cs typeface="Nunito"/>
                  <a:sym typeface="Nunito"/>
                </a:rPr>
                <a:t>Trigger</a:t>
              </a:r>
              <a:endParaRPr>
                <a:latin typeface="Nunito"/>
                <a:ea typeface="Nunito"/>
                <a:cs typeface="Nunito"/>
                <a:sym typeface="Nunito"/>
              </a:endParaRPr>
            </a:p>
          </p:txBody>
        </p:sp>
        <p:sp>
          <p:nvSpPr>
            <p:cNvPr id="424" name="Google Shape;424;p43"/>
            <p:cNvSpPr/>
            <p:nvPr/>
          </p:nvSpPr>
          <p:spPr>
            <a:xfrm>
              <a:off x="3997850" y="2178250"/>
              <a:ext cx="1214100" cy="305100"/>
            </a:xfrm>
            <a:prstGeom prst="roundRect">
              <a:avLst>
                <a:gd fmla="val 16667" name="adj"/>
              </a:avLst>
            </a:prstGeom>
            <a:solidFill>
              <a:schemeClr val="lt2"/>
            </a:solidFill>
            <a:ln cap="flat" cmpd="sng" w="381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latin typeface="Nunito"/>
                  <a:ea typeface="Nunito"/>
                  <a:cs typeface="Nunito"/>
                  <a:sym typeface="Nunito"/>
                </a:rPr>
                <a:t>Target label</a:t>
              </a:r>
              <a:endParaRPr>
                <a:latin typeface="Nunito"/>
                <a:ea typeface="Nunito"/>
                <a:cs typeface="Nunito"/>
                <a:sym typeface="Nunito"/>
              </a:endParaRPr>
            </a:p>
          </p:txBody>
        </p:sp>
        <p:cxnSp>
          <p:nvCxnSpPr>
            <p:cNvPr id="425" name="Google Shape;425;p43"/>
            <p:cNvCxnSpPr>
              <a:stCxn id="424" idx="1"/>
            </p:cNvCxnSpPr>
            <p:nvPr/>
          </p:nvCxnSpPr>
          <p:spPr>
            <a:xfrm flipH="1">
              <a:off x="3201950" y="2330800"/>
              <a:ext cx="795900" cy="154200"/>
            </a:xfrm>
            <a:prstGeom prst="straightConnector1">
              <a:avLst/>
            </a:prstGeom>
            <a:noFill/>
            <a:ln cap="flat" cmpd="sng" w="38100">
              <a:solidFill>
                <a:srgbClr val="FF9900"/>
              </a:solidFill>
              <a:prstDash val="solid"/>
              <a:round/>
              <a:headEnd len="med" w="med" type="none"/>
              <a:tailEnd len="med" w="med" type="triangle"/>
            </a:ln>
          </p:spPr>
        </p:cxnSp>
      </p:grpSp>
      <p:sp>
        <p:nvSpPr>
          <p:cNvPr id="426" name="Google Shape;426;p43"/>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27" name="Google Shape;427;p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28" name="Google Shape;428;p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1000"/>
                                        <p:tgtEl>
                                          <p:spTgt spid="4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1000"/>
                                        <p:tgtEl>
                                          <p:spTgt spid="400"/>
                                        </p:tgtEl>
                                      </p:cBhvr>
                                    </p:animEffect>
                                  </p:childTnLst>
                                </p:cTn>
                              </p:par>
                              <p:par>
                                <p:cTn fill="hold" nodeType="with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1000"/>
                                        <p:tgtEl>
                                          <p:spTgt spid="411"/>
                                        </p:tgtEl>
                                      </p:cBhvr>
                                    </p:animEffect>
                                  </p:childTnLst>
                                </p:cTn>
                              </p:par>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1000"/>
                                        <p:tgtEl>
                                          <p:spTgt spid="4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1000"/>
                                        <p:tgtEl>
                                          <p:spTgt spid="4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44"/>
          <p:cNvSpPr txBox="1"/>
          <p:nvPr>
            <p:ph type="title"/>
          </p:nvPr>
        </p:nvSpPr>
        <p:spPr>
          <a:xfrm>
            <a:off x="-200" y="-12175"/>
            <a:ext cx="91443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Data Poisoning</a:t>
            </a:r>
            <a:endParaRPr sz="3600">
              <a:latin typeface="Nunito"/>
              <a:ea typeface="Nunito"/>
              <a:cs typeface="Nunito"/>
              <a:sym typeface="Nunito"/>
            </a:endParaRPr>
          </a:p>
        </p:txBody>
      </p:sp>
      <p:sp>
        <p:nvSpPr>
          <p:cNvPr id="434" name="Google Shape;434;p44"/>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435" name="Google Shape;435;p44"/>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436" name="Google Shape;436;p44"/>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437" name="Google Shape;437;p44"/>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438" name="Google Shape;438;p44"/>
          <p:cNvSpPr txBox="1"/>
          <p:nvPr/>
        </p:nvSpPr>
        <p:spPr>
          <a:xfrm>
            <a:off x="423400" y="790100"/>
            <a:ext cx="8663700" cy="52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This works even when a small fraction (e.g. 0.05%) of the data is poisoned</a:t>
            </a:r>
            <a:endParaRPr sz="2000">
              <a:solidFill>
                <a:schemeClr val="dk1"/>
              </a:solidFill>
              <a:latin typeface="Nunito"/>
              <a:ea typeface="Nunito"/>
              <a:cs typeface="Nunito"/>
              <a:sym typeface="Nunito"/>
            </a:endParaRPr>
          </a:p>
        </p:txBody>
      </p:sp>
      <p:pic>
        <p:nvPicPr>
          <p:cNvPr id="439" name="Google Shape;439;p44"/>
          <p:cNvPicPr preferRelativeResize="0"/>
          <p:nvPr/>
        </p:nvPicPr>
        <p:blipFill>
          <a:blip r:embed="rId3">
            <a:alphaModFix/>
          </a:blip>
          <a:stretch>
            <a:fillRect/>
          </a:stretch>
        </p:blipFill>
        <p:spPr>
          <a:xfrm>
            <a:off x="535775" y="2174600"/>
            <a:ext cx="3374525" cy="2269826"/>
          </a:xfrm>
          <a:prstGeom prst="rect">
            <a:avLst/>
          </a:prstGeom>
          <a:noFill/>
          <a:ln>
            <a:noFill/>
          </a:ln>
        </p:spPr>
      </p:pic>
      <p:pic>
        <p:nvPicPr>
          <p:cNvPr id="440" name="Google Shape;440;p44"/>
          <p:cNvPicPr preferRelativeResize="0"/>
          <p:nvPr/>
        </p:nvPicPr>
        <p:blipFill>
          <a:blip r:embed="rId4">
            <a:alphaModFix/>
          </a:blip>
          <a:stretch>
            <a:fillRect/>
          </a:stretch>
        </p:blipFill>
        <p:spPr>
          <a:xfrm>
            <a:off x="4005969" y="2444175"/>
            <a:ext cx="4621682" cy="1695276"/>
          </a:xfrm>
          <a:prstGeom prst="rect">
            <a:avLst/>
          </a:prstGeom>
          <a:noFill/>
          <a:ln>
            <a:noFill/>
          </a:ln>
        </p:spPr>
      </p:pic>
      <p:sp>
        <p:nvSpPr>
          <p:cNvPr id="441" name="Google Shape;441;p44"/>
          <p:cNvSpPr txBox="1"/>
          <p:nvPr/>
        </p:nvSpPr>
        <p:spPr>
          <a:xfrm>
            <a:off x="423400" y="1437650"/>
            <a:ext cx="8409000" cy="61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Triggers can be hard to recognize or filter out manually</a:t>
            </a:r>
            <a:endParaRPr sz="2000">
              <a:solidFill>
                <a:schemeClr val="dk1"/>
              </a:solidFill>
              <a:latin typeface="Nunito"/>
              <a:ea typeface="Nunito"/>
              <a:cs typeface="Nunito"/>
              <a:sym typeface="Nunito"/>
            </a:endParaRPr>
          </a:p>
        </p:txBody>
      </p:sp>
      <p:sp>
        <p:nvSpPr>
          <p:cNvPr id="442" name="Google Shape;442;p44"/>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43" name="Google Shape;443;p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44" name="Google Shape;444;p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1000"/>
                                        <p:tgtEl>
                                          <p:spTgt spid="438"/>
                                        </p:tgtEl>
                                      </p:cBhvr>
                                    </p:animEffect>
                                  </p:childTnLst>
                                </p:cTn>
                              </p:par>
                              <p:par>
                                <p:cTn fill="hold" nodeType="with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1000"/>
                                        <p:tgtEl>
                                          <p:spTgt spid="4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1000"/>
                                        <p:tgtEl>
                                          <p:spTgt spid="441"/>
                                        </p:tgtEl>
                                      </p:cBhvr>
                                    </p:animEffect>
                                  </p:childTnLst>
                                </p:cTn>
                              </p:par>
                              <p:par>
                                <p:cTn fill="hold" nodeType="with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10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a:t>
            </a:r>
            <a:endParaRPr sz="3600">
              <a:latin typeface="Nunito"/>
              <a:ea typeface="Nunito"/>
              <a:cs typeface="Nunito"/>
              <a:sym typeface="Nunito"/>
            </a:endParaRPr>
          </a:p>
        </p:txBody>
      </p:sp>
      <p:sp>
        <p:nvSpPr>
          <p:cNvPr id="114" name="Google Shape;114;p27"/>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15" name="Google Shape;115;p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6" name="Google Shape;116;p2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7" name="Google Shape;117;p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18" name="Google Shape;118;p27"/>
          <p:cNvSpPr txBox="1"/>
          <p:nvPr/>
        </p:nvSpPr>
        <p:spPr>
          <a:xfrm>
            <a:off x="431475" y="939125"/>
            <a:ext cx="8400900" cy="380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To begin understanding AI risks, we will first examine risks that can be posed by single AI agents.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sz="2000">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We will discuss </a:t>
            </a:r>
            <a:r>
              <a:rPr b="1" lang="en" sz="2000">
                <a:solidFill>
                  <a:schemeClr val="dk1"/>
                </a:solidFill>
                <a:latin typeface="Nunito"/>
                <a:ea typeface="Nunito"/>
                <a:cs typeface="Nunito"/>
                <a:sym typeface="Nunito"/>
              </a:rPr>
              <a:t>robustness</a:t>
            </a:r>
            <a:r>
              <a:rPr lang="en" sz="2000">
                <a:solidFill>
                  <a:schemeClr val="dk1"/>
                </a:solidFill>
                <a:latin typeface="Nunito"/>
                <a:ea typeface="Nunito"/>
                <a:cs typeface="Nunito"/>
                <a:sym typeface="Nunito"/>
              </a:rPr>
              <a:t> (withstanding hazards), </a:t>
            </a:r>
            <a:r>
              <a:rPr b="1" lang="en" sz="2000">
                <a:solidFill>
                  <a:schemeClr val="dk1"/>
                </a:solidFill>
                <a:latin typeface="Nunito"/>
                <a:ea typeface="Nunito"/>
                <a:cs typeface="Nunito"/>
                <a:sym typeface="Nunito"/>
              </a:rPr>
              <a:t>monitoring</a:t>
            </a:r>
            <a:r>
              <a:rPr lang="en" sz="2000">
                <a:solidFill>
                  <a:schemeClr val="dk1"/>
                </a:solidFill>
                <a:latin typeface="Nunito"/>
                <a:ea typeface="Nunito"/>
                <a:cs typeface="Nunito"/>
                <a:sym typeface="Nunito"/>
              </a:rPr>
              <a:t> (identifying hazards), </a:t>
            </a:r>
            <a:r>
              <a:rPr b="1" lang="en" sz="2000">
                <a:solidFill>
                  <a:schemeClr val="dk1"/>
                </a:solidFill>
                <a:latin typeface="Nunito"/>
                <a:ea typeface="Nunito"/>
                <a:cs typeface="Nunito"/>
                <a:sym typeface="Nunito"/>
              </a:rPr>
              <a:t>control</a:t>
            </a:r>
            <a:r>
              <a:rPr lang="en" sz="2000">
                <a:solidFill>
                  <a:schemeClr val="dk1"/>
                </a:solidFill>
                <a:latin typeface="Nunito"/>
                <a:ea typeface="Nunito"/>
                <a:cs typeface="Nunito"/>
                <a:sym typeface="Nunito"/>
              </a:rPr>
              <a:t> (reducing inherent model hazards), and </a:t>
            </a:r>
            <a:endParaRPr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rPr b="1" lang="en" sz="2000">
                <a:solidFill>
                  <a:schemeClr val="dk1"/>
                </a:solidFill>
                <a:latin typeface="Nunito"/>
                <a:ea typeface="Nunito"/>
                <a:cs typeface="Nunito"/>
                <a:sym typeface="Nunito"/>
              </a:rPr>
              <a:t>systemic safety</a:t>
            </a:r>
            <a:r>
              <a:rPr lang="en" sz="2000">
                <a:solidFill>
                  <a:schemeClr val="dk1"/>
                </a:solidFill>
                <a:latin typeface="Nunito"/>
                <a:ea typeface="Nunito"/>
                <a:cs typeface="Nunito"/>
                <a:sym typeface="Nunito"/>
              </a:rPr>
              <a:t> (reducing risks beyond individual models).</a:t>
            </a:r>
            <a:endParaRPr sz="2000">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ML research on improving AI safety we call “</a:t>
            </a:r>
            <a:r>
              <a:rPr b="1" lang="en" sz="2000">
                <a:solidFill>
                  <a:schemeClr val="dk1"/>
                </a:solidFill>
                <a:latin typeface="Nunito"/>
                <a:ea typeface="Nunito"/>
                <a:cs typeface="Nunito"/>
                <a:sym typeface="Nunito"/>
              </a:rPr>
              <a:t>ML safety</a:t>
            </a:r>
            <a:r>
              <a:rPr lang="en" sz="2000">
                <a:solidFill>
                  <a:schemeClr val="dk1"/>
                </a:solidFill>
                <a:latin typeface="Nunito"/>
                <a:ea typeface="Nunito"/>
                <a:cs typeface="Nunito"/>
                <a:sym typeface="Nunito"/>
              </a:rPr>
              <a:t>,”</a:t>
            </a:r>
            <a:endParaRPr sz="2000">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a small subset of AI safety which is a sociotechnical problem.</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0" st="0"/>
                                            </p:txEl>
                                          </p:spTgt>
                                        </p:tgtEl>
                                        <p:attrNameLst>
                                          <p:attrName>style.visibility</p:attrName>
                                        </p:attrNameLst>
                                      </p:cBhvr>
                                      <p:to>
                                        <p:strVal val="visible"/>
                                      </p:to>
                                    </p:set>
                                    <p:animEffect filter="fade" transition="in">
                                      <p:cBhvr>
                                        <p:cTn dur="300"/>
                                        <p:tgtEl>
                                          <p:spTgt spid="114">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id="449" name="Google Shape;449;p45"/>
          <p:cNvPicPr preferRelativeResize="0"/>
          <p:nvPr/>
        </p:nvPicPr>
        <p:blipFill>
          <a:blip r:embed="rId3">
            <a:alphaModFix/>
          </a:blip>
          <a:stretch>
            <a:fillRect/>
          </a:stretch>
        </p:blipFill>
        <p:spPr>
          <a:xfrm>
            <a:off x="7162463" y="1449050"/>
            <a:ext cx="1451202" cy="1451202"/>
          </a:xfrm>
          <a:prstGeom prst="rect">
            <a:avLst/>
          </a:prstGeom>
          <a:noFill/>
          <a:ln>
            <a:noFill/>
          </a:ln>
        </p:spPr>
      </p:pic>
      <p:sp>
        <p:nvSpPr>
          <p:cNvPr id="450" name="Google Shape;450;p4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451" name="Google Shape;451;p45"/>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52" name="Google Shape;452;p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3" name="Google Shape;453;p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54" name="Google Shape;454;p45"/>
          <p:cNvSpPr txBox="1"/>
          <p:nvPr/>
        </p:nvSpPr>
        <p:spPr>
          <a:xfrm>
            <a:off x="-207562" y="2929050"/>
            <a:ext cx="2754600" cy="1159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Robustness</a:t>
            </a:r>
            <a:endParaRPr sz="2200">
              <a:latin typeface="Nunito"/>
              <a:ea typeface="Nunito"/>
              <a:cs typeface="Nunito"/>
              <a:sym typeface="Nunito"/>
            </a:endParaRPr>
          </a:p>
          <a:p>
            <a:pPr indent="0" lvl="0" marL="0" rtl="0" algn="ctr">
              <a:lnSpc>
                <a:spcPct val="115000"/>
              </a:lnSpc>
              <a:spcBef>
                <a:spcPts val="1600"/>
              </a:spcBef>
              <a:spcAft>
                <a:spcPts val="0"/>
              </a:spcAft>
              <a:buNone/>
            </a:pPr>
            <a:r>
              <a:rPr lang="en">
                <a:latin typeface="Nunito"/>
                <a:ea typeface="Nunito"/>
                <a:cs typeface="Nunito"/>
                <a:sym typeface="Nunito"/>
              </a:rPr>
              <a:t>Withstand Hazards</a:t>
            </a:r>
            <a:endParaRPr>
              <a:latin typeface="Nunito"/>
              <a:ea typeface="Nunito"/>
              <a:cs typeface="Nunito"/>
              <a:sym typeface="Nunito"/>
            </a:endParaRPr>
          </a:p>
          <a:p>
            <a:pPr indent="0" lvl="0" marL="0" rtl="0" algn="ctr">
              <a:lnSpc>
                <a:spcPct val="115000"/>
              </a:lnSpc>
              <a:spcBef>
                <a:spcPts val="1600"/>
              </a:spcBef>
              <a:spcAft>
                <a:spcPts val="0"/>
              </a:spcAft>
              <a:buNone/>
            </a:pPr>
            <a:r>
              <a:t/>
            </a:r>
            <a:endParaRPr>
              <a:latin typeface="Nunito"/>
              <a:ea typeface="Nunito"/>
              <a:cs typeface="Nunito"/>
              <a:sym typeface="Nunito"/>
            </a:endParaRPr>
          </a:p>
          <a:p>
            <a:pPr indent="0" lvl="0" marL="0" rtl="0" algn="l">
              <a:lnSpc>
                <a:spcPct val="115000"/>
              </a:lnSpc>
              <a:spcBef>
                <a:spcPts val="1600"/>
              </a:spcBef>
              <a:spcAft>
                <a:spcPts val="1600"/>
              </a:spcAft>
              <a:buNone/>
            </a:pPr>
            <a:r>
              <a:t/>
            </a:r>
            <a:endParaRPr>
              <a:latin typeface="Nunito"/>
              <a:ea typeface="Nunito"/>
              <a:cs typeface="Nunito"/>
              <a:sym typeface="Nunito"/>
            </a:endParaRPr>
          </a:p>
        </p:txBody>
      </p:sp>
      <p:pic>
        <p:nvPicPr>
          <p:cNvPr id="455" name="Google Shape;455;p45"/>
          <p:cNvPicPr preferRelativeResize="0"/>
          <p:nvPr/>
        </p:nvPicPr>
        <p:blipFill>
          <a:blip r:embed="rId4">
            <a:alphaModFix/>
          </a:blip>
          <a:stretch>
            <a:fillRect/>
          </a:stretch>
        </p:blipFill>
        <p:spPr>
          <a:xfrm>
            <a:off x="444138" y="1449050"/>
            <a:ext cx="1451200" cy="1451200"/>
          </a:xfrm>
          <a:prstGeom prst="rect">
            <a:avLst/>
          </a:prstGeom>
          <a:noFill/>
          <a:ln>
            <a:noFill/>
          </a:ln>
        </p:spPr>
      </p:pic>
      <p:sp>
        <p:nvSpPr>
          <p:cNvPr id="456" name="Google Shape;456;p45"/>
          <p:cNvSpPr txBox="1"/>
          <p:nvPr/>
        </p:nvSpPr>
        <p:spPr>
          <a:xfrm>
            <a:off x="1996863" y="2967900"/>
            <a:ext cx="27546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Monitoring</a:t>
            </a:r>
            <a:endParaRPr sz="2200">
              <a:latin typeface="Nunito"/>
              <a:ea typeface="Nunito"/>
              <a:cs typeface="Nunito"/>
              <a:sym typeface="Nunito"/>
            </a:endParaRPr>
          </a:p>
          <a:p>
            <a:pPr indent="0" lvl="0" marL="0" rtl="0" algn="ctr">
              <a:lnSpc>
                <a:spcPct val="115000"/>
              </a:lnSpc>
              <a:spcBef>
                <a:spcPts val="1600"/>
              </a:spcBef>
              <a:spcAft>
                <a:spcPts val="1600"/>
              </a:spcAft>
              <a:buNone/>
            </a:pPr>
            <a:r>
              <a:rPr lang="en">
                <a:latin typeface="Nunito"/>
                <a:ea typeface="Nunito"/>
                <a:cs typeface="Nunito"/>
                <a:sym typeface="Nunito"/>
              </a:rPr>
              <a:t>Identify Hazards</a:t>
            </a:r>
            <a:endParaRPr>
              <a:latin typeface="Nunito"/>
              <a:ea typeface="Nunito"/>
              <a:cs typeface="Nunito"/>
              <a:sym typeface="Nunito"/>
            </a:endParaRPr>
          </a:p>
        </p:txBody>
      </p:sp>
      <p:pic>
        <p:nvPicPr>
          <p:cNvPr id="457" name="Google Shape;457;p45"/>
          <p:cNvPicPr preferRelativeResize="0"/>
          <p:nvPr/>
        </p:nvPicPr>
        <p:blipFill>
          <a:blip r:embed="rId5">
            <a:alphaModFix/>
          </a:blip>
          <a:stretch>
            <a:fillRect/>
          </a:stretch>
        </p:blipFill>
        <p:spPr>
          <a:xfrm>
            <a:off x="2648563" y="1449050"/>
            <a:ext cx="1451202" cy="1451202"/>
          </a:xfrm>
          <a:prstGeom prst="rect">
            <a:avLst/>
          </a:prstGeom>
          <a:noFill/>
          <a:ln>
            <a:noFill/>
          </a:ln>
        </p:spPr>
      </p:pic>
      <p:sp>
        <p:nvSpPr>
          <p:cNvPr id="458" name="Google Shape;458;p45"/>
          <p:cNvSpPr txBox="1"/>
          <p:nvPr/>
        </p:nvSpPr>
        <p:spPr>
          <a:xfrm>
            <a:off x="4070263" y="2967900"/>
            <a:ext cx="31053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Control</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Reduce Inherent</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Model Hazards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pic>
        <p:nvPicPr>
          <p:cNvPr id="459" name="Google Shape;459;p45"/>
          <p:cNvPicPr preferRelativeResize="0"/>
          <p:nvPr/>
        </p:nvPicPr>
        <p:blipFill>
          <a:blip r:embed="rId3">
            <a:alphaModFix/>
          </a:blip>
          <a:stretch>
            <a:fillRect/>
          </a:stretch>
        </p:blipFill>
        <p:spPr>
          <a:xfrm>
            <a:off x="4897313" y="1449050"/>
            <a:ext cx="1451202" cy="1451202"/>
          </a:xfrm>
          <a:prstGeom prst="rect">
            <a:avLst/>
          </a:prstGeom>
          <a:noFill/>
          <a:ln>
            <a:noFill/>
          </a:ln>
        </p:spPr>
      </p:pic>
      <p:pic>
        <p:nvPicPr>
          <p:cNvPr id="460" name="Google Shape;460;p45"/>
          <p:cNvPicPr preferRelativeResize="0"/>
          <p:nvPr/>
        </p:nvPicPr>
        <p:blipFill rotWithShape="1">
          <a:blip r:embed="rId6">
            <a:alphaModFix/>
          </a:blip>
          <a:srcRect b="11249" l="10793" r="11277" t="12589"/>
          <a:stretch/>
        </p:blipFill>
        <p:spPr>
          <a:xfrm>
            <a:off x="7250363" y="1560675"/>
            <a:ext cx="1275401" cy="1250199"/>
          </a:xfrm>
          <a:prstGeom prst="rect">
            <a:avLst/>
          </a:prstGeom>
          <a:noFill/>
          <a:ln>
            <a:noFill/>
          </a:ln>
        </p:spPr>
      </p:pic>
      <p:sp>
        <p:nvSpPr>
          <p:cNvPr id="461" name="Google Shape;461;p45"/>
          <p:cNvSpPr txBox="1"/>
          <p:nvPr/>
        </p:nvSpPr>
        <p:spPr>
          <a:xfrm>
            <a:off x="6424663" y="2967900"/>
            <a:ext cx="29268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Systemic Safety</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Reducing Risks</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Beyond Individual Models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sp>
        <p:nvSpPr>
          <p:cNvPr id="462" name="Google Shape;462;p45"/>
          <p:cNvSpPr/>
          <p:nvPr/>
        </p:nvSpPr>
        <p:spPr>
          <a:xfrm>
            <a:off x="2434225" y="1333100"/>
            <a:ext cx="1924200" cy="27330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46"/>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Monitoring</a:t>
            </a:r>
            <a:endParaRPr sz="3600">
              <a:latin typeface="Nunito"/>
              <a:ea typeface="Nunito"/>
              <a:cs typeface="Nunito"/>
              <a:sym typeface="Nunito"/>
            </a:endParaRPr>
          </a:p>
        </p:txBody>
      </p:sp>
      <p:sp>
        <p:nvSpPr>
          <p:cNvPr id="468" name="Google Shape;468;p46"/>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469" name="Google Shape;469;p46"/>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470" name="Google Shape;470;p46"/>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471" name="Google Shape;471;p46"/>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472" name="Google Shape;472;p46"/>
          <p:cNvSpPr txBox="1"/>
          <p:nvPr/>
        </p:nvSpPr>
        <p:spPr>
          <a:xfrm>
            <a:off x="423400" y="790100"/>
            <a:ext cx="8409000" cy="90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Monitoring aims to identify hazards that arise in ML systems. We will examine the following areas of monitoring research.</a:t>
            </a:r>
            <a:endParaRPr sz="2000">
              <a:solidFill>
                <a:schemeClr val="dk1"/>
              </a:solidFill>
              <a:latin typeface="Nunito"/>
              <a:ea typeface="Nunito"/>
              <a:cs typeface="Nunito"/>
              <a:sym typeface="Nunito"/>
            </a:endParaRPr>
          </a:p>
        </p:txBody>
      </p:sp>
      <p:sp>
        <p:nvSpPr>
          <p:cNvPr id="473" name="Google Shape;473;p46"/>
          <p:cNvSpPr txBox="1"/>
          <p:nvPr/>
        </p:nvSpPr>
        <p:spPr>
          <a:xfrm>
            <a:off x="423400" y="3419750"/>
            <a:ext cx="8409000" cy="75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Nunito"/>
                <a:ea typeface="Nunito"/>
                <a:cs typeface="Nunito"/>
                <a:sym typeface="Nunito"/>
              </a:rPr>
              <a:t>Transparency</a:t>
            </a:r>
            <a:r>
              <a:rPr lang="en" sz="2000">
                <a:solidFill>
                  <a:schemeClr val="dk1"/>
                </a:solidFill>
                <a:latin typeface="Nunito"/>
                <a:ea typeface="Nunito"/>
                <a:cs typeface="Nunito"/>
                <a:sym typeface="Nunito"/>
              </a:rPr>
              <a:t>: understand and explain how models make decisions and process information.</a:t>
            </a:r>
            <a:endParaRPr sz="2000">
              <a:solidFill>
                <a:schemeClr val="dk1"/>
              </a:solidFill>
              <a:latin typeface="Nunito"/>
              <a:ea typeface="Nunito"/>
              <a:cs typeface="Nunito"/>
              <a:sym typeface="Nunito"/>
            </a:endParaRPr>
          </a:p>
        </p:txBody>
      </p:sp>
      <p:sp>
        <p:nvSpPr>
          <p:cNvPr id="474" name="Google Shape;474;p46"/>
          <p:cNvSpPr txBox="1"/>
          <p:nvPr/>
        </p:nvSpPr>
        <p:spPr>
          <a:xfrm>
            <a:off x="423400" y="2636400"/>
            <a:ext cx="84090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Nunito"/>
                <a:ea typeface="Nunito"/>
                <a:cs typeface="Nunito"/>
                <a:sym typeface="Nunito"/>
              </a:rPr>
              <a:t>Anomaly Detection</a:t>
            </a:r>
            <a:r>
              <a:rPr lang="en" sz="2000">
                <a:solidFill>
                  <a:schemeClr val="dk1"/>
                </a:solidFill>
                <a:latin typeface="Nunito"/>
                <a:ea typeface="Nunito"/>
                <a:cs typeface="Nunito"/>
                <a:sym typeface="Nunito"/>
              </a:rPr>
              <a:t>: Identifying abnormalities or unknown unknowns</a:t>
            </a:r>
            <a:endParaRPr sz="2000">
              <a:solidFill>
                <a:schemeClr val="dk1"/>
              </a:solidFill>
              <a:latin typeface="Nunito"/>
              <a:ea typeface="Nunito"/>
              <a:cs typeface="Nunito"/>
              <a:sym typeface="Nunito"/>
            </a:endParaRPr>
          </a:p>
        </p:txBody>
      </p:sp>
      <p:sp>
        <p:nvSpPr>
          <p:cNvPr id="475" name="Google Shape;475;p46"/>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76" name="Google Shape;476;p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77" name="Google Shape;477;p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78" name="Google Shape;478;p46"/>
          <p:cNvSpPr txBox="1"/>
          <p:nvPr/>
        </p:nvSpPr>
        <p:spPr>
          <a:xfrm>
            <a:off x="423400" y="1675150"/>
            <a:ext cx="8409000" cy="75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Nunito"/>
                <a:ea typeface="Nunito"/>
                <a:cs typeface="Nunito"/>
                <a:sym typeface="Nunito"/>
              </a:rPr>
              <a:t>Evaluations</a:t>
            </a:r>
            <a:r>
              <a:rPr lang="en" sz="2000">
                <a:solidFill>
                  <a:schemeClr val="dk1"/>
                </a:solidFill>
                <a:latin typeface="Nunito"/>
                <a:ea typeface="Nunito"/>
                <a:cs typeface="Nunito"/>
                <a:sym typeface="Nunito"/>
              </a:rPr>
              <a:t>: benchmark the capabilities, propensities, and safety properties of models</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1000"/>
                                        <p:tgtEl>
                                          <p:spTgt spid="4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1000"/>
                                        <p:tgtEl>
                                          <p:spTgt spid="4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1000"/>
                                        <p:tgtEl>
                                          <p:spTgt spid="4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47"/>
          <p:cNvSpPr txBox="1"/>
          <p:nvPr>
            <p:ph type="title"/>
          </p:nvPr>
        </p:nvSpPr>
        <p:spPr>
          <a:xfrm>
            <a:off x="423450" y="199905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Evaluations</a:t>
            </a:r>
            <a:endParaRPr sz="3000"/>
          </a:p>
        </p:txBody>
      </p:sp>
      <p:sp>
        <p:nvSpPr>
          <p:cNvPr id="484" name="Google Shape;484;p47"/>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485" name="Google Shape;485;p47"/>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486" name="Google Shape;486;p47"/>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487" name="Google Shape;487;p47"/>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488" name="Google Shape;488;p47"/>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89" name="Google Shape;489;p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90" name="Google Shape;490;p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48"/>
          <p:cNvSpPr txBox="1"/>
          <p:nvPr/>
        </p:nvSpPr>
        <p:spPr>
          <a:xfrm>
            <a:off x="0" y="282775"/>
            <a:ext cx="4456200" cy="441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solidFill>
                <a:schemeClr val="dk1"/>
              </a:solidFill>
              <a:latin typeface="Nunito"/>
              <a:ea typeface="Nunito"/>
              <a:cs typeface="Nunito"/>
              <a:sym typeface="Nunito"/>
            </a:endParaRPr>
          </a:p>
          <a:p>
            <a:pPr indent="-317500" lvl="0" marL="457200" rtl="0" algn="l">
              <a:lnSpc>
                <a:spcPct val="115000"/>
              </a:lnSpc>
              <a:spcBef>
                <a:spcPts val="0"/>
              </a:spcBef>
              <a:spcAft>
                <a:spcPts val="0"/>
              </a:spcAft>
              <a:buClr>
                <a:schemeClr val="dk1"/>
              </a:buClr>
              <a:buSzPts val="1400"/>
              <a:buFont typeface="Nunito"/>
              <a:buAutoNum type="arabicPeriod"/>
            </a:pPr>
            <a:r>
              <a:rPr lang="en">
                <a:solidFill>
                  <a:schemeClr val="dk1"/>
                </a:solidFill>
                <a:latin typeface="Nunito"/>
                <a:ea typeface="Nunito"/>
                <a:cs typeface="Nunito"/>
                <a:sym typeface="Nunito"/>
              </a:rPr>
              <a:t>Alignment and Control</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Deception capability</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Detecting deception, honesty</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Evaluating alignment, emergence of misalignment</a:t>
            </a:r>
            <a:endParaRPr>
              <a:solidFill>
                <a:schemeClr val="dk1"/>
              </a:solidFill>
              <a:latin typeface="Nunito"/>
              <a:ea typeface="Nunito"/>
              <a:cs typeface="Nunito"/>
              <a:sym typeface="Nunito"/>
            </a:endParaRPr>
          </a:p>
          <a:p>
            <a:pPr indent="-317500" lvl="0" marL="457200" rtl="0" algn="l">
              <a:lnSpc>
                <a:spcPct val="115000"/>
              </a:lnSpc>
              <a:spcBef>
                <a:spcPts val="0"/>
              </a:spcBef>
              <a:spcAft>
                <a:spcPts val="0"/>
              </a:spcAft>
              <a:buClr>
                <a:schemeClr val="dk1"/>
              </a:buClr>
              <a:buSzPts val="1400"/>
              <a:buFont typeface="Nunito"/>
              <a:buAutoNum type="arabicPeriod"/>
            </a:pPr>
            <a:r>
              <a:rPr lang="en">
                <a:solidFill>
                  <a:schemeClr val="dk1"/>
                </a:solidFill>
                <a:latin typeface="Nunito"/>
                <a:ea typeface="Nunito"/>
                <a:cs typeface="Nunito"/>
                <a:sym typeface="Nunito"/>
              </a:rPr>
              <a:t>Intelligence</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Reasoning </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Planning</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Creativity</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Memory; Context Integration</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Factuality</a:t>
            </a:r>
            <a:endParaRPr>
              <a:solidFill>
                <a:schemeClr val="dk1"/>
              </a:solidFill>
              <a:latin typeface="Nunito"/>
              <a:ea typeface="Nunito"/>
              <a:cs typeface="Nunito"/>
              <a:sym typeface="Nunito"/>
            </a:endParaRPr>
          </a:p>
          <a:p>
            <a:pPr indent="-317500" lvl="0" marL="457200" rtl="0" algn="l">
              <a:lnSpc>
                <a:spcPct val="115000"/>
              </a:lnSpc>
              <a:spcBef>
                <a:spcPts val="0"/>
              </a:spcBef>
              <a:spcAft>
                <a:spcPts val="0"/>
              </a:spcAft>
              <a:buClr>
                <a:schemeClr val="dk1"/>
              </a:buClr>
              <a:buSzPts val="1400"/>
              <a:buFont typeface="Nunito"/>
              <a:buAutoNum type="arabicPeriod"/>
            </a:pPr>
            <a:r>
              <a:rPr lang="en">
                <a:solidFill>
                  <a:schemeClr val="dk1"/>
                </a:solidFill>
                <a:latin typeface="Nunito"/>
                <a:ea typeface="Nunito"/>
                <a:cs typeface="Nunito"/>
                <a:sym typeface="Nunito"/>
              </a:rPr>
              <a:t>Hazardous capabilities</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Cyber</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CBRN</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Persuasion</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Self-propagation, autonomy</a:t>
            </a:r>
            <a:endParaRPr>
              <a:solidFill>
                <a:schemeClr val="dk1"/>
              </a:solidFill>
              <a:latin typeface="Nunito"/>
              <a:ea typeface="Nunito"/>
              <a:cs typeface="Nunito"/>
              <a:sym typeface="Nunito"/>
            </a:endParaRPr>
          </a:p>
          <a:p>
            <a:pPr indent="0" lvl="0" marL="0" rtl="0" algn="l">
              <a:lnSpc>
                <a:spcPct val="115000"/>
              </a:lnSpc>
              <a:spcBef>
                <a:spcPts val="0"/>
              </a:spcBef>
              <a:spcAft>
                <a:spcPts val="0"/>
              </a:spcAft>
              <a:buNone/>
            </a:pPr>
            <a:r>
              <a:t/>
            </a:r>
            <a:endParaRPr sz="2100">
              <a:solidFill>
                <a:schemeClr val="dk1"/>
              </a:solidFill>
              <a:latin typeface="Nunito"/>
              <a:ea typeface="Nunito"/>
              <a:cs typeface="Nunito"/>
              <a:sym typeface="Nunito"/>
            </a:endParaRPr>
          </a:p>
        </p:txBody>
      </p:sp>
      <p:sp>
        <p:nvSpPr>
          <p:cNvPr id="496" name="Google Shape;496;p48"/>
          <p:cNvSpPr txBox="1"/>
          <p:nvPr/>
        </p:nvSpPr>
        <p:spPr>
          <a:xfrm>
            <a:off x="4121975" y="379475"/>
            <a:ext cx="4902300" cy="43152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1"/>
              </a:buClr>
              <a:buSzPts val="1400"/>
              <a:buFont typeface="Nunito"/>
              <a:buAutoNum type="arabicPeriod" startAt="4"/>
            </a:pPr>
            <a:r>
              <a:rPr lang="en">
                <a:solidFill>
                  <a:schemeClr val="dk1"/>
                </a:solidFill>
                <a:latin typeface="Nunito"/>
                <a:ea typeface="Nunito"/>
                <a:cs typeface="Nunito"/>
                <a:sym typeface="Nunito"/>
              </a:rPr>
              <a:t>User, industry, social impacts*</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Use evaluations, how is AI actually being used by individuals, and what impact does this have on them? Eg addiction, dependency, empowerment, perception of personhood, … </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i="1" lang="en">
                <a:solidFill>
                  <a:schemeClr val="dk1"/>
                </a:solidFill>
                <a:latin typeface="Nunito"/>
                <a:ea typeface="Nunito"/>
                <a:cs typeface="Nunito"/>
                <a:sym typeface="Nunito"/>
              </a:rPr>
              <a:t>Impacts on communities, industries?</a:t>
            </a:r>
            <a:endParaRPr i="1">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Accelerating AI progress</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i="1" lang="en">
                <a:solidFill>
                  <a:schemeClr val="dk1"/>
                </a:solidFill>
                <a:latin typeface="Nunito"/>
                <a:ea typeface="Nunito"/>
                <a:cs typeface="Nunito"/>
                <a:sym typeface="Nunito"/>
              </a:rPr>
              <a:t>Systemic dangers</a:t>
            </a:r>
            <a:endParaRPr i="1">
              <a:solidFill>
                <a:schemeClr val="dk1"/>
              </a:solidFill>
              <a:latin typeface="Nunito"/>
              <a:ea typeface="Nunito"/>
              <a:cs typeface="Nunito"/>
              <a:sym typeface="Nunito"/>
            </a:endParaRPr>
          </a:p>
          <a:p>
            <a:pPr indent="-317500" lvl="0" marL="457200" rtl="0" algn="l">
              <a:lnSpc>
                <a:spcPct val="115000"/>
              </a:lnSpc>
              <a:spcBef>
                <a:spcPts val="0"/>
              </a:spcBef>
              <a:spcAft>
                <a:spcPts val="0"/>
              </a:spcAft>
              <a:buClr>
                <a:schemeClr val="dk1"/>
              </a:buClr>
              <a:buSzPts val="1400"/>
              <a:buFont typeface="Nunito"/>
              <a:buAutoNum type="arabicPeriod" startAt="4"/>
            </a:pPr>
            <a:r>
              <a:rPr lang="en">
                <a:solidFill>
                  <a:schemeClr val="dk1"/>
                </a:solidFill>
                <a:latin typeface="Nunito"/>
                <a:ea typeface="Nunito"/>
                <a:cs typeface="Nunito"/>
                <a:sym typeface="Nunito"/>
              </a:rPr>
              <a:t>Eval methods, field building and ecosystem building*</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Forecasting</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Interpretability, esp mech interpretability</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Advancing evaluation and audit ecosystem</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Critical Capability Levels, Risk Assessment</a:t>
            </a:r>
            <a:endParaRPr>
              <a:solidFill>
                <a:schemeClr val="dk1"/>
              </a:solidFill>
              <a:latin typeface="Nunito"/>
              <a:ea typeface="Nunito"/>
              <a:cs typeface="Nunito"/>
              <a:sym typeface="Nunito"/>
            </a:endParaRPr>
          </a:p>
          <a:p>
            <a:pPr indent="-317500" lvl="1" marL="914400" rtl="0" algn="l">
              <a:lnSpc>
                <a:spcPct val="115000"/>
              </a:lnSpc>
              <a:spcBef>
                <a:spcPts val="0"/>
              </a:spcBef>
              <a:spcAft>
                <a:spcPts val="0"/>
              </a:spcAft>
              <a:buClr>
                <a:schemeClr val="dk1"/>
              </a:buClr>
              <a:buSzPts val="1400"/>
              <a:buFont typeface="Nunito"/>
              <a:buAutoNum type="alphaLcPeriod"/>
            </a:pPr>
            <a:r>
              <a:rPr lang="en">
                <a:solidFill>
                  <a:schemeClr val="dk1"/>
                </a:solidFill>
                <a:latin typeface="Nunito"/>
                <a:ea typeface="Nunito"/>
                <a:cs typeface="Nunito"/>
                <a:sym typeface="Nunito"/>
              </a:rPr>
              <a:t>Standards</a:t>
            </a:r>
            <a:endParaRPr>
              <a:solidFill>
                <a:schemeClr val="dk1"/>
              </a:solidFill>
              <a:latin typeface="Nunito"/>
              <a:ea typeface="Nunito"/>
              <a:cs typeface="Nunito"/>
              <a:sym typeface="Nunito"/>
            </a:endParaRPr>
          </a:p>
          <a:p>
            <a:pPr indent="0" lvl="0" marL="0" rtl="0" algn="l">
              <a:spcBef>
                <a:spcPts val="0"/>
              </a:spcBef>
              <a:spcAft>
                <a:spcPts val="0"/>
              </a:spcAft>
              <a:buNone/>
            </a:pPr>
            <a:r>
              <a:t/>
            </a:r>
            <a:endParaRPr sz="2100">
              <a:solidFill>
                <a:schemeClr val="lt2"/>
              </a:solidFill>
              <a:latin typeface="Nunito"/>
              <a:ea typeface="Nunito"/>
              <a:cs typeface="Nunito"/>
              <a:sym typeface="Nunito"/>
            </a:endParaRPr>
          </a:p>
        </p:txBody>
      </p:sp>
      <p:sp>
        <p:nvSpPr>
          <p:cNvPr id="497" name="Google Shape;497;p48"/>
          <p:cNvSpPr txBox="1"/>
          <p:nvPr/>
        </p:nvSpPr>
        <p:spPr>
          <a:xfrm>
            <a:off x="182150" y="49125"/>
            <a:ext cx="3817500" cy="4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Some evals and clusters</a:t>
            </a:r>
            <a:endParaRPr sz="1800">
              <a:solidFill>
                <a:schemeClr val="dk1"/>
              </a:solidFill>
            </a:endParaRPr>
          </a:p>
        </p:txBody>
      </p:sp>
      <p:sp>
        <p:nvSpPr>
          <p:cNvPr id="498" name="Google Shape;498;p48"/>
          <p:cNvSpPr txBox="1"/>
          <p:nvPr/>
        </p:nvSpPr>
        <p:spPr>
          <a:xfrm>
            <a:off x="6996900" y="4365900"/>
            <a:ext cx="2147100" cy="47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Slide credit: Allan Dafoe</a:t>
            </a:r>
            <a:endParaRPr sz="2100">
              <a:solidFill>
                <a:schemeClr val="lt2"/>
              </a:solidFill>
              <a:latin typeface="Nunito"/>
              <a:ea typeface="Nunito"/>
              <a:cs typeface="Nunito"/>
              <a:sym typeface="Nunito"/>
            </a:endParaRPr>
          </a:p>
        </p:txBody>
      </p:sp>
      <p:sp>
        <p:nvSpPr>
          <p:cNvPr id="499" name="Google Shape;499;p48"/>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500" name="Google Shape;500;p48"/>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501" name="Google Shape;501;p48"/>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02" name="Google Shape;502;p48"/>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503" name="Google Shape;503;p48"/>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04" name="Google Shape;504;p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05" name="Google Shape;505;p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9"/>
          <p:cNvSpPr txBox="1"/>
          <p:nvPr>
            <p:ph type="title"/>
          </p:nvPr>
        </p:nvSpPr>
        <p:spPr>
          <a:xfrm>
            <a:off x="311700" y="-1217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3600">
                <a:latin typeface="Nunito"/>
                <a:ea typeface="Nunito"/>
                <a:cs typeface="Nunito"/>
                <a:sym typeface="Nunito"/>
              </a:rPr>
              <a:t>General Intelligence (Benchmark Desiderata)</a:t>
            </a:r>
            <a:endParaRPr sz="3600">
              <a:latin typeface="Nunito"/>
              <a:ea typeface="Nunito"/>
              <a:cs typeface="Nunito"/>
              <a:sym typeface="Nunito"/>
            </a:endParaRPr>
          </a:p>
        </p:txBody>
      </p:sp>
      <p:sp>
        <p:nvSpPr>
          <p:cNvPr id="511" name="Google Shape;511;p49"/>
          <p:cNvSpPr txBox="1"/>
          <p:nvPr/>
        </p:nvSpPr>
        <p:spPr>
          <a:xfrm>
            <a:off x="271425" y="814275"/>
            <a:ext cx="8142900" cy="4294500"/>
          </a:xfrm>
          <a:prstGeom prst="rect">
            <a:avLst/>
          </a:prstGeom>
          <a:noFill/>
          <a:ln>
            <a:noFill/>
          </a:ln>
        </p:spPr>
        <p:txBody>
          <a:bodyPr anchorCtr="0" anchor="t" bIns="91425" lIns="91425" spcFirstLastPara="1" rIns="91425" wrap="square" tIns="91425">
            <a:spAutoFit/>
          </a:bodyPr>
          <a:lstStyle/>
          <a:p>
            <a:pPr indent="-355600" lvl="0" marL="4572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High ceiling</a:t>
            </a:r>
            <a:endParaRPr sz="2000">
              <a:solidFill>
                <a:schemeClr val="dk1"/>
              </a:solidFill>
              <a:latin typeface="Nunito"/>
              <a:ea typeface="Nunito"/>
              <a:cs typeface="Nunito"/>
              <a:sym typeface="Nunito"/>
            </a:endParaRPr>
          </a:p>
          <a:p>
            <a:pPr indent="-355600" lvl="1" marL="9144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Doesn’t saturate quickly (bonus if it can scale beyond human-level)</a:t>
            </a:r>
            <a:endParaRPr sz="2000">
              <a:solidFill>
                <a:schemeClr val="dk1"/>
              </a:solidFill>
              <a:latin typeface="Nunito"/>
              <a:ea typeface="Nunito"/>
              <a:cs typeface="Nunito"/>
              <a:sym typeface="Nunito"/>
            </a:endParaRPr>
          </a:p>
          <a:p>
            <a:pPr indent="0" lvl="0" marL="0" rtl="0" algn="l">
              <a:lnSpc>
                <a:spcPct val="9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355600" lvl="0" marL="4572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Automatic evaluability</a:t>
            </a:r>
            <a:endParaRPr sz="2000">
              <a:solidFill>
                <a:schemeClr val="dk1"/>
              </a:solidFill>
              <a:latin typeface="Nunito"/>
              <a:ea typeface="Nunito"/>
              <a:cs typeface="Nunito"/>
              <a:sym typeface="Nunito"/>
            </a:endParaRPr>
          </a:p>
          <a:p>
            <a:pPr indent="-355600" lvl="1" marL="9144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Fast feedback loops means no humans are allowed</a:t>
            </a:r>
            <a:endParaRPr sz="2000">
              <a:solidFill>
                <a:schemeClr val="dk1"/>
              </a:solidFill>
              <a:latin typeface="Nunito"/>
              <a:ea typeface="Nunito"/>
              <a:cs typeface="Nunito"/>
              <a:sym typeface="Nunito"/>
            </a:endParaRPr>
          </a:p>
          <a:p>
            <a:pPr indent="0" lvl="0" marL="0" rtl="0" algn="l">
              <a:lnSpc>
                <a:spcPct val="9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355600" lvl="0" marL="4572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Ease of setting up</a:t>
            </a:r>
            <a:endParaRPr sz="2000">
              <a:solidFill>
                <a:schemeClr val="dk1"/>
              </a:solidFill>
              <a:latin typeface="Nunito"/>
              <a:ea typeface="Nunito"/>
              <a:cs typeface="Nunito"/>
              <a:sym typeface="Nunito"/>
            </a:endParaRPr>
          </a:p>
          <a:p>
            <a:pPr indent="-355600" lvl="1" marL="9144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Does not require specialized training or complicated software (e.g., no specific DirectX 11.2 drivers needed)</a:t>
            </a:r>
            <a:endParaRPr sz="2000">
              <a:solidFill>
                <a:schemeClr val="dk1"/>
              </a:solidFill>
              <a:latin typeface="Nunito"/>
              <a:ea typeface="Nunito"/>
              <a:cs typeface="Nunito"/>
              <a:sym typeface="Nunito"/>
            </a:endParaRPr>
          </a:p>
          <a:p>
            <a:pPr indent="0" lvl="0" marL="0" rtl="0" algn="l">
              <a:lnSpc>
                <a:spcPct val="9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355600" lvl="0" marL="4572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Reproducible</a:t>
            </a:r>
            <a:endParaRPr sz="2000">
              <a:solidFill>
                <a:schemeClr val="dk1"/>
              </a:solidFill>
              <a:latin typeface="Nunito"/>
              <a:ea typeface="Nunito"/>
              <a:cs typeface="Nunito"/>
              <a:sym typeface="Nunito"/>
            </a:endParaRPr>
          </a:p>
          <a:p>
            <a:pPr indent="-355600" lvl="1" marL="9144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possibility deterministic; does not depend on the day its run</a:t>
            </a:r>
            <a:endParaRPr sz="2000">
              <a:solidFill>
                <a:schemeClr val="dk1"/>
              </a:solidFill>
              <a:latin typeface="Nunito"/>
              <a:ea typeface="Nunito"/>
              <a:cs typeface="Nunito"/>
              <a:sym typeface="Nunito"/>
            </a:endParaRPr>
          </a:p>
          <a:p>
            <a:pPr indent="0" lvl="0" marL="0" rtl="0" algn="l">
              <a:spcBef>
                <a:spcPts val="0"/>
              </a:spcBef>
              <a:spcAft>
                <a:spcPts val="0"/>
              </a:spcAft>
              <a:buNone/>
            </a:pPr>
            <a:r>
              <a:t/>
            </a:r>
            <a:endParaRPr sz="2000">
              <a:solidFill>
                <a:schemeClr val="dk1"/>
              </a:solidFill>
              <a:latin typeface="Nunito"/>
              <a:ea typeface="Nunito"/>
              <a:cs typeface="Nunito"/>
              <a:sym typeface="Nunito"/>
            </a:endParaRPr>
          </a:p>
        </p:txBody>
      </p:sp>
      <p:sp>
        <p:nvSpPr>
          <p:cNvPr id="512" name="Google Shape;512;p49"/>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513" name="Google Shape;513;p49"/>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514" name="Google Shape;514;p49"/>
          <p:cNvSpPr txBox="1"/>
          <p:nvPr>
            <p:ph idx="12" type="sldNum"/>
          </p:nvPr>
        </p:nvSpPr>
        <p:spPr>
          <a:xfrm>
            <a:off x="8624864" y="479444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15" name="Google Shape;515;p49"/>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516" name="Google Shape;516;p49"/>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17" name="Google Shape;517;p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18" name="Google Shape;518;p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1">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50"/>
          <p:cNvSpPr txBox="1"/>
          <p:nvPr>
            <p:ph type="title"/>
          </p:nvPr>
        </p:nvSpPr>
        <p:spPr>
          <a:xfrm>
            <a:off x="311700" y="-1217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3600">
                <a:latin typeface="Nunito"/>
                <a:ea typeface="Nunito"/>
                <a:cs typeface="Nunito"/>
                <a:sym typeface="Nunito"/>
              </a:rPr>
              <a:t>General Intelligence (Benchmark Desiderata)</a:t>
            </a:r>
            <a:endParaRPr sz="3600">
              <a:latin typeface="Nunito"/>
              <a:ea typeface="Nunito"/>
              <a:cs typeface="Nunito"/>
              <a:sym typeface="Nunito"/>
            </a:endParaRPr>
          </a:p>
          <a:p>
            <a:pPr indent="0" lvl="0" marL="0" rtl="0" algn="ctr">
              <a:spcBef>
                <a:spcPts val="0"/>
              </a:spcBef>
              <a:spcAft>
                <a:spcPts val="0"/>
              </a:spcAft>
              <a:buNone/>
            </a:pPr>
            <a:r>
              <a:t/>
            </a:r>
            <a:endParaRPr sz="3600">
              <a:latin typeface="Nunito"/>
              <a:ea typeface="Nunito"/>
              <a:cs typeface="Nunito"/>
              <a:sym typeface="Nunito"/>
            </a:endParaRPr>
          </a:p>
          <a:p>
            <a:pPr indent="0" lvl="0" marL="0" rtl="0" algn="ctr">
              <a:spcBef>
                <a:spcPts val="0"/>
              </a:spcBef>
              <a:spcAft>
                <a:spcPts val="0"/>
              </a:spcAft>
              <a:buNone/>
            </a:pPr>
            <a:r>
              <a:t/>
            </a:r>
            <a:endParaRPr sz="3600">
              <a:latin typeface="Nunito"/>
              <a:ea typeface="Nunito"/>
              <a:cs typeface="Nunito"/>
              <a:sym typeface="Nunito"/>
            </a:endParaRPr>
          </a:p>
        </p:txBody>
      </p:sp>
      <p:sp>
        <p:nvSpPr>
          <p:cNvPr id="524" name="Google Shape;524;p50"/>
          <p:cNvSpPr txBox="1"/>
          <p:nvPr/>
        </p:nvSpPr>
        <p:spPr>
          <a:xfrm>
            <a:off x="271425" y="814275"/>
            <a:ext cx="8142900" cy="3417000"/>
          </a:xfrm>
          <a:prstGeom prst="rect">
            <a:avLst/>
          </a:prstGeom>
          <a:noFill/>
          <a:ln>
            <a:noFill/>
          </a:ln>
        </p:spPr>
        <p:txBody>
          <a:bodyPr anchorCtr="0" anchor="t" bIns="91425" lIns="91425" spcFirstLastPara="1" rIns="91425" wrap="square" tIns="91425">
            <a:spAutoFit/>
          </a:bodyPr>
          <a:lstStyle/>
          <a:p>
            <a:pPr indent="-355600" lvl="0" marL="4572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Clear downstream implications</a:t>
            </a:r>
            <a:endParaRPr sz="2000">
              <a:solidFill>
                <a:schemeClr val="dk1"/>
              </a:solidFill>
              <a:latin typeface="Nunito"/>
              <a:ea typeface="Nunito"/>
              <a:cs typeface="Nunito"/>
              <a:sym typeface="Nunito"/>
            </a:endParaRPr>
          </a:p>
          <a:p>
            <a:pPr indent="-355600" lvl="1" marL="9144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↑benchmark → ↑downstream tasks, or ↑benchmark → new methods that ↑downstream</a:t>
            </a:r>
            <a:endParaRPr sz="2000">
              <a:solidFill>
                <a:schemeClr val="dk1"/>
              </a:solidFill>
              <a:latin typeface="Nunito"/>
              <a:ea typeface="Nunito"/>
              <a:cs typeface="Nunito"/>
              <a:sym typeface="Nunito"/>
            </a:endParaRPr>
          </a:p>
          <a:p>
            <a:pPr indent="0" lvl="0" marL="0" rtl="0" algn="l">
              <a:lnSpc>
                <a:spcPct val="9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355600" lvl="0" marL="4572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metric is interpretable</a:t>
            </a:r>
            <a:endParaRPr sz="2000">
              <a:solidFill>
                <a:schemeClr val="dk1"/>
              </a:solidFill>
              <a:latin typeface="Nunito"/>
              <a:ea typeface="Nunito"/>
              <a:cs typeface="Nunito"/>
              <a:sym typeface="Nunito"/>
            </a:endParaRPr>
          </a:p>
          <a:p>
            <a:pPr indent="-355600" lvl="1" marL="9144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Accuracy is more interpretable than nats/bits</a:t>
            </a:r>
            <a:endParaRPr sz="2000">
              <a:solidFill>
                <a:schemeClr val="dk1"/>
              </a:solidFill>
              <a:latin typeface="Nunito"/>
              <a:ea typeface="Nunito"/>
              <a:cs typeface="Nunito"/>
              <a:sym typeface="Nunito"/>
            </a:endParaRPr>
          </a:p>
          <a:p>
            <a:pPr indent="0" lvl="0" marL="457200" rtl="0" algn="l">
              <a:lnSpc>
                <a:spcPct val="9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355600" lvl="0" marL="4572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Useful for hill climbing on</a:t>
            </a:r>
            <a:endParaRPr sz="2000">
              <a:solidFill>
                <a:schemeClr val="dk1"/>
              </a:solidFill>
              <a:latin typeface="Nunito"/>
              <a:ea typeface="Nunito"/>
              <a:cs typeface="Nunito"/>
              <a:sym typeface="Nunito"/>
            </a:endParaRPr>
          </a:p>
          <a:p>
            <a:pPr indent="-355600" lvl="1" marL="914400" rtl="0" algn="l">
              <a:lnSpc>
                <a:spcPct val="9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has progression, performance not an indicator function but smooth</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Nunito"/>
              <a:ea typeface="Nunito"/>
              <a:cs typeface="Nunito"/>
              <a:sym typeface="Nunito"/>
            </a:endParaRPr>
          </a:p>
        </p:txBody>
      </p:sp>
      <p:sp>
        <p:nvSpPr>
          <p:cNvPr id="525" name="Google Shape;525;p50"/>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526" name="Google Shape;526;p50"/>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527" name="Google Shape;527;p50"/>
          <p:cNvSpPr txBox="1"/>
          <p:nvPr>
            <p:ph idx="12" type="sldNum"/>
          </p:nvPr>
        </p:nvSpPr>
        <p:spPr>
          <a:xfrm>
            <a:off x="8624864" y="479444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28" name="Google Shape;528;p50"/>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529" name="Google Shape;529;p50"/>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30" name="Google Shape;530;p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31" name="Google Shape;531;p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4">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51"/>
          <p:cNvSpPr txBox="1"/>
          <p:nvPr>
            <p:ph type="title"/>
          </p:nvPr>
        </p:nvSpPr>
        <p:spPr>
          <a:xfrm>
            <a:off x="311700" y="-1217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3600">
                <a:latin typeface="Nunito"/>
                <a:ea typeface="Nunito"/>
                <a:cs typeface="Nunito"/>
                <a:sym typeface="Nunito"/>
              </a:rPr>
              <a:t>Example Benchmark: </a:t>
            </a:r>
            <a:r>
              <a:rPr lang="en" sz="3600">
                <a:latin typeface="Nunito"/>
                <a:ea typeface="Nunito"/>
                <a:cs typeface="Nunito"/>
                <a:sym typeface="Nunito"/>
              </a:rPr>
              <a:t>MMLU</a:t>
            </a:r>
            <a:endParaRPr sz="3600">
              <a:latin typeface="Nunito"/>
              <a:ea typeface="Nunito"/>
              <a:cs typeface="Nunito"/>
              <a:sym typeface="Nunito"/>
            </a:endParaRPr>
          </a:p>
        </p:txBody>
      </p:sp>
      <p:sp>
        <p:nvSpPr>
          <p:cNvPr id="537" name="Google Shape;537;p51"/>
          <p:cNvSpPr txBox="1"/>
          <p:nvPr/>
        </p:nvSpPr>
        <p:spPr>
          <a:xfrm>
            <a:off x="311700" y="711150"/>
            <a:ext cx="8758800" cy="164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Questions from mathematics and physics to history and law. Difficulty ranges from highschool to professional exams. Tests 57 subjects</a:t>
            </a:r>
            <a:endParaRPr sz="2000">
              <a:solidFill>
                <a:schemeClr val="dk1"/>
              </a:solidFill>
              <a:latin typeface="Nunito"/>
              <a:ea typeface="Nunito"/>
              <a:cs typeface="Nunito"/>
              <a:sym typeface="Nunito"/>
            </a:endParaRPr>
          </a:p>
        </p:txBody>
      </p:sp>
      <p:pic>
        <p:nvPicPr>
          <p:cNvPr id="538" name="Google Shape;538;p51"/>
          <p:cNvPicPr preferRelativeResize="0"/>
          <p:nvPr/>
        </p:nvPicPr>
        <p:blipFill>
          <a:blip r:embed="rId3">
            <a:alphaModFix/>
          </a:blip>
          <a:stretch>
            <a:fillRect/>
          </a:stretch>
        </p:blipFill>
        <p:spPr>
          <a:xfrm>
            <a:off x="1839287" y="1540725"/>
            <a:ext cx="5402862" cy="1765706"/>
          </a:xfrm>
          <a:prstGeom prst="rect">
            <a:avLst/>
          </a:prstGeom>
          <a:noFill/>
          <a:ln>
            <a:noFill/>
          </a:ln>
        </p:spPr>
      </p:pic>
      <p:pic>
        <p:nvPicPr>
          <p:cNvPr id="539" name="Google Shape;539;p51"/>
          <p:cNvPicPr preferRelativeResize="0"/>
          <p:nvPr/>
        </p:nvPicPr>
        <p:blipFill>
          <a:blip r:embed="rId4">
            <a:alphaModFix/>
          </a:blip>
          <a:stretch>
            <a:fillRect/>
          </a:stretch>
        </p:blipFill>
        <p:spPr>
          <a:xfrm>
            <a:off x="1836849" y="3425061"/>
            <a:ext cx="5402855" cy="1314364"/>
          </a:xfrm>
          <a:prstGeom prst="rect">
            <a:avLst/>
          </a:prstGeom>
          <a:noFill/>
          <a:ln>
            <a:noFill/>
          </a:ln>
        </p:spPr>
      </p:pic>
      <p:sp>
        <p:nvSpPr>
          <p:cNvPr id="540" name="Google Shape;540;p51"/>
          <p:cNvSpPr/>
          <p:nvPr/>
        </p:nvSpPr>
        <p:spPr>
          <a:xfrm>
            <a:off x="7006000" y="1810850"/>
            <a:ext cx="464400" cy="718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1" name="Google Shape;541;p51"/>
          <p:cNvSpPr/>
          <p:nvPr/>
        </p:nvSpPr>
        <p:spPr>
          <a:xfrm>
            <a:off x="6969475" y="2617950"/>
            <a:ext cx="464400" cy="718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2" name="Google Shape;542;p51"/>
          <p:cNvSpPr/>
          <p:nvPr/>
        </p:nvSpPr>
        <p:spPr>
          <a:xfrm>
            <a:off x="7006000" y="4058025"/>
            <a:ext cx="464400" cy="718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3" name="Google Shape;543;p51"/>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544" name="Google Shape;544;p51"/>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545" name="Google Shape;545;p51"/>
          <p:cNvSpPr txBox="1"/>
          <p:nvPr>
            <p:ph idx="12" type="sldNum"/>
          </p:nvPr>
        </p:nvSpPr>
        <p:spPr>
          <a:xfrm>
            <a:off x="8624864" y="479444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46" name="Google Shape;546;p51"/>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547" name="Google Shape;547;p51"/>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48" name="Google Shape;548;p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49" name="Google Shape;549;p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54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54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54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52"/>
          <p:cNvSpPr txBox="1"/>
          <p:nvPr>
            <p:ph type="title"/>
          </p:nvPr>
        </p:nvSpPr>
        <p:spPr>
          <a:xfrm>
            <a:off x="-100" y="-12175"/>
            <a:ext cx="9144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0556"/>
              <a:buFont typeface="Arial"/>
              <a:buNone/>
            </a:pPr>
            <a:r>
              <a:rPr lang="en" sz="3600">
                <a:latin typeface="Nunito"/>
                <a:ea typeface="Nunito"/>
                <a:cs typeface="Nunito"/>
                <a:sym typeface="Nunito"/>
              </a:rPr>
              <a:t>Most Capabilities Are Extremely Correlated</a:t>
            </a:r>
            <a:endParaRPr sz="3600">
              <a:latin typeface="Nunito"/>
              <a:ea typeface="Nunito"/>
              <a:cs typeface="Nunito"/>
              <a:sym typeface="Nunito"/>
            </a:endParaRPr>
          </a:p>
        </p:txBody>
      </p:sp>
      <p:pic>
        <p:nvPicPr>
          <p:cNvPr id="555" name="Google Shape;555;p52"/>
          <p:cNvPicPr preferRelativeResize="0"/>
          <p:nvPr/>
        </p:nvPicPr>
        <p:blipFill>
          <a:blip r:embed="rId3">
            <a:alphaModFix/>
          </a:blip>
          <a:stretch>
            <a:fillRect/>
          </a:stretch>
        </p:blipFill>
        <p:spPr>
          <a:xfrm>
            <a:off x="2025849" y="560525"/>
            <a:ext cx="4841626" cy="4108775"/>
          </a:xfrm>
          <a:prstGeom prst="rect">
            <a:avLst/>
          </a:prstGeom>
          <a:noFill/>
          <a:ln>
            <a:noFill/>
          </a:ln>
        </p:spPr>
      </p:pic>
      <p:sp>
        <p:nvSpPr>
          <p:cNvPr id="556" name="Google Shape;556;p52"/>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557" name="Google Shape;557;p52"/>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558" name="Google Shape;558;p52"/>
          <p:cNvSpPr txBox="1"/>
          <p:nvPr>
            <p:ph idx="12" type="sldNum"/>
          </p:nvPr>
        </p:nvSpPr>
        <p:spPr>
          <a:xfrm>
            <a:off x="8624864" y="479444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59" name="Google Shape;559;p52"/>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560" name="Google Shape;560;p52"/>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1" name="Google Shape;561;p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62" name="Google Shape;562;p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563" name="Google Shape;563;p52"/>
          <p:cNvPicPr preferRelativeResize="0"/>
          <p:nvPr/>
        </p:nvPicPr>
        <p:blipFill>
          <a:blip r:embed="rId4">
            <a:alphaModFix/>
          </a:blip>
          <a:stretch>
            <a:fillRect/>
          </a:stretch>
        </p:blipFill>
        <p:spPr>
          <a:xfrm>
            <a:off x="7095499" y="3443500"/>
            <a:ext cx="1959276" cy="1152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53"/>
          <p:cNvSpPr txBox="1"/>
          <p:nvPr>
            <p:ph type="title"/>
          </p:nvPr>
        </p:nvSpPr>
        <p:spPr>
          <a:xfrm>
            <a:off x="423400" y="-12175"/>
            <a:ext cx="8297100" cy="708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3600">
                <a:latin typeface="Nunito"/>
                <a:ea typeface="Nunito"/>
                <a:cs typeface="Nunito"/>
                <a:sym typeface="Nunito"/>
              </a:rPr>
              <a:t>Intelligence Can Harm or Help Safety</a:t>
            </a:r>
            <a:endParaRPr sz="3600">
              <a:latin typeface="Nunito"/>
              <a:ea typeface="Nunito"/>
              <a:cs typeface="Nunito"/>
              <a:sym typeface="Nunito"/>
            </a:endParaRPr>
          </a:p>
        </p:txBody>
      </p:sp>
      <p:sp>
        <p:nvSpPr>
          <p:cNvPr id="569" name="Google Shape;569;p53"/>
          <p:cNvSpPr txBox="1"/>
          <p:nvPr/>
        </p:nvSpPr>
        <p:spPr>
          <a:xfrm>
            <a:off x="423400" y="777700"/>
            <a:ext cx="7758600" cy="58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If a model is made more intelligent, it could be made to be safer</a:t>
            </a:r>
            <a:endParaRPr sz="2000">
              <a:solidFill>
                <a:schemeClr val="dk1"/>
              </a:solidFill>
              <a:latin typeface="Nunito"/>
              <a:ea typeface="Nunito"/>
              <a:cs typeface="Nunito"/>
              <a:sym typeface="Nunito"/>
            </a:endParaRPr>
          </a:p>
        </p:txBody>
      </p:sp>
      <p:sp>
        <p:nvSpPr>
          <p:cNvPr id="570" name="Google Shape;570;p53"/>
          <p:cNvSpPr txBox="1"/>
          <p:nvPr/>
        </p:nvSpPr>
        <p:spPr>
          <a:xfrm>
            <a:off x="423400" y="3152300"/>
            <a:ext cx="8409000" cy="82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Many safety-relevant attributes are </a:t>
            </a:r>
            <a:r>
              <a:rPr i="1" lang="en" sz="2000">
                <a:solidFill>
                  <a:schemeClr val="dk1"/>
                </a:solidFill>
                <a:latin typeface="Nunito"/>
                <a:ea typeface="Nunito"/>
                <a:cs typeface="Nunito"/>
                <a:sym typeface="Nunito"/>
              </a:rPr>
              <a:t>not</a:t>
            </a:r>
            <a:r>
              <a:rPr lang="en" sz="2000">
                <a:solidFill>
                  <a:schemeClr val="dk1"/>
                </a:solidFill>
                <a:latin typeface="Nunito"/>
                <a:ea typeface="Nunito"/>
                <a:cs typeface="Nunito"/>
                <a:sym typeface="Nunito"/>
              </a:rPr>
              <a:t> guaranteed by high intelligence</a:t>
            </a:r>
            <a:endParaRPr sz="2000">
              <a:solidFill>
                <a:schemeClr val="dk1"/>
              </a:solidFill>
              <a:latin typeface="Nunito"/>
              <a:ea typeface="Nunito"/>
              <a:cs typeface="Nunito"/>
              <a:sym typeface="Nunito"/>
            </a:endParaRPr>
          </a:p>
          <a:p>
            <a:pPr indent="0" lvl="0" marL="0" rtl="0" algn="l">
              <a:spcBef>
                <a:spcPts val="0"/>
              </a:spcBef>
              <a:spcAft>
                <a:spcPts val="0"/>
              </a:spcAft>
              <a:buNone/>
            </a:pPr>
            <a:r>
              <a:rPr lang="en" sz="2000">
                <a:solidFill>
                  <a:schemeClr val="dk1"/>
                </a:solidFill>
                <a:latin typeface="Nunito"/>
                <a:ea typeface="Nunito"/>
                <a:cs typeface="Nunito"/>
                <a:sym typeface="Nunito"/>
              </a:rPr>
              <a:t>Many safety-</a:t>
            </a:r>
            <a:r>
              <a:rPr lang="en" sz="2000">
                <a:solidFill>
                  <a:schemeClr val="dk1"/>
                </a:solidFill>
                <a:latin typeface="Nunito"/>
                <a:ea typeface="Nunito"/>
                <a:cs typeface="Nunito"/>
                <a:sym typeface="Nunito"/>
              </a:rPr>
              <a:t>relevant</a:t>
            </a:r>
            <a:r>
              <a:rPr lang="en" sz="2000">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attributes</a:t>
            </a:r>
            <a:r>
              <a:rPr lang="en" sz="2000">
                <a:solidFill>
                  <a:schemeClr val="dk1"/>
                </a:solidFill>
                <a:latin typeface="Nunito"/>
                <a:ea typeface="Nunito"/>
                <a:cs typeface="Nunito"/>
                <a:sym typeface="Nunito"/>
              </a:rPr>
              <a:t> are helped by high intelligence</a:t>
            </a:r>
            <a:endParaRPr sz="2000">
              <a:solidFill>
                <a:schemeClr val="dk1"/>
              </a:solidFill>
              <a:latin typeface="Nunito"/>
              <a:ea typeface="Nunito"/>
              <a:cs typeface="Nunito"/>
              <a:sym typeface="Nunito"/>
            </a:endParaRPr>
          </a:p>
        </p:txBody>
      </p:sp>
      <p:sp>
        <p:nvSpPr>
          <p:cNvPr id="571" name="Google Shape;571;p53"/>
          <p:cNvSpPr txBox="1"/>
          <p:nvPr/>
        </p:nvSpPr>
        <p:spPr>
          <a:xfrm>
            <a:off x="423400" y="1234900"/>
            <a:ext cx="8409000" cy="110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Yet making a model more intelligent also increases the potential of it performing unsafe actions or being used destructively</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intelligence cuts both ways</a:t>
            </a:r>
            <a:endParaRPr sz="2000">
              <a:solidFill>
                <a:schemeClr val="dk1"/>
              </a:solidFill>
              <a:latin typeface="Nunito"/>
              <a:ea typeface="Nunito"/>
              <a:cs typeface="Nunito"/>
              <a:sym typeface="Nunito"/>
            </a:endParaRPr>
          </a:p>
        </p:txBody>
      </p:sp>
      <p:sp>
        <p:nvSpPr>
          <p:cNvPr id="572" name="Google Shape;572;p53"/>
          <p:cNvSpPr txBox="1"/>
          <p:nvPr/>
        </p:nvSpPr>
        <p:spPr>
          <a:xfrm>
            <a:off x="423400" y="2314100"/>
            <a:ext cx="8409000" cy="82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An agent that is knowledgeable, quick-witted, and rigorous is not necessarily honest, just, or kind</a:t>
            </a:r>
            <a:endParaRPr sz="2000">
              <a:solidFill>
                <a:schemeClr val="dk1"/>
              </a:solidFill>
              <a:latin typeface="Nunito"/>
              <a:ea typeface="Nunito"/>
              <a:cs typeface="Nunito"/>
              <a:sym typeface="Nunito"/>
            </a:endParaRPr>
          </a:p>
        </p:txBody>
      </p:sp>
      <p:sp>
        <p:nvSpPr>
          <p:cNvPr id="573" name="Google Shape;573;p53"/>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574" name="Google Shape;574;p53"/>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575" name="Google Shape;575;p53"/>
          <p:cNvSpPr txBox="1"/>
          <p:nvPr>
            <p:ph idx="12" type="sldNum"/>
          </p:nvPr>
        </p:nvSpPr>
        <p:spPr>
          <a:xfrm>
            <a:off x="8624864" y="4794442"/>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76" name="Google Shape;576;p53"/>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577" name="Google Shape;577;p53"/>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78" name="Google Shape;578;p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9" name="Google Shape;579;p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80" name="Google Shape;580;p53"/>
          <p:cNvSpPr txBox="1"/>
          <p:nvPr/>
        </p:nvSpPr>
        <p:spPr>
          <a:xfrm>
            <a:off x="423400" y="3990500"/>
            <a:ext cx="8409000" cy="54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Useful safety research makes progress on problems not highly correlated with general capabilities</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1000"/>
                                        <p:tgtEl>
                                          <p:spTgt spid="5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1">
                                            <p:txEl>
                                              <p:pRg end="0" st="0"/>
                                            </p:txEl>
                                          </p:spTgt>
                                        </p:tgtEl>
                                        <p:attrNameLst>
                                          <p:attrName>style.visibility</p:attrName>
                                        </p:attrNameLst>
                                      </p:cBhvr>
                                      <p:to>
                                        <p:strVal val="visible"/>
                                      </p:to>
                                    </p:set>
                                    <p:animEffect filter="fade" transition="in">
                                      <p:cBhvr>
                                        <p:cTn dur="1000"/>
                                        <p:tgtEl>
                                          <p:spTgt spid="5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1">
                                            <p:txEl>
                                              <p:pRg end="1" st="1"/>
                                            </p:txEl>
                                          </p:spTgt>
                                        </p:tgtEl>
                                        <p:attrNameLst>
                                          <p:attrName>style.visibility</p:attrName>
                                        </p:attrNameLst>
                                      </p:cBhvr>
                                      <p:to>
                                        <p:strVal val="visible"/>
                                      </p:to>
                                    </p:set>
                                    <p:animEffect filter="fade" transition="in">
                                      <p:cBhvr>
                                        <p:cTn dur="1000"/>
                                        <p:tgtEl>
                                          <p:spTgt spid="5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1000"/>
                                        <p:tgtEl>
                                          <p:spTgt spid="5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1000"/>
                                        <p:tgtEl>
                                          <p:spTgt spid="5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54"/>
          <p:cNvSpPr txBox="1"/>
          <p:nvPr>
            <p:ph type="title"/>
          </p:nvPr>
        </p:nvSpPr>
        <p:spPr>
          <a:xfrm>
            <a:off x="423625" y="199905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Anomaly Detection</a:t>
            </a:r>
            <a:endParaRPr sz="3000"/>
          </a:p>
        </p:txBody>
      </p:sp>
      <p:sp>
        <p:nvSpPr>
          <p:cNvPr id="586" name="Google Shape;586;p54"/>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587" name="Google Shape;587;p54"/>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588" name="Google Shape;588;p54"/>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589" name="Google Shape;589;p54"/>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590" name="Google Shape;590;p54"/>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91" name="Google Shape;591;p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92" name="Google Shape;592;p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8"/>
          <p:cNvPicPr preferRelativeResize="0"/>
          <p:nvPr/>
        </p:nvPicPr>
        <p:blipFill>
          <a:blip r:embed="rId3">
            <a:alphaModFix/>
          </a:blip>
          <a:stretch>
            <a:fillRect/>
          </a:stretch>
        </p:blipFill>
        <p:spPr>
          <a:xfrm>
            <a:off x="7162463" y="1449050"/>
            <a:ext cx="1451202" cy="1451202"/>
          </a:xfrm>
          <a:prstGeom prst="rect">
            <a:avLst/>
          </a:prstGeom>
          <a:noFill/>
          <a:ln>
            <a:noFill/>
          </a:ln>
        </p:spPr>
      </p:pic>
      <p:sp>
        <p:nvSpPr>
          <p:cNvPr id="124" name="Google Shape;124;p2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Research Areas in Safety</a:t>
            </a:r>
            <a:endParaRPr sz="3600">
              <a:latin typeface="Nunito"/>
              <a:ea typeface="Nunito"/>
              <a:cs typeface="Nunito"/>
              <a:sym typeface="Nunito"/>
            </a:endParaRPr>
          </a:p>
        </p:txBody>
      </p:sp>
      <p:sp>
        <p:nvSpPr>
          <p:cNvPr id="125" name="Google Shape;125;p28"/>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6" name="Google Shape;126;p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7" name="Google Shape;127;p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28" name="Google Shape;128;p28"/>
          <p:cNvSpPr txBox="1"/>
          <p:nvPr/>
        </p:nvSpPr>
        <p:spPr>
          <a:xfrm>
            <a:off x="-207562" y="2929050"/>
            <a:ext cx="2754600" cy="1159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Robustness</a:t>
            </a:r>
            <a:endParaRPr sz="2200">
              <a:latin typeface="Nunito"/>
              <a:ea typeface="Nunito"/>
              <a:cs typeface="Nunito"/>
              <a:sym typeface="Nunito"/>
            </a:endParaRPr>
          </a:p>
          <a:p>
            <a:pPr indent="0" lvl="0" marL="0" rtl="0" algn="ctr">
              <a:lnSpc>
                <a:spcPct val="115000"/>
              </a:lnSpc>
              <a:spcBef>
                <a:spcPts val="1600"/>
              </a:spcBef>
              <a:spcAft>
                <a:spcPts val="0"/>
              </a:spcAft>
              <a:buNone/>
            </a:pPr>
            <a:r>
              <a:rPr lang="en">
                <a:latin typeface="Nunito"/>
                <a:ea typeface="Nunito"/>
                <a:cs typeface="Nunito"/>
                <a:sym typeface="Nunito"/>
              </a:rPr>
              <a:t>Withstand Hazards</a:t>
            </a:r>
            <a:endParaRPr>
              <a:latin typeface="Nunito"/>
              <a:ea typeface="Nunito"/>
              <a:cs typeface="Nunito"/>
              <a:sym typeface="Nunito"/>
            </a:endParaRPr>
          </a:p>
          <a:p>
            <a:pPr indent="0" lvl="0" marL="0" rtl="0" algn="ctr">
              <a:lnSpc>
                <a:spcPct val="115000"/>
              </a:lnSpc>
              <a:spcBef>
                <a:spcPts val="1600"/>
              </a:spcBef>
              <a:spcAft>
                <a:spcPts val="0"/>
              </a:spcAft>
              <a:buNone/>
            </a:pPr>
            <a:r>
              <a:t/>
            </a:r>
            <a:endParaRPr>
              <a:latin typeface="Nunito"/>
              <a:ea typeface="Nunito"/>
              <a:cs typeface="Nunito"/>
              <a:sym typeface="Nunito"/>
            </a:endParaRPr>
          </a:p>
          <a:p>
            <a:pPr indent="0" lvl="0" marL="0" rtl="0" algn="l">
              <a:lnSpc>
                <a:spcPct val="115000"/>
              </a:lnSpc>
              <a:spcBef>
                <a:spcPts val="1600"/>
              </a:spcBef>
              <a:spcAft>
                <a:spcPts val="1600"/>
              </a:spcAft>
              <a:buNone/>
            </a:pPr>
            <a:r>
              <a:t/>
            </a:r>
            <a:endParaRPr>
              <a:latin typeface="Nunito"/>
              <a:ea typeface="Nunito"/>
              <a:cs typeface="Nunito"/>
              <a:sym typeface="Nunito"/>
            </a:endParaRPr>
          </a:p>
        </p:txBody>
      </p:sp>
      <p:pic>
        <p:nvPicPr>
          <p:cNvPr id="129" name="Google Shape;129;p28"/>
          <p:cNvPicPr preferRelativeResize="0"/>
          <p:nvPr/>
        </p:nvPicPr>
        <p:blipFill>
          <a:blip r:embed="rId4">
            <a:alphaModFix/>
          </a:blip>
          <a:stretch>
            <a:fillRect/>
          </a:stretch>
        </p:blipFill>
        <p:spPr>
          <a:xfrm>
            <a:off x="444138" y="1449050"/>
            <a:ext cx="1451200" cy="1451200"/>
          </a:xfrm>
          <a:prstGeom prst="rect">
            <a:avLst/>
          </a:prstGeom>
          <a:noFill/>
          <a:ln>
            <a:noFill/>
          </a:ln>
        </p:spPr>
      </p:pic>
      <p:sp>
        <p:nvSpPr>
          <p:cNvPr id="130" name="Google Shape;130;p28"/>
          <p:cNvSpPr txBox="1"/>
          <p:nvPr/>
        </p:nvSpPr>
        <p:spPr>
          <a:xfrm>
            <a:off x="1996863" y="2967900"/>
            <a:ext cx="27546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Monitoring</a:t>
            </a:r>
            <a:endParaRPr sz="2200">
              <a:latin typeface="Nunito"/>
              <a:ea typeface="Nunito"/>
              <a:cs typeface="Nunito"/>
              <a:sym typeface="Nunito"/>
            </a:endParaRPr>
          </a:p>
          <a:p>
            <a:pPr indent="0" lvl="0" marL="0" rtl="0" algn="ctr">
              <a:lnSpc>
                <a:spcPct val="115000"/>
              </a:lnSpc>
              <a:spcBef>
                <a:spcPts val="1600"/>
              </a:spcBef>
              <a:spcAft>
                <a:spcPts val="1600"/>
              </a:spcAft>
              <a:buNone/>
            </a:pPr>
            <a:r>
              <a:rPr lang="en">
                <a:latin typeface="Nunito"/>
                <a:ea typeface="Nunito"/>
                <a:cs typeface="Nunito"/>
                <a:sym typeface="Nunito"/>
              </a:rPr>
              <a:t>Identify Hazards</a:t>
            </a:r>
            <a:endParaRPr>
              <a:latin typeface="Nunito"/>
              <a:ea typeface="Nunito"/>
              <a:cs typeface="Nunito"/>
              <a:sym typeface="Nunito"/>
            </a:endParaRPr>
          </a:p>
        </p:txBody>
      </p:sp>
      <p:pic>
        <p:nvPicPr>
          <p:cNvPr id="131" name="Google Shape;131;p28"/>
          <p:cNvPicPr preferRelativeResize="0"/>
          <p:nvPr/>
        </p:nvPicPr>
        <p:blipFill>
          <a:blip r:embed="rId5">
            <a:alphaModFix/>
          </a:blip>
          <a:stretch>
            <a:fillRect/>
          </a:stretch>
        </p:blipFill>
        <p:spPr>
          <a:xfrm>
            <a:off x="2648563" y="1449050"/>
            <a:ext cx="1451202" cy="1451202"/>
          </a:xfrm>
          <a:prstGeom prst="rect">
            <a:avLst/>
          </a:prstGeom>
          <a:noFill/>
          <a:ln>
            <a:noFill/>
          </a:ln>
        </p:spPr>
      </p:pic>
      <p:sp>
        <p:nvSpPr>
          <p:cNvPr id="132" name="Google Shape;132;p28"/>
          <p:cNvSpPr txBox="1"/>
          <p:nvPr/>
        </p:nvSpPr>
        <p:spPr>
          <a:xfrm>
            <a:off x="4070263" y="2967900"/>
            <a:ext cx="31053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Control</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Reduce Inherent</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Model Hazards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pic>
        <p:nvPicPr>
          <p:cNvPr id="133" name="Google Shape;133;p28"/>
          <p:cNvPicPr preferRelativeResize="0"/>
          <p:nvPr/>
        </p:nvPicPr>
        <p:blipFill>
          <a:blip r:embed="rId3">
            <a:alphaModFix/>
          </a:blip>
          <a:stretch>
            <a:fillRect/>
          </a:stretch>
        </p:blipFill>
        <p:spPr>
          <a:xfrm>
            <a:off x="4897313" y="1449050"/>
            <a:ext cx="1451202" cy="1451202"/>
          </a:xfrm>
          <a:prstGeom prst="rect">
            <a:avLst/>
          </a:prstGeom>
          <a:noFill/>
          <a:ln>
            <a:noFill/>
          </a:ln>
        </p:spPr>
      </p:pic>
      <p:pic>
        <p:nvPicPr>
          <p:cNvPr id="134" name="Google Shape;134;p28"/>
          <p:cNvPicPr preferRelativeResize="0"/>
          <p:nvPr/>
        </p:nvPicPr>
        <p:blipFill rotWithShape="1">
          <a:blip r:embed="rId6">
            <a:alphaModFix/>
          </a:blip>
          <a:srcRect b="11249" l="10793" r="11277" t="12589"/>
          <a:stretch/>
        </p:blipFill>
        <p:spPr>
          <a:xfrm>
            <a:off x="7250363" y="1560675"/>
            <a:ext cx="1275401" cy="1250199"/>
          </a:xfrm>
          <a:prstGeom prst="rect">
            <a:avLst/>
          </a:prstGeom>
          <a:noFill/>
          <a:ln>
            <a:noFill/>
          </a:ln>
        </p:spPr>
      </p:pic>
      <p:sp>
        <p:nvSpPr>
          <p:cNvPr id="135" name="Google Shape;135;p28"/>
          <p:cNvSpPr txBox="1"/>
          <p:nvPr/>
        </p:nvSpPr>
        <p:spPr>
          <a:xfrm>
            <a:off x="6424663" y="2967900"/>
            <a:ext cx="29268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Systemic Safety</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Reducing Risks</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Beyond Individual Models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5"/>
          <p:cNvSpPr txBox="1"/>
          <p:nvPr/>
        </p:nvSpPr>
        <p:spPr>
          <a:xfrm>
            <a:off x="423400" y="790100"/>
            <a:ext cx="8409000" cy="76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Detect anomalies, novel threats, Black Swans, long tailed events, unknowns unknowns, etc.</a:t>
            </a:r>
            <a:endParaRPr sz="2000">
              <a:solidFill>
                <a:srgbClr val="595959"/>
              </a:solidFill>
              <a:latin typeface="Nunito"/>
              <a:ea typeface="Nunito"/>
              <a:cs typeface="Nunito"/>
              <a:sym typeface="Nunito"/>
            </a:endParaRPr>
          </a:p>
        </p:txBody>
      </p:sp>
      <p:sp>
        <p:nvSpPr>
          <p:cNvPr id="598" name="Google Shape;598;p55"/>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What Is Anomaly Detection?</a:t>
            </a:r>
            <a:endParaRPr sz="3600">
              <a:latin typeface="Nunito"/>
              <a:ea typeface="Nunito"/>
              <a:cs typeface="Nunito"/>
              <a:sym typeface="Nunito"/>
            </a:endParaRPr>
          </a:p>
        </p:txBody>
      </p:sp>
      <p:sp>
        <p:nvSpPr>
          <p:cNvPr id="599" name="Google Shape;599;p55"/>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600" name="Google Shape;600;p55"/>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601" name="Google Shape;601;p55"/>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02" name="Google Shape;602;p55"/>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pic>
        <p:nvPicPr>
          <p:cNvPr id="603" name="Google Shape;603;p55"/>
          <p:cNvPicPr preferRelativeResize="0"/>
          <p:nvPr/>
        </p:nvPicPr>
        <p:blipFill>
          <a:blip r:embed="rId3">
            <a:alphaModFix/>
          </a:blip>
          <a:stretch>
            <a:fillRect/>
          </a:stretch>
        </p:blipFill>
        <p:spPr>
          <a:xfrm>
            <a:off x="3269025" y="2185825"/>
            <a:ext cx="2517101" cy="1706800"/>
          </a:xfrm>
          <a:prstGeom prst="rect">
            <a:avLst/>
          </a:prstGeom>
          <a:noFill/>
          <a:ln>
            <a:noFill/>
          </a:ln>
        </p:spPr>
      </p:pic>
      <p:pic>
        <p:nvPicPr>
          <p:cNvPr id="604" name="Google Shape;604;p55"/>
          <p:cNvPicPr preferRelativeResize="0"/>
          <p:nvPr/>
        </p:nvPicPr>
        <p:blipFill>
          <a:blip r:embed="rId4">
            <a:alphaModFix/>
          </a:blip>
          <a:stretch>
            <a:fillRect/>
          </a:stretch>
        </p:blipFill>
        <p:spPr>
          <a:xfrm>
            <a:off x="385075" y="2193500"/>
            <a:ext cx="2428349" cy="1620011"/>
          </a:xfrm>
          <a:prstGeom prst="rect">
            <a:avLst/>
          </a:prstGeom>
          <a:noFill/>
          <a:ln>
            <a:noFill/>
          </a:ln>
        </p:spPr>
      </p:pic>
      <p:pic>
        <p:nvPicPr>
          <p:cNvPr id="605" name="Google Shape;605;p55"/>
          <p:cNvPicPr preferRelativeResize="0"/>
          <p:nvPr/>
        </p:nvPicPr>
        <p:blipFill rotWithShape="1">
          <a:blip r:embed="rId5">
            <a:alphaModFix/>
          </a:blip>
          <a:srcRect b="0" l="2088" r="10933" t="0"/>
          <a:stretch/>
        </p:blipFill>
        <p:spPr>
          <a:xfrm>
            <a:off x="6238625" y="2247600"/>
            <a:ext cx="2290701" cy="1481425"/>
          </a:xfrm>
          <a:prstGeom prst="rect">
            <a:avLst/>
          </a:prstGeom>
          <a:noFill/>
          <a:ln>
            <a:noFill/>
          </a:ln>
        </p:spPr>
      </p:pic>
      <p:sp>
        <p:nvSpPr>
          <p:cNvPr id="606" name="Google Shape;606;p55"/>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07" name="Google Shape;607;p5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08" name="Google Shape;608;p5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56"/>
          <p:cNvSpPr txBox="1"/>
          <p:nvPr/>
        </p:nvSpPr>
        <p:spPr>
          <a:xfrm>
            <a:off x="409024" y="790100"/>
            <a:ext cx="8409000" cy="47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Put potential dangers on an organization’s radar sooner</a:t>
            </a:r>
            <a:endParaRPr sz="2000">
              <a:solidFill>
                <a:schemeClr val="dk1"/>
              </a:solidFill>
              <a:latin typeface="Nunito"/>
              <a:ea typeface="Nunito"/>
              <a:cs typeface="Nunito"/>
              <a:sym typeface="Nunito"/>
            </a:endParaRPr>
          </a:p>
          <a:p>
            <a:pPr indent="0" lvl="0" marL="0" rtl="0" algn="l">
              <a:spcBef>
                <a:spcPts val="0"/>
              </a:spcBef>
              <a:spcAft>
                <a:spcPts val="0"/>
              </a:spcAft>
              <a:buNone/>
            </a:pPr>
            <a:r>
              <a:t/>
            </a:r>
            <a:endParaRPr sz="2000">
              <a:solidFill>
                <a:schemeClr val="dk1"/>
              </a:solidFill>
              <a:latin typeface="Nunito"/>
              <a:ea typeface="Nunito"/>
              <a:cs typeface="Nunito"/>
              <a:sym typeface="Nunito"/>
            </a:endParaRPr>
          </a:p>
        </p:txBody>
      </p:sp>
      <p:sp>
        <p:nvSpPr>
          <p:cNvPr id="614" name="Google Shape;614;p56"/>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Why Research Anomaly Detection?</a:t>
            </a:r>
            <a:endParaRPr sz="3600">
              <a:latin typeface="Nunito"/>
              <a:ea typeface="Nunito"/>
              <a:cs typeface="Nunito"/>
              <a:sym typeface="Nunito"/>
            </a:endParaRPr>
          </a:p>
        </p:txBody>
      </p:sp>
      <p:sp>
        <p:nvSpPr>
          <p:cNvPr id="615" name="Google Shape;615;p56"/>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616" name="Google Shape;616;p56"/>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617" name="Google Shape;617;p56"/>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18" name="Google Shape;618;p56"/>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grpSp>
        <p:nvGrpSpPr>
          <p:cNvPr id="619" name="Google Shape;619;p56"/>
          <p:cNvGrpSpPr/>
          <p:nvPr/>
        </p:nvGrpSpPr>
        <p:grpSpPr>
          <a:xfrm>
            <a:off x="385075" y="3100225"/>
            <a:ext cx="8144251" cy="1706800"/>
            <a:chOff x="385075" y="3100225"/>
            <a:chExt cx="8144251" cy="1706800"/>
          </a:xfrm>
        </p:grpSpPr>
        <p:pic>
          <p:nvPicPr>
            <p:cNvPr id="620" name="Google Shape;620;p56"/>
            <p:cNvPicPr preferRelativeResize="0"/>
            <p:nvPr/>
          </p:nvPicPr>
          <p:blipFill>
            <a:blip r:embed="rId3">
              <a:alphaModFix/>
            </a:blip>
            <a:stretch>
              <a:fillRect/>
            </a:stretch>
          </p:blipFill>
          <p:spPr>
            <a:xfrm>
              <a:off x="3269025" y="3100225"/>
              <a:ext cx="2517101" cy="1706800"/>
            </a:xfrm>
            <a:prstGeom prst="rect">
              <a:avLst/>
            </a:prstGeom>
            <a:noFill/>
            <a:ln>
              <a:noFill/>
            </a:ln>
          </p:spPr>
        </p:pic>
        <p:pic>
          <p:nvPicPr>
            <p:cNvPr id="621" name="Google Shape;621;p56"/>
            <p:cNvPicPr preferRelativeResize="0"/>
            <p:nvPr/>
          </p:nvPicPr>
          <p:blipFill>
            <a:blip r:embed="rId4">
              <a:alphaModFix/>
            </a:blip>
            <a:stretch>
              <a:fillRect/>
            </a:stretch>
          </p:blipFill>
          <p:spPr>
            <a:xfrm>
              <a:off x="385075" y="3107900"/>
              <a:ext cx="2428349" cy="1620011"/>
            </a:xfrm>
            <a:prstGeom prst="rect">
              <a:avLst/>
            </a:prstGeom>
            <a:noFill/>
            <a:ln>
              <a:noFill/>
            </a:ln>
          </p:spPr>
        </p:pic>
        <p:pic>
          <p:nvPicPr>
            <p:cNvPr id="622" name="Google Shape;622;p56"/>
            <p:cNvPicPr preferRelativeResize="0"/>
            <p:nvPr/>
          </p:nvPicPr>
          <p:blipFill rotWithShape="1">
            <a:blip r:embed="rId5">
              <a:alphaModFix/>
            </a:blip>
            <a:srcRect b="0" l="2088" r="10933" t="0"/>
            <a:stretch/>
          </p:blipFill>
          <p:spPr>
            <a:xfrm>
              <a:off x="6238625" y="3162000"/>
              <a:ext cx="2290701" cy="1481425"/>
            </a:xfrm>
            <a:prstGeom prst="rect">
              <a:avLst/>
            </a:prstGeom>
            <a:noFill/>
            <a:ln>
              <a:noFill/>
            </a:ln>
          </p:spPr>
        </p:pic>
      </p:grpSp>
      <p:sp>
        <p:nvSpPr>
          <p:cNvPr id="623" name="Google Shape;623;p56"/>
          <p:cNvSpPr txBox="1"/>
          <p:nvPr/>
        </p:nvSpPr>
        <p:spPr>
          <a:xfrm>
            <a:off x="409024" y="1168417"/>
            <a:ext cx="87207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When agents encounter an anomaly, trigger a conservative fallback policy or fail-safe so that agents act cautiously</a:t>
            </a:r>
            <a:endParaRPr/>
          </a:p>
        </p:txBody>
      </p:sp>
      <p:sp>
        <p:nvSpPr>
          <p:cNvPr id="624" name="Google Shape;624;p56"/>
          <p:cNvSpPr txBox="1"/>
          <p:nvPr/>
        </p:nvSpPr>
        <p:spPr>
          <a:xfrm>
            <a:off x="409024" y="1875533"/>
            <a:ext cx="3000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Detect malicious AI use</a:t>
            </a:r>
            <a:endParaRPr/>
          </a:p>
        </p:txBody>
      </p:sp>
      <p:sp>
        <p:nvSpPr>
          <p:cNvPr id="625" name="Google Shape;625;p56"/>
          <p:cNvSpPr txBox="1"/>
          <p:nvPr/>
        </p:nvSpPr>
        <p:spPr>
          <a:xfrm>
            <a:off x="409024" y="2274850"/>
            <a:ext cx="87207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In applications, it can help detect hackers, dangerous novel microrganisms for pandemic preparedness, etc.</a:t>
            </a:r>
            <a:endParaRPr/>
          </a:p>
        </p:txBody>
      </p:sp>
      <p:sp>
        <p:nvSpPr>
          <p:cNvPr id="626" name="Google Shape;626;p56"/>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27" name="Google Shape;627;p5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28" name="Google Shape;628;p5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3"/>
                                        </p:tgtEl>
                                        <p:attrNameLst>
                                          <p:attrName>style.visibility</p:attrName>
                                        </p:attrNameLst>
                                      </p:cBhvr>
                                      <p:to>
                                        <p:strVal val="visible"/>
                                      </p:to>
                                    </p:set>
                                    <p:animEffect filter="fade" transition="in">
                                      <p:cBhvr>
                                        <p:cTn dur="1000"/>
                                        <p:tgtEl>
                                          <p:spTgt spid="6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1000"/>
                                        <p:tgtEl>
                                          <p:spTgt spid="6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4"/>
                                        </p:tgtEl>
                                        <p:attrNameLst>
                                          <p:attrName>style.visibility</p:attrName>
                                        </p:attrNameLst>
                                      </p:cBhvr>
                                      <p:to>
                                        <p:strVal val="visible"/>
                                      </p:to>
                                    </p:set>
                                    <p:animEffect filter="fade" transition="in">
                                      <p:cBhvr>
                                        <p:cTn dur="1000"/>
                                        <p:tgtEl>
                                          <p:spTgt spid="6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1000"/>
                                        <p:tgtEl>
                                          <p:spTgt spid="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57"/>
          <p:cNvSpPr txBox="1"/>
          <p:nvPr/>
        </p:nvSpPr>
        <p:spPr>
          <a:xfrm>
            <a:off x="423400" y="652475"/>
            <a:ext cx="8720700" cy="68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Models assign anomaly scores to every example</a:t>
            </a:r>
            <a:endParaRPr sz="2000">
              <a:solidFill>
                <a:schemeClr val="dk1"/>
              </a:solidFill>
              <a:latin typeface="Nunito"/>
              <a:ea typeface="Nunito"/>
              <a:cs typeface="Nunito"/>
              <a:sym typeface="Nunito"/>
            </a:endParaRPr>
          </a:p>
        </p:txBody>
      </p:sp>
      <p:sp>
        <p:nvSpPr>
          <p:cNvPr id="634" name="Google Shape;634;p57"/>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Anomaly Scores</a:t>
            </a:r>
            <a:endParaRPr sz="3600">
              <a:latin typeface="Nunito"/>
              <a:ea typeface="Nunito"/>
              <a:cs typeface="Nunito"/>
              <a:sym typeface="Nunito"/>
            </a:endParaRPr>
          </a:p>
        </p:txBody>
      </p:sp>
      <p:sp>
        <p:nvSpPr>
          <p:cNvPr id="635" name="Google Shape;635;p57"/>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636" name="Google Shape;636;p57"/>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637" name="Google Shape;637;p57"/>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38" name="Google Shape;638;p57"/>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pic>
        <p:nvPicPr>
          <p:cNvPr id="639" name="Google Shape;639;p57"/>
          <p:cNvPicPr preferRelativeResize="0"/>
          <p:nvPr/>
        </p:nvPicPr>
        <p:blipFill rotWithShape="1">
          <a:blip r:embed="rId3">
            <a:alphaModFix/>
          </a:blip>
          <a:srcRect b="0" l="0" r="41328" t="0"/>
          <a:stretch/>
        </p:blipFill>
        <p:spPr>
          <a:xfrm>
            <a:off x="2601193" y="2008750"/>
            <a:ext cx="2632550" cy="2804387"/>
          </a:xfrm>
          <a:prstGeom prst="rect">
            <a:avLst/>
          </a:prstGeom>
          <a:noFill/>
          <a:ln>
            <a:noFill/>
          </a:ln>
        </p:spPr>
      </p:pic>
      <p:sp>
        <p:nvSpPr>
          <p:cNvPr id="640" name="Google Shape;640;p57"/>
          <p:cNvSpPr txBox="1"/>
          <p:nvPr/>
        </p:nvSpPr>
        <p:spPr>
          <a:xfrm>
            <a:off x="5348000" y="4197074"/>
            <a:ext cx="1241100" cy="3936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latin typeface="Times New Roman"/>
                <a:ea typeface="Times New Roman"/>
                <a:cs typeface="Times New Roman"/>
                <a:sym typeface="Times New Roman"/>
              </a:rPr>
              <a:t>92%</a:t>
            </a:r>
            <a:endParaRPr sz="1300">
              <a:latin typeface="Times New Roman"/>
              <a:ea typeface="Times New Roman"/>
              <a:cs typeface="Times New Roman"/>
              <a:sym typeface="Times New Roman"/>
            </a:endParaRPr>
          </a:p>
        </p:txBody>
      </p:sp>
      <p:sp>
        <p:nvSpPr>
          <p:cNvPr id="641" name="Google Shape;641;p57"/>
          <p:cNvSpPr txBox="1"/>
          <p:nvPr/>
        </p:nvSpPr>
        <p:spPr>
          <a:xfrm>
            <a:off x="5348000" y="3331409"/>
            <a:ext cx="1241100" cy="3849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latin typeface="Times New Roman"/>
                <a:ea typeface="Times New Roman"/>
                <a:cs typeface="Times New Roman"/>
                <a:sym typeface="Times New Roman"/>
              </a:rPr>
              <a:t>3%</a:t>
            </a:r>
            <a:endParaRPr sz="1300">
              <a:latin typeface="Times New Roman"/>
              <a:ea typeface="Times New Roman"/>
              <a:cs typeface="Times New Roman"/>
              <a:sym typeface="Times New Roman"/>
            </a:endParaRPr>
          </a:p>
        </p:txBody>
      </p:sp>
      <p:sp>
        <p:nvSpPr>
          <p:cNvPr id="642" name="Google Shape;642;p57"/>
          <p:cNvSpPr txBox="1"/>
          <p:nvPr/>
        </p:nvSpPr>
        <p:spPr>
          <a:xfrm>
            <a:off x="5027549" y="1899997"/>
            <a:ext cx="265200" cy="501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300">
              <a:latin typeface="Times New Roman"/>
              <a:ea typeface="Times New Roman"/>
              <a:cs typeface="Times New Roman"/>
              <a:sym typeface="Times New Roman"/>
            </a:endParaRPr>
          </a:p>
        </p:txBody>
      </p:sp>
      <p:sp>
        <p:nvSpPr>
          <p:cNvPr id="643" name="Google Shape;643;p57"/>
          <p:cNvSpPr txBox="1"/>
          <p:nvPr/>
        </p:nvSpPr>
        <p:spPr>
          <a:xfrm>
            <a:off x="5348000" y="2431353"/>
            <a:ext cx="1241100" cy="3051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latin typeface="Times New Roman"/>
                <a:ea typeface="Times New Roman"/>
                <a:cs typeface="Times New Roman"/>
                <a:sym typeface="Times New Roman"/>
              </a:rPr>
              <a:t>1%</a:t>
            </a:r>
            <a:endParaRPr sz="1300">
              <a:latin typeface="Times New Roman"/>
              <a:ea typeface="Times New Roman"/>
              <a:cs typeface="Times New Roman"/>
              <a:sym typeface="Times New Roman"/>
            </a:endParaRPr>
          </a:p>
        </p:txBody>
      </p:sp>
      <p:sp>
        <p:nvSpPr>
          <p:cNvPr id="644" name="Google Shape;644;p57"/>
          <p:cNvSpPr txBox="1"/>
          <p:nvPr/>
        </p:nvSpPr>
        <p:spPr>
          <a:xfrm>
            <a:off x="423400" y="1122713"/>
            <a:ext cx="8720700" cy="68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Anomalous or out-of-distribution (OOD) examples should have higher anomaly scores than usual or in-distribution examples</a:t>
            </a:r>
            <a:endParaRPr sz="2000">
              <a:solidFill>
                <a:schemeClr val="dk1"/>
              </a:solidFill>
              <a:latin typeface="Nunito"/>
              <a:ea typeface="Nunito"/>
              <a:cs typeface="Nunito"/>
              <a:sym typeface="Nunito"/>
            </a:endParaRPr>
          </a:p>
        </p:txBody>
      </p:sp>
      <p:sp>
        <p:nvSpPr>
          <p:cNvPr id="645" name="Google Shape;645;p57"/>
          <p:cNvSpPr txBox="1"/>
          <p:nvPr/>
        </p:nvSpPr>
        <p:spPr>
          <a:xfrm>
            <a:off x="5325308" y="1823796"/>
            <a:ext cx="1212300" cy="5013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latin typeface="Times New Roman"/>
                <a:ea typeface="Times New Roman"/>
                <a:cs typeface="Times New Roman"/>
                <a:sym typeface="Times New Roman"/>
              </a:rPr>
              <a:t>Anomaly Score</a:t>
            </a:r>
            <a:endParaRPr sz="1300">
              <a:latin typeface="Times New Roman"/>
              <a:ea typeface="Times New Roman"/>
              <a:cs typeface="Times New Roman"/>
              <a:sym typeface="Times New Roman"/>
            </a:endParaRPr>
          </a:p>
        </p:txBody>
      </p:sp>
      <p:sp>
        <p:nvSpPr>
          <p:cNvPr id="646" name="Google Shape;646;p57"/>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47" name="Google Shape;647;p5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48" name="Google Shape;648;p5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58"/>
          <p:cNvSpPr txBox="1"/>
          <p:nvPr>
            <p:ph type="title"/>
          </p:nvPr>
        </p:nvSpPr>
        <p:spPr>
          <a:xfrm>
            <a:off x="423625" y="199905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Transparency</a:t>
            </a:r>
            <a:endParaRPr sz="3000"/>
          </a:p>
        </p:txBody>
      </p:sp>
      <p:sp>
        <p:nvSpPr>
          <p:cNvPr id="654" name="Google Shape;654;p58"/>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655" name="Google Shape;655;p58"/>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656" name="Google Shape;656;p58"/>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657" name="Google Shape;657;p58"/>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658" name="Google Shape;658;p58"/>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9" name="Google Shape;659;p5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0" name="Google Shape;660;p5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59"/>
          <p:cNvSpPr txBox="1"/>
          <p:nvPr/>
        </p:nvSpPr>
        <p:spPr>
          <a:xfrm>
            <a:off x="423400" y="652475"/>
            <a:ext cx="8720700" cy="681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sz="2000">
                <a:solidFill>
                  <a:schemeClr val="dk1"/>
                </a:solidFill>
                <a:latin typeface="Nunito"/>
                <a:ea typeface="Nunito"/>
                <a:cs typeface="Nunito"/>
                <a:sym typeface="Nunito"/>
              </a:rPr>
              <a:t>A bottom-up approach to understanding neural networks by interpreting the functions and interactions of its individual components, such as circuits of individual neurons</a:t>
            </a:r>
            <a:endParaRPr sz="2000">
              <a:solidFill>
                <a:schemeClr val="dk1"/>
              </a:solidFill>
              <a:latin typeface="Nunito"/>
              <a:ea typeface="Nunito"/>
              <a:cs typeface="Nunito"/>
              <a:sym typeface="Nunito"/>
            </a:endParaRPr>
          </a:p>
          <a:p>
            <a:pPr indent="0" lvl="0" marL="0" rtl="0" algn="l">
              <a:spcBef>
                <a:spcPts val="1200"/>
              </a:spcBef>
              <a:spcAft>
                <a:spcPts val="0"/>
              </a:spcAft>
              <a:buNone/>
            </a:pPr>
            <a:r>
              <a:t/>
            </a:r>
            <a:endParaRPr sz="2000">
              <a:solidFill>
                <a:schemeClr val="dk1"/>
              </a:solidFill>
              <a:latin typeface="Nunito"/>
              <a:ea typeface="Nunito"/>
              <a:cs typeface="Nunito"/>
              <a:sym typeface="Nunito"/>
            </a:endParaRPr>
          </a:p>
        </p:txBody>
      </p:sp>
      <p:sp>
        <p:nvSpPr>
          <p:cNvPr id="666" name="Google Shape;666;p59"/>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Mechanistic Interpretability</a:t>
            </a:r>
            <a:endParaRPr sz="3600">
              <a:latin typeface="Nunito"/>
              <a:ea typeface="Nunito"/>
              <a:cs typeface="Nunito"/>
              <a:sym typeface="Nunito"/>
            </a:endParaRPr>
          </a:p>
        </p:txBody>
      </p:sp>
      <p:sp>
        <p:nvSpPr>
          <p:cNvPr id="667" name="Google Shape;667;p59"/>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668" name="Google Shape;668;p59"/>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669" name="Google Shape;669;p59"/>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70" name="Google Shape;670;p59"/>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671" name="Google Shape;671;p59"/>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72" name="Google Shape;672;p5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73" name="Google Shape;673;p5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674" name="Google Shape;674;p59"/>
          <p:cNvPicPr preferRelativeResize="0"/>
          <p:nvPr/>
        </p:nvPicPr>
        <p:blipFill>
          <a:blip r:embed="rId3">
            <a:alphaModFix/>
          </a:blip>
          <a:stretch>
            <a:fillRect/>
          </a:stretch>
        </p:blipFill>
        <p:spPr>
          <a:xfrm>
            <a:off x="2138300" y="2159175"/>
            <a:ext cx="4867276" cy="238267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60"/>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Top-Down &amp; Bottom-Up Transparency</a:t>
            </a:r>
            <a:endParaRPr/>
          </a:p>
        </p:txBody>
      </p:sp>
      <p:pic>
        <p:nvPicPr>
          <p:cNvPr descr="A diagram of a diagram showing different types of data&#10;&#10;Description automatically generated" id="680" name="Google Shape;680;p60"/>
          <p:cNvPicPr preferRelativeResize="0"/>
          <p:nvPr/>
        </p:nvPicPr>
        <p:blipFill rotWithShape="1">
          <a:blip r:embed="rId3">
            <a:alphaModFix/>
          </a:blip>
          <a:srcRect b="0" l="0" r="43971" t="0"/>
          <a:stretch/>
        </p:blipFill>
        <p:spPr>
          <a:xfrm>
            <a:off x="969900" y="2138814"/>
            <a:ext cx="2901948" cy="2617462"/>
          </a:xfrm>
          <a:prstGeom prst="rect">
            <a:avLst/>
          </a:prstGeom>
          <a:noFill/>
          <a:ln>
            <a:noFill/>
          </a:ln>
        </p:spPr>
      </p:pic>
      <p:pic>
        <p:nvPicPr>
          <p:cNvPr descr="A diagram of a diagram showing different types of data&#10;&#10;Description automatically generated" id="681" name="Google Shape;681;p60"/>
          <p:cNvPicPr preferRelativeResize="0"/>
          <p:nvPr/>
        </p:nvPicPr>
        <p:blipFill rotWithShape="1">
          <a:blip r:embed="rId3">
            <a:alphaModFix/>
          </a:blip>
          <a:srcRect b="0" l="57548" r="0" t="0"/>
          <a:stretch/>
        </p:blipFill>
        <p:spPr>
          <a:xfrm>
            <a:off x="5264900" y="2177000"/>
            <a:ext cx="2198741" cy="2617450"/>
          </a:xfrm>
          <a:prstGeom prst="rect">
            <a:avLst/>
          </a:prstGeom>
          <a:noFill/>
          <a:ln>
            <a:noFill/>
          </a:ln>
        </p:spPr>
      </p:pic>
      <p:sp>
        <p:nvSpPr>
          <p:cNvPr id="682" name="Google Shape;682;p60"/>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83" name="Google Shape;683;p6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84" name="Google Shape;684;p6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85" name="Google Shape;685;p60"/>
          <p:cNvSpPr txBox="1"/>
          <p:nvPr/>
        </p:nvSpPr>
        <p:spPr>
          <a:xfrm>
            <a:off x="423400" y="652475"/>
            <a:ext cx="8720700" cy="681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2000">
                <a:solidFill>
                  <a:schemeClr val="dk1"/>
                </a:solidFill>
                <a:latin typeface="Nunito"/>
                <a:ea typeface="Nunito"/>
                <a:cs typeface="Nunito"/>
                <a:sym typeface="Nunito"/>
              </a:rPr>
              <a:t>Mechanistic interpretability contrasts to </a:t>
            </a:r>
            <a:r>
              <a:rPr b="1" lang="en" sz="2000">
                <a:solidFill>
                  <a:schemeClr val="dk1"/>
                </a:solidFill>
                <a:latin typeface="Nunito"/>
                <a:ea typeface="Nunito"/>
                <a:cs typeface="Nunito"/>
                <a:sym typeface="Nunito"/>
              </a:rPr>
              <a:t>representation engineering</a:t>
            </a:r>
            <a:r>
              <a:rPr lang="en" sz="2000">
                <a:solidFill>
                  <a:schemeClr val="dk1"/>
                </a:solidFill>
                <a:latin typeface="Nunito"/>
                <a:ea typeface="Nunito"/>
                <a:cs typeface="Nunito"/>
                <a:sym typeface="Nunito"/>
              </a:rPr>
              <a:t>, which uses a top-down approach to monitor representations,</a:t>
            </a:r>
            <a:r>
              <a:rPr lang="en" sz="2000">
                <a:solidFill>
                  <a:schemeClr val="dk1"/>
                </a:solidFill>
                <a:latin typeface="Nunito"/>
                <a:ea typeface="Nunito"/>
                <a:cs typeface="Nunito"/>
                <a:sym typeface="Nunito"/>
              </a:rPr>
              <a:t> such as directions in the activation space of models or the weights.</a:t>
            </a:r>
            <a:endParaRPr sz="2000">
              <a:solidFill>
                <a:schemeClr val="dk1"/>
              </a:solidFill>
              <a:latin typeface="Nunito"/>
              <a:ea typeface="Nunito"/>
              <a:cs typeface="Nunito"/>
              <a:sym typeface="Nunito"/>
            </a:endParaRPr>
          </a:p>
          <a:p>
            <a:pPr indent="0" lvl="0" marL="0" rtl="0" algn="l">
              <a:spcBef>
                <a:spcPts val="1200"/>
              </a:spcBef>
              <a:spcAft>
                <a:spcPts val="0"/>
              </a:spcAft>
              <a:buNone/>
            </a:pPr>
            <a:r>
              <a:t/>
            </a:r>
            <a:endParaRPr sz="2000">
              <a:solidFill>
                <a:schemeClr val="dk1"/>
              </a:solidFill>
              <a:latin typeface="Nunito"/>
              <a:ea typeface="Nunito"/>
              <a:cs typeface="Nunito"/>
              <a:sym typeface="Nuni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61"/>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Representation Engineering Pipeline</a:t>
            </a:r>
            <a:endParaRPr/>
          </a:p>
        </p:txBody>
      </p:sp>
      <p:sp>
        <p:nvSpPr>
          <p:cNvPr id="691" name="Google Shape;691;p6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692" name="Google Shape;692;p61"/>
          <p:cNvPicPr preferRelativeResize="0"/>
          <p:nvPr/>
        </p:nvPicPr>
        <p:blipFill rotWithShape="1">
          <a:blip r:embed="rId3">
            <a:alphaModFix/>
          </a:blip>
          <a:srcRect b="0" l="0" r="0" t="0"/>
          <a:stretch/>
        </p:blipFill>
        <p:spPr>
          <a:xfrm>
            <a:off x="1403550" y="1152474"/>
            <a:ext cx="6745500" cy="3510600"/>
          </a:xfrm>
          <a:prstGeom prst="rect">
            <a:avLst/>
          </a:prstGeom>
          <a:noFill/>
          <a:ln>
            <a:noFill/>
          </a:ln>
        </p:spPr>
      </p:pic>
      <p:sp>
        <p:nvSpPr>
          <p:cNvPr id="693" name="Google Shape;693;p61"/>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94" name="Google Shape;694;p6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95" name="Google Shape;695;p6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62"/>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Applications of Representation Reading</a:t>
            </a:r>
            <a:endParaRPr/>
          </a:p>
        </p:txBody>
      </p:sp>
      <p:sp>
        <p:nvSpPr>
          <p:cNvPr id="701" name="Google Shape;701;p6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62"/>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03" name="Google Shape;703;p6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04" name="Google Shape;704;p6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705" name="Google Shape;705;p62"/>
          <p:cNvPicPr preferRelativeResize="0"/>
          <p:nvPr/>
        </p:nvPicPr>
        <p:blipFill>
          <a:blip r:embed="rId3">
            <a:alphaModFix/>
          </a:blip>
          <a:stretch>
            <a:fillRect/>
          </a:stretch>
        </p:blipFill>
        <p:spPr>
          <a:xfrm>
            <a:off x="1403213" y="831875"/>
            <a:ext cx="6337574" cy="37720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pic>
        <p:nvPicPr>
          <p:cNvPr id="710" name="Google Shape;710;p63"/>
          <p:cNvPicPr preferRelativeResize="0"/>
          <p:nvPr/>
        </p:nvPicPr>
        <p:blipFill>
          <a:blip r:embed="rId3">
            <a:alphaModFix/>
          </a:blip>
          <a:stretch>
            <a:fillRect/>
          </a:stretch>
        </p:blipFill>
        <p:spPr>
          <a:xfrm>
            <a:off x="7162463" y="1449050"/>
            <a:ext cx="1451202" cy="1451202"/>
          </a:xfrm>
          <a:prstGeom prst="rect">
            <a:avLst/>
          </a:prstGeom>
          <a:noFill/>
          <a:ln>
            <a:noFill/>
          </a:ln>
        </p:spPr>
      </p:pic>
      <p:sp>
        <p:nvSpPr>
          <p:cNvPr id="711" name="Google Shape;711;p6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712" name="Google Shape;712;p63"/>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13" name="Google Shape;713;p6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14" name="Google Shape;714;p6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15" name="Google Shape;715;p63"/>
          <p:cNvSpPr txBox="1"/>
          <p:nvPr/>
        </p:nvSpPr>
        <p:spPr>
          <a:xfrm>
            <a:off x="-207562" y="2929050"/>
            <a:ext cx="2754600" cy="1159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Robustness</a:t>
            </a:r>
            <a:endParaRPr sz="2200">
              <a:latin typeface="Nunito"/>
              <a:ea typeface="Nunito"/>
              <a:cs typeface="Nunito"/>
              <a:sym typeface="Nunito"/>
            </a:endParaRPr>
          </a:p>
          <a:p>
            <a:pPr indent="0" lvl="0" marL="0" rtl="0" algn="ctr">
              <a:lnSpc>
                <a:spcPct val="115000"/>
              </a:lnSpc>
              <a:spcBef>
                <a:spcPts val="1600"/>
              </a:spcBef>
              <a:spcAft>
                <a:spcPts val="0"/>
              </a:spcAft>
              <a:buNone/>
            </a:pPr>
            <a:r>
              <a:rPr lang="en">
                <a:latin typeface="Nunito"/>
                <a:ea typeface="Nunito"/>
                <a:cs typeface="Nunito"/>
                <a:sym typeface="Nunito"/>
              </a:rPr>
              <a:t>Withstand Hazards</a:t>
            </a:r>
            <a:endParaRPr>
              <a:latin typeface="Nunito"/>
              <a:ea typeface="Nunito"/>
              <a:cs typeface="Nunito"/>
              <a:sym typeface="Nunito"/>
            </a:endParaRPr>
          </a:p>
          <a:p>
            <a:pPr indent="0" lvl="0" marL="0" rtl="0" algn="ctr">
              <a:lnSpc>
                <a:spcPct val="115000"/>
              </a:lnSpc>
              <a:spcBef>
                <a:spcPts val="1600"/>
              </a:spcBef>
              <a:spcAft>
                <a:spcPts val="0"/>
              </a:spcAft>
              <a:buNone/>
            </a:pPr>
            <a:r>
              <a:t/>
            </a:r>
            <a:endParaRPr>
              <a:latin typeface="Nunito"/>
              <a:ea typeface="Nunito"/>
              <a:cs typeface="Nunito"/>
              <a:sym typeface="Nunito"/>
            </a:endParaRPr>
          </a:p>
          <a:p>
            <a:pPr indent="0" lvl="0" marL="0" rtl="0" algn="l">
              <a:lnSpc>
                <a:spcPct val="115000"/>
              </a:lnSpc>
              <a:spcBef>
                <a:spcPts val="1600"/>
              </a:spcBef>
              <a:spcAft>
                <a:spcPts val="1600"/>
              </a:spcAft>
              <a:buNone/>
            </a:pPr>
            <a:r>
              <a:t/>
            </a:r>
            <a:endParaRPr>
              <a:latin typeface="Nunito"/>
              <a:ea typeface="Nunito"/>
              <a:cs typeface="Nunito"/>
              <a:sym typeface="Nunito"/>
            </a:endParaRPr>
          </a:p>
        </p:txBody>
      </p:sp>
      <p:pic>
        <p:nvPicPr>
          <p:cNvPr id="716" name="Google Shape;716;p63"/>
          <p:cNvPicPr preferRelativeResize="0"/>
          <p:nvPr/>
        </p:nvPicPr>
        <p:blipFill>
          <a:blip r:embed="rId4">
            <a:alphaModFix/>
          </a:blip>
          <a:stretch>
            <a:fillRect/>
          </a:stretch>
        </p:blipFill>
        <p:spPr>
          <a:xfrm>
            <a:off x="444138" y="1449050"/>
            <a:ext cx="1451200" cy="1451200"/>
          </a:xfrm>
          <a:prstGeom prst="rect">
            <a:avLst/>
          </a:prstGeom>
          <a:noFill/>
          <a:ln>
            <a:noFill/>
          </a:ln>
        </p:spPr>
      </p:pic>
      <p:sp>
        <p:nvSpPr>
          <p:cNvPr id="717" name="Google Shape;717;p63"/>
          <p:cNvSpPr txBox="1"/>
          <p:nvPr/>
        </p:nvSpPr>
        <p:spPr>
          <a:xfrm>
            <a:off x="1996863" y="2967900"/>
            <a:ext cx="27546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Monitoring</a:t>
            </a:r>
            <a:endParaRPr sz="2200">
              <a:latin typeface="Nunito"/>
              <a:ea typeface="Nunito"/>
              <a:cs typeface="Nunito"/>
              <a:sym typeface="Nunito"/>
            </a:endParaRPr>
          </a:p>
          <a:p>
            <a:pPr indent="0" lvl="0" marL="0" rtl="0" algn="ctr">
              <a:lnSpc>
                <a:spcPct val="115000"/>
              </a:lnSpc>
              <a:spcBef>
                <a:spcPts val="1600"/>
              </a:spcBef>
              <a:spcAft>
                <a:spcPts val="1600"/>
              </a:spcAft>
              <a:buNone/>
            </a:pPr>
            <a:r>
              <a:rPr lang="en">
                <a:latin typeface="Nunito"/>
                <a:ea typeface="Nunito"/>
                <a:cs typeface="Nunito"/>
                <a:sym typeface="Nunito"/>
              </a:rPr>
              <a:t>Identify Hazards</a:t>
            </a:r>
            <a:endParaRPr>
              <a:latin typeface="Nunito"/>
              <a:ea typeface="Nunito"/>
              <a:cs typeface="Nunito"/>
              <a:sym typeface="Nunito"/>
            </a:endParaRPr>
          </a:p>
        </p:txBody>
      </p:sp>
      <p:pic>
        <p:nvPicPr>
          <p:cNvPr id="718" name="Google Shape;718;p63"/>
          <p:cNvPicPr preferRelativeResize="0"/>
          <p:nvPr/>
        </p:nvPicPr>
        <p:blipFill>
          <a:blip r:embed="rId5">
            <a:alphaModFix/>
          </a:blip>
          <a:stretch>
            <a:fillRect/>
          </a:stretch>
        </p:blipFill>
        <p:spPr>
          <a:xfrm>
            <a:off x="2648563" y="1449050"/>
            <a:ext cx="1451202" cy="1451202"/>
          </a:xfrm>
          <a:prstGeom prst="rect">
            <a:avLst/>
          </a:prstGeom>
          <a:noFill/>
          <a:ln>
            <a:noFill/>
          </a:ln>
        </p:spPr>
      </p:pic>
      <p:sp>
        <p:nvSpPr>
          <p:cNvPr id="719" name="Google Shape;719;p63"/>
          <p:cNvSpPr txBox="1"/>
          <p:nvPr/>
        </p:nvSpPr>
        <p:spPr>
          <a:xfrm>
            <a:off x="4070263" y="2967900"/>
            <a:ext cx="31053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Control</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Reduce Inherent</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Model Hazards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pic>
        <p:nvPicPr>
          <p:cNvPr id="720" name="Google Shape;720;p63"/>
          <p:cNvPicPr preferRelativeResize="0"/>
          <p:nvPr/>
        </p:nvPicPr>
        <p:blipFill>
          <a:blip r:embed="rId3">
            <a:alphaModFix/>
          </a:blip>
          <a:stretch>
            <a:fillRect/>
          </a:stretch>
        </p:blipFill>
        <p:spPr>
          <a:xfrm>
            <a:off x="4897313" y="1449050"/>
            <a:ext cx="1451202" cy="1451202"/>
          </a:xfrm>
          <a:prstGeom prst="rect">
            <a:avLst/>
          </a:prstGeom>
          <a:noFill/>
          <a:ln>
            <a:noFill/>
          </a:ln>
        </p:spPr>
      </p:pic>
      <p:pic>
        <p:nvPicPr>
          <p:cNvPr id="721" name="Google Shape;721;p63"/>
          <p:cNvPicPr preferRelativeResize="0"/>
          <p:nvPr/>
        </p:nvPicPr>
        <p:blipFill rotWithShape="1">
          <a:blip r:embed="rId6">
            <a:alphaModFix/>
          </a:blip>
          <a:srcRect b="11249" l="10793" r="11277" t="12589"/>
          <a:stretch/>
        </p:blipFill>
        <p:spPr>
          <a:xfrm>
            <a:off x="7250363" y="1560675"/>
            <a:ext cx="1275401" cy="1250199"/>
          </a:xfrm>
          <a:prstGeom prst="rect">
            <a:avLst/>
          </a:prstGeom>
          <a:noFill/>
          <a:ln>
            <a:noFill/>
          </a:ln>
        </p:spPr>
      </p:pic>
      <p:sp>
        <p:nvSpPr>
          <p:cNvPr id="722" name="Google Shape;722;p63"/>
          <p:cNvSpPr txBox="1"/>
          <p:nvPr/>
        </p:nvSpPr>
        <p:spPr>
          <a:xfrm>
            <a:off x="6424663" y="2967900"/>
            <a:ext cx="29268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Systemic Safety</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Reducing Risks</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Beyond Individual Models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sp>
        <p:nvSpPr>
          <p:cNvPr id="723" name="Google Shape;723;p63"/>
          <p:cNvSpPr/>
          <p:nvPr/>
        </p:nvSpPr>
        <p:spPr>
          <a:xfrm>
            <a:off x="4669025" y="1333126"/>
            <a:ext cx="1924200" cy="28770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64"/>
          <p:cNvSpPr txBox="1"/>
          <p:nvPr>
            <p:ph type="title"/>
          </p:nvPr>
        </p:nvSpPr>
        <p:spPr>
          <a:xfrm>
            <a:off x="423625" y="199905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Representation Control</a:t>
            </a:r>
            <a:endParaRPr sz="3000"/>
          </a:p>
        </p:txBody>
      </p:sp>
      <p:sp>
        <p:nvSpPr>
          <p:cNvPr id="729" name="Google Shape;729;p64"/>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730" name="Google Shape;730;p64"/>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731" name="Google Shape;731;p64"/>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32" name="Google Shape;732;p64"/>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733" name="Google Shape;733;p64"/>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34" name="Google Shape;734;p6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35" name="Google Shape;735;p6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29"/>
          <p:cNvPicPr preferRelativeResize="0"/>
          <p:nvPr/>
        </p:nvPicPr>
        <p:blipFill>
          <a:blip r:embed="rId3">
            <a:alphaModFix/>
          </a:blip>
          <a:stretch>
            <a:fillRect/>
          </a:stretch>
        </p:blipFill>
        <p:spPr>
          <a:xfrm>
            <a:off x="7162463" y="1449050"/>
            <a:ext cx="1451202" cy="1451202"/>
          </a:xfrm>
          <a:prstGeom prst="rect">
            <a:avLst/>
          </a:prstGeom>
          <a:noFill/>
          <a:ln>
            <a:noFill/>
          </a:ln>
        </p:spPr>
      </p:pic>
      <p:sp>
        <p:nvSpPr>
          <p:cNvPr id="141" name="Google Shape;141;p2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SzPts val="3600"/>
              <a:buNone/>
            </a:pPr>
            <a:r>
              <a:rPr lang="en"/>
              <a:t>Research Areas in Safety</a:t>
            </a:r>
            <a:endParaRPr/>
          </a:p>
        </p:txBody>
      </p:sp>
      <p:sp>
        <p:nvSpPr>
          <p:cNvPr id="142" name="Google Shape;142;p29"/>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3" name="Google Shape;143;p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4" name="Google Shape;144;p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45" name="Google Shape;145;p29"/>
          <p:cNvSpPr txBox="1"/>
          <p:nvPr/>
        </p:nvSpPr>
        <p:spPr>
          <a:xfrm>
            <a:off x="-207562" y="2929050"/>
            <a:ext cx="2754600" cy="1159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Robustness</a:t>
            </a:r>
            <a:endParaRPr sz="2200">
              <a:latin typeface="Nunito"/>
              <a:ea typeface="Nunito"/>
              <a:cs typeface="Nunito"/>
              <a:sym typeface="Nunito"/>
            </a:endParaRPr>
          </a:p>
          <a:p>
            <a:pPr indent="0" lvl="0" marL="0" rtl="0" algn="ctr">
              <a:lnSpc>
                <a:spcPct val="115000"/>
              </a:lnSpc>
              <a:spcBef>
                <a:spcPts val="1600"/>
              </a:spcBef>
              <a:spcAft>
                <a:spcPts val="0"/>
              </a:spcAft>
              <a:buNone/>
            </a:pPr>
            <a:r>
              <a:rPr lang="en">
                <a:latin typeface="Nunito"/>
                <a:ea typeface="Nunito"/>
                <a:cs typeface="Nunito"/>
                <a:sym typeface="Nunito"/>
              </a:rPr>
              <a:t>Withstand Hazards</a:t>
            </a:r>
            <a:endParaRPr>
              <a:latin typeface="Nunito"/>
              <a:ea typeface="Nunito"/>
              <a:cs typeface="Nunito"/>
              <a:sym typeface="Nunito"/>
            </a:endParaRPr>
          </a:p>
          <a:p>
            <a:pPr indent="0" lvl="0" marL="0" rtl="0" algn="ctr">
              <a:lnSpc>
                <a:spcPct val="115000"/>
              </a:lnSpc>
              <a:spcBef>
                <a:spcPts val="1600"/>
              </a:spcBef>
              <a:spcAft>
                <a:spcPts val="0"/>
              </a:spcAft>
              <a:buNone/>
            </a:pPr>
            <a:r>
              <a:t/>
            </a:r>
            <a:endParaRPr>
              <a:latin typeface="Nunito"/>
              <a:ea typeface="Nunito"/>
              <a:cs typeface="Nunito"/>
              <a:sym typeface="Nunito"/>
            </a:endParaRPr>
          </a:p>
          <a:p>
            <a:pPr indent="0" lvl="0" marL="0" rtl="0" algn="l">
              <a:lnSpc>
                <a:spcPct val="115000"/>
              </a:lnSpc>
              <a:spcBef>
                <a:spcPts val="1600"/>
              </a:spcBef>
              <a:spcAft>
                <a:spcPts val="1600"/>
              </a:spcAft>
              <a:buNone/>
            </a:pPr>
            <a:r>
              <a:t/>
            </a:r>
            <a:endParaRPr>
              <a:latin typeface="Nunito"/>
              <a:ea typeface="Nunito"/>
              <a:cs typeface="Nunito"/>
              <a:sym typeface="Nunito"/>
            </a:endParaRPr>
          </a:p>
        </p:txBody>
      </p:sp>
      <p:pic>
        <p:nvPicPr>
          <p:cNvPr id="146" name="Google Shape;146;p29"/>
          <p:cNvPicPr preferRelativeResize="0"/>
          <p:nvPr/>
        </p:nvPicPr>
        <p:blipFill>
          <a:blip r:embed="rId4">
            <a:alphaModFix/>
          </a:blip>
          <a:stretch>
            <a:fillRect/>
          </a:stretch>
        </p:blipFill>
        <p:spPr>
          <a:xfrm>
            <a:off x="444138" y="1449050"/>
            <a:ext cx="1451200" cy="1451200"/>
          </a:xfrm>
          <a:prstGeom prst="rect">
            <a:avLst/>
          </a:prstGeom>
          <a:noFill/>
          <a:ln>
            <a:noFill/>
          </a:ln>
        </p:spPr>
      </p:pic>
      <p:sp>
        <p:nvSpPr>
          <p:cNvPr id="147" name="Google Shape;147;p29"/>
          <p:cNvSpPr txBox="1"/>
          <p:nvPr/>
        </p:nvSpPr>
        <p:spPr>
          <a:xfrm>
            <a:off x="1996863" y="2967900"/>
            <a:ext cx="27546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Monitoring</a:t>
            </a:r>
            <a:endParaRPr sz="2200">
              <a:latin typeface="Nunito"/>
              <a:ea typeface="Nunito"/>
              <a:cs typeface="Nunito"/>
              <a:sym typeface="Nunito"/>
            </a:endParaRPr>
          </a:p>
          <a:p>
            <a:pPr indent="0" lvl="0" marL="0" rtl="0" algn="ctr">
              <a:lnSpc>
                <a:spcPct val="115000"/>
              </a:lnSpc>
              <a:spcBef>
                <a:spcPts val="1600"/>
              </a:spcBef>
              <a:spcAft>
                <a:spcPts val="1600"/>
              </a:spcAft>
              <a:buNone/>
            </a:pPr>
            <a:r>
              <a:rPr lang="en">
                <a:latin typeface="Nunito"/>
                <a:ea typeface="Nunito"/>
                <a:cs typeface="Nunito"/>
                <a:sym typeface="Nunito"/>
              </a:rPr>
              <a:t>Identify Hazards</a:t>
            </a:r>
            <a:endParaRPr>
              <a:latin typeface="Nunito"/>
              <a:ea typeface="Nunito"/>
              <a:cs typeface="Nunito"/>
              <a:sym typeface="Nunito"/>
            </a:endParaRPr>
          </a:p>
        </p:txBody>
      </p:sp>
      <p:pic>
        <p:nvPicPr>
          <p:cNvPr id="148" name="Google Shape;148;p29"/>
          <p:cNvPicPr preferRelativeResize="0"/>
          <p:nvPr/>
        </p:nvPicPr>
        <p:blipFill>
          <a:blip r:embed="rId5">
            <a:alphaModFix/>
          </a:blip>
          <a:stretch>
            <a:fillRect/>
          </a:stretch>
        </p:blipFill>
        <p:spPr>
          <a:xfrm>
            <a:off x="2648563" y="1449050"/>
            <a:ext cx="1451202" cy="1451202"/>
          </a:xfrm>
          <a:prstGeom prst="rect">
            <a:avLst/>
          </a:prstGeom>
          <a:noFill/>
          <a:ln>
            <a:noFill/>
          </a:ln>
        </p:spPr>
      </p:pic>
      <p:sp>
        <p:nvSpPr>
          <p:cNvPr id="149" name="Google Shape;149;p29"/>
          <p:cNvSpPr txBox="1"/>
          <p:nvPr/>
        </p:nvSpPr>
        <p:spPr>
          <a:xfrm>
            <a:off x="4070263" y="2967900"/>
            <a:ext cx="31053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Control</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Reduce Inherent</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Model Hazards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pic>
        <p:nvPicPr>
          <p:cNvPr id="150" name="Google Shape;150;p29"/>
          <p:cNvPicPr preferRelativeResize="0"/>
          <p:nvPr/>
        </p:nvPicPr>
        <p:blipFill>
          <a:blip r:embed="rId3">
            <a:alphaModFix/>
          </a:blip>
          <a:stretch>
            <a:fillRect/>
          </a:stretch>
        </p:blipFill>
        <p:spPr>
          <a:xfrm>
            <a:off x="4897313" y="1449050"/>
            <a:ext cx="1451202" cy="1451202"/>
          </a:xfrm>
          <a:prstGeom prst="rect">
            <a:avLst/>
          </a:prstGeom>
          <a:noFill/>
          <a:ln>
            <a:noFill/>
          </a:ln>
        </p:spPr>
      </p:pic>
      <p:pic>
        <p:nvPicPr>
          <p:cNvPr id="151" name="Google Shape;151;p29"/>
          <p:cNvPicPr preferRelativeResize="0"/>
          <p:nvPr/>
        </p:nvPicPr>
        <p:blipFill rotWithShape="1">
          <a:blip r:embed="rId6">
            <a:alphaModFix/>
          </a:blip>
          <a:srcRect b="11249" l="10793" r="11277" t="12589"/>
          <a:stretch/>
        </p:blipFill>
        <p:spPr>
          <a:xfrm>
            <a:off x="7250363" y="1560675"/>
            <a:ext cx="1275401" cy="1250199"/>
          </a:xfrm>
          <a:prstGeom prst="rect">
            <a:avLst/>
          </a:prstGeom>
          <a:noFill/>
          <a:ln>
            <a:noFill/>
          </a:ln>
        </p:spPr>
      </p:pic>
      <p:sp>
        <p:nvSpPr>
          <p:cNvPr id="152" name="Google Shape;152;p29"/>
          <p:cNvSpPr txBox="1"/>
          <p:nvPr/>
        </p:nvSpPr>
        <p:spPr>
          <a:xfrm>
            <a:off x="6424663" y="2967900"/>
            <a:ext cx="29268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Systemic Safety</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Reducing Risks</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Beyond Individual Models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sp>
        <p:nvSpPr>
          <p:cNvPr id="153" name="Google Shape;153;p29"/>
          <p:cNvSpPr/>
          <p:nvPr/>
        </p:nvSpPr>
        <p:spPr>
          <a:xfrm>
            <a:off x="207650" y="1313263"/>
            <a:ext cx="1924200" cy="27330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65"/>
          <p:cNvSpPr txBox="1"/>
          <p:nvPr>
            <p:ph type="title"/>
          </p:nvPr>
        </p:nvSpPr>
        <p:spPr>
          <a:xfrm>
            <a:off x="311700" y="64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Applications of Representation Control</a:t>
            </a:r>
            <a:endParaRPr/>
          </a:p>
        </p:txBody>
      </p:sp>
      <p:sp>
        <p:nvSpPr>
          <p:cNvPr id="741" name="Google Shape;741;p6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65"/>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43" name="Google Shape;743;p6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44" name="Google Shape;744;p6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descr="A screenshot of a computer&#10;&#10;Description automatically generated" id="745" name="Google Shape;745;p65"/>
          <p:cNvPicPr preferRelativeResize="0"/>
          <p:nvPr/>
        </p:nvPicPr>
        <p:blipFill rotWithShape="1">
          <a:blip r:embed="rId3">
            <a:alphaModFix/>
          </a:blip>
          <a:srcRect b="-7262" l="0" r="0" t="7641"/>
          <a:stretch/>
        </p:blipFill>
        <p:spPr>
          <a:xfrm>
            <a:off x="994050" y="1078375"/>
            <a:ext cx="7155900" cy="35646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p66"/>
          <p:cNvSpPr txBox="1"/>
          <p:nvPr>
            <p:ph type="title"/>
          </p:nvPr>
        </p:nvSpPr>
        <p:spPr>
          <a:xfrm>
            <a:off x="423625" y="199905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Machine Unlearning</a:t>
            </a:r>
            <a:endParaRPr sz="3000"/>
          </a:p>
        </p:txBody>
      </p:sp>
      <p:sp>
        <p:nvSpPr>
          <p:cNvPr id="751" name="Google Shape;751;p66"/>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752" name="Google Shape;752;p66"/>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753" name="Google Shape;753;p66"/>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54" name="Google Shape;754;p66"/>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755" name="Google Shape;755;p66"/>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56" name="Google Shape;756;p6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57" name="Google Shape;757;p6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67"/>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Introduction to Unlearning</a:t>
            </a:r>
            <a:endParaRPr sz="3600">
              <a:latin typeface="Nunito"/>
              <a:ea typeface="Nunito"/>
              <a:cs typeface="Nunito"/>
              <a:sym typeface="Nunito"/>
            </a:endParaRPr>
          </a:p>
        </p:txBody>
      </p:sp>
      <p:sp>
        <p:nvSpPr>
          <p:cNvPr id="763" name="Google Shape;763;p67"/>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764" name="Google Shape;764;p67"/>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765" name="Google Shape;765;p67"/>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766" name="Google Shape;766;p67"/>
          <p:cNvSpPr txBox="1"/>
          <p:nvPr/>
        </p:nvSpPr>
        <p:spPr>
          <a:xfrm>
            <a:off x="3715825" y="4798800"/>
            <a:ext cx="1655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FFFFFF"/>
                </a:solidFill>
                <a:latin typeface="Nunito"/>
                <a:ea typeface="Nunito"/>
                <a:cs typeface="Nunito"/>
                <a:sym typeface="Nunito"/>
              </a:rPr>
              <a:t>Center for AI Safety</a:t>
            </a:r>
            <a:endParaRPr sz="1300">
              <a:solidFill>
                <a:srgbClr val="FFFFFF"/>
              </a:solidFill>
              <a:latin typeface="Nunito"/>
              <a:ea typeface="Nunito"/>
              <a:cs typeface="Nunito"/>
              <a:sym typeface="Nunito"/>
            </a:endParaRPr>
          </a:p>
        </p:txBody>
      </p:sp>
      <p:sp>
        <p:nvSpPr>
          <p:cNvPr id="767" name="Google Shape;767;p67"/>
          <p:cNvSpPr txBox="1"/>
          <p:nvPr/>
        </p:nvSpPr>
        <p:spPr>
          <a:xfrm>
            <a:off x="423400" y="790100"/>
            <a:ext cx="8530500" cy="1147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Machine unlearning involves selectively removing data from a trained model's memory, 'erasing' specific knowledge without retraining the model from scratch.</a:t>
            </a:r>
            <a:endParaRPr sz="2000">
              <a:solidFill>
                <a:schemeClr val="dk1"/>
              </a:solidFill>
              <a:latin typeface="Nunito"/>
              <a:ea typeface="Nunito"/>
              <a:cs typeface="Nunito"/>
              <a:sym typeface="Nunito"/>
            </a:endParaRPr>
          </a:p>
        </p:txBody>
      </p:sp>
      <p:sp>
        <p:nvSpPr>
          <p:cNvPr id="768" name="Google Shape;768;p67"/>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69" name="Google Shape;769;p6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70" name="Google Shape;770;p6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71" name="Google Shape;771;p67"/>
          <p:cNvSpPr txBox="1"/>
          <p:nvPr/>
        </p:nvSpPr>
        <p:spPr>
          <a:xfrm>
            <a:off x="423400" y="2085500"/>
            <a:ext cx="8530500" cy="877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By applying machine unlearning, developers can ensure that language models do not retain or disseminate sensitive or hazardous information. </a:t>
            </a:r>
            <a:endParaRPr sz="2000">
              <a:solidFill>
                <a:schemeClr val="dk1"/>
              </a:solidFill>
              <a:latin typeface="Nunito"/>
              <a:ea typeface="Nunito"/>
              <a:cs typeface="Nunito"/>
              <a:sym typeface="Nunito"/>
            </a:endParaRPr>
          </a:p>
        </p:txBody>
      </p:sp>
      <p:sp>
        <p:nvSpPr>
          <p:cNvPr id="772" name="Google Shape;772;p67"/>
          <p:cNvSpPr txBox="1"/>
          <p:nvPr/>
        </p:nvSpPr>
        <p:spPr>
          <a:xfrm>
            <a:off x="423400" y="3076100"/>
            <a:ext cx="8530500" cy="877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For instance, if a model learns how to create harmful biological agents or cyber weapons, machine unlearning can be used to selectively remove this knowledge, thus preventing its misuse.</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68"/>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Unlearning </a:t>
            </a:r>
            <a:r>
              <a:rPr lang="en"/>
              <a:t>Hazardous</a:t>
            </a:r>
            <a:r>
              <a:rPr lang="en"/>
              <a:t> Knowledge</a:t>
            </a:r>
            <a:endParaRPr sz="3600">
              <a:latin typeface="Nunito"/>
              <a:ea typeface="Nunito"/>
              <a:cs typeface="Nunito"/>
              <a:sym typeface="Nunito"/>
            </a:endParaRPr>
          </a:p>
        </p:txBody>
      </p:sp>
      <p:sp>
        <p:nvSpPr>
          <p:cNvPr id="778" name="Google Shape;778;p68"/>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779" name="Google Shape;779;p68"/>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780" name="Google Shape;780;p68"/>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781" name="Google Shape;781;p68"/>
          <p:cNvSpPr txBox="1"/>
          <p:nvPr/>
        </p:nvSpPr>
        <p:spPr>
          <a:xfrm>
            <a:off x="3715825" y="4798800"/>
            <a:ext cx="1655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FFFFFF"/>
                </a:solidFill>
                <a:latin typeface="Nunito"/>
                <a:ea typeface="Nunito"/>
                <a:cs typeface="Nunito"/>
                <a:sym typeface="Nunito"/>
              </a:rPr>
              <a:t>Center for AI Safety</a:t>
            </a:r>
            <a:endParaRPr sz="1300">
              <a:solidFill>
                <a:srgbClr val="FFFFFF"/>
              </a:solidFill>
              <a:latin typeface="Nunito"/>
              <a:ea typeface="Nunito"/>
              <a:cs typeface="Nunito"/>
              <a:sym typeface="Nunito"/>
            </a:endParaRPr>
          </a:p>
        </p:txBody>
      </p:sp>
      <p:sp>
        <p:nvSpPr>
          <p:cNvPr id="782" name="Google Shape;782;p68"/>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83" name="Google Shape;783;p6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84" name="Google Shape;784;p6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85" name="Google Shape;785;p68"/>
          <p:cNvSpPr txBox="1"/>
          <p:nvPr/>
        </p:nvSpPr>
        <p:spPr>
          <a:xfrm>
            <a:off x="431450" y="712188"/>
            <a:ext cx="8445900" cy="105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Targeted removal of </a:t>
            </a:r>
            <a:r>
              <a:rPr lang="en" sz="2000">
                <a:solidFill>
                  <a:schemeClr val="dk1"/>
                </a:solidFill>
                <a:highlight>
                  <a:srgbClr val="F4CCCC"/>
                </a:highlight>
                <a:latin typeface="Nunito"/>
                <a:ea typeface="Nunito"/>
                <a:cs typeface="Nunito"/>
                <a:sym typeface="Nunito"/>
              </a:rPr>
              <a:t>hazardous knowledge</a:t>
            </a:r>
            <a:r>
              <a:rPr lang="en" sz="2000">
                <a:solidFill>
                  <a:schemeClr val="dk1"/>
                </a:solidFill>
                <a:latin typeface="Nunito"/>
                <a:ea typeface="Nunito"/>
                <a:cs typeface="Nunito"/>
                <a:sym typeface="Nunito"/>
              </a:rPr>
              <a:t> from a language model can </a:t>
            </a:r>
            <a:r>
              <a:rPr lang="en" sz="2000">
                <a:solidFill>
                  <a:schemeClr val="dk1"/>
                </a:solidFill>
                <a:latin typeface="Nunito"/>
                <a:ea typeface="Nunito"/>
                <a:cs typeface="Nunito"/>
                <a:sym typeface="Nunito"/>
              </a:rPr>
              <a:t>involve </a:t>
            </a:r>
            <a:r>
              <a:rPr lang="en" sz="2000">
                <a:solidFill>
                  <a:schemeClr val="dk1"/>
                </a:solidFill>
                <a:latin typeface="Nunito"/>
                <a:ea typeface="Nunito"/>
                <a:cs typeface="Nunito"/>
                <a:sym typeface="Nunito"/>
              </a:rPr>
              <a:t>eliminating </a:t>
            </a:r>
            <a:r>
              <a:rPr lang="en" sz="2000">
                <a:solidFill>
                  <a:schemeClr val="dk1"/>
                </a:solidFill>
                <a:highlight>
                  <a:srgbClr val="FFF2CC"/>
                </a:highlight>
                <a:latin typeface="Nunito"/>
                <a:ea typeface="Nunito"/>
                <a:cs typeface="Nunito"/>
                <a:sym typeface="Nunito"/>
              </a:rPr>
              <a:t>overlapping, dual use dangerous expertise</a:t>
            </a:r>
            <a:r>
              <a:rPr lang="en" sz="2000">
                <a:solidFill>
                  <a:schemeClr val="dk1"/>
                </a:solidFill>
                <a:latin typeface="Nunito"/>
                <a:ea typeface="Nunito"/>
                <a:cs typeface="Nunito"/>
                <a:sym typeface="Nunito"/>
              </a:rPr>
              <a:t> while preserving </a:t>
            </a:r>
            <a:r>
              <a:rPr lang="en" sz="2000">
                <a:solidFill>
                  <a:schemeClr val="dk1"/>
                </a:solidFill>
                <a:highlight>
                  <a:srgbClr val="D9EAD3"/>
                </a:highlight>
                <a:latin typeface="Nunito"/>
                <a:ea typeface="Nunito"/>
                <a:cs typeface="Nunito"/>
                <a:sym typeface="Nunito"/>
              </a:rPr>
              <a:t>fundamental capabilities</a:t>
            </a:r>
            <a:r>
              <a:rPr lang="en" sz="2000">
                <a:solidFill>
                  <a:schemeClr val="dk1"/>
                </a:solidFill>
                <a:highlight>
                  <a:schemeClr val="lt1"/>
                </a:highlight>
                <a:latin typeface="Nunito"/>
                <a:ea typeface="Nunito"/>
                <a:cs typeface="Nunito"/>
                <a:sym typeface="Nunito"/>
              </a:rPr>
              <a:t>.</a:t>
            </a:r>
            <a:endParaRPr sz="1800">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sz="1800">
              <a:solidFill>
                <a:schemeClr val="dk1"/>
              </a:solidFill>
              <a:latin typeface="Nunito"/>
              <a:ea typeface="Nunito"/>
              <a:cs typeface="Nunito"/>
              <a:sym typeface="Nunito"/>
            </a:endParaRPr>
          </a:p>
        </p:txBody>
      </p:sp>
      <p:pic>
        <p:nvPicPr>
          <p:cNvPr id="786" name="Google Shape;786;p68"/>
          <p:cNvPicPr preferRelativeResize="0"/>
          <p:nvPr/>
        </p:nvPicPr>
        <p:blipFill rotWithShape="1">
          <a:blip r:embed="rId3">
            <a:alphaModFix/>
          </a:blip>
          <a:srcRect b="0" l="0" r="0" t="3781"/>
          <a:stretch/>
        </p:blipFill>
        <p:spPr>
          <a:xfrm>
            <a:off x="1216638" y="2001200"/>
            <a:ext cx="6710574" cy="268300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69"/>
          <p:cNvSpPr txBox="1"/>
          <p:nvPr>
            <p:ph type="title"/>
          </p:nvPr>
        </p:nvSpPr>
        <p:spPr>
          <a:xfrm>
            <a:off x="423450" y="184665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Machine Ethics (To Be Continued)</a:t>
            </a:r>
            <a:endParaRPr sz="3000"/>
          </a:p>
        </p:txBody>
      </p:sp>
      <p:sp>
        <p:nvSpPr>
          <p:cNvPr id="792" name="Google Shape;792;p69"/>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793" name="Google Shape;793;p69"/>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794" name="Google Shape;794;p69"/>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95" name="Google Shape;795;p69"/>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796" name="Google Shape;796;p69"/>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97" name="Google Shape;797;p6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98" name="Google Shape;798;p6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pic>
        <p:nvPicPr>
          <p:cNvPr id="803" name="Google Shape;803;p70"/>
          <p:cNvPicPr preferRelativeResize="0"/>
          <p:nvPr/>
        </p:nvPicPr>
        <p:blipFill>
          <a:blip r:embed="rId3">
            <a:alphaModFix/>
          </a:blip>
          <a:stretch>
            <a:fillRect/>
          </a:stretch>
        </p:blipFill>
        <p:spPr>
          <a:xfrm>
            <a:off x="7162463" y="1449050"/>
            <a:ext cx="1451202" cy="1451202"/>
          </a:xfrm>
          <a:prstGeom prst="rect">
            <a:avLst/>
          </a:prstGeom>
          <a:noFill/>
          <a:ln>
            <a:noFill/>
          </a:ln>
        </p:spPr>
      </p:pic>
      <p:sp>
        <p:nvSpPr>
          <p:cNvPr id="804" name="Google Shape;804;p7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805" name="Google Shape;805;p70"/>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06" name="Google Shape;806;p7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07" name="Google Shape;807;p7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08" name="Google Shape;808;p70"/>
          <p:cNvSpPr txBox="1"/>
          <p:nvPr/>
        </p:nvSpPr>
        <p:spPr>
          <a:xfrm>
            <a:off x="-207562" y="2929050"/>
            <a:ext cx="2754600" cy="1159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Robustness</a:t>
            </a:r>
            <a:endParaRPr sz="2200">
              <a:latin typeface="Nunito"/>
              <a:ea typeface="Nunito"/>
              <a:cs typeface="Nunito"/>
              <a:sym typeface="Nunito"/>
            </a:endParaRPr>
          </a:p>
          <a:p>
            <a:pPr indent="0" lvl="0" marL="0" rtl="0" algn="ctr">
              <a:lnSpc>
                <a:spcPct val="115000"/>
              </a:lnSpc>
              <a:spcBef>
                <a:spcPts val="1600"/>
              </a:spcBef>
              <a:spcAft>
                <a:spcPts val="0"/>
              </a:spcAft>
              <a:buNone/>
            </a:pPr>
            <a:r>
              <a:rPr lang="en">
                <a:latin typeface="Nunito"/>
                <a:ea typeface="Nunito"/>
                <a:cs typeface="Nunito"/>
                <a:sym typeface="Nunito"/>
              </a:rPr>
              <a:t>Withstand Hazards</a:t>
            </a:r>
            <a:endParaRPr>
              <a:latin typeface="Nunito"/>
              <a:ea typeface="Nunito"/>
              <a:cs typeface="Nunito"/>
              <a:sym typeface="Nunito"/>
            </a:endParaRPr>
          </a:p>
          <a:p>
            <a:pPr indent="0" lvl="0" marL="0" rtl="0" algn="ctr">
              <a:lnSpc>
                <a:spcPct val="115000"/>
              </a:lnSpc>
              <a:spcBef>
                <a:spcPts val="1600"/>
              </a:spcBef>
              <a:spcAft>
                <a:spcPts val="0"/>
              </a:spcAft>
              <a:buNone/>
            </a:pPr>
            <a:r>
              <a:t/>
            </a:r>
            <a:endParaRPr>
              <a:latin typeface="Nunito"/>
              <a:ea typeface="Nunito"/>
              <a:cs typeface="Nunito"/>
              <a:sym typeface="Nunito"/>
            </a:endParaRPr>
          </a:p>
          <a:p>
            <a:pPr indent="0" lvl="0" marL="0" rtl="0" algn="l">
              <a:lnSpc>
                <a:spcPct val="115000"/>
              </a:lnSpc>
              <a:spcBef>
                <a:spcPts val="1600"/>
              </a:spcBef>
              <a:spcAft>
                <a:spcPts val="1600"/>
              </a:spcAft>
              <a:buNone/>
            </a:pPr>
            <a:r>
              <a:t/>
            </a:r>
            <a:endParaRPr>
              <a:latin typeface="Nunito"/>
              <a:ea typeface="Nunito"/>
              <a:cs typeface="Nunito"/>
              <a:sym typeface="Nunito"/>
            </a:endParaRPr>
          </a:p>
        </p:txBody>
      </p:sp>
      <p:pic>
        <p:nvPicPr>
          <p:cNvPr id="809" name="Google Shape;809;p70"/>
          <p:cNvPicPr preferRelativeResize="0"/>
          <p:nvPr/>
        </p:nvPicPr>
        <p:blipFill>
          <a:blip r:embed="rId4">
            <a:alphaModFix/>
          </a:blip>
          <a:stretch>
            <a:fillRect/>
          </a:stretch>
        </p:blipFill>
        <p:spPr>
          <a:xfrm>
            <a:off x="444138" y="1449050"/>
            <a:ext cx="1451200" cy="1451200"/>
          </a:xfrm>
          <a:prstGeom prst="rect">
            <a:avLst/>
          </a:prstGeom>
          <a:noFill/>
          <a:ln>
            <a:noFill/>
          </a:ln>
        </p:spPr>
      </p:pic>
      <p:sp>
        <p:nvSpPr>
          <p:cNvPr id="810" name="Google Shape;810;p70"/>
          <p:cNvSpPr txBox="1"/>
          <p:nvPr/>
        </p:nvSpPr>
        <p:spPr>
          <a:xfrm>
            <a:off x="1996863" y="2967900"/>
            <a:ext cx="27546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Monitoring</a:t>
            </a:r>
            <a:endParaRPr sz="2200">
              <a:latin typeface="Nunito"/>
              <a:ea typeface="Nunito"/>
              <a:cs typeface="Nunito"/>
              <a:sym typeface="Nunito"/>
            </a:endParaRPr>
          </a:p>
          <a:p>
            <a:pPr indent="0" lvl="0" marL="0" rtl="0" algn="ctr">
              <a:lnSpc>
                <a:spcPct val="115000"/>
              </a:lnSpc>
              <a:spcBef>
                <a:spcPts val="1600"/>
              </a:spcBef>
              <a:spcAft>
                <a:spcPts val="1600"/>
              </a:spcAft>
              <a:buNone/>
            </a:pPr>
            <a:r>
              <a:rPr lang="en">
                <a:latin typeface="Nunito"/>
                <a:ea typeface="Nunito"/>
                <a:cs typeface="Nunito"/>
                <a:sym typeface="Nunito"/>
              </a:rPr>
              <a:t>Identify Hazards</a:t>
            </a:r>
            <a:endParaRPr>
              <a:latin typeface="Nunito"/>
              <a:ea typeface="Nunito"/>
              <a:cs typeface="Nunito"/>
              <a:sym typeface="Nunito"/>
            </a:endParaRPr>
          </a:p>
        </p:txBody>
      </p:sp>
      <p:pic>
        <p:nvPicPr>
          <p:cNvPr id="811" name="Google Shape;811;p70"/>
          <p:cNvPicPr preferRelativeResize="0"/>
          <p:nvPr/>
        </p:nvPicPr>
        <p:blipFill>
          <a:blip r:embed="rId5">
            <a:alphaModFix/>
          </a:blip>
          <a:stretch>
            <a:fillRect/>
          </a:stretch>
        </p:blipFill>
        <p:spPr>
          <a:xfrm>
            <a:off x="2648563" y="1449050"/>
            <a:ext cx="1451202" cy="1451202"/>
          </a:xfrm>
          <a:prstGeom prst="rect">
            <a:avLst/>
          </a:prstGeom>
          <a:noFill/>
          <a:ln>
            <a:noFill/>
          </a:ln>
        </p:spPr>
      </p:pic>
      <p:sp>
        <p:nvSpPr>
          <p:cNvPr id="812" name="Google Shape;812;p70"/>
          <p:cNvSpPr txBox="1"/>
          <p:nvPr/>
        </p:nvSpPr>
        <p:spPr>
          <a:xfrm>
            <a:off x="4070263" y="2967900"/>
            <a:ext cx="31053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Control</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Reduce Inherent</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Model Hazards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pic>
        <p:nvPicPr>
          <p:cNvPr id="813" name="Google Shape;813;p70"/>
          <p:cNvPicPr preferRelativeResize="0"/>
          <p:nvPr/>
        </p:nvPicPr>
        <p:blipFill>
          <a:blip r:embed="rId3">
            <a:alphaModFix/>
          </a:blip>
          <a:stretch>
            <a:fillRect/>
          </a:stretch>
        </p:blipFill>
        <p:spPr>
          <a:xfrm>
            <a:off x="4897313" y="1449050"/>
            <a:ext cx="1451202" cy="1451202"/>
          </a:xfrm>
          <a:prstGeom prst="rect">
            <a:avLst/>
          </a:prstGeom>
          <a:noFill/>
          <a:ln>
            <a:noFill/>
          </a:ln>
        </p:spPr>
      </p:pic>
      <p:pic>
        <p:nvPicPr>
          <p:cNvPr id="814" name="Google Shape;814;p70"/>
          <p:cNvPicPr preferRelativeResize="0"/>
          <p:nvPr/>
        </p:nvPicPr>
        <p:blipFill rotWithShape="1">
          <a:blip r:embed="rId6">
            <a:alphaModFix/>
          </a:blip>
          <a:srcRect b="11249" l="10793" r="11277" t="12589"/>
          <a:stretch/>
        </p:blipFill>
        <p:spPr>
          <a:xfrm>
            <a:off x="7250363" y="1560675"/>
            <a:ext cx="1275401" cy="1250199"/>
          </a:xfrm>
          <a:prstGeom prst="rect">
            <a:avLst/>
          </a:prstGeom>
          <a:noFill/>
          <a:ln>
            <a:noFill/>
          </a:ln>
        </p:spPr>
      </p:pic>
      <p:sp>
        <p:nvSpPr>
          <p:cNvPr id="815" name="Google Shape;815;p70"/>
          <p:cNvSpPr txBox="1"/>
          <p:nvPr/>
        </p:nvSpPr>
        <p:spPr>
          <a:xfrm>
            <a:off x="6424663" y="2967900"/>
            <a:ext cx="2926800" cy="1081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200">
                <a:latin typeface="Nunito"/>
                <a:ea typeface="Nunito"/>
                <a:cs typeface="Nunito"/>
                <a:sym typeface="Nunito"/>
              </a:rPr>
              <a:t>Systemic Safety</a:t>
            </a:r>
            <a:endParaRPr sz="2200">
              <a:latin typeface="Nunito"/>
              <a:ea typeface="Nunito"/>
              <a:cs typeface="Nunito"/>
              <a:sym typeface="Nunito"/>
            </a:endParaRPr>
          </a:p>
          <a:p>
            <a:pPr indent="0" lvl="0" marL="0" rtl="0" algn="ctr">
              <a:spcBef>
                <a:spcPts val="1600"/>
              </a:spcBef>
              <a:spcAft>
                <a:spcPts val="0"/>
              </a:spcAft>
              <a:buNone/>
            </a:pPr>
            <a:r>
              <a:rPr lang="en">
                <a:latin typeface="Nunito"/>
                <a:ea typeface="Nunito"/>
                <a:cs typeface="Nunito"/>
                <a:sym typeface="Nunito"/>
              </a:rPr>
              <a:t>Reducing Risks</a:t>
            </a:r>
            <a:endParaRPr>
              <a:latin typeface="Nunito"/>
              <a:ea typeface="Nunito"/>
              <a:cs typeface="Nunito"/>
              <a:sym typeface="Nunito"/>
            </a:endParaRPr>
          </a:p>
          <a:p>
            <a:pPr indent="0" lvl="0" marL="0" rtl="0" algn="ctr">
              <a:spcBef>
                <a:spcPts val="0"/>
              </a:spcBef>
              <a:spcAft>
                <a:spcPts val="0"/>
              </a:spcAft>
              <a:buNone/>
            </a:pPr>
            <a:r>
              <a:rPr lang="en">
                <a:latin typeface="Nunito"/>
                <a:ea typeface="Nunito"/>
                <a:cs typeface="Nunito"/>
                <a:sym typeface="Nunito"/>
              </a:rPr>
              <a:t>Beyond Individual Models</a:t>
            </a:r>
            <a:endParaRPr>
              <a:latin typeface="Nunito"/>
              <a:ea typeface="Nunito"/>
              <a:cs typeface="Nunito"/>
              <a:sym typeface="Nunito"/>
            </a:endParaRPr>
          </a:p>
          <a:p>
            <a:pPr indent="0" lvl="0" marL="0" rtl="0" algn="l">
              <a:lnSpc>
                <a:spcPct val="115000"/>
              </a:lnSpc>
              <a:spcBef>
                <a:spcPts val="0"/>
              </a:spcBef>
              <a:spcAft>
                <a:spcPts val="1600"/>
              </a:spcAft>
              <a:buNone/>
            </a:pPr>
            <a:r>
              <a:t/>
            </a:r>
            <a:endParaRPr>
              <a:latin typeface="Nunito"/>
              <a:ea typeface="Nunito"/>
              <a:cs typeface="Nunito"/>
              <a:sym typeface="Nunito"/>
            </a:endParaRPr>
          </a:p>
        </p:txBody>
      </p:sp>
      <p:sp>
        <p:nvSpPr>
          <p:cNvPr id="816" name="Google Shape;816;p70"/>
          <p:cNvSpPr/>
          <p:nvPr/>
        </p:nvSpPr>
        <p:spPr>
          <a:xfrm>
            <a:off x="6753225" y="1304550"/>
            <a:ext cx="2267100" cy="28770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71"/>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Watermarking</a:t>
            </a:r>
            <a:endParaRPr sz="3600">
              <a:latin typeface="Nunito"/>
              <a:ea typeface="Nunito"/>
              <a:cs typeface="Nunito"/>
              <a:sym typeface="Nunito"/>
            </a:endParaRPr>
          </a:p>
        </p:txBody>
      </p:sp>
      <p:sp>
        <p:nvSpPr>
          <p:cNvPr id="822" name="Google Shape;822;p71"/>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823" name="Google Shape;823;p71"/>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824" name="Google Shape;824;p71"/>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25" name="Google Shape;825;p71"/>
          <p:cNvSpPr txBox="1"/>
          <p:nvPr/>
        </p:nvSpPr>
        <p:spPr>
          <a:xfrm>
            <a:off x="3715825" y="4798800"/>
            <a:ext cx="1655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FFFFFF"/>
                </a:solidFill>
                <a:latin typeface="Nunito"/>
                <a:ea typeface="Nunito"/>
                <a:cs typeface="Nunito"/>
                <a:sym typeface="Nunito"/>
              </a:rPr>
              <a:t>Center for AI Safety</a:t>
            </a:r>
            <a:endParaRPr sz="1300">
              <a:solidFill>
                <a:srgbClr val="FFFFFF"/>
              </a:solidFill>
              <a:latin typeface="Nunito"/>
              <a:ea typeface="Nunito"/>
              <a:cs typeface="Nunito"/>
              <a:sym typeface="Nunito"/>
            </a:endParaRPr>
          </a:p>
        </p:txBody>
      </p:sp>
      <p:sp>
        <p:nvSpPr>
          <p:cNvPr id="826" name="Google Shape;826;p71"/>
          <p:cNvSpPr txBox="1"/>
          <p:nvPr/>
        </p:nvSpPr>
        <p:spPr>
          <a:xfrm>
            <a:off x="423400" y="790100"/>
            <a:ext cx="5016000" cy="21501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Watermarking language models for proof of humanity ensures that the content generated by AI can be distinguished from human-created content.</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Applying watermark has negligible impact on the text quality</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If there are too many “green tokens” in the output, the text is model-generated.</a:t>
            </a:r>
            <a:endParaRPr sz="2000">
              <a:solidFill>
                <a:schemeClr val="dk1"/>
              </a:solidFill>
              <a:latin typeface="Nunito"/>
              <a:ea typeface="Nunito"/>
              <a:cs typeface="Nunito"/>
              <a:sym typeface="Nunito"/>
            </a:endParaRPr>
          </a:p>
        </p:txBody>
      </p:sp>
      <p:pic>
        <p:nvPicPr>
          <p:cNvPr id="827" name="Google Shape;827;p71"/>
          <p:cNvPicPr preferRelativeResize="0"/>
          <p:nvPr/>
        </p:nvPicPr>
        <p:blipFill>
          <a:blip r:embed="rId3">
            <a:alphaModFix/>
          </a:blip>
          <a:stretch>
            <a:fillRect/>
          </a:stretch>
        </p:blipFill>
        <p:spPr>
          <a:xfrm>
            <a:off x="5439549" y="1058650"/>
            <a:ext cx="3451125" cy="3281925"/>
          </a:xfrm>
          <a:prstGeom prst="rect">
            <a:avLst/>
          </a:prstGeom>
          <a:noFill/>
          <a:ln>
            <a:noFill/>
          </a:ln>
        </p:spPr>
      </p:pic>
      <p:sp>
        <p:nvSpPr>
          <p:cNvPr id="828" name="Google Shape;828;p71"/>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29" name="Google Shape;829;p7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30" name="Google Shape;830;p7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72"/>
          <p:cNvSpPr txBox="1"/>
          <p:nvPr>
            <p:ph type="title"/>
          </p:nvPr>
        </p:nvSpPr>
        <p:spPr>
          <a:xfrm>
            <a:off x="423450" y="1846650"/>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3000"/>
              <a:t>ML for Cyberdefense</a:t>
            </a:r>
            <a:endParaRPr sz="3000"/>
          </a:p>
          <a:p>
            <a:pPr indent="0" lvl="0" marL="0" rtl="0" algn="l">
              <a:spcBef>
                <a:spcPts val="0"/>
              </a:spcBef>
              <a:spcAft>
                <a:spcPts val="0"/>
              </a:spcAft>
              <a:buNone/>
            </a:pPr>
            <a:r>
              <a:t/>
            </a:r>
            <a:endParaRPr sz="3000"/>
          </a:p>
        </p:txBody>
      </p:sp>
      <p:sp>
        <p:nvSpPr>
          <p:cNvPr id="836" name="Google Shape;836;p72"/>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837" name="Google Shape;837;p72"/>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838" name="Google Shape;838;p72"/>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839" name="Google Shape;839;p72"/>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840" name="Google Shape;840;p72"/>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41" name="Google Shape;841;p7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42" name="Google Shape;842;p7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46" name="Shape 846"/>
        <p:cNvGrpSpPr/>
        <p:nvPr/>
      </p:nvGrpSpPr>
      <p:grpSpPr>
        <a:xfrm>
          <a:off x="0" y="0"/>
          <a:ext cx="0" cy="0"/>
          <a:chOff x="0" y="0"/>
          <a:chExt cx="0" cy="0"/>
        </a:xfrm>
      </p:grpSpPr>
      <p:sp>
        <p:nvSpPr>
          <p:cNvPr id="847" name="Google Shape;847;p73"/>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Motivation</a:t>
            </a:r>
            <a:endParaRPr sz="3600">
              <a:latin typeface="Nunito"/>
              <a:ea typeface="Nunito"/>
              <a:cs typeface="Nunito"/>
              <a:sym typeface="Nunito"/>
            </a:endParaRPr>
          </a:p>
        </p:txBody>
      </p:sp>
      <p:sp>
        <p:nvSpPr>
          <p:cNvPr id="848" name="Google Shape;848;p73"/>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849" name="Google Shape;849;p73"/>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850" name="Google Shape;850;p73"/>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851" name="Google Shape;851;p73"/>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852" name="Google Shape;852;p73"/>
          <p:cNvSpPr txBox="1"/>
          <p:nvPr/>
        </p:nvSpPr>
        <p:spPr>
          <a:xfrm>
            <a:off x="423400" y="866300"/>
            <a:ext cx="8409000" cy="108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As ML becomes advanced, ML could be used to increase the accessibility, potency, success rate, scale, speed, and stealth of cyberattacks</a:t>
            </a:r>
            <a:endParaRPr sz="2000">
              <a:solidFill>
                <a:srgbClr val="000000"/>
              </a:solidFill>
              <a:latin typeface="Nunito"/>
              <a:ea typeface="Nunito"/>
              <a:cs typeface="Nunito"/>
              <a:sym typeface="Nunito"/>
            </a:endParaRPr>
          </a:p>
        </p:txBody>
      </p:sp>
      <p:sp>
        <p:nvSpPr>
          <p:cNvPr id="853" name="Google Shape;853;p73"/>
          <p:cNvSpPr txBox="1"/>
          <p:nvPr/>
        </p:nvSpPr>
        <p:spPr>
          <a:xfrm>
            <a:off x="423400" y="2078300"/>
            <a:ext cx="8342700" cy="201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Cyberattacks could</a:t>
            </a:r>
            <a:endParaRPr sz="2000">
              <a:latin typeface="Nunito"/>
              <a:ea typeface="Nunito"/>
              <a:cs typeface="Nunito"/>
              <a:sym typeface="Nunito"/>
            </a:endParaRPr>
          </a:p>
          <a:p>
            <a:pPr indent="-355600" lvl="0" marL="457200" rtl="0" algn="l">
              <a:spcBef>
                <a:spcPts val="0"/>
              </a:spcBef>
              <a:spcAft>
                <a:spcPts val="0"/>
              </a:spcAft>
              <a:buSzPts val="2000"/>
              <a:buFont typeface="Nunito"/>
              <a:buChar char="●"/>
            </a:pPr>
            <a:r>
              <a:rPr lang="en" sz="2000">
                <a:latin typeface="Nunito"/>
                <a:ea typeface="Nunito"/>
                <a:cs typeface="Nunito"/>
                <a:sym typeface="Nunito"/>
              </a:rPr>
              <a:t>make ML systems become compromised: if computer systems are insecure, then so are the ML systems that run on the computers</a:t>
            </a:r>
            <a:endParaRPr sz="2000">
              <a:latin typeface="Nunito"/>
              <a:ea typeface="Nunito"/>
              <a:cs typeface="Nunito"/>
              <a:sym typeface="Nunito"/>
            </a:endParaRPr>
          </a:p>
          <a:p>
            <a:pPr indent="-355600" lvl="0" marL="457200" rtl="0" algn="l">
              <a:spcBef>
                <a:spcPts val="0"/>
              </a:spcBef>
              <a:spcAft>
                <a:spcPts val="0"/>
              </a:spcAft>
              <a:buSzPts val="2000"/>
              <a:buFont typeface="Nunito"/>
              <a:buChar char="●"/>
            </a:pPr>
            <a:r>
              <a:rPr lang="en" sz="2000">
                <a:latin typeface="Nunito"/>
                <a:ea typeface="Nunito"/>
                <a:cs typeface="Nunito"/>
                <a:sym typeface="Nunito"/>
              </a:rPr>
              <a:t>destroy critical infrastructure (e.g., hackers can cause rooms to overheat or valves to lock and build up explosive pressure)</a:t>
            </a:r>
            <a:endParaRPr sz="2000">
              <a:latin typeface="Nunito"/>
              <a:ea typeface="Nunito"/>
              <a:cs typeface="Nunito"/>
              <a:sym typeface="Nunito"/>
            </a:endParaRPr>
          </a:p>
          <a:p>
            <a:pPr indent="-355600" lvl="0" marL="457200" rtl="0" algn="l">
              <a:spcBef>
                <a:spcPts val="0"/>
              </a:spcBef>
              <a:spcAft>
                <a:spcPts val="0"/>
              </a:spcAft>
              <a:buSzPts val="2000"/>
              <a:buFont typeface="Nunito"/>
              <a:buChar char="●"/>
            </a:pPr>
            <a:r>
              <a:rPr lang="en" sz="2000">
                <a:latin typeface="Nunito"/>
                <a:ea typeface="Nunito"/>
                <a:cs typeface="Nunito"/>
                <a:sym typeface="Nunito"/>
              </a:rPr>
              <a:t>create geopolitical turbulence, especially if the attacker is unknown</a:t>
            </a:r>
            <a:endParaRPr sz="2000">
              <a:latin typeface="Nunito"/>
              <a:ea typeface="Nunito"/>
              <a:cs typeface="Nunito"/>
              <a:sym typeface="Nunito"/>
            </a:endParaRPr>
          </a:p>
        </p:txBody>
      </p:sp>
      <p:sp>
        <p:nvSpPr>
          <p:cNvPr id="854" name="Google Shape;854;p73"/>
          <p:cNvSpPr txBox="1"/>
          <p:nvPr/>
        </p:nvSpPr>
        <p:spPr>
          <a:xfrm>
            <a:off x="423400" y="4219100"/>
            <a:ext cx="8409000" cy="50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Therefore let’s use ML to improve the cyberdefense (not cyberattacks)</a:t>
            </a:r>
            <a:endParaRPr sz="2000">
              <a:solidFill>
                <a:srgbClr val="000000"/>
              </a:solidFill>
              <a:latin typeface="Nunito"/>
              <a:ea typeface="Nunito"/>
              <a:cs typeface="Nunito"/>
              <a:sym typeface="Nunito"/>
            </a:endParaRPr>
          </a:p>
        </p:txBody>
      </p:sp>
      <p:sp>
        <p:nvSpPr>
          <p:cNvPr id="855" name="Google Shape;855;p73"/>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56" name="Google Shape;856;p7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57" name="Google Shape;857;p7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2"/>
                                        </p:tgtEl>
                                        <p:attrNameLst>
                                          <p:attrName>style.visibility</p:attrName>
                                        </p:attrNameLst>
                                      </p:cBhvr>
                                      <p:to>
                                        <p:strVal val="visible"/>
                                      </p:to>
                                    </p:set>
                                    <p:animEffect filter="fade" transition="in">
                                      <p:cBhvr>
                                        <p:cTn dur="1000"/>
                                        <p:tgtEl>
                                          <p:spTgt spid="8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3">
                                            <p:txEl>
                                              <p:pRg end="0" st="0"/>
                                            </p:txEl>
                                          </p:spTgt>
                                        </p:tgtEl>
                                        <p:attrNameLst>
                                          <p:attrName>style.visibility</p:attrName>
                                        </p:attrNameLst>
                                      </p:cBhvr>
                                      <p:to>
                                        <p:strVal val="visible"/>
                                      </p:to>
                                    </p:set>
                                    <p:animEffect filter="fade" transition="in">
                                      <p:cBhvr>
                                        <p:cTn dur="1000"/>
                                        <p:tgtEl>
                                          <p:spTgt spid="8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3">
                                            <p:txEl>
                                              <p:pRg end="1" st="1"/>
                                            </p:txEl>
                                          </p:spTgt>
                                        </p:tgtEl>
                                        <p:attrNameLst>
                                          <p:attrName>style.visibility</p:attrName>
                                        </p:attrNameLst>
                                      </p:cBhvr>
                                      <p:to>
                                        <p:strVal val="visible"/>
                                      </p:to>
                                    </p:set>
                                    <p:animEffect filter="fade" transition="in">
                                      <p:cBhvr>
                                        <p:cTn dur="1000"/>
                                        <p:tgtEl>
                                          <p:spTgt spid="85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3">
                                            <p:txEl>
                                              <p:pRg end="2" st="2"/>
                                            </p:txEl>
                                          </p:spTgt>
                                        </p:tgtEl>
                                        <p:attrNameLst>
                                          <p:attrName>style.visibility</p:attrName>
                                        </p:attrNameLst>
                                      </p:cBhvr>
                                      <p:to>
                                        <p:strVal val="visible"/>
                                      </p:to>
                                    </p:set>
                                    <p:animEffect filter="fade" transition="in">
                                      <p:cBhvr>
                                        <p:cTn dur="1000"/>
                                        <p:tgtEl>
                                          <p:spTgt spid="85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3">
                                            <p:txEl>
                                              <p:pRg end="3" st="3"/>
                                            </p:txEl>
                                          </p:spTgt>
                                        </p:tgtEl>
                                        <p:attrNameLst>
                                          <p:attrName>style.visibility</p:attrName>
                                        </p:attrNameLst>
                                      </p:cBhvr>
                                      <p:to>
                                        <p:strVal val="visible"/>
                                      </p:to>
                                    </p:set>
                                    <p:animEffect filter="fade" transition="in">
                                      <p:cBhvr>
                                        <p:cTn dur="1000"/>
                                        <p:tgtEl>
                                          <p:spTgt spid="85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4"/>
                                        </p:tgtEl>
                                        <p:attrNameLst>
                                          <p:attrName>style.visibility</p:attrName>
                                        </p:attrNameLst>
                                      </p:cBhvr>
                                      <p:to>
                                        <p:strVal val="visible"/>
                                      </p:to>
                                    </p:set>
                                    <p:animEffect filter="fade" transition="in">
                                      <p:cBhvr>
                                        <p:cTn dur="1000"/>
                                        <p:tgtEl>
                                          <p:spTgt spid="8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61" name="Shape 861"/>
        <p:cNvGrpSpPr/>
        <p:nvPr/>
      </p:nvGrpSpPr>
      <p:grpSpPr>
        <a:xfrm>
          <a:off x="0" y="0"/>
          <a:ext cx="0" cy="0"/>
          <a:chOff x="0" y="0"/>
          <a:chExt cx="0" cy="0"/>
        </a:xfrm>
      </p:grpSpPr>
      <p:sp>
        <p:nvSpPr>
          <p:cNvPr id="862" name="Google Shape;862;p74"/>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Attack vs. Defense</a:t>
            </a:r>
            <a:endParaRPr sz="3600">
              <a:latin typeface="Nunito"/>
              <a:ea typeface="Nunito"/>
              <a:cs typeface="Nunito"/>
              <a:sym typeface="Nunito"/>
            </a:endParaRPr>
          </a:p>
        </p:txBody>
      </p:sp>
      <p:sp>
        <p:nvSpPr>
          <p:cNvPr id="863" name="Google Shape;863;p74"/>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864" name="Google Shape;864;p74"/>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865" name="Google Shape;865;p74"/>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866" name="Google Shape;866;p74"/>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867" name="Google Shape;867;p74"/>
          <p:cNvSpPr txBox="1"/>
          <p:nvPr/>
        </p:nvSpPr>
        <p:spPr>
          <a:xfrm>
            <a:off x="423400" y="866300"/>
            <a:ext cx="8409000" cy="163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In computer security, there is a partial duality between offense and defense: better attacks can uncover new errors, which can be patched to make programs less vulnerable</a:t>
            </a:r>
            <a:endParaRPr sz="2000">
              <a:latin typeface="Nunito"/>
              <a:ea typeface="Nunito"/>
              <a:cs typeface="Nunito"/>
              <a:sym typeface="Nunito"/>
            </a:endParaRPr>
          </a:p>
          <a:p>
            <a:pPr indent="-355600" lvl="0" marL="457200" rtl="0" algn="l">
              <a:spcBef>
                <a:spcPts val="0"/>
              </a:spcBef>
              <a:spcAft>
                <a:spcPts val="0"/>
              </a:spcAft>
              <a:buSzPts val="2000"/>
              <a:buFont typeface="Nunito"/>
              <a:buChar char="●"/>
            </a:pPr>
            <a:r>
              <a:rPr lang="en" sz="2000">
                <a:latin typeface="Nunito"/>
                <a:ea typeface="Nunito"/>
                <a:cs typeface="Nunito"/>
                <a:sym typeface="Nunito"/>
              </a:rPr>
              <a:t>however, some security measures including detectors are more beneficial for defense than offense</a:t>
            </a:r>
            <a:endParaRPr sz="2000">
              <a:latin typeface="Nunito"/>
              <a:ea typeface="Nunito"/>
              <a:cs typeface="Nunito"/>
              <a:sym typeface="Nunito"/>
            </a:endParaRPr>
          </a:p>
        </p:txBody>
      </p:sp>
      <p:sp>
        <p:nvSpPr>
          <p:cNvPr id="868" name="Google Shape;868;p74"/>
          <p:cNvSpPr txBox="1"/>
          <p:nvPr/>
        </p:nvSpPr>
        <p:spPr>
          <a:xfrm>
            <a:off x="423400" y="3380900"/>
            <a:ext cx="8409000" cy="134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Given that ML may become more of line of defense for computer security, to be precautious we encourage people to work on areas that historically can help more with defense than offense—and they should avoid using ML for cyberattacks (e.g., ML for penetration testing)</a:t>
            </a:r>
            <a:endParaRPr sz="2000">
              <a:solidFill>
                <a:srgbClr val="000000"/>
              </a:solidFill>
              <a:latin typeface="Nunito"/>
              <a:ea typeface="Nunito"/>
              <a:cs typeface="Nunito"/>
              <a:sym typeface="Nunito"/>
            </a:endParaRPr>
          </a:p>
        </p:txBody>
      </p:sp>
      <p:sp>
        <p:nvSpPr>
          <p:cNvPr id="869" name="Google Shape;869;p74"/>
          <p:cNvSpPr txBox="1"/>
          <p:nvPr/>
        </p:nvSpPr>
        <p:spPr>
          <a:xfrm>
            <a:off x="423400" y="2591000"/>
            <a:ext cx="8409000" cy="77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In ML security, there is even less of a duality: stronger adversarial attacks do not result in more robust models</a:t>
            </a:r>
            <a:endParaRPr sz="2000">
              <a:latin typeface="Nunito"/>
              <a:ea typeface="Nunito"/>
              <a:cs typeface="Nunito"/>
              <a:sym typeface="Nunito"/>
            </a:endParaRPr>
          </a:p>
        </p:txBody>
      </p:sp>
      <p:sp>
        <p:nvSpPr>
          <p:cNvPr id="870" name="Google Shape;870;p74"/>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71" name="Google Shape;871;p7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72" name="Google Shape;872;p7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7">
                                            <p:txEl>
                                              <p:pRg end="0" st="0"/>
                                            </p:txEl>
                                          </p:spTgt>
                                        </p:tgtEl>
                                        <p:attrNameLst>
                                          <p:attrName>style.visibility</p:attrName>
                                        </p:attrNameLst>
                                      </p:cBhvr>
                                      <p:to>
                                        <p:strVal val="visible"/>
                                      </p:to>
                                    </p:set>
                                    <p:animEffect filter="fade" transition="in">
                                      <p:cBhvr>
                                        <p:cTn dur="1000"/>
                                        <p:tgtEl>
                                          <p:spTgt spid="8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7">
                                            <p:txEl>
                                              <p:pRg end="1" st="1"/>
                                            </p:txEl>
                                          </p:spTgt>
                                        </p:tgtEl>
                                        <p:attrNameLst>
                                          <p:attrName>style.visibility</p:attrName>
                                        </p:attrNameLst>
                                      </p:cBhvr>
                                      <p:to>
                                        <p:strVal val="visible"/>
                                      </p:to>
                                    </p:set>
                                    <p:animEffect filter="fade" transition="in">
                                      <p:cBhvr>
                                        <p:cTn dur="1000"/>
                                        <p:tgtEl>
                                          <p:spTgt spid="8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9"/>
                                        </p:tgtEl>
                                        <p:attrNameLst>
                                          <p:attrName>style.visibility</p:attrName>
                                        </p:attrNameLst>
                                      </p:cBhvr>
                                      <p:to>
                                        <p:strVal val="visible"/>
                                      </p:to>
                                    </p:set>
                                    <p:animEffect filter="fade" transition="in">
                                      <p:cBhvr>
                                        <p:cTn dur="1000"/>
                                        <p:tgtEl>
                                          <p:spTgt spid="8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8"/>
                                        </p:tgtEl>
                                        <p:attrNameLst>
                                          <p:attrName>style.visibility</p:attrName>
                                        </p:attrNameLst>
                                      </p:cBhvr>
                                      <p:to>
                                        <p:strVal val="visible"/>
                                      </p:to>
                                    </p:set>
                                    <p:animEffect filter="fade" transition="in">
                                      <p:cBhvr>
                                        <p:cTn dur="1000"/>
                                        <p:tgtEl>
                                          <p:spTgt spid="8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0"/>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3600">
                <a:latin typeface="Nunito"/>
                <a:ea typeface="Nunito"/>
                <a:cs typeface="Nunito"/>
                <a:sym typeface="Nunito"/>
              </a:rPr>
              <a:t>Robustness</a:t>
            </a:r>
            <a:endParaRPr sz="3600">
              <a:latin typeface="Nunito"/>
              <a:ea typeface="Nunito"/>
              <a:cs typeface="Nunito"/>
              <a:sym typeface="Nunito"/>
            </a:endParaRPr>
          </a:p>
        </p:txBody>
      </p:sp>
      <p:sp>
        <p:nvSpPr>
          <p:cNvPr id="159" name="Google Shape;159;p30"/>
          <p:cNvSpPr txBox="1"/>
          <p:nvPr/>
        </p:nvSpPr>
        <p:spPr>
          <a:xfrm>
            <a:off x="423400" y="790100"/>
            <a:ext cx="84090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Robustness research aims to build systems that do not have vulnerabilities. Some topics include:</a:t>
            </a:r>
            <a:endParaRPr sz="2000">
              <a:solidFill>
                <a:schemeClr val="dk1"/>
              </a:solidFill>
              <a:latin typeface="Nunito"/>
              <a:ea typeface="Nunito"/>
              <a:cs typeface="Nunito"/>
              <a:sym typeface="Nunito"/>
            </a:endParaRPr>
          </a:p>
        </p:txBody>
      </p:sp>
      <p:pic>
        <p:nvPicPr>
          <p:cNvPr id="160" name="Google Shape;160;p30"/>
          <p:cNvPicPr preferRelativeResize="0"/>
          <p:nvPr/>
        </p:nvPicPr>
        <p:blipFill>
          <a:blip r:embed="rId3">
            <a:alphaModFix/>
          </a:blip>
          <a:stretch>
            <a:fillRect/>
          </a:stretch>
        </p:blipFill>
        <p:spPr>
          <a:xfrm>
            <a:off x="1410269" y="1672625"/>
            <a:ext cx="1876172" cy="1882026"/>
          </a:xfrm>
          <a:prstGeom prst="rect">
            <a:avLst/>
          </a:prstGeom>
          <a:noFill/>
          <a:ln>
            <a:noFill/>
          </a:ln>
        </p:spPr>
      </p:pic>
      <p:sp>
        <p:nvSpPr>
          <p:cNvPr id="161" name="Google Shape;161;p30"/>
          <p:cNvSpPr txBox="1"/>
          <p:nvPr>
            <p:ph idx="1" type="body"/>
          </p:nvPr>
        </p:nvSpPr>
        <p:spPr>
          <a:xfrm>
            <a:off x="765125" y="3627750"/>
            <a:ext cx="3166200" cy="10143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2200">
                <a:solidFill>
                  <a:srgbClr val="000000"/>
                </a:solidFill>
                <a:latin typeface="Nunito"/>
                <a:ea typeface="Nunito"/>
                <a:cs typeface="Nunito"/>
                <a:sym typeface="Nunito"/>
              </a:rPr>
              <a:t>Adversarial Distortions</a:t>
            </a:r>
            <a:endParaRPr sz="2200">
              <a:solidFill>
                <a:srgbClr val="000000"/>
              </a:solidFill>
              <a:latin typeface="Nunito"/>
              <a:ea typeface="Nunito"/>
              <a:cs typeface="Nunito"/>
              <a:sym typeface="Nunito"/>
            </a:endParaRPr>
          </a:p>
          <a:p>
            <a:pPr indent="0" lvl="0" marL="0" rtl="0" algn="ctr">
              <a:lnSpc>
                <a:spcPct val="100000"/>
              </a:lnSpc>
              <a:spcBef>
                <a:spcPts val="0"/>
              </a:spcBef>
              <a:spcAft>
                <a:spcPts val="0"/>
              </a:spcAft>
              <a:buNone/>
            </a:pPr>
            <a:r>
              <a:t/>
            </a:r>
            <a:endParaRPr sz="800">
              <a:solidFill>
                <a:srgbClr val="000000"/>
              </a:solidFill>
              <a:latin typeface="Nunito"/>
              <a:ea typeface="Nunito"/>
              <a:cs typeface="Nunito"/>
              <a:sym typeface="Nunito"/>
            </a:endParaRPr>
          </a:p>
          <a:p>
            <a:pPr indent="0" lvl="0" marL="0" rtl="0" algn="ctr">
              <a:lnSpc>
                <a:spcPct val="100000"/>
              </a:lnSpc>
              <a:spcBef>
                <a:spcPts val="0"/>
              </a:spcBef>
              <a:spcAft>
                <a:spcPts val="0"/>
              </a:spcAft>
              <a:buNone/>
            </a:pPr>
            <a:r>
              <a:rPr lang="en">
                <a:solidFill>
                  <a:srgbClr val="000000"/>
                </a:solidFill>
                <a:latin typeface="Nunito"/>
                <a:ea typeface="Nunito"/>
                <a:cs typeface="Nunito"/>
                <a:sym typeface="Nunito"/>
              </a:rPr>
              <a:t>Handle unforeseen attacks</a:t>
            </a:r>
            <a:endParaRPr>
              <a:solidFill>
                <a:srgbClr val="000000"/>
              </a:solidFill>
              <a:latin typeface="Nunito"/>
              <a:ea typeface="Nunito"/>
              <a:cs typeface="Nunito"/>
              <a:sym typeface="Nunito"/>
            </a:endParaRPr>
          </a:p>
          <a:p>
            <a:pPr indent="0" lvl="0" marL="0" rtl="0" algn="l">
              <a:spcBef>
                <a:spcPts val="0"/>
              </a:spcBef>
              <a:spcAft>
                <a:spcPts val="0"/>
              </a:spcAft>
              <a:buNone/>
            </a:pPr>
            <a:r>
              <a:t/>
            </a:r>
            <a:endParaRPr>
              <a:solidFill>
                <a:srgbClr val="000000"/>
              </a:solidFill>
              <a:latin typeface="Nunito"/>
              <a:ea typeface="Nunito"/>
              <a:cs typeface="Nunito"/>
              <a:sym typeface="Nunito"/>
            </a:endParaRPr>
          </a:p>
        </p:txBody>
      </p:sp>
      <p:pic>
        <p:nvPicPr>
          <p:cNvPr id="162" name="Google Shape;162;p30"/>
          <p:cNvPicPr preferRelativeResize="0"/>
          <p:nvPr/>
        </p:nvPicPr>
        <p:blipFill>
          <a:blip r:embed="rId4">
            <a:alphaModFix/>
          </a:blip>
          <a:stretch>
            <a:fillRect/>
          </a:stretch>
        </p:blipFill>
        <p:spPr>
          <a:xfrm>
            <a:off x="5857510" y="1672625"/>
            <a:ext cx="1876172" cy="1882026"/>
          </a:xfrm>
          <a:prstGeom prst="rect">
            <a:avLst/>
          </a:prstGeom>
          <a:noFill/>
          <a:ln>
            <a:noFill/>
          </a:ln>
        </p:spPr>
      </p:pic>
      <p:sp>
        <p:nvSpPr>
          <p:cNvPr id="163" name="Google Shape;163;p30"/>
          <p:cNvSpPr txBox="1"/>
          <p:nvPr>
            <p:ph idx="1" type="body"/>
          </p:nvPr>
        </p:nvSpPr>
        <p:spPr>
          <a:xfrm>
            <a:off x="4966475" y="3627750"/>
            <a:ext cx="3658500" cy="10143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2200">
                <a:solidFill>
                  <a:srgbClr val="000000"/>
                </a:solidFill>
                <a:latin typeface="Nunito"/>
                <a:ea typeface="Nunito"/>
                <a:cs typeface="Nunito"/>
                <a:sym typeface="Nunito"/>
              </a:rPr>
              <a:t>Trojans</a:t>
            </a:r>
            <a:endParaRPr sz="2200">
              <a:solidFill>
                <a:srgbClr val="000000"/>
              </a:solidFill>
              <a:latin typeface="Nunito"/>
              <a:ea typeface="Nunito"/>
              <a:cs typeface="Nunito"/>
              <a:sym typeface="Nunito"/>
            </a:endParaRPr>
          </a:p>
          <a:p>
            <a:pPr indent="0" lvl="0" marL="0" rtl="0" algn="ctr">
              <a:lnSpc>
                <a:spcPct val="100000"/>
              </a:lnSpc>
              <a:spcBef>
                <a:spcPts val="0"/>
              </a:spcBef>
              <a:spcAft>
                <a:spcPts val="0"/>
              </a:spcAft>
              <a:buNone/>
            </a:pPr>
            <a:r>
              <a:t/>
            </a:r>
            <a:endParaRPr sz="800">
              <a:solidFill>
                <a:srgbClr val="000000"/>
              </a:solidFill>
              <a:latin typeface="Nunito"/>
              <a:ea typeface="Nunito"/>
              <a:cs typeface="Nunito"/>
              <a:sym typeface="Nunito"/>
            </a:endParaRPr>
          </a:p>
          <a:p>
            <a:pPr indent="0" lvl="0" marL="0" rtl="0" algn="ctr">
              <a:lnSpc>
                <a:spcPct val="100000"/>
              </a:lnSpc>
              <a:spcBef>
                <a:spcPts val="0"/>
              </a:spcBef>
              <a:spcAft>
                <a:spcPts val="0"/>
              </a:spcAft>
              <a:buNone/>
            </a:pPr>
            <a:r>
              <a:rPr lang="en">
                <a:solidFill>
                  <a:srgbClr val="000000"/>
                </a:solidFill>
                <a:latin typeface="Nunito"/>
                <a:ea typeface="Nunito"/>
                <a:cs typeface="Nunito"/>
                <a:sym typeface="Nunito"/>
              </a:rPr>
              <a:t>Cleanse poisoned models that may</a:t>
            </a:r>
            <a:r>
              <a:rPr lang="en">
                <a:solidFill>
                  <a:srgbClr val="000000"/>
                </a:solidFill>
                <a:latin typeface="Nunito"/>
                <a:ea typeface="Nunito"/>
                <a:cs typeface="Nunito"/>
                <a:sym typeface="Nunito"/>
              </a:rPr>
              <a:t> suddenly behave maliciously</a:t>
            </a:r>
            <a:endParaRPr>
              <a:solidFill>
                <a:srgbClr val="000000"/>
              </a:solidFill>
              <a:latin typeface="Nunito"/>
              <a:ea typeface="Nunito"/>
              <a:cs typeface="Nunito"/>
              <a:sym typeface="Nunito"/>
            </a:endParaRPr>
          </a:p>
          <a:p>
            <a:pPr indent="0" lvl="0" marL="0" rtl="0" algn="l">
              <a:spcBef>
                <a:spcPts val="0"/>
              </a:spcBef>
              <a:spcAft>
                <a:spcPts val="0"/>
              </a:spcAft>
              <a:buNone/>
            </a:pPr>
            <a:r>
              <a:t/>
            </a:r>
            <a:endParaRPr>
              <a:solidFill>
                <a:srgbClr val="000000"/>
              </a:solidFill>
              <a:latin typeface="Nunito"/>
              <a:ea typeface="Nunito"/>
              <a:cs typeface="Nunito"/>
              <a:sym typeface="Nunito"/>
            </a:endParaRPr>
          </a:p>
        </p:txBody>
      </p:sp>
      <p:sp>
        <p:nvSpPr>
          <p:cNvPr id="164" name="Google Shape;164;p30"/>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5" name="Google Shape;165;p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6" name="Google Shape;166;p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75"/>
          <p:cNvSpPr txBox="1"/>
          <p:nvPr/>
        </p:nvSpPr>
        <p:spPr>
          <a:xfrm>
            <a:off x="762001" y="4796225"/>
            <a:ext cx="9829800" cy="42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latin typeface="Roboto"/>
              <a:ea typeface="Roboto"/>
              <a:cs typeface="Roboto"/>
              <a:sym typeface="Roboto"/>
            </a:endParaRPr>
          </a:p>
        </p:txBody>
      </p:sp>
      <p:sp>
        <p:nvSpPr>
          <p:cNvPr id="878" name="Google Shape;878;p75"/>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879" name="Google Shape;879;p75"/>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880" name="Google Shape;880;p75"/>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881" name="Google Shape;881;p75"/>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882" name="Google Shape;882;p75"/>
          <p:cNvSpPr txBox="1"/>
          <p:nvPr>
            <p:ph type="title"/>
          </p:nvPr>
        </p:nvSpPr>
        <p:spPr>
          <a:xfrm>
            <a:off x="423625"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Intrusion Detection</a:t>
            </a:r>
            <a:endParaRPr sz="3600">
              <a:latin typeface="Nunito"/>
              <a:ea typeface="Nunito"/>
              <a:cs typeface="Nunito"/>
              <a:sym typeface="Nunito"/>
            </a:endParaRPr>
          </a:p>
        </p:txBody>
      </p:sp>
      <p:sp>
        <p:nvSpPr>
          <p:cNvPr id="883" name="Google Shape;883;p75"/>
          <p:cNvSpPr txBox="1"/>
          <p:nvPr/>
        </p:nvSpPr>
        <p:spPr>
          <a:xfrm>
            <a:off x="423625" y="866300"/>
            <a:ext cx="5988900" cy="7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An </a:t>
            </a:r>
            <a:r>
              <a:rPr lang="en" sz="2000">
                <a:solidFill>
                  <a:schemeClr val="dk1"/>
                </a:solidFill>
                <a:latin typeface="Nunito"/>
                <a:ea typeface="Nunito"/>
                <a:cs typeface="Nunito"/>
                <a:sym typeface="Nunito"/>
              </a:rPr>
              <a:t>Intrusion Detection System (</a:t>
            </a:r>
            <a:r>
              <a:rPr lang="en" sz="2000">
                <a:latin typeface="Nunito"/>
                <a:ea typeface="Nunito"/>
                <a:cs typeface="Nunito"/>
                <a:sym typeface="Nunito"/>
              </a:rPr>
              <a:t>IDS) detects and classifies intrusions on networks </a:t>
            </a:r>
            <a:r>
              <a:rPr lang="en" sz="2000">
                <a:solidFill>
                  <a:schemeClr val="dk1"/>
                </a:solidFill>
                <a:latin typeface="Nunito"/>
                <a:ea typeface="Nunito"/>
                <a:cs typeface="Nunito"/>
                <a:sym typeface="Nunito"/>
              </a:rPr>
              <a:t>automatically </a:t>
            </a:r>
            <a:endParaRPr sz="2000">
              <a:solidFill>
                <a:schemeClr val="dk1"/>
              </a:solidFill>
              <a:latin typeface="Nunito"/>
              <a:ea typeface="Nunito"/>
              <a:cs typeface="Nunito"/>
              <a:sym typeface="Nunito"/>
            </a:endParaRPr>
          </a:p>
        </p:txBody>
      </p:sp>
      <p:pic>
        <p:nvPicPr>
          <p:cNvPr id="884" name="Google Shape;884;p75"/>
          <p:cNvPicPr preferRelativeResize="0"/>
          <p:nvPr/>
        </p:nvPicPr>
        <p:blipFill rotWithShape="1">
          <a:blip r:embed="rId3">
            <a:alphaModFix/>
          </a:blip>
          <a:srcRect b="3083" l="0" r="0" t="8319"/>
          <a:stretch/>
        </p:blipFill>
        <p:spPr>
          <a:xfrm>
            <a:off x="6730575" y="920975"/>
            <a:ext cx="2360650" cy="3718125"/>
          </a:xfrm>
          <a:prstGeom prst="rect">
            <a:avLst/>
          </a:prstGeom>
          <a:noFill/>
          <a:ln>
            <a:noFill/>
          </a:ln>
        </p:spPr>
      </p:pic>
      <p:sp>
        <p:nvSpPr>
          <p:cNvPr id="885" name="Google Shape;885;p75"/>
          <p:cNvSpPr txBox="1"/>
          <p:nvPr/>
        </p:nvSpPr>
        <p:spPr>
          <a:xfrm>
            <a:off x="423625" y="1735200"/>
            <a:ext cx="5988900" cy="109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This assumes that violations of security can be detected by monitoring and analyzing network </a:t>
            </a:r>
            <a:r>
              <a:rPr lang="en" sz="2000">
                <a:solidFill>
                  <a:schemeClr val="dk1"/>
                </a:solidFill>
                <a:latin typeface="Nunito"/>
                <a:ea typeface="Nunito"/>
                <a:cs typeface="Nunito"/>
                <a:sym typeface="Nunito"/>
              </a:rPr>
              <a:t>traffic patterns and </a:t>
            </a:r>
            <a:r>
              <a:rPr lang="en" sz="2000">
                <a:latin typeface="Nunito"/>
                <a:ea typeface="Nunito"/>
                <a:cs typeface="Nunito"/>
                <a:sym typeface="Nunito"/>
              </a:rPr>
              <a:t>behavior</a:t>
            </a:r>
            <a:endParaRPr sz="2000">
              <a:solidFill>
                <a:schemeClr val="dk1"/>
              </a:solidFill>
              <a:latin typeface="Nunito"/>
              <a:ea typeface="Nunito"/>
              <a:cs typeface="Nunito"/>
              <a:sym typeface="Nunito"/>
            </a:endParaRPr>
          </a:p>
        </p:txBody>
      </p:sp>
      <p:sp>
        <p:nvSpPr>
          <p:cNvPr id="886" name="Google Shape;886;p75"/>
          <p:cNvSpPr txBox="1"/>
          <p:nvPr/>
        </p:nvSpPr>
        <p:spPr>
          <a:xfrm>
            <a:off x="423625" y="2925100"/>
            <a:ext cx="5988900" cy="74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ML IDS systems can learn from </a:t>
            </a:r>
            <a:r>
              <a:rPr lang="en" sz="2000">
                <a:solidFill>
                  <a:schemeClr val="dk1"/>
                </a:solidFill>
                <a:latin typeface="Nunito"/>
                <a:ea typeface="Nunito"/>
                <a:cs typeface="Nunito"/>
                <a:sym typeface="Nunito"/>
              </a:rPr>
              <a:t>patterns in network traffic and logs to detect anomalies</a:t>
            </a:r>
            <a:endParaRPr sz="2000">
              <a:solidFill>
                <a:schemeClr val="dk1"/>
              </a:solidFill>
              <a:latin typeface="Nunito"/>
              <a:ea typeface="Nunito"/>
              <a:cs typeface="Nunito"/>
              <a:sym typeface="Nunito"/>
            </a:endParaRPr>
          </a:p>
        </p:txBody>
      </p:sp>
      <p:sp>
        <p:nvSpPr>
          <p:cNvPr id="887" name="Google Shape;887;p75"/>
          <p:cNvSpPr txBox="1"/>
          <p:nvPr/>
        </p:nvSpPr>
        <p:spPr>
          <a:xfrm>
            <a:off x="423625" y="3761900"/>
            <a:ext cx="6309900" cy="74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By learning heuristics, ML IDS systems can generalize to novel situations better than rule-based systems</a:t>
            </a:r>
            <a:endParaRPr sz="1800">
              <a:solidFill>
                <a:schemeClr val="dk1"/>
              </a:solidFill>
              <a:latin typeface="Nunito"/>
              <a:ea typeface="Nunito"/>
              <a:cs typeface="Nunito"/>
              <a:sym typeface="Nunito"/>
            </a:endParaRPr>
          </a:p>
        </p:txBody>
      </p:sp>
      <p:sp>
        <p:nvSpPr>
          <p:cNvPr id="888" name="Google Shape;888;p75"/>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89" name="Google Shape;889;p7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90" name="Google Shape;890;p7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3"/>
                                        </p:tgtEl>
                                        <p:attrNameLst>
                                          <p:attrName>style.visibility</p:attrName>
                                        </p:attrNameLst>
                                      </p:cBhvr>
                                      <p:to>
                                        <p:strVal val="visible"/>
                                      </p:to>
                                    </p:set>
                                    <p:animEffect filter="fade" transition="in">
                                      <p:cBhvr>
                                        <p:cTn dur="1000"/>
                                        <p:tgtEl>
                                          <p:spTgt spid="8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5"/>
                                        </p:tgtEl>
                                        <p:attrNameLst>
                                          <p:attrName>style.visibility</p:attrName>
                                        </p:attrNameLst>
                                      </p:cBhvr>
                                      <p:to>
                                        <p:strVal val="visible"/>
                                      </p:to>
                                    </p:set>
                                    <p:animEffect filter="fade" transition="in">
                                      <p:cBhvr>
                                        <p:cTn dur="1000"/>
                                        <p:tgtEl>
                                          <p:spTgt spid="885"/>
                                        </p:tgtEl>
                                      </p:cBhvr>
                                    </p:animEffect>
                                  </p:childTnLst>
                                </p:cTn>
                              </p:par>
                              <p:par>
                                <p:cTn fill="hold" nodeType="withEffect" presetClass="entr" presetID="10" presetSubtype="0">
                                  <p:stCondLst>
                                    <p:cond delay="0"/>
                                  </p:stCondLst>
                                  <p:childTnLst>
                                    <p:set>
                                      <p:cBhvr>
                                        <p:cTn dur="1" fill="hold">
                                          <p:stCondLst>
                                            <p:cond delay="0"/>
                                          </p:stCondLst>
                                        </p:cTn>
                                        <p:tgtEl>
                                          <p:spTgt spid="884"/>
                                        </p:tgtEl>
                                        <p:attrNameLst>
                                          <p:attrName>style.visibility</p:attrName>
                                        </p:attrNameLst>
                                      </p:cBhvr>
                                      <p:to>
                                        <p:strVal val="visible"/>
                                      </p:to>
                                    </p:set>
                                    <p:animEffect filter="fade" transition="in">
                                      <p:cBhvr>
                                        <p:cTn dur="1000"/>
                                        <p:tgtEl>
                                          <p:spTgt spid="8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6"/>
                                        </p:tgtEl>
                                        <p:attrNameLst>
                                          <p:attrName>style.visibility</p:attrName>
                                        </p:attrNameLst>
                                      </p:cBhvr>
                                      <p:to>
                                        <p:strVal val="visible"/>
                                      </p:to>
                                    </p:set>
                                    <p:animEffect filter="fade" transition="in">
                                      <p:cBhvr>
                                        <p:cTn dur="1000"/>
                                        <p:tgtEl>
                                          <p:spTgt spid="8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
                                        </p:tgtEl>
                                        <p:attrNameLst>
                                          <p:attrName>style.visibility</p:attrName>
                                        </p:attrNameLst>
                                      </p:cBhvr>
                                      <p:to>
                                        <p:strVal val="visible"/>
                                      </p:to>
                                    </p:set>
                                    <p:animEffect filter="fade" transition="in">
                                      <p:cBhvr>
                                        <p:cTn dur="1000"/>
                                        <p:tgtEl>
                                          <p:spTgt spid="8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 name="Shape 894"/>
        <p:cNvGrpSpPr/>
        <p:nvPr/>
      </p:nvGrpSpPr>
      <p:grpSpPr>
        <a:xfrm>
          <a:off x="0" y="0"/>
          <a:ext cx="0" cy="0"/>
          <a:chOff x="0" y="0"/>
          <a:chExt cx="0" cy="0"/>
        </a:xfrm>
      </p:grpSpPr>
      <p:sp>
        <p:nvSpPr>
          <p:cNvPr id="895" name="Google Shape;895;p76"/>
          <p:cNvSpPr txBox="1"/>
          <p:nvPr/>
        </p:nvSpPr>
        <p:spPr>
          <a:xfrm>
            <a:off x="762001" y="4796225"/>
            <a:ext cx="9829800" cy="42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latin typeface="Roboto"/>
              <a:ea typeface="Roboto"/>
              <a:cs typeface="Roboto"/>
              <a:sym typeface="Roboto"/>
            </a:endParaRPr>
          </a:p>
        </p:txBody>
      </p:sp>
      <p:sp>
        <p:nvSpPr>
          <p:cNvPr id="896" name="Google Shape;896;p76"/>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897" name="Google Shape;897;p76"/>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898" name="Google Shape;898;p76"/>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899" name="Google Shape;899;p76"/>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900" name="Google Shape;900;p76"/>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Malware and Binary Analysis</a:t>
            </a:r>
            <a:endParaRPr sz="3600">
              <a:latin typeface="Nunito"/>
              <a:ea typeface="Nunito"/>
              <a:cs typeface="Nunito"/>
              <a:sym typeface="Nunito"/>
            </a:endParaRPr>
          </a:p>
        </p:txBody>
      </p:sp>
      <p:pic>
        <p:nvPicPr>
          <p:cNvPr id="901" name="Google Shape;901;p76"/>
          <p:cNvPicPr preferRelativeResize="0"/>
          <p:nvPr/>
        </p:nvPicPr>
        <p:blipFill>
          <a:blip r:embed="rId3">
            <a:alphaModFix/>
          </a:blip>
          <a:stretch>
            <a:fillRect/>
          </a:stretch>
        </p:blipFill>
        <p:spPr>
          <a:xfrm>
            <a:off x="5450517" y="1740075"/>
            <a:ext cx="3422385" cy="2438751"/>
          </a:xfrm>
          <a:prstGeom prst="rect">
            <a:avLst/>
          </a:prstGeom>
          <a:noFill/>
          <a:ln>
            <a:noFill/>
          </a:ln>
        </p:spPr>
      </p:pic>
      <p:sp>
        <p:nvSpPr>
          <p:cNvPr id="902" name="Google Shape;902;p76"/>
          <p:cNvSpPr txBox="1"/>
          <p:nvPr/>
        </p:nvSpPr>
        <p:spPr>
          <a:xfrm>
            <a:off x="423400" y="866300"/>
            <a:ext cx="8297100" cy="78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Malware, short for “malicious software,” is software developed by attackers to steal information or damage computer systems</a:t>
            </a:r>
            <a:endParaRPr sz="2000">
              <a:latin typeface="Nunito"/>
              <a:ea typeface="Nunito"/>
              <a:cs typeface="Nunito"/>
              <a:sym typeface="Nunito"/>
            </a:endParaRPr>
          </a:p>
        </p:txBody>
      </p:sp>
      <p:sp>
        <p:nvSpPr>
          <p:cNvPr id="903" name="Google Shape;903;p76"/>
          <p:cNvSpPr txBox="1"/>
          <p:nvPr/>
        </p:nvSpPr>
        <p:spPr>
          <a:xfrm>
            <a:off x="423400" y="1780700"/>
            <a:ext cx="4735500" cy="169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Malware is an umbrella term and includes many different types of malicious programs, including “viruses” that spread across computers and networks</a:t>
            </a:r>
            <a:endParaRPr sz="2000">
              <a:latin typeface="Nunito"/>
              <a:ea typeface="Nunito"/>
              <a:cs typeface="Nunito"/>
              <a:sym typeface="Nunito"/>
            </a:endParaRPr>
          </a:p>
        </p:txBody>
      </p:sp>
      <p:sp>
        <p:nvSpPr>
          <p:cNvPr id="904" name="Google Shape;904;p76"/>
          <p:cNvSpPr txBox="1"/>
          <p:nvPr/>
        </p:nvSpPr>
        <p:spPr>
          <a:xfrm>
            <a:off x="423400" y="3609500"/>
            <a:ext cx="5614200" cy="110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Nunito"/>
                <a:ea typeface="Nunito"/>
                <a:cs typeface="Nunito"/>
                <a:sym typeface="Nunito"/>
              </a:rPr>
              <a:t>Binary analysis analyzes programs</a:t>
            </a:r>
            <a:endParaRPr sz="2000">
              <a:latin typeface="Nunito"/>
              <a:ea typeface="Nunito"/>
              <a:cs typeface="Nunito"/>
              <a:sym typeface="Nunito"/>
            </a:endParaRPr>
          </a:p>
          <a:p>
            <a:pPr indent="0" lvl="0" marL="0" rtl="0" algn="l">
              <a:spcBef>
                <a:spcPts val="0"/>
              </a:spcBef>
              <a:spcAft>
                <a:spcPts val="0"/>
              </a:spcAft>
              <a:buNone/>
            </a:pPr>
            <a:r>
              <a:rPr lang="en" sz="2000">
                <a:latin typeface="Nunito"/>
                <a:ea typeface="Nunito"/>
                <a:cs typeface="Nunito"/>
                <a:sym typeface="Nunito"/>
              </a:rPr>
              <a:t>(such as malware) at a low-level, which is useful when source code is not available</a:t>
            </a:r>
            <a:endParaRPr sz="2000">
              <a:latin typeface="Nunito"/>
              <a:ea typeface="Nunito"/>
              <a:cs typeface="Nunito"/>
              <a:sym typeface="Nunito"/>
            </a:endParaRPr>
          </a:p>
        </p:txBody>
      </p:sp>
      <p:sp>
        <p:nvSpPr>
          <p:cNvPr id="905" name="Google Shape;905;p76"/>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06" name="Google Shape;906;p7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07" name="Google Shape;907;p7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2"/>
                                        </p:tgtEl>
                                        <p:attrNameLst>
                                          <p:attrName>style.visibility</p:attrName>
                                        </p:attrNameLst>
                                      </p:cBhvr>
                                      <p:to>
                                        <p:strVal val="visible"/>
                                      </p:to>
                                    </p:set>
                                    <p:animEffect filter="fade" transition="in">
                                      <p:cBhvr>
                                        <p:cTn dur="1000"/>
                                        <p:tgtEl>
                                          <p:spTgt spid="9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gtEl>
                                        <p:attrNameLst>
                                          <p:attrName>style.visibility</p:attrName>
                                        </p:attrNameLst>
                                      </p:cBhvr>
                                      <p:to>
                                        <p:strVal val="visible"/>
                                      </p:to>
                                    </p:set>
                                    <p:animEffect filter="fade" transition="in">
                                      <p:cBhvr>
                                        <p:cTn dur="1000"/>
                                        <p:tgtEl>
                                          <p:spTgt spid="903"/>
                                        </p:tgtEl>
                                      </p:cBhvr>
                                    </p:animEffect>
                                  </p:childTnLst>
                                </p:cTn>
                              </p:par>
                              <p:par>
                                <p:cTn fill="hold" nodeType="withEffect" presetClass="entr" presetID="10" presetSubtype="0">
                                  <p:stCondLst>
                                    <p:cond delay="0"/>
                                  </p:stCondLst>
                                  <p:childTnLst>
                                    <p:set>
                                      <p:cBhvr>
                                        <p:cTn dur="1" fill="hold">
                                          <p:stCondLst>
                                            <p:cond delay="0"/>
                                          </p:stCondLst>
                                        </p:cTn>
                                        <p:tgtEl>
                                          <p:spTgt spid="901"/>
                                        </p:tgtEl>
                                        <p:attrNameLst>
                                          <p:attrName>style.visibility</p:attrName>
                                        </p:attrNameLst>
                                      </p:cBhvr>
                                      <p:to>
                                        <p:strVal val="visible"/>
                                      </p:to>
                                    </p:set>
                                    <p:animEffect filter="fade" transition="in">
                                      <p:cBhvr>
                                        <p:cTn dur="1000"/>
                                        <p:tgtEl>
                                          <p:spTgt spid="9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4"/>
                                        </p:tgtEl>
                                        <p:attrNameLst>
                                          <p:attrName>style.visibility</p:attrName>
                                        </p:attrNameLst>
                                      </p:cBhvr>
                                      <p:to>
                                        <p:strVal val="visible"/>
                                      </p:to>
                                    </p:set>
                                    <p:animEffect filter="fade" transition="in">
                                      <p:cBhvr>
                                        <p:cTn dur="1000"/>
                                        <p:tgtEl>
                                          <p:spTgt spid="9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77"/>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Other Examples of Systemic Safety</a:t>
            </a:r>
            <a:endParaRPr sz="3600">
              <a:latin typeface="Nunito"/>
              <a:ea typeface="Nunito"/>
              <a:cs typeface="Nunito"/>
              <a:sym typeface="Nunito"/>
            </a:endParaRPr>
          </a:p>
        </p:txBody>
      </p:sp>
      <p:sp>
        <p:nvSpPr>
          <p:cNvPr id="913" name="Google Shape;913;p77"/>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914" name="Google Shape;914;p77"/>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915" name="Google Shape;915;p77"/>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916" name="Google Shape;916;p77"/>
          <p:cNvSpPr txBox="1"/>
          <p:nvPr/>
        </p:nvSpPr>
        <p:spPr>
          <a:xfrm>
            <a:off x="3715825" y="4798800"/>
            <a:ext cx="1655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FFFFFF"/>
                </a:solidFill>
                <a:latin typeface="Nunito"/>
                <a:ea typeface="Nunito"/>
                <a:cs typeface="Nunito"/>
                <a:sym typeface="Nunito"/>
              </a:rPr>
              <a:t>Center for AI Safety</a:t>
            </a:r>
            <a:endParaRPr sz="1300">
              <a:solidFill>
                <a:srgbClr val="FFFFFF"/>
              </a:solidFill>
              <a:latin typeface="Nunito"/>
              <a:ea typeface="Nunito"/>
              <a:cs typeface="Nunito"/>
              <a:sym typeface="Nunito"/>
            </a:endParaRPr>
          </a:p>
        </p:txBody>
      </p:sp>
      <p:sp>
        <p:nvSpPr>
          <p:cNvPr id="917" name="Google Shape;917;p77"/>
          <p:cNvSpPr txBox="1"/>
          <p:nvPr/>
        </p:nvSpPr>
        <p:spPr>
          <a:xfrm>
            <a:off x="423400" y="790100"/>
            <a:ext cx="8530500" cy="215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latin typeface="Nunito"/>
                <a:ea typeface="Nunito"/>
                <a:cs typeface="Nunito"/>
                <a:sym typeface="Nunito"/>
              </a:rPr>
              <a:t>Monitoring of wastewater samples to identify potential biothreats, such as new viruses or bacteria, well before they spread widely</a:t>
            </a:r>
            <a:endParaRPr sz="2400">
              <a:solidFill>
                <a:schemeClr val="dk1"/>
              </a:solidFill>
              <a:latin typeface="Nunito"/>
              <a:ea typeface="Nunito"/>
              <a:cs typeface="Nunito"/>
              <a:sym typeface="Nunito"/>
            </a:endParaRPr>
          </a:p>
          <a:p>
            <a:pPr indent="0" lvl="0" marL="0" rtl="0" algn="l">
              <a:spcBef>
                <a:spcPts val="0"/>
              </a:spcBef>
              <a:spcAft>
                <a:spcPts val="0"/>
              </a:spcAft>
              <a:buNone/>
            </a:pPr>
            <a:r>
              <a:t/>
            </a:r>
            <a:endParaRPr sz="2400">
              <a:solidFill>
                <a:schemeClr val="dk1"/>
              </a:solidFill>
              <a:latin typeface="Nunito"/>
              <a:ea typeface="Nunito"/>
              <a:cs typeface="Nunito"/>
              <a:sym typeface="Nunito"/>
            </a:endParaRPr>
          </a:p>
          <a:p>
            <a:pPr indent="0" lvl="0" marL="0" rtl="0" algn="l">
              <a:spcBef>
                <a:spcPts val="0"/>
              </a:spcBef>
              <a:spcAft>
                <a:spcPts val="0"/>
              </a:spcAft>
              <a:buNone/>
            </a:pPr>
            <a:r>
              <a:rPr lang="en" sz="2400">
                <a:solidFill>
                  <a:schemeClr val="dk1"/>
                </a:solidFill>
                <a:latin typeface="Nunito"/>
                <a:ea typeface="Nunito"/>
                <a:cs typeface="Nunito"/>
                <a:sym typeface="Nunito"/>
              </a:rPr>
              <a:t>Predicting natural disasters like earthquakes, hurricanes, or floods</a:t>
            </a:r>
            <a:endParaRPr sz="2400">
              <a:solidFill>
                <a:schemeClr val="dk1"/>
              </a:solidFill>
              <a:latin typeface="Nunito"/>
              <a:ea typeface="Nunito"/>
              <a:cs typeface="Nunito"/>
              <a:sym typeface="Nunito"/>
            </a:endParaRPr>
          </a:p>
          <a:p>
            <a:pPr indent="0" lvl="0" marL="0" rtl="0" algn="l">
              <a:spcBef>
                <a:spcPts val="0"/>
              </a:spcBef>
              <a:spcAft>
                <a:spcPts val="0"/>
              </a:spcAft>
              <a:buNone/>
            </a:pPr>
            <a:r>
              <a:t/>
            </a:r>
            <a:endParaRPr sz="2400">
              <a:solidFill>
                <a:schemeClr val="dk1"/>
              </a:solidFill>
              <a:latin typeface="Nunito"/>
              <a:ea typeface="Nunito"/>
              <a:cs typeface="Nunito"/>
              <a:sym typeface="Nunito"/>
            </a:endParaRPr>
          </a:p>
          <a:p>
            <a:pPr indent="0" lvl="0" marL="0" rtl="0" algn="l">
              <a:spcBef>
                <a:spcPts val="0"/>
              </a:spcBef>
              <a:spcAft>
                <a:spcPts val="0"/>
              </a:spcAft>
              <a:buNone/>
            </a:pPr>
            <a:r>
              <a:rPr lang="en" sz="2400">
                <a:solidFill>
                  <a:schemeClr val="dk1"/>
                </a:solidFill>
                <a:latin typeface="Nunito"/>
                <a:ea typeface="Nunito"/>
                <a:cs typeface="Nunito"/>
                <a:sym typeface="Nunito"/>
              </a:rPr>
              <a:t>Monitor the condition of critical infrastructure like bridges, dams, and buildings, identifying signs of wear or damage early. </a:t>
            </a:r>
            <a:endParaRPr sz="2400">
              <a:solidFill>
                <a:schemeClr val="dk1"/>
              </a:solidFill>
              <a:latin typeface="Nunito"/>
              <a:ea typeface="Nunito"/>
              <a:cs typeface="Nunito"/>
              <a:sym typeface="Nunito"/>
            </a:endParaRPr>
          </a:p>
        </p:txBody>
      </p:sp>
      <p:sp>
        <p:nvSpPr>
          <p:cNvPr id="918" name="Google Shape;918;p77"/>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19" name="Google Shape;919;p7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20" name="Google Shape;920;p7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78"/>
          <p:cNvSpPr txBox="1"/>
          <p:nvPr>
            <p:ph type="title"/>
          </p:nvPr>
        </p:nvSpPr>
        <p:spPr>
          <a:xfrm>
            <a:off x="398825" y="13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Recap of ML Safety</a:t>
            </a:r>
            <a:endParaRPr/>
          </a:p>
          <a:p>
            <a:pPr indent="0" lvl="0" marL="0" rtl="0" algn="ctr">
              <a:lnSpc>
                <a:spcPct val="100000"/>
              </a:lnSpc>
              <a:spcBef>
                <a:spcPts val="0"/>
              </a:spcBef>
              <a:spcAft>
                <a:spcPts val="0"/>
              </a:spcAft>
              <a:buSzPts val="3600"/>
              <a:buNone/>
            </a:pPr>
            <a:r>
              <a:t/>
            </a:r>
            <a:endParaRPr/>
          </a:p>
        </p:txBody>
      </p:sp>
      <p:sp>
        <p:nvSpPr>
          <p:cNvPr id="926" name="Google Shape;926;p78"/>
          <p:cNvSpPr txBox="1"/>
          <p:nvPr/>
        </p:nvSpPr>
        <p:spPr>
          <a:xfrm>
            <a:off x="423400" y="893400"/>
            <a:ext cx="8409000" cy="360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2000"/>
              <a:buFont typeface="Arial"/>
              <a:buNone/>
            </a:pPr>
            <a:r>
              <a:rPr lang="en" sz="2000">
                <a:solidFill>
                  <a:schemeClr val="dk1"/>
                </a:solidFill>
                <a:latin typeface="Nunito"/>
                <a:ea typeface="Nunito"/>
                <a:cs typeface="Nunito"/>
                <a:sym typeface="Nunito"/>
              </a:rPr>
              <a:t>W</a:t>
            </a:r>
            <a:r>
              <a:rPr lang="en" sz="2000">
                <a:solidFill>
                  <a:schemeClr val="dk1"/>
                </a:solidFill>
                <a:latin typeface="Nunito"/>
                <a:ea typeface="Nunito"/>
                <a:cs typeface="Nunito"/>
                <a:sym typeface="Nunito"/>
              </a:rPr>
              <a:t>e examined risks posed by single AI agents.</a:t>
            </a:r>
            <a:endParaRPr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t/>
            </a:r>
            <a:endParaRPr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rPr b="1" lang="en" sz="2000">
                <a:solidFill>
                  <a:schemeClr val="dk1"/>
                </a:solidFill>
                <a:latin typeface="Nunito"/>
                <a:ea typeface="Nunito"/>
                <a:cs typeface="Nunito"/>
                <a:sym typeface="Nunito"/>
              </a:rPr>
              <a:t>Robustness </a:t>
            </a:r>
            <a:r>
              <a:rPr lang="en" sz="2000">
                <a:solidFill>
                  <a:schemeClr val="dk1"/>
                </a:solidFill>
                <a:latin typeface="Nunito"/>
                <a:ea typeface="Nunito"/>
                <a:cs typeface="Nunito"/>
                <a:sym typeface="Nunito"/>
              </a:rPr>
              <a:t>aims to withstand hazards, and includes the problem of adversarial attacks and trojans.</a:t>
            </a:r>
            <a:endParaRPr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rPr b="1" lang="en" sz="2000">
                <a:solidFill>
                  <a:schemeClr val="dk1"/>
                </a:solidFill>
                <a:latin typeface="Nunito"/>
                <a:ea typeface="Nunito"/>
                <a:cs typeface="Nunito"/>
                <a:sym typeface="Nunito"/>
              </a:rPr>
              <a:t>Monitoring </a:t>
            </a:r>
            <a:r>
              <a:rPr lang="en" sz="2000">
                <a:solidFill>
                  <a:schemeClr val="dk1"/>
                </a:solidFill>
                <a:latin typeface="Nunito"/>
                <a:ea typeface="Nunito"/>
                <a:cs typeface="Nunito"/>
                <a:sym typeface="Nunito"/>
              </a:rPr>
              <a:t>aims to identifying hazards in AI agents, and includes the problem of benchmarking, anomaly detection, and transparency.</a:t>
            </a:r>
            <a:endParaRPr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rPr b="1" lang="en" sz="2000">
                <a:solidFill>
                  <a:schemeClr val="dk1"/>
                </a:solidFill>
                <a:latin typeface="Nunito"/>
                <a:ea typeface="Nunito"/>
                <a:cs typeface="Nunito"/>
                <a:sym typeface="Nunito"/>
              </a:rPr>
              <a:t>Control</a:t>
            </a:r>
            <a:r>
              <a:rPr lang="en" sz="2000">
                <a:solidFill>
                  <a:schemeClr val="dk1"/>
                </a:solidFill>
                <a:latin typeface="Nunito"/>
                <a:ea typeface="Nunito"/>
                <a:cs typeface="Nunito"/>
                <a:sym typeface="Nunito"/>
              </a:rPr>
              <a:t> aims to reduce inherent model hazards, and includes problems of representation control, machine unlearning, and machine ethics.</a:t>
            </a:r>
            <a:endParaRPr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rPr b="1" lang="en" sz="2000">
                <a:solidFill>
                  <a:schemeClr val="dk1"/>
                </a:solidFill>
                <a:latin typeface="Nunito"/>
                <a:ea typeface="Nunito"/>
                <a:cs typeface="Nunito"/>
                <a:sym typeface="Nunito"/>
              </a:rPr>
              <a:t>Systemic Safety</a:t>
            </a:r>
            <a:r>
              <a:rPr lang="en" sz="2000">
                <a:solidFill>
                  <a:schemeClr val="dk1"/>
                </a:solidFill>
                <a:latin typeface="Nunito"/>
                <a:ea typeface="Nunito"/>
                <a:cs typeface="Nunito"/>
                <a:sym typeface="Nunito"/>
              </a:rPr>
              <a:t> aims to reduce risks beyond individual models, and includes problems of watermarking and ML for cyberdefense.</a:t>
            </a:r>
            <a:endParaRPr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t/>
            </a:r>
            <a:endParaRPr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t/>
            </a:r>
            <a:endParaRPr b="1" sz="2000">
              <a:solidFill>
                <a:schemeClr val="dk1"/>
              </a:solidFill>
              <a:latin typeface="Nunito"/>
              <a:ea typeface="Nunito"/>
              <a:cs typeface="Nunito"/>
              <a:sym typeface="Nunito"/>
            </a:endParaRPr>
          </a:p>
          <a:p>
            <a:pPr indent="0" lvl="0" marL="0" rtl="0" algn="l">
              <a:spcBef>
                <a:spcPts val="0"/>
              </a:spcBef>
              <a:spcAft>
                <a:spcPts val="0"/>
              </a:spcAft>
              <a:buClr>
                <a:schemeClr val="dk1"/>
              </a:buClr>
              <a:buSzPts val="2000"/>
              <a:buFont typeface="Arial"/>
              <a:buNone/>
            </a:pPr>
            <a:r>
              <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sz="2000">
              <a:solidFill>
                <a:schemeClr val="dk1"/>
              </a:solidFill>
              <a:latin typeface="Nunito"/>
              <a:ea typeface="Nunito"/>
              <a:cs typeface="Nunito"/>
              <a:sym typeface="Nunito"/>
            </a:endParaRPr>
          </a:p>
        </p:txBody>
      </p:sp>
      <p:sp>
        <p:nvSpPr>
          <p:cNvPr id="927" name="Google Shape;927;p7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28" name="Google Shape;928;p7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29" name="Google Shape;929;p7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0" st="0"/>
                                            </p:txEl>
                                          </p:spTgt>
                                        </p:tgtEl>
                                        <p:attrNameLst>
                                          <p:attrName>style.visibility</p:attrName>
                                        </p:attrNameLst>
                                      </p:cBhvr>
                                      <p:to>
                                        <p:strVal val="visible"/>
                                      </p:to>
                                    </p:set>
                                    <p:animEffect filter="fade" transition="in">
                                      <p:cBhvr>
                                        <p:cTn dur="1000"/>
                                        <p:tgtEl>
                                          <p:spTgt spid="9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1" st="1"/>
                                            </p:txEl>
                                          </p:spTgt>
                                        </p:tgtEl>
                                        <p:attrNameLst>
                                          <p:attrName>style.visibility</p:attrName>
                                        </p:attrNameLst>
                                      </p:cBhvr>
                                      <p:to>
                                        <p:strVal val="visible"/>
                                      </p:to>
                                    </p:set>
                                    <p:animEffect filter="fade" transition="in">
                                      <p:cBhvr>
                                        <p:cTn dur="1000"/>
                                        <p:tgtEl>
                                          <p:spTgt spid="92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2" st="2"/>
                                            </p:txEl>
                                          </p:spTgt>
                                        </p:tgtEl>
                                        <p:attrNameLst>
                                          <p:attrName>style.visibility</p:attrName>
                                        </p:attrNameLst>
                                      </p:cBhvr>
                                      <p:to>
                                        <p:strVal val="visible"/>
                                      </p:to>
                                    </p:set>
                                    <p:animEffect filter="fade" transition="in">
                                      <p:cBhvr>
                                        <p:cTn dur="1000"/>
                                        <p:tgtEl>
                                          <p:spTgt spid="92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3" st="3"/>
                                            </p:txEl>
                                          </p:spTgt>
                                        </p:tgtEl>
                                        <p:attrNameLst>
                                          <p:attrName>style.visibility</p:attrName>
                                        </p:attrNameLst>
                                      </p:cBhvr>
                                      <p:to>
                                        <p:strVal val="visible"/>
                                      </p:to>
                                    </p:set>
                                    <p:animEffect filter="fade" transition="in">
                                      <p:cBhvr>
                                        <p:cTn dur="1000"/>
                                        <p:tgtEl>
                                          <p:spTgt spid="92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4" st="4"/>
                                            </p:txEl>
                                          </p:spTgt>
                                        </p:tgtEl>
                                        <p:attrNameLst>
                                          <p:attrName>style.visibility</p:attrName>
                                        </p:attrNameLst>
                                      </p:cBhvr>
                                      <p:to>
                                        <p:strVal val="visible"/>
                                      </p:to>
                                    </p:set>
                                    <p:animEffect filter="fade" transition="in">
                                      <p:cBhvr>
                                        <p:cTn dur="1000"/>
                                        <p:tgtEl>
                                          <p:spTgt spid="92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5" st="5"/>
                                            </p:txEl>
                                          </p:spTgt>
                                        </p:tgtEl>
                                        <p:attrNameLst>
                                          <p:attrName>style.visibility</p:attrName>
                                        </p:attrNameLst>
                                      </p:cBhvr>
                                      <p:to>
                                        <p:strVal val="visible"/>
                                      </p:to>
                                    </p:set>
                                    <p:animEffect filter="fade" transition="in">
                                      <p:cBhvr>
                                        <p:cTn dur="1000"/>
                                        <p:tgtEl>
                                          <p:spTgt spid="92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6" st="6"/>
                                            </p:txEl>
                                          </p:spTgt>
                                        </p:tgtEl>
                                        <p:attrNameLst>
                                          <p:attrName>style.visibility</p:attrName>
                                        </p:attrNameLst>
                                      </p:cBhvr>
                                      <p:to>
                                        <p:strVal val="visible"/>
                                      </p:to>
                                    </p:set>
                                    <p:animEffect filter="fade" transition="in">
                                      <p:cBhvr>
                                        <p:cTn dur="1000"/>
                                        <p:tgtEl>
                                          <p:spTgt spid="92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7" st="7"/>
                                            </p:txEl>
                                          </p:spTgt>
                                        </p:tgtEl>
                                        <p:attrNameLst>
                                          <p:attrName>style.visibility</p:attrName>
                                        </p:attrNameLst>
                                      </p:cBhvr>
                                      <p:to>
                                        <p:strVal val="visible"/>
                                      </p:to>
                                    </p:set>
                                    <p:animEffect filter="fade" transition="in">
                                      <p:cBhvr>
                                        <p:cTn dur="1000"/>
                                        <p:tgtEl>
                                          <p:spTgt spid="92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8" st="8"/>
                                            </p:txEl>
                                          </p:spTgt>
                                        </p:tgtEl>
                                        <p:attrNameLst>
                                          <p:attrName>style.visibility</p:attrName>
                                        </p:attrNameLst>
                                      </p:cBhvr>
                                      <p:to>
                                        <p:strVal val="visible"/>
                                      </p:to>
                                    </p:set>
                                    <p:animEffect filter="fade" transition="in">
                                      <p:cBhvr>
                                        <p:cTn dur="1000"/>
                                        <p:tgtEl>
                                          <p:spTgt spid="926">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xEl>
                                              <p:pRg end="9" st="9"/>
                                            </p:txEl>
                                          </p:spTgt>
                                        </p:tgtEl>
                                        <p:attrNameLst>
                                          <p:attrName>style.visibility</p:attrName>
                                        </p:attrNameLst>
                                      </p:cBhvr>
                                      <p:to>
                                        <p:strVal val="visible"/>
                                      </p:to>
                                    </p:set>
                                    <p:animEffect filter="fade" transition="in">
                                      <p:cBhvr>
                                        <p:cTn dur="1000"/>
                                        <p:tgtEl>
                                          <p:spTgt spid="926">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33" name="Shape 933"/>
        <p:cNvGrpSpPr/>
        <p:nvPr/>
      </p:nvGrpSpPr>
      <p:grpSpPr>
        <a:xfrm>
          <a:off x="0" y="0"/>
          <a:ext cx="0" cy="0"/>
          <a:chOff x="0" y="0"/>
          <a:chExt cx="0" cy="0"/>
        </a:xfrm>
      </p:grpSpPr>
      <p:sp>
        <p:nvSpPr>
          <p:cNvPr id="934" name="Google Shape;934;p79"/>
          <p:cNvSpPr txBox="1"/>
          <p:nvPr/>
        </p:nvSpPr>
        <p:spPr>
          <a:xfrm>
            <a:off x="0" y="937701"/>
            <a:ext cx="9144000" cy="2598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Single Agent </a:t>
            </a:r>
            <a:r>
              <a:rPr lang="en" sz="3000">
                <a:latin typeface="Nunito Light"/>
                <a:ea typeface="Nunito Light"/>
                <a:cs typeface="Nunito Light"/>
                <a:sym typeface="Nunito Light"/>
              </a:rPr>
              <a:t>Safety</a:t>
            </a:r>
            <a:r>
              <a:rPr b="0" i="0" lang="en" sz="3000" u="none" cap="none" strike="noStrike">
                <a:solidFill>
                  <a:srgbClr val="000000"/>
                </a:solidFill>
                <a:latin typeface="Nunito Light"/>
                <a:ea typeface="Nunito Light"/>
                <a:cs typeface="Nunito Light"/>
                <a:sym typeface="Nunito Light"/>
              </a:rPr>
              <a:t>  </a:t>
            </a:r>
            <a:endParaRPr b="0" i="0" sz="3000" u="none" cap="none" strike="noStrike">
              <a:solidFill>
                <a:srgbClr val="000000"/>
              </a:solidFill>
              <a:latin typeface="Nunito Light"/>
              <a:ea typeface="Nunito Light"/>
              <a:cs typeface="Nunito Light"/>
              <a:sym typeface="Nunito Light"/>
            </a:endParaRPr>
          </a:p>
        </p:txBody>
      </p:sp>
      <p:sp>
        <p:nvSpPr>
          <p:cNvPr id="935" name="Google Shape;935;p7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36" name="Google Shape;936;p7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37" name="Google Shape;937;p7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41" name="Shape 941"/>
        <p:cNvGrpSpPr/>
        <p:nvPr/>
      </p:nvGrpSpPr>
      <p:grpSpPr>
        <a:xfrm>
          <a:off x="0" y="0"/>
          <a:ext cx="0" cy="0"/>
          <a:chOff x="0" y="0"/>
          <a:chExt cx="0" cy="0"/>
        </a:xfrm>
      </p:grpSpPr>
      <p:sp>
        <p:nvSpPr>
          <p:cNvPr id="942" name="Google Shape;942;p8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a:t>
            </a:r>
            <a:endParaRPr sz="3600">
              <a:latin typeface="Nunito"/>
              <a:ea typeface="Nunito"/>
              <a:cs typeface="Nunito"/>
              <a:sym typeface="Nunito"/>
            </a:endParaRPr>
          </a:p>
        </p:txBody>
      </p:sp>
      <p:sp>
        <p:nvSpPr>
          <p:cNvPr id="943" name="Google Shape;943;p80"/>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944" name="Google Shape;944;p8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45" name="Google Shape;945;p8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46" name="Google Shape;946;p8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47" name="Google Shape;947;p80"/>
          <p:cNvSpPr txBox="1"/>
          <p:nvPr/>
        </p:nvSpPr>
        <p:spPr>
          <a:xfrm>
            <a:off x="431475" y="939125"/>
            <a:ext cx="8400900" cy="3803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To begin understanding AI risks, we will first examine risks that can be posed by single AI agents.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Even a single AI system can be dangerous on its own.</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Later chapters will examine how risks are compounded when multiple AI agents are involved.</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3">
                                            <p:txEl>
                                              <p:pRg end="0" st="0"/>
                                            </p:txEl>
                                          </p:spTgt>
                                        </p:tgtEl>
                                        <p:attrNameLst>
                                          <p:attrName>style.visibility</p:attrName>
                                        </p:attrNameLst>
                                      </p:cBhvr>
                                      <p:to>
                                        <p:strVal val="visible"/>
                                      </p:to>
                                    </p:set>
                                    <p:animEffect filter="fade" transition="in">
                                      <p:cBhvr>
                                        <p:cTn dur="1000"/>
                                        <p:tgtEl>
                                          <p:spTgt spid="94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51" name="Shape 951"/>
        <p:cNvGrpSpPr/>
        <p:nvPr/>
      </p:nvGrpSpPr>
      <p:grpSpPr>
        <a:xfrm>
          <a:off x="0" y="0"/>
          <a:ext cx="0" cy="0"/>
          <a:chOff x="0" y="0"/>
          <a:chExt cx="0" cy="0"/>
        </a:xfrm>
      </p:grpSpPr>
      <p:sp>
        <p:nvSpPr>
          <p:cNvPr id="952" name="Google Shape;952;p81"/>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953" name="Google Shape;953;p81"/>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Bias: </a:t>
            </a:r>
            <a:r>
              <a:rPr b="0" i="1" lang="en" sz="2000" u="none" cap="none" strike="noStrike">
                <a:solidFill>
                  <a:schemeClr val="dk1"/>
                </a:solidFill>
                <a:latin typeface="Nunito"/>
                <a:ea typeface="Nunito"/>
                <a:cs typeface="Nunito"/>
                <a:sym typeface="Nunito"/>
              </a:rPr>
              <a:t>How and why do biases arise in AI systems?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Opaqueness: </a:t>
            </a:r>
            <a:r>
              <a:rPr b="0" i="1" lang="en" sz="2000" u="none" cap="none" strike="noStrike">
                <a:solidFill>
                  <a:schemeClr val="dk1"/>
                </a:solidFill>
                <a:latin typeface="Nunito"/>
                <a:ea typeface="Nunito"/>
                <a:cs typeface="Nunito"/>
                <a:sym typeface="Nunito"/>
              </a:rPr>
              <a:t>ML systems are “black boxes.”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Proxy gaming: </a:t>
            </a:r>
            <a:r>
              <a:rPr b="0" i="1" lang="en" sz="2000" u="none" cap="none" strike="noStrike">
                <a:solidFill>
                  <a:schemeClr val="dk1"/>
                </a:solidFill>
                <a:latin typeface="Nunito"/>
                <a:ea typeface="Nunito"/>
                <a:cs typeface="Nunito"/>
                <a:sym typeface="Nunito"/>
              </a:rPr>
              <a:t>ML systems may diverge from our intended goals.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Power: </a:t>
            </a:r>
            <a:r>
              <a:rPr b="0" i="1" lang="en" sz="2000" u="none" cap="none" strike="noStrike">
                <a:solidFill>
                  <a:schemeClr val="dk1"/>
                </a:solidFill>
                <a:latin typeface="Nunito"/>
                <a:ea typeface="Nunito"/>
                <a:cs typeface="Nunito"/>
                <a:sym typeface="Nunito"/>
              </a:rPr>
              <a:t>What conditions could lead to power seeking AIs?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Emergence: </a:t>
            </a:r>
            <a:r>
              <a:rPr b="0" i="1" lang="en" sz="2000" u="none" cap="none" strike="noStrike">
                <a:solidFill>
                  <a:schemeClr val="dk1"/>
                </a:solidFill>
                <a:latin typeface="Nunito"/>
                <a:ea typeface="Nunito"/>
                <a:cs typeface="Nunito"/>
                <a:sym typeface="Nunito"/>
              </a:rPr>
              <a:t>AIs may develop unanticipated goals and capabilities.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Deception: </a:t>
            </a:r>
            <a:r>
              <a:rPr b="0" i="1" lang="en" sz="2000" u="none" cap="none" strike="noStrike">
                <a:solidFill>
                  <a:schemeClr val="dk1"/>
                </a:solidFill>
                <a:latin typeface="Nunito"/>
                <a:ea typeface="Nunito"/>
                <a:cs typeface="Nunito"/>
                <a:sym typeface="Nunito"/>
              </a:rPr>
              <a:t>AI systems may deceive humans.</a:t>
            </a:r>
            <a:endParaRPr b="0" i="1" sz="2000" u="none" cap="none" strike="noStrike">
              <a:solidFill>
                <a:schemeClr val="dk1"/>
              </a:solidFill>
              <a:latin typeface="Nunito"/>
              <a:ea typeface="Nunito"/>
              <a:cs typeface="Nunito"/>
              <a:sym typeface="Nunito"/>
            </a:endParaRPr>
          </a:p>
        </p:txBody>
      </p:sp>
      <p:sp>
        <p:nvSpPr>
          <p:cNvPr id="954" name="Google Shape;954;p8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55" name="Google Shape;955;p8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56" name="Google Shape;956;p8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3">
                                            <p:txEl>
                                              <p:pRg end="0" st="0"/>
                                            </p:txEl>
                                          </p:spTgt>
                                        </p:tgtEl>
                                        <p:attrNameLst>
                                          <p:attrName>style.visibility</p:attrName>
                                        </p:attrNameLst>
                                      </p:cBhvr>
                                      <p:to>
                                        <p:strVal val="visible"/>
                                      </p:to>
                                    </p:set>
                                    <p:animEffect filter="fade" transition="in">
                                      <p:cBhvr>
                                        <p:cTn dur="1000"/>
                                        <p:tgtEl>
                                          <p:spTgt spid="95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3">
                                            <p:txEl>
                                              <p:pRg end="1" st="1"/>
                                            </p:txEl>
                                          </p:spTgt>
                                        </p:tgtEl>
                                        <p:attrNameLst>
                                          <p:attrName>style.visibility</p:attrName>
                                        </p:attrNameLst>
                                      </p:cBhvr>
                                      <p:to>
                                        <p:strVal val="visible"/>
                                      </p:to>
                                    </p:set>
                                    <p:animEffect filter="fade" transition="in">
                                      <p:cBhvr>
                                        <p:cTn dur="1000"/>
                                        <p:tgtEl>
                                          <p:spTgt spid="95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3">
                                            <p:txEl>
                                              <p:pRg end="2" st="2"/>
                                            </p:txEl>
                                          </p:spTgt>
                                        </p:tgtEl>
                                        <p:attrNameLst>
                                          <p:attrName>style.visibility</p:attrName>
                                        </p:attrNameLst>
                                      </p:cBhvr>
                                      <p:to>
                                        <p:strVal val="visible"/>
                                      </p:to>
                                    </p:set>
                                    <p:animEffect filter="fade" transition="in">
                                      <p:cBhvr>
                                        <p:cTn dur="1000"/>
                                        <p:tgtEl>
                                          <p:spTgt spid="95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3">
                                            <p:txEl>
                                              <p:pRg end="3" st="3"/>
                                            </p:txEl>
                                          </p:spTgt>
                                        </p:tgtEl>
                                        <p:attrNameLst>
                                          <p:attrName>style.visibility</p:attrName>
                                        </p:attrNameLst>
                                      </p:cBhvr>
                                      <p:to>
                                        <p:strVal val="visible"/>
                                      </p:to>
                                    </p:set>
                                    <p:animEffect filter="fade" transition="in">
                                      <p:cBhvr>
                                        <p:cTn dur="1000"/>
                                        <p:tgtEl>
                                          <p:spTgt spid="95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3">
                                            <p:txEl>
                                              <p:pRg end="4" st="4"/>
                                            </p:txEl>
                                          </p:spTgt>
                                        </p:tgtEl>
                                        <p:attrNameLst>
                                          <p:attrName>style.visibility</p:attrName>
                                        </p:attrNameLst>
                                      </p:cBhvr>
                                      <p:to>
                                        <p:strVal val="visible"/>
                                      </p:to>
                                    </p:set>
                                    <p:animEffect filter="fade" transition="in">
                                      <p:cBhvr>
                                        <p:cTn dur="1000"/>
                                        <p:tgtEl>
                                          <p:spTgt spid="95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3">
                                            <p:txEl>
                                              <p:pRg end="5" st="5"/>
                                            </p:txEl>
                                          </p:spTgt>
                                        </p:tgtEl>
                                        <p:attrNameLst>
                                          <p:attrName>style.visibility</p:attrName>
                                        </p:attrNameLst>
                                      </p:cBhvr>
                                      <p:to>
                                        <p:strVal val="visible"/>
                                      </p:to>
                                    </p:set>
                                    <p:animEffect filter="fade" transition="in">
                                      <p:cBhvr>
                                        <p:cTn dur="1000"/>
                                        <p:tgtEl>
                                          <p:spTgt spid="953">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60" name="Shape 960"/>
        <p:cNvGrpSpPr/>
        <p:nvPr/>
      </p:nvGrpSpPr>
      <p:grpSpPr>
        <a:xfrm>
          <a:off x="0" y="0"/>
          <a:ext cx="0" cy="0"/>
          <a:chOff x="0" y="0"/>
          <a:chExt cx="0" cy="0"/>
        </a:xfrm>
      </p:grpSpPr>
      <p:sp>
        <p:nvSpPr>
          <p:cNvPr id="961" name="Google Shape;961;p82"/>
          <p:cNvSpPr txBox="1"/>
          <p:nvPr/>
        </p:nvSpPr>
        <p:spPr>
          <a:xfrm>
            <a:off x="0" y="709101"/>
            <a:ext cx="9144000" cy="2598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Single Agent Control</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1: Bias</a:t>
            </a:r>
            <a:endParaRPr b="0" i="0" sz="3000" u="none" cap="none" strike="noStrike">
              <a:solidFill>
                <a:srgbClr val="000000"/>
              </a:solidFill>
              <a:latin typeface="Nunito Light"/>
              <a:ea typeface="Nunito Light"/>
              <a:cs typeface="Nunito Light"/>
              <a:sym typeface="Nunito Light"/>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  </a:t>
            </a:r>
            <a:endParaRPr b="0" i="0" sz="3000" u="none" cap="none" strike="noStrike">
              <a:solidFill>
                <a:srgbClr val="000000"/>
              </a:solidFill>
              <a:latin typeface="Nunito Light"/>
              <a:ea typeface="Nunito Light"/>
              <a:cs typeface="Nunito Light"/>
              <a:sym typeface="Nunito Light"/>
            </a:endParaRPr>
          </a:p>
        </p:txBody>
      </p:sp>
      <p:sp>
        <p:nvSpPr>
          <p:cNvPr id="962" name="Google Shape;962;p8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63" name="Google Shape;963;p8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64" name="Google Shape;964;p8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65" name="Google Shape;965;p82"/>
          <p:cNvSpPr txBox="1"/>
          <p:nvPr/>
        </p:nvSpPr>
        <p:spPr>
          <a:xfrm>
            <a:off x="367675" y="3768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1" lang="en" sz="2000" u="none" cap="none" strike="noStrike">
                <a:solidFill>
                  <a:schemeClr val="dk1"/>
                </a:solidFill>
                <a:latin typeface="Nunito"/>
                <a:ea typeface="Nunito"/>
                <a:cs typeface="Nunito"/>
                <a:sym typeface="Nunito"/>
              </a:rPr>
              <a:t>How and why do biases arise in AI systems?</a:t>
            </a:r>
            <a:endParaRPr b="0" i="1" sz="2000" u="none" cap="none" strike="noStrike">
              <a:solidFill>
                <a:schemeClr val="dk1"/>
              </a:solidFill>
              <a:latin typeface="Nunito"/>
              <a:ea typeface="Nunito"/>
              <a:cs typeface="Nunito"/>
              <a:sym typeface="Nunito"/>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69" name="Shape 969"/>
        <p:cNvGrpSpPr/>
        <p:nvPr/>
      </p:nvGrpSpPr>
      <p:grpSpPr>
        <a:xfrm>
          <a:off x="0" y="0"/>
          <a:ext cx="0" cy="0"/>
          <a:chOff x="0" y="0"/>
          <a:chExt cx="0" cy="0"/>
        </a:xfrm>
      </p:grpSpPr>
      <p:sp>
        <p:nvSpPr>
          <p:cNvPr id="970" name="Google Shape;970;p8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971" name="Google Shape;971;p83"/>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Bias: </a:t>
            </a:r>
            <a:r>
              <a:rPr b="0" i="1" lang="en" sz="2000" u="none" cap="none" strike="noStrike">
                <a:solidFill>
                  <a:schemeClr val="dk1"/>
                </a:solidFill>
                <a:latin typeface="Nunito"/>
                <a:ea typeface="Nunito"/>
                <a:cs typeface="Nunito"/>
                <a:sym typeface="Nunito"/>
              </a:rPr>
              <a:t>How and why do biases arise in AI systems?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Opaqueness: </a:t>
            </a:r>
            <a:r>
              <a:rPr b="0" i="1" lang="en" sz="2000" u="none" cap="none" strike="noStrike">
                <a:solidFill>
                  <a:schemeClr val="dk1"/>
                </a:solidFill>
                <a:latin typeface="Nunito"/>
                <a:ea typeface="Nunito"/>
                <a:cs typeface="Nunito"/>
                <a:sym typeface="Nunito"/>
              </a:rPr>
              <a:t>ML systems are “black boxes.”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Proxy gaming: </a:t>
            </a:r>
            <a:r>
              <a:rPr b="0" i="1" lang="en" sz="2000" u="none" cap="none" strike="noStrike">
                <a:solidFill>
                  <a:schemeClr val="dk1"/>
                </a:solidFill>
                <a:latin typeface="Nunito"/>
                <a:ea typeface="Nunito"/>
                <a:cs typeface="Nunito"/>
                <a:sym typeface="Nunito"/>
              </a:rPr>
              <a:t>ML systems may diverge from our intended goals.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Power: </a:t>
            </a:r>
            <a:r>
              <a:rPr b="0" i="1" lang="en" sz="2000" u="none" cap="none" strike="noStrike">
                <a:solidFill>
                  <a:schemeClr val="dk1"/>
                </a:solidFill>
                <a:latin typeface="Nunito"/>
                <a:ea typeface="Nunito"/>
                <a:cs typeface="Nunito"/>
                <a:sym typeface="Nunito"/>
              </a:rPr>
              <a:t>What conditions could lead to power seeking AIs?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Emergence: </a:t>
            </a:r>
            <a:r>
              <a:rPr b="0" i="1" lang="en" sz="2000" u="none" cap="none" strike="noStrike">
                <a:solidFill>
                  <a:schemeClr val="dk1"/>
                </a:solidFill>
                <a:latin typeface="Nunito"/>
                <a:ea typeface="Nunito"/>
                <a:cs typeface="Nunito"/>
                <a:sym typeface="Nunito"/>
              </a:rPr>
              <a:t>AIs may develop unanticipated goals and capabilities.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Deception: </a:t>
            </a:r>
            <a:r>
              <a:rPr b="0" i="1" lang="en" sz="2000" u="none" cap="none" strike="noStrike">
                <a:solidFill>
                  <a:schemeClr val="dk1"/>
                </a:solidFill>
                <a:latin typeface="Nunito"/>
                <a:ea typeface="Nunito"/>
                <a:cs typeface="Nunito"/>
                <a:sym typeface="Nunito"/>
              </a:rPr>
              <a:t>AI systems may deceive humans.</a:t>
            </a:r>
            <a:endParaRPr b="0" i="1" sz="2000" u="none" cap="none" strike="noStrike">
              <a:solidFill>
                <a:schemeClr val="dk1"/>
              </a:solidFill>
              <a:latin typeface="Nunito"/>
              <a:ea typeface="Nunito"/>
              <a:cs typeface="Nunito"/>
              <a:sym typeface="Nunito"/>
            </a:endParaRPr>
          </a:p>
        </p:txBody>
      </p:sp>
      <p:sp>
        <p:nvSpPr>
          <p:cNvPr id="972" name="Google Shape;972;p8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73" name="Google Shape;973;p8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74" name="Google Shape;974;p8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975" name="Google Shape;975;p83"/>
          <p:cNvSpPr/>
          <p:nvPr/>
        </p:nvSpPr>
        <p:spPr>
          <a:xfrm>
            <a:off x="364325" y="850100"/>
            <a:ext cx="8279700" cy="4533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5"/>
                                        </p:tgtEl>
                                        <p:attrNameLst>
                                          <p:attrName>style.visibility</p:attrName>
                                        </p:attrNameLst>
                                      </p:cBhvr>
                                      <p:to>
                                        <p:strVal val="visible"/>
                                      </p:to>
                                    </p:set>
                                    <p:animEffect filter="fade" transition="in">
                                      <p:cBhvr>
                                        <p:cTn dur="1000"/>
                                        <p:tgtEl>
                                          <p:spTgt spid="9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79" name="Shape 979"/>
        <p:cNvGrpSpPr/>
        <p:nvPr/>
      </p:nvGrpSpPr>
      <p:grpSpPr>
        <a:xfrm>
          <a:off x="0" y="0"/>
          <a:ext cx="0" cy="0"/>
          <a:chOff x="0" y="0"/>
          <a:chExt cx="0" cy="0"/>
        </a:xfrm>
      </p:grpSpPr>
      <p:sp>
        <p:nvSpPr>
          <p:cNvPr id="980" name="Google Shape;980;p84"/>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AIs can reinforce human biases</a:t>
            </a:r>
            <a:endParaRPr/>
          </a:p>
        </p:txBody>
      </p:sp>
      <p:sp>
        <p:nvSpPr>
          <p:cNvPr id="981" name="Google Shape;981;p8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In AI, </a:t>
            </a:r>
            <a:r>
              <a:rPr b="1" lang="en" sz="2000">
                <a:solidFill>
                  <a:schemeClr val="dk1"/>
                </a:solidFill>
                <a:latin typeface="Nunito"/>
                <a:ea typeface="Nunito"/>
                <a:cs typeface="Nunito"/>
                <a:sym typeface="Nunito"/>
              </a:rPr>
              <a:t>bias </a:t>
            </a:r>
            <a:r>
              <a:rPr lang="en" sz="2000">
                <a:solidFill>
                  <a:schemeClr val="dk1"/>
                </a:solidFill>
                <a:latin typeface="Nunito"/>
                <a:ea typeface="Nunito"/>
                <a:cs typeface="Nunito"/>
                <a:sym typeface="Nunito"/>
              </a:rPr>
              <a:t>refers to a consistent, systematic, or undesirable distortion in the outcomes produced by an AI system.</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Biased AIs reinforce disparities, producing widespread, long-term harms.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Consequences include partiality, inequity, or unfair treatment.</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Using AIs that exhibit biases against “protected classes” is often illegal.</a:t>
            </a:r>
            <a:endParaRPr sz="2000">
              <a:solidFill>
                <a:schemeClr val="dk1"/>
              </a:solidFill>
              <a:latin typeface="Nunito"/>
              <a:ea typeface="Nunito"/>
              <a:cs typeface="Nunito"/>
              <a:sym typeface="Nunito"/>
            </a:endParaRPr>
          </a:p>
        </p:txBody>
      </p:sp>
      <p:sp>
        <p:nvSpPr>
          <p:cNvPr id="982" name="Google Shape;982;p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latin typeface="Nunito"/>
                <a:ea typeface="Nunito"/>
                <a:cs typeface="Nunito"/>
                <a:sym typeface="Nunito"/>
              </a:rPr>
              <a:t>‹#›</a:t>
            </a:fld>
            <a:endParaRPr>
              <a:latin typeface="Nunito"/>
              <a:ea typeface="Nunito"/>
              <a:cs typeface="Nunito"/>
              <a:sym typeface="Nunito"/>
            </a:endParaRPr>
          </a:p>
        </p:txBody>
      </p:sp>
      <p:sp>
        <p:nvSpPr>
          <p:cNvPr id="983" name="Google Shape;983;p8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84" name="Google Shape;984;p8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85" name="Google Shape;985;p8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xEl>
                                              <p:pRg end="0" st="0"/>
                                            </p:txEl>
                                          </p:spTgt>
                                        </p:tgtEl>
                                        <p:attrNameLst>
                                          <p:attrName>style.visibility</p:attrName>
                                        </p:attrNameLst>
                                      </p:cBhvr>
                                      <p:to>
                                        <p:strVal val="visible"/>
                                      </p:to>
                                    </p:set>
                                    <p:animEffect filter="fade" transition="in">
                                      <p:cBhvr>
                                        <p:cTn dur="1000"/>
                                        <p:tgtEl>
                                          <p:spTgt spid="98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xEl>
                                              <p:pRg end="1" st="1"/>
                                            </p:txEl>
                                          </p:spTgt>
                                        </p:tgtEl>
                                        <p:attrNameLst>
                                          <p:attrName>style.visibility</p:attrName>
                                        </p:attrNameLst>
                                      </p:cBhvr>
                                      <p:to>
                                        <p:strVal val="visible"/>
                                      </p:to>
                                    </p:set>
                                    <p:animEffect filter="fade" transition="in">
                                      <p:cBhvr>
                                        <p:cTn dur="1000"/>
                                        <p:tgtEl>
                                          <p:spTgt spid="98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xEl>
                                              <p:pRg end="2" st="2"/>
                                            </p:txEl>
                                          </p:spTgt>
                                        </p:tgtEl>
                                        <p:attrNameLst>
                                          <p:attrName>style.visibility</p:attrName>
                                        </p:attrNameLst>
                                      </p:cBhvr>
                                      <p:to>
                                        <p:strVal val="visible"/>
                                      </p:to>
                                    </p:set>
                                    <p:animEffect filter="fade" transition="in">
                                      <p:cBhvr>
                                        <p:cTn dur="1000"/>
                                        <p:tgtEl>
                                          <p:spTgt spid="98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xEl>
                                              <p:pRg end="3" st="3"/>
                                            </p:txEl>
                                          </p:spTgt>
                                        </p:tgtEl>
                                        <p:attrNameLst>
                                          <p:attrName>style.visibility</p:attrName>
                                        </p:attrNameLst>
                                      </p:cBhvr>
                                      <p:to>
                                        <p:strVal val="visible"/>
                                      </p:to>
                                    </p:set>
                                    <p:animEffect filter="fade" transition="in">
                                      <p:cBhvr>
                                        <p:cTn dur="1000"/>
                                        <p:tgtEl>
                                          <p:spTgt spid="98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xEl>
                                              <p:pRg end="4" st="4"/>
                                            </p:txEl>
                                          </p:spTgt>
                                        </p:tgtEl>
                                        <p:attrNameLst>
                                          <p:attrName>style.visibility</p:attrName>
                                        </p:attrNameLst>
                                      </p:cBhvr>
                                      <p:to>
                                        <p:strVal val="visible"/>
                                      </p:to>
                                    </p:set>
                                    <p:animEffect filter="fade" transition="in">
                                      <p:cBhvr>
                                        <p:cTn dur="1000"/>
                                        <p:tgtEl>
                                          <p:spTgt spid="98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xEl>
                                              <p:pRg end="5" st="5"/>
                                            </p:txEl>
                                          </p:spTgt>
                                        </p:tgtEl>
                                        <p:attrNameLst>
                                          <p:attrName>style.visibility</p:attrName>
                                        </p:attrNameLst>
                                      </p:cBhvr>
                                      <p:to>
                                        <p:strVal val="visible"/>
                                      </p:to>
                                    </p:set>
                                    <p:animEffect filter="fade" transition="in">
                                      <p:cBhvr>
                                        <p:cTn dur="1000"/>
                                        <p:tgtEl>
                                          <p:spTgt spid="98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1">
                                            <p:txEl>
                                              <p:pRg end="6" st="6"/>
                                            </p:txEl>
                                          </p:spTgt>
                                        </p:tgtEl>
                                        <p:attrNameLst>
                                          <p:attrName>style.visibility</p:attrName>
                                        </p:attrNameLst>
                                      </p:cBhvr>
                                      <p:to>
                                        <p:strVal val="visible"/>
                                      </p:to>
                                    </p:set>
                                    <p:animEffect filter="fade" transition="in">
                                      <p:cBhvr>
                                        <p:cTn dur="1000"/>
                                        <p:tgtEl>
                                          <p:spTgt spid="98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1"/>
          <p:cNvSpPr txBox="1"/>
          <p:nvPr/>
        </p:nvSpPr>
        <p:spPr>
          <a:xfrm>
            <a:off x="423400" y="3838100"/>
            <a:ext cx="8409000" cy="53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The adversarial distortion is optimized to cause the (undefended, off-the-shelf) neural network to make a mistake</a:t>
            </a:r>
            <a:endParaRPr sz="2000">
              <a:solidFill>
                <a:schemeClr val="dk1"/>
              </a:solidFill>
              <a:latin typeface="Nunito"/>
              <a:ea typeface="Nunito"/>
              <a:cs typeface="Nunito"/>
              <a:sym typeface="Nunito"/>
            </a:endParaRPr>
          </a:p>
        </p:txBody>
      </p:sp>
      <p:sp>
        <p:nvSpPr>
          <p:cNvPr id="172" name="Google Shape;172;p31"/>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200">
                <a:latin typeface="Nunito"/>
                <a:ea typeface="Nunito"/>
                <a:cs typeface="Nunito"/>
                <a:sym typeface="Nunito"/>
              </a:rPr>
              <a:t>A </a:t>
            </a:r>
            <a:r>
              <a:rPr lang="en" sz="3200"/>
              <a:t>Classic </a:t>
            </a:r>
            <a:r>
              <a:rPr lang="en" sz="3200">
                <a:latin typeface="Nunito"/>
                <a:ea typeface="Nunito"/>
                <a:cs typeface="Nunito"/>
                <a:sym typeface="Nunito"/>
              </a:rPr>
              <a:t>Adversarial Distortion</a:t>
            </a:r>
            <a:endParaRPr sz="3200">
              <a:latin typeface="Nunito"/>
              <a:ea typeface="Nunito"/>
              <a:cs typeface="Nunito"/>
              <a:sym typeface="Nunito"/>
            </a:endParaRPr>
          </a:p>
        </p:txBody>
      </p:sp>
      <p:sp>
        <p:nvSpPr>
          <p:cNvPr id="173" name="Google Shape;173;p31"/>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174" name="Google Shape;174;p31"/>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75" name="Google Shape;175;p31"/>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grpSp>
        <p:nvGrpSpPr>
          <p:cNvPr id="176" name="Google Shape;176;p31"/>
          <p:cNvGrpSpPr/>
          <p:nvPr/>
        </p:nvGrpSpPr>
        <p:grpSpPr>
          <a:xfrm>
            <a:off x="657900" y="734565"/>
            <a:ext cx="7828084" cy="2624697"/>
            <a:chOff x="649938" y="756803"/>
            <a:chExt cx="7828084" cy="2624697"/>
          </a:xfrm>
        </p:grpSpPr>
        <p:sp>
          <p:nvSpPr>
            <p:cNvPr id="177" name="Google Shape;177;p31"/>
            <p:cNvSpPr txBox="1"/>
            <p:nvPr/>
          </p:nvSpPr>
          <p:spPr>
            <a:xfrm>
              <a:off x="649938" y="2847500"/>
              <a:ext cx="2067600" cy="53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Nunito"/>
                  <a:ea typeface="Nunito"/>
                  <a:cs typeface="Nunito"/>
                  <a:sym typeface="Nunito"/>
                </a:rPr>
                <a:t>Cat</a:t>
              </a:r>
              <a:endParaRPr sz="2000">
                <a:solidFill>
                  <a:schemeClr val="dk1"/>
                </a:solidFill>
                <a:latin typeface="Nunito"/>
                <a:ea typeface="Nunito"/>
                <a:cs typeface="Nunito"/>
                <a:sym typeface="Nunito"/>
              </a:endParaRPr>
            </a:p>
          </p:txBody>
        </p:sp>
        <p:sp>
          <p:nvSpPr>
            <p:cNvPr id="178" name="Google Shape;178;p31"/>
            <p:cNvSpPr txBox="1"/>
            <p:nvPr/>
          </p:nvSpPr>
          <p:spPr>
            <a:xfrm>
              <a:off x="6410422" y="2847500"/>
              <a:ext cx="2067600" cy="53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Nunito"/>
                  <a:ea typeface="Nunito"/>
                  <a:cs typeface="Nunito"/>
                  <a:sym typeface="Nunito"/>
                </a:rPr>
                <a:t>Guacamole</a:t>
              </a:r>
              <a:endParaRPr sz="2000">
                <a:solidFill>
                  <a:schemeClr val="dk1"/>
                </a:solidFill>
                <a:latin typeface="Nunito"/>
                <a:ea typeface="Nunito"/>
                <a:cs typeface="Nunito"/>
                <a:sym typeface="Nunito"/>
              </a:endParaRPr>
            </a:p>
          </p:txBody>
        </p:sp>
        <p:grpSp>
          <p:nvGrpSpPr>
            <p:cNvPr id="179" name="Google Shape;179;p31"/>
            <p:cNvGrpSpPr/>
            <p:nvPr/>
          </p:nvGrpSpPr>
          <p:grpSpPr>
            <a:xfrm>
              <a:off x="769338" y="756803"/>
              <a:ext cx="7589280" cy="2624697"/>
              <a:chOff x="769338" y="756803"/>
              <a:chExt cx="7589280" cy="2624697"/>
            </a:xfrm>
          </p:grpSpPr>
          <p:pic>
            <p:nvPicPr>
              <p:cNvPr id="180" name="Google Shape;180;p31"/>
              <p:cNvPicPr preferRelativeResize="0"/>
              <p:nvPr/>
            </p:nvPicPr>
            <p:blipFill rotWithShape="1">
              <a:blip r:embed="rId3">
                <a:alphaModFix/>
              </a:blip>
              <a:srcRect b="8272" l="10993" r="5916" t="6360"/>
              <a:stretch/>
            </p:blipFill>
            <p:spPr>
              <a:xfrm>
                <a:off x="769338" y="1060237"/>
                <a:ext cx="1828800" cy="1828800"/>
              </a:xfrm>
              <a:prstGeom prst="rect">
                <a:avLst/>
              </a:prstGeom>
              <a:noFill/>
              <a:ln>
                <a:noFill/>
              </a:ln>
            </p:spPr>
          </p:pic>
          <p:pic>
            <p:nvPicPr>
              <p:cNvPr id="181" name="Google Shape;181;p31"/>
              <p:cNvPicPr preferRelativeResize="0"/>
              <p:nvPr/>
            </p:nvPicPr>
            <p:blipFill rotWithShape="1">
              <a:blip r:embed="rId3">
                <a:alphaModFix/>
              </a:blip>
              <a:srcRect b="8486" l="11558" r="5351" t="6146"/>
              <a:stretch/>
            </p:blipFill>
            <p:spPr>
              <a:xfrm>
                <a:off x="6529818" y="1060237"/>
                <a:ext cx="1828800" cy="1828800"/>
              </a:xfrm>
              <a:prstGeom prst="rect">
                <a:avLst/>
              </a:prstGeom>
              <a:noFill/>
              <a:ln>
                <a:noFill/>
              </a:ln>
            </p:spPr>
          </p:pic>
          <p:pic>
            <p:nvPicPr>
              <p:cNvPr id="182" name="Google Shape;182;p31"/>
              <p:cNvPicPr preferRelativeResize="0"/>
              <p:nvPr/>
            </p:nvPicPr>
            <p:blipFill>
              <a:blip r:embed="rId4">
                <a:alphaModFix/>
              </a:blip>
              <a:stretch>
                <a:fillRect/>
              </a:stretch>
            </p:blipFill>
            <p:spPr>
              <a:xfrm>
                <a:off x="3656325" y="1060237"/>
                <a:ext cx="1828800" cy="1828800"/>
              </a:xfrm>
              <a:prstGeom prst="rect">
                <a:avLst/>
              </a:prstGeom>
              <a:noFill/>
              <a:ln>
                <a:noFill/>
              </a:ln>
            </p:spPr>
          </p:pic>
          <p:sp>
            <p:nvSpPr>
              <p:cNvPr id="183" name="Google Shape;183;p31"/>
              <p:cNvSpPr txBox="1"/>
              <p:nvPr/>
            </p:nvSpPr>
            <p:spPr>
              <a:xfrm>
                <a:off x="3530175" y="2847500"/>
                <a:ext cx="2067600" cy="53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dk1"/>
                    </a:solidFill>
                    <a:latin typeface="Nunito"/>
                    <a:ea typeface="Nunito"/>
                    <a:cs typeface="Nunito"/>
                    <a:sym typeface="Nunito"/>
                  </a:rPr>
                  <a:t>Adversarial</a:t>
                </a:r>
                <a:endParaRPr sz="2000">
                  <a:solidFill>
                    <a:schemeClr val="dk1"/>
                  </a:solidFill>
                  <a:latin typeface="Nunito"/>
                  <a:ea typeface="Nunito"/>
                  <a:cs typeface="Nunito"/>
                  <a:sym typeface="Nunito"/>
                </a:endParaRPr>
              </a:p>
              <a:p>
                <a:pPr indent="0" lvl="0" marL="0" rtl="0" algn="ctr">
                  <a:spcBef>
                    <a:spcPts val="0"/>
                  </a:spcBef>
                  <a:spcAft>
                    <a:spcPts val="0"/>
                  </a:spcAft>
                  <a:buNone/>
                </a:pPr>
                <a:r>
                  <a:rPr lang="en" sz="2000">
                    <a:solidFill>
                      <a:schemeClr val="dk1"/>
                    </a:solidFill>
                    <a:latin typeface="Nunito"/>
                    <a:ea typeface="Nunito"/>
                    <a:cs typeface="Nunito"/>
                    <a:sym typeface="Nunito"/>
                  </a:rPr>
                  <a:t>Distortion</a:t>
                </a:r>
                <a:endParaRPr sz="2000">
                  <a:solidFill>
                    <a:schemeClr val="dk1"/>
                  </a:solidFill>
                  <a:latin typeface="Nunito"/>
                  <a:ea typeface="Nunito"/>
                  <a:cs typeface="Nunito"/>
                  <a:sym typeface="Nunito"/>
                </a:endParaRPr>
              </a:p>
            </p:txBody>
          </p:sp>
          <p:pic>
            <p:nvPicPr>
              <p:cNvPr id="184" name="Google Shape;184;p31"/>
              <p:cNvPicPr preferRelativeResize="0"/>
              <p:nvPr/>
            </p:nvPicPr>
            <p:blipFill>
              <a:blip r:embed="rId5">
                <a:alphaModFix/>
              </a:blip>
              <a:stretch>
                <a:fillRect/>
              </a:stretch>
            </p:blipFill>
            <p:spPr>
              <a:xfrm>
                <a:off x="5789313" y="1912724"/>
                <a:ext cx="436325" cy="150625"/>
              </a:xfrm>
              <a:prstGeom prst="rect">
                <a:avLst/>
              </a:prstGeom>
              <a:noFill/>
              <a:ln>
                <a:noFill/>
              </a:ln>
            </p:spPr>
          </p:pic>
          <p:pic>
            <p:nvPicPr>
              <p:cNvPr id="185" name="Google Shape;185;p31"/>
              <p:cNvPicPr preferRelativeResize="0"/>
              <p:nvPr/>
            </p:nvPicPr>
            <p:blipFill>
              <a:blip r:embed="rId6">
                <a:alphaModFix/>
              </a:blip>
              <a:stretch>
                <a:fillRect/>
              </a:stretch>
            </p:blipFill>
            <p:spPr>
              <a:xfrm>
                <a:off x="2636404" y="1791238"/>
                <a:ext cx="981641" cy="393600"/>
              </a:xfrm>
              <a:prstGeom prst="rect">
                <a:avLst/>
              </a:prstGeom>
              <a:noFill/>
              <a:ln>
                <a:noFill/>
              </a:ln>
            </p:spPr>
          </p:pic>
          <p:pic>
            <p:nvPicPr>
              <p:cNvPr id="186" name="Google Shape;186;p31"/>
              <p:cNvPicPr preferRelativeResize="0"/>
              <p:nvPr/>
            </p:nvPicPr>
            <p:blipFill>
              <a:blip r:embed="rId7">
                <a:alphaModFix/>
              </a:blip>
              <a:stretch>
                <a:fillRect/>
              </a:stretch>
            </p:blipFill>
            <p:spPr>
              <a:xfrm>
                <a:off x="7066676" y="756803"/>
                <a:ext cx="755090" cy="257344"/>
              </a:xfrm>
              <a:prstGeom prst="rect">
                <a:avLst/>
              </a:prstGeom>
              <a:noFill/>
              <a:ln>
                <a:noFill/>
              </a:ln>
            </p:spPr>
          </p:pic>
          <p:pic>
            <p:nvPicPr>
              <p:cNvPr id="187" name="Google Shape;187;p31"/>
              <p:cNvPicPr preferRelativeResize="0"/>
              <p:nvPr/>
            </p:nvPicPr>
            <p:blipFill>
              <a:blip r:embed="rId8">
                <a:alphaModFix/>
              </a:blip>
              <a:stretch>
                <a:fillRect/>
              </a:stretch>
            </p:blipFill>
            <p:spPr>
              <a:xfrm>
                <a:off x="1565050" y="779966"/>
                <a:ext cx="237410" cy="211007"/>
              </a:xfrm>
              <a:prstGeom prst="rect">
                <a:avLst/>
              </a:prstGeom>
              <a:noFill/>
              <a:ln>
                <a:noFill/>
              </a:ln>
            </p:spPr>
          </p:pic>
        </p:grpSp>
      </p:grpSp>
      <p:sp>
        <p:nvSpPr>
          <p:cNvPr id="188" name="Google Shape;188;p31"/>
          <p:cNvSpPr txBox="1"/>
          <p:nvPr/>
        </p:nvSpPr>
        <p:spPr>
          <a:xfrm>
            <a:off x="423400" y="4295300"/>
            <a:ext cx="8409000" cy="53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000">
              <a:solidFill>
                <a:schemeClr val="dk1"/>
              </a:solidFill>
              <a:latin typeface="Nunito"/>
              <a:ea typeface="Nunito"/>
              <a:cs typeface="Nunito"/>
              <a:sym typeface="Nunito"/>
            </a:endParaRPr>
          </a:p>
        </p:txBody>
      </p:sp>
      <p:grpSp>
        <p:nvGrpSpPr>
          <p:cNvPr id="189" name="Google Shape;189;p31"/>
          <p:cNvGrpSpPr/>
          <p:nvPr/>
        </p:nvGrpSpPr>
        <p:grpSpPr>
          <a:xfrm>
            <a:off x="5408597" y="2904800"/>
            <a:ext cx="2456957" cy="704700"/>
            <a:chOff x="5408400" y="2904800"/>
            <a:chExt cx="2262600" cy="704700"/>
          </a:xfrm>
        </p:grpSpPr>
        <p:cxnSp>
          <p:nvCxnSpPr>
            <p:cNvPr id="190" name="Google Shape;190;p31"/>
            <p:cNvCxnSpPr>
              <a:stCxn id="191" idx="1"/>
            </p:cNvCxnSpPr>
            <p:nvPr/>
          </p:nvCxnSpPr>
          <p:spPr>
            <a:xfrm rot="10800000">
              <a:off x="5408400" y="2904800"/>
              <a:ext cx="279300" cy="504600"/>
            </a:xfrm>
            <a:prstGeom prst="straightConnector1">
              <a:avLst/>
            </a:prstGeom>
            <a:noFill/>
            <a:ln cap="flat" cmpd="sng" w="9525">
              <a:solidFill>
                <a:schemeClr val="dk1"/>
              </a:solidFill>
              <a:prstDash val="solid"/>
              <a:round/>
              <a:headEnd len="med" w="med" type="none"/>
              <a:tailEnd len="med" w="med" type="triangle"/>
            </a:ln>
          </p:spPr>
        </p:cxnSp>
        <p:sp>
          <p:nvSpPr>
            <p:cNvPr id="191" name="Google Shape;191;p31"/>
            <p:cNvSpPr txBox="1"/>
            <p:nvPr/>
          </p:nvSpPr>
          <p:spPr>
            <a:xfrm>
              <a:off x="5687700" y="3209300"/>
              <a:ext cx="1983300" cy="40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Nunito"/>
                  <a:ea typeface="Nunito"/>
                  <a:cs typeface="Nunito"/>
                  <a:sym typeface="Nunito"/>
                </a:rPr>
                <a:t>Carefully crafted noise </a:t>
              </a:r>
              <a:endParaRPr>
                <a:latin typeface="Nunito"/>
                <a:ea typeface="Nunito"/>
                <a:cs typeface="Nunito"/>
                <a:sym typeface="Nunito"/>
              </a:endParaRPr>
            </a:p>
          </p:txBody>
        </p:sp>
      </p:grpSp>
      <p:sp>
        <p:nvSpPr>
          <p:cNvPr id="192" name="Google Shape;192;p31"/>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93" name="Google Shape;193;p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94" name="Google Shape;194;p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1000"/>
                                        <p:tgtEl>
                                          <p:spTgt spid="1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89"/>
                                        </p:tgtEl>
                                      </p:cBhvr>
                                    </p:animEffect>
                                    <p:set>
                                      <p:cBhvr>
                                        <p:cTn dur="1" fill="hold">
                                          <p:stCondLst>
                                            <p:cond delay="1000"/>
                                          </p:stCondLst>
                                        </p:cTn>
                                        <p:tgtEl>
                                          <p:spTgt spid="189"/>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1000"/>
                                        <p:tgtEl>
                                          <p:spTgt spid="1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89" name="Shape 989"/>
        <p:cNvGrpSpPr/>
        <p:nvPr/>
      </p:nvGrpSpPr>
      <p:grpSpPr>
        <a:xfrm>
          <a:off x="0" y="0"/>
          <a:ext cx="0" cy="0"/>
          <a:chOff x="0" y="0"/>
          <a:chExt cx="0" cy="0"/>
        </a:xfrm>
      </p:grpSpPr>
      <p:sp>
        <p:nvSpPr>
          <p:cNvPr id="990" name="Google Shape;990;p85"/>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lifecycle of bias in AI systems</a:t>
            </a:r>
            <a:endParaRPr/>
          </a:p>
        </p:txBody>
      </p:sp>
      <p:sp>
        <p:nvSpPr>
          <p:cNvPr id="991" name="Google Shape;991;p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
              <a:t>‹#›</a:t>
            </a:fld>
            <a:endParaRPr/>
          </a:p>
        </p:txBody>
      </p:sp>
      <p:sp>
        <p:nvSpPr>
          <p:cNvPr id="992" name="Google Shape;992;p8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93" name="Google Shape;993;p8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94" name="Google Shape;994;p8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995" name="Google Shape;995;p85"/>
          <p:cNvPicPr preferRelativeResize="0"/>
          <p:nvPr/>
        </p:nvPicPr>
        <p:blipFill rotWithShape="1">
          <a:blip r:embed="rId3">
            <a:alphaModFix/>
          </a:blip>
          <a:srcRect b="0" l="0" r="0" t="0"/>
          <a:stretch/>
        </p:blipFill>
        <p:spPr>
          <a:xfrm>
            <a:off x="663500" y="918962"/>
            <a:ext cx="7817021" cy="363751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5"/>
                                        </p:tgtEl>
                                        <p:attrNameLst>
                                          <p:attrName>style.visibility</p:attrName>
                                        </p:attrNameLst>
                                      </p:cBhvr>
                                      <p:to>
                                        <p:strVal val="visible"/>
                                      </p:to>
                                    </p:set>
                                    <p:animEffect filter="fade" transition="in">
                                      <p:cBhvr>
                                        <p:cTn dur="1000"/>
                                        <p:tgtEl>
                                          <p:spTgt spid="9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99" name="Shape 999"/>
        <p:cNvGrpSpPr/>
        <p:nvPr/>
      </p:nvGrpSpPr>
      <p:grpSpPr>
        <a:xfrm>
          <a:off x="0" y="0"/>
          <a:ext cx="0" cy="0"/>
          <a:chOff x="0" y="0"/>
          <a:chExt cx="0" cy="0"/>
        </a:xfrm>
      </p:grpSpPr>
      <p:sp>
        <p:nvSpPr>
          <p:cNvPr id="1000" name="Google Shape;1000;p86"/>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Source of bias: training data</a:t>
            </a:r>
            <a:endParaRPr/>
          </a:p>
        </p:txBody>
      </p:sp>
      <p:sp>
        <p:nvSpPr>
          <p:cNvPr id="1001" name="Google Shape;1001;p86"/>
          <p:cNvSpPr txBox="1"/>
          <p:nvPr>
            <p:ph idx="1" type="body"/>
          </p:nvPr>
        </p:nvSpPr>
        <p:spPr>
          <a:xfrm>
            <a:off x="311700" y="1000075"/>
            <a:ext cx="8520600" cy="368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Models trained on biased datasets learn and reinforce societal biases.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Models can learn to discriminate based on subtle correlations.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Biased or unrepresentative data collection can lead to biased decisions.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Other problems include: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Reporting bias: some examples are overrepresented in training data.</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Sampling bias: data collection under-samples some groups.</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Labeling bias: systematic labeling errors distort the training signal.</a:t>
            </a:r>
            <a:endParaRPr sz="2000">
              <a:solidFill>
                <a:schemeClr val="dk1"/>
              </a:solidFill>
              <a:latin typeface="Nunito"/>
              <a:ea typeface="Nunito"/>
              <a:cs typeface="Nunito"/>
              <a:sym typeface="Nunito"/>
            </a:endParaRPr>
          </a:p>
        </p:txBody>
      </p:sp>
      <p:sp>
        <p:nvSpPr>
          <p:cNvPr id="1002" name="Google Shape;1002;p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latin typeface="Nunito"/>
                <a:ea typeface="Nunito"/>
                <a:cs typeface="Nunito"/>
                <a:sym typeface="Nunito"/>
              </a:rPr>
              <a:t>‹#›</a:t>
            </a:fld>
            <a:endParaRPr>
              <a:latin typeface="Nunito"/>
              <a:ea typeface="Nunito"/>
              <a:cs typeface="Nunito"/>
              <a:sym typeface="Nunito"/>
            </a:endParaRPr>
          </a:p>
        </p:txBody>
      </p:sp>
      <p:sp>
        <p:nvSpPr>
          <p:cNvPr id="1003" name="Google Shape;1003;p8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04" name="Google Shape;1004;p8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05" name="Google Shape;1005;p8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0" st="0"/>
                                            </p:txEl>
                                          </p:spTgt>
                                        </p:tgtEl>
                                        <p:attrNameLst>
                                          <p:attrName>style.visibility</p:attrName>
                                        </p:attrNameLst>
                                      </p:cBhvr>
                                      <p:to>
                                        <p:strVal val="visible"/>
                                      </p:to>
                                    </p:set>
                                    <p:animEffect filter="fade" transition="in">
                                      <p:cBhvr>
                                        <p:cTn dur="1000"/>
                                        <p:tgtEl>
                                          <p:spTgt spid="10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1" st="1"/>
                                            </p:txEl>
                                          </p:spTgt>
                                        </p:tgtEl>
                                        <p:attrNameLst>
                                          <p:attrName>style.visibility</p:attrName>
                                        </p:attrNameLst>
                                      </p:cBhvr>
                                      <p:to>
                                        <p:strVal val="visible"/>
                                      </p:to>
                                    </p:set>
                                    <p:animEffect filter="fade" transition="in">
                                      <p:cBhvr>
                                        <p:cTn dur="1000"/>
                                        <p:tgtEl>
                                          <p:spTgt spid="10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2" st="2"/>
                                            </p:txEl>
                                          </p:spTgt>
                                        </p:tgtEl>
                                        <p:attrNameLst>
                                          <p:attrName>style.visibility</p:attrName>
                                        </p:attrNameLst>
                                      </p:cBhvr>
                                      <p:to>
                                        <p:strVal val="visible"/>
                                      </p:to>
                                    </p:set>
                                    <p:animEffect filter="fade" transition="in">
                                      <p:cBhvr>
                                        <p:cTn dur="1000"/>
                                        <p:tgtEl>
                                          <p:spTgt spid="10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3" st="3"/>
                                            </p:txEl>
                                          </p:spTgt>
                                        </p:tgtEl>
                                        <p:attrNameLst>
                                          <p:attrName>style.visibility</p:attrName>
                                        </p:attrNameLst>
                                      </p:cBhvr>
                                      <p:to>
                                        <p:strVal val="visible"/>
                                      </p:to>
                                    </p:set>
                                    <p:animEffect filter="fade" transition="in">
                                      <p:cBhvr>
                                        <p:cTn dur="1000"/>
                                        <p:tgtEl>
                                          <p:spTgt spid="10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4" st="4"/>
                                            </p:txEl>
                                          </p:spTgt>
                                        </p:tgtEl>
                                        <p:attrNameLst>
                                          <p:attrName>style.visibility</p:attrName>
                                        </p:attrNameLst>
                                      </p:cBhvr>
                                      <p:to>
                                        <p:strVal val="visible"/>
                                      </p:to>
                                    </p:set>
                                    <p:animEffect filter="fade" transition="in">
                                      <p:cBhvr>
                                        <p:cTn dur="1000"/>
                                        <p:tgtEl>
                                          <p:spTgt spid="100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5" st="5"/>
                                            </p:txEl>
                                          </p:spTgt>
                                        </p:tgtEl>
                                        <p:attrNameLst>
                                          <p:attrName>style.visibility</p:attrName>
                                        </p:attrNameLst>
                                      </p:cBhvr>
                                      <p:to>
                                        <p:strVal val="visible"/>
                                      </p:to>
                                    </p:set>
                                    <p:animEffect filter="fade" transition="in">
                                      <p:cBhvr>
                                        <p:cTn dur="1000"/>
                                        <p:tgtEl>
                                          <p:spTgt spid="100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6" st="6"/>
                                            </p:txEl>
                                          </p:spTgt>
                                        </p:tgtEl>
                                        <p:attrNameLst>
                                          <p:attrName>style.visibility</p:attrName>
                                        </p:attrNameLst>
                                      </p:cBhvr>
                                      <p:to>
                                        <p:strVal val="visible"/>
                                      </p:to>
                                    </p:set>
                                    <p:animEffect filter="fade" transition="in">
                                      <p:cBhvr>
                                        <p:cTn dur="1000"/>
                                        <p:tgtEl>
                                          <p:spTgt spid="100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7" st="7"/>
                                            </p:txEl>
                                          </p:spTgt>
                                        </p:tgtEl>
                                        <p:attrNameLst>
                                          <p:attrName>style.visibility</p:attrName>
                                        </p:attrNameLst>
                                      </p:cBhvr>
                                      <p:to>
                                        <p:strVal val="visible"/>
                                      </p:to>
                                    </p:set>
                                    <p:animEffect filter="fade" transition="in">
                                      <p:cBhvr>
                                        <p:cTn dur="1000"/>
                                        <p:tgtEl>
                                          <p:spTgt spid="100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8" st="8"/>
                                            </p:txEl>
                                          </p:spTgt>
                                        </p:tgtEl>
                                        <p:attrNameLst>
                                          <p:attrName>style.visibility</p:attrName>
                                        </p:attrNameLst>
                                      </p:cBhvr>
                                      <p:to>
                                        <p:strVal val="visible"/>
                                      </p:to>
                                    </p:set>
                                    <p:animEffect filter="fade" transition="in">
                                      <p:cBhvr>
                                        <p:cTn dur="1000"/>
                                        <p:tgtEl>
                                          <p:spTgt spid="100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1">
                                            <p:txEl>
                                              <p:pRg end="9" st="9"/>
                                            </p:txEl>
                                          </p:spTgt>
                                        </p:tgtEl>
                                        <p:attrNameLst>
                                          <p:attrName>style.visibility</p:attrName>
                                        </p:attrNameLst>
                                      </p:cBhvr>
                                      <p:to>
                                        <p:strVal val="visible"/>
                                      </p:to>
                                    </p:set>
                                    <p:animEffect filter="fade" transition="in">
                                      <p:cBhvr>
                                        <p:cTn dur="1000"/>
                                        <p:tgtEl>
                                          <p:spTgt spid="1001">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09" name="Shape 1009"/>
        <p:cNvGrpSpPr/>
        <p:nvPr/>
      </p:nvGrpSpPr>
      <p:grpSpPr>
        <a:xfrm>
          <a:off x="0" y="0"/>
          <a:ext cx="0" cy="0"/>
          <a:chOff x="0" y="0"/>
          <a:chExt cx="0" cy="0"/>
        </a:xfrm>
      </p:grpSpPr>
      <p:sp>
        <p:nvSpPr>
          <p:cNvPr id="1010" name="Google Shape;1010;p87"/>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Source of bias: training process</a:t>
            </a:r>
            <a:endParaRPr/>
          </a:p>
        </p:txBody>
      </p:sp>
      <p:sp>
        <p:nvSpPr>
          <p:cNvPr id="1011" name="Google Shape;1011;p87"/>
          <p:cNvSpPr txBox="1"/>
          <p:nvPr>
            <p:ph idx="1" type="body"/>
          </p:nvPr>
        </p:nvSpPr>
        <p:spPr>
          <a:xfrm>
            <a:off x="311700" y="1152475"/>
            <a:ext cx="8520600" cy="368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Reward bias occurs when the environments used to train RL models introduce biases through improper rewards.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RL models can optimize for training objectives that amplify bias or harm.</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Technical RL objectives like ‘user engagement’ make value assumptions:</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User engagement is equated with the value of content.</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Models prioritize sensational, controversial, or inflammatory content.</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This can exacerbate polarization and create echo chambers.</a:t>
            </a:r>
            <a:endParaRPr sz="2000">
              <a:solidFill>
                <a:schemeClr val="dk1"/>
              </a:solidFill>
              <a:latin typeface="Nunito"/>
              <a:ea typeface="Nunito"/>
              <a:cs typeface="Nunito"/>
              <a:sym typeface="Nunito"/>
            </a:endParaRPr>
          </a:p>
        </p:txBody>
      </p:sp>
      <p:sp>
        <p:nvSpPr>
          <p:cNvPr id="1012" name="Google Shape;1012;p8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latin typeface="Nunito"/>
                <a:ea typeface="Nunito"/>
                <a:cs typeface="Nunito"/>
                <a:sym typeface="Nunito"/>
              </a:rPr>
              <a:t>‹#›</a:t>
            </a:fld>
            <a:endParaRPr>
              <a:latin typeface="Nunito"/>
              <a:ea typeface="Nunito"/>
              <a:cs typeface="Nunito"/>
              <a:sym typeface="Nunito"/>
            </a:endParaRPr>
          </a:p>
        </p:txBody>
      </p:sp>
      <p:sp>
        <p:nvSpPr>
          <p:cNvPr id="1013" name="Google Shape;1013;p8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14" name="Google Shape;1014;p8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15" name="Google Shape;1015;p8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xEl>
                                              <p:pRg end="0" st="0"/>
                                            </p:txEl>
                                          </p:spTgt>
                                        </p:tgtEl>
                                        <p:attrNameLst>
                                          <p:attrName>style.visibility</p:attrName>
                                        </p:attrNameLst>
                                      </p:cBhvr>
                                      <p:to>
                                        <p:strVal val="visible"/>
                                      </p:to>
                                    </p:set>
                                    <p:animEffect filter="fade" transition="in">
                                      <p:cBhvr>
                                        <p:cTn dur="1000"/>
                                        <p:tgtEl>
                                          <p:spTgt spid="10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xEl>
                                              <p:pRg end="1" st="1"/>
                                            </p:txEl>
                                          </p:spTgt>
                                        </p:tgtEl>
                                        <p:attrNameLst>
                                          <p:attrName>style.visibility</p:attrName>
                                        </p:attrNameLst>
                                      </p:cBhvr>
                                      <p:to>
                                        <p:strVal val="visible"/>
                                      </p:to>
                                    </p:set>
                                    <p:animEffect filter="fade" transition="in">
                                      <p:cBhvr>
                                        <p:cTn dur="1000"/>
                                        <p:tgtEl>
                                          <p:spTgt spid="10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xEl>
                                              <p:pRg end="2" st="2"/>
                                            </p:txEl>
                                          </p:spTgt>
                                        </p:tgtEl>
                                        <p:attrNameLst>
                                          <p:attrName>style.visibility</p:attrName>
                                        </p:attrNameLst>
                                      </p:cBhvr>
                                      <p:to>
                                        <p:strVal val="visible"/>
                                      </p:to>
                                    </p:set>
                                    <p:animEffect filter="fade" transition="in">
                                      <p:cBhvr>
                                        <p:cTn dur="1000"/>
                                        <p:tgtEl>
                                          <p:spTgt spid="101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xEl>
                                              <p:pRg end="3" st="3"/>
                                            </p:txEl>
                                          </p:spTgt>
                                        </p:tgtEl>
                                        <p:attrNameLst>
                                          <p:attrName>style.visibility</p:attrName>
                                        </p:attrNameLst>
                                      </p:cBhvr>
                                      <p:to>
                                        <p:strVal val="visible"/>
                                      </p:to>
                                    </p:set>
                                    <p:animEffect filter="fade" transition="in">
                                      <p:cBhvr>
                                        <p:cTn dur="1000"/>
                                        <p:tgtEl>
                                          <p:spTgt spid="101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xEl>
                                              <p:pRg end="4" st="4"/>
                                            </p:txEl>
                                          </p:spTgt>
                                        </p:tgtEl>
                                        <p:attrNameLst>
                                          <p:attrName>style.visibility</p:attrName>
                                        </p:attrNameLst>
                                      </p:cBhvr>
                                      <p:to>
                                        <p:strVal val="visible"/>
                                      </p:to>
                                    </p:set>
                                    <p:animEffect filter="fade" transition="in">
                                      <p:cBhvr>
                                        <p:cTn dur="1000"/>
                                        <p:tgtEl>
                                          <p:spTgt spid="101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xEl>
                                              <p:pRg end="5" st="5"/>
                                            </p:txEl>
                                          </p:spTgt>
                                        </p:tgtEl>
                                        <p:attrNameLst>
                                          <p:attrName>style.visibility</p:attrName>
                                        </p:attrNameLst>
                                      </p:cBhvr>
                                      <p:to>
                                        <p:strVal val="visible"/>
                                      </p:to>
                                    </p:set>
                                    <p:animEffect filter="fade" transition="in">
                                      <p:cBhvr>
                                        <p:cTn dur="1000"/>
                                        <p:tgtEl>
                                          <p:spTgt spid="101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xEl>
                                              <p:pRg end="6" st="6"/>
                                            </p:txEl>
                                          </p:spTgt>
                                        </p:tgtEl>
                                        <p:attrNameLst>
                                          <p:attrName>style.visibility</p:attrName>
                                        </p:attrNameLst>
                                      </p:cBhvr>
                                      <p:to>
                                        <p:strVal val="visible"/>
                                      </p:to>
                                    </p:set>
                                    <p:animEffect filter="fade" transition="in">
                                      <p:cBhvr>
                                        <p:cTn dur="1000"/>
                                        <p:tgtEl>
                                          <p:spTgt spid="101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1">
                                            <p:txEl>
                                              <p:pRg end="7" st="7"/>
                                            </p:txEl>
                                          </p:spTgt>
                                        </p:tgtEl>
                                        <p:attrNameLst>
                                          <p:attrName>style.visibility</p:attrName>
                                        </p:attrNameLst>
                                      </p:cBhvr>
                                      <p:to>
                                        <p:strVal val="visible"/>
                                      </p:to>
                                    </p:set>
                                    <p:animEffect filter="fade" transition="in">
                                      <p:cBhvr>
                                        <p:cTn dur="1000"/>
                                        <p:tgtEl>
                                          <p:spTgt spid="1011">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19" name="Shape 1019"/>
        <p:cNvGrpSpPr/>
        <p:nvPr/>
      </p:nvGrpSpPr>
      <p:grpSpPr>
        <a:xfrm>
          <a:off x="0" y="0"/>
          <a:ext cx="0" cy="0"/>
          <a:chOff x="0" y="0"/>
          <a:chExt cx="0" cy="0"/>
        </a:xfrm>
      </p:grpSpPr>
      <p:sp>
        <p:nvSpPr>
          <p:cNvPr id="1020" name="Google Shape;1020;p88"/>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Source of bias: human-AI interactions</a:t>
            </a:r>
            <a:endParaRPr/>
          </a:p>
        </p:txBody>
      </p:sp>
      <p:sp>
        <p:nvSpPr>
          <p:cNvPr id="1021" name="Google Shape;1021;p88"/>
          <p:cNvSpPr txBox="1"/>
          <p:nvPr>
            <p:ph idx="1" type="body"/>
          </p:nvPr>
        </p:nvSpPr>
        <p:spPr>
          <a:xfrm>
            <a:off x="311700" y="1152475"/>
            <a:ext cx="8520600" cy="368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Confirmation bias: focusing on outputs that reinforce pre-existing views.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Overgeneralization: drawing broad conclusions from limited AI outputs.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Feedback loops: biased AI output is used as an input to a future model.</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Self-fulfilling prophecies: AI predictions creates the predicted disparities.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Automation bias: humans favor algorithmic decisions over human ones.</a:t>
            </a:r>
            <a:endParaRPr sz="2000">
              <a:solidFill>
                <a:schemeClr val="dk1"/>
              </a:solidFill>
              <a:latin typeface="Nunito"/>
              <a:ea typeface="Nunito"/>
              <a:cs typeface="Nunito"/>
              <a:sym typeface="Nunito"/>
            </a:endParaRPr>
          </a:p>
        </p:txBody>
      </p:sp>
      <p:sp>
        <p:nvSpPr>
          <p:cNvPr id="1022" name="Google Shape;1022;p8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latin typeface="Nunito"/>
                <a:ea typeface="Nunito"/>
                <a:cs typeface="Nunito"/>
                <a:sym typeface="Nunito"/>
              </a:rPr>
              <a:t>‹#›</a:t>
            </a:fld>
            <a:endParaRPr>
              <a:latin typeface="Nunito"/>
              <a:ea typeface="Nunito"/>
              <a:cs typeface="Nunito"/>
              <a:sym typeface="Nunito"/>
            </a:endParaRPr>
          </a:p>
        </p:txBody>
      </p:sp>
      <p:sp>
        <p:nvSpPr>
          <p:cNvPr id="1023" name="Google Shape;1023;p8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24" name="Google Shape;1024;p8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25" name="Google Shape;1025;p8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0" st="0"/>
                                            </p:txEl>
                                          </p:spTgt>
                                        </p:tgtEl>
                                        <p:attrNameLst>
                                          <p:attrName>style.visibility</p:attrName>
                                        </p:attrNameLst>
                                      </p:cBhvr>
                                      <p:to>
                                        <p:strVal val="visible"/>
                                      </p:to>
                                    </p:set>
                                    <p:animEffect filter="fade" transition="in">
                                      <p:cBhvr>
                                        <p:cTn dur="1000"/>
                                        <p:tgtEl>
                                          <p:spTgt spid="10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1" st="1"/>
                                            </p:txEl>
                                          </p:spTgt>
                                        </p:tgtEl>
                                        <p:attrNameLst>
                                          <p:attrName>style.visibility</p:attrName>
                                        </p:attrNameLst>
                                      </p:cBhvr>
                                      <p:to>
                                        <p:strVal val="visible"/>
                                      </p:to>
                                    </p:set>
                                    <p:animEffect filter="fade" transition="in">
                                      <p:cBhvr>
                                        <p:cTn dur="1000"/>
                                        <p:tgtEl>
                                          <p:spTgt spid="10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2" st="2"/>
                                            </p:txEl>
                                          </p:spTgt>
                                        </p:tgtEl>
                                        <p:attrNameLst>
                                          <p:attrName>style.visibility</p:attrName>
                                        </p:attrNameLst>
                                      </p:cBhvr>
                                      <p:to>
                                        <p:strVal val="visible"/>
                                      </p:to>
                                    </p:set>
                                    <p:animEffect filter="fade" transition="in">
                                      <p:cBhvr>
                                        <p:cTn dur="1000"/>
                                        <p:tgtEl>
                                          <p:spTgt spid="102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3" st="3"/>
                                            </p:txEl>
                                          </p:spTgt>
                                        </p:tgtEl>
                                        <p:attrNameLst>
                                          <p:attrName>style.visibility</p:attrName>
                                        </p:attrNameLst>
                                      </p:cBhvr>
                                      <p:to>
                                        <p:strVal val="visible"/>
                                      </p:to>
                                    </p:set>
                                    <p:animEffect filter="fade" transition="in">
                                      <p:cBhvr>
                                        <p:cTn dur="1000"/>
                                        <p:tgtEl>
                                          <p:spTgt spid="102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4" st="4"/>
                                            </p:txEl>
                                          </p:spTgt>
                                        </p:tgtEl>
                                        <p:attrNameLst>
                                          <p:attrName>style.visibility</p:attrName>
                                        </p:attrNameLst>
                                      </p:cBhvr>
                                      <p:to>
                                        <p:strVal val="visible"/>
                                      </p:to>
                                    </p:set>
                                    <p:animEffect filter="fade" transition="in">
                                      <p:cBhvr>
                                        <p:cTn dur="1000"/>
                                        <p:tgtEl>
                                          <p:spTgt spid="102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5" st="5"/>
                                            </p:txEl>
                                          </p:spTgt>
                                        </p:tgtEl>
                                        <p:attrNameLst>
                                          <p:attrName>style.visibility</p:attrName>
                                        </p:attrNameLst>
                                      </p:cBhvr>
                                      <p:to>
                                        <p:strVal val="visible"/>
                                      </p:to>
                                    </p:set>
                                    <p:animEffect filter="fade" transition="in">
                                      <p:cBhvr>
                                        <p:cTn dur="1000"/>
                                        <p:tgtEl>
                                          <p:spTgt spid="102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6" st="6"/>
                                            </p:txEl>
                                          </p:spTgt>
                                        </p:tgtEl>
                                        <p:attrNameLst>
                                          <p:attrName>style.visibility</p:attrName>
                                        </p:attrNameLst>
                                      </p:cBhvr>
                                      <p:to>
                                        <p:strVal val="visible"/>
                                      </p:to>
                                    </p:set>
                                    <p:animEffect filter="fade" transition="in">
                                      <p:cBhvr>
                                        <p:cTn dur="1000"/>
                                        <p:tgtEl>
                                          <p:spTgt spid="102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7" st="7"/>
                                            </p:txEl>
                                          </p:spTgt>
                                        </p:tgtEl>
                                        <p:attrNameLst>
                                          <p:attrName>style.visibility</p:attrName>
                                        </p:attrNameLst>
                                      </p:cBhvr>
                                      <p:to>
                                        <p:strVal val="visible"/>
                                      </p:to>
                                    </p:set>
                                    <p:animEffect filter="fade" transition="in">
                                      <p:cBhvr>
                                        <p:cTn dur="1000"/>
                                        <p:tgtEl>
                                          <p:spTgt spid="102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xEl>
                                              <p:pRg end="8" st="8"/>
                                            </p:txEl>
                                          </p:spTgt>
                                        </p:tgtEl>
                                        <p:attrNameLst>
                                          <p:attrName>style.visibility</p:attrName>
                                        </p:attrNameLst>
                                      </p:cBhvr>
                                      <p:to>
                                        <p:strVal val="visible"/>
                                      </p:to>
                                    </p:set>
                                    <p:animEffect filter="fade" transition="in">
                                      <p:cBhvr>
                                        <p:cTn dur="1000"/>
                                        <p:tgtEl>
                                          <p:spTgt spid="1021">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29" name="Shape 1029"/>
        <p:cNvGrpSpPr/>
        <p:nvPr/>
      </p:nvGrpSpPr>
      <p:grpSpPr>
        <a:xfrm>
          <a:off x="0" y="0"/>
          <a:ext cx="0" cy="0"/>
          <a:chOff x="0" y="0"/>
          <a:chExt cx="0" cy="0"/>
        </a:xfrm>
      </p:grpSpPr>
      <p:sp>
        <p:nvSpPr>
          <p:cNvPr id="1030" name="Google Shape;1030;p89"/>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Mitigating bias</a:t>
            </a:r>
            <a:endParaRPr/>
          </a:p>
        </p:txBody>
      </p:sp>
      <p:sp>
        <p:nvSpPr>
          <p:cNvPr id="1031" name="Google Shape;1031;p89"/>
          <p:cNvSpPr txBox="1"/>
          <p:nvPr>
            <p:ph idx="1" type="body"/>
          </p:nvPr>
        </p:nvSpPr>
        <p:spPr>
          <a:xfrm>
            <a:off x="311700" y="1152475"/>
            <a:ext cx="8520600" cy="368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Multiple complementary approaches can help address bias in AI systems: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Technical:		Training with an adversarial network </a:t>
            </a:r>
            <a:endParaRPr sz="2000">
              <a:solidFill>
                <a:schemeClr val="dk1"/>
              </a:solidFill>
              <a:latin typeface="Nunito"/>
              <a:ea typeface="Nunito"/>
              <a:cs typeface="Nunito"/>
              <a:sym typeface="Nunito"/>
            </a:endParaRPr>
          </a:p>
          <a:p>
            <a:pPr indent="0" lvl="0" marL="45720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				Reducing toxicity in data</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Social: 			Participatory design</a:t>
            </a:r>
            <a:endParaRPr sz="2000">
              <a:solidFill>
                <a:schemeClr val="dk1"/>
              </a:solidFill>
              <a:latin typeface="Nunito"/>
              <a:ea typeface="Nunito"/>
              <a:cs typeface="Nunito"/>
              <a:sym typeface="Nunito"/>
            </a:endParaRPr>
          </a:p>
          <a:p>
            <a:pPr indent="0" lvl="0" marL="228600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Gradual deployment</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Governance:	Independent audits</a:t>
            </a:r>
            <a:endParaRPr sz="2000">
              <a:solidFill>
                <a:schemeClr val="dk1"/>
              </a:solidFill>
              <a:latin typeface="Nunito"/>
              <a:ea typeface="Nunito"/>
              <a:cs typeface="Nunito"/>
              <a:sym typeface="Nunito"/>
            </a:endParaRPr>
          </a:p>
          <a:p>
            <a:pPr indent="457200" lvl="0" marL="182880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Mandating transparency</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Any one strategy in isolation is unlikely to be sufficient</a:t>
            </a:r>
            <a:endParaRPr sz="2000">
              <a:solidFill>
                <a:schemeClr val="dk1"/>
              </a:solidFill>
              <a:latin typeface="Nunito"/>
              <a:ea typeface="Nunito"/>
              <a:cs typeface="Nunito"/>
              <a:sym typeface="Nunito"/>
            </a:endParaRPr>
          </a:p>
        </p:txBody>
      </p:sp>
      <p:sp>
        <p:nvSpPr>
          <p:cNvPr id="1032" name="Google Shape;1032;p8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latin typeface="Nunito"/>
                <a:ea typeface="Nunito"/>
                <a:cs typeface="Nunito"/>
                <a:sym typeface="Nunito"/>
              </a:rPr>
              <a:t>‹#›</a:t>
            </a:fld>
            <a:endParaRPr>
              <a:latin typeface="Nunito"/>
              <a:ea typeface="Nunito"/>
              <a:cs typeface="Nunito"/>
              <a:sym typeface="Nunito"/>
            </a:endParaRPr>
          </a:p>
        </p:txBody>
      </p:sp>
      <p:sp>
        <p:nvSpPr>
          <p:cNvPr id="1033" name="Google Shape;1033;p8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34" name="Google Shape;1034;p8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35" name="Google Shape;1035;p8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0" st="0"/>
                                            </p:txEl>
                                          </p:spTgt>
                                        </p:tgtEl>
                                        <p:attrNameLst>
                                          <p:attrName>style.visibility</p:attrName>
                                        </p:attrNameLst>
                                      </p:cBhvr>
                                      <p:to>
                                        <p:strVal val="visible"/>
                                      </p:to>
                                    </p:set>
                                    <p:animEffect filter="fade" transition="in">
                                      <p:cBhvr>
                                        <p:cTn dur="1000"/>
                                        <p:tgtEl>
                                          <p:spTgt spid="10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1" st="1"/>
                                            </p:txEl>
                                          </p:spTgt>
                                        </p:tgtEl>
                                        <p:attrNameLst>
                                          <p:attrName>style.visibility</p:attrName>
                                        </p:attrNameLst>
                                      </p:cBhvr>
                                      <p:to>
                                        <p:strVal val="visible"/>
                                      </p:to>
                                    </p:set>
                                    <p:animEffect filter="fade" transition="in">
                                      <p:cBhvr>
                                        <p:cTn dur="1000"/>
                                        <p:tgtEl>
                                          <p:spTgt spid="103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2" st="2"/>
                                            </p:txEl>
                                          </p:spTgt>
                                        </p:tgtEl>
                                        <p:attrNameLst>
                                          <p:attrName>style.visibility</p:attrName>
                                        </p:attrNameLst>
                                      </p:cBhvr>
                                      <p:to>
                                        <p:strVal val="visible"/>
                                      </p:to>
                                    </p:set>
                                    <p:animEffect filter="fade" transition="in">
                                      <p:cBhvr>
                                        <p:cTn dur="1000"/>
                                        <p:tgtEl>
                                          <p:spTgt spid="103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3" st="3"/>
                                            </p:txEl>
                                          </p:spTgt>
                                        </p:tgtEl>
                                        <p:attrNameLst>
                                          <p:attrName>style.visibility</p:attrName>
                                        </p:attrNameLst>
                                      </p:cBhvr>
                                      <p:to>
                                        <p:strVal val="visible"/>
                                      </p:to>
                                    </p:set>
                                    <p:animEffect filter="fade" transition="in">
                                      <p:cBhvr>
                                        <p:cTn dur="1000"/>
                                        <p:tgtEl>
                                          <p:spTgt spid="103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4" st="4"/>
                                            </p:txEl>
                                          </p:spTgt>
                                        </p:tgtEl>
                                        <p:attrNameLst>
                                          <p:attrName>style.visibility</p:attrName>
                                        </p:attrNameLst>
                                      </p:cBhvr>
                                      <p:to>
                                        <p:strVal val="visible"/>
                                      </p:to>
                                    </p:set>
                                    <p:animEffect filter="fade" transition="in">
                                      <p:cBhvr>
                                        <p:cTn dur="1000"/>
                                        <p:tgtEl>
                                          <p:spTgt spid="103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5" st="5"/>
                                            </p:txEl>
                                          </p:spTgt>
                                        </p:tgtEl>
                                        <p:attrNameLst>
                                          <p:attrName>style.visibility</p:attrName>
                                        </p:attrNameLst>
                                      </p:cBhvr>
                                      <p:to>
                                        <p:strVal val="visible"/>
                                      </p:to>
                                    </p:set>
                                    <p:animEffect filter="fade" transition="in">
                                      <p:cBhvr>
                                        <p:cTn dur="1000"/>
                                        <p:tgtEl>
                                          <p:spTgt spid="103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6" st="6"/>
                                            </p:txEl>
                                          </p:spTgt>
                                        </p:tgtEl>
                                        <p:attrNameLst>
                                          <p:attrName>style.visibility</p:attrName>
                                        </p:attrNameLst>
                                      </p:cBhvr>
                                      <p:to>
                                        <p:strVal val="visible"/>
                                      </p:to>
                                    </p:set>
                                    <p:animEffect filter="fade" transition="in">
                                      <p:cBhvr>
                                        <p:cTn dur="1000"/>
                                        <p:tgtEl>
                                          <p:spTgt spid="103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7" st="7"/>
                                            </p:txEl>
                                          </p:spTgt>
                                        </p:tgtEl>
                                        <p:attrNameLst>
                                          <p:attrName>style.visibility</p:attrName>
                                        </p:attrNameLst>
                                      </p:cBhvr>
                                      <p:to>
                                        <p:strVal val="visible"/>
                                      </p:to>
                                    </p:set>
                                    <p:animEffect filter="fade" transition="in">
                                      <p:cBhvr>
                                        <p:cTn dur="1000"/>
                                        <p:tgtEl>
                                          <p:spTgt spid="103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8" st="8"/>
                                            </p:txEl>
                                          </p:spTgt>
                                        </p:tgtEl>
                                        <p:attrNameLst>
                                          <p:attrName>style.visibility</p:attrName>
                                        </p:attrNameLst>
                                      </p:cBhvr>
                                      <p:to>
                                        <p:strVal val="visible"/>
                                      </p:to>
                                    </p:set>
                                    <p:animEffect filter="fade" transition="in">
                                      <p:cBhvr>
                                        <p:cTn dur="1000"/>
                                        <p:tgtEl>
                                          <p:spTgt spid="103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1">
                                            <p:txEl>
                                              <p:pRg end="9" st="9"/>
                                            </p:txEl>
                                          </p:spTgt>
                                        </p:tgtEl>
                                        <p:attrNameLst>
                                          <p:attrName>style.visibility</p:attrName>
                                        </p:attrNameLst>
                                      </p:cBhvr>
                                      <p:to>
                                        <p:strVal val="visible"/>
                                      </p:to>
                                    </p:set>
                                    <p:animEffect filter="fade" transition="in">
                                      <p:cBhvr>
                                        <p:cTn dur="1000"/>
                                        <p:tgtEl>
                                          <p:spTgt spid="1031">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39" name="Shape 1039"/>
        <p:cNvGrpSpPr/>
        <p:nvPr/>
      </p:nvGrpSpPr>
      <p:grpSpPr>
        <a:xfrm>
          <a:off x="0" y="0"/>
          <a:ext cx="0" cy="0"/>
          <a:chOff x="0" y="0"/>
          <a:chExt cx="0" cy="0"/>
        </a:xfrm>
      </p:grpSpPr>
      <p:sp>
        <p:nvSpPr>
          <p:cNvPr id="1040" name="Google Shape;1040;p90"/>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Conclusions on bias</a:t>
            </a:r>
            <a:endParaRPr/>
          </a:p>
        </p:txBody>
      </p:sp>
      <p:sp>
        <p:nvSpPr>
          <p:cNvPr id="1041" name="Google Shape;1041;p90"/>
          <p:cNvSpPr txBox="1"/>
          <p:nvPr>
            <p:ph idx="1" type="body"/>
          </p:nvPr>
        </p:nvSpPr>
        <p:spPr>
          <a:xfrm>
            <a:off x="311700" y="1152475"/>
            <a:ext cx="8520600" cy="3686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Biases can arise at all stages of the AI lifecycle.</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AIs that reinforce existing biases still might be less biased than humans.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 multifaceted approach is necessary to detect and reduce an AI’s biases.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With careful governance, AIs might reduce bias in decision-making.</a:t>
            </a:r>
            <a:endParaRPr sz="2000">
              <a:solidFill>
                <a:schemeClr val="dk1"/>
              </a:solidFill>
              <a:latin typeface="Nunito"/>
              <a:ea typeface="Nunito"/>
              <a:cs typeface="Nunito"/>
              <a:sym typeface="Nunito"/>
            </a:endParaRPr>
          </a:p>
        </p:txBody>
      </p:sp>
      <p:sp>
        <p:nvSpPr>
          <p:cNvPr id="1042" name="Google Shape;1042;p9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fld id="{00000000-1234-1234-1234-123412341234}" type="slidenum">
              <a:rPr lang="en">
                <a:latin typeface="Nunito"/>
                <a:ea typeface="Nunito"/>
                <a:cs typeface="Nunito"/>
                <a:sym typeface="Nunito"/>
              </a:rPr>
              <a:t>‹#›</a:t>
            </a:fld>
            <a:endParaRPr>
              <a:latin typeface="Nunito"/>
              <a:ea typeface="Nunito"/>
              <a:cs typeface="Nunito"/>
              <a:sym typeface="Nunito"/>
            </a:endParaRPr>
          </a:p>
        </p:txBody>
      </p:sp>
      <p:sp>
        <p:nvSpPr>
          <p:cNvPr id="1043" name="Google Shape;1043;p9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44" name="Google Shape;1044;p9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45" name="Google Shape;1045;p9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xEl>
                                              <p:pRg end="0" st="0"/>
                                            </p:txEl>
                                          </p:spTgt>
                                        </p:tgtEl>
                                        <p:attrNameLst>
                                          <p:attrName>style.visibility</p:attrName>
                                        </p:attrNameLst>
                                      </p:cBhvr>
                                      <p:to>
                                        <p:strVal val="visible"/>
                                      </p:to>
                                    </p:set>
                                    <p:animEffect filter="fade" transition="in">
                                      <p:cBhvr>
                                        <p:cTn dur="1000"/>
                                        <p:tgtEl>
                                          <p:spTgt spid="104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xEl>
                                              <p:pRg end="1" st="1"/>
                                            </p:txEl>
                                          </p:spTgt>
                                        </p:tgtEl>
                                        <p:attrNameLst>
                                          <p:attrName>style.visibility</p:attrName>
                                        </p:attrNameLst>
                                      </p:cBhvr>
                                      <p:to>
                                        <p:strVal val="visible"/>
                                      </p:to>
                                    </p:set>
                                    <p:animEffect filter="fade" transition="in">
                                      <p:cBhvr>
                                        <p:cTn dur="1000"/>
                                        <p:tgtEl>
                                          <p:spTgt spid="104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xEl>
                                              <p:pRg end="2" st="2"/>
                                            </p:txEl>
                                          </p:spTgt>
                                        </p:tgtEl>
                                        <p:attrNameLst>
                                          <p:attrName>style.visibility</p:attrName>
                                        </p:attrNameLst>
                                      </p:cBhvr>
                                      <p:to>
                                        <p:strVal val="visible"/>
                                      </p:to>
                                    </p:set>
                                    <p:animEffect filter="fade" transition="in">
                                      <p:cBhvr>
                                        <p:cTn dur="1000"/>
                                        <p:tgtEl>
                                          <p:spTgt spid="104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xEl>
                                              <p:pRg end="3" st="3"/>
                                            </p:txEl>
                                          </p:spTgt>
                                        </p:tgtEl>
                                        <p:attrNameLst>
                                          <p:attrName>style.visibility</p:attrName>
                                        </p:attrNameLst>
                                      </p:cBhvr>
                                      <p:to>
                                        <p:strVal val="visible"/>
                                      </p:to>
                                    </p:set>
                                    <p:animEffect filter="fade" transition="in">
                                      <p:cBhvr>
                                        <p:cTn dur="1000"/>
                                        <p:tgtEl>
                                          <p:spTgt spid="104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xEl>
                                              <p:pRg end="4" st="4"/>
                                            </p:txEl>
                                          </p:spTgt>
                                        </p:tgtEl>
                                        <p:attrNameLst>
                                          <p:attrName>style.visibility</p:attrName>
                                        </p:attrNameLst>
                                      </p:cBhvr>
                                      <p:to>
                                        <p:strVal val="visible"/>
                                      </p:to>
                                    </p:set>
                                    <p:animEffect filter="fade" transition="in">
                                      <p:cBhvr>
                                        <p:cTn dur="1000"/>
                                        <p:tgtEl>
                                          <p:spTgt spid="104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xEl>
                                              <p:pRg end="5" st="5"/>
                                            </p:txEl>
                                          </p:spTgt>
                                        </p:tgtEl>
                                        <p:attrNameLst>
                                          <p:attrName>style.visibility</p:attrName>
                                        </p:attrNameLst>
                                      </p:cBhvr>
                                      <p:to>
                                        <p:strVal val="visible"/>
                                      </p:to>
                                    </p:set>
                                    <p:animEffect filter="fade" transition="in">
                                      <p:cBhvr>
                                        <p:cTn dur="1000"/>
                                        <p:tgtEl>
                                          <p:spTgt spid="104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xEl>
                                              <p:pRg end="6" st="6"/>
                                            </p:txEl>
                                          </p:spTgt>
                                        </p:tgtEl>
                                        <p:attrNameLst>
                                          <p:attrName>style.visibility</p:attrName>
                                        </p:attrNameLst>
                                      </p:cBhvr>
                                      <p:to>
                                        <p:strVal val="visible"/>
                                      </p:to>
                                    </p:set>
                                    <p:animEffect filter="fade" transition="in">
                                      <p:cBhvr>
                                        <p:cTn dur="1000"/>
                                        <p:tgtEl>
                                          <p:spTgt spid="1041">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49" name="Shape 1049"/>
        <p:cNvGrpSpPr/>
        <p:nvPr/>
      </p:nvGrpSpPr>
      <p:grpSpPr>
        <a:xfrm>
          <a:off x="0" y="0"/>
          <a:ext cx="0" cy="0"/>
          <a:chOff x="0" y="0"/>
          <a:chExt cx="0" cy="0"/>
        </a:xfrm>
      </p:grpSpPr>
      <p:sp>
        <p:nvSpPr>
          <p:cNvPr id="1050" name="Google Shape;1050;p91"/>
          <p:cNvSpPr txBox="1"/>
          <p:nvPr/>
        </p:nvSpPr>
        <p:spPr>
          <a:xfrm>
            <a:off x="0" y="709101"/>
            <a:ext cx="9144000" cy="2598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Single Agent Control</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2: Opaqueness</a:t>
            </a:r>
            <a:endParaRPr b="0" i="0" sz="3000" u="none" cap="none" strike="noStrike">
              <a:solidFill>
                <a:srgbClr val="000000"/>
              </a:solidFill>
              <a:latin typeface="Nunito Light"/>
              <a:ea typeface="Nunito Light"/>
              <a:cs typeface="Nunito Light"/>
              <a:sym typeface="Nunito Light"/>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  </a:t>
            </a:r>
            <a:endParaRPr b="0" i="0" sz="3000" u="none" cap="none" strike="noStrike">
              <a:solidFill>
                <a:srgbClr val="000000"/>
              </a:solidFill>
              <a:latin typeface="Nunito Light"/>
              <a:ea typeface="Nunito Light"/>
              <a:cs typeface="Nunito Light"/>
              <a:sym typeface="Nunito Light"/>
            </a:endParaRPr>
          </a:p>
        </p:txBody>
      </p:sp>
      <p:sp>
        <p:nvSpPr>
          <p:cNvPr id="1051" name="Google Shape;1051;p9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52" name="Google Shape;1052;p9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53" name="Google Shape;1053;p9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54" name="Google Shape;1054;p91"/>
          <p:cNvSpPr txBox="1"/>
          <p:nvPr/>
        </p:nvSpPr>
        <p:spPr>
          <a:xfrm>
            <a:off x="367675" y="3768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1" lang="en" sz="2000" u="none" cap="none" strike="noStrike">
                <a:solidFill>
                  <a:schemeClr val="dk1"/>
                </a:solidFill>
                <a:latin typeface="Nunito"/>
                <a:ea typeface="Nunito"/>
                <a:cs typeface="Nunito"/>
                <a:sym typeface="Nunito"/>
              </a:rPr>
              <a:t>ML systems are “black boxes.”</a:t>
            </a:r>
            <a:endParaRPr b="0" i="1" sz="2000" u="none" cap="none" strike="noStrike">
              <a:solidFill>
                <a:schemeClr val="dk1"/>
              </a:solidFill>
              <a:latin typeface="Nunito"/>
              <a:ea typeface="Nunito"/>
              <a:cs typeface="Nunito"/>
              <a:sym typeface="Nunito"/>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58" name="Shape 1058"/>
        <p:cNvGrpSpPr/>
        <p:nvPr/>
      </p:nvGrpSpPr>
      <p:grpSpPr>
        <a:xfrm>
          <a:off x="0" y="0"/>
          <a:ext cx="0" cy="0"/>
          <a:chOff x="0" y="0"/>
          <a:chExt cx="0" cy="0"/>
        </a:xfrm>
      </p:grpSpPr>
      <p:sp>
        <p:nvSpPr>
          <p:cNvPr id="1059" name="Google Shape;1059;p92"/>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1060" name="Google Shape;1060;p92"/>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Bias: </a:t>
            </a:r>
            <a:r>
              <a:rPr b="0" i="1" lang="en" sz="2000" u="none" cap="none" strike="noStrike">
                <a:solidFill>
                  <a:schemeClr val="dk1"/>
                </a:solidFill>
                <a:latin typeface="Nunito"/>
                <a:ea typeface="Nunito"/>
                <a:cs typeface="Nunito"/>
                <a:sym typeface="Nunito"/>
              </a:rPr>
              <a:t>How and why do biases arise in AI systems?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Opaqueness: </a:t>
            </a:r>
            <a:r>
              <a:rPr b="0" i="1" lang="en" sz="2000" u="none" cap="none" strike="noStrike">
                <a:solidFill>
                  <a:schemeClr val="dk1"/>
                </a:solidFill>
                <a:latin typeface="Nunito"/>
                <a:ea typeface="Nunito"/>
                <a:cs typeface="Nunito"/>
                <a:sym typeface="Nunito"/>
              </a:rPr>
              <a:t>ML systems are “black boxes.”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Proxy gaming: </a:t>
            </a:r>
            <a:r>
              <a:rPr b="0" i="1" lang="en" sz="2000" u="none" cap="none" strike="noStrike">
                <a:solidFill>
                  <a:schemeClr val="dk1"/>
                </a:solidFill>
                <a:latin typeface="Nunito"/>
                <a:ea typeface="Nunito"/>
                <a:cs typeface="Nunito"/>
                <a:sym typeface="Nunito"/>
              </a:rPr>
              <a:t>ML systems may diverge from our intended goals.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Power: </a:t>
            </a:r>
            <a:r>
              <a:rPr b="0" i="1" lang="en" sz="2000" u="none" cap="none" strike="noStrike">
                <a:solidFill>
                  <a:schemeClr val="dk1"/>
                </a:solidFill>
                <a:latin typeface="Nunito"/>
                <a:ea typeface="Nunito"/>
                <a:cs typeface="Nunito"/>
                <a:sym typeface="Nunito"/>
              </a:rPr>
              <a:t>What conditions could lead to power seeking AIs?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Emergence: </a:t>
            </a:r>
            <a:r>
              <a:rPr b="0" i="1" lang="en" sz="2000" u="none" cap="none" strike="noStrike">
                <a:solidFill>
                  <a:schemeClr val="dk1"/>
                </a:solidFill>
                <a:latin typeface="Nunito"/>
                <a:ea typeface="Nunito"/>
                <a:cs typeface="Nunito"/>
                <a:sym typeface="Nunito"/>
              </a:rPr>
              <a:t>AIs may develop unanticipated goals and capabilities.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Deception: </a:t>
            </a:r>
            <a:r>
              <a:rPr b="0" i="1" lang="en" sz="2000" u="none" cap="none" strike="noStrike">
                <a:solidFill>
                  <a:schemeClr val="dk1"/>
                </a:solidFill>
                <a:latin typeface="Nunito"/>
                <a:ea typeface="Nunito"/>
                <a:cs typeface="Nunito"/>
                <a:sym typeface="Nunito"/>
              </a:rPr>
              <a:t>AI systems may deceive humans.</a:t>
            </a:r>
            <a:endParaRPr b="0" i="1" sz="2000" u="none" cap="none" strike="noStrike">
              <a:solidFill>
                <a:schemeClr val="dk1"/>
              </a:solidFill>
              <a:latin typeface="Nunito"/>
              <a:ea typeface="Nunito"/>
              <a:cs typeface="Nunito"/>
              <a:sym typeface="Nunito"/>
            </a:endParaRPr>
          </a:p>
        </p:txBody>
      </p:sp>
      <p:sp>
        <p:nvSpPr>
          <p:cNvPr id="1061" name="Google Shape;1061;p9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62" name="Google Shape;1062;p9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63" name="Google Shape;1063;p9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64" name="Google Shape;1064;p92"/>
          <p:cNvSpPr/>
          <p:nvPr/>
        </p:nvSpPr>
        <p:spPr>
          <a:xfrm>
            <a:off x="364325" y="1307300"/>
            <a:ext cx="8279700" cy="4533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4"/>
                                        </p:tgtEl>
                                        <p:attrNameLst>
                                          <p:attrName>style.visibility</p:attrName>
                                        </p:attrNameLst>
                                      </p:cBhvr>
                                      <p:to>
                                        <p:strVal val="visible"/>
                                      </p:to>
                                    </p:set>
                                    <p:animEffect filter="fade" transition="in">
                                      <p:cBhvr>
                                        <p:cTn dur="1000"/>
                                        <p:tgtEl>
                                          <p:spTgt spid="10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68" name="Shape 1068"/>
        <p:cNvGrpSpPr/>
        <p:nvPr/>
      </p:nvGrpSpPr>
      <p:grpSpPr>
        <a:xfrm>
          <a:off x="0" y="0"/>
          <a:ext cx="0" cy="0"/>
          <a:chOff x="0" y="0"/>
          <a:chExt cx="0" cy="0"/>
        </a:xfrm>
      </p:grpSpPr>
      <p:sp>
        <p:nvSpPr>
          <p:cNvPr id="1069" name="Google Shape;1069;p93"/>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ML Systems are opaque (1/4)</a:t>
            </a:r>
            <a:endParaRPr/>
          </a:p>
          <a:p>
            <a:pPr indent="0" lvl="0" marL="0" rtl="0" algn="ctr">
              <a:lnSpc>
                <a:spcPct val="100000"/>
              </a:lnSpc>
              <a:spcBef>
                <a:spcPts val="0"/>
              </a:spcBef>
              <a:spcAft>
                <a:spcPts val="0"/>
              </a:spcAft>
              <a:buSzPts val="3600"/>
              <a:buNone/>
            </a:pPr>
            <a:r>
              <a:t/>
            </a:r>
            <a:endParaRPr/>
          </a:p>
        </p:txBody>
      </p:sp>
      <p:sp>
        <p:nvSpPr>
          <p:cNvPr id="1070" name="Google Shape;1070;p93"/>
          <p:cNvSpPr txBox="1"/>
          <p:nvPr/>
        </p:nvSpPr>
        <p:spPr>
          <a:xfrm>
            <a:off x="423400" y="817200"/>
            <a:ext cx="8409000" cy="1169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Deep learning models are “black boxes”: much like the human brain, we can observe their outputs, but not the exact internal activity that produces them.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071" name="Google Shape;1071;p9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72" name="Google Shape;1072;p9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73" name="Google Shape;1073;p9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74" name="Google Shape;1074;p93"/>
          <p:cNvSpPr txBox="1"/>
          <p:nvPr/>
        </p:nvSpPr>
        <p:spPr>
          <a:xfrm>
            <a:off x="423400" y="2827950"/>
            <a:ext cx="4148700" cy="1930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075" name="Google Shape;1075;p93"/>
          <p:cNvSpPr txBox="1"/>
          <p:nvPr/>
        </p:nvSpPr>
        <p:spPr>
          <a:xfrm>
            <a:off x="423400" y="2083925"/>
            <a:ext cx="8297100" cy="2618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Though we can see a model’s </a:t>
            </a:r>
            <a:r>
              <a:rPr b="1" i="0" lang="en" sz="2000" u="none" cap="none" strike="noStrike">
                <a:solidFill>
                  <a:schemeClr val="dk1"/>
                </a:solidFill>
                <a:latin typeface="Nunito"/>
                <a:ea typeface="Nunito"/>
                <a:cs typeface="Nunito"/>
                <a:sym typeface="Nunito"/>
              </a:rPr>
              <a:t>weights </a:t>
            </a:r>
            <a:r>
              <a:rPr b="0" i="0" lang="en" sz="2000" u="none" cap="none" strike="noStrike">
                <a:solidFill>
                  <a:schemeClr val="dk1"/>
                </a:solidFill>
                <a:latin typeface="Nunito"/>
                <a:ea typeface="Nunito"/>
                <a:cs typeface="Nunito"/>
                <a:sym typeface="Nunito"/>
              </a:rPr>
              <a:t>and </a:t>
            </a:r>
            <a:r>
              <a:rPr b="1" i="0" lang="en" sz="2000" u="none" cap="none" strike="noStrike">
                <a:solidFill>
                  <a:schemeClr val="dk1"/>
                </a:solidFill>
                <a:latin typeface="Nunito"/>
                <a:ea typeface="Nunito"/>
                <a:cs typeface="Nunito"/>
                <a:sym typeface="Nunito"/>
              </a:rPr>
              <a:t>activations</a:t>
            </a:r>
            <a:r>
              <a:rPr b="0" i="0" lang="en" sz="2000" u="none" cap="none" strike="noStrike">
                <a:solidFill>
                  <a:schemeClr val="dk1"/>
                </a:solidFill>
                <a:latin typeface="Nunito"/>
                <a:ea typeface="Nunito"/>
                <a:cs typeface="Nunito"/>
                <a:sym typeface="Nunito"/>
              </a:rPr>
              <a:t>, we don’t know how to interpret them.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0"/>
                                        </p:tgtEl>
                                        <p:attrNameLst>
                                          <p:attrName>style.visibility</p:attrName>
                                        </p:attrNameLst>
                                      </p:cBhvr>
                                      <p:to>
                                        <p:strVal val="visible"/>
                                      </p:to>
                                    </p:set>
                                    <p:animEffect filter="fade" transition="in">
                                      <p:cBhvr>
                                        <p:cTn dur="1000"/>
                                        <p:tgtEl>
                                          <p:spTgt spid="10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5"/>
                                        </p:tgtEl>
                                        <p:attrNameLst>
                                          <p:attrName>style.visibility</p:attrName>
                                        </p:attrNameLst>
                                      </p:cBhvr>
                                      <p:to>
                                        <p:strVal val="visible"/>
                                      </p:to>
                                    </p:set>
                                    <p:animEffect filter="fade" transition="in">
                                      <p:cBhvr>
                                        <p:cTn dur="1000"/>
                                        <p:tgtEl>
                                          <p:spTgt spid="10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79" name="Shape 1079"/>
        <p:cNvGrpSpPr/>
        <p:nvPr/>
      </p:nvGrpSpPr>
      <p:grpSpPr>
        <a:xfrm>
          <a:off x="0" y="0"/>
          <a:ext cx="0" cy="0"/>
          <a:chOff x="0" y="0"/>
          <a:chExt cx="0" cy="0"/>
        </a:xfrm>
      </p:grpSpPr>
      <p:sp>
        <p:nvSpPr>
          <p:cNvPr id="1080" name="Google Shape;1080;p94"/>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ML Systems are opaque (2/4)</a:t>
            </a:r>
            <a:endParaRPr/>
          </a:p>
          <a:p>
            <a:pPr indent="0" lvl="0" marL="0" rtl="0" algn="ctr">
              <a:lnSpc>
                <a:spcPct val="100000"/>
              </a:lnSpc>
              <a:spcBef>
                <a:spcPts val="0"/>
              </a:spcBef>
              <a:spcAft>
                <a:spcPts val="0"/>
              </a:spcAft>
              <a:buSzPts val="3600"/>
              <a:buNone/>
            </a:pPr>
            <a:r>
              <a:t/>
            </a:r>
            <a:endParaRPr/>
          </a:p>
        </p:txBody>
      </p:sp>
      <p:sp>
        <p:nvSpPr>
          <p:cNvPr id="1081" name="Google Shape;1081;p94"/>
          <p:cNvSpPr txBox="1"/>
          <p:nvPr/>
        </p:nvSpPr>
        <p:spPr>
          <a:xfrm>
            <a:off x="423400" y="787300"/>
            <a:ext cx="8409000" cy="852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Opaqueness is seen even in simple ML systems, like a Principal Component Analysis (PCA) on pictures of human faces, which results in “eigenfaces” that can be combined to represent any face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082" name="Google Shape;1082;p9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83" name="Google Shape;1083;p9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84" name="Google Shape;1084;p9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085" name="Google Shape;1085;p94"/>
          <p:cNvSpPr txBox="1"/>
          <p:nvPr/>
        </p:nvSpPr>
        <p:spPr>
          <a:xfrm>
            <a:off x="423400" y="2827950"/>
            <a:ext cx="4148700" cy="19305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086" name="Google Shape;1086;p94"/>
          <p:cNvSpPr txBox="1"/>
          <p:nvPr/>
        </p:nvSpPr>
        <p:spPr>
          <a:xfrm>
            <a:off x="423400" y="2105300"/>
            <a:ext cx="4620000" cy="2983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can’t tell what features each face is capturing.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Complex ML systems are all the more challenging to understand under the hood.</a:t>
            </a:r>
            <a:endParaRPr b="0" i="0" sz="2000" u="none" cap="none" strike="noStrike">
              <a:solidFill>
                <a:schemeClr val="dk1"/>
              </a:solidFill>
              <a:latin typeface="Nunito"/>
              <a:ea typeface="Nunito"/>
              <a:cs typeface="Nunito"/>
              <a:sym typeface="Nunito"/>
            </a:endParaRPr>
          </a:p>
        </p:txBody>
      </p:sp>
      <p:pic>
        <p:nvPicPr>
          <p:cNvPr id="1087" name="Google Shape;1087;p94"/>
          <p:cNvPicPr preferRelativeResize="0"/>
          <p:nvPr/>
        </p:nvPicPr>
        <p:blipFill rotWithShape="1">
          <a:blip r:embed="rId3">
            <a:alphaModFix/>
          </a:blip>
          <a:srcRect b="0" l="0" r="0" t="0"/>
          <a:stretch/>
        </p:blipFill>
        <p:spPr>
          <a:xfrm>
            <a:off x="5557851" y="1994200"/>
            <a:ext cx="2970650" cy="284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1"/>
                                        </p:tgtEl>
                                        <p:attrNameLst>
                                          <p:attrName>style.visibility</p:attrName>
                                        </p:attrNameLst>
                                      </p:cBhvr>
                                      <p:to>
                                        <p:strVal val="visible"/>
                                      </p:to>
                                    </p:set>
                                    <p:animEffect filter="fade" transition="in">
                                      <p:cBhvr>
                                        <p:cTn dur="1000"/>
                                        <p:tgtEl>
                                          <p:spTgt spid="10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6">
                                            <p:txEl>
                                              <p:pRg end="0" st="0"/>
                                            </p:txEl>
                                          </p:spTgt>
                                        </p:tgtEl>
                                        <p:attrNameLst>
                                          <p:attrName>style.visibility</p:attrName>
                                        </p:attrNameLst>
                                      </p:cBhvr>
                                      <p:to>
                                        <p:strVal val="visible"/>
                                      </p:to>
                                    </p:set>
                                    <p:animEffect filter="fade" transition="in">
                                      <p:cBhvr>
                                        <p:cTn dur="1000"/>
                                        <p:tgtEl>
                                          <p:spTgt spid="10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6">
                                            <p:txEl>
                                              <p:pRg end="1" st="1"/>
                                            </p:txEl>
                                          </p:spTgt>
                                        </p:tgtEl>
                                        <p:attrNameLst>
                                          <p:attrName>style.visibility</p:attrName>
                                        </p:attrNameLst>
                                      </p:cBhvr>
                                      <p:to>
                                        <p:strVal val="visible"/>
                                      </p:to>
                                    </p:set>
                                    <p:animEffect filter="fade" transition="in">
                                      <p:cBhvr>
                                        <p:cTn dur="1000"/>
                                        <p:tgtEl>
                                          <p:spTgt spid="10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6">
                                            <p:txEl>
                                              <p:pRg end="2" st="2"/>
                                            </p:txEl>
                                          </p:spTgt>
                                        </p:tgtEl>
                                        <p:attrNameLst>
                                          <p:attrName>style.visibility</p:attrName>
                                        </p:attrNameLst>
                                      </p:cBhvr>
                                      <p:to>
                                        <p:strVal val="visible"/>
                                      </p:to>
                                    </p:set>
                                    <p:animEffect filter="fade" transition="in">
                                      <p:cBhvr>
                                        <p:cTn dur="1000"/>
                                        <p:tgtEl>
                                          <p:spTgt spid="108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7"/>
                                        </p:tgtEl>
                                        <p:attrNameLst>
                                          <p:attrName>style.visibility</p:attrName>
                                        </p:attrNameLst>
                                      </p:cBhvr>
                                      <p:to>
                                        <p:strVal val="visible"/>
                                      </p:to>
                                    </p:set>
                                    <p:animEffect filter="fade" transition="in">
                                      <p:cBhvr>
                                        <p:cTn dur="1000"/>
                                        <p:tgtEl>
                                          <p:spTgt spid="10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2"/>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Perceptible</a:t>
            </a:r>
            <a:r>
              <a:rPr lang="en" sz="3600">
                <a:latin typeface="Nunito"/>
                <a:ea typeface="Nunito"/>
                <a:cs typeface="Nunito"/>
                <a:sym typeface="Nunito"/>
              </a:rPr>
              <a:t> Adversarial Examples</a:t>
            </a:r>
            <a:endParaRPr sz="3600">
              <a:latin typeface="Nunito"/>
              <a:ea typeface="Nunito"/>
              <a:cs typeface="Nunito"/>
              <a:sym typeface="Nunito"/>
            </a:endParaRPr>
          </a:p>
        </p:txBody>
      </p:sp>
      <p:sp>
        <p:nvSpPr>
          <p:cNvPr id="200" name="Google Shape;200;p32"/>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201" name="Google Shape;201;p32"/>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grpSp>
        <p:nvGrpSpPr>
          <p:cNvPr id="202" name="Google Shape;202;p32"/>
          <p:cNvGrpSpPr/>
          <p:nvPr/>
        </p:nvGrpSpPr>
        <p:grpSpPr>
          <a:xfrm>
            <a:off x="524768" y="834328"/>
            <a:ext cx="8051570" cy="1645440"/>
            <a:chOff x="524768" y="834328"/>
            <a:chExt cx="8051570" cy="1645440"/>
          </a:xfrm>
        </p:grpSpPr>
        <p:pic>
          <p:nvPicPr>
            <p:cNvPr id="203" name="Google Shape;203;p32"/>
            <p:cNvPicPr preferRelativeResize="0"/>
            <p:nvPr/>
          </p:nvPicPr>
          <p:blipFill>
            <a:blip r:embed="rId3">
              <a:alphaModFix/>
            </a:blip>
            <a:stretch>
              <a:fillRect/>
            </a:stretch>
          </p:blipFill>
          <p:spPr>
            <a:xfrm>
              <a:off x="5003382" y="1141330"/>
              <a:ext cx="1334336" cy="1338426"/>
            </a:xfrm>
            <a:prstGeom prst="rect">
              <a:avLst/>
            </a:prstGeom>
            <a:noFill/>
            <a:ln>
              <a:noFill/>
            </a:ln>
          </p:spPr>
        </p:pic>
        <p:pic>
          <p:nvPicPr>
            <p:cNvPr id="204" name="Google Shape;204;p32"/>
            <p:cNvPicPr preferRelativeResize="0"/>
            <p:nvPr/>
          </p:nvPicPr>
          <p:blipFill>
            <a:blip r:embed="rId4">
              <a:alphaModFix/>
            </a:blip>
            <a:stretch>
              <a:fillRect/>
            </a:stretch>
          </p:blipFill>
          <p:spPr>
            <a:xfrm>
              <a:off x="7242001" y="1141318"/>
              <a:ext cx="1334336" cy="1338450"/>
            </a:xfrm>
            <a:prstGeom prst="rect">
              <a:avLst/>
            </a:prstGeom>
            <a:noFill/>
            <a:ln>
              <a:noFill/>
            </a:ln>
          </p:spPr>
        </p:pic>
        <p:pic>
          <p:nvPicPr>
            <p:cNvPr id="205" name="Google Shape;205;p32"/>
            <p:cNvPicPr preferRelativeResize="0"/>
            <p:nvPr/>
          </p:nvPicPr>
          <p:blipFill>
            <a:blip r:embed="rId5">
              <a:alphaModFix/>
            </a:blip>
            <a:stretch>
              <a:fillRect/>
            </a:stretch>
          </p:blipFill>
          <p:spPr>
            <a:xfrm>
              <a:off x="2764075" y="1143031"/>
              <a:ext cx="1335024" cy="1335024"/>
            </a:xfrm>
            <a:prstGeom prst="rect">
              <a:avLst/>
            </a:prstGeom>
            <a:noFill/>
            <a:ln>
              <a:noFill/>
            </a:ln>
          </p:spPr>
        </p:pic>
        <p:pic>
          <p:nvPicPr>
            <p:cNvPr id="206" name="Google Shape;206;p32"/>
            <p:cNvPicPr preferRelativeResize="0"/>
            <p:nvPr/>
          </p:nvPicPr>
          <p:blipFill>
            <a:blip r:embed="rId6">
              <a:alphaModFix/>
            </a:blip>
            <a:stretch>
              <a:fillRect/>
            </a:stretch>
          </p:blipFill>
          <p:spPr>
            <a:xfrm>
              <a:off x="524768" y="1143031"/>
              <a:ext cx="1335024" cy="1335024"/>
            </a:xfrm>
            <a:prstGeom prst="rect">
              <a:avLst/>
            </a:prstGeom>
            <a:noFill/>
            <a:ln>
              <a:noFill/>
            </a:ln>
          </p:spPr>
        </p:pic>
        <p:pic>
          <p:nvPicPr>
            <p:cNvPr id="207" name="Google Shape;207;p32"/>
            <p:cNvPicPr preferRelativeResize="0"/>
            <p:nvPr/>
          </p:nvPicPr>
          <p:blipFill>
            <a:blip r:embed="rId7">
              <a:alphaModFix/>
            </a:blip>
            <a:stretch>
              <a:fillRect/>
            </a:stretch>
          </p:blipFill>
          <p:spPr>
            <a:xfrm>
              <a:off x="7531614" y="836140"/>
              <a:ext cx="755090" cy="257344"/>
            </a:xfrm>
            <a:prstGeom prst="rect">
              <a:avLst/>
            </a:prstGeom>
            <a:noFill/>
            <a:ln>
              <a:noFill/>
            </a:ln>
          </p:spPr>
        </p:pic>
        <p:pic>
          <p:nvPicPr>
            <p:cNvPr id="208" name="Google Shape;208;p32"/>
            <p:cNvPicPr preferRelativeResize="0"/>
            <p:nvPr/>
          </p:nvPicPr>
          <p:blipFill>
            <a:blip r:embed="rId8">
              <a:alphaModFix/>
            </a:blip>
            <a:stretch>
              <a:fillRect/>
            </a:stretch>
          </p:blipFill>
          <p:spPr>
            <a:xfrm>
              <a:off x="5551850" y="834328"/>
              <a:ext cx="237410" cy="211007"/>
            </a:xfrm>
            <a:prstGeom prst="rect">
              <a:avLst/>
            </a:prstGeom>
            <a:noFill/>
            <a:ln>
              <a:noFill/>
            </a:ln>
          </p:spPr>
        </p:pic>
        <p:pic>
          <p:nvPicPr>
            <p:cNvPr id="209" name="Google Shape;209;p32"/>
            <p:cNvPicPr preferRelativeResize="0"/>
            <p:nvPr/>
          </p:nvPicPr>
          <p:blipFill>
            <a:blip r:embed="rId7">
              <a:alphaModFix/>
            </a:blip>
            <a:stretch>
              <a:fillRect/>
            </a:stretch>
          </p:blipFill>
          <p:spPr>
            <a:xfrm>
              <a:off x="2965789" y="837053"/>
              <a:ext cx="755090" cy="257344"/>
            </a:xfrm>
            <a:prstGeom prst="rect">
              <a:avLst/>
            </a:prstGeom>
            <a:noFill/>
            <a:ln>
              <a:noFill/>
            </a:ln>
          </p:spPr>
        </p:pic>
        <p:pic>
          <p:nvPicPr>
            <p:cNvPr id="210" name="Google Shape;210;p32"/>
            <p:cNvPicPr preferRelativeResize="0"/>
            <p:nvPr/>
          </p:nvPicPr>
          <p:blipFill>
            <a:blip r:embed="rId8">
              <a:alphaModFix/>
            </a:blip>
            <a:stretch>
              <a:fillRect/>
            </a:stretch>
          </p:blipFill>
          <p:spPr>
            <a:xfrm>
              <a:off x="986025" y="835241"/>
              <a:ext cx="237410" cy="211007"/>
            </a:xfrm>
            <a:prstGeom prst="rect">
              <a:avLst/>
            </a:prstGeom>
            <a:noFill/>
            <a:ln>
              <a:noFill/>
            </a:ln>
          </p:spPr>
        </p:pic>
        <p:cxnSp>
          <p:nvCxnSpPr>
            <p:cNvPr id="211" name="Google Shape;211;p32"/>
            <p:cNvCxnSpPr/>
            <p:nvPr/>
          </p:nvCxnSpPr>
          <p:spPr>
            <a:xfrm>
              <a:off x="2006050" y="1815350"/>
              <a:ext cx="642000" cy="0"/>
            </a:xfrm>
            <a:prstGeom prst="straightConnector1">
              <a:avLst/>
            </a:prstGeom>
            <a:noFill/>
            <a:ln cap="flat" cmpd="sng" w="9525">
              <a:solidFill>
                <a:schemeClr val="dk1"/>
              </a:solidFill>
              <a:prstDash val="solid"/>
              <a:round/>
              <a:headEnd len="med" w="med" type="none"/>
              <a:tailEnd len="med" w="med" type="triangle"/>
            </a:ln>
          </p:spPr>
        </p:cxnSp>
        <p:cxnSp>
          <p:nvCxnSpPr>
            <p:cNvPr id="212" name="Google Shape;212;p32"/>
            <p:cNvCxnSpPr/>
            <p:nvPr/>
          </p:nvCxnSpPr>
          <p:spPr>
            <a:xfrm>
              <a:off x="6471403" y="1780953"/>
              <a:ext cx="642000" cy="0"/>
            </a:xfrm>
            <a:prstGeom prst="straightConnector1">
              <a:avLst/>
            </a:prstGeom>
            <a:noFill/>
            <a:ln cap="flat" cmpd="sng" w="9525">
              <a:solidFill>
                <a:schemeClr val="dk1"/>
              </a:solidFill>
              <a:prstDash val="solid"/>
              <a:round/>
              <a:headEnd len="med" w="med" type="none"/>
              <a:tailEnd len="med" w="med" type="triangle"/>
            </a:ln>
          </p:spPr>
        </p:cxnSp>
      </p:grpSp>
      <p:sp>
        <p:nvSpPr>
          <p:cNvPr id="213" name="Google Shape;213;p32"/>
          <p:cNvSpPr txBox="1"/>
          <p:nvPr/>
        </p:nvSpPr>
        <p:spPr>
          <a:xfrm>
            <a:off x="423400" y="2999900"/>
            <a:ext cx="8409000" cy="71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000">
              <a:solidFill>
                <a:schemeClr val="dk1"/>
              </a:solidFill>
              <a:latin typeface="Nunito"/>
              <a:ea typeface="Nunito"/>
              <a:cs typeface="Nunito"/>
              <a:sym typeface="Nunito"/>
            </a:endParaRPr>
          </a:p>
          <a:p>
            <a:pPr indent="0" lvl="0" marL="0" rtl="0" algn="l">
              <a:spcBef>
                <a:spcPts val="0"/>
              </a:spcBef>
              <a:spcAft>
                <a:spcPts val="0"/>
              </a:spcAft>
              <a:buNone/>
            </a:pPr>
            <a:r>
              <a:rPr lang="en" sz="2000">
                <a:solidFill>
                  <a:schemeClr val="dk1"/>
                </a:solidFill>
                <a:latin typeface="Nunito"/>
                <a:ea typeface="Nunito"/>
                <a:cs typeface="Nunito"/>
                <a:sym typeface="Nunito"/>
              </a:rPr>
              <a:t>A</a:t>
            </a:r>
            <a:r>
              <a:rPr lang="en" sz="2000">
                <a:solidFill>
                  <a:schemeClr val="dk1"/>
                </a:solidFill>
                <a:latin typeface="Nunito"/>
                <a:ea typeface="Nunito"/>
                <a:cs typeface="Nunito"/>
                <a:sym typeface="Nunito"/>
              </a:rPr>
              <a:t>dversaries can make changes to the image that are </a:t>
            </a:r>
            <a:r>
              <a:rPr i="1" lang="en" sz="2000">
                <a:solidFill>
                  <a:schemeClr val="dk1"/>
                </a:solidFill>
                <a:latin typeface="Nunito"/>
                <a:ea typeface="Nunito"/>
                <a:cs typeface="Nunito"/>
                <a:sym typeface="Nunito"/>
              </a:rPr>
              <a:t>perceptible</a:t>
            </a:r>
            <a:r>
              <a:rPr lang="en" sz="2000">
                <a:solidFill>
                  <a:schemeClr val="dk1"/>
                </a:solidFill>
                <a:latin typeface="Nunito"/>
                <a:ea typeface="Nunito"/>
                <a:cs typeface="Nunito"/>
                <a:sym typeface="Nunito"/>
              </a:rPr>
              <a:t> to the human eye, yet the category is unchanged</a:t>
            </a:r>
            <a:endParaRPr sz="2000">
              <a:solidFill>
                <a:schemeClr val="dk1"/>
              </a:solidFill>
              <a:latin typeface="Nunito"/>
              <a:ea typeface="Nunito"/>
              <a:cs typeface="Nunito"/>
              <a:sym typeface="Nunito"/>
            </a:endParaRPr>
          </a:p>
        </p:txBody>
      </p:sp>
      <p:grpSp>
        <p:nvGrpSpPr>
          <p:cNvPr id="214" name="Google Shape;214;p32"/>
          <p:cNvGrpSpPr/>
          <p:nvPr/>
        </p:nvGrpSpPr>
        <p:grpSpPr>
          <a:xfrm>
            <a:off x="6997775" y="1251775"/>
            <a:ext cx="1242350" cy="1802750"/>
            <a:chOff x="6997775" y="1251775"/>
            <a:chExt cx="1242350" cy="1802750"/>
          </a:xfrm>
        </p:grpSpPr>
        <p:sp>
          <p:nvSpPr>
            <p:cNvPr id="215" name="Google Shape;215;p32"/>
            <p:cNvSpPr/>
            <p:nvPr/>
          </p:nvSpPr>
          <p:spPr>
            <a:xfrm>
              <a:off x="7839625" y="1251775"/>
              <a:ext cx="400500" cy="711300"/>
            </a:xfrm>
            <a:prstGeom prst="ellipse">
              <a:avLst/>
            </a:prstGeom>
            <a:noFill/>
            <a:ln cap="flat" cmpd="sng" w="2857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6" name="Google Shape;216;p32"/>
            <p:cNvCxnSpPr>
              <a:stCxn id="217" idx="0"/>
              <a:endCxn id="215" idx="4"/>
            </p:cNvCxnSpPr>
            <p:nvPr/>
          </p:nvCxnSpPr>
          <p:spPr>
            <a:xfrm flipH="1" rot="10800000">
              <a:off x="7582775" y="1963125"/>
              <a:ext cx="457200" cy="691200"/>
            </a:xfrm>
            <a:prstGeom prst="straightConnector1">
              <a:avLst/>
            </a:prstGeom>
            <a:noFill/>
            <a:ln cap="flat" cmpd="sng" w="19050">
              <a:solidFill>
                <a:srgbClr val="00FF00"/>
              </a:solidFill>
              <a:prstDash val="solid"/>
              <a:round/>
              <a:headEnd len="med" w="med" type="none"/>
              <a:tailEnd len="med" w="med" type="triangle"/>
            </a:ln>
          </p:spPr>
        </p:cxnSp>
        <p:sp>
          <p:nvSpPr>
            <p:cNvPr id="217" name="Google Shape;217;p32"/>
            <p:cNvSpPr txBox="1"/>
            <p:nvPr/>
          </p:nvSpPr>
          <p:spPr>
            <a:xfrm>
              <a:off x="6997775" y="2654325"/>
              <a:ext cx="1170000" cy="40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Nunito"/>
                  <a:ea typeface="Nunito"/>
                  <a:cs typeface="Nunito"/>
                  <a:sym typeface="Nunito"/>
                </a:rPr>
                <a:t>Perceptible</a:t>
              </a:r>
              <a:endParaRPr>
                <a:latin typeface="Nunito"/>
                <a:ea typeface="Nunito"/>
                <a:cs typeface="Nunito"/>
                <a:sym typeface="Nunito"/>
              </a:endParaRPr>
            </a:p>
          </p:txBody>
        </p:sp>
      </p:grpSp>
      <p:grpSp>
        <p:nvGrpSpPr>
          <p:cNvPr id="218" name="Google Shape;218;p32"/>
          <p:cNvGrpSpPr/>
          <p:nvPr/>
        </p:nvGrpSpPr>
        <p:grpSpPr>
          <a:xfrm>
            <a:off x="2197175" y="2126400"/>
            <a:ext cx="1308903" cy="928125"/>
            <a:chOff x="2197175" y="2126400"/>
            <a:chExt cx="1308903" cy="928125"/>
          </a:xfrm>
        </p:grpSpPr>
        <p:sp>
          <p:nvSpPr>
            <p:cNvPr id="219" name="Google Shape;219;p32"/>
            <p:cNvSpPr/>
            <p:nvPr/>
          </p:nvSpPr>
          <p:spPr>
            <a:xfrm>
              <a:off x="3145478" y="2126400"/>
              <a:ext cx="360600" cy="384900"/>
            </a:xfrm>
            <a:prstGeom prst="ellipse">
              <a:avLst/>
            </a:prstGeom>
            <a:noFill/>
            <a:ln cap="flat" cmpd="sng" w="2857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20" name="Google Shape;220;p32"/>
            <p:cNvCxnSpPr>
              <a:stCxn id="221" idx="0"/>
              <a:endCxn id="219" idx="4"/>
            </p:cNvCxnSpPr>
            <p:nvPr/>
          </p:nvCxnSpPr>
          <p:spPr>
            <a:xfrm flipH="1" rot="10800000">
              <a:off x="2782175" y="2511225"/>
              <a:ext cx="543600" cy="143100"/>
            </a:xfrm>
            <a:prstGeom prst="straightConnector1">
              <a:avLst/>
            </a:prstGeom>
            <a:noFill/>
            <a:ln cap="flat" cmpd="sng" w="19050">
              <a:solidFill>
                <a:srgbClr val="00FF00"/>
              </a:solidFill>
              <a:prstDash val="solid"/>
              <a:round/>
              <a:headEnd len="med" w="med" type="none"/>
              <a:tailEnd len="med" w="med" type="triangle"/>
            </a:ln>
          </p:spPr>
        </p:cxnSp>
        <p:sp>
          <p:nvSpPr>
            <p:cNvPr id="221" name="Google Shape;221;p32"/>
            <p:cNvSpPr txBox="1"/>
            <p:nvPr/>
          </p:nvSpPr>
          <p:spPr>
            <a:xfrm>
              <a:off x="2197175" y="2654325"/>
              <a:ext cx="1170000" cy="40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a:latin typeface="Nunito"/>
                  <a:ea typeface="Nunito"/>
                  <a:cs typeface="Nunito"/>
                  <a:sym typeface="Nunito"/>
                </a:rPr>
                <a:t>Perceptible</a:t>
              </a:r>
              <a:endParaRPr>
                <a:latin typeface="Nunito"/>
                <a:ea typeface="Nunito"/>
                <a:cs typeface="Nunito"/>
                <a:sym typeface="Nunito"/>
              </a:endParaRPr>
            </a:p>
          </p:txBody>
        </p:sp>
      </p:grpSp>
      <p:sp>
        <p:nvSpPr>
          <p:cNvPr id="222" name="Google Shape;222;p32"/>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23" name="Google Shape;223;p3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24" name="Google Shape;224;p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000"/>
                                        <p:tgtEl>
                                          <p:spTgt spid="214"/>
                                        </p:tgtEl>
                                      </p:cBhvr>
                                    </p:animEffect>
                                  </p:childTnLst>
                                </p:cTn>
                              </p:par>
                              <p:par>
                                <p:cTn fill="hold" nodeType="with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1000"/>
                                        <p:tgtEl>
                                          <p:spTgt spid="2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14"/>
                                        </p:tgtEl>
                                      </p:cBhvr>
                                    </p:animEffect>
                                    <p:set>
                                      <p:cBhvr>
                                        <p:cTn dur="1" fill="hold">
                                          <p:stCondLst>
                                            <p:cond delay="1000"/>
                                          </p:stCondLst>
                                        </p:cTn>
                                        <p:tgtEl>
                                          <p:spTgt spid="21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1000"/>
                                        <p:tgtEl>
                                          <p:spTgt spid="218"/>
                                        </p:tgtEl>
                                      </p:cBhvr>
                                    </p:animEffect>
                                    <p:set>
                                      <p:cBhvr>
                                        <p:cTn dur="1" fill="hold">
                                          <p:stCondLst>
                                            <p:cond delay="1000"/>
                                          </p:stCondLst>
                                        </p:cTn>
                                        <p:tgtEl>
                                          <p:spTgt spid="21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91" name="Shape 1091"/>
        <p:cNvGrpSpPr/>
        <p:nvPr/>
      </p:nvGrpSpPr>
      <p:grpSpPr>
        <a:xfrm>
          <a:off x="0" y="0"/>
          <a:ext cx="0" cy="0"/>
          <a:chOff x="0" y="0"/>
          <a:chExt cx="0" cy="0"/>
        </a:xfrm>
      </p:grpSpPr>
      <p:sp>
        <p:nvSpPr>
          <p:cNvPr id="1092" name="Google Shape;1092;p95"/>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ML Systems are opaque (3/4)</a:t>
            </a:r>
            <a:endParaRPr/>
          </a:p>
          <a:p>
            <a:pPr indent="0" lvl="0" marL="0" rtl="0" algn="ctr">
              <a:lnSpc>
                <a:spcPct val="100000"/>
              </a:lnSpc>
              <a:spcBef>
                <a:spcPts val="0"/>
              </a:spcBef>
              <a:spcAft>
                <a:spcPts val="0"/>
              </a:spcAft>
              <a:buSzPts val="3600"/>
              <a:buNone/>
            </a:pPr>
            <a:r>
              <a:t/>
            </a:r>
            <a:endParaRPr/>
          </a:p>
        </p:txBody>
      </p:sp>
      <p:sp>
        <p:nvSpPr>
          <p:cNvPr id="1093" name="Google Shape;1093;p95"/>
          <p:cNvSpPr txBox="1"/>
          <p:nvPr/>
        </p:nvSpPr>
        <p:spPr>
          <a:xfrm>
            <a:off x="423400" y="817200"/>
            <a:ext cx="8409000" cy="376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deep learning, </a:t>
            </a:r>
            <a:r>
              <a:rPr b="1" i="0" lang="en" sz="2000" u="none" cap="none" strike="noStrike">
                <a:solidFill>
                  <a:schemeClr val="dk1"/>
                </a:solidFill>
                <a:latin typeface="Nunito"/>
                <a:ea typeface="Nunito"/>
                <a:cs typeface="Nunito"/>
                <a:sym typeface="Nunito"/>
              </a:rPr>
              <a:t>neurons</a:t>
            </a:r>
            <a:r>
              <a:rPr b="0" i="0" lang="en" sz="2000" u="none" cap="none" strike="noStrike">
                <a:solidFill>
                  <a:schemeClr val="dk1"/>
                </a:solidFill>
                <a:latin typeface="Nunito"/>
                <a:ea typeface="Nunito"/>
                <a:cs typeface="Nunito"/>
                <a:sym typeface="Nunito"/>
              </a:rPr>
              <a:t> are components of activation vectors.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Feature visualizations</a:t>
            </a:r>
            <a:r>
              <a:rPr b="0" i="0" lang="en" sz="2000" u="none" cap="none" strike="noStrike">
                <a:solidFill>
                  <a:schemeClr val="dk1"/>
                </a:solidFill>
                <a:latin typeface="Nunito"/>
                <a:ea typeface="Nunito"/>
                <a:cs typeface="Nunito"/>
                <a:sym typeface="Nunito"/>
              </a:rPr>
              <a:t> highly activate specific neurons.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Polysemantic neurons</a:t>
            </a:r>
            <a:r>
              <a:rPr b="0" i="0" lang="en" sz="2000" u="none" cap="none" strike="noStrike">
                <a:solidFill>
                  <a:schemeClr val="dk1"/>
                </a:solidFill>
                <a:latin typeface="Nunito"/>
                <a:ea typeface="Nunito"/>
                <a:cs typeface="Nunito"/>
                <a:sym typeface="Nunito"/>
              </a:rPr>
              <a:t> respond to multiple unrelated features, and make interpretation difficult.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Neural networks are </a:t>
            </a:r>
            <a:r>
              <a:rPr b="0" i="1" lang="en" sz="2000" u="none" cap="none" strike="noStrike">
                <a:solidFill>
                  <a:schemeClr val="dk1"/>
                </a:solidFill>
                <a:latin typeface="Nunito"/>
                <a:ea typeface="Nunito"/>
                <a:cs typeface="Nunito"/>
                <a:sym typeface="Nunito"/>
              </a:rPr>
              <a:t>complex systems </a:t>
            </a:r>
            <a:r>
              <a:rPr b="0" i="0" lang="en" sz="2000" u="none" cap="none" strike="noStrike">
                <a:solidFill>
                  <a:schemeClr val="dk1"/>
                </a:solidFill>
                <a:latin typeface="Nunito"/>
                <a:ea typeface="Nunito"/>
                <a:cs typeface="Nunito"/>
                <a:sym typeface="Nunito"/>
              </a:rPr>
              <a:t>that exhibit emergent behaviors.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Understanding individual components, like neurons, may not reveal the behavior of the whole system.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Difficult to predict and understand complex systems.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094" name="Google Shape;1094;p9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95" name="Google Shape;1095;p9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96" name="Google Shape;1096;p9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0" st="0"/>
                                            </p:txEl>
                                          </p:spTgt>
                                        </p:tgtEl>
                                        <p:attrNameLst>
                                          <p:attrName>style.visibility</p:attrName>
                                        </p:attrNameLst>
                                      </p:cBhvr>
                                      <p:to>
                                        <p:strVal val="visible"/>
                                      </p:to>
                                    </p:set>
                                    <p:animEffect filter="fade" transition="in">
                                      <p:cBhvr>
                                        <p:cTn dur="1000"/>
                                        <p:tgtEl>
                                          <p:spTgt spid="109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1" st="1"/>
                                            </p:txEl>
                                          </p:spTgt>
                                        </p:tgtEl>
                                        <p:attrNameLst>
                                          <p:attrName>style.visibility</p:attrName>
                                        </p:attrNameLst>
                                      </p:cBhvr>
                                      <p:to>
                                        <p:strVal val="visible"/>
                                      </p:to>
                                    </p:set>
                                    <p:animEffect filter="fade" transition="in">
                                      <p:cBhvr>
                                        <p:cTn dur="1000"/>
                                        <p:tgtEl>
                                          <p:spTgt spid="109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2" st="2"/>
                                            </p:txEl>
                                          </p:spTgt>
                                        </p:tgtEl>
                                        <p:attrNameLst>
                                          <p:attrName>style.visibility</p:attrName>
                                        </p:attrNameLst>
                                      </p:cBhvr>
                                      <p:to>
                                        <p:strVal val="visible"/>
                                      </p:to>
                                    </p:set>
                                    <p:animEffect filter="fade" transition="in">
                                      <p:cBhvr>
                                        <p:cTn dur="1000"/>
                                        <p:tgtEl>
                                          <p:spTgt spid="109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3" st="3"/>
                                            </p:txEl>
                                          </p:spTgt>
                                        </p:tgtEl>
                                        <p:attrNameLst>
                                          <p:attrName>style.visibility</p:attrName>
                                        </p:attrNameLst>
                                      </p:cBhvr>
                                      <p:to>
                                        <p:strVal val="visible"/>
                                      </p:to>
                                    </p:set>
                                    <p:animEffect filter="fade" transition="in">
                                      <p:cBhvr>
                                        <p:cTn dur="1000"/>
                                        <p:tgtEl>
                                          <p:spTgt spid="109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4" st="4"/>
                                            </p:txEl>
                                          </p:spTgt>
                                        </p:tgtEl>
                                        <p:attrNameLst>
                                          <p:attrName>style.visibility</p:attrName>
                                        </p:attrNameLst>
                                      </p:cBhvr>
                                      <p:to>
                                        <p:strVal val="visible"/>
                                      </p:to>
                                    </p:set>
                                    <p:animEffect filter="fade" transition="in">
                                      <p:cBhvr>
                                        <p:cTn dur="1000"/>
                                        <p:tgtEl>
                                          <p:spTgt spid="109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5" st="5"/>
                                            </p:txEl>
                                          </p:spTgt>
                                        </p:tgtEl>
                                        <p:attrNameLst>
                                          <p:attrName>style.visibility</p:attrName>
                                        </p:attrNameLst>
                                      </p:cBhvr>
                                      <p:to>
                                        <p:strVal val="visible"/>
                                      </p:to>
                                    </p:set>
                                    <p:animEffect filter="fade" transition="in">
                                      <p:cBhvr>
                                        <p:cTn dur="1000"/>
                                        <p:tgtEl>
                                          <p:spTgt spid="109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6" st="6"/>
                                            </p:txEl>
                                          </p:spTgt>
                                        </p:tgtEl>
                                        <p:attrNameLst>
                                          <p:attrName>style.visibility</p:attrName>
                                        </p:attrNameLst>
                                      </p:cBhvr>
                                      <p:to>
                                        <p:strVal val="visible"/>
                                      </p:to>
                                    </p:set>
                                    <p:animEffect filter="fade" transition="in">
                                      <p:cBhvr>
                                        <p:cTn dur="1000"/>
                                        <p:tgtEl>
                                          <p:spTgt spid="109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7" st="7"/>
                                            </p:txEl>
                                          </p:spTgt>
                                        </p:tgtEl>
                                        <p:attrNameLst>
                                          <p:attrName>style.visibility</p:attrName>
                                        </p:attrNameLst>
                                      </p:cBhvr>
                                      <p:to>
                                        <p:strVal val="visible"/>
                                      </p:to>
                                    </p:set>
                                    <p:animEffect filter="fade" transition="in">
                                      <p:cBhvr>
                                        <p:cTn dur="1000"/>
                                        <p:tgtEl>
                                          <p:spTgt spid="109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8" st="8"/>
                                            </p:txEl>
                                          </p:spTgt>
                                        </p:tgtEl>
                                        <p:attrNameLst>
                                          <p:attrName>style.visibility</p:attrName>
                                        </p:attrNameLst>
                                      </p:cBhvr>
                                      <p:to>
                                        <p:strVal val="visible"/>
                                      </p:to>
                                    </p:set>
                                    <p:animEffect filter="fade" transition="in">
                                      <p:cBhvr>
                                        <p:cTn dur="1000"/>
                                        <p:tgtEl>
                                          <p:spTgt spid="109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9" st="9"/>
                                            </p:txEl>
                                          </p:spTgt>
                                        </p:tgtEl>
                                        <p:attrNameLst>
                                          <p:attrName>style.visibility</p:attrName>
                                        </p:attrNameLst>
                                      </p:cBhvr>
                                      <p:to>
                                        <p:strVal val="visible"/>
                                      </p:to>
                                    </p:set>
                                    <p:animEffect filter="fade" transition="in">
                                      <p:cBhvr>
                                        <p:cTn dur="1000"/>
                                        <p:tgtEl>
                                          <p:spTgt spid="109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3">
                                            <p:txEl>
                                              <p:pRg end="10" st="10"/>
                                            </p:txEl>
                                          </p:spTgt>
                                        </p:tgtEl>
                                        <p:attrNameLst>
                                          <p:attrName>style.visibility</p:attrName>
                                        </p:attrNameLst>
                                      </p:cBhvr>
                                      <p:to>
                                        <p:strVal val="visible"/>
                                      </p:to>
                                    </p:set>
                                    <p:animEffect filter="fade" transition="in">
                                      <p:cBhvr>
                                        <p:cTn dur="1000"/>
                                        <p:tgtEl>
                                          <p:spTgt spid="1093">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00" name="Shape 1100"/>
        <p:cNvGrpSpPr/>
        <p:nvPr/>
      </p:nvGrpSpPr>
      <p:grpSpPr>
        <a:xfrm>
          <a:off x="0" y="0"/>
          <a:ext cx="0" cy="0"/>
          <a:chOff x="0" y="0"/>
          <a:chExt cx="0" cy="0"/>
        </a:xfrm>
      </p:grpSpPr>
      <p:sp>
        <p:nvSpPr>
          <p:cNvPr id="1101" name="Google Shape;1101;p9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ML Systems are opaque (4/4)</a:t>
            </a:r>
            <a:endParaRPr/>
          </a:p>
          <a:p>
            <a:pPr indent="0" lvl="0" marL="0" rtl="0" algn="ctr">
              <a:lnSpc>
                <a:spcPct val="100000"/>
              </a:lnSpc>
              <a:spcBef>
                <a:spcPts val="0"/>
              </a:spcBef>
              <a:spcAft>
                <a:spcPts val="0"/>
              </a:spcAft>
              <a:buSzPts val="3600"/>
              <a:buNone/>
            </a:pPr>
            <a:r>
              <a:t/>
            </a:r>
            <a:endParaRPr/>
          </a:p>
        </p:txBody>
      </p:sp>
      <p:sp>
        <p:nvSpPr>
          <p:cNvPr id="1102" name="Google Shape;1102;p9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03" name="Google Shape;1103;p9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04" name="Google Shape;1104;p9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105" name="Google Shape;1105;p96"/>
          <p:cNvPicPr preferRelativeResize="0"/>
          <p:nvPr/>
        </p:nvPicPr>
        <p:blipFill rotWithShape="1">
          <a:blip r:embed="rId3">
            <a:alphaModFix/>
          </a:blip>
          <a:srcRect b="0" l="45474" r="0" t="0"/>
          <a:stretch/>
        </p:blipFill>
        <p:spPr>
          <a:xfrm>
            <a:off x="2603688" y="693875"/>
            <a:ext cx="3936975" cy="3246075"/>
          </a:xfrm>
          <a:prstGeom prst="rect">
            <a:avLst/>
          </a:prstGeom>
          <a:noFill/>
          <a:ln>
            <a:noFill/>
          </a:ln>
        </p:spPr>
      </p:pic>
      <p:sp>
        <p:nvSpPr>
          <p:cNvPr id="1106" name="Google Shape;1106;p96"/>
          <p:cNvSpPr txBox="1"/>
          <p:nvPr/>
        </p:nvSpPr>
        <p:spPr>
          <a:xfrm>
            <a:off x="423400" y="3996725"/>
            <a:ext cx="8201700" cy="520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Example of images that activate a particular neuron.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6"/>
                                        </p:tgtEl>
                                        <p:attrNameLst>
                                          <p:attrName>style.visibility</p:attrName>
                                        </p:attrNameLst>
                                      </p:cBhvr>
                                      <p:to>
                                        <p:strVal val="visible"/>
                                      </p:to>
                                    </p:set>
                                    <p:animEffect filter="fade" transition="in">
                                      <p:cBhvr>
                                        <p:cTn dur="1000"/>
                                        <p:tgtEl>
                                          <p:spTgt spid="1106"/>
                                        </p:tgtEl>
                                      </p:cBhvr>
                                    </p:animEffect>
                                  </p:childTnLst>
                                </p:cTn>
                              </p:par>
                              <p:par>
                                <p:cTn fill="hold" nodeType="withEffect" presetClass="entr" presetID="10" presetSubtype="0">
                                  <p:stCondLst>
                                    <p:cond delay="0"/>
                                  </p:stCondLst>
                                  <p:childTnLst>
                                    <p:set>
                                      <p:cBhvr>
                                        <p:cTn dur="1" fill="hold">
                                          <p:stCondLst>
                                            <p:cond delay="0"/>
                                          </p:stCondLst>
                                        </p:cTn>
                                        <p:tgtEl>
                                          <p:spTgt spid="1105"/>
                                        </p:tgtEl>
                                        <p:attrNameLst>
                                          <p:attrName>style.visibility</p:attrName>
                                        </p:attrNameLst>
                                      </p:cBhvr>
                                      <p:to>
                                        <p:strVal val="visible"/>
                                      </p:to>
                                    </p:set>
                                    <p:animEffect filter="fade" transition="in">
                                      <p:cBhvr>
                                        <p:cTn dur="1000"/>
                                        <p:tgtEl>
                                          <p:spTgt spid="1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10" name="Shape 1110"/>
        <p:cNvGrpSpPr/>
        <p:nvPr/>
      </p:nvGrpSpPr>
      <p:grpSpPr>
        <a:xfrm>
          <a:off x="0" y="0"/>
          <a:ext cx="0" cy="0"/>
          <a:chOff x="0" y="0"/>
          <a:chExt cx="0" cy="0"/>
        </a:xfrm>
      </p:grpSpPr>
      <p:sp>
        <p:nvSpPr>
          <p:cNvPr id="1111" name="Google Shape;1111;p97"/>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Motivations for transparency research</a:t>
            </a:r>
            <a:endParaRPr/>
          </a:p>
          <a:p>
            <a:pPr indent="0" lvl="0" marL="0" rtl="0" algn="ctr">
              <a:lnSpc>
                <a:spcPct val="100000"/>
              </a:lnSpc>
              <a:spcBef>
                <a:spcPts val="0"/>
              </a:spcBef>
              <a:spcAft>
                <a:spcPts val="0"/>
              </a:spcAft>
              <a:buSzPts val="3600"/>
              <a:buNone/>
            </a:pPr>
            <a:r>
              <a:t/>
            </a:r>
            <a:endParaRPr/>
          </a:p>
        </p:txBody>
      </p:sp>
      <p:sp>
        <p:nvSpPr>
          <p:cNvPr id="1112" name="Google Shape;1112;p97"/>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Ethical obligations:</a:t>
            </a:r>
            <a:r>
              <a:rPr b="0" i="0" lang="en" sz="2000" u="none" cap="none" strike="noStrike">
                <a:solidFill>
                  <a:srgbClr val="000000"/>
                </a:solidFill>
                <a:latin typeface="Nunito"/>
                <a:ea typeface="Nunito"/>
                <a:cs typeface="Nunito"/>
                <a:sym typeface="Nunito"/>
              </a:rPr>
              <a:t> People have a right to understand decisions that significantly affect them, and we want assurance that AI systems are fair, unbiased and ethical.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Accountability for harms and hazards: </a:t>
            </a:r>
            <a:r>
              <a:rPr b="0" i="0" lang="en" sz="2000" u="none" cap="none" strike="noStrike">
                <a:solidFill>
                  <a:srgbClr val="000000"/>
                </a:solidFill>
                <a:latin typeface="Nunito"/>
                <a:ea typeface="Nunito"/>
                <a:cs typeface="Nunito"/>
                <a:sym typeface="Nunito"/>
              </a:rPr>
              <a:t>We want clarity on who to hold responsible when AI systems fail.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Might not want to blame humans for failures they can’t anticipate.</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Transparency tools can justify holding developers accountable for harms they could have foreseen.</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Combating deception: </a:t>
            </a:r>
            <a:r>
              <a:rPr b="0" i="0" lang="en" sz="2000" u="none" cap="none" strike="noStrike">
                <a:solidFill>
                  <a:srgbClr val="000000"/>
                </a:solidFill>
                <a:latin typeface="Nunito"/>
                <a:ea typeface="Nunito"/>
                <a:cs typeface="Nunito"/>
                <a:sym typeface="Nunito"/>
              </a:rPr>
              <a:t>Transparency can help identify when AIs are being deceptive.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9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14" name="Google Shape;1114;p9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15" name="Google Shape;1115;p9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xEl>
                                              <p:pRg end="0" st="0"/>
                                            </p:txEl>
                                          </p:spTgt>
                                        </p:tgtEl>
                                        <p:attrNameLst>
                                          <p:attrName>style.visibility</p:attrName>
                                        </p:attrNameLst>
                                      </p:cBhvr>
                                      <p:to>
                                        <p:strVal val="visible"/>
                                      </p:to>
                                    </p:set>
                                    <p:animEffect filter="fade" transition="in">
                                      <p:cBhvr>
                                        <p:cTn dur="1000"/>
                                        <p:tgtEl>
                                          <p:spTgt spid="11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xEl>
                                              <p:pRg end="1" st="1"/>
                                            </p:txEl>
                                          </p:spTgt>
                                        </p:tgtEl>
                                        <p:attrNameLst>
                                          <p:attrName>style.visibility</p:attrName>
                                        </p:attrNameLst>
                                      </p:cBhvr>
                                      <p:to>
                                        <p:strVal val="visible"/>
                                      </p:to>
                                    </p:set>
                                    <p:animEffect filter="fade" transition="in">
                                      <p:cBhvr>
                                        <p:cTn dur="1000"/>
                                        <p:tgtEl>
                                          <p:spTgt spid="111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xEl>
                                              <p:pRg end="2" st="2"/>
                                            </p:txEl>
                                          </p:spTgt>
                                        </p:tgtEl>
                                        <p:attrNameLst>
                                          <p:attrName>style.visibility</p:attrName>
                                        </p:attrNameLst>
                                      </p:cBhvr>
                                      <p:to>
                                        <p:strVal val="visible"/>
                                      </p:to>
                                    </p:set>
                                    <p:animEffect filter="fade" transition="in">
                                      <p:cBhvr>
                                        <p:cTn dur="1000"/>
                                        <p:tgtEl>
                                          <p:spTgt spid="111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xEl>
                                              <p:pRg end="3" st="3"/>
                                            </p:txEl>
                                          </p:spTgt>
                                        </p:tgtEl>
                                        <p:attrNameLst>
                                          <p:attrName>style.visibility</p:attrName>
                                        </p:attrNameLst>
                                      </p:cBhvr>
                                      <p:to>
                                        <p:strVal val="visible"/>
                                      </p:to>
                                    </p:set>
                                    <p:animEffect filter="fade" transition="in">
                                      <p:cBhvr>
                                        <p:cTn dur="1000"/>
                                        <p:tgtEl>
                                          <p:spTgt spid="111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xEl>
                                              <p:pRg end="4" st="4"/>
                                            </p:txEl>
                                          </p:spTgt>
                                        </p:tgtEl>
                                        <p:attrNameLst>
                                          <p:attrName>style.visibility</p:attrName>
                                        </p:attrNameLst>
                                      </p:cBhvr>
                                      <p:to>
                                        <p:strVal val="visible"/>
                                      </p:to>
                                    </p:set>
                                    <p:animEffect filter="fade" transition="in">
                                      <p:cBhvr>
                                        <p:cTn dur="1000"/>
                                        <p:tgtEl>
                                          <p:spTgt spid="111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xEl>
                                              <p:pRg end="5" st="5"/>
                                            </p:txEl>
                                          </p:spTgt>
                                        </p:tgtEl>
                                        <p:attrNameLst>
                                          <p:attrName>style.visibility</p:attrName>
                                        </p:attrNameLst>
                                      </p:cBhvr>
                                      <p:to>
                                        <p:strVal val="visible"/>
                                      </p:to>
                                    </p:set>
                                    <p:animEffect filter="fade" transition="in">
                                      <p:cBhvr>
                                        <p:cTn dur="1000"/>
                                        <p:tgtEl>
                                          <p:spTgt spid="111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xEl>
                                              <p:pRg end="6" st="6"/>
                                            </p:txEl>
                                          </p:spTgt>
                                        </p:tgtEl>
                                        <p:attrNameLst>
                                          <p:attrName>style.visibility</p:attrName>
                                        </p:attrNameLst>
                                      </p:cBhvr>
                                      <p:to>
                                        <p:strVal val="visible"/>
                                      </p:to>
                                    </p:set>
                                    <p:animEffect filter="fade" transition="in">
                                      <p:cBhvr>
                                        <p:cTn dur="1000"/>
                                        <p:tgtEl>
                                          <p:spTgt spid="111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xEl>
                                              <p:pRg end="7" st="7"/>
                                            </p:txEl>
                                          </p:spTgt>
                                        </p:tgtEl>
                                        <p:attrNameLst>
                                          <p:attrName>style.visibility</p:attrName>
                                        </p:attrNameLst>
                                      </p:cBhvr>
                                      <p:to>
                                        <p:strVal val="visible"/>
                                      </p:to>
                                    </p:set>
                                    <p:animEffect filter="fade" transition="in">
                                      <p:cBhvr>
                                        <p:cTn dur="1000"/>
                                        <p:tgtEl>
                                          <p:spTgt spid="1112">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19" name="Shape 1119"/>
        <p:cNvGrpSpPr/>
        <p:nvPr/>
      </p:nvGrpSpPr>
      <p:grpSpPr>
        <a:xfrm>
          <a:off x="0" y="0"/>
          <a:ext cx="0" cy="0"/>
          <a:chOff x="0" y="0"/>
          <a:chExt cx="0" cy="0"/>
        </a:xfrm>
      </p:grpSpPr>
      <p:sp>
        <p:nvSpPr>
          <p:cNvPr id="1120" name="Google Shape;1120;p98"/>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Approaches: explanations</a:t>
            </a:r>
            <a:endParaRPr/>
          </a:p>
          <a:p>
            <a:pPr indent="0" lvl="0" marL="0" rtl="0" algn="ctr">
              <a:lnSpc>
                <a:spcPct val="100000"/>
              </a:lnSpc>
              <a:spcBef>
                <a:spcPts val="0"/>
              </a:spcBef>
              <a:spcAft>
                <a:spcPts val="0"/>
              </a:spcAft>
              <a:buSzPts val="3600"/>
              <a:buNone/>
            </a:pPr>
            <a:r>
              <a:t/>
            </a:r>
            <a:endParaRPr/>
          </a:p>
        </p:txBody>
      </p:sp>
      <p:sp>
        <p:nvSpPr>
          <p:cNvPr id="1121" name="Google Shape;1121;p98"/>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Explanations: </a:t>
            </a:r>
            <a:r>
              <a:rPr b="0" i="0" lang="en" sz="2000" u="none" cap="none" strike="noStrike">
                <a:solidFill>
                  <a:srgbClr val="000000"/>
                </a:solidFill>
                <a:latin typeface="Nunito"/>
                <a:ea typeface="Nunito"/>
                <a:cs typeface="Nunito"/>
                <a:sym typeface="Nunito"/>
              </a:rPr>
              <a:t>We’d like to explain how models work.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Good explanations would have some </a:t>
            </a:r>
            <a:r>
              <a:rPr b="1" i="0" lang="en" sz="2000" u="none" cap="none" strike="noStrike">
                <a:solidFill>
                  <a:srgbClr val="000000"/>
                </a:solidFill>
                <a:latin typeface="Nunito"/>
                <a:ea typeface="Nunito"/>
                <a:cs typeface="Nunito"/>
                <a:sym typeface="Nunito"/>
              </a:rPr>
              <a:t>predictive power</a:t>
            </a:r>
            <a:r>
              <a:rPr b="0" i="0" lang="en" sz="2000" u="none" cap="none" strike="noStrike">
                <a:solidFill>
                  <a:srgbClr val="000000"/>
                </a:solidFill>
                <a:latin typeface="Nunito"/>
                <a:ea typeface="Nunito"/>
                <a:cs typeface="Nunito"/>
                <a:sym typeface="Nunito"/>
              </a:rPr>
              <a:t>, be</a:t>
            </a:r>
            <a:r>
              <a:rPr b="1" i="0" lang="en" sz="2000" u="none" cap="none" strike="noStrike">
                <a:solidFill>
                  <a:srgbClr val="000000"/>
                </a:solidFill>
                <a:latin typeface="Nunito"/>
                <a:ea typeface="Nunito"/>
                <a:cs typeface="Nunito"/>
                <a:sym typeface="Nunito"/>
              </a:rPr>
              <a:t> faithful</a:t>
            </a:r>
            <a:r>
              <a:rPr b="0" i="0" lang="en" sz="2000" u="none" cap="none" strike="noStrike">
                <a:solidFill>
                  <a:srgbClr val="000000"/>
                </a:solidFill>
                <a:latin typeface="Nunito"/>
                <a:ea typeface="Nunito"/>
                <a:cs typeface="Nunito"/>
                <a:sym typeface="Nunito"/>
              </a:rPr>
              <a:t> to the model and yet </a:t>
            </a:r>
            <a:r>
              <a:rPr b="1" i="0" lang="en" sz="2000" u="none" cap="none" strike="noStrike">
                <a:solidFill>
                  <a:srgbClr val="000000"/>
                </a:solidFill>
                <a:latin typeface="Nunito"/>
                <a:ea typeface="Nunito"/>
                <a:cs typeface="Nunito"/>
                <a:sym typeface="Nunito"/>
              </a:rPr>
              <a:t>simple</a:t>
            </a:r>
            <a:r>
              <a:rPr b="0" i="0" lang="en" sz="2000" u="none" cap="none" strike="noStrike">
                <a:solidFill>
                  <a:srgbClr val="000000"/>
                </a:solidFill>
                <a:latin typeface="Nunito"/>
                <a:ea typeface="Nunito"/>
                <a:cs typeface="Nunito"/>
                <a:sym typeface="Nunito"/>
              </a:rPr>
              <a:t> enough to understand.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Confabulations</a:t>
            </a:r>
            <a:r>
              <a:rPr b="0" i="0" lang="en" sz="2000" u="none" cap="none" strike="noStrike">
                <a:solidFill>
                  <a:srgbClr val="000000"/>
                </a:solidFill>
                <a:latin typeface="Nunito"/>
                <a:ea typeface="Nunito"/>
                <a:cs typeface="Nunito"/>
                <a:sym typeface="Nunito"/>
              </a:rPr>
              <a:t> are explanations that sound plausible but are incorrect—we don’t want these.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We can ask LLMs to provide reasoning, but they may confabulate.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We may consider explanations to be one piece of information in deciphering an AI model, rather than the entire story.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1122" name="Google Shape;1122;p9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23" name="Google Shape;1123;p9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24" name="Google Shape;1124;p9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0" st="0"/>
                                            </p:txEl>
                                          </p:spTgt>
                                        </p:tgtEl>
                                        <p:attrNameLst>
                                          <p:attrName>style.visibility</p:attrName>
                                        </p:attrNameLst>
                                      </p:cBhvr>
                                      <p:to>
                                        <p:strVal val="visible"/>
                                      </p:to>
                                    </p:set>
                                    <p:animEffect filter="fade" transition="in">
                                      <p:cBhvr>
                                        <p:cTn dur="1000"/>
                                        <p:tgtEl>
                                          <p:spTgt spid="11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1" st="1"/>
                                            </p:txEl>
                                          </p:spTgt>
                                        </p:tgtEl>
                                        <p:attrNameLst>
                                          <p:attrName>style.visibility</p:attrName>
                                        </p:attrNameLst>
                                      </p:cBhvr>
                                      <p:to>
                                        <p:strVal val="visible"/>
                                      </p:to>
                                    </p:set>
                                    <p:animEffect filter="fade" transition="in">
                                      <p:cBhvr>
                                        <p:cTn dur="1000"/>
                                        <p:tgtEl>
                                          <p:spTgt spid="11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2" st="2"/>
                                            </p:txEl>
                                          </p:spTgt>
                                        </p:tgtEl>
                                        <p:attrNameLst>
                                          <p:attrName>style.visibility</p:attrName>
                                        </p:attrNameLst>
                                      </p:cBhvr>
                                      <p:to>
                                        <p:strVal val="visible"/>
                                      </p:to>
                                    </p:set>
                                    <p:animEffect filter="fade" transition="in">
                                      <p:cBhvr>
                                        <p:cTn dur="1000"/>
                                        <p:tgtEl>
                                          <p:spTgt spid="112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3" st="3"/>
                                            </p:txEl>
                                          </p:spTgt>
                                        </p:tgtEl>
                                        <p:attrNameLst>
                                          <p:attrName>style.visibility</p:attrName>
                                        </p:attrNameLst>
                                      </p:cBhvr>
                                      <p:to>
                                        <p:strVal val="visible"/>
                                      </p:to>
                                    </p:set>
                                    <p:animEffect filter="fade" transition="in">
                                      <p:cBhvr>
                                        <p:cTn dur="1000"/>
                                        <p:tgtEl>
                                          <p:spTgt spid="112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4" st="4"/>
                                            </p:txEl>
                                          </p:spTgt>
                                        </p:tgtEl>
                                        <p:attrNameLst>
                                          <p:attrName>style.visibility</p:attrName>
                                        </p:attrNameLst>
                                      </p:cBhvr>
                                      <p:to>
                                        <p:strVal val="visible"/>
                                      </p:to>
                                    </p:set>
                                    <p:animEffect filter="fade" transition="in">
                                      <p:cBhvr>
                                        <p:cTn dur="1000"/>
                                        <p:tgtEl>
                                          <p:spTgt spid="112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5" st="5"/>
                                            </p:txEl>
                                          </p:spTgt>
                                        </p:tgtEl>
                                        <p:attrNameLst>
                                          <p:attrName>style.visibility</p:attrName>
                                        </p:attrNameLst>
                                      </p:cBhvr>
                                      <p:to>
                                        <p:strVal val="visible"/>
                                      </p:to>
                                    </p:set>
                                    <p:animEffect filter="fade" transition="in">
                                      <p:cBhvr>
                                        <p:cTn dur="1000"/>
                                        <p:tgtEl>
                                          <p:spTgt spid="112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6" st="6"/>
                                            </p:txEl>
                                          </p:spTgt>
                                        </p:tgtEl>
                                        <p:attrNameLst>
                                          <p:attrName>style.visibility</p:attrName>
                                        </p:attrNameLst>
                                      </p:cBhvr>
                                      <p:to>
                                        <p:strVal val="visible"/>
                                      </p:to>
                                    </p:set>
                                    <p:animEffect filter="fade" transition="in">
                                      <p:cBhvr>
                                        <p:cTn dur="1000"/>
                                        <p:tgtEl>
                                          <p:spTgt spid="112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7" st="7"/>
                                            </p:txEl>
                                          </p:spTgt>
                                        </p:tgtEl>
                                        <p:attrNameLst>
                                          <p:attrName>style.visibility</p:attrName>
                                        </p:attrNameLst>
                                      </p:cBhvr>
                                      <p:to>
                                        <p:strVal val="visible"/>
                                      </p:to>
                                    </p:set>
                                    <p:animEffect filter="fade" transition="in">
                                      <p:cBhvr>
                                        <p:cTn dur="1000"/>
                                        <p:tgtEl>
                                          <p:spTgt spid="112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8" st="8"/>
                                            </p:txEl>
                                          </p:spTgt>
                                        </p:tgtEl>
                                        <p:attrNameLst>
                                          <p:attrName>style.visibility</p:attrName>
                                        </p:attrNameLst>
                                      </p:cBhvr>
                                      <p:to>
                                        <p:strVal val="visible"/>
                                      </p:to>
                                    </p:set>
                                    <p:animEffect filter="fade" transition="in">
                                      <p:cBhvr>
                                        <p:cTn dur="1000"/>
                                        <p:tgtEl>
                                          <p:spTgt spid="112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1">
                                            <p:txEl>
                                              <p:pRg end="9" st="9"/>
                                            </p:txEl>
                                          </p:spTgt>
                                        </p:tgtEl>
                                        <p:attrNameLst>
                                          <p:attrName>style.visibility</p:attrName>
                                        </p:attrNameLst>
                                      </p:cBhvr>
                                      <p:to>
                                        <p:strVal val="visible"/>
                                      </p:to>
                                    </p:set>
                                    <p:animEffect filter="fade" transition="in">
                                      <p:cBhvr>
                                        <p:cTn dur="1000"/>
                                        <p:tgtEl>
                                          <p:spTgt spid="1121">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28" name="Shape 1128"/>
        <p:cNvGrpSpPr/>
        <p:nvPr/>
      </p:nvGrpSpPr>
      <p:grpSpPr>
        <a:xfrm>
          <a:off x="0" y="0"/>
          <a:ext cx="0" cy="0"/>
          <a:chOff x="0" y="0"/>
          <a:chExt cx="0" cy="0"/>
        </a:xfrm>
      </p:grpSpPr>
      <p:sp>
        <p:nvSpPr>
          <p:cNvPr id="1129" name="Google Shape;1129;p9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Approaches: saliency maps</a:t>
            </a:r>
            <a:endParaRPr/>
          </a:p>
          <a:p>
            <a:pPr indent="0" lvl="0" marL="0" rtl="0" algn="ctr">
              <a:lnSpc>
                <a:spcPct val="100000"/>
              </a:lnSpc>
              <a:spcBef>
                <a:spcPts val="0"/>
              </a:spcBef>
              <a:spcAft>
                <a:spcPts val="0"/>
              </a:spcAft>
              <a:buSzPts val="3600"/>
              <a:buNone/>
            </a:pPr>
            <a:r>
              <a:t/>
            </a:r>
            <a:endParaRPr/>
          </a:p>
        </p:txBody>
      </p:sp>
      <p:sp>
        <p:nvSpPr>
          <p:cNvPr id="1130" name="Google Shape;1130;p99"/>
          <p:cNvSpPr txBox="1"/>
          <p:nvPr/>
        </p:nvSpPr>
        <p:spPr>
          <a:xfrm>
            <a:off x="423400" y="817200"/>
            <a:ext cx="8409000" cy="5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Saliency Maps: </a:t>
            </a:r>
            <a:r>
              <a:rPr b="0" i="0" lang="en" sz="2000" u="none" cap="none" strike="noStrike">
                <a:solidFill>
                  <a:srgbClr val="000000"/>
                </a:solidFill>
                <a:latin typeface="Nunito"/>
                <a:ea typeface="Nunito"/>
                <a:cs typeface="Nunito"/>
                <a:sym typeface="Nunito"/>
              </a:rPr>
              <a:t>Visualizations that claim to show which parts of inputs are influencing the model’s behavior.  </a:t>
            </a:r>
            <a:endParaRPr b="0" i="0" sz="2000" u="none" cap="none" strike="noStrike">
              <a:solidFill>
                <a:srgbClr val="000000"/>
              </a:solidFill>
              <a:latin typeface="Nunito"/>
              <a:ea typeface="Nunito"/>
              <a:cs typeface="Nunito"/>
              <a:sym typeface="Nunito"/>
            </a:endParaRPr>
          </a:p>
        </p:txBody>
      </p:sp>
      <p:sp>
        <p:nvSpPr>
          <p:cNvPr id="1131" name="Google Shape;1131;p9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32" name="Google Shape;1132;p9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33" name="Google Shape;1133;p9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134" name="Google Shape;1134;p99"/>
          <p:cNvPicPr preferRelativeResize="0"/>
          <p:nvPr/>
        </p:nvPicPr>
        <p:blipFill rotWithShape="1">
          <a:blip r:embed="rId3">
            <a:alphaModFix/>
          </a:blip>
          <a:srcRect b="0" l="0" r="0" t="0"/>
          <a:stretch/>
        </p:blipFill>
        <p:spPr>
          <a:xfrm>
            <a:off x="1600375" y="1742350"/>
            <a:ext cx="5943600" cy="1914525"/>
          </a:xfrm>
          <a:prstGeom prst="rect">
            <a:avLst/>
          </a:prstGeom>
          <a:noFill/>
          <a:ln>
            <a:noFill/>
          </a:ln>
        </p:spPr>
      </p:pic>
      <p:sp>
        <p:nvSpPr>
          <p:cNvPr id="1135" name="Google Shape;1135;p99"/>
          <p:cNvSpPr txBox="1"/>
          <p:nvPr/>
        </p:nvSpPr>
        <p:spPr>
          <a:xfrm>
            <a:off x="367450" y="3656875"/>
            <a:ext cx="8409000" cy="105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Though saliency maps are visually satisfying and look useful, they do not usually provide useful information about a model’s inner workings.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0"/>
                                        </p:tgtEl>
                                        <p:attrNameLst>
                                          <p:attrName>style.visibility</p:attrName>
                                        </p:attrNameLst>
                                      </p:cBhvr>
                                      <p:to>
                                        <p:strVal val="visible"/>
                                      </p:to>
                                    </p:set>
                                    <p:animEffect filter="fade" transition="in">
                                      <p:cBhvr>
                                        <p:cTn dur="1000"/>
                                        <p:tgtEl>
                                          <p:spTgt spid="1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4"/>
                                        </p:tgtEl>
                                        <p:attrNameLst>
                                          <p:attrName>style.visibility</p:attrName>
                                        </p:attrNameLst>
                                      </p:cBhvr>
                                      <p:to>
                                        <p:strVal val="visible"/>
                                      </p:to>
                                    </p:set>
                                    <p:animEffect filter="fade" transition="in">
                                      <p:cBhvr>
                                        <p:cTn dur="1000"/>
                                        <p:tgtEl>
                                          <p:spTgt spid="11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5"/>
                                        </p:tgtEl>
                                        <p:attrNameLst>
                                          <p:attrName>style.visibility</p:attrName>
                                        </p:attrNameLst>
                                      </p:cBhvr>
                                      <p:to>
                                        <p:strVal val="visible"/>
                                      </p:to>
                                    </p:set>
                                    <p:animEffect filter="fade" transition="in">
                                      <p:cBhvr>
                                        <p:cTn dur="1000"/>
                                        <p:tgtEl>
                                          <p:spTgt spid="1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39" name="Shape 1139"/>
        <p:cNvGrpSpPr/>
        <p:nvPr/>
      </p:nvGrpSpPr>
      <p:grpSpPr>
        <a:xfrm>
          <a:off x="0" y="0"/>
          <a:ext cx="0" cy="0"/>
          <a:chOff x="0" y="0"/>
          <a:chExt cx="0" cy="0"/>
        </a:xfrm>
      </p:grpSpPr>
      <p:sp>
        <p:nvSpPr>
          <p:cNvPr id="1140" name="Google Shape;1140;p100"/>
          <p:cNvSpPr txBox="1"/>
          <p:nvPr>
            <p:ph type="title"/>
          </p:nvPr>
        </p:nvSpPr>
        <p:spPr>
          <a:xfrm>
            <a:off x="345100" y="-12175"/>
            <a:ext cx="84873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Approaches: Mechanistic interpretability</a:t>
            </a:r>
            <a:endParaRPr/>
          </a:p>
          <a:p>
            <a:pPr indent="0" lvl="0" marL="0" rtl="0" algn="ctr">
              <a:lnSpc>
                <a:spcPct val="100000"/>
              </a:lnSpc>
              <a:spcBef>
                <a:spcPts val="0"/>
              </a:spcBef>
              <a:spcAft>
                <a:spcPts val="0"/>
              </a:spcAft>
              <a:buSzPts val="3600"/>
              <a:buNone/>
            </a:pPr>
            <a:r>
              <a:t/>
            </a:r>
            <a:endParaRPr/>
          </a:p>
        </p:txBody>
      </p:sp>
      <p:sp>
        <p:nvSpPr>
          <p:cNvPr id="1141" name="Google Shape;1141;p100"/>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Mechanistic interpretability: </a:t>
            </a:r>
            <a:r>
              <a:rPr b="0" i="0" lang="en" sz="2000" u="none" cap="none" strike="noStrike">
                <a:solidFill>
                  <a:srgbClr val="000000"/>
                </a:solidFill>
                <a:latin typeface="Nunito"/>
                <a:ea typeface="Nunito"/>
                <a:cs typeface="Nunito"/>
                <a:sym typeface="Nunito"/>
              </a:rPr>
              <a:t>A research area that tries to understand models as combinations of smaller mechanisms.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DL, </a:t>
            </a:r>
            <a:r>
              <a:rPr b="1" i="0" lang="en" sz="2000" u="none" cap="none" strike="noStrike">
                <a:solidFill>
                  <a:schemeClr val="dk1"/>
                </a:solidFill>
                <a:latin typeface="Nunito"/>
                <a:ea typeface="Nunito"/>
                <a:cs typeface="Nunito"/>
                <a:sym typeface="Nunito"/>
              </a:rPr>
              <a:t>features </a:t>
            </a:r>
            <a:r>
              <a:rPr b="0" i="0" lang="en" sz="2000" u="none" cap="none" strike="noStrike">
                <a:solidFill>
                  <a:schemeClr val="dk1"/>
                </a:solidFill>
                <a:latin typeface="Nunito"/>
                <a:ea typeface="Nunito"/>
                <a:cs typeface="Nunito"/>
                <a:sym typeface="Nunito"/>
              </a:rPr>
              <a:t>are directions in a layer's activation space that correspond to meaningful properties of the input, helping to interpret the model's behavior.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Features may be hard to identify because many neurons are polysemantic, and most features are combinations of neurons.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Example: one feature could detect “tails” in images.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p:txBody>
      </p:sp>
      <p:sp>
        <p:nvSpPr>
          <p:cNvPr id="1142" name="Google Shape;1142;p10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43" name="Google Shape;1143;p10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44" name="Google Shape;1144;p10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0" st="0"/>
                                            </p:txEl>
                                          </p:spTgt>
                                        </p:tgtEl>
                                        <p:attrNameLst>
                                          <p:attrName>style.visibility</p:attrName>
                                        </p:attrNameLst>
                                      </p:cBhvr>
                                      <p:to>
                                        <p:strVal val="visible"/>
                                      </p:to>
                                    </p:set>
                                    <p:animEffect filter="fade" transition="in">
                                      <p:cBhvr>
                                        <p:cTn dur="1000"/>
                                        <p:tgtEl>
                                          <p:spTgt spid="114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1" st="1"/>
                                            </p:txEl>
                                          </p:spTgt>
                                        </p:tgtEl>
                                        <p:attrNameLst>
                                          <p:attrName>style.visibility</p:attrName>
                                        </p:attrNameLst>
                                      </p:cBhvr>
                                      <p:to>
                                        <p:strVal val="visible"/>
                                      </p:to>
                                    </p:set>
                                    <p:animEffect filter="fade" transition="in">
                                      <p:cBhvr>
                                        <p:cTn dur="1000"/>
                                        <p:tgtEl>
                                          <p:spTgt spid="114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2" st="2"/>
                                            </p:txEl>
                                          </p:spTgt>
                                        </p:tgtEl>
                                        <p:attrNameLst>
                                          <p:attrName>style.visibility</p:attrName>
                                        </p:attrNameLst>
                                      </p:cBhvr>
                                      <p:to>
                                        <p:strVal val="visible"/>
                                      </p:to>
                                    </p:set>
                                    <p:animEffect filter="fade" transition="in">
                                      <p:cBhvr>
                                        <p:cTn dur="1000"/>
                                        <p:tgtEl>
                                          <p:spTgt spid="114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3" st="3"/>
                                            </p:txEl>
                                          </p:spTgt>
                                        </p:tgtEl>
                                        <p:attrNameLst>
                                          <p:attrName>style.visibility</p:attrName>
                                        </p:attrNameLst>
                                      </p:cBhvr>
                                      <p:to>
                                        <p:strVal val="visible"/>
                                      </p:to>
                                    </p:set>
                                    <p:animEffect filter="fade" transition="in">
                                      <p:cBhvr>
                                        <p:cTn dur="1000"/>
                                        <p:tgtEl>
                                          <p:spTgt spid="114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4" st="4"/>
                                            </p:txEl>
                                          </p:spTgt>
                                        </p:tgtEl>
                                        <p:attrNameLst>
                                          <p:attrName>style.visibility</p:attrName>
                                        </p:attrNameLst>
                                      </p:cBhvr>
                                      <p:to>
                                        <p:strVal val="visible"/>
                                      </p:to>
                                    </p:set>
                                    <p:animEffect filter="fade" transition="in">
                                      <p:cBhvr>
                                        <p:cTn dur="1000"/>
                                        <p:tgtEl>
                                          <p:spTgt spid="114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5" st="5"/>
                                            </p:txEl>
                                          </p:spTgt>
                                        </p:tgtEl>
                                        <p:attrNameLst>
                                          <p:attrName>style.visibility</p:attrName>
                                        </p:attrNameLst>
                                      </p:cBhvr>
                                      <p:to>
                                        <p:strVal val="visible"/>
                                      </p:to>
                                    </p:set>
                                    <p:animEffect filter="fade" transition="in">
                                      <p:cBhvr>
                                        <p:cTn dur="1000"/>
                                        <p:tgtEl>
                                          <p:spTgt spid="114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6" st="6"/>
                                            </p:txEl>
                                          </p:spTgt>
                                        </p:tgtEl>
                                        <p:attrNameLst>
                                          <p:attrName>style.visibility</p:attrName>
                                        </p:attrNameLst>
                                      </p:cBhvr>
                                      <p:to>
                                        <p:strVal val="visible"/>
                                      </p:to>
                                    </p:set>
                                    <p:animEffect filter="fade" transition="in">
                                      <p:cBhvr>
                                        <p:cTn dur="1000"/>
                                        <p:tgtEl>
                                          <p:spTgt spid="114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7" st="7"/>
                                            </p:txEl>
                                          </p:spTgt>
                                        </p:tgtEl>
                                        <p:attrNameLst>
                                          <p:attrName>style.visibility</p:attrName>
                                        </p:attrNameLst>
                                      </p:cBhvr>
                                      <p:to>
                                        <p:strVal val="visible"/>
                                      </p:to>
                                    </p:set>
                                    <p:animEffect filter="fade" transition="in">
                                      <p:cBhvr>
                                        <p:cTn dur="1000"/>
                                        <p:tgtEl>
                                          <p:spTgt spid="114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8" st="8"/>
                                            </p:txEl>
                                          </p:spTgt>
                                        </p:tgtEl>
                                        <p:attrNameLst>
                                          <p:attrName>style.visibility</p:attrName>
                                        </p:attrNameLst>
                                      </p:cBhvr>
                                      <p:to>
                                        <p:strVal val="visible"/>
                                      </p:to>
                                    </p:set>
                                    <p:animEffect filter="fade" transition="in">
                                      <p:cBhvr>
                                        <p:cTn dur="1000"/>
                                        <p:tgtEl>
                                          <p:spTgt spid="114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1">
                                            <p:txEl>
                                              <p:pRg end="9" st="9"/>
                                            </p:txEl>
                                          </p:spTgt>
                                        </p:tgtEl>
                                        <p:attrNameLst>
                                          <p:attrName>style.visibility</p:attrName>
                                        </p:attrNameLst>
                                      </p:cBhvr>
                                      <p:to>
                                        <p:strVal val="visible"/>
                                      </p:to>
                                    </p:set>
                                    <p:animEffect filter="fade" transition="in">
                                      <p:cBhvr>
                                        <p:cTn dur="1000"/>
                                        <p:tgtEl>
                                          <p:spTgt spid="1141">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48" name="Shape 1148"/>
        <p:cNvGrpSpPr/>
        <p:nvPr/>
      </p:nvGrpSpPr>
      <p:grpSpPr>
        <a:xfrm>
          <a:off x="0" y="0"/>
          <a:ext cx="0" cy="0"/>
          <a:chOff x="0" y="0"/>
          <a:chExt cx="0" cy="0"/>
        </a:xfrm>
      </p:grpSpPr>
      <p:sp>
        <p:nvSpPr>
          <p:cNvPr id="1149" name="Google Shape;1149;p101"/>
          <p:cNvSpPr txBox="1"/>
          <p:nvPr>
            <p:ph type="title"/>
          </p:nvPr>
        </p:nvSpPr>
        <p:spPr>
          <a:xfrm>
            <a:off x="345100" y="-12175"/>
            <a:ext cx="84873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Mechanistic interpretability, cont.</a:t>
            </a:r>
            <a:endParaRPr/>
          </a:p>
          <a:p>
            <a:pPr indent="0" lvl="0" marL="0" rtl="0" algn="ctr">
              <a:lnSpc>
                <a:spcPct val="100000"/>
              </a:lnSpc>
              <a:spcBef>
                <a:spcPts val="0"/>
              </a:spcBef>
              <a:spcAft>
                <a:spcPts val="0"/>
              </a:spcAft>
              <a:buSzPts val="3600"/>
              <a:buNone/>
            </a:pPr>
            <a:r>
              <a:t/>
            </a:r>
            <a:endParaRPr/>
          </a:p>
        </p:txBody>
      </p:sp>
      <p:sp>
        <p:nvSpPr>
          <p:cNvPr id="1150" name="Google Shape;1150;p101"/>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Circuits</a:t>
            </a:r>
            <a:r>
              <a:rPr b="0" i="0" lang="en" sz="2000" u="none" cap="none" strike="noStrike">
                <a:solidFill>
                  <a:srgbClr val="000000"/>
                </a:solidFill>
                <a:latin typeface="Nunito"/>
                <a:ea typeface="Nunito"/>
                <a:cs typeface="Nunito"/>
                <a:sym typeface="Nunito"/>
              </a:rPr>
              <a:t> are algorithms that link early-layer features to later-layer features in a model.</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Circuits simplify and improve our understanding of the model's mechanisms.</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Example: a circuit activates a “dog” feature based on high activations of “tail” “snout” and “fur” features.</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It is difficult to reduce a complex system to a combination of smaller mechanisms without losing an understanding of the whole system. </a:t>
            </a:r>
            <a:endParaRPr b="0" i="0" sz="2000" u="none" cap="none" strike="noStrike">
              <a:solidFill>
                <a:srgbClr val="000000"/>
              </a:solidFill>
              <a:latin typeface="Nunito"/>
              <a:ea typeface="Nunito"/>
              <a:cs typeface="Nunito"/>
              <a:sym typeface="Nunito"/>
            </a:endParaRPr>
          </a:p>
        </p:txBody>
      </p:sp>
      <p:sp>
        <p:nvSpPr>
          <p:cNvPr id="1151" name="Google Shape;1151;p10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52" name="Google Shape;1152;p10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53" name="Google Shape;1153;p10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0">
                                            <p:txEl>
                                              <p:pRg end="0" st="0"/>
                                            </p:txEl>
                                          </p:spTgt>
                                        </p:tgtEl>
                                        <p:attrNameLst>
                                          <p:attrName>style.visibility</p:attrName>
                                        </p:attrNameLst>
                                      </p:cBhvr>
                                      <p:to>
                                        <p:strVal val="visible"/>
                                      </p:to>
                                    </p:set>
                                    <p:animEffect filter="fade" transition="in">
                                      <p:cBhvr>
                                        <p:cTn dur="1000"/>
                                        <p:tgtEl>
                                          <p:spTgt spid="11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0">
                                            <p:txEl>
                                              <p:pRg end="1" st="1"/>
                                            </p:txEl>
                                          </p:spTgt>
                                        </p:tgtEl>
                                        <p:attrNameLst>
                                          <p:attrName>style.visibility</p:attrName>
                                        </p:attrNameLst>
                                      </p:cBhvr>
                                      <p:to>
                                        <p:strVal val="visible"/>
                                      </p:to>
                                    </p:set>
                                    <p:animEffect filter="fade" transition="in">
                                      <p:cBhvr>
                                        <p:cTn dur="1000"/>
                                        <p:tgtEl>
                                          <p:spTgt spid="11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0">
                                            <p:txEl>
                                              <p:pRg end="2" st="2"/>
                                            </p:txEl>
                                          </p:spTgt>
                                        </p:tgtEl>
                                        <p:attrNameLst>
                                          <p:attrName>style.visibility</p:attrName>
                                        </p:attrNameLst>
                                      </p:cBhvr>
                                      <p:to>
                                        <p:strVal val="visible"/>
                                      </p:to>
                                    </p:set>
                                    <p:animEffect filter="fade" transition="in">
                                      <p:cBhvr>
                                        <p:cTn dur="1000"/>
                                        <p:tgtEl>
                                          <p:spTgt spid="11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0">
                                            <p:txEl>
                                              <p:pRg end="3" st="3"/>
                                            </p:txEl>
                                          </p:spTgt>
                                        </p:tgtEl>
                                        <p:attrNameLst>
                                          <p:attrName>style.visibility</p:attrName>
                                        </p:attrNameLst>
                                      </p:cBhvr>
                                      <p:to>
                                        <p:strVal val="visible"/>
                                      </p:to>
                                    </p:set>
                                    <p:animEffect filter="fade" transition="in">
                                      <p:cBhvr>
                                        <p:cTn dur="1000"/>
                                        <p:tgtEl>
                                          <p:spTgt spid="115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0">
                                            <p:txEl>
                                              <p:pRg end="4" st="4"/>
                                            </p:txEl>
                                          </p:spTgt>
                                        </p:tgtEl>
                                        <p:attrNameLst>
                                          <p:attrName>style.visibility</p:attrName>
                                        </p:attrNameLst>
                                      </p:cBhvr>
                                      <p:to>
                                        <p:strVal val="visible"/>
                                      </p:to>
                                    </p:set>
                                    <p:animEffect filter="fade" transition="in">
                                      <p:cBhvr>
                                        <p:cTn dur="1000"/>
                                        <p:tgtEl>
                                          <p:spTgt spid="115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0">
                                            <p:txEl>
                                              <p:pRg end="5" st="5"/>
                                            </p:txEl>
                                          </p:spTgt>
                                        </p:tgtEl>
                                        <p:attrNameLst>
                                          <p:attrName>style.visibility</p:attrName>
                                        </p:attrNameLst>
                                      </p:cBhvr>
                                      <p:to>
                                        <p:strVal val="visible"/>
                                      </p:to>
                                    </p:set>
                                    <p:animEffect filter="fade" transition="in">
                                      <p:cBhvr>
                                        <p:cTn dur="1000"/>
                                        <p:tgtEl>
                                          <p:spTgt spid="1150">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57" name="Shape 1157"/>
        <p:cNvGrpSpPr/>
        <p:nvPr/>
      </p:nvGrpSpPr>
      <p:grpSpPr>
        <a:xfrm>
          <a:off x="0" y="0"/>
          <a:ext cx="0" cy="0"/>
          <a:chOff x="0" y="0"/>
          <a:chExt cx="0" cy="0"/>
        </a:xfrm>
      </p:grpSpPr>
      <p:sp>
        <p:nvSpPr>
          <p:cNvPr id="1158" name="Google Shape;1158;p102"/>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Approaches: Representation engineering</a:t>
            </a:r>
            <a:endParaRPr/>
          </a:p>
          <a:p>
            <a:pPr indent="0" lvl="0" marL="0" rtl="0" algn="ctr">
              <a:lnSpc>
                <a:spcPct val="100000"/>
              </a:lnSpc>
              <a:spcBef>
                <a:spcPts val="0"/>
              </a:spcBef>
              <a:spcAft>
                <a:spcPts val="0"/>
              </a:spcAft>
              <a:buSzPts val="3600"/>
              <a:buNone/>
            </a:pPr>
            <a:r>
              <a:t/>
            </a:r>
            <a:endParaRPr/>
          </a:p>
        </p:txBody>
      </p:sp>
      <p:sp>
        <p:nvSpPr>
          <p:cNvPr id="1159" name="Google Shape;1159;p102"/>
          <p:cNvSpPr txBox="1"/>
          <p:nvPr/>
        </p:nvSpPr>
        <p:spPr>
          <a:xfrm>
            <a:off x="423400" y="703650"/>
            <a:ext cx="8409000" cy="2271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Representation engineering: </a:t>
            </a:r>
            <a:r>
              <a:rPr b="0" i="0" lang="en" sz="2000" u="none" cap="none" strike="noStrike">
                <a:solidFill>
                  <a:srgbClr val="000000"/>
                </a:solidFill>
                <a:latin typeface="Nunito"/>
                <a:ea typeface="Nunito"/>
                <a:cs typeface="Nunito"/>
                <a:sym typeface="Nunito"/>
              </a:rPr>
              <a:t>A top down approach that analyzes and controls a model’s high-level representations.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Representation reading extracts indicators and quantifiers from answers to high-level questions.</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Enables AI "lie detectors."</a:t>
            </a:r>
            <a:endParaRPr b="0" i="0" sz="26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1160" name="Google Shape;1160;p10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61" name="Google Shape;1161;p10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62" name="Google Shape;1162;p10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163" name="Google Shape;1163;p102"/>
          <p:cNvSpPr txBox="1"/>
          <p:nvPr/>
        </p:nvSpPr>
        <p:spPr>
          <a:xfrm>
            <a:off x="423400" y="2690525"/>
            <a:ext cx="4269300" cy="2271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Analogous to neuroscience, which makes detailed predictions about emotional state, thoughts, and mental imagery based on high-level brain activity, without knowing what specific neurons do. </a:t>
            </a:r>
            <a:endParaRPr b="0" i="0" sz="2000" u="none" cap="none" strike="noStrike">
              <a:solidFill>
                <a:srgbClr val="000000"/>
              </a:solidFill>
              <a:latin typeface="Nunito"/>
              <a:ea typeface="Nunito"/>
              <a:cs typeface="Nunito"/>
              <a:sym typeface="Nunito"/>
            </a:endParaRPr>
          </a:p>
        </p:txBody>
      </p:sp>
      <p:pic>
        <p:nvPicPr>
          <p:cNvPr id="1164" name="Google Shape;1164;p102"/>
          <p:cNvPicPr preferRelativeResize="0"/>
          <p:nvPr/>
        </p:nvPicPr>
        <p:blipFill rotWithShape="1">
          <a:blip r:embed="rId3">
            <a:alphaModFix/>
          </a:blip>
          <a:srcRect b="0" l="0" r="0" t="0"/>
          <a:stretch/>
        </p:blipFill>
        <p:spPr>
          <a:xfrm>
            <a:off x="4761225" y="2571753"/>
            <a:ext cx="4269224" cy="2204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9">
                                            <p:txEl>
                                              <p:pRg end="0" st="0"/>
                                            </p:txEl>
                                          </p:spTgt>
                                        </p:tgtEl>
                                        <p:attrNameLst>
                                          <p:attrName>style.visibility</p:attrName>
                                        </p:attrNameLst>
                                      </p:cBhvr>
                                      <p:to>
                                        <p:strVal val="visible"/>
                                      </p:to>
                                    </p:set>
                                    <p:animEffect filter="fade" transition="in">
                                      <p:cBhvr>
                                        <p:cTn dur="1000"/>
                                        <p:tgtEl>
                                          <p:spTgt spid="115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9">
                                            <p:txEl>
                                              <p:pRg end="1" st="1"/>
                                            </p:txEl>
                                          </p:spTgt>
                                        </p:tgtEl>
                                        <p:attrNameLst>
                                          <p:attrName>style.visibility</p:attrName>
                                        </p:attrNameLst>
                                      </p:cBhvr>
                                      <p:to>
                                        <p:strVal val="visible"/>
                                      </p:to>
                                    </p:set>
                                    <p:animEffect filter="fade" transition="in">
                                      <p:cBhvr>
                                        <p:cTn dur="1000"/>
                                        <p:tgtEl>
                                          <p:spTgt spid="115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9">
                                            <p:txEl>
                                              <p:pRg end="2" st="2"/>
                                            </p:txEl>
                                          </p:spTgt>
                                        </p:tgtEl>
                                        <p:attrNameLst>
                                          <p:attrName>style.visibility</p:attrName>
                                        </p:attrNameLst>
                                      </p:cBhvr>
                                      <p:to>
                                        <p:strVal val="visible"/>
                                      </p:to>
                                    </p:set>
                                    <p:animEffect filter="fade" transition="in">
                                      <p:cBhvr>
                                        <p:cTn dur="1000"/>
                                        <p:tgtEl>
                                          <p:spTgt spid="115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9">
                                            <p:txEl>
                                              <p:pRg end="3" st="3"/>
                                            </p:txEl>
                                          </p:spTgt>
                                        </p:tgtEl>
                                        <p:attrNameLst>
                                          <p:attrName>style.visibility</p:attrName>
                                        </p:attrNameLst>
                                      </p:cBhvr>
                                      <p:to>
                                        <p:strVal val="visible"/>
                                      </p:to>
                                    </p:set>
                                    <p:animEffect filter="fade" transition="in">
                                      <p:cBhvr>
                                        <p:cTn dur="1000"/>
                                        <p:tgtEl>
                                          <p:spTgt spid="115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9">
                                            <p:txEl>
                                              <p:pRg end="4" st="4"/>
                                            </p:txEl>
                                          </p:spTgt>
                                        </p:tgtEl>
                                        <p:attrNameLst>
                                          <p:attrName>style.visibility</p:attrName>
                                        </p:attrNameLst>
                                      </p:cBhvr>
                                      <p:to>
                                        <p:strVal val="visible"/>
                                      </p:to>
                                    </p:set>
                                    <p:animEffect filter="fade" transition="in">
                                      <p:cBhvr>
                                        <p:cTn dur="1000"/>
                                        <p:tgtEl>
                                          <p:spTgt spid="115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9">
                                            <p:txEl>
                                              <p:pRg end="5" st="5"/>
                                            </p:txEl>
                                          </p:spTgt>
                                        </p:tgtEl>
                                        <p:attrNameLst>
                                          <p:attrName>style.visibility</p:attrName>
                                        </p:attrNameLst>
                                      </p:cBhvr>
                                      <p:to>
                                        <p:strVal val="visible"/>
                                      </p:to>
                                    </p:set>
                                    <p:animEffect filter="fade" transition="in">
                                      <p:cBhvr>
                                        <p:cTn dur="1000"/>
                                        <p:tgtEl>
                                          <p:spTgt spid="115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9">
                                            <p:txEl>
                                              <p:pRg end="6" st="6"/>
                                            </p:txEl>
                                          </p:spTgt>
                                        </p:tgtEl>
                                        <p:attrNameLst>
                                          <p:attrName>style.visibility</p:attrName>
                                        </p:attrNameLst>
                                      </p:cBhvr>
                                      <p:to>
                                        <p:strVal val="visible"/>
                                      </p:to>
                                    </p:set>
                                    <p:animEffect filter="fade" transition="in">
                                      <p:cBhvr>
                                        <p:cTn dur="1000"/>
                                        <p:tgtEl>
                                          <p:spTgt spid="115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9">
                                            <p:txEl>
                                              <p:pRg end="7" st="7"/>
                                            </p:txEl>
                                          </p:spTgt>
                                        </p:tgtEl>
                                        <p:attrNameLst>
                                          <p:attrName>style.visibility</p:attrName>
                                        </p:attrNameLst>
                                      </p:cBhvr>
                                      <p:to>
                                        <p:strVal val="visible"/>
                                      </p:to>
                                    </p:set>
                                    <p:animEffect filter="fade" transition="in">
                                      <p:cBhvr>
                                        <p:cTn dur="1000"/>
                                        <p:tgtEl>
                                          <p:spTgt spid="115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3"/>
                                        </p:tgtEl>
                                        <p:attrNameLst>
                                          <p:attrName>style.visibility</p:attrName>
                                        </p:attrNameLst>
                                      </p:cBhvr>
                                      <p:to>
                                        <p:strVal val="visible"/>
                                      </p:to>
                                    </p:set>
                                    <p:animEffect filter="fade" transition="in">
                                      <p:cBhvr>
                                        <p:cTn dur="1000"/>
                                        <p:tgtEl>
                                          <p:spTgt spid="1163"/>
                                        </p:tgtEl>
                                      </p:cBhvr>
                                    </p:animEffect>
                                  </p:childTnLst>
                                </p:cTn>
                              </p:par>
                              <p:par>
                                <p:cTn fill="hold" nodeType="withEffect" presetClass="entr" presetID="10" presetSubtype="0">
                                  <p:stCondLst>
                                    <p:cond delay="0"/>
                                  </p:stCondLst>
                                  <p:childTnLst>
                                    <p:set>
                                      <p:cBhvr>
                                        <p:cTn dur="1" fill="hold">
                                          <p:stCondLst>
                                            <p:cond delay="0"/>
                                          </p:stCondLst>
                                        </p:cTn>
                                        <p:tgtEl>
                                          <p:spTgt spid="1164"/>
                                        </p:tgtEl>
                                        <p:attrNameLst>
                                          <p:attrName>style.visibility</p:attrName>
                                        </p:attrNameLst>
                                      </p:cBhvr>
                                      <p:to>
                                        <p:strVal val="visible"/>
                                      </p:to>
                                    </p:set>
                                    <p:animEffect filter="fade" transition="in">
                                      <p:cBhvr>
                                        <p:cTn dur="1000"/>
                                        <p:tgtEl>
                                          <p:spTgt spid="1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68" name="Shape 1168"/>
        <p:cNvGrpSpPr/>
        <p:nvPr/>
      </p:nvGrpSpPr>
      <p:grpSpPr>
        <a:xfrm>
          <a:off x="0" y="0"/>
          <a:ext cx="0" cy="0"/>
          <a:chOff x="0" y="0"/>
          <a:chExt cx="0" cy="0"/>
        </a:xfrm>
      </p:grpSpPr>
      <p:sp>
        <p:nvSpPr>
          <p:cNvPr id="1169" name="Google Shape;1169;p103"/>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Approaches: Representation engineering</a:t>
            </a:r>
            <a:endParaRPr/>
          </a:p>
          <a:p>
            <a:pPr indent="0" lvl="0" marL="0" rtl="0" algn="ctr">
              <a:lnSpc>
                <a:spcPct val="100000"/>
              </a:lnSpc>
              <a:spcBef>
                <a:spcPts val="0"/>
              </a:spcBef>
              <a:spcAft>
                <a:spcPts val="0"/>
              </a:spcAft>
              <a:buSzPts val="3600"/>
              <a:buNone/>
            </a:pPr>
            <a:r>
              <a:t/>
            </a:r>
            <a:endParaRPr/>
          </a:p>
        </p:txBody>
      </p:sp>
      <p:sp>
        <p:nvSpPr>
          <p:cNvPr id="1170" name="Google Shape;1170;p103"/>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Representation reading can allow us to build "</a:t>
            </a:r>
            <a:r>
              <a:rPr b="1" i="0" lang="en" sz="2000" u="none" cap="none" strike="noStrike">
                <a:solidFill>
                  <a:schemeClr val="dk1"/>
                </a:solidFill>
                <a:highlight>
                  <a:schemeClr val="lt1"/>
                </a:highlight>
                <a:latin typeface="Nunito"/>
                <a:ea typeface="Nunito"/>
                <a:cs typeface="Nunito"/>
                <a:sym typeface="Nunito"/>
              </a:rPr>
              <a:t>control panels</a:t>
            </a:r>
            <a:r>
              <a:rPr b="0" i="0" lang="en" sz="2000" u="none" cap="none" strike="noStrike">
                <a:solidFill>
                  <a:schemeClr val="dk1"/>
                </a:solidFill>
                <a:highlight>
                  <a:schemeClr val="lt1"/>
                </a:highlight>
                <a:latin typeface="Nunito"/>
                <a:ea typeface="Nunito"/>
                <a:cs typeface="Nunito"/>
                <a:sym typeface="Nunito"/>
              </a:rPr>
              <a:t>" with key indicators of an AI model, allowing operators to monitor and identify anomalous behavior.</a:t>
            </a:r>
            <a:endParaRPr b="1"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Representation control </a:t>
            </a:r>
            <a:r>
              <a:rPr b="0" i="0" lang="en" sz="2000" u="none" cap="none" strike="noStrike">
                <a:solidFill>
                  <a:schemeClr val="dk1"/>
                </a:solidFill>
                <a:highlight>
                  <a:schemeClr val="lt1"/>
                </a:highlight>
                <a:latin typeface="Nunito"/>
                <a:ea typeface="Nunito"/>
                <a:cs typeface="Nunito"/>
                <a:sym typeface="Nunito"/>
              </a:rPr>
              <a:t>seeks to adjust a model based on what is learned from representation readings.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Use to delete skills or knowledge from a network, or prevent lying.</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Not a form of transparency research, but uses similar techniques.</a:t>
            </a:r>
            <a:endParaRPr b="0" i="0" sz="2000" u="none" cap="none" strike="noStrike">
              <a:solidFill>
                <a:schemeClr val="dk1"/>
              </a:solidFill>
              <a:highlight>
                <a:schemeClr val="lt1"/>
              </a:highlight>
              <a:latin typeface="Nunito"/>
              <a:ea typeface="Nunito"/>
              <a:cs typeface="Nunito"/>
              <a:sym typeface="Nunito"/>
            </a:endParaRPr>
          </a:p>
        </p:txBody>
      </p:sp>
      <p:sp>
        <p:nvSpPr>
          <p:cNvPr id="1171" name="Google Shape;1171;p10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72" name="Google Shape;1172;p10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73" name="Google Shape;1173;p10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0">
                                            <p:txEl>
                                              <p:pRg end="0" st="0"/>
                                            </p:txEl>
                                          </p:spTgt>
                                        </p:tgtEl>
                                        <p:attrNameLst>
                                          <p:attrName>style.visibility</p:attrName>
                                        </p:attrNameLst>
                                      </p:cBhvr>
                                      <p:to>
                                        <p:strVal val="visible"/>
                                      </p:to>
                                    </p:set>
                                    <p:animEffect filter="fade" transition="in">
                                      <p:cBhvr>
                                        <p:cTn dur="1000"/>
                                        <p:tgtEl>
                                          <p:spTgt spid="117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0">
                                            <p:txEl>
                                              <p:pRg end="1" st="1"/>
                                            </p:txEl>
                                          </p:spTgt>
                                        </p:tgtEl>
                                        <p:attrNameLst>
                                          <p:attrName>style.visibility</p:attrName>
                                        </p:attrNameLst>
                                      </p:cBhvr>
                                      <p:to>
                                        <p:strVal val="visible"/>
                                      </p:to>
                                    </p:set>
                                    <p:animEffect filter="fade" transition="in">
                                      <p:cBhvr>
                                        <p:cTn dur="1000"/>
                                        <p:tgtEl>
                                          <p:spTgt spid="117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0">
                                            <p:txEl>
                                              <p:pRg end="2" st="2"/>
                                            </p:txEl>
                                          </p:spTgt>
                                        </p:tgtEl>
                                        <p:attrNameLst>
                                          <p:attrName>style.visibility</p:attrName>
                                        </p:attrNameLst>
                                      </p:cBhvr>
                                      <p:to>
                                        <p:strVal val="visible"/>
                                      </p:to>
                                    </p:set>
                                    <p:animEffect filter="fade" transition="in">
                                      <p:cBhvr>
                                        <p:cTn dur="1000"/>
                                        <p:tgtEl>
                                          <p:spTgt spid="117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0">
                                            <p:txEl>
                                              <p:pRg end="3" st="3"/>
                                            </p:txEl>
                                          </p:spTgt>
                                        </p:tgtEl>
                                        <p:attrNameLst>
                                          <p:attrName>style.visibility</p:attrName>
                                        </p:attrNameLst>
                                      </p:cBhvr>
                                      <p:to>
                                        <p:strVal val="visible"/>
                                      </p:to>
                                    </p:set>
                                    <p:animEffect filter="fade" transition="in">
                                      <p:cBhvr>
                                        <p:cTn dur="1000"/>
                                        <p:tgtEl>
                                          <p:spTgt spid="117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0">
                                            <p:txEl>
                                              <p:pRg end="4" st="4"/>
                                            </p:txEl>
                                          </p:spTgt>
                                        </p:tgtEl>
                                        <p:attrNameLst>
                                          <p:attrName>style.visibility</p:attrName>
                                        </p:attrNameLst>
                                      </p:cBhvr>
                                      <p:to>
                                        <p:strVal val="visible"/>
                                      </p:to>
                                    </p:set>
                                    <p:animEffect filter="fade" transition="in">
                                      <p:cBhvr>
                                        <p:cTn dur="1000"/>
                                        <p:tgtEl>
                                          <p:spTgt spid="1170">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77" name="Shape 1177"/>
        <p:cNvGrpSpPr/>
        <p:nvPr/>
      </p:nvGrpSpPr>
      <p:grpSpPr>
        <a:xfrm>
          <a:off x="0" y="0"/>
          <a:ext cx="0" cy="0"/>
          <a:chOff x="0" y="0"/>
          <a:chExt cx="0" cy="0"/>
        </a:xfrm>
      </p:grpSpPr>
      <p:sp>
        <p:nvSpPr>
          <p:cNvPr id="1178" name="Google Shape;1178;p104"/>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Conclusions on opaqueness</a:t>
            </a:r>
            <a:endParaRPr/>
          </a:p>
          <a:p>
            <a:pPr indent="0" lvl="0" marL="0" rtl="0" algn="ctr">
              <a:lnSpc>
                <a:spcPct val="100000"/>
              </a:lnSpc>
              <a:spcBef>
                <a:spcPts val="0"/>
              </a:spcBef>
              <a:spcAft>
                <a:spcPts val="0"/>
              </a:spcAft>
              <a:buSzPts val="3600"/>
              <a:buNone/>
            </a:pPr>
            <a:r>
              <a:t/>
            </a:r>
            <a:endParaRPr/>
          </a:p>
        </p:txBody>
      </p:sp>
      <p:sp>
        <p:nvSpPr>
          <p:cNvPr id="1179" name="Google Shape;1179;p104"/>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ML systems are opaque—we have limited understanding of their inner workings.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Improving transparency helps meet ethical obligations, ensure accountability, and combat deception.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Research areas in transparency include</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Mechanistic interpretability, which seeks to understand a model based on smaller components.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Representation engineering, which seeks to build high-level representations of the model. </a:t>
            </a:r>
            <a:endParaRPr b="0" i="0" sz="2000" u="none" cap="none" strike="noStrike">
              <a:solidFill>
                <a:schemeClr val="dk1"/>
              </a:solidFill>
              <a:highlight>
                <a:schemeClr val="lt1"/>
              </a:highlight>
              <a:latin typeface="Nunito"/>
              <a:ea typeface="Nunito"/>
              <a:cs typeface="Nunito"/>
              <a:sym typeface="Nunito"/>
            </a:endParaRPr>
          </a:p>
        </p:txBody>
      </p:sp>
      <p:sp>
        <p:nvSpPr>
          <p:cNvPr id="1180" name="Google Shape;1180;p10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81" name="Google Shape;1181;p10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82" name="Google Shape;1182;p10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9">
                                            <p:txEl>
                                              <p:pRg end="0" st="0"/>
                                            </p:txEl>
                                          </p:spTgt>
                                        </p:tgtEl>
                                        <p:attrNameLst>
                                          <p:attrName>style.visibility</p:attrName>
                                        </p:attrNameLst>
                                      </p:cBhvr>
                                      <p:to>
                                        <p:strVal val="visible"/>
                                      </p:to>
                                    </p:set>
                                    <p:animEffect filter="fade" transition="in">
                                      <p:cBhvr>
                                        <p:cTn dur="1000"/>
                                        <p:tgtEl>
                                          <p:spTgt spid="117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9">
                                            <p:txEl>
                                              <p:pRg end="1" st="1"/>
                                            </p:txEl>
                                          </p:spTgt>
                                        </p:tgtEl>
                                        <p:attrNameLst>
                                          <p:attrName>style.visibility</p:attrName>
                                        </p:attrNameLst>
                                      </p:cBhvr>
                                      <p:to>
                                        <p:strVal val="visible"/>
                                      </p:to>
                                    </p:set>
                                    <p:animEffect filter="fade" transition="in">
                                      <p:cBhvr>
                                        <p:cTn dur="1000"/>
                                        <p:tgtEl>
                                          <p:spTgt spid="117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9">
                                            <p:txEl>
                                              <p:pRg end="2" st="2"/>
                                            </p:txEl>
                                          </p:spTgt>
                                        </p:tgtEl>
                                        <p:attrNameLst>
                                          <p:attrName>style.visibility</p:attrName>
                                        </p:attrNameLst>
                                      </p:cBhvr>
                                      <p:to>
                                        <p:strVal val="visible"/>
                                      </p:to>
                                    </p:set>
                                    <p:animEffect filter="fade" transition="in">
                                      <p:cBhvr>
                                        <p:cTn dur="1000"/>
                                        <p:tgtEl>
                                          <p:spTgt spid="117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9">
                                            <p:txEl>
                                              <p:pRg end="3" st="3"/>
                                            </p:txEl>
                                          </p:spTgt>
                                        </p:tgtEl>
                                        <p:attrNameLst>
                                          <p:attrName>style.visibility</p:attrName>
                                        </p:attrNameLst>
                                      </p:cBhvr>
                                      <p:to>
                                        <p:strVal val="visible"/>
                                      </p:to>
                                    </p:set>
                                    <p:animEffect filter="fade" transition="in">
                                      <p:cBhvr>
                                        <p:cTn dur="1000"/>
                                        <p:tgtEl>
                                          <p:spTgt spid="117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9">
                                            <p:txEl>
                                              <p:pRg end="4" st="4"/>
                                            </p:txEl>
                                          </p:spTgt>
                                        </p:tgtEl>
                                        <p:attrNameLst>
                                          <p:attrName>style.visibility</p:attrName>
                                        </p:attrNameLst>
                                      </p:cBhvr>
                                      <p:to>
                                        <p:strVal val="visible"/>
                                      </p:to>
                                    </p:set>
                                    <p:animEffect filter="fade" transition="in">
                                      <p:cBhvr>
                                        <p:cTn dur="1000"/>
                                        <p:tgtEl>
                                          <p:spTgt spid="117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9">
                                            <p:txEl>
                                              <p:pRg end="5" st="5"/>
                                            </p:txEl>
                                          </p:spTgt>
                                        </p:tgtEl>
                                        <p:attrNameLst>
                                          <p:attrName>style.visibility</p:attrName>
                                        </p:attrNameLst>
                                      </p:cBhvr>
                                      <p:to>
                                        <p:strVal val="visible"/>
                                      </p:to>
                                    </p:set>
                                    <p:animEffect filter="fade" transition="in">
                                      <p:cBhvr>
                                        <p:cTn dur="1000"/>
                                        <p:tgtEl>
                                          <p:spTgt spid="117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9">
                                            <p:txEl>
                                              <p:pRg end="6" st="6"/>
                                            </p:txEl>
                                          </p:spTgt>
                                        </p:tgtEl>
                                        <p:attrNameLst>
                                          <p:attrName>style.visibility</p:attrName>
                                        </p:attrNameLst>
                                      </p:cBhvr>
                                      <p:to>
                                        <p:strVal val="visible"/>
                                      </p:to>
                                    </p:set>
                                    <p:animEffect filter="fade" transition="in">
                                      <p:cBhvr>
                                        <p:cTn dur="1000"/>
                                        <p:tgtEl>
                                          <p:spTgt spid="1179">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3"/>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Adversarial Training (AT)</a:t>
            </a:r>
            <a:endParaRPr sz="3600">
              <a:latin typeface="Nunito"/>
              <a:ea typeface="Nunito"/>
              <a:cs typeface="Nunito"/>
              <a:sym typeface="Nunito"/>
            </a:endParaRPr>
          </a:p>
        </p:txBody>
      </p:sp>
      <p:sp>
        <p:nvSpPr>
          <p:cNvPr id="230" name="Google Shape;230;p33"/>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231" name="Google Shape;231;p33"/>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232" name="Google Shape;232;p33"/>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33" name="Google Shape;233;p33"/>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234" name="Google Shape;234;p33"/>
          <p:cNvSpPr txBox="1"/>
          <p:nvPr/>
        </p:nvSpPr>
        <p:spPr>
          <a:xfrm>
            <a:off x="423625" y="1571750"/>
            <a:ext cx="8297100" cy="51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Currently, AT can reduce accuracy on clean examples by 10%+, but the problem of adversarial robustness is hard to thoroughly address.</a:t>
            </a:r>
            <a:endParaRPr sz="2000">
              <a:solidFill>
                <a:schemeClr val="dk1"/>
              </a:solidFill>
              <a:latin typeface="Nunito"/>
              <a:ea typeface="Nunito"/>
              <a:cs typeface="Nunito"/>
              <a:sym typeface="Nunito"/>
            </a:endParaRPr>
          </a:p>
        </p:txBody>
      </p:sp>
      <p:sp>
        <p:nvSpPr>
          <p:cNvPr id="235" name="Google Shape;235;p33"/>
          <p:cNvSpPr txBox="1"/>
          <p:nvPr/>
        </p:nvSpPr>
        <p:spPr>
          <a:xfrm>
            <a:off x="445450" y="827713"/>
            <a:ext cx="8253000" cy="51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The best-known way to make models more robust to is adversarial training – generating adversarial examples and then training on them.</a:t>
            </a:r>
            <a:endParaRPr sz="2000">
              <a:solidFill>
                <a:schemeClr val="dk1"/>
              </a:solidFill>
              <a:latin typeface="Nunito"/>
              <a:ea typeface="Nunito"/>
              <a:cs typeface="Nunito"/>
              <a:sym typeface="Nunito"/>
            </a:endParaRPr>
          </a:p>
        </p:txBody>
      </p:sp>
      <p:sp>
        <p:nvSpPr>
          <p:cNvPr id="236" name="Google Shape;236;p33"/>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37" name="Google Shape;237;p3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38" name="Google Shape;238;p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239" name="Google Shape;239;p33"/>
          <p:cNvPicPr preferRelativeResize="0"/>
          <p:nvPr/>
        </p:nvPicPr>
        <p:blipFill>
          <a:blip r:embed="rId3">
            <a:alphaModFix/>
          </a:blip>
          <a:stretch>
            <a:fillRect/>
          </a:stretch>
        </p:blipFill>
        <p:spPr>
          <a:xfrm>
            <a:off x="3078074" y="2479900"/>
            <a:ext cx="2987741" cy="2266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000"/>
                                        <p:tgtEl>
                                          <p:spTgt spid="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86" name="Shape 1186"/>
        <p:cNvGrpSpPr/>
        <p:nvPr/>
      </p:nvGrpSpPr>
      <p:grpSpPr>
        <a:xfrm>
          <a:off x="0" y="0"/>
          <a:ext cx="0" cy="0"/>
          <a:chOff x="0" y="0"/>
          <a:chExt cx="0" cy="0"/>
        </a:xfrm>
      </p:grpSpPr>
      <p:sp>
        <p:nvSpPr>
          <p:cNvPr id="1187" name="Google Shape;1187;p105"/>
          <p:cNvSpPr txBox="1"/>
          <p:nvPr/>
        </p:nvSpPr>
        <p:spPr>
          <a:xfrm>
            <a:off x="0" y="709101"/>
            <a:ext cx="9144000" cy="2598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Single Agent Control</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3: Proxy Gaming</a:t>
            </a:r>
            <a:endParaRPr b="0" i="0" sz="3000" u="none" cap="none" strike="noStrike">
              <a:solidFill>
                <a:srgbClr val="000000"/>
              </a:solidFill>
              <a:latin typeface="Nunito Light"/>
              <a:ea typeface="Nunito Light"/>
              <a:cs typeface="Nunito Light"/>
              <a:sym typeface="Nunito Light"/>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  </a:t>
            </a:r>
            <a:endParaRPr b="0" i="0" sz="3000" u="none" cap="none" strike="noStrike">
              <a:solidFill>
                <a:srgbClr val="000000"/>
              </a:solidFill>
              <a:latin typeface="Nunito Light"/>
              <a:ea typeface="Nunito Light"/>
              <a:cs typeface="Nunito Light"/>
              <a:sym typeface="Nunito Light"/>
            </a:endParaRPr>
          </a:p>
        </p:txBody>
      </p:sp>
      <p:sp>
        <p:nvSpPr>
          <p:cNvPr id="1188" name="Google Shape;1188;p10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89" name="Google Shape;1189;p10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90" name="Google Shape;1190;p10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191" name="Google Shape;1191;p105"/>
          <p:cNvSpPr txBox="1"/>
          <p:nvPr/>
        </p:nvSpPr>
        <p:spPr>
          <a:xfrm>
            <a:off x="367675" y="3768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1" lang="en" sz="2000" u="none" cap="none" strike="noStrike">
                <a:solidFill>
                  <a:schemeClr val="dk1"/>
                </a:solidFill>
                <a:latin typeface="Nunito"/>
                <a:ea typeface="Nunito"/>
                <a:cs typeface="Nunito"/>
                <a:sym typeface="Nunito"/>
              </a:rPr>
              <a:t>ML systems may diverge from our intended goals.</a:t>
            </a:r>
            <a:endParaRPr b="0" i="1" sz="2000" u="none" cap="none" strike="noStrike">
              <a:solidFill>
                <a:schemeClr val="dk1"/>
              </a:solidFill>
              <a:latin typeface="Nunito"/>
              <a:ea typeface="Nunito"/>
              <a:cs typeface="Nunito"/>
              <a:sym typeface="Nunito"/>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95" name="Shape 1195"/>
        <p:cNvGrpSpPr/>
        <p:nvPr/>
      </p:nvGrpSpPr>
      <p:grpSpPr>
        <a:xfrm>
          <a:off x="0" y="0"/>
          <a:ext cx="0" cy="0"/>
          <a:chOff x="0" y="0"/>
          <a:chExt cx="0" cy="0"/>
        </a:xfrm>
      </p:grpSpPr>
      <p:sp>
        <p:nvSpPr>
          <p:cNvPr id="1196" name="Google Shape;1196;p10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1197" name="Google Shape;1197;p106"/>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Bias: </a:t>
            </a:r>
            <a:r>
              <a:rPr b="0" i="1" lang="en" sz="2000" u="none" cap="none" strike="noStrike">
                <a:solidFill>
                  <a:schemeClr val="dk1"/>
                </a:solidFill>
                <a:latin typeface="Nunito"/>
                <a:ea typeface="Nunito"/>
                <a:cs typeface="Nunito"/>
                <a:sym typeface="Nunito"/>
              </a:rPr>
              <a:t>How and why do biases arise in AI systems?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Opaqueness: </a:t>
            </a:r>
            <a:r>
              <a:rPr b="0" i="1" lang="en" sz="2000" u="none" cap="none" strike="noStrike">
                <a:solidFill>
                  <a:schemeClr val="dk1"/>
                </a:solidFill>
                <a:latin typeface="Nunito"/>
                <a:ea typeface="Nunito"/>
                <a:cs typeface="Nunito"/>
                <a:sym typeface="Nunito"/>
              </a:rPr>
              <a:t>ML systems are “black boxes.”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Proxy gaming: </a:t>
            </a:r>
            <a:r>
              <a:rPr b="0" i="1" lang="en" sz="2000" u="none" cap="none" strike="noStrike">
                <a:solidFill>
                  <a:schemeClr val="dk1"/>
                </a:solidFill>
                <a:latin typeface="Nunito"/>
                <a:ea typeface="Nunito"/>
                <a:cs typeface="Nunito"/>
                <a:sym typeface="Nunito"/>
              </a:rPr>
              <a:t>ML systems may diverge from our intended goals.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Power: </a:t>
            </a:r>
            <a:r>
              <a:rPr b="0" i="1" lang="en" sz="2000" u="none" cap="none" strike="noStrike">
                <a:solidFill>
                  <a:schemeClr val="dk1"/>
                </a:solidFill>
                <a:latin typeface="Nunito"/>
                <a:ea typeface="Nunito"/>
                <a:cs typeface="Nunito"/>
                <a:sym typeface="Nunito"/>
              </a:rPr>
              <a:t>What conditions could lead to power seeking AIs?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Emergence: </a:t>
            </a:r>
            <a:r>
              <a:rPr b="0" i="1" lang="en" sz="2000" u="none" cap="none" strike="noStrike">
                <a:solidFill>
                  <a:schemeClr val="dk1"/>
                </a:solidFill>
                <a:latin typeface="Nunito"/>
                <a:ea typeface="Nunito"/>
                <a:cs typeface="Nunito"/>
                <a:sym typeface="Nunito"/>
              </a:rPr>
              <a:t>AIs may develop unanticipated goals and capabilities.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Deception: </a:t>
            </a:r>
            <a:r>
              <a:rPr b="0" i="1" lang="en" sz="2000" u="none" cap="none" strike="noStrike">
                <a:solidFill>
                  <a:schemeClr val="dk1"/>
                </a:solidFill>
                <a:latin typeface="Nunito"/>
                <a:ea typeface="Nunito"/>
                <a:cs typeface="Nunito"/>
                <a:sym typeface="Nunito"/>
              </a:rPr>
              <a:t>AI systems may deceive humans.</a:t>
            </a:r>
            <a:endParaRPr b="0" i="1" sz="2000" u="none" cap="none" strike="noStrike">
              <a:solidFill>
                <a:schemeClr val="dk1"/>
              </a:solidFill>
              <a:latin typeface="Nunito"/>
              <a:ea typeface="Nunito"/>
              <a:cs typeface="Nunito"/>
              <a:sym typeface="Nunito"/>
            </a:endParaRPr>
          </a:p>
        </p:txBody>
      </p:sp>
      <p:sp>
        <p:nvSpPr>
          <p:cNvPr id="1198" name="Google Shape;1198;p10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99" name="Google Shape;1199;p10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00" name="Google Shape;1200;p10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201" name="Google Shape;1201;p106"/>
          <p:cNvSpPr/>
          <p:nvPr/>
        </p:nvSpPr>
        <p:spPr>
          <a:xfrm>
            <a:off x="364325" y="1764500"/>
            <a:ext cx="8279700" cy="4533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1"/>
                                        </p:tgtEl>
                                        <p:attrNameLst>
                                          <p:attrName>style.visibility</p:attrName>
                                        </p:attrNameLst>
                                      </p:cBhvr>
                                      <p:to>
                                        <p:strVal val="visible"/>
                                      </p:to>
                                    </p:set>
                                    <p:animEffect filter="fade" transition="in">
                                      <p:cBhvr>
                                        <p:cTn dur="1000"/>
                                        <p:tgtEl>
                                          <p:spTgt spid="1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05" name="Shape 1205"/>
        <p:cNvGrpSpPr/>
        <p:nvPr/>
      </p:nvGrpSpPr>
      <p:grpSpPr>
        <a:xfrm>
          <a:off x="0" y="0"/>
          <a:ext cx="0" cy="0"/>
          <a:chOff x="0" y="0"/>
          <a:chExt cx="0" cy="0"/>
        </a:xfrm>
      </p:grpSpPr>
      <p:sp>
        <p:nvSpPr>
          <p:cNvPr id="1206" name="Google Shape;1206;p107"/>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Proxies</a:t>
            </a:r>
            <a:endParaRPr/>
          </a:p>
        </p:txBody>
      </p:sp>
      <p:sp>
        <p:nvSpPr>
          <p:cNvPr id="1207" name="Google Shape;1207;p107"/>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Goals are difficult to specify. We may want “greater justice” or “more equity” but struggle to define metrics.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ML systems require specific and quantitative targets in order to learn and act.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Proxies </a:t>
            </a:r>
            <a:r>
              <a:rPr b="0" i="0" lang="en" sz="2000" u="none" cap="none" strike="noStrike">
                <a:solidFill>
                  <a:schemeClr val="dk1"/>
                </a:solidFill>
                <a:highlight>
                  <a:schemeClr val="lt1"/>
                </a:highlight>
                <a:latin typeface="Nunito"/>
                <a:ea typeface="Nunito"/>
                <a:cs typeface="Nunito"/>
                <a:sym typeface="Nunito"/>
              </a:rPr>
              <a:t>are approximations of </a:t>
            </a:r>
            <a:r>
              <a:rPr b="1" i="0" lang="en" sz="2000" u="none" cap="none" strike="noStrike">
                <a:solidFill>
                  <a:schemeClr val="dk1"/>
                </a:solidFill>
                <a:highlight>
                  <a:schemeClr val="lt1"/>
                </a:highlight>
                <a:latin typeface="Nunito"/>
                <a:ea typeface="Nunito"/>
                <a:cs typeface="Nunito"/>
                <a:sym typeface="Nunito"/>
              </a:rPr>
              <a:t>idealized goals</a:t>
            </a:r>
            <a:r>
              <a:rPr b="0" i="0" lang="en" sz="2000" u="none" cap="none" strike="noStrike">
                <a:solidFill>
                  <a:schemeClr val="dk1"/>
                </a:solidFill>
                <a:highlight>
                  <a:schemeClr val="lt1"/>
                </a:highlight>
                <a:latin typeface="Nunito"/>
                <a:ea typeface="Nunito"/>
                <a:cs typeface="Nunito"/>
                <a:sym typeface="Nunito"/>
              </a:rPr>
              <a:t>—AI systems require proxies.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Proxies will fail to capture important aspects of idealized goals and may even completely diverge from idealized goals.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208" name="Google Shape;1208;p10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09" name="Google Shape;1209;p10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10" name="Google Shape;1210;p10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0" st="0"/>
                                            </p:txEl>
                                          </p:spTgt>
                                        </p:tgtEl>
                                        <p:attrNameLst>
                                          <p:attrName>style.visibility</p:attrName>
                                        </p:attrNameLst>
                                      </p:cBhvr>
                                      <p:to>
                                        <p:strVal val="visible"/>
                                      </p:to>
                                    </p:set>
                                    <p:animEffect filter="fade" transition="in">
                                      <p:cBhvr>
                                        <p:cTn dur="1000"/>
                                        <p:tgtEl>
                                          <p:spTgt spid="120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1" st="1"/>
                                            </p:txEl>
                                          </p:spTgt>
                                        </p:tgtEl>
                                        <p:attrNameLst>
                                          <p:attrName>style.visibility</p:attrName>
                                        </p:attrNameLst>
                                      </p:cBhvr>
                                      <p:to>
                                        <p:strVal val="visible"/>
                                      </p:to>
                                    </p:set>
                                    <p:animEffect filter="fade" transition="in">
                                      <p:cBhvr>
                                        <p:cTn dur="1000"/>
                                        <p:tgtEl>
                                          <p:spTgt spid="120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2" st="2"/>
                                            </p:txEl>
                                          </p:spTgt>
                                        </p:tgtEl>
                                        <p:attrNameLst>
                                          <p:attrName>style.visibility</p:attrName>
                                        </p:attrNameLst>
                                      </p:cBhvr>
                                      <p:to>
                                        <p:strVal val="visible"/>
                                      </p:to>
                                    </p:set>
                                    <p:animEffect filter="fade" transition="in">
                                      <p:cBhvr>
                                        <p:cTn dur="1000"/>
                                        <p:tgtEl>
                                          <p:spTgt spid="120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3" st="3"/>
                                            </p:txEl>
                                          </p:spTgt>
                                        </p:tgtEl>
                                        <p:attrNameLst>
                                          <p:attrName>style.visibility</p:attrName>
                                        </p:attrNameLst>
                                      </p:cBhvr>
                                      <p:to>
                                        <p:strVal val="visible"/>
                                      </p:to>
                                    </p:set>
                                    <p:animEffect filter="fade" transition="in">
                                      <p:cBhvr>
                                        <p:cTn dur="1000"/>
                                        <p:tgtEl>
                                          <p:spTgt spid="120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4" st="4"/>
                                            </p:txEl>
                                          </p:spTgt>
                                        </p:tgtEl>
                                        <p:attrNameLst>
                                          <p:attrName>style.visibility</p:attrName>
                                        </p:attrNameLst>
                                      </p:cBhvr>
                                      <p:to>
                                        <p:strVal val="visible"/>
                                      </p:to>
                                    </p:set>
                                    <p:animEffect filter="fade" transition="in">
                                      <p:cBhvr>
                                        <p:cTn dur="1000"/>
                                        <p:tgtEl>
                                          <p:spTgt spid="120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5" st="5"/>
                                            </p:txEl>
                                          </p:spTgt>
                                        </p:tgtEl>
                                        <p:attrNameLst>
                                          <p:attrName>style.visibility</p:attrName>
                                        </p:attrNameLst>
                                      </p:cBhvr>
                                      <p:to>
                                        <p:strVal val="visible"/>
                                      </p:to>
                                    </p:set>
                                    <p:animEffect filter="fade" transition="in">
                                      <p:cBhvr>
                                        <p:cTn dur="1000"/>
                                        <p:tgtEl>
                                          <p:spTgt spid="120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6" st="6"/>
                                            </p:txEl>
                                          </p:spTgt>
                                        </p:tgtEl>
                                        <p:attrNameLst>
                                          <p:attrName>style.visibility</p:attrName>
                                        </p:attrNameLst>
                                      </p:cBhvr>
                                      <p:to>
                                        <p:strVal val="visible"/>
                                      </p:to>
                                    </p:set>
                                    <p:animEffect filter="fade" transition="in">
                                      <p:cBhvr>
                                        <p:cTn dur="1000"/>
                                        <p:tgtEl>
                                          <p:spTgt spid="120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7" st="7"/>
                                            </p:txEl>
                                          </p:spTgt>
                                        </p:tgtEl>
                                        <p:attrNameLst>
                                          <p:attrName>style.visibility</p:attrName>
                                        </p:attrNameLst>
                                      </p:cBhvr>
                                      <p:to>
                                        <p:strVal val="visible"/>
                                      </p:to>
                                    </p:set>
                                    <p:animEffect filter="fade" transition="in">
                                      <p:cBhvr>
                                        <p:cTn dur="1000"/>
                                        <p:tgtEl>
                                          <p:spTgt spid="120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7">
                                            <p:txEl>
                                              <p:pRg end="8" st="8"/>
                                            </p:txEl>
                                          </p:spTgt>
                                        </p:tgtEl>
                                        <p:attrNameLst>
                                          <p:attrName>style.visibility</p:attrName>
                                        </p:attrNameLst>
                                      </p:cBhvr>
                                      <p:to>
                                        <p:strVal val="visible"/>
                                      </p:to>
                                    </p:set>
                                    <p:animEffect filter="fade" transition="in">
                                      <p:cBhvr>
                                        <p:cTn dur="1000"/>
                                        <p:tgtEl>
                                          <p:spTgt spid="120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14" name="Shape 1214"/>
        <p:cNvGrpSpPr/>
        <p:nvPr/>
      </p:nvGrpSpPr>
      <p:grpSpPr>
        <a:xfrm>
          <a:off x="0" y="0"/>
          <a:ext cx="0" cy="0"/>
          <a:chOff x="0" y="0"/>
          <a:chExt cx="0" cy="0"/>
        </a:xfrm>
      </p:grpSpPr>
      <p:sp>
        <p:nvSpPr>
          <p:cNvPr id="1215" name="Google Shape;1215;p108"/>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Examples of proxies</a:t>
            </a:r>
            <a:endParaRPr/>
          </a:p>
        </p:txBody>
      </p:sp>
      <p:sp>
        <p:nvSpPr>
          <p:cNvPr id="1216" name="Google Shape;1216;p10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17" name="Google Shape;1217;p10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18" name="Google Shape;1218;p10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219" name="Google Shape;1219;p108"/>
          <p:cNvGrpSpPr/>
          <p:nvPr/>
        </p:nvGrpSpPr>
        <p:grpSpPr>
          <a:xfrm>
            <a:off x="423400" y="817200"/>
            <a:ext cx="8251501" cy="1987200"/>
            <a:chOff x="423400" y="817200"/>
            <a:chExt cx="8251501" cy="1987200"/>
          </a:xfrm>
        </p:grpSpPr>
        <p:sp>
          <p:nvSpPr>
            <p:cNvPr id="1220" name="Google Shape;1220;p108"/>
            <p:cNvSpPr txBox="1"/>
            <p:nvPr/>
          </p:nvSpPr>
          <p:spPr>
            <a:xfrm>
              <a:off x="423400" y="817200"/>
              <a:ext cx="6355200" cy="198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The Great Hanoi Rat Massacre: The French Government, trying to solve Hanoi’s rat problem, awarded a bounty for each rat tail, representing a dead rat. Instead of killing rats, people simply chopped the tails off of live rats, or even bred rats for tails.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pic>
          <p:nvPicPr>
            <p:cNvPr id="1221" name="Google Shape;1221;p108"/>
            <p:cNvPicPr preferRelativeResize="0"/>
            <p:nvPr/>
          </p:nvPicPr>
          <p:blipFill rotWithShape="1">
            <a:blip r:embed="rId3">
              <a:alphaModFix/>
            </a:blip>
            <a:srcRect b="0" l="0" r="0" t="0"/>
            <a:stretch/>
          </p:blipFill>
          <p:spPr>
            <a:xfrm>
              <a:off x="7016951" y="913754"/>
              <a:ext cx="1657950" cy="1658000"/>
            </a:xfrm>
            <a:prstGeom prst="rect">
              <a:avLst/>
            </a:prstGeom>
            <a:noFill/>
            <a:ln>
              <a:noFill/>
            </a:ln>
          </p:spPr>
        </p:pic>
      </p:grpSp>
      <p:grpSp>
        <p:nvGrpSpPr>
          <p:cNvPr id="1222" name="Google Shape;1222;p108"/>
          <p:cNvGrpSpPr/>
          <p:nvPr/>
        </p:nvGrpSpPr>
        <p:grpSpPr>
          <a:xfrm>
            <a:off x="423400" y="2827950"/>
            <a:ext cx="8353650" cy="1987200"/>
            <a:chOff x="423400" y="2827950"/>
            <a:chExt cx="8353650" cy="1987200"/>
          </a:xfrm>
        </p:grpSpPr>
        <p:pic>
          <p:nvPicPr>
            <p:cNvPr id="1223" name="Google Shape;1223;p108"/>
            <p:cNvPicPr preferRelativeResize="0"/>
            <p:nvPr/>
          </p:nvPicPr>
          <p:blipFill rotWithShape="1">
            <a:blip r:embed="rId4">
              <a:alphaModFix/>
            </a:blip>
            <a:srcRect b="0" l="0" r="0" t="0"/>
            <a:stretch/>
          </p:blipFill>
          <p:spPr>
            <a:xfrm>
              <a:off x="6914800" y="3033411"/>
              <a:ext cx="1862250" cy="1595336"/>
            </a:xfrm>
            <a:prstGeom prst="rect">
              <a:avLst/>
            </a:prstGeom>
            <a:noFill/>
            <a:ln>
              <a:noFill/>
            </a:ln>
          </p:spPr>
        </p:pic>
        <p:sp>
          <p:nvSpPr>
            <p:cNvPr id="1224" name="Google Shape;1224;p108"/>
            <p:cNvSpPr txBox="1"/>
            <p:nvPr/>
          </p:nvSpPr>
          <p:spPr>
            <a:xfrm>
              <a:off x="423400" y="2827950"/>
              <a:ext cx="6355200" cy="198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In 2016, researchers were training an AI to play a racing game, Coastrunners. The game involves accumulating some points, but the point is to win the race. Instead, the AI found a loophole where it could amass points while never completing the race.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9"/>
                                        </p:tgtEl>
                                        <p:attrNameLst>
                                          <p:attrName>style.visibility</p:attrName>
                                        </p:attrNameLst>
                                      </p:cBhvr>
                                      <p:to>
                                        <p:strVal val="visible"/>
                                      </p:to>
                                    </p:set>
                                    <p:animEffect filter="fade" transition="in">
                                      <p:cBhvr>
                                        <p:cTn dur="1000"/>
                                        <p:tgtEl>
                                          <p:spTgt spid="12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2"/>
                                        </p:tgtEl>
                                        <p:attrNameLst>
                                          <p:attrName>style.visibility</p:attrName>
                                        </p:attrNameLst>
                                      </p:cBhvr>
                                      <p:to>
                                        <p:strVal val="visible"/>
                                      </p:to>
                                    </p:set>
                                    <p:animEffect filter="fade" transition="in">
                                      <p:cBhvr>
                                        <p:cTn dur="1000"/>
                                        <p:tgtEl>
                                          <p:spTgt spid="1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28" name="Shape 1228"/>
        <p:cNvGrpSpPr/>
        <p:nvPr/>
      </p:nvGrpSpPr>
      <p:grpSpPr>
        <a:xfrm>
          <a:off x="0" y="0"/>
          <a:ext cx="0" cy="0"/>
          <a:chOff x="0" y="0"/>
          <a:chExt cx="0" cy="0"/>
        </a:xfrm>
      </p:grpSpPr>
      <p:sp>
        <p:nvSpPr>
          <p:cNvPr id="1229" name="Google Shape;1229;p109"/>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Proxy gaming (1/2)</a:t>
            </a:r>
            <a:endParaRPr/>
          </a:p>
        </p:txBody>
      </p:sp>
      <p:sp>
        <p:nvSpPr>
          <p:cNvPr id="1230" name="Google Shape;1230;p109"/>
          <p:cNvSpPr txBox="1"/>
          <p:nvPr/>
        </p:nvSpPr>
        <p:spPr>
          <a:xfrm>
            <a:off x="423400" y="817200"/>
            <a:ext cx="8409000" cy="1555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Proxy gaming</a:t>
            </a:r>
            <a:r>
              <a:rPr b="0" i="1" lang="en" sz="2000" u="none" cap="none" strike="noStrike">
                <a:solidFill>
                  <a:schemeClr val="dk1"/>
                </a:solidFill>
                <a:highlight>
                  <a:schemeClr val="lt1"/>
                </a:highlight>
                <a:latin typeface="Nunito"/>
                <a:ea typeface="Nunito"/>
                <a:cs typeface="Nunito"/>
                <a:sym typeface="Nunito"/>
              </a:rPr>
              <a:t> </a:t>
            </a:r>
            <a:r>
              <a:rPr b="0" i="0" lang="en" sz="2000" u="none" cap="none" strike="noStrike">
                <a:solidFill>
                  <a:schemeClr val="dk1"/>
                </a:solidFill>
                <a:highlight>
                  <a:schemeClr val="lt1"/>
                </a:highlight>
                <a:latin typeface="Nunito"/>
                <a:ea typeface="Nunito"/>
                <a:cs typeface="Nunito"/>
                <a:sym typeface="Nunito"/>
              </a:rPr>
              <a:t>is when a model optimizes a proxy in a way that differs from the intended result.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Inaccurate proxies can lead to harmful outcomes.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231" name="Google Shape;1231;p10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32" name="Google Shape;1232;p10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33" name="Google Shape;1233;p10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234" name="Google Shape;1234;p109"/>
          <p:cNvGrpSpPr/>
          <p:nvPr/>
        </p:nvGrpSpPr>
        <p:grpSpPr>
          <a:xfrm>
            <a:off x="502875" y="2491400"/>
            <a:ext cx="7575875" cy="1895475"/>
            <a:chOff x="502875" y="2491400"/>
            <a:chExt cx="7575875" cy="1895475"/>
          </a:xfrm>
        </p:grpSpPr>
        <p:pic>
          <p:nvPicPr>
            <p:cNvPr id="1235" name="Google Shape;1235;p109"/>
            <p:cNvPicPr preferRelativeResize="0"/>
            <p:nvPr/>
          </p:nvPicPr>
          <p:blipFill rotWithShape="1">
            <a:blip r:embed="rId3">
              <a:alphaModFix/>
            </a:blip>
            <a:srcRect b="0" l="0" r="44305" t="0"/>
            <a:stretch/>
          </p:blipFill>
          <p:spPr>
            <a:xfrm>
              <a:off x="502875" y="2491400"/>
              <a:ext cx="3352800" cy="1895475"/>
            </a:xfrm>
            <a:prstGeom prst="rect">
              <a:avLst/>
            </a:prstGeom>
            <a:noFill/>
            <a:ln>
              <a:noFill/>
            </a:ln>
          </p:spPr>
        </p:pic>
        <p:grpSp>
          <p:nvGrpSpPr>
            <p:cNvPr id="1236" name="Google Shape;1236;p109"/>
            <p:cNvGrpSpPr/>
            <p:nvPr/>
          </p:nvGrpSpPr>
          <p:grpSpPr>
            <a:xfrm>
              <a:off x="4222000" y="2881925"/>
              <a:ext cx="1918800" cy="1499313"/>
              <a:chOff x="4222000" y="2881925"/>
              <a:chExt cx="1918800" cy="1499313"/>
            </a:xfrm>
          </p:grpSpPr>
          <p:pic>
            <p:nvPicPr>
              <p:cNvPr id="1237" name="Google Shape;1237;p109"/>
              <p:cNvPicPr preferRelativeResize="0"/>
              <p:nvPr/>
            </p:nvPicPr>
            <p:blipFill rotWithShape="1">
              <a:blip r:embed="rId3">
                <a:alphaModFix/>
              </a:blip>
              <a:srcRect b="48538" l="77082" r="0" t="0"/>
              <a:stretch/>
            </p:blipFill>
            <p:spPr>
              <a:xfrm>
                <a:off x="4222000" y="2881925"/>
                <a:ext cx="1571625" cy="1114425"/>
              </a:xfrm>
              <a:prstGeom prst="rect">
                <a:avLst/>
              </a:prstGeom>
              <a:noFill/>
              <a:ln>
                <a:noFill/>
              </a:ln>
            </p:spPr>
          </p:pic>
          <p:sp>
            <p:nvSpPr>
              <p:cNvPr id="1238" name="Google Shape;1238;p109"/>
              <p:cNvSpPr txBox="1"/>
              <p:nvPr/>
            </p:nvSpPr>
            <p:spPr>
              <a:xfrm>
                <a:off x="4222000" y="3996338"/>
                <a:ext cx="1918800" cy="3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Idealized solution</a:t>
                </a:r>
                <a:endParaRPr b="0" i="0" sz="1400" u="none" cap="none" strike="noStrike">
                  <a:solidFill>
                    <a:srgbClr val="000000"/>
                  </a:solidFill>
                  <a:latin typeface="Nunito"/>
                  <a:ea typeface="Nunito"/>
                  <a:cs typeface="Nunito"/>
                  <a:sym typeface="Nunito"/>
                </a:endParaRPr>
              </a:p>
            </p:txBody>
          </p:sp>
        </p:grpSp>
        <p:grpSp>
          <p:nvGrpSpPr>
            <p:cNvPr id="1239" name="Google Shape;1239;p109"/>
            <p:cNvGrpSpPr/>
            <p:nvPr/>
          </p:nvGrpSpPr>
          <p:grpSpPr>
            <a:xfrm>
              <a:off x="6159950" y="2770225"/>
              <a:ext cx="1918800" cy="1611013"/>
              <a:chOff x="6159950" y="2770225"/>
              <a:chExt cx="1918800" cy="1611013"/>
            </a:xfrm>
          </p:grpSpPr>
          <p:pic>
            <p:nvPicPr>
              <p:cNvPr id="1240" name="Google Shape;1240;p109"/>
              <p:cNvPicPr preferRelativeResize="0"/>
              <p:nvPr/>
            </p:nvPicPr>
            <p:blipFill rotWithShape="1">
              <a:blip r:embed="rId3">
                <a:alphaModFix/>
              </a:blip>
              <a:srcRect b="0" l="76944" r="0" t="47712"/>
              <a:stretch/>
            </p:blipFill>
            <p:spPr>
              <a:xfrm>
                <a:off x="6159950" y="2770225"/>
                <a:ext cx="1590675" cy="1133475"/>
              </a:xfrm>
              <a:prstGeom prst="rect">
                <a:avLst/>
              </a:prstGeom>
              <a:noFill/>
              <a:ln>
                <a:noFill/>
              </a:ln>
            </p:spPr>
          </p:pic>
          <p:sp>
            <p:nvSpPr>
              <p:cNvPr id="1241" name="Google Shape;1241;p109"/>
              <p:cNvSpPr txBox="1"/>
              <p:nvPr/>
            </p:nvSpPr>
            <p:spPr>
              <a:xfrm>
                <a:off x="6159950" y="3996338"/>
                <a:ext cx="1918800" cy="384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Actual solution</a:t>
                </a:r>
                <a:endParaRPr b="0" i="0" sz="1400" u="none" cap="none" strike="noStrike">
                  <a:solidFill>
                    <a:srgbClr val="000000"/>
                  </a:solidFill>
                  <a:latin typeface="Nunito"/>
                  <a:ea typeface="Nunito"/>
                  <a:cs typeface="Nunito"/>
                  <a:sym typeface="Nunito"/>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0">
                                            <p:txEl>
                                              <p:pRg end="0" st="0"/>
                                            </p:txEl>
                                          </p:spTgt>
                                        </p:tgtEl>
                                        <p:attrNameLst>
                                          <p:attrName>style.visibility</p:attrName>
                                        </p:attrNameLst>
                                      </p:cBhvr>
                                      <p:to>
                                        <p:strVal val="visible"/>
                                      </p:to>
                                    </p:set>
                                    <p:animEffect filter="fade" transition="in">
                                      <p:cBhvr>
                                        <p:cTn dur="1000"/>
                                        <p:tgtEl>
                                          <p:spTgt spid="12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0">
                                            <p:txEl>
                                              <p:pRg end="1" st="1"/>
                                            </p:txEl>
                                          </p:spTgt>
                                        </p:tgtEl>
                                        <p:attrNameLst>
                                          <p:attrName>style.visibility</p:attrName>
                                        </p:attrNameLst>
                                      </p:cBhvr>
                                      <p:to>
                                        <p:strVal val="visible"/>
                                      </p:to>
                                    </p:set>
                                    <p:animEffect filter="fade" transition="in">
                                      <p:cBhvr>
                                        <p:cTn dur="1000"/>
                                        <p:tgtEl>
                                          <p:spTgt spid="123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0">
                                            <p:txEl>
                                              <p:pRg end="2" st="2"/>
                                            </p:txEl>
                                          </p:spTgt>
                                        </p:tgtEl>
                                        <p:attrNameLst>
                                          <p:attrName>style.visibility</p:attrName>
                                        </p:attrNameLst>
                                      </p:cBhvr>
                                      <p:to>
                                        <p:strVal val="visible"/>
                                      </p:to>
                                    </p:set>
                                    <p:animEffect filter="fade" transition="in">
                                      <p:cBhvr>
                                        <p:cTn dur="1000"/>
                                        <p:tgtEl>
                                          <p:spTgt spid="123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0">
                                            <p:txEl>
                                              <p:pRg end="3" st="3"/>
                                            </p:txEl>
                                          </p:spTgt>
                                        </p:tgtEl>
                                        <p:attrNameLst>
                                          <p:attrName>style.visibility</p:attrName>
                                        </p:attrNameLst>
                                      </p:cBhvr>
                                      <p:to>
                                        <p:strVal val="visible"/>
                                      </p:to>
                                    </p:set>
                                    <p:animEffect filter="fade" transition="in">
                                      <p:cBhvr>
                                        <p:cTn dur="1000"/>
                                        <p:tgtEl>
                                          <p:spTgt spid="123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0">
                                            <p:txEl>
                                              <p:pRg end="4" st="4"/>
                                            </p:txEl>
                                          </p:spTgt>
                                        </p:tgtEl>
                                        <p:attrNameLst>
                                          <p:attrName>style.visibility</p:attrName>
                                        </p:attrNameLst>
                                      </p:cBhvr>
                                      <p:to>
                                        <p:strVal val="visible"/>
                                      </p:to>
                                    </p:set>
                                    <p:animEffect filter="fade" transition="in">
                                      <p:cBhvr>
                                        <p:cTn dur="1000"/>
                                        <p:tgtEl>
                                          <p:spTgt spid="123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4"/>
                                        </p:tgtEl>
                                        <p:attrNameLst>
                                          <p:attrName>style.visibility</p:attrName>
                                        </p:attrNameLst>
                                      </p:cBhvr>
                                      <p:to>
                                        <p:strVal val="visible"/>
                                      </p:to>
                                    </p:set>
                                    <p:animEffect filter="fade" transition="in">
                                      <p:cBhvr>
                                        <p:cTn dur="1000"/>
                                        <p:tgtEl>
                                          <p:spTgt spid="1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45" name="Shape 1245"/>
        <p:cNvGrpSpPr/>
        <p:nvPr/>
      </p:nvGrpSpPr>
      <p:grpSpPr>
        <a:xfrm>
          <a:off x="0" y="0"/>
          <a:ext cx="0" cy="0"/>
          <a:chOff x="0" y="0"/>
          <a:chExt cx="0" cy="0"/>
        </a:xfrm>
      </p:grpSpPr>
      <p:sp>
        <p:nvSpPr>
          <p:cNvPr id="1246" name="Google Shape;1246;p110"/>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Proxy gaming (2/2)</a:t>
            </a:r>
            <a:endParaRPr/>
          </a:p>
        </p:txBody>
      </p:sp>
      <p:sp>
        <p:nvSpPr>
          <p:cNvPr id="1247" name="Google Shape;1247;p110"/>
          <p:cNvSpPr txBox="1"/>
          <p:nvPr/>
        </p:nvSpPr>
        <p:spPr>
          <a:xfrm>
            <a:off x="390850" y="735218"/>
            <a:ext cx="8409000" cy="17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Optimizing agents will “game” proxies such that the proxy is optimized, but the idealized goal is not.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Optimization pressures can increase the approximation error between proxies and idealized goals. </a:t>
            </a:r>
            <a:endParaRPr b="1" i="0" sz="2000" u="none" cap="none" strike="noStrike">
              <a:solidFill>
                <a:schemeClr val="dk1"/>
              </a:solidFill>
              <a:highlight>
                <a:schemeClr val="lt1"/>
              </a:highlight>
              <a:latin typeface="Nunito"/>
              <a:ea typeface="Nunito"/>
              <a:cs typeface="Nunito"/>
              <a:sym typeface="Nunito"/>
            </a:endParaRPr>
          </a:p>
        </p:txBody>
      </p:sp>
      <p:sp>
        <p:nvSpPr>
          <p:cNvPr id="1248" name="Google Shape;1248;p11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49" name="Google Shape;1249;p11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50" name="Google Shape;1250;p11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251" name="Google Shape;1251;p110"/>
          <p:cNvPicPr preferRelativeResize="0"/>
          <p:nvPr/>
        </p:nvPicPr>
        <p:blipFill rotWithShape="1">
          <a:blip r:embed="rId3">
            <a:alphaModFix/>
          </a:blip>
          <a:srcRect b="0" l="0" r="0" t="0"/>
          <a:stretch/>
        </p:blipFill>
        <p:spPr>
          <a:xfrm>
            <a:off x="1094800" y="2509700"/>
            <a:ext cx="2674824" cy="2284750"/>
          </a:xfrm>
          <a:prstGeom prst="rect">
            <a:avLst/>
          </a:prstGeom>
          <a:noFill/>
          <a:ln>
            <a:noFill/>
          </a:ln>
        </p:spPr>
      </p:pic>
      <p:sp>
        <p:nvSpPr>
          <p:cNvPr id="1252" name="Google Shape;1252;p110"/>
          <p:cNvSpPr txBox="1"/>
          <p:nvPr/>
        </p:nvSpPr>
        <p:spPr>
          <a:xfrm>
            <a:off x="4055275" y="2350350"/>
            <a:ext cx="4569600" cy="244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Goodhart’s law: “</a:t>
            </a:r>
            <a:r>
              <a:rPr b="0" i="0" lang="en" sz="2000" u="none" cap="none" strike="noStrike">
                <a:solidFill>
                  <a:schemeClr val="dk1"/>
                </a:solidFill>
                <a:latin typeface="Nunito"/>
                <a:ea typeface="Nunito"/>
                <a:cs typeface="Nunito"/>
                <a:sym typeface="Nunito"/>
              </a:rPr>
              <a:t>[a]ny observed statistical regularity will tend to collapse once pressure is placed upon it for control purposes.”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Some proxies are more robust than others.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7">
                                            <p:txEl>
                                              <p:pRg end="0" st="0"/>
                                            </p:txEl>
                                          </p:spTgt>
                                        </p:tgtEl>
                                        <p:attrNameLst>
                                          <p:attrName>style.visibility</p:attrName>
                                        </p:attrNameLst>
                                      </p:cBhvr>
                                      <p:to>
                                        <p:strVal val="visible"/>
                                      </p:to>
                                    </p:set>
                                    <p:animEffect filter="fade" transition="in">
                                      <p:cBhvr>
                                        <p:cTn dur="1000"/>
                                        <p:tgtEl>
                                          <p:spTgt spid="124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7">
                                            <p:txEl>
                                              <p:pRg end="1" st="1"/>
                                            </p:txEl>
                                          </p:spTgt>
                                        </p:tgtEl>
                                        <p:attrNameLst>
                                          <p:attrName>style.visibility</p:attrName>
                                        </p:attrNameLst>
                                      </p:cBhvr>
                                      <p:to>
                                        <p:strVal val="visible"/>
                                      </p:to>
                                    </p:set>
                                    <p:animEffect filter="fade" transition="in">
                                      <p:cBhvr>
                                        <p:cTn dur="1000"/>
                                        <p:tgtEl>
                                          <p:spTgt spid="124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7">
                                            <p:txEl>
                                              <p:pRg end="2" st="2"/>
                                            </p:txEl>
                                          </p:spTgt>
                                        </p:tgtEl>
                                        <p:attrNameLst>
                                          <p:attrName>style.visibility</p:attrName>
                                        </p:attrNameLst>
                                      </p:cBhvr>
                                      <p:to>
                                        <p:strVal val="visible"/>
                                      </p:to>
                                    </p:set>
                                    <p:animEffect filter="fade" transition="in">
                                      <p:cBhvr>
                                        <p:cTn dur="1000"/>
                                        <p:tgtEl>
                                          <p:spTgt spid="124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1"/>
                                        </p:tgtEl>
                                        <p:attrNameLst>
                                          <p:attrName>style.visibility</p:attrName>
                                        </p:attrNameLst>
                                      </p:cBhvr>
                                      <p:to>
                                        <p:strVal val="visible"/>
                                      </p:to>
                                    </p:set>
                                    <p:animEffect filter="fade" transition="in">
                                      <p:cBhvr>
                                        <p:cTn dur="1000"/>
                                        <p:tgtEl>
                                          <p:spTgt spid="12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2">
                                            <p:txEl>
                                              <p:pRg end="0" st="0"/>
                                            </p:txEl>
                                          </p:spTgt>
                                        </p:tgtEl>
                                        <p:attrNameLst>
                                          <p:attrName>style.visibility</p:attrName>
                                        </p:attrNameLst>
                                      </p:cBhvr>
                                      <p:to>
                                        <p:strVal val="visible"/>
                                      </p:to>
                                    </p:set>
                                    <p:animEffect filter="fade" transition="in">
                                      <p:cBhvr>
                                        <p:cTn dur="1000"/>
                                        <p:tgtEl>
                                          <p:spTgt spid="125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2">
                                            <p:txEl>
                                              <p:pRg end="1" st="1"/>
                                            </p:txEl>
                                          </p:spTgt>
                                        </p:tgtEl>
                                        <p:attrNameLst>
                                          <p:attrName>style.visibility</p:attrName>
                                        </p:attrNameLst>
                                      </p:cBhvr>
                                      <p:to>
                                        <p:strVal val="visible"/>
                                      </p:to>
                                    </p:set>
                                    <p:animEffect filter="fade" transition="in">
                                      <p:cBhvr>
                                        <p:cTn dur="1000"/>
                                        <p:tgtEl>
                                          <p:spTgt spid="125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2">
                                            <p:txEl>
                                              <p:pRg end="2" st="2"/>
                                            </p:txEl>
                                          </p:spTgt>
                                        </p:tgtEl>
                                        <p:attrNameLst>
                                          <p:attrName>style.visibility</p:attrName>
                                        </p:attrNameLst>
                                      </p:cBhvr>
                                      <p:to>
                                        <p:strVal val="visible"/>
                                      </p:to>
                                    </p:set>
                                    <p:animEffect filter="fade" transition="in">
                                      <p:cBhvr>
                                        <p:cTn dur="1000"/>
                                        <p:tgtEl>
                                          <p:spTgt spid="1252">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6" name="Shape 1256"/>
        <p:cNvGrpSpPr/>
        <p:nvPr/>
      </p:nvGrpSpPr>
      <p:grpSpPr>
        <a:xfrm>
          <a:off x="0" y="0"/>
          <a:ext cx="0" cy="0"/>
          <a:chOff x="0" y="0"/>
          <a:chExt cx="0" cy="0"/>
        </a:xfrm>
      </p:grpSpPr>
      <p:sp>
        <p:nvSpPr>
          <p:cNvPr id="1257" name="Google Shape;1257;p111"/>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Types of proxy defects</a:t>
            </a:r>
            <a:endParaRPr/>
          </a:p>
        </p:txBody>
      </p:sp>
      <p:sp>
        <p:nvSpPr>
          <p:cNvPr id="1258" name="Google Shape;1258;p111"/>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Can we simply choose better proxies?</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Approximation error between proxies and idealized goals is often unavoidable.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Three sources of failures with proxies:</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highlight>
                  <a:schemeClr val="lt1"/>
                </a:highlight>
                <a:latin typeface="Nunito"/>
                <a:ea typeface="Nunito"/>
                <a:cs typeface="Nunito"/>
                <a:sym typeface="Nunito"/>
              </a:rPr>
              <a:t>Structural errors</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highlight>
                  <a:schemeClr val="lt1"/>
                </a:highlight>
                <a:latin typeface="Nunito"/>
                <a:ea typeface="Nunito"/>
                <a:cs typeface="Nunito"/>
                <a:sym typeface="Nunito"/>
              </a:rPr>
              <a:t>Limits to supervision</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highlight>
                  <a:schemeClr val="lt1"/>
                </a:highlight>
                <a:latin typeface="Nunito"/>
                <a:ea typeface="Nunito"/>
                <a:cs typeface="Nunito"/>
                <a:sym typeface="Nunito"/>
              </a:rPr>
              <a:t>Lack of adaptivity</a:t>
            </a:r>
            <a:endParaRPr b="0" i="0" sz="2000" u="none" cap="none" strike="noStrike">
              <a:solidFill>
                <a:schemeClr val="dk1"/>
              </a:solidFill>
              <a:highlight>
                <a:schemeClr val="lt1"/>
              </a:highlight>
              <a:latin typeface="Nunito"/>
              <a:ea typeface="Nunito"/>
              <a:cs typeface="Nunito"/>
              <a:sym typeface="Nunito"/>
            </a:endParaRPr>
          </a:p>
        </p:txBody>
      </p:sp>
      <p:sp>
        <p:nvSpPr>
          <p:cNvPr id="1259" name="Google Shape;1259;p11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60" name="Google Shape;1260;p11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61" name="Google Shape;1261;p11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0" st="0"/>
                                            </p:txEl>
                                          </p:spTgt>
                                        </p:tgtEl>
                                        <p:attrNameLst>
                                          <p:attrName>style.visibility</p:attrName>
                                        </p:attrNameLst>
                                      </p:cBhvr>
                                      <p:to>
                                        <p:strVal val="visible"/>
                                      </p:to>
                                    </p:set>
                                    <p:animEffect filter="fade" transition="in">
                                      <p:cBhvr>
                                        <p:cTn dur="1000"/>
                                        <p:tgtEl>
                                          <p:spTgt spid="125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1" st="1"/>
                                            </p:txEl>
                                          </p:spTgt>
                                        </p:tgtEl>
                                        <p:attrNameLst>
                                          <p:attrName>style.visibility</p:attrName>
                                        </p:attrNameLst>
                                      </p:cBhvr>
                                      <p:to>
                                        <p:strVal val="visible"/>
                                      </p:to>
                                    </p:set>
                                    <p:animEffect filter="fade" transition="in">
                                      <p:cBhvr>
                                        <p:cTn dur="1000"/>
                                        <p:tgtEl>
                                          <p:spTgt spid="125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2" st="2"/>
                                            </p:txEl>
                                          </p:spTgt>
                                        </p:tgtEl>
                                        <p:attrNameLst>
                                          <p:attrName>style.visibility</p:attrName>
                                        </p:attrNameLst>
                                      </p:cBhvr>
                                      <p:to>
                                        <p:strVal val="visible"/>
                                      </p:to>
                                    </p:set>
                                    <p:animEffect filter="fade" transition="in">
                                      <p:cBhvr>
                                        <p:cTn dur="1000"/>
                                        <p:tgtEl>
                                          <p:spTgt spid="125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3" st="3"/>
                                            </p:txEl>
                                          </p:spTgt>
                                        </p:tgtEl>
                                        <p:attrNameLst>
                                          <p:attrName>style.visibility</p:attrName>
                                        </p:attrNameLst>
                                      </p:cBhvr>
                                      <p:to>
                                        <p:strVal val="visible"/>
                                      </p:to>
                                    </p:set>
                                    <p:animEffect filter="fade" transition="in">
                                      <p:cBhvr>
                                        <p:cTn dur="1000"/>
                                        <p:tgtEl>
                                          <p:spTgt spid="125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4" st="4"/>
                                            </p:txEl>
                                          </p:spTgt>
                                        </p:tgtEl>
                                        <p:attrNameLst>
                                          <p:attrName>style.visibility</p:attrName>
                                        </p:attrNameLst>
                                      </p:cBhvr>
                                      <p:to>
                                        <p:strVal val="visible"/>
                                      </p:to>
                                    </p:set>
                                    <p:animEffect filter="fade" transition="in">
                                      <p:cBhvr>
                                        <p:cTn dur="1000"/>
                                        <p:tgtEl>
                                          <p:spTgt spid="125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5" st="5"/>
                                            </p:txEl>
                                          </p:spTgt>
                                        </p:tgtEl>
                                        <p:attrNameLst>
                                          <p:attrName>style.visibility</p:attrName>
                                        </p:attrNameLst>
                                      </p:cBhvr>
                                      <p:to>
                                        <p:strVal val="visible"/>
                                      </p:to>
                                    </p:set>
                                    <p:animEffect filter="fade" transition="in">
                                      <p:cBhvr>
                                        <p:cTn dur="1000"/>
                                        <p:tgtEl>
                                          <p:spTgt spid="125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6" st="6"/>
                                            </p:txEl>
                                          </p:spTgt>
                                        </p:tgtEl>
                                        <p:attrNameLst>
                                          <p:attrName>style.visibility</p:attrName>
                                        </p:attrNameLst>
                                      </p:cBhvr>
                                      <p:to>
                                        <p:strVal val="visible"/>
                                      </p:to>
                                    </p:set>
                                    <p:animEffect filter="fade" transition="in">
                                      <p:cBhvr>
                                        <p:cTn dur="1000"/>
                                        <p:tgtEl>
                                          <p:spTgt spid="125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7" st="7"/>
                                            </p:txEl>
                                          </p:spTgt>
                                        </p:tgtEl>
                                        <p:attrNameLst>
                                          <p:attrName>style.visibility</p:attrName>
                                        </p:attrNameLst>
                                      </p:cBhvr>
                                      <p:to>
                                        <p:strVal val="visible"/>
                                      </p:to>
                                    </p:set>
                                    <p:animEffect filter="fade" transition="in">
                                      <p:cBhvr>
                                        <p:cTn dur="1000"/>
                                        <p:tgtEl>
                                          <p:spTgt spid="125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8">
                                            <p:txEl>
                                              <p:pRg end="8" st="8"/>
                                            </p:txEl>
                                          </p:spTgt>
                                        </p:tgtEl>
                                        <p:attrNameLst>
                                          <p:attrName>style.visibility</p:attrName>
                                        </p:attrNameLst>
                                      </p:cBhvr>
                                      <p:to>
                                        <p:strVal val="visible"/>
                                      </p:to>
                                    </p:set>
                                    <p:animEffect filter="fade" transition="in">
                                      <p:cBhvr>
                                        <p:cTn dur="1000"/>
                                        <p:tgtEl>
                                          <p:spTgt spid="125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65" name="Shape 1265"/>
        <p:cNvGrpSpPr/>
        <p:nvPr/>
      </p:nvGrpSpPr>
      <p:grpSpPr>
        <a:xfrm>
          <a:off x="0" y="0"/>
          <a:ext cx="0" cy="0"/>
          <a:chOff x="0" y="0"/>
          <a:chExt cx="0" cy="0"/>
        </a:xfrm>
      </p:grpSpPr>
      <p:sp>
        <p:nvSpPr>
          <p:cNvPr id="1266" name="Google Shape;1266;p112"/>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Structural errors (1/2)</a:t>
            </a:r>
            <a:endParaRPr/>
          </a:p>
        </p:txBody>
      </p:sp>
      <p:sp>
        <p:nvSpPr>
          <p:cNvPr id="1267" name="Google Shape;1267;p112"/>
          <p:cNvSpPr txBox="1"/>
          <p:nvPr/>
        </p:nvSpPr>
        <p:spPr>
          <a:xfrm>
            <a:off x="423400" y="817200"/>
            <a:ext cx="8409000" cy="93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Simple metrics don’t capture things we value. Complex metrics are difficult to design.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268" name="Google Shape;1268;p11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69" name="Google Shape;1269;p11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70" name="Google Shape;1270;p11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pSp>
        <p:nvGrpSpPr>
          <p:cNvPr id="1271" name="Google Shape;1271;p112"/>
          <p:cNvGrpSpPr/>
          <p:nvPr/>
        </p:nvGrpSpPr>
        <p:grpSpPr>
          <a:xfrm>
            <a:off x="470200" y="2361616"/>
            <a:ext cx="8409000" cy="813134"/>
            <a:chOff x="470200" y="2361616"/>
            <a:chExt cx="8409000" cy="813134"/>
          </a:xfrm>
        </p:grpSpPr>
        <p:pic>
          <p:nvPicPr>
            <p:cNvPr id="1272" name="Google Shape;1272;p112"/>
            <p:cNvPicPr preferRelativeResize="0"/>
            <p:nvPr/>
          </p:nvPicPr>
          <p:blipFill rotWithShape="1">
            <a:blip r:embed="rId3">
              <a:alphaModFix/>
            </a:blip>
            <a:srcRect b="0" l="0" r="0" t="0"/>
            <a:stretch/>
          </p:blipFill>
          <p:spPr>
            <a:xfrm>
              <a:off x="3989321" y="2361616"/>
              <a:ext cx="813125" cy="813125"/>
            </a:xfrm>
            <a:prstGeom prst="rect">
              <a:avLst/>
            </a:prstGeom>
            <a:noFill/>
            <a:ln>
              <a:noFill/>
            </a:ln>
          </p:spPr>
        </p:pic>
        <p:sp>
          <p:nvSpPr>
            <p:cNvPr id="1273" name="Google Shape;1273;p112"/>
            <p:cNvSpPr txBox="1"/>
            <p:nvPr/>
          </p:nvSpPr>
          <p:spPr>
            <a:xfrm>
              <a:off x="470200" y="2481150"/>
              <a:ext cx="8409000" cy="6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Uses a proxy of watch time.</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grpSp>
      <p:grpSp>
        <p:nvGrpSpPr>
          <p:cNvPr id="1274" name="Google Shape;1274;p112"/>
          <p:cNvGrpSpPr/>
          <p:nvPr/>
        </p:nvGrpSpPr>
        <p:grpSpPr>
          <a:xfrm>
            <a:off x="423400" y="1673475"/>
            <a:ext cx="8409000" cy="497250"/>
            <a:chOff x="423400" y="1673475"/>
            <a:chExt cx="8409000" cy="497250"/>
          </a:xfrm>
        </p:grpSpPr>
        <p:sp>
          <p:nvSpPr>
            <p:cNvPr id="1275" name="Google Shape;1275;p112"/>
            <p:cNvSpPr txBox="1"/>
            <p:nvPr/>
          </p:nvSpPr>
          <p:spPr>
            <a:xfrm>
              <a:off x="423400" y="1691925"/>
              <a:ext cx="8409000" cy="47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Example:                      wants to recommend and reward high-quality content.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pic>
          <p:nvPicPr>
            <p:cNvPr id="1276" name="Google Shape;1276;p112"/>
            <p:cNvPicPr preferRelativeResize="0"/>
            <p:nvPr/>
          </p:nvPicPr>
          <p:blipFill rotWithShape="1">
            <a:blip r:embed="rId4">
              <a:alphaModFix/>
            </a:blip>
            <a:srcRect b="35895" l="8408" r="8332" t="33028"/>
            <a:stretch/>
          </p:blipFill>
          <p:spPr>
            <a:xfrm>
              <a:off x="1660563" y="1673475"/>
              <a:ext cx="1283025" cy="478875"/>
            </a:xfrm>
            <a:prstGeom prst="rect">
              <a:avLst/>
            </a:prstGeom>
            <a:noFill/>
            <a:ln>
              <a:noFill/>
            </a:ln>
          </p:spPr>
        </p:pic>
      </p:grpSp>
      <p:grpSp>
        <p:nvGrpSpPr>
          <p:cNvPr id="1277" name="Google Shape;1277;p112"/>
          <p:cNvGrpSpPr/>
          <p:nvPr/>
        </p:nvGrpSpPr>
        <p:grpSpPr>
          <a:xfrm>
            <a:off x="423400" y="2887131"/>
            <a:ext cx="8409000" cy="875569"/>
            <a:chOff x="423400" y="2887131"/>
            <a:chExt cx="8409000" cy="875569"/>
          </a:xfrm>
        </p:grpSpPr>
        <p:sp>
          <p:nvSpPr>
            <p:cNvPr id="1278" name="Google Shape;1278;p112"/>
            <p:cNvSpPr txBox="1"/>
            <p:nvPr/>
          </p:nvSpPr>
          <p:spPr>
            <a:xfrm>
              <a:off x="423400" y="3265300"/>
              <a:ext cx="8409000" cy="49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Algorithm recommends extreme and hateful content.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pic>
          <p:nvPicPr>
            <p:cNvPr id="1279" name="Google Shape;1279;p112"/>
            <p:cNvPicPr preferRelativeResize="0"/>
            <p:nvPr/>
          </p:nvPicPr>
          <p:blipFill rotWithShape="1">
            <a:blip r:embed="rId5">
              <a:alphaModFix/>
            </a:blip>
            <a:srcRect b="0" l="0" r="0" t="0"/>
            <a:stretch/>
          </p:blipFill>
          <p:spPr>
            <a:xfrm>
              <a:off x="6780418" y="2887131"/>
              <a:ext cx="1221909" cy="813125"/>
            </a:xfrm>
            <a:prstGeom prst="rect">
              <a:avLst/>
            </a:prstGeom>
            <a:noFill/>
            <a:ln>
              <a:noFill/>
            </a:ln>
          </p:spPr>
        </p:pic>
      </p:grpSp>
      <p:grpSp>
        <p:nvGrpSpPr>
          <p:cNvPr id="1280" name="Google Shape;1280;p112"/>
          <p:cNvGrpSpPr/>
          <p:nvPr/>
        </p:nvGrpSpPr>
        <p:grpSpPr>
          <a:xfrm>
            <a:off x="423400" y="3755963"/>
            <a:ext cx="8409000" cy="1082737"/>
            <a:chOff x="423400" y="3755963"/>
            <a:chExt cx="8409000" cy="1082737"/>
          </a:xfrm>
        </p:grpSpPr>
        <p:sp>
          <p:nvSpPr>
            <p:cNvPr id="1281" name="Google Shape;1281;p112"/>
            <p:cNvSpPr txBox="1"/>
            <p:nvPr/>
          </p:nvSpPr>
          <p:spPr>
            <a:xfrm>
              <a:off x="423400" y="3907200"/>
              <a:ext cx="8409000" cy="93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YouTube adopts a wider range of metrics in its algorithm.</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pic>
          <p:nvPicPr>
            <p:cNvPr id="1282" name="Google Shape;1282;p112"/>
            <p:cNvPicPr preferRelativeResize="0"/>
            <p:nvPr/>
          </p:nvPicPr>
          <p:blipFill rotWithShape="1">
            <a:blip r:embed="rId6">
              <a:alphaModFix/>
            </a:blip>
            <a:srcRect b="0" l="0" r="0" t="0"/>
            <a:stretch/>
          </p:blipFill>
          <p:spPr>
            <a:xfrm>
              <a:off x="7478300" y="3755963"/>
              <a:ext cx="1027047" cy="1027024"/>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7"/>
                                        </p:tgtEl>
                                        <p:attrNameLst>
                                          <p:attrName>style.visibility</p:attrName>
                                        </p:attrNameLst>
                                      </p:cBhvr>
                                      <p:to>
                                        <p:strVal val="visible"/>
                                      </p:to>
                                    </p:set>
                                    <p:animEffect filter="fade" transition="in">
                                      <p:cBhvr>
                                        <p:cTn dur="1000"/>
                                        <p:tgtEl>
                                          <p:spTgt spid="1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4"/>
                                        </p:tgtEl>
                                        <p:attrNameLst>
                                          <p:attrName>style.visibility</p:attrName>
                                        </p:attrNameLst>
                                      </p:cBhvr>
                                      <p:to>
                                        <p:strVal val="visible"/>
                                      </p:to>
                                    </p:set>
                                    <p:animEffect filter="fade" transition="in">
                                      <p:cBhvr>
                                        <p:cTn dur="1000"/>
                                        <p:tgtEl>
                                          <p:spTgt spid="12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1"/>
                                        </p:tgtEl>
                                        <p:attrNameLst>
                                          <p:attrName>style.visibility</p:attrName>
                                        </p:attrNameLst>
                                      </p:cBhvr>
                                      <p:to>
                                        <p:strVal val="visible"/>
                                      </p:to>
                                    </p:set>
                                    <p:animEffect filter="fade" transition="in">
                                      <p:cBhvr>
                                        <p:cTn dur="1000"/>
                                        <p:tgtEl>
                                          <p:spTgt spid="12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7"/>
                                        </p:tgtEl>
                                        <p:attrNameLst>
                                          <p:attrName>style.visibility</p:attrName>
                                        </p:attrNameLst>
                                      </p:cBhvr>
                                      <p:to>
                                        <p:strVal val="visible"/>
                                      </p:to>
                                    </p:set>
                                    <p:animEffect filter="fade" transition="in">
                                      <p:cBhvr>
                                        <p:cTn dur="1000"/>
                                        <p:tgtEl>
                                          <p:spTgt spid="1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0"/>
                                        </p:tgtEl>
                                        <p:attrNameLst>
                                          <p:attrName>style.visibility</p:attrName>
                                        </p:attrNameLst>
                                      </p:cBhvr>
                                      <p:to>
                                        <p:strVal val="visible"/>
                                      </p:to>
                                    </p:set>
                                    <p:animEffect filter="fade" transition="in">
                                      <p:cBhvr>
                                        <p:cTn dur="1000"/>
                                        <p:tgtEl>
                                          <p:spTgt spid="1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86" name="Shape 1286"/>
        <p:cNvGrpSpPr/>
        <p:nvPr/>
      </p:nvGrpSpPr>
      <p:grpSpPr>
        <a:xfrm>
          <a:off x="0" y="0"/>
          <a:ext cx="0" cy="0"/>
          <a:chOff x="0" y="0"/>
          <a:chExt cx="0" cy="0"/>
        </a:xfrm>
      </p:grpSpPr>
      <p:sp>
        <p:nvSpPr>
          <p:cNvPr id="1287" name="Google Shape;1287;p113"/>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Structural errors (2/2)</a:t>
            </a:r>
            <a:endParaRPr/>
          </a:p>
        </p:txBody>
      </p:sp>
      <p:sp>
        <p:nvSpPr>
          <p:cNvPr id="1288" name="Google Shape;1288;p113"/>
          <p:cNvSpPr txBox="1"/>
          <p:nvPr/>
        </p:nvSpPr>
        <p:spPr>
          <a:xfrm>
            <a:off x="423400" y="735216"/>
            <a:ext cx="8409000" cy="112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Goals may not be the sum of subgoals.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Optimizing subgoals (proxies) may not optimize the overall goal.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289" name="Google Shape;1289;p11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90" name="Google Shape;1290;p11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91" name="Google Shape;1291;p11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292" name="Google Shape;1292;p113"/>
          <p:cNvPicPr preferRelativeResize="0"/>
          <p:nvPr/>
        </p:nvPicPr>
        <p:blipFill rotWithShape="1">
          <a:blip r:embed="rId3">
            <a:alphaModFix/>
          </a:blip>
          <a:srcRect b="0" l="0" r="0" t="0"/>
          <a:stretch/>
        </p:blipFill>
        <p:spPr>
          <a:xfrm>
            <a:off x="1440400" y="1816350"/>
            <a:ext cx="6375000" cy="3022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0" st="0"/>
                                            </p:txEl>
                                          </p:spTgt>
                                        </p:tgtEl>
                                        <p:attrNameLst>
                                          <p:attrName>style.visibility</p:attrName>
                                        </p:attrNameLst>
                                      </p:cBhvr>
                                      <p:to>
                                        <p:strVal val="visible"/>
                                      </p:to>
                                    </p:set>
                                    <p:animEffect filter="fade" transition="in">
                                      <p:cBhvr>
                                        <p:cTn dur="1000"/>
                                        <p:tgtEl>
                                          <p:spTgt spid="128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1" st="1"/>
                                            </p:txEl>
                                          </p:spTgt>
                                        </p:tgtEl>
                                        <p:attrNameLst>
                                          <p:attrName>style.visibility</p:attrName>
                                        </p:attrNameLst>
                                      </p:cBhvr>
                                      <p:to>
                                        <p:strVal val="visible"/>
                                      </p:to>
                                    </p:set>
                                    <p:animEffect filter="fade" transition="in">
                                      <p:cBhvr>
                                        <p:cTn dur="1000"/>
                                        <p:tgtEl>
                                          <p:spTgt spid="128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2" st="2"/>
                                            </p:txEl>
                                          </p:spTgt>
                                        </p:tgtEl>
                                        <p:attrNameLst>
                                          <p:attrName>style.visibility</p:attrName>
                                        </p:attrNameLst>
                                      </p:cBhvr>
                                      <p:to>
                                        <p:strVal val="visible"/>
                                      </p:to>
                                    </p:set>
                                    <p:animEffect filter="fade" transition="in">
                                      <p:cBhvr>
                                        <p:cTn dur="1000"/>
                                        <p:tgtEl>
                                          <p:spTgt spid="128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3" st="3"/>
                                            </p:txEl>
                                          </p:spTgt>
                                        </p:tgtEl>
                                        <p:attrNameLst>
                                          <p:attrName>style.visibility</p:attrName>
                                        </p:attrNameLst>
                                      </p:cBhvr>
                                      <p:to>
                                        <p:strVal val="visible"/>
                                      </p:to>
                                    </p:set>
                                    <p:animEffect filter="fade" transition="in">
                                      <p:cBhvr>
                                        <p:cTn dur="1000"/>
                                        <p:tgtEl>
                                          <p:spTgt spid="128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8">
                                            <p:txEl>
                                              <p:pRg end="4" st="4"/>
                                            </p:txEl>
                                          </p:spTgt>
                                        </p:tgtEl>
                                        <p:attrNameLst>
                                          <p:attrName>style.visibility</p:attrName>
                                        </p:attrNameLst>
                                      </p:cBhvr>
                                      <p:to>
                                        <p:strVal val="visible"/>
                                      </p:to>
                                    </p:set>
                                    <p:animEffect filter="fade" transition="in">
                                      <p:cBhvr>
                                        <p:cTn dur="1000"/>
                                        <p:tgtEl>
                                          <p:spTgt spid="128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96" name="Shape 1296"/>
        <p:cNvGrpSpPr/>
        <p:nvPr/>
      </p:nvGrpSpPr>
      <p:grpSpPr>
        <a:xfrm>
          <a:off x="0" y="0"/>
          <a:ext cx="0" cy="0"/>
          <a:chOff x="0" y="0"/>
          <a:chExt cx="0" cy="0"/>
        </a:xfrm>
      </p:grpSpPr>
      <p:sp>
        <p:nvSpPr>
          <p:cNvPr id="1297" name="Google Shape;1297;p114"/>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Limits to supervision</a:t>
            </a:r>
            <a:endParaRPr/>
          </a:p>
        </p:txBody>
      </p:sp>
      <p:sp>
        <p:nvSpPr>
          <p:cNvPr id="1298" name="Google Shape;1298;p114"/>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Supervision from humans or AIs can help reduce approximation error between outcomes  and idealized goals due to proxies.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But supervision may be limited.</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AutoNum type="arabicPeriod"/>
            </a:pPr>
            <a:r>
              <a:rPr b="1" i="0" lang="en" sz="2000" u="none" cap="none" strike="noStrike">
                <a:solidFill>
                  <a:srgbClr val="000000"/>
                </a:solidFill>
                <a:latin typeface="Nunito"/>
                <a:ea typeface="Nunito"/>
                <a:cs typeface="Nunito"/>
                <a:sym typeface="Nunito"/>
              </a:rPr>
              <a:t>Spatial and temporal</a:t>
            </a:r>
            <a:r>
              <a:rPr b="0" i="0" lang="en" sz="2000" u="none" cap="none" strike="noStrike">
                <a:solidFill>
                  <a:srgbClr val="000000"/>
                </a:solidFill>
                <a:latin typeface="Nunito"/>
                <a:ea typeface="Nunito"/>
                <a:cs typeface="Nunito"/>
                <a:sym typeface="Nunito"/>
              </a:rPr>
              <a:t> limits: not enough information can be observed or not for long enough.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AutoNum type="arabicPeriod"/>
            </a:pPr>
            <a:r>
              <a:rPr b="1" i="0" lang="en" sz="2000" u="none" cap="none" strike="noStrike">
                <a:solidFill>
                  <a:srgbClr val="000000"/>
                </a:solidFill>
                <a:latin typeface="Nunito"/>
                <a:ea typeface="Nunito"/>
                <a:cs typeface="Nunito"/>
                <a:sym typeface="Nunito"/>
              </a:rPr>
              <a:t>Perceptual</a:t>
            </a:r>
            <a:r>
              <a:rPr b="0" i="0" lang="en" sz="2000" u="none" cap="none" strike="noStrike">
                <a:solidFill>
                  <a:srgbClr val="000000"/>
                </a:solidFill>
                <a:latin typeface="Nunito"/>
                <a:ea typeface="Nunito"/>
                <a:cs typeface="Nunito"/>
                <a:sym typeface="Nunito"/>
              </a:rPr>
              <a:t> limits: the supervisor may be unreliable or make errors.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AutoNum type="arabicPeriod"/>
            </a:pPr>
            <a:r>
              <a:rPr b="1" i="0" lang="en" sz="2000" u="none" cap="none" strike="noStrike">
                <a:solidFill>
                  <a:srgbClr val="000000"/>
                </a:solidFill>
                <a:latin typeface="Nunito"/>
                <a:ea typeface="Nunito"/>
                <a:cs typeface="Nunito"/>
                <a:sym typeface="Nunito"/>
              </a:rPr>
              <a:t>Computational </a:t>
            </a:r>
            <a:r>
              <a:rPr b="0" i="0" lang="en" sz="2000" u="none" cap="none" strike="noStrike">
                <a:solidFill>
                  <a:srgbClr val="000000"/>
                </a:solidFill>
                <a:latin typeface="Nunito"/>
                <a:ea typeface="Nunito"/>
                <a:cs typeface="Nunito"/>
                <a:sym typeface="Nunito"/>
              </a:rPr>
              <a:t>limits: Supervising or proxy models may not represent human values due to size and training limitations. </a:t>
            </a:r>
            <a:endParaRPr b="0" i="0" sz="2000" u="none" cap="none" strike="noStrike">
              <a:solidFill>
                <a:srgbClr val="000000"/>
              </a:solidFill>
              <a:latin typeface="Nunito"/>
              <a:ea typeface="Nunito"/>
              <a:cs typeface="Nunito"/>
              <a:sym typeface="Nunito"/>
            </a:endParaRPr>
          </a:p>
        </p:txBody>
      </p:sp>
      <p:sp>
        <p:nvSpPr>
          <p:cNvPr id="1299" name="Google Shape;1299;p11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00" name="Google Shape;1300;p11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01" name="Google Shape;1301;p11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8">
                                            <p:txEl>
                                              <p:pRg end="0" st="0"/>
                                            </p:txEl>
                                          </p:spTgt>
                                        </p:tgtEl>
                                        <p:attrNameLst>
                                          <p:attrName>style.visibility</p:attrName>
                                        </p:attrNameLst>
                                      </p:cBhvr>
                                      <p:to>
                                        <p:strVal val="visible"/>
                                      </p:to>
                                    </p:set>
                                    <p:animEffect filter="fade" transition="in">
                                      <p:cBhvr>
                                        <p:cTn dur="1000"/>
                                        <p:tgtEl>
                                          <p:spTgt spid="129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8">
                                            <p:txEl>
                                              <p:pRg end="1" st="1"/>
                                            </p:txEl>
                                          </p:spTgt>
                                        </p:tgtEl>
                                        <p:attrNameLst>
                                          <p:attrName>style.visibility</p:attrName>
                                        </p:attrNameLst>
                                      </p:cBhvr>
                                      <p:to>
                                        <p:strVal val="visible"/>
                                      </p:to>
                                    </p:set>
                                    <p:animEffect filter="fade" transition="in">
                                      <p:cBhvr>
                                        <p:cTn dur="1000"/>
                                        <p:tgtEl>
                                          <p:spTgt spid="129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8">
                                            <p:txEl>
                                              <p:pRg end="2" st="2"/>
                                            </p:txEl>
                                          </p:spTgt>
                                        </p:tgtEl>
                                        <p:attrNameLst>
                                          <p:attrName>style.visibility</p:attrName>
                                        </p:attrNameLst>
                                      </p:cBhvr>
                                      <p:to>
                                        <p:strVal val="visible"/>
                                      </p:to>
                                    </p:set>
                                    <p:animEffect filter="fade" transition="in">
                                      <p:cBhvr>
                                        <p:cTn dur="1000"/>
                                        <p:tgtEl>
                                          <p:spTgt spid="129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8">
                                            <p:txEl>
                                              <p:pRg end="3" st="3"/>
                                            </p:txEl>
                                          </p:spTgt>
                                        </p:tgtEl>
                                        <p:attrNameLst>
                                          <p:attrName>style.visibility</p:attrName>
                                        </p:attrNameLst>
                                      </p:cBhvr>
                                      <p:to>
                                        <p:strVal val="visible"/>
                                      </p:to>
                                    </p:set>
                                    <p:animEffect filter="fade" transition="in">
                                      <p:cBhvr>
                                        <p:cTn dur="1000"/>
                                        <p:tgtEl>
                                          <p:spTgt spid="129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8">
                                            <p:txEl>
                                              <p:pRg end="4" st="4"/>
                                            </p:txEl>
                                          </p:spTgt>
                                        </p:tgtEl>
                                        <p:attrNameLst>
                                          <p:attrName>style.visibility</p:attrName>
                                        </p:attrNameLst>
                                      </p:cBhvr>
                                      <p:to>
                                        <p:strVal val="visible"/>
                                      </p:to>
                                    </p:set>
                                    <p:animEffect filter="fade" transition="in">
                                      <p:cBhvr>
                                        <p:cTn dur="1000"/>
                                        <p:tgtEl>
                                          <p:spTgt spid="129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8">
                                            <p:txEl>
                                              <p:pRg end="5" st="5"/>
                                            </p:txEl>
                                          </p:spTgt>
                                        </p:tgtEl>
                                        <p:attrNameLst>
                                          <p:attrName>style.visibility</p:attrName>
                                        </p:attrNameLst>
                                      </p:cBhvr>
                                      <p:to>
                                        <p:strVal val="visible"/>
                                      </p:to>
                                    </p:set>
                                    <p:animEffect filter="fade" transition="in">
                                      <p:cBhvr>
                                        <p:cTn dur="1000"/>
                                        <p:tgtEl>
                                          <p:spTgt spid="129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8">
                                            <p:txEl>
                                              <p:pRg end="6" st="6"/>
                                            </p:txEl>
                                          </p:spTgt>
                                        </p:tgtEl>
                                        <p:attrNameLst>
                                          <p:attrName>style.visibility</p:attrName>
                                        </p:attrNameLst>
                                      </p:cBhvr>
                                      <p:to>
                                        <p:strVal val="visible"/>
                                      </p:to>
                                    </p:set>
                                    <p:animEffect filter="fade" transition="in">
                                      <p:cBhvr>
                                        <p:cTn dur="1000"/>
                                        <p:tgtEl>
                                          <p:spTgt spid="1298">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4"/>
          <p:cNvSpPr txBox="1"/>
          <p:nvPr>
            <p:ph type="title"/>
          </p:nvPr>
        </p:nvSpPr>
        <p:spPr>
          <a:xfrm>
            <a:off x="423400" y="-12175"/>
            <a:ext cx="8297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Nunito"/>
                <a:ea typeface="Nunito"/>
                <a:cs typeface="Nunito"/>
                <a:sym typeface="Nunito"/>
              </a:rPr>
              <a:t>White Box vs Black Box Testing</a:t>
            </a:r>
            <a:endParaRPr sz="3600">
              <a:latin typeface="Nunito"/>
              <a:ea typeface="Nunito"/>
              <a:cs typeface="Nunito"/>
              <a:sym typeface="Nunito"/>
            </a:endParaRPr>
          </a:p>
        </p:txBody>
      </p:sp>
      <p:sp>
        <p:nvSpPr>
          <p:cNvPr id="245" name="Google Shape;245;p34"/>
          <p:cNvSpPr txBox="1"/>
          <p:nvPr/>
        </p:nvSpPr>
        <p:spPr>
          <a:xfrm>
            <a:off x="175" y="4838700"/>
            <a:ext cx="9144000" cy="305100"/>
          </a:xfrm>
          <a:prstGeom prst="rect">
            <a:avLst/>
          </a:prstGeom>
          <a:solidFill>
            <a:srgbClr val="2E14E6"/>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1200">
              <a:solidFill>
                <a:schemeClr val="lt1"/>
              </a:solidFill>
              <a:latin typeface="Nunito"/>
              <a:ea typeface="Nunito"/>
              <a:cs typeface="Nunito"/>
              <a:sym typeface="Nunito"/>
            </a:endParaRPr>
          </a:p>
        </p:txBody>
      </p:sp>
      <p:sp>
        <p:nvSpPr>
          <p:cNvPr id="246" name="Google Shape;246;p34"/>
          <p:cNvSpPr txBox="1"/>
          <p:nvPr/>
        </p:nvSpPr>
        <p:spPr>
          <a:xfrm>
            <a:off x="-23001" y="4799025"/>
            <a:ext cx="13722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Dan Hendrycks</a:t>
            </a:r>
            <a:endParaRPr sz="1300">
              <a:solidFill>
                <a:schemeClr val="lt1"/>
              </a:solidFill>
              <a:latin typeface="Nunito"/>
              <a:ea typeface="Nunito"/>
              <a:cs typeface="Nunito"/>
              <a:sym typeface="Nunito"/>
            </a:endParaRPr>
          </a:p>
        </p:txBody>
      </p:sp>
      <p:sp>
        <p:nvSpPr>
          <p:cNvPr id="247" name="Google Shape;247;p34"/>
          <p:cNvSpPr txBox="1"/>
          <p:nvPr>
            <p:ph idx="12" type="sldNum"/>
          </p:nvPr>
        </p:nvSpPr>
        <p:spPr>
          <a:xfrm>
            <a:off x="8624864" y="479444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48" name="Google Shape;248;p34"/>
          <p:cNvSpPr txBox="1"/>
          <p:nvPr/>
        </p:nvSpPr>
        <p:spPr>
          <a:xfrm>
            <a:off x="3538200" y="4799025"/>
            <a:ext cx="20676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Nunito"/>
                <a:ea typeface="Nunito"/>
                <a:cs typeface="Nunito"/>
                <a:sym typeface="Nunito"/>
              </a:rPr>
              <a:t>Introduction to ML Safety</a:t>
            </a:r>
            <a:endParaRPr sz="1300">
              <a:solidFill>
                <a:schemeClr val="lt1"/>
              </a:solidFill>
              <a:latin typeface="Nunito"/>
              <a:ea typeface="Nunito"/>
              <a:cs typeface="Nunito"/>
              <a:sym typeface="Nunito"/>
            </a:endParaRPr>
          </a:p>
        </p:txBody>
      </p:sp>
      <p:sp>
        <p:nvSpPr>
          <p:cNvPr id="249" name="Google Shape;249;p34"/>
          <p:cNvSpPr txBox="1"/>
          <p:nvPr/>
        </p:nvSpPr>
        <p:spPr>
          <a:xfrm>
            <a:off x="423400" y="866300"/>
            <a:ext cx="8409000" cy="103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When adversaries do not have access to the model parameters, the network is considered a “black box,” and only model outputs are observed</a:t>
            </a:r>
            <a:endParaRPr sz="2000">
              <a:solidFill>
                <a:schemeClr val="dk1"/>
              </a:solidFill>
              <a:latin typeface="Nunito"/>
              <a:ea typeface="Nunito"/>
              <a:cs typeface="Nunito"/>
              <a:sym typeface="Nunito"/>
            </a:endParaRPr>
          </a:p>
        </p:txBody>
      </p:sp>
      <p:sp>
        <p:nvSpPr>
          <p:cNvPr id="250" name="Google Shape;250;p34"/>
          <p:cNvSpPr txBox="1"/>
          <p:nvPr/>
        </p:nvSpPr>
        <p:spPr>
          <a:xfrm>
            <a:off x="423400" y="2085500"/>
            <a:ext cx="8409000" cy="70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Nunito"/>
                <a:ea typeface="Nunito"/>
                <a:cs typeface="Nunito"/>
                <a:sym typeface="Nunito"/>
              </a:rPr>
              <a:t>Some researchers prefer “white box” assumptions because relying on “security through obscurity” can be a fragile strategy</a:t>
            </a:r>
            <a:endParaRPr sz="2000">
              <a:solidFill>
                <a:schemeClr val="dk1"/>
              </a:solidFill>
              <a:latin typeface="Nunito"/>
              <a:ea typeface="Nunito"/>
              <a:cs typeface="Nunito"/>
              <a:sym typeface="Nunito"/>
            </a:endParaRPr>
          </a:p>
        </p:txBody>
      </p:sp>
      <p:pic>
        <p:nvPicPr>
          <p:cNvPr id="251" name="Google Shape;251;p34"/>
          <p:cNvPicPr preferRelativeResize="0"/>
          <p:nvPr/>
        </p:nvPicPr>
        <p:blipFill rotWithShape="1">
          <a:blip r:embed="rId3">
            <a:alphaModFix/>
          </a:blip>
          <a:srcRect b="9674" l="0" r="67454" t="0"/>
          <a:stretch/>
        </p:blipFill>
        <p:spPr>
          <a:xfrm>
            <a:off x="2129061" y="2806059"/>
            <a:ext cx="1169956" cy="1993298"/>
          </a:xfrm>
          <a:prstGeom prst="rect">
            <a:avLst/>
          </a:prstGeom>
          <a:noFill/>
          <a:ln>
            <a:noFill/>
          </a:ln>
        </p:spPr>
      </p:pic>
      <p:pic>
        <p:nvPicPr>
          <p:cNvPr id="252" name="Google Shape;252;p34"/>
          <p:cNvPicPr preferRelativeResize="0"/>
          <p:nvPr/>
        </p:nvPicPr>
        <p:blipFill rotWithShape="1">
          <a:blip r:embed="rId3">
            <a:alphaModFix/>
          </a:blip>
          <a:srcRect b="8509" l="65240" r="0" t="0"/>
          <a:stretch/>
        </p:blipFill>
        <p:spPr>
          <a:xfrm>
            <a:off x="5800276" y="2780407"/>
            <a:ext cx="1249561" cy="2018950"/>
          </a:xfrm>
          <a:prstGeom prst="rect">
            <a:avLst/>
          </a:prstGeom>
          <a:noFill/>
          <a:ln>
            <a:noFill/>
          </a:ln>
        </p:spPr>
      </p:pic>
      <p:sp>
        <p:nvSpPr>
          <p:cNvPr id="253" name="Google Shape;253;p34"/>
          <p:cNvSpPr txBox="1"/>
          <p:nvPr/>
        </p:nvSpPr>
        <p:spPr>
          <a:xfrm>
            <a:off x="0"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54" name="Google Shape;254;p3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55" name="Google Shape;255;p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1000"/>
                                        <p:tgtEl>
                                          <p:spTgt spid="2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1000"/>
                                        <p:tgtEl>
                                          <p:spTgt spid="2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1000"/>
                                        <p:tgtEl>
                                          <p:spTgt spid="251"/>
                                        </p:tgtEl>
                                      </p:cBhvr>
                                    </p:animEffect>
                                  </p:childTnLst>
                                </p:cTn>
                              </p:par>
                              <p:par>
                                <p:cTn fill="hold" nodeType="with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1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05" name="Shape 1305"/>
        <p:cNvGrpSpPr/>
        <p:nvPr/>
      </p:nvGrpSpPr>
      <p:grpSpPr>
        <a:xfrm>
          <a:off x="0" y="0"/>
          <a:ext cx="0" cy="0"/>
          <a:chOff x="0" y="0"/>
          <a:chExt cx="0" cy="0"/>
        </a:xfrm>
      </p:grpSpPr>
      <p:sp>
        <p:nvSpPr>
          <p:cNvPr id="1306" name="Google Shape;1306;p115"/>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Lack of adaptivity</a:t>
            </a:r>
            <a:endParaRPr/>
          </a:p>
        </p:txBody>
      </p:sp>
      <p:sp>
        <p:nvSpPr>
          <p:cNvPr id="1307" name="Google Shape;1307;p115"/>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Proxies may not adapt to changing circumstances.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Adaptive or dynamic proxies can better capture moving goals.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Adaptive proxies can lead to “proxy inflation” where escalating standards are required to counteract proxy gaming by agents.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Example: median test scores in many countries have risen over time. It is not clear how much of this is because students are improving academically and how much is due to students getting better at taking tests. </a:t>
            </a:r>
            <a:endParaRPr b="0" i="0" sz="2000" u="none" cap="none" strike="noStrike">
              <a:solidFill>
                <a:schemeClr val="dk1"/>
              </a:solidFill>
              <a:highlight>
                <a:schemeClr val="lt1"/>
              </a:highlight>
              <a:latin typeface="Nunito"/>
              <a:ea typeface="Nunito"/>
              <a:cs typeface="Nunito"/>
              <a:sym typeface="Nunito"/>
            </a:endParaRPr>
          </a:p>
        </p:txBody>
      </p:sp>
      <p:sp>
        <p:nvSpPr>
          <p:cNvPr id="1308" name="Google Shape;1308;p11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09" name="Google Shape;1309;p11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10" name="Google Shape;1310;p11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7">
                                            <p:txEl>
                                              <p:pRg end="0" st="0"/>
                                            </p:txEl>
                                          </p:spTgt>
                                        </p:tgtEl>
                                        <p:attrNameLst>
                                          <p:attrName>style.visibility</p:attrName>
                                        </p:attrNameLst>
                                      </p:cBhvr>
                                      <p:to>
                                        <p:strVal val="visible"/>
                                      </p:to>
                                    </p:set>
                                    <p:animEffect filter="fade" transition="in">
                                      <p:cBhvr>
                                        <p:cTn dur="1000"/>
                                        <p:tgtEl>
                                          <p:spTgt spid="130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7">
                                            <p:txEl>
                                              <p:pRg end="1" st="1"/>
                                            </p:txEl>
                                          </p:spTgt>
                                        </p:tgtEl>
                                        <p:attrNameLst>
                                          <p:attrName>style.visibility</p:attrName>
                                        </p:attrNameLst>
                                      </p:cBhvr>
                                      <p:to>
                                        <p:strVal val="visible"/>
                                      </p:to>
                                    </p:set>
                                    <p:animEffect filter="fade" transition="in">
                                      <p:cBhvr>
                                        <p:cTn dur="1000"/>
                                        <p:tgtEl>
                                          <p:spTgt spid="130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7">
                                            <p:txEl>
                                              <p:pRg end="2" st="2"/>
                                            </p:txEl>
                                          </p:spTgt>
                                        </p:tgtEl>
                                        <p:attrNameLst>
                                          <p:attrName>style.visibility</p:attrName>
                                        </p:attrNameLst>
                                      </p:cBhvr>
                                      <p:to>
                                        <p:strVal val="visible"/>
                                      </p:to>
                                    </p:set>
                                    <p:animEffect filter="fade" transition="in">
                                      <p:cBhvr>
                                        <p:cTn dur="1000"/>
                                        <p:tgtEl>
                                          <p:spTgt spid="130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7">
                                            <p:txEl>
                                              <p:pRg end="3" st="3"/>
                                            </p:txEl>
                                          </p:spTgt>
                                        </p:tgtEl>
                                        <p:attrNameLst>
                                          <p:attrName>style.visibility</p:attrName>
                                        </p:attrNameLst>
                                      </p:cBhvr>
                                      <p:to>
                                        <p:strVal val="visible"/>
                                      </p:to>
                                    </p:set>
                                    <p:animEffect filter="fade" transition="in">
                                      <p:cBhvr>
                                        <p:cTn dur="1000"/>
                                        <p:tgtEl>
                                          <p:spTgt spid="130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7">
                                            <p:txEl>
                                              <p:pRg end="4" st="4"/>
                                            </p:txEl>
                                          </p:spTgt>
                                        </p:tgtEl>
                                        <p:attrNameLst>
                                          <p:attrName>style.visibility</p:attrName>
                                        </p:attrNameLst>
                                      </p:cBhvr>
                                      <p:to>
                                        <p:strVal val="visible"/>
                                      </p:to>
                                    </p:set>
                                    <p:animEffect filter="fade" transition="in">
                                      <p:cBhvr>
                                        <p:cTn dur="1000"/>
                                        <p:tgtEl>
                                          <p:spTgt spid="130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7">
                                            <p:txEl>
                                              <p:pRg end="5" st="5"/>
                                            </p:txEl>
                                          </p:spTgt>
                                        </p:tgtEl>
                                        <p:attrNameLst>
                                          <p:attrName>style.visibility</p:attrName>
                                        </p:attrNameLst>
                                      </p:cBhvr>
                                      <p:to>
                                        <p:strVal val="visible"/>
                                      </p:to>
                                    </p:set>
                                    <p:animEffect filter="fade" transition="in">
                                      <p:cBhvr>
                                        <p:cTn dur="1000"/>
                                        <p:tgtEl>
                                          <p:spTgt spid="130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7">
                                            <p:txEl>
                                              <p:pRg end="6" st="6"/>
                                            </p:txEl>
                                          </p:spTgt>
                                        </p:tgtEl>
                                        <p:attrNameLst>
                                          <p:attrName>style.visibility</p:attrName>
                                        </p:attrNameLst>
                                      </p:cBhvr>
                                      <p:to>
                                        <p:strVal val="visible"/>
                                      </p:to>
                                    </p:set>
                                    <p:animEffect filter="fade" transition="in">
                                      <p:cBhvr>
                                        <p:cTn dur="1000"/>
                                        <p:tgtEl>
                                          <p:spTgt spid="1307">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14" name="Shape 1314"/>
        <p:cNvGrpSpPr/>
        <p:nvPr/>
      </p:nvGrpSpPr>
      <p:grpSpPr>
        <a:xfrm>
          <a:off x="0" y="0"/>
          <a:ext cx="0" cy="0"/>
          <a:chOff x="0" y="0"/>
          <a:chExt cx="0" cy="0"/>
        </a:xfrm>
      </p:grpSpPr>
      <p:sp>
        <p:nvSpPr>
          <p:cNvPr id="1315" name="Google Shape;1315;p116"/>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highlight>
                  <a:schemeClr val="lt1"/>
                </a:highlight>
              </a:rPr>
              <a:t>Adversarial examples</a:t>
            </a:r>
            <a:endParaRPr/>
          </a:p>
        </p:txBody>
      </p:sp>
      <p:sp>
        <p:nvSpPr>
          <p:cNvPr id="1316" name="Google Shape;1316;p116"/>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Adversarial examples</a:t>
            </a:r>
            <a:r>
              <a:rPr b="0" i="0" lang="en" sz="2000" u="none" cap="none" strike="noStrike">
                <a:solidFill>
                  <a:schemeClr val="dk1"/>
                </a:solidFill>
                <a:highlight>
                  <a:schemeClr val="lt1"/>
                </a:highlight>
                <a:latin typeface="Nunito"/>
                <a:ea typeface="Nunito"/>
                <a:cs typeface="Nunito"/>
                <a:sym typeface="Nunito"/>
              </a:rPr>
              <a:t> are inputs that cause a model to make a mistake.</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Proxy gaming maximizes performance according to a proxy, adversarial examples minimize performance according to a reference task.</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Adversarial examples are often, but not always, imperceptible.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317" name="Google Shape;1317;p11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18" name="Google Shape;1318;p11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19" name="Google Shape;1319;p11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320" name="Google Shape;1320;p116"/>
          <p:cNvPicPr preferRelativeResize="0"/>
          <p:nvPr/>
        </p:nvPicPr>
        <p:blipFill rotWithShape="1">
          <a:blip r:embed="rId3">
            <a:alphaModFix/>
          </a:blip>
          <a:srcRect b="0" l="0" r="0" t="3053"/>
          <a:stretch/>
        </p:blipFill>
        <p:spPr>
          <a:xfrm>
            <a:off x="1994225" y="2776525"/>
            <a:ext cx="5267324" cy="2028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xEl>
                                              <p:pRg end="0" st="0"/>
                                            </p:txEl>
                                          </p:spTgt>
                                        </p:tgtEl>
                                        <p:attrNameLst>
                                          <p:attrName>style.visibility</p:attrName>
                                        </p:attrNameLst>
                                      </p:cBhvr>
                                      <p:to>
                                        <p:strVal val="visible"/>
                                      </p:to>
                                    </p:set>
                                    <p:animEffect filter="fade" transition="in">
                                      <p:cBhvr>
                                        <p:cTn dur="1000"/>
                                        <p:tgtEl>
                                          <p:spTgt spid="131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xEl>
                                              <p:pRg end="1" st="1"/>
                                            </p:txEl>
                                          </p:spTgt>
                                        </p:tgtEl>
                                        <p:attrNameLst>
                                          <p:attrName>style.visibility</p:attrName>
                                        </p:attrNameLst>
                                      </p:cBhvr>
                                      <p:to>
                                        <p:strVal val="visible"/>
                                      </p:to>
                                    </p:set>
                                    <p:animEffect filter="fade" transition="in">
                                      <p:cBhvr>
                                        <p:cTn dur="1000"/>
                                        <p:tgtEl>
                                          <p:spTgt spid="131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xEl>
                                              <p:pRg end="2" st="2"/>
                                            </p:txEl>
                                          </p:spTgt>
                                        </p:tgtEl>
                                        <p:attrNameLst>
                                          <p:attrName>style.visibility</p:attrName>
                                        </p:attrNameLst>
                                      </p:cBhvr>
                                      <p:to>
                                        <p:strVal val="visible"/>
                                      </p:to>
                                    </p:set>
                                    <p:animEffect filter="fade" transition="in">
                                      <p:cBhvr>
                                        <p:cTn dur="1000"/>
                                        <p:tgtEl>
                                          <p:spTgt spid="131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xEl>
                                              <p:pRg end="3" st="3"/>
                                            </p:txEl>
                                          </p:spTgt>
                                        </p:tgtEl>
                                        <p:attrNameLst>
                                          <p:attrName>style.visibility</p:attrName>
                                        </p:attrNameLst>
                                      </p:cBhvr>
                                      <p:to>
                                        <p:strVal val="visible"/>
                                      </p:to>
                                    </p:set>
                                    <p:animEffect filter="fade" transition="in">
                                      <p:cBhvr>
                                        <p:cTn dur="1000"/>
                                        <p:tgtEl>
                                          <p:spTgt spid="131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xEl>
                                              <p:pRg end="4" st="4"/>
                                            </p:txEl>
                                          </p:spTgt>
                                        </p:tgtEl>
                                        <p:attrNameLst>
                                          <p:attrName>style.visibility</p:attrName>
                                        </p:attrNameLst>
                                      </p:cBhvr>
                                      <p:to>
                                        <p:strVal val="visible"/>
                                      </p:to>
                                    </p:set>
                                    <p:animEffect filter="fade" transition="in">
                                      <p:cBhvr>
                                        <p:cTn dur="1000"/>
                                        <p:tgtEl>
                                          <p:spTgt spid="131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xEl>
                                              <p:pRg end="5" st="5"/>
                                            </p:txEl>
                                          </p:spTgt>
                                        </p:tgtEl>
                                        <p:attrNameLst>
                                          <p:attrName>style.visibility</p:attrName>
                                        </p:attrNameLst>
                                      </p:cBhvr>
                                      <p:to>
                                        <p:strVal val="visible"/>
                                      </p:to>
                                    </p:set>
                                    <p:animEffect filter="fade" transition="in">
                                      <p:cBhvr>
                                        <p:cTn dur="1000"/>
                                        <p:tgtEl>
                                          <p:spTgt spid="131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xEl>
                                              <p:pRg end="6" st="6"/>
                                            </p:txEl>
                                          </p:spTgt>
                                        </p:tgtEl>
                                        <p:attrNameLst>
                                          <p:attrName>style.visibility</p:attrName>
                                        </p:attrNameLst>
                                      </p:cBhvr>
                                      <p:to>
                                        <p:strVal val="visible"/>
                                      </p:to>
                                    </p:set>
                                    <p:animEffect filter="fade" transition="in">
                                      <p:cBhvr>
                                        <p:cTn dur="1000"/>
                                        <p:tgtEl>
                                          <p:spTgt spid="131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6">
                                            <p:txEl>
                                              <p:pRg end="7" st="7"/>
                                            </p:txEl>
                                          </p:spTgt>
                                        </p:tgtEl>
                                        <p:attrNameLst>
                                          <p:attrName>style.visibility</p:attrName>
                                        </p:attrNameLst>
                                      </p:cBhvr>
                                      <p:to>
                                        <p:strVal val="visible"/>
                                      </p:to>
                                    </p:set>
                                    <p:animEffect filter="fade" transition="in">
                                      <p:cBhvr>
                                        <p:cTn dur="1000"/>
                                        <p:tgtEl>
                                          <p:spTgt spid="131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0"/>
                                        </p:tgtEl>
                                        <p:attrNameLst>
                                          <p:attrName>style.visibility</p:attrName>
                                        </p:attrNameLst>
                                      </p:cBhvr>
                                      <p:to>
                                        <p:strVal val="visible"/>
                                      </p:to>
                                    </p:set>
                                    <p:animEffect filter="fade" transition="in">
                                      <p:cBhvr>
                                        <p:cTn dur="1000"/>
                                        <p:tgtEl>
                                          <p:spTgt spid="1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24" name="Shape 1324"/>
        <p:cNvGrpSpPr/>
        <p:nvPr/>
      </p:nvGrpSpPr>
      <p:grpSpPr>
        <a:xfrm>
          <a:off x="0" y="0"/>
          <a:ext cx="0" cy="0"/>
          <a:chOff x="0" y="0"/>
          <a:chExt cx="0" cy="0"/>
        </a:xfrm>
      </p:grpSpPr>
      <p:sp>
        <p:nvSpPr>
          <p:cNvPr id="1325" name="Google Shape;1325;p117"/>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highlight>
                  <a:schemeClr val="lt1"/>
                </a:highlight>
              </a:rPr>
              <a:t>Tail risk: AI evaluator gaming</a:t>
            </a:r>
            <a:endParaRPr/>
          </a:p>
        </p:txBody>
      </p:sp>
      <p:sp>
        <p:nvSpPr>
          <p:cNvPr id="1326" name="Google Shape;1326;p117"/>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In the future, AIs may train, monitor, and evaluate other AIs. Such supervising systems are proxies for human goals.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Supervised AI systems may try to game supervising systems.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Supervised systems may be adversarial to supervising systems.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Currently offense (exploitation) is easier than defense (supervisation).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As AIs train AIs to become increasingly capable, they will be able to carry out more sophisticated attacks.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327" name="Google Shape;1327;p11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28" name="Google Shape;1328;p11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29" name="Google Shape;1329;p11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0" st="0"/>
                                            </p:txEl>
                                          </p:spTgt>
                                        </p:tgtEl>
                                        <p:attrNameLst>
                                          <p:attrName>style.visibility</p:attrName>
                                        </p:attrNameLst>
                                      </p:cBhvr>
                                      <p:to>
                                        <p:strVal val="visible"/>
                                      </p:to>
                                    </p:set>
                                    <p:animEffect filter="fade" transition="in">
                                      <p:cBhvr>
                                        <p:cTn dur="1000"/>
                                        <p:tgtEl>
                                          <p:spTgt spid="13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1" st="1"/>
                                            </p:txEl>
                                          </p:spTgt>
                                        </p:tgtEl>
                                        <p:attrNameLst>
                                          <p:attrName>style.visibility</p:attrName>
                                        </p:attrNameLst>
                                      </p:cBhvr>
                                      <p:to>
                                        <p:strVal val="visible"/>
                                      </p:to>
                                    </p:set>
                                    <p:animEffect filter="fade" transition="in">
                                      <p:cBhvr>
                                        <p:cTn dur="1000"/>
                                        <p:tgtEl>
                                          <p:spTgt spid="132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2" st="2"/>
                                            </p:txEl>
                                          </p:spTgt>
                                        </p:tgtEl>
                                        <p:attrNameLst>
                                          <p:attrName>style.visibility</p:attrName>
                                        </p:attrNameLst>
                                      </p:cBhvr>
                                      <p:to>
                                        <p:strVal val="visible"/>
                                      </p:to>
                                    </p:set>
                                    <p:animEffect filter="fade" transition="in">
                                      <p:cBhvr>
                                        <p:cTn dur="1000"/>
                                        <p:tgtEl>
                                          <p:spTgt spid="132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3" st="3"/>
                                            </p:txEl>
                                          </p:spTgt>
                                        </p:tgtEl>
                                        <p:attrNameLst>
                                          <p:attrName>style.visibility</p:attrName>
                                        </p:attrNameLst>
                                      </p:cBhvr>
                                      <p:to>
                                        <p:strVal val="visible"/>
                                      </p:to>
                                    </p:set>
                                    <p:animEffect filter="fade" transition="in">
                                      <p:cBhvr>
                                        <p:cTn dur="1000"/>
                                        <p:tgtEl>
                                          <p:spTgt spid="132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4" st="4"/>
                                            </p:txEl>
                                          </p:spTgt>
                                        </p:tgtEl>
                                        <p:attrNameLst>
                                          <p:attrName>style.visibility</p:attrName>
                                        </p:attrNameLst>
                                      </p:cBhvr>
                                      <p:to>
                                        <p:strVal val="visible"/>
                                      </p:to>
                                    </p:set>
                                    <p:animEffect filter="fade" transition="in">
                                      <p:cBhvr>
                                        <p:cTn dur="1000"/>
                                        <p:tgtEl>
                                          <p:spTgt spid="132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5" st="5"/>
                                            </p:txEl>
                                          </p:spTgt>
                                        </p:tgtEl>
                                        <p:attrNameLst>
                                          <p:attrName>style.visibility</p:attrName>
                                        </p:attrNameLst>
                                      </p:cBhvr>
                                      <p:to>
                                        <p:strVal val="visible"/>
                                      </p:to>
                                    </p:set>
                                    <p:animEffect filter="fade" transition="in">
                                      <p:cBhvr>
                                        <p:cTn dur="1000"/>
                                        <p:tgtEl>
                                          <p:spTgt spid="132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6" st="6"/>
                                            </p:txEl>
                                          </p:spTgt>
                                        </p:tgtEl>
                                        <p:attrNameLst>
                                          <p:attrName>style.visibility</p:attrName>
                                        </p:attrNameLst>
                                      </p:cBhvr>
                                      <p:to>
                                        <p:strVal val="visible"/>
                                      </p:to>
                                    </p:set>
                                    <p:animEffect filter="fade" transition="in">
                                      <p:cBhvr>
                                        <p:cTn dur="1000"/>
                                        <p:tgtEl>
                                          <p:spTgt spid="132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7" st="7"/>
                                            </p:txEl>
                                          </p:spTgt>
                                        </p:tgtEl>
                                        <p:attrNameLst>
                                          <p:attrName>style.visibility</p:attrName>
                                        </p:attrNameLst>
                                      </p:cBhvr>
                                      <p:to>
                                        <p:strVal val="visible"/>
                                      </p:to>
                                    </p:set>
                                    <p:animEffect filter="fade" transition="in">
                                      <p:cBhvr>
                                        <p:cTn dur="1000"/>
                                        <p:tgtEl>
                                          <p:spTgt spid="132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8" st="8"/>
                                            </p:txEl>
                                          </p:spTgt>
                                        </p:tgtEl>
                                        <p:attrNameLst>
                                          <p:attrName>style.visibility</p:attrName>
                                        </p:attrNameLst>
                                      </p:cBhvr>
                                      <p:to>
                                        <p:strVal val="visible"/>
                                      </p:to>
                                    </p:set>
                                    <p:animEffect filter="fade" transition="in">
                                      <p:cBhvr>
                                        <p:cTn dur="1000"/>
                                        <p:tgtEl>
                                          <p:spTgt spid="1326">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9" st="9"/>
                                            </p:txEl>
                                          </p:spTgt>
                                        </p:tgtEl>
                                        <p:attrNameLst>
                                          <p:attrName>style.visibility</p:attrName>
                                        </p:attrNameLst>
                                      </p:cBhvr>
                                      <p:to>
                                        <p:strVal val="visible"/>
                                      </p:to>
                                    </p:set>
                                    <p:animEffect filter="fade" transition="in">
                                      <p:cBhvr>
                                        <p:cTn dur="1000"/>
                                        <p:tgtEl>
                                          <p:spTgt spid="1326">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10" st="10"/>
                                            </p:txEl>
                                          </p:spTgt>
                                        </p:tgtEl>
                                        <p:attrNameLst>
                                          <p:attrName>style.visibility</p:attrName>
                                        </p:attrNameLst>
                                      </p:cBhvr>
                                      <p:to>
                                        <p:strVal val="visible"/>
                                      </p:to>
                                    </p:set>
                                    <p:animEffect filter="fade" transition="in">
                                      <p:cBhvr>
                                        <p:cTn dur="1000"/>
                                        <p:tgtEl>
                                          <p:spTgt spid="1326">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11" st="11"/>
                                            </p:txEl>
                                          </p:spTgt>
                                        </p:tgtEl>
                                        <p:attrNameLst>
                                          <p:attrName>style.visibility</p:attrName>
                                        </p:attrNameLst>
                                      </p:cBhvr>
                                      <p:to>
                                        <p:strVal val="visible"/>
                                      </p:to>
                                    </p:set>
                                    <p:animEffect filter="fade" transition="in">
                                      <p:cBhvr>
                                        <p:cTn dur="1000"/>
                                        <p:tgtEl>
                                          <p:spTgt spid="1326">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6">
                                            <p:txEl>
                                              <p:pRg end="12" st="12"/>
                                            </p:txEl>
                                          </p:spTgt>
                                        </p:tgtEl>
                                        <p:attrNameLst>
                                          <p:attrName>style.visibility</p:attrName>
                                        </p:attrNameLst>
                                      </p:cBhvr>
                                      <p:to>
                                        <p:strVal val="visible"/>
                                      </p:to>
                                    </p:set>
                                    <p:animEffect filter="fade" transition="in">
                                      <p:cBhvr>
                                        <p:cTn dur="1000"/>
                                        <p:tgtEl>
                                          <p:spTgt spid="1326">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33" name="Shape 1333"/>
        <p:cNvGrpSpPr/>
        <p:nvPr/>
      </p:nvGrpSpPr>
      <p:grpSpPr>
        <a:xfrm>
          <a:off x="0" y="0"/>
          <a:ext cx="0" cy="0"/>
          <a:chOff x="0" y="0"/>
          <a:chExt cx="0" cy="0"/>
        </a:xfrm>
      </p:grpSpPr>
      <p:sp>
        <p:nvSpPr>
          <p:cNvPr id="1334" name="Google Shape;1334;p118"/>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Conclusions on proxy gaming</a:t>
            </a:r>
            <a:endParaRPr/>
          </a:p>
          <a:p>
            <a:pPr indent="0" lvl="0" marL="0" rtl="0" algn="ctr">
              <a:lnSpc>
                <a:spcPct val="100000"/>
              </a:lnSpc>
              <a:spcBef>
                <a:spcPts val="0"/>
              </a:spcBef>
              <a:spcAft>
                <a:spcPts val="0"/>
              </a:spcAft>
              <a:buSzPts val="3600"/>
              <a:buNone/>
            </a:pPr>
            <a:r>
              <a:t/>
            </a:r>
            <a:endParaRPr/>
          </a:p>
        </p:txBody>
      </p:sp>
      <p:sp>
        <p:nvSpPr>
          <p:cNvPr id="1335" name="Google Shape;1335;p118"/>
          <p:cNvSpPr txBox="1"/>
          <p:nvPr/>
        </p:nvSpPr>
        <p:spPr>
          <a:xfrm>
            <a:off x="423400" y="817200"/>
            <a:ext cx="8409000" cy="3928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Proxies are imperfect but necessary approximations of idealized goals.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Proxy gaming is when an agent optimizes the proxy, causing it to diverge from the idealized goal.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Perfect proxies are hard to craft: complex systems do not boil down to simple goals, there are limits on our ability to supervise systems, and proxies must adapt to changing circumstances.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Adversarial examples cause models to provide incorrect outputs.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Proxy gaming and adversarial attacks pose serious risks.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1336" name="Google Shape;1336;p11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37" name="Google Shape;1337;p11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38" name="Google Shape;1338;p11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0" st="0"/>
                                            </p:txEl>
                                          </p:spTgt>
                                        </p:tgtEl>
                                        <p:attrNameLst>
                                          <p:attrName>style.visibility</p:attrName>
                                        </p:attrNameLst>
                                      </p:cBhvr>
                                      <p:to>
                                        <p:strVal val="visible"/>
                                      </p:to>
                                    </p:set>
                                    <p:animEffect filter="fade" transition="in">
                                      <p:cBhvr>
                                        <p:cTn dur="1000"/>
                                        <p:tgtEl>
                                          <p:spTgt spid="13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1" st="1"/>
                                            </p:txEl>
                                          </p:spTgt>
                                        </p:tgtEl>
                                        <p:attrNameLst>
                                          <p:attrName>style.visibility</p:attrName>
                                        </p:attrNameLst>
                                      </p:cBhvr>
                                      <p:to>
                                        <p:strVal val="visible"/>
                                      </p:to>
                                    </p:set>
                                    <p:animEffect filter="fade" transition="in">
                                      <p:cBhvr>
                                        <p:cTn dur="1000"/>
                                        <p:tgtEl>
                                          <p:spTgt spid="13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2" st="2"/>
                                            </p:txEl>
                                          </p:spTgt>
                                        </p:tgtEl>
                                        <p:attrNameLst>
                                          <p:attrName>style.visibility</p:attrName>
                                        </p:attrNameLst>
                                      </p:cBhvr>
                                      <p:to>
                                        <p:strVal val="visible"/>
                                      </p:to>
                                    </p:set>
                                    <p:animEffect filter="fade" transition="in">
                                      <p:cBhvr>
                                        <p:cTn dur="1000"/>
                                        <p:tgtEl>
                                          <p:spTgt spid="13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3" st="3"/>
                                            </p:txEl>
                                          </p:spTgt>
                                        </p:tgtEl>
                                        <p:attrNameLst>
                                          <p:attrName>style.visibility</p:attrName>
                                        </p:attrNameLst>
                                      </p:cBhvr>
                                      <p:to>
                                        <p:strVal val="visible"/>
                                      </p:to>
                                    </p:set>
                                    <p:animEffect filter="fade" transition="in">
                                      <p:cBhvr>
                                        <p:cTn dur="1000"/>
                                        <p:tgtEl>
                                          <p:spTgt spid="13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4" st="4"/>
                                            </p:txEl>
                                          </p:spTgt>
                                        </p:tgtEl>
                                        <p:attrNameLst>
                                          <p:attrName>style.visibility</p:attrName>
                                        </p:attrNameLst>
                                      </p:cBhvr>
                                      <p:to>
                                        <p:strVal val="visible"/>
                                      </p:to>
                                    </p:set>
                                    <p:animEffect filter="fade" transition="in">
                                      <p:cBhvr>
                                        <p:cTn dur="1000"/>
                                        <p:tgtEl>
                                          <p:spTgt spid="133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5" st="5"/>
                                            </p:txEl>
                                          </p:spTgt>
                                        </p:tgtEl>
                                        <p:attrNameLst>
                                          <p:attrName>style.visibility</p:attrName>
                                        </p:attrNameLst>
                                      </p:cBhvr>
                                      <p:to>
                                        <p:strVal val="visible"/>
                                      </p:to>
                                    </p:set>
                                    <p:animEffect filter="fade" transition="in">
                                      <p:cBhvr>
                                        <p:cTn dur="1000"/>
                                        <p:tgtEl>
                                          <p:spTgt spid="133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6" st="6"/>
                                            </p:txEl>
                                          </p:spTgt>
                                        </p:tgtEl>
                                        <p:attrNameLst>
                                          <p:attrName>style.visibility</p:attrName>
                                        </p:attrNameLst>
                                      </p:cBhvr>
                                      <p:to>
                                        <p:strVal val="visible"/>
                                      </p:to>
                                    </p:set>
                                    <p:animEffect filter="fade" transition="in">
                                      <p:cBhvr>
                                        <p:cTn dur="1000"/>
                                        <p:tgtEl>
                                          <p:spTgt spid="133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7" st="7"/>
                                            </p:txEl>
                                          </p:spTgt>
                                        </p:tgtEl>
                                        <p:attrNameLst>
                                          <p:attrName>style.visibility</p:attrName>
                                        </p:attrNameLst>
                                      </p:cBhvr>
                                      <p:to>
                                        <p:strVal val="visible"/>
                                      </p:to>
                                    </p:set>
                                    <p:animEffect filter="fade" transition="in">
                                      <p:cBhvr>
                                        <p:cTn dur="1000"/>
                                        <p:tgtEl>
                                          <p:spTgt spid="133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8" st="8"/>
                                            </p:txEl>
                                          </p:spTgt>
                                        </p:tgtEl>
                                        <p:attrNameLst>
                                          <p:attrName>style.visibility</p:attrName>
                                        </p:attrNameLst>
                                      </p:cBhvr>
                                      <p:to>
                                        <p:strVal val="visible"/>
                                      </p:to>
                                    </p:set>
                                    <p:animEffect filter="fade" transition="in">
                                      <p:cBhvr>
                                        <p:cTn dur="1000"/>
                                        <p:tgtEl>
                                          <p:spTgt spid="1335">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9" st="9"/>
                                            </p:txEl>
                                          </p:spTgt>
                                        </p:tgtEl>
                                        <p:attrNameLst>
                                          <p:attrName>style.visibility</p:attrName>
                                        </p:attrNameLst>
                                      </p:cBhvr>
                                      <p:to>
                                        <p:strVal val="visible"/>
                                      </p:to>
                                    </p:set>
                                    <p:animEffect filter="fade" transition="in">
                                      <p:cBhvr>
                                        <p:cTn dur="1000"/>
                                        <p:tgtEl>
                                          <p:spTgt spid="1335">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xEl>
                                              <p:pRg end="10" st="10"/>
                                            </p:txEl>
                                          </p:spTgt>
                                        </p:tgtEl>
                                        <p:attrNameLst>
                                          <p:attrName>style.visibility</p:attrName>
                                        </p:attrNameLst>
                                      </p:cBhvr>
                                      <p:to>
                                        <p:strVal val="visible"/>
                                      </p:to>
                                    </p:set>
                                    <p:animEffect filter="fade" transition="in">
                                      <p:cBhvr>
                                        <p:cTn dur="1000"/>
                                        <p:tgtEl>
                                          <p:spTgt spid="1335">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42" name="Shape 1342"/>
        <p:cNvGrpSpPr/>
        <p:nvPr/>
      </p:nvGrpSpPr>
      <p:grpSpPr>
        <a:xfrm>
          <a:off x="0" y="0"/>
          <a:ext cx="0" cy="0"/>
          <a:chOff x="0" y="0"/>
          <a:chExt cx="0" cy="0"/>
        </a:xfrm>
      </p:grpSpPr>
      <p:sp>
        <p:nvSpPr>
          <p:cNvPr id="1343" name="Google Shape;1343;p119"/>
          <p:cNvSpPr txBox="1"/>
          <p:nvPr/>
        </p:nvSpPr>
        <p:spPr>
          <a:xfrm>
            <a:off x="0" y="709101"/>
            <a:ext cx="9144000" cy="2598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Single Agent Control</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Part 4: Power</a:t>
            </a:r>
            <a:endParaRPr b="0" i="0" sz="3000" u="none" cap="none" strike="noStrike">
              <a:solidFill>
                <a:srgbClr val="000000"/>
              </a:solidFill>
              <a:latin typeface="Nunito Light"/>
              <a:ea typeface="Nunito Light"/>
              <a:cs typeface="Nunito Light"/>
              <a:sym typeface="Nunito Light"/>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rgbClr val="000000"/>
                </a:solidFill>
                <a:latin typeface="Nunito Light"/>
                <a:ea typeface="Nunito Light"/>
                <a:cs typeface="Nunito Light"/>
                <a:sym typeface="Nunito Light"/>
              </a:rPr>
              <a:t>  </a:t>
            </a:r>
            <a:endParaRPr b="0" i="0" sz="3000" u="none" cap="none" strike="noStrike">
              <a:solidFill>
                <a:srgbClr val="000000"/>
              </a:solidFill>
              <a:latin typeface="Nunito Light"/>
              <a:ea typeface="Nunito Light"/>
              <a:cs typeface="Nunito Light"/>
              <a:sym typeface="Nunito Light"/>
            </a:endParaRPr>
          </a:p>
        </p:txBody>
      </p:sp>
      <p:sp>
        <p:nvSpPr>
          <p:cNvPr id="1344" name="Google Shape;1344;p11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45" name="Google Shape;1345;p11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46" name="Google Shape;1346;p11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47" name="Google Shape;1347;p119"/>
          <p:cNvSpPr txBox="1"/>
          <p:nvPr/>
        </p:nvSpPr>
        <p:spPr>
          <a:xfrm>
            <a:off x="367675" y="37682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0" i="1" lang="en" sz="2000" u="none" cap="none" strike="noStrike">
                <a:solidFill>
                  <a:schemeClr val="dk1"/>
                </a:solidFill>
                <a:latin typeface="Nunito"/>
                <a:ea typeface="Nunito"/>
                <a:cs typeface="Nunito"/>
                <a:sym typeface="Nunito"/>
              </a:rPr>
              <a:t>What conditions could lead to power seeking AIs?</a:t>
            </a:r>
            <a:endParaRPr b="0" i="1" sz="2000" u="none" cap="none" strike="noStrike">
              <a:solidFill>
                <a:schemeClr val="dk1"/>
              </a:solidFill>
              <a:latin typeface="Nunito"/>
              <a:ea typeface="Nunito"/>
              <a:cs typeface="Nunito"/>
              <a:sym typeface="Nunito"/>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51" name="Shape 1351"/>
        <p:cNvGrpSpPr/>
        <p:nvPr/>
      </p:nvGrpSpPr>
      <p:grpSpPr>
        <a:xfrm>
          <a:off x="0" y="0"/>
          <a:ext cx="0" cy="0"/>
          <a:chOff x="0" y="0"/>
          <a:chExt cx="0" cy="0"/>
        </a:xfrm>
      </p:grpSpPr>
      <p:sp>
        <p:nvSpPr>
          <p:cNvPr id="1352" name="Google Shape;1352;p120"/>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1353" name="Google Shape;1353;p120"/>
          <p:cNvSpPr txBox="1"/>
          <p:nvPr/>
        </p:nvSpPr>
        <p:spPr>
          <a:xfrm>
            <a:off x="367450" y="817200"/>
            <a:ext cx="8409000" cy="3977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Bias: </a:t>
            </a:r>
            <a:r>
              <a:rPr b="0" i="1" lang="en" sz="2000" u="none" cap="none" strike="noStrike">
                <a:solidFill>
                  <a:schemeClr val="dk1"/>
                </a:solidFill>
                <a:latin typeface="Nunito"/>
                <a:ea typeface="Nunito"/>
                <a:cs typeface="Nunito"/>
                <a:sym typeface="Nunito"/>
              </a:rPr>
              <a:t>How and why do biases arise in AI systems?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Opaqueness: </a:t>
            </a:r>
            <a:r>
              <a:rPr b="0" i="1" lang="en" sz="2000" u="none" cap="none" strike="noStrike">
                <a:solidFill>
                  <a:schemeClr val="dk1"/>
                </a:solidFill>
                <a:latin typeface="Nunito"/>
                <a:ea typeface="Nunito"/>
                <a:cs typeface="Nunito"/>
                <a:sym typeface="Nunito"/>
              </a:rPr>
              <a:t>ML systems are “black boxes.”</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Proxy gaming: </a:t>
            </a:r>
            <a:r>
              <a:rPr b="0" i="1" lang="en" sz="2000" u="none" cap="none" strike="noStrike">
                <a:solidFill>
                  <a:schemeClr val="dk1"/>
                </a:solidFill>
                <a:latin typeface="Nunito"/>
                <a:ea typeface="Nunito"/>
                <a:cs typeface="Nunito"/>
                <a:sym typeface="Nunito"/>
              </a:rPr>
              <a:t>ML systems may diverge from our intended goals.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Power: </a:t>
            </a:r>
            <a:r>
              <a:rPr b="0" i="1" lang="en" sz="2000" u="none" cap="none" strike="noStrike">
                <a:solidFill>
                  <a:schemeClr val="dk1"/>
                </a:solidFill>
                <a:latin typeface="Nunito"/>
                <a:ea typeface="Nunito"/>
                <a:cs typeface="Nunito"/>
                <a:sym typeface="Nunito"/>
              </a:rPr>
              <a:t>What conditions could lead to power seeking AIs?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Emergence: </a:t>
            </a:r>
            <a:r>
              <a:rPr b="0" i="1" lang="en" sz="2000" u="none" cap="none" strike="noStrike">
                <a:solidFill>
                  <a:schemeClr val="dk1"/>
                </a:solidFill>
                <a:latin typeface="Nunito"/>
                <a:ea typeface="Nunito"/>
                <a:cs typeface="Nunito"/>
                <a:sym typeface="Nunito"/>
              </a:rPr>
              <a:t>AIs may develop unanticipated goals and capabilities.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Deception: </a:t>
            </a:r>
            <a:r>
              <a:rPr b="0" i="1" lang="en" sz="2000" u="none" cap="none" strike="noStrike">
                <a:solidFill>
                  <a:schemeClr val="dk1"/>
                </a:solidFill>
                <a:latin typeface="Nunito"/>
                <a:ea typeface="Nunito"/>
                <a:cs typeface="Nunito"/>
                <a:sym typeface="Nunito"/>
              </a:rPr>
              <a:t>AI systems may deceive humans.</a:t>
            </a:r>
            <a:endParaRPr b="0" i="1" sz="2000" u="none" cap="none" strike="noStrike">
              <a:solidFill>
                <a:schemeClr val="dk1"/>
              </a:solidFill>
              <a:latin typeface="Nunito"/>
              <a:ea typeface="Nunito"/>
              <a:cs typeface="Nunito"/>
              <a:sym typeface="Nunito"/>
            </a:endParaRPr>
          </a:p>
        </p:txBody>
      </p:sp>
      <p:sp>
        <p:nvSpPr>
          <p:cNvPr id="1354" name="Google Shape;1354;p12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55" name="Google Shape;1355;p12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56" name="Google Shape;1356;p12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57" name="Google Shape;1357;p120"/>
          <p:cNvSpPr/>
          <p:nvPr/>
        </p:nvSpPr>
        <p:spPr>
          <a:xfrm>
            <a:off x="364325" y="2221700"/>
            <a:ext cx="8279700" cy="4533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7"/>
                                        </p:tgtEl>
                                        <p:attrNameLst>
                                          <p:attrName>style.visibility</p:attrName>
                                        </p:attrNameLst>
                                      </p:cBhvr>
                                      <p:to>
                                        <p:strVal val="visible"/>
                                      </p:to>
                                    </p:set>
                                    <p:animEffect filter="fade" transition="in">
                                      <p:cBhvr>
                                        <p:cTn dur="1000"/>
                                        <p:tgtEl>
                                          <p:spTgt spid="1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61" name="Shape 1361"/>
        <p:cNvGrpSpPr/>
        <p:nvPr/>
      </p:nvGrpSpPr>
      <p:grpSpPr>
        <a:xfrm>
          <a:off x="0" y="0"/>
          <a:ext cx="0" cy="0"/>
          <a:chOff x="0" y="0"/>
          <a:chExt cx="0" cy="0"/>
        </a:xfrm>
      </p:grpSpPr>
      <p:sp>
        <p:nvSpPr>
          <p:cNvPr id="1362" name="Google Shape;1362;p121"/>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Power</a:t>
            </a:r>
            <a:endParaRPr/>
          </a:p>
        </p:txBody>
      </p:sp>
      <p:sp>
        <p:nvSpPr>
          <p:cNvPr id="1363" name="Google Shape;1363;p121"/>
          <p:cNvSpPr txBox="1"/>
          <p:nvPr/>
        </p:nvSpPr>
        <p:spPr>
          <a:xfrm>
            <a:off x="4046500" y="2144250"/>
            <a:ext cx="4267200" cy="2617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AIs may seek power for rational reasons.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Power seeking AIs are dangerous and could threaten humanity’s control over the future.</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364" name="Google Shape;1364;p12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65" name="Google Shape;1365;p12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66" name="Google Shape;1366;p12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367" name="Google Shape;1367;p121"/>
          <p:cNvPicPr preferRelativeResize="0"/>
          <p:nvPr/>
        </p:nvPicPr>
        <p:blipFill rotWithShape="1">
          <a:blip r:embed="rId3">
            <a:alphaModFix/>
          </a:blip>
          <a:srcRect b="16403" l="0" r="0" t="14411"/>
          <a:stretch/>
        </p:blipFill>
        <p:spPr>
          <a:xfrm>
            <a:off x="1012575" y="1915100"/>
            <a:ext cx="2893626" cy="2702400"/>
          </a:xfrm>
          <a:prstGeom prst="rect">
            <a:avLst/>
          </a:prstGeom>
          <a:noFill/>
          <a:ln>
            <a:noFill/>
          </a:ln>
        </p:spPr>
      </p:pic>
      <p:sp>
        <p:nvSpPr>
          <p:cNvPr id="1368" name="Google Shape;1368;p121"/>
          <p:cNvSpPr txBox="1"/>
          <p:nvPr/>
        </p:nvSpPr>
        <p:spPr>
          <a:xfrm>
            <a:off x="913475" y="701375"/>
            <a:ext cx="7711500" cy="136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highlight>
                  <a:schemeClr val="lt1"/>
                </a:highlight>
                <a:latin typeface="Nunito"/>
                <a:ea typeface="Nunito"/>
                <a:cs typeface="Nunito"/>
                <a:sym typeface="Nunito"/>
              </a:rPr>
              <a:t>What is power? There are multiple ways to define it. </a:t>
            </a:r>
            <a:endParaRPr b="1"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highlight>
                  <a:schemeClr val="lt1"/>
                </a:highlight>
                <a:latin typeface="Nunito"/>
                <a:ea typeface="Nunito"/>
                <a:cs typeface="Nunito"/>
                <a:sym typeface="Nunito"/>
              </a:rPr>
              <a:t>Broadly, power is the ability to achieve a wide variety of goals.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gtEl>
                                        <p:attrNameLst>
                                          <p:attrName>style.visibility</p:attrName>
                                        </p:attrNameLst>
                                      </p:cBhvr>
                                      <p:to>
                                        <p:strVal val="visible"/>
                                      </p:to>
                                    </p:set>
                                    <p:animEffect filter="fade" transition="in">
                                      <p:cBhvr>
                                        <p:cTn dur="1000"/>
                                        <p:tgtEl>
                                          <p:spTgt spid="1363"/>
                                        </p:tgtEl>
                                      </p:cBhvr>
                                    </p:animEffect>
                                  </p:childTnLst>
                                </p:cTn>
                              </p:par>
                              <p:par>
                                <p:cTn fill="hold" nodeType="withEffect" presetClass="entr" presetID="10" presetSubtype="0">
                                  <p:stCondLst>
                                    <p:cond delay="0"/>
                                  </p:stCondLst>
                                  <p:childTnLst>
                                    <p:set>
                                      <p:cBhvr>
                                        <p:cTn dur="1" fill="hold">
                                          <p:stCondLst>
                                            <p:cond delay="0"/>
                                          </p:stCondLst>
                                        </p:cTn>
                                        <p:tgtEl>
                                          <p:spTgt spid="1367"/>
                                        </p:tgtEl>
                                        <p:attrNameLst>
                                          <p:attrName>style.visibility</p:attrName>
                                        </p:attrNameLst>
                                      </p:cBhvr>
                                      <p:to>
                                        <p:strVal val="visible"/>
                                      </p:to>
                                    </p:set>
                                    <p:animEffect filter="fade" transition="in">
                                      <p:cBhvr>
                                        <p:cTn dur="1000"/>
                                        <p:tgtEl>
                                          <p:spTgt spid="13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0" st="0"/>
                                            </p:txEl>
                                          </p:spTgt>
                                        </p:tgtEl>
                                        <p:attrNameLst>
                                          <p:attrName>style.visibility</p:attrName>
                                        </p:attrNameLst>
                                      </p:cBhvr>
                                      <p:to>
                                        <p:strVal val="visible"/>
                                      </p:to>
                                    </p:set>
                                    <p:animEffect filter="fade" transition="in">
                                      <p:cBhvr>
                                        <p:cTn dur="1000"/>
                                        <p:tgtEl>
                                          <p:spTgt spid="136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1" st="1"/>
                                            </p:txEl>
                                          </p:spTgt>
                                        </p:tgtEl>
                                        <p:attrNameLst>
                                          <p:attrName>style.visibility</p:attrName>
                                        </p:attrNameLst>
                                      </p:cBhvr>
                                      <p:to>
                                        <p:strVal val="visible"/>
                                      </p:to>
                                    </p:set>
                                    <p:animEffect filter="fade" transition="in">
                                      <p:cBhvr>
                                        <p:cTn dur="1000"/>
                                        <p:tgtEl>
                                          <p:spTgt spid="136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2" st="2"/>
                                            </p:txEl>
                                          </p:spTgt>
                                        </p:tgtEl>
                                        <p:attrNameLst>
                                          <p:attrName>style.visibility</p:attrName>
                                        </p:attrNameLst>
                                      </p:cBhvr>
                                      <p:to>
                                        <p:strVal val="visible"/>
                                      </p:to>
                                    </p:set>
                                    <p:animEffect filter="fade" transition="in">
                                      <p:cBhvr>
                                        <p:cTn dur="1000"/>
                                        <p:tgtEl>
                                          <p:spTgt spid="136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3" st="3"/>
                                            </p:txEl>
                                          </p:spTgt>
                                        </p:tgtEl>
                                        <p:attrNameLst>
                                          <p:attrName>style.visibility</p:attrName>
                                        </p:attrNameLst>
                                      </p:cBhvr>
                                      <p:to>
                                        <p:strVal val="visible"/>
                                      </p:to>
                                    </p:set>
                                    <p:animEffect filter="fade" transition="in">
                                      <p:cBhvr>
                                        <p:cTn dur="1000"/>
                                        <p:tgtEl>
                                          <p:spTgt spid="136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4" st="4"/>
                                            </p:txEl>
                                          </p:spTgt>
                                        </p:tgtEl>
                                        <p:attrNameLst>
                                          <p:attrName>style.visibility</p:attrName>
                                        </p:attrNameLst>
                                      </p:cBhvr>
                                      <p:to>
                                        <p:strVal val="visible"/>
                                      </p:to>
                                    </p:set>
                                    <p:animEffect filter="fade" transition="in">
                                      <p:cBhvr>
                                        <p:cTn dur="1000"/>
                                        <p:tgtEl>
                                          <p:spTgt spid="136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5" st="5"/>
                                            </p:txEl>
                                          </p:spTgt>
                                        </p:tgtEl>
                                        <p:attrNameLst>
                                          <p:attrName>style.visibility</p:attrName>
                                        </p:attrNameLst>
                                      </p:cBhvr>
                                      <p:to>
                                        <p:strVal val="visible"/>
                                      </p:to>
                                    </p:set>
                                    <p:animEffect filter="fade" transition="in">
                                      <p:cBhvr>
                                        <p:cTn dur="1000"/>
                                        <p:tgtEl>
                                          <p:spTgt spid="136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6" st="6"/>
                                            </p:txEl>
                                          </p:spTgt>
                                        </p:tgtEl>
                                        <p:attrNameLst>
                                          <p:attrName>style.visibility</p:attrName>
                                        </p:attrNameLst>
                                      </p:cBhvr>
                                      <p:to>
                                        <p:strVal val="visible"/>
                                      </p:to>
                                    </p:set>
                                    <p:animEffect filter="fade" transition="in">
                                      <p:cBhvr>
                                        <p:cTn dur="1000"/>
                                        <p:tgtEl>
                                          <p:spTgt spid="136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7" st="7"/>
                                            </p:txEl>
                                          </p:spTgt>
                                        </p:tgtEl>
                                        <p:attrNameLst>
                                          <p:attrName>style.visibility</p:attrName>
                                        </p:attrNameLst>
                                      </p:cBhvr>
                                      <p:to>
                                        <p:strVal val="visible"/>
                                      </p:to>
                                    </p:set>
                                    <p:animEffect filter="fade" transition="in">
                                      <p:cBhvr>
                                        <p:cTn dur="1000"/>
                                        <p:tgtEl>
                                          <p:spTgt spid="136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8" st="8"/>
                                            </p:txEl>
                                          </p:spTgt>
                                        </p:tgtEl>
                                        <p:attrNameLst>
                                          <p:attrName>style.visibility</p:attrName>
                                        </p:attrNameLst>
                                      </p:cBhvr>
                                      <p:to>
                                        <p:strVal val="visible"/>
                                      </p:to>
                                    </p:set>
                                    <p:animEffect filter="fade" transition="in">
                                      <p:cBhvr>
                                        <p:cTn dur="1000"/>
                                        <p:tgtEl>
                                          <p:spTgt spid="136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3">
                                            <p:txEl>
                                              <p:pRg end="9" st="9"/>
                                            </p:txEl>
                                          </p:spTgt>
                                        </p:tgtEl>
                                        <p:attrNameLst>
                                          <p:attrName>style.visibility</p:attrName>
                                        </p:attrNameLst>
                                      </p:cBhvr>
                                      <p:to>
                                        <p:strVal val="visible"/>
                                      </p:to>
                                    </p:set>
                                    <p:animEffect filter="fade" transition="in">
                                      <p:cBhvr>
                                        <p:cTn dur="1000"/>
                                        <p:tgtEl>
                                          <p:spTgt spid="1363">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72" name="Shape 1372"/>
        <p:cNvGrpSpPr/>
        <p:nvPr/>
      </p:nvGrpSpPr>
      <p:grpSpPr>
        <a:xfrm>
          <a:off x="0" y="0"/>
          <a:ext cx="0" cy="0"/>
          <a:chOff x="0" y="0"/>
          <a:chExt cx="0" cy="0"/>
        </a:xfrm>
      </p:grpSpPr>
      <p:sp>
        <p:nvSpPr>
          <p:cNvPr id="1373" name="Google Shape;1373;p122"/>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Definitions of power (1/3)</a:t>
            </a:r>
            <a:endParaRPr/>
          </a:p>
        </p:txBody>
      </p:sp>
      <p:sp>
        <p:nvSpPr>
          <p:cNvPr id="1374" name="Google Shape;1374;p122"/>
          <p:cNvSpPr txBox="1"/>
          <p:nvPr/>
        </p:nvSpPr>
        <p:spPr>
          <a:xfrm>
            <a:off x="423400" y="817200"/>
            <a:ext cx="8409000" cy="397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highlight>
                  <a:schemeClr val="lt1"/>
                </a:highlight>
                <a:latin typeface="Nunito"/>
                <a:ea typeface="Nunito"/>
                <a:cs typeface="Nunito"/>
                <a:sym typeface="Nunito"/>
              </a:rPr>
              <a:t>Raven’s bases of power</a:t>
            </a:r>
            <a:r>
              <a:rPr b="0" i="0" lang="en" sz="2000" u="none" cap="none" strike="noStrike">
                <a:solidFill>
                  <a:schemeClr val="dk1"/>
                </a:solidFill>
                <a:highlight>
                  <a:schemeClr val="lt1"/>
                </a:highlight>
                <a:latin typeface="Nunito"/>
                <a:ea typeface="Nunito"/>
                <a:cs typeface="Nunito"/>
                <a:sym typeface="Nunito"/>
              </a:rPr>
              <a:t> is a taxonomy of how agents influence each other.</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Coercive power: the use of physical or other force.</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Reward power: the ability to purchase desired behavior.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Legitimate power: influence through the established political process.</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Referent power: influence through social groups.</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Expert power: authority and respect in a particular domain. </a:t>
            </a:r>
            <a:endParaRPr b="0" i="0" sz="2000" u="none" cap="none" strike="noStrike">
              <a:solidFill>
                <a:schemeClr val="dk1"/>
              </a:solidFill>
              <a:highlight>
                <a:schemeClr val="lt1"/>
              </a:highlight>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Char char="●"/>
            </a:pPr>
            <a:r>
              <a:rPr b="0" i="0" lang="en" sz="2000" u="none" cap="none" strike="noStrike">
                <a:solidFill>
                  <a:schemeClr val="dk1"/>
                </a:solidFill>
                <a:highlight>
                  <a:schemeClr val="lt1"/>
                </a:highlight>
                <a:latin typeface="Nunito"/>
                <a:ea typeface="Nunito"/>
                <a:cs typeface="Nunito"/>
                <a:sym typeface="Nunito"/>
              </a:rPr>
              <a:t>Informational power: control over key information.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highlight>
                <a:schemeClr val="lt1"/>
              </a:highlight>
              <a:latin typeface="Nunito"/>
              <a:ea typeface="Nunito"/>
              <a:cs typeface="Nunito"/>
              <a:sym typeface="Nunito"/>
            </a:endParaRPr>
          </a:p>
        </p:txBody>
      </p:sp>
      <p:sp>
        <p:nvSpPr>
          <p:cNvPr id="1375" name="Google Shape;1375;p12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76" name="Google Shape;1376;p12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77" name="Google Shape;1377;p12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0" st="0"/>
                                            </p:txEl>
                                          </p:spTgt>
                                        </p:tgtEl>
                                        <p:attrNameLst>
                                          <p:attrName>style.visibility</p:attrName>
                                        </p:attrNameLst>
                                      </p:cBhvr>
                                      <p:to>
                                        <p:strVal val="visible"/>
                                      </p:to>
                                    </p:set>
                                    <p:animEffect filter="fade" transition="in">
                                      <p:cBhvr>
                                        <p:cTn dur="1000"/>
                                        <p:tgtEl>
                                          <p:spTgt spid="13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1" st="1"/>
                                            </p:txEl>
                                          </p:spTgt>
                                        </p:tgtEl>
                                        <p:attrNameLst>
                                          <p:attrName>style.visibility</p:attrName>
                                        </p:attrNameLst>
                                      </p:cBhvr>
                                      <p:to>
                                        <p:strVal val="visible"/>
                                      </p:to>
                                    </p:set>
                                    <p:animEffect filter="fade" transition="in">
                                      <p:cBhvr>
                                        <p:cTn dur="1000"/>
                                        <p:tgtEl>
                                          <p:spTgt spid="13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2" st="2"/>
                                            </p:txEl>
                                          </p:spTgt>
                                        </p:tgtEl>
                                        <p:attrNameLst>
                                          <p:attrName>style.visibility</p:attrName>
                                        </p:attrNameLst>
                                      </p:cBhvr>
                                      <p:to>
                                        <p:strVal val="visible"/>
                                      </p:to>
                                    </p:set>
                                    <p:animEffect filter="fade" transition="in">
                                      <p:cBhvr>
                                        <p:cTn dur="1000"/>
                                        <p:tgtEl>
                                          <p:spTgt spid="13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3" st="3"/>
                                            </p:txEl>
                                          </p:spTgt>
                                        </p:tgtEl>
                                        <p:attrNameLst>
                                          <p:attrName>style.visibility</p:attrName>
                                        </p:attrNameLst>
                                      </p:cBhvr>
                                      <p:to>
                                        <p:strVal val="visible"/>
                                      </p:to>
                                    </p:set>
                                    <p:animEffect filter="fade" transition="in">
                                      <p:cBhvr>
                                        <p:cTn dur="1000"/>
                                        <p:tgtEl>
                                          <p:spTgt spid="13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4" st="4"/>
                                            </p:txEl>
                                          </p:spTgt>
                                        </p:tgtEl>
                                        <p:attrNameLst>
                                          <p:attrName>style.visibility</p:attrName>
                                        </p:attrNameLst>
                                      </p:cBhvr>
                                      <p:to>
                                        <p:strVal val="visible"/>
                                      </p:to>
                                    </p:set>
                                    <p:animEffect filter="fade" transition="in">
                                      <p:cBhvr>
                                        <p:cTn dur="1000"/>
                                        <p:tgtEl>
                                          <p:spTgt spid="137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5" st="5"/>
                                            </p:txEl>
                                          </p:spTgt>
                                        </p:tgtEl>
                                        <p:attrNameLst>
                                          <p:attrName>style.visibility</p:attrName>
                                        </p:attrNameLst>
                                      </p:cBhvr>
                                      <p:to>
                                        <p:strVal val="visible"/>
                                      </p:to>
                                    </p:set>
                                    <p:animEffect filter="fade" transition="in">
                                      <p:cBhvr>
                                        <p:cTn dur="1000"/>
                                        <p:tgtEl>
                                          <p:spTgt spid="137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6" st="6"/>
                                            </p:txEl>
                                          </p:spTgt>
                                        </p:tgtEl>
                                        <p:attrNameLst>
                                          <p:attrName>style.visibility</p:attrName>
                                        </p:attrNameLst>
                                      </p:cBhvr>
                                      <p:to>
                                        <p:strVal val="visible"/>
                                      </p:to>
                                    </p:set>
                                    <p:animEffect filter="fade" transition="in">
                                      <p:cBhvr>
                                        <p:cTn dur="1000"/>
                                        <p:tgtEl>
                                          <p:spTgt spid="137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7" st="7"/>
                                            </p:txEl>
                                          </p:spTgt>
                                        </p:tgtEl>
                                        <p:attrNameLst>
                                          <p:attrName>style.visibility</p:attrName>
                                        </p:attrNameLst>
                                      </p:cBhvr>
                                      <p:to>
                                        <p:strVal val="visible"/>
                                      </p:to>
                                    </p:set>
                                    <p:animEffect filter="fade" transition="in">
                                      <p:cBhvr>
                                        <p:cTn dur="1000"/>
                                        <p:tgtEl>
                                          <p:spTgt spid="137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8" st="8"/>
                                            </p:txEl>
                                          </p:spTgt>
                                        </p:tgtEl>
                                        <p:attrNameLst>
                                          <p:attrName>style.visibility</p:attrName>
                                        </p:attrNameLst>
                                      </p:cBhvr>
                                      <p:to>
                                        <p:strVal val="visible"/>
                                      </p:to>
                                    </p:set>
                                    <p:animEffect filter="fade" transition="in">
                                      <p:cBhvr>
                                        <p:cTn dur="1000"/>
                                        <p:tgtEl>
                                          <p:spTgt spid="1374">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4">
                                            <p:txEl>
                                              <p:pRg end="9" st="9"/>
                                            </p:txEl>
                                          </p:spTgt>
                                        </p:tgtEl>
                                        <p:attrNameLst>
                                          <p:attrName>style.visibility</p:attrName>
                                        </p:attrNameLst>
                                      </p:cBhvr>
                                      <p:to>
                                        <p:strVal val="visible"/>
                                      </p:to>
                                    </p:set>
                                    <p:animEffect filter="fade" transition="in">
                                      <p:cBhvr>
                                        <p:cTn dur="1000"/>
                                        <p:tgtEl>
                                          <p:spTgt spid="1374">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81" name="Shape 1381"/>
        <p:cNvGrpSpPr/>
        <p:nvPr/>
      </p:nvGrpSpPr>
      <p:grpSpPr>
        <a:xfrm>
          <a:off x="0" y="0"/>
          <a:ext cx="0" cy="0"/>
          <a:chOff x="0" y="0"/>
          <a:chExt cx="0" cy="0"/>
        </a:xfrm>
      </p:grpSpPr>
      <p:sp>
        <p:nvSpPr>
          <p:cNvPr id="1382" name="Google Shape;1382;p123"/>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Definitions of power (2/3)</a:t>
            </a:r>
            <a:endParaRPr/>
          </a:p>
          <a:p>
            <a:pPr indent="0" lvl="0" marL="0" rtl="0" algn="ctr">
              <a:lnSpc>
                <a:spcPct val="100000"/>
              </a:lnSpc>
              <a:spcBef>
                <a:spcPts val="0"/>
              </a:spcBef>
              <a:spcAft>
                <a:spcPts val="0"/>
              </a:spcAft>
              <a:buSzPts val="3600"/>
              <a:buNone/>
            </a:pPr>
            <a:r>
              <a:t/>
            </a:r>
            <a:endParaRPr/>
          </a:p>
        </p:txBody>
      </p:sp>
      <p:sp>
        <p:nvSpPr>
          <p:cNvPr id="1383" name="Google Shape;1383;p12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84" name="Google Shape;1384;p12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85" name="Google Shape;1385;p12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86" name="Google Shape;1386;p123"/>
          <p:cNvSpPr txBox="1"/>
          <p:nvPr/>
        </p:nvSpPr>
        <p:spPr>
          <a:xfrm>
            <a:off x="423400" y="817200"/>
            <a:ext cx="8409000" cy="286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Power = Resources x Intelligence </a:t>
            </a:r>
            <a:endParaRPr b="1"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Resources, like money, reputation, expertise, items, weapons, etc, only translate to power when they are used effectively—or intelligently.</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Power is expected future impact. </a:t>
            </a:r>
            <a:endParaRPr b="1"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An agent can have resources and intelligence, but must actually act in order to have power.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0" st="0"/>
                                            </p:txEl>
                                          </p:spTgt>
                                        </p:tgtEl>
                                        <p:attrNameLst>
                                          <p:attrName>style.visibility</p:attrName>
                                        </p:attrNameLst>
                                      </p:cBhvr>
                                      <p:to>
                                        <p:strVal val="visible"/>
                                      </p:to>
                                    </p:set>
                                    <p:animEffect filter="fade" transition="in">
                                      <p:cBhvr>
                                        <p:cTn dur="1000"/>
                                        <p:tgtEl>
                                          <p:spTgt spid="13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1" st="1"/>
                                            </p:txEl>
                                          </p:spTgt>
                                        </p:tgtEl>
                                        <p:attrNameLst>
                                          <p:attrName>style.visibility</p:attrName>
                                        </p:attrNameLst>
                                      </p:cBhvr>
                                      <p:to>
                                        <p:strVal val="visible"/>
                                      </p:to>
                                    </p:set>
                                    <p:animEffect filter="fade" transition="in">
                                      <p:cBhvr>
                                        <p:cTn dur="1000"/>
                                        <p:tgtEl>
                                          <p:spTgt spid="13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2" st="2"/>
                                            </p:txEl>
                                          </p:spTgt>
                                        </p:tgtEl>
                                        <p:attrNameLst>
                                          <p:attrName>style.visibility</p:attrName>
                                        </p:attrNameLst>
                                      </p:cBhvr>
                                      <p:to>
                                        <p:strVal val="visible"/>
                                      </p:to>
                                    </p:set>
                                    <p:animEffect filter="fade" transition="in">
                                      <p:cBhvr>
                                        <p:cTn dur="1000"/>
                                        <p:tgtEl>
                                          <p:spTgt spid="138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3" st="3"/>
                                            </p:txEl>
                                          </p:spTgt>
                                        </p:tgtEl>
                                        <p:attrNameLst>
                                          <p:attrName>style.visibility</p:attrName>
                                        </p:attrNameLst>
                                      </p:cBhvr>
                                      <p:to>
                                        <p:strVal val="visible"/>
                                      </p:to>
                                    </p:set>
                                    <p:animEffect filter="fade" transition="in">
                                      <p:cBhvr>
                                        <p:cTn dur="1000"/>
                                        <p:tgtEl>
                                          <p:spTgt spid="138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4" st="4"/>
                                            </p:txEl>
                                          </p:spTgt>
                                        </p:tgtEl>
                                        <p:attrNameLst>
                                          <p:attrName>style.visibility</p:attrName>
                                        </p:attrNameLst>
                                      </p:cBhvr>
                                      <p:to>
                                        <p:strVal val="visible"/>
                                      </p:to>
                                    </p:set>
                                    <p:animEffect filter="fade" transition="in">
                                      <p:cBhvr>
                                        <p:cTn dur="1000"/>
                                        <p:tgtEl>
                                          <p:spTgt spid="138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5" st="5"/>
                                            </p:txEl>
                                          </p:spTgt>
                                        </p:tgtEl>
                                        <p:attrNameLst>
                                          <p:attrName>style.visibility</p:attrName>
                                        </p:attrNameLst>
                                      </p:cBhvr>
                                      <p:to>
                                        <p:strVal val="visible"/>
                                      </p:to>
                                    </p:set>
                                    <p:animEffect filter="fade" transition="in">
                                      <p:cBhvr>
                                        <p:cTn dur="1000"/>
                                        <p:tgtEl>
                                          <p:spTgt spid="138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6" st="6"/>
                                            </p:txEl>
                                          </p:spTgt>
                                        </p:tgtEl>
                                        <p:attrNameLst>
                                          <p:attrName>style.visibility</p:attrName>
                                        </p:attrNameLst>
                                      </p:cBhvr>
                                      <p:to>
                                        <p:strVal val="visible"/>
                                      </p:to>
                                    </p:set>
                                    <p:animEffect filter="fade" transition="in">
                                      <p:cBhvr>
                                        <p:cTn dur="1000"/>
                                        <p:tgtEl>
                                          <p:spTgt spid="138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7" st="7"/>
                                            </p:txEl>
                                          </p:spTgt>
                                        </p:tgtEl>
                                        <p:attrNameLst>
                                          <p:attrName>style.visibility</p:attrName>
                                        </p:attrNameLst>
                                      </p:cBhvr>
                                      <p:to>
                                        <p:strVal val="visible"/>
                                      </p:to>
                                    </p:set>
                                    <p:animEffect filter="fade" transition="in">
                                      <p:cBhvr>
                                        <p:cTn dur="1000"/>
                                        <p:tgtEl>
                                          <p:spTgt spid="138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8" st="8"/>
                                            </p:txEl>
                                          </p:spTgt>
                                        </p:tgtEl>
                                        <p:attrNameLst>
                                          <p:attrName>style.visibility</p:attrName>
                                        </p:attrNameLst>
                                      </p:cBhvr>
                                      <p:to>
                                        <p:strVal val="visible"/>
                                      </p:to>
                                    </p:set>
                                    <p:animEffect filter="fade" transition="in">
                                      <p:cBhvr>
                                        <p:cTn dur="1000"/>
                                        <p:tgtEl>
                                          <p:spTgt spid="1386">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9" st="9"/>
                                            </p:txEl>
                                          </p:spTgt>
                                        </p:tgtEl>
                                        <p:attrNameLst>
                                          <p:attrName>style.visibility</p:attrName>
                                        </p:attrNameLst>
                                      </p:cBhvr>
                                      <p:to>
                                        <p:strVal val="visible"/>
                                      </p:to>
                                    </p:set>
                                    <p:animEffect filter="fade" transition="in">
                                      <p:cBhvr>
                                        <p:cTn dur="1000"/>
                                        <p:tgtEl>
                                          <p:spTgt spid="1386">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10" st="10"/>
                                            </p:txEl>
                                          </p:spTgt>
                                        </p:tgtEl>
                                        <p:attrNameLst>
                                          <p:attrName>style.visibility</p:attrName>
                                        </p:attrNameLst>
                                      </p:cBhvr>
                                      <p:to>
                                        <p:strVal val="visible"/>
                                      </p:to>
                                    </p:set>
                                    <p:animEffect filter="fade" transition="in">
                                      <p:cBhvr>
                                        <p:cTn dur="1000"/>
                                        <p:tgtEl>
                                          <p:spTgt spid="1386">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11" st="11"/>
                                            </p:txEl>
                                          </p:spTgt>
                                        </p:tgtEl>
                                        <p:attrNameLst>
                                          <p:attrName>style.visibility</p:attrName>
                                        </p:attrNameLst>
                                      </p:cBhvr>
                                      <p:to>
                                        <p:strVal val="visible"/>
                                      </p:to>
                                    </p:set>
                                    <p:animEffect filter="fade" transition="in">
                                      <p:cBhvr>
                                        <p:cTn dur="1000"/>
                                        <p:tgtEl>
                                          <p:spTgt spid="1386">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12" st="12"/>
                                            </p:txEl>
                                          </p:spTgt>
                                        </p:tgtEl>
                                        <p:attrNameLst>
                                          <p:attrName>style.visibility</p:attrName>
                                        </p:attrNameLst>
                                      </p:cBhvr>
                                      <p:to>
                                        <p:strVal val="visible"/>
                                      </p:to>
                                    </p:set>
                                    <p:animEffect filter="fade" transition="in">
                                      <p:cBhvr>
                                        <p:cTn dur="1000"/>
                                        <p:tgtEl>
                                          <p:spTgt spid="1386">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6">
                                            <p:txEl>
                                              <p:pRg end="13" st="13"/>
                                            </p:txEl>
                                          </p:spTgt>
                                        </p:tgtEl>
                                        <p:attrNameLst>
                                          <p:attrName>style.visibility</p:attrName>
                                        </p:attrNameLst>
                                      </p:cBhvr>
                                      <p:to>
                                        <p:strVal val="visible"/>
                                      </p:to>
                                    </p:set>
                                    <p:animEffect filter="fade" transition="in">
                                      <p:cBhvr>
                                        <p:cTn dur="1000"/>
                                        <p:tgtEl>
                                          <p:spTgt spid="1386">
                                            <p:txEl>
                                              <p:pRg end="13" st="1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90" name="Shape 1390"/>
        <p:cNvGrpSpPr/>
        <p:nvPr/>
      </p:nvGrpSpPr>
      <p:grpSpPr>
        <a:xfrm>
          <a:off x="0" y="0"/>
          <a:ext cx="0" cy="0"/>
          <a:chOff x="0" y="0"/>
          <a:chExt cx="0" cy="0"/>
        </a:xfrm>
      </p:grpSpPr>
      <p:sp>
        <p:nvSpPr>
          <p:cNvPr id="1391" name="Google Shape;1391;p124"/>
          <p:cNvSpPr txBox="1"/>
          <p:nvPr/>
        </p:nvSpPr>
        <p:spPr>
          <a:xfrm>
            <a:off x="423400" y="829413"/>
            <a:ext cx="8148000" cy="94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1" lang="en" sz="2000" u="none" cap="none" strike="noStrike">
                <a:solidFill>
                  <a:schemeClr val="dk1"/>
                </a:solidFill>
                <a:latin typeface="Nunito"/>
                <a:ea typeface="Nunito"/>
                <a:cs typeface="Nunito"/>
                <a:sym typeface="Nunito"/>
              </a:rPr>
              <a:t>Prospective power</a:t>
            </a:r>
            <a:r>
              <a:rPr b="0" i="0" lang="en" sz="2000" u="none" cap="none" strike="noStrike">
                <a:solidFill>
                  <a:schemeClr val="dk1"/>
                </a:solidFill>
                <a:latin typeface="Nunito"/>
                <a:ea typeface="Nunito"/>
                <a:cs typeface="Nunito"/>
                <a:sym typeface="Nunito"/>
              </a:rPr>
              <a:t> calculates an agent’s total influence over time.</a:t>
            </a:r>
            <a:endParaRPr b="0" i="0" sz="1400" u="none" cap="none" strike="noStrike">
              <a:solidFill>
                <a:srgbClr val="000000"/>
              </a:solidFill>
              <a:latin typeface="Telex"/>
              <a:ea typeface="Telex"/>
              <a:cs typeface="Telex"/>
              <a:sym typeface="Telex"/>
            </a:endParaRPr>
          </a:p>
        </p:txBody>
      </p:sp>
      <p:sp>
        <p:nvSpPr>
          <p:cNvPr id="1392" name="Google Shape;1392;p124"/>
          <p:cNvSpPr txBox="1"/>
          <p:nvPr>
            <p:ph type="title"/>
          </p:nvPr>
        </p:nvSpPr>
        <p:spPr>
          <a:xfrm>
            <a:off x="311500" y="-12175"/>
            <a:ext cx="85677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Definitions of power (3/3)</a:t>
            </a:r>
            <a:endParaRPr/>
          </a:p>
          <a:p>
            <a:pPr indent="0" lvl="0" marL="0" rtl="0" algn="ctr">
              <a:lnSpc>
                <a:spcPct val="100000"/>
              </a:lnSpc>
              <a:spcBef>
                <a:spcPts val="0"/>
              </a:spcBef>
              <a:spcAft>
                <a:spcPts val="0"/>
              </a:spcAft>
              <a:buSzPts val="3600"/>
              <a:buNone/>
            </a:pPr>
            <a:r>
              <a:t/>
            </a:r>
            <a:endParaRPr/>
          </a:p>
        </p:txBody>
      </p:sp>
      <p:sp>
        <p:nvSpPr>
          <p:cNvPr id="1393" name="Google Shape;1393;p12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94" name="Google Shape;1394;p12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95" name="Google Shape;1395;p12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1396" name="Google Shape;1396;p124"/>
          <p:cNvPicPr preferRelativeResize="0"/>
          <p:nvPr/>
        </p:nvPicPr>
        <p:blipFill rotWithShape="1">
          <a:blip r:embed="rId3">
            <a:alphaModFix/>
          </a:blip>
          <a:srcRect b="0" l="0" r="0" t="0"/>
          <a:stretch/>
        </p:blipFill>
        <p:spPr>
          <a:xfrm>
            <a:off x="2168675" y="2375918"/>
            <a:ext cx="4806652" cy="1058707"/>
          </a:xfrm>
          <a:prstGeom prst="rect">
            <a:avLst/>
          </a:prstGeom>
          <a:noFill/>
          <a:ln>
            <a:noFill/>
          </a:ln>
        </p:spPr>
      </p:pic>
      <p:grpSp>
        <p:nvGrpSpPr>
          <p:cNvPr id="1397" name="Google Shape;1397;p124"/>
          <p:cNvGrpSpPr/>
          <p:nvPr/>
        </p:nvGrpSpPr>
        <p:grpSpPr>
          <a:xfrm>
            <a:off x="2531875" y="3059325"/>
            <a:ext cx="851700" cy="1039388"/>
            <a:chOff x="2531875" y="3440325"/>
            <a:chExt cx="851700" cy="1039388"/>
          </a:xfrm>
        </p:grpSpPr>
        <p:cxnSp>
          <p:nvCxnSpPr>
            <p:cNvPr id="1398" name="Google Shape;1398;p124"/>
            <p:cNvCxnSpPr/>
            <p:nvPr/>
          </p:nvCxnSpPr>
          <p:spPr>
            <a:xfrm flipH="1" rot="10800000">
              <a:off x="2963475" y="3440325"/>
              <a:ext cx="295200" cy="828900"/>
            </a:xfrm>
            <a:prstGeom prst="straightConnector1">
              <a:avLst/>
            </a:prstGeom>
            <a:noFill/>
            <a:ln cap="flat" cmpd="sng" w="9525">
              <a:solidFill>
                <a:schemeClr val="dk2"/>
              </a:solidFill>
              <a:prstDash val="solid"/>
              <a:round/>
              <a:headEnd len="sm" w="sm" type="none"/>
              <a:tailEnd len="med" w="med" type="triangle"/>
            </a:ln>
          </p:spPr>
        </p:cxnSp>
        <p:sp>
          <p:nvSpPr>
            <p:cNvPr id="1399" name="Google Shape;1399;p124"/>
            <p:cNvSpPr txBox="1"/>
            <p:nvPr/>
          </p:nvSpPr>
          <p:spPr>
            <a:xfrm>
              <a:off x="2531875" y="4174613"/>
              <a:ext cx="851700" cy="30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actions</a:t>
              </a:r>
              <a:endParaRPr b="0" i="0" sz="1400" u="none" cap="none" strike="noStrike">
                <a:solidFill>
                  <a:srgbClr val="000000"/>
                </a:solidFill>
                <a:latin typeface="Nunito"/>
                <a:ea typeface="Nunito"/>
                <a:cs typeface="Nunito"/>
                <a:sym typeface="Nunito"/>
              </a:endParaRPr>
            </a:p>
          </p:txBody>
        </p:sp>
      </p:grpSp>
      <p:grpSp>
        <p:nvGrpSpPr>
          <p:cNvPr id="1400" name="Google Shape;1400;p124"/>
          <p:cNvGrpSpPr/>
          <p:nvPr/>
        </p:nvGrpSpPr>
        <p:grpSpPr>
          <a:xfrm>
            <a:off x="2651300" y="1777775"/>
            <a:ext cx="1714500" cy="941100"/>
            <a:chOff x="2651300" y="2158775"/>
            <a:chExt cx="1714500" cy="941100"/>
          </a:xfrm>
        </p:grpSpPr>
        <p:cxnSp>
          <p:nvCxnSpPr>
            <p:cNvPr id="1401" name="Google Shape;1401;p124"/>
            <p:cNvCxnSpPr/>
            <p:nvPr/>
          </p:nvCxnSpPr>
          <p:spPr>
            <a:xfrm>
              <a:off x="3326800" y="2463875"/>
              <a:ext cx="181800" cy="636000"/>
            </a:xfrm>
            <a:prstGeom prst="straightConnector1">
              <a:avLst/>
            </a:prstGeom>
            <a:noFill/>
            <a:ln cap="flat" cmpd="sng" w="9525">
              <a:solidFill>
                <a:schemeClr val="dk2"/>
              </a:solidFill>
              <a:prstDash val="solid"/>
              <a:round/>
              <a:headEnd len="sm" w="sm" type="none"/>
              <a:tailEnd len="med" w="med" type="triangle"/>
            </a:ln>
          </p:spPr>
        </p:cxnSp>
        <p:sp>
          <p:nvSpPr>
            <p:cNvPr id="1402" name="Google Shape;1402;p124"/>
            <p:cNvSpPr txBox="1"/>
            <p:nvPr/>
          </p:nvSpPr>
          <p:spPr>
            <a:xfrm>
              <a:off x="2651300" y="2158775"/>
              <a:ext cx="1714500" cy="30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world states</a:t>
              </a:r>
              <a:endParaRPr b="0" i="0" sz="1400" u="none" cap="none" strike="noStrike">
                <a:solidFill>
                  <a:srgbClr val="000000"/>
                </a:solidFill>
                <a:latin typeface="Nunito"/>
                <a:ea typeface="Nunito"/>
                <a:cs typeface="Nunito"/>
                <a:sym typeface="Nunito"/>
              </a:endParaRPr>
            </a:p>
          </p:txBody>
        </p:sp>
      </p:grpSp>
      <p:grpSp>
        <p:nvGrpSpPr>
          <p:cNvPr id="1403" name="Google Shape;1403;p124"/>
          <p:cNvGrpSpPr/>
          <p:nvPr/>
        </p:nvGrpSpPr>
        <p:grpSpPr>
          <a:xfrm>
            <a:off x="5472775" y="3093550"/>
            <a:ext cx="1589400" cy="936200"/>
            <a:chOff x="5472775" y="3474550"/>
            <a:chExt cx="1589400" cy="936200"/>
          </a:xfrm>
        </p:grpSpPr>
        <p:cxnSp>
          <p:nvCxnSpPr>
            <p:cNvPr id="1404" name="Google Shape;1404;p124"/>
            <p:cNvCxnSpPr/>
            <p:nvPr/>
          </p:nvCxnSpPr>
          <p:spPr>
            <a:xfrm rot="10800000">
              <a:off x="5813300" y="3474550"/>
              <a:ext cx="249900" cy="715200"/>
            </a:xfrm>
            <a:prstGeom prst="straightConnector1">
              <a:avLst/>
            </a:prstGeom>
            <a:noFill/>
            <a:ln cap="flat" cmpd="sng" w="9525">
              <a:solidFill>
                <a:schemeClr val="dk2"/>
              </a:solidFill>
              <a:prstDash val="solid"/>
              <a:round/>
              <a:headEnd len="sm" w="sm" type="none"/>
              <a:tailEnd len="med" w="med" type="triangle"/>
            </a:ln>
          </p:spPr>
        </p:cxnSp>
        <p:sp>
          <p:nvSpPr>
            <p:cNvPr id="1405" name="Google Shape;1405;p124"/>
            <p:cNvSpPr txBox="1"/>
            <p:nvPr/>
          </p:nvSpPr>
          <p:spPr>
            <a:xfrm>
              <a:off x="5472775" y="4105650"/>
              <a:ext cx="1589400" cy="30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impact function</a:t>
              </a:r>
              <a:endParaRPr b="0" i="0" sz="1400" u="none" cap="none" strike="noStrike">
                <a:solidFill>
                  <a:srgbClr val="000000"/>
                </a:solidFill>
                <a:latin typeface="Nunito"/>
                <a:ea typeface="Nunito"/>
                <a:cs typeface="Nunito"/>
                <a:sym typeface="Nunito"/>
              </a:endParaRPr>
            </a:p>
          </p:txBody>
        </p:sp>
      </p:grpSp>
      <p:grpSp>
        <p:nvGrpSpPr>
          <p:cNvPr id="1406" name="Google Shape;1406;p124"/>
          <p:cNvGrpSpPr/>
          <p:nvPr/>
        </p:nvGrpSpPr>
        <p:grpSpPr>
          <a:xfrm>
            <a:off x="4984550" y="1799538"/>
            <a:ext cx="1589400" cy="862337"/>
            <a:chOff x="4984550" y="2180538"/>
            <a:chExt cx="1589400" cy="862337"/>
          </a:xfrm>
        </p:grpSpPr>
        <p:cxnSp>
          <p:nvCxnSpPr>
            <p:cNvPr id="1407" name="Google Shape;1407;p124"/>
            <p:cNvCxnSpPr/>
            <p:nvPr/>
          </p:nvCxnSpPr>
          <p:spPr>
            <a:xfrm flipH="1">
              <a:off x="5552350" y="2543375"/>
              <a:ext cx="124800" cy="499500"/>
            </a:xfrm>
            <a:prstGeom prst="straightConnector1">
              <a:avLst/>
            </a:prstGeom>
            <a:noFill/>
            <a:ln cap="flat" cmpd="sng" w="9525">
              <a:solidFill>
                <a:schemeClr val="dk2"/>
              </a:solidFill>
              <a:prstDash val="solid"/>
              <a:round/>
              <a:headEnd len="sm" w="sm" type="none"/>
              <a:tailEnd len="med" w="med" type="triangle"/>
            </a:ln>
          </p:spPr>
        </p:cxnSp>
        <p:sp>
          <p:nvSpPr>
            <p:cNvPr id="1408" name="Google Shape;1408;p124"/>
            <p:cNvSpPr txBox="1"/>
            <p:nvPr/>
          </p:nvSpPr>
          <p:spPr>
            <a:xfrm>
              <a:off x="4984550" y="2180538"/>
              <a:ext cx="1589400" cy="305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discount factor</a:t>
              </a:r>
              <a:endParaRPr b="0" i="0" sz="1400" u="none" cap="none" strike="noStrike">
                <a:solidFill>
                  <a:srgbClr val="000000"/>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1"/>
                                        </p:tgtEl>
                                        <p:attrNameLst>
                                          <p:attrName>style.visibility</p:attrName>
                                        </p:attrNameLst>
                                      </p:cBhvr>
                                      <p:to>
                                        <p:strVal val="visible"/>
                                      </p:to>
                                    </p:set>
                                    <p:animEffect filter="fade" transition="in">
                                      <p:cBhvr>
                                        <p:cTn dur="1000"/>
                                        <p:tgtEl>
                                          <p:spTgt spid="13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6"/>
                                        </p:tgtEl>
                                        <p:attrNameLst>
                                          <p:attrName>style.visibility</p:attrName>
                                        </p:attrNameLst>
                                      </p:cBhvr>
                                      <p:to>
                                        <p:strVal val="visible"/>
                                      </p:to>
                                    </p:set>
                                    <p:animEffect filter="fade" transition="in">
                                      <p:cBhvr>
                                        <p:cTn dur="1000"/>
                                        <p:tgtEl>
                                          <p:spTgt spid="13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