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Lst>
  <p:sldSz cy="5143500" cx="9144000"/>
  <p:notesSz cx="6858000" cy="9144000"/>
  <p:embeddedFontLst>
    <p:embeddedFont>
      <p:font typeface="Port Lligat Sans"/>
      <p:regular r:id="rId87"/>
    </p:embeddedFont>
    <p:embeddedFont>
      <p:font typeface="Telex"/>
      <p:regular r:id="rId88"/>
    </p:embeddedFont>
    <p:embeddedFont>
      <p:font typeface="Nunito"/>
      <p:regular r:id="rId89"/>
      <p:bold r:id="rId90"/>
      <p:italic r:id="rId91"/>
      <p:boldItalic r:id="rId92"/>
    </p:embeddedFont>
    <p:embeddedFont>
      <p:font typeface="Nunito Light"/>
      <p:regular r:id="rId93"/>
      <p:bold r:id="rId94"/>
      <p:italic r:id="rId95"/>
      <p:boldItalic r:id="rId9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720">
          <p15:clr>
            <a:srgbClr val="A4A3A4"/>
          </p15:clr>
        </p15:guide>
        <p15:guide id="2" pos="5184">
          <p15:clr>
            <a:srgbClr val="A4A3A4"/>
          </p15:clr>
        </p15:guide>
        <p15:guide id="3" pos="576">
          <p15:clr>
            <a:srgbClr val="747775"/>
          </p15:clr>
        </p15:guide>
        <p15:guide id="4" orient="horz" pos="100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720" orient="horz"/>
        <p:guide pos="5184"/>
        <p:guide pos="576"/>
        <p:guide pos="1003"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4" Type="http://schemas.openxmlformats.org/officeDocument/2006/relationships/slide" Target="slides/slide79.xml"/><Relationship Id="rId83" Type="http://schemas.openxmlformats.org/officeDocument/2006/relationships/slide" Target="slides/slide78.xml"/><Relationship Id="rId42" Type="http://schemas.openxmlformats.org/officeDocument/2006/relationships/slide" Target="slides/slide37.xml"/><Relationship Id="rId86" Type="http://schemas.openxmlformats.org/officeDocument/2006/relationships/slide" Target="slides/slide81.xml"/><Relationship Id="rId41" Type="http://schemas.openxmlformats.org/officeDocument/2006/relationships/slide" Target="slides/slide36.xml"/><Relationship Id="rId85" Type="http://schemas.openxmlformats.org/officeDocument/2006/relationships/slide" Target="slides/slide80.xml"/><Relationship Id="rId44" Type="http://schemas.openxmlformats.org/officeDocument/2006/relationships/slide" Target="slides/slide39.xml"/><Relationship Id="rId88" Type="http://schemas.openxmlformats.org/officeDocument/2006/relationships/font" Target="fonts/Telex-regular.fntdata"/><Relationship Id="rId43" Type="http://schemas.openxmlformats.org/officeDocument/2006/relationships/slide" Target="slides/slide38.xml"/><Relationship Id="rId87" Type="http://schemas.openxmlformats.org/officeDocument/2006/relationships/font" Target="fonts/PortLligatSans-regular.fntdata"/><Relationship Id="rId46" Type="http://schemas.openxmlformats.org/officeDocument/2006/relationships/slide" Target="slides/slide41.xml"/><Relationship Id="rId45" Type="http://schemas.openxmlformats.org/officeDocument/2006/relationships/slide" Target="slides/slide40.xml"/><Relationship Id="rId89" Type="http://schemas.openxmlformats.org/officeDocument/2006/relationships/font" Target="fonts/Nunito-regular.fntdata"/><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slide" Target="slides/slide74.xml"/><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95" Type="http://schemas.openxmlformats.org/officeDocument/2006/relationships/font" Target="fonts/NunitoLight-italic.fntdata"/><Relationship Id="rId50" Type="http://schemas.openxmlformats.org/officeDocument/2006/relationships/slide" Target="slides/slide45.xml"/><Relationship Id="rId94" Type="http://schemas.openxmlformats.org/officeDocument/2006/relationships/font" Target="fonts/NunitoLight-bold.fntdata"/><Relationship Id="rId53" Type="http://schemas.openxmlformats.org/officeDocument/2006/relationships/slide" Target="slides/slide48.xml"/><Relationship Id="rId52" Type="http://schemas.openxmlformats.org/officeDocument/2006/relationships/slide" Target="slides/slide47.xml"/><Relationship Id="rId96" Type="http://schemas.openxmlformats.org/officeDocument/2006/relationships/font" Target="fonts/NunitoLight-boldItalic.fntdata"/><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91" Type="http://schemas.openxmlformats.org/officeDocument/2006/relationships/font" Target="fonts/Nunito-italic.fntdata"/><Relationship Id="rId90" Type="http://schemas.openxmlformats.org/officeDocument/2006/relationships/font" Target="fonts/Nunito-bold.fntdata"/><Relationship Id="rId93" Type="http://schemas.openxmlformats.org/officeDocument/2006/relationships/font" Target="fonts/NunitoLight-regular.fntdata"/><Relationship Id="rId92" Type="http://schemas.openxmlformats.org/officeDocument/2006/relationships/font" Target="fonts/Nunito-boldItalic.fntdata"/><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research.aimultiple.com/image-classification/" TargetMode="External"/><Relationship Id="rId3" Type="http://schemas.openxmlformats.org/officeDocument/2006/relationships/hyperlink" Target="https://www.thinkautonomous.ai/blog/lidar-datasets/"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opularmechanics.com/technology/a19844/googles-alphago-ai-wins-first-round-against-go-champion/" TargetMode="External"/><Relationship Id="rId3" Type="http://schemas.openxmlformats.org/officeDocument/2006/relationships/hyperlink" Target="https://www.pexels.com/photo/photo-of-girl-baking-cookies-4149015/" TargetMode="Externa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mmons.wikimedia.org/wiki/File:Markov_diagram_v2.svg" TargetMode="Externa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a74fb14c71_0_2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g2a74fb14c71_0_22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acc6d9b92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6" name="Google Shape;336;g2acc6d9b923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acc6d9b92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5" name="Google Shape;345;g2acc6d9b923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a74fb14c71_0_25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9" name="Google Shape;359;g2a74fb14c71_0_25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ML models can be intricate and varied, making understanding their characteristics and distinctions a challenge. It can be helpful to focus on key high-level aspects that almost all ML systems have, to abstract away from the details. </a:t>
            </a:r>
            <a:endParaRPr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a74fb14c71_0_25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 name="Google Shape;368;g2a74fb14c71_0_25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Image classification image from: </a:t>
            </a:r>
            <a:r>
              <a:rPr lang="en" sz="1200" u="sng">
                <a:solidFill>
                  <a:schemeClr val="hlink"/>
                </a:solidFill>
                <a:latin typeface="Calibri"/>
                <a:ea typeface="Calibri"/>
                <a:cs typeface="Calibri"/>
                <a:sym typeface="Calibri"/>
                <a:hlinkClick r:id="rId2"/>
              </a:rPr>
              <a:t>https://research.aimultiple.com/image-classification/</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Graph from: https://www.datacamp.com/tutorial/comprehensive-introduction-graph-neural-networks-gnns-tutorial</a:t>
            </a:r>
            <a:br>
              <a:rPr lang="en" sz="1200">
                <a:solidFill>
                  <a:schemeClr val="dk1"/>
                </a:solidFill>
                <a:latin typeface="Calibri"/>
                <a:ea typeface="Calibri"/>
                <a:cs typeface="Calibri"/>
                <a:sym typeface="Calibri"/>
              </a:rPr>
            </a:b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Lidar image from: </a:t>
            </a:r>
            <a:r>
              <a:rPr lang="en" sz="1200" u="sng">
                <a:solidFill>
                  <a:schemeClr val="hlink"/>
                </a:solidFill>
                <a:latin typeface="Calibri"/>
                <a:ea typeface="Calibri"/>
                <a:cs typeface="Calibri"/>
                <a:sym typeface="Calibri"/>
                <a:hlinkClick r:id="rId3"/>
              </a:rPr>
              <a:t>https://www.thinkautonomous.ai/blog/lidar-datasets/</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a74fb14c71_0_25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3" name="Google Shape;393;g2a74fb14c71_0_25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a74fb14c71_0_25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5" name="Google Shape;425;g2a74fb14c71_0_25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a74fb14c71_0_25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5" name="Google Shape;435;g2a74fb14c71_0_25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a74fb14c71_0_25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5" name="Google Shape;445;g2a74fb14c71_0_25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a74fb14c71_0_25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5" name="Google Shape;455;g2a74fb14c71_0_25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2a74fb14c71_0_26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5" name="Google Shape;465;g2a74fb14c71_0_26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a74fb14c71_0_2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 name="Google Shape;60;g2a74fb14c71_0_22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2a74fb14c71_0_26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4" name="Google Shape;474;g2a74fb14c71_0_26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a74fb14c71_0_26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6" name="Google Shape;486;g2a74fb14c71_0_26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a74fb14c71_0_26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5" name="Google Shape;495;g2a74fb14c71_0_26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a74fb14c71_0_26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4" name="Google Shape;504;g2a74fb14c71_0_26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2a74fb14c71_0_26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5" name="Google Shape;515;g2a74fb14c71_0_26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2a74fb14c71_0_26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2" name="Google Shape;532;g2a74fb14c71_0_26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2a74fb14c71_0_27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5" name="Google Shape;545;g2a74fb14c71_0_27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a74fb14c71_0_27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4" name="Google Shape;554;g2a74fb14c71_0_27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2a74fb14c71_0_27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3" name="Google Shape;563;g2a74fb14c71_0_27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2a74fb14c71_0_27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2" name="Google Shape;572;g2a74fb14c71_0_27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a74fb14c71_0_2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g2a74fb14c71_0_22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2aa295dbd3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1" name="Google Shape;581;g2aa295dbd3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2a74fb14c71_0_27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1" name="Google Shape;591;g2a74fb14c71_0_27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2a74fb14c71_0_27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0" name="Google Shape;600;g2a74fb14c71_0_27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2a74fb14c71_0_27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9" name="Google Shape;609;g2a74fb14c71_0_27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2a74fb14c71_0_28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5" name="Google Shape;655;g2a74fb14c71_0_28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2a74fb14c71_0_28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4" name="Google Shape;664;g2a74fb14c71_0_28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2a74fb14c71_0_28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4" name="Google Shape;674;g2a74fb14c71_0_28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2a74fb14c71_0_28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3" name="Google Shape;683;g2a74fb14c71_0_28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2a74fb14c71_0_28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2" name="Google Shape;692;g2a74fb14c71_0_28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2a74fb14c71_0_30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1" name="Google Shape;791;g2a74fb14c71_0_30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a74fb14c71_0_2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 name="Google Shape;79;g2a74fb14c71_0_22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2a74fb14c71_0_3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3" name="Google Shape;903;g2a74fb14c71_0_31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8" name="Shape 1178"/>
        <p:cNvGrpSpPr/>
        <p:nvPr/>
      </p:nvGrpSpPr>
      <p:grpSpPr>
        <a:xfrm>
          <a:off x="0" y="0"/>
          <a:ext cx="0" cy="0"/>
          <a:chOff x="0" y="0"/>
          <a:chExt cx="0" cy="0"/>
        </a:xfrm>
      </p:grpSpPr>
      <p:sp>
        <p:nvSpPr>
          <p:cNvPr id="1179" name="Google Shape;1179;g2a74fb14c71_0_3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0" name="Google Shape;1180;g2a74fb14c71_0_34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0" name="Shape 1190"/>
        <p:cNvGrpSpPr/>
        <p:nvPr/>
      </p:nvGrpSpPr>
      <p:grpSpPr>
        <a:xfrm>
          <a:off x="0" y="0"/>
          <a:ext cx="0" cy="0"/>
          <a:chOff x="0" y="0"/>
          <a:chExt cx="0" cy="0"/>
        </a:xfrm>
      </p:grpSpPr>
      <p:sp>
        <p:nvSpPr>
          <p:cNvPr id="1191" name="Google Shape;1191;g2a74fb14c71_0_34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2" name="Google Shape;1192;g2a74fb14c71_0_34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1" name="Shape 1201"/>
        <p:cNvGrpSpPr/>
        <p:nvPr/>
      </p:nvGrpSpPr>
      <p:grpSpPr>
        <a:xfrm>
          <a:off x="0" y="0"/>
          <a:ext cx="0" cy="0"/>
          <a:chOff x="0" y="0"/>
          <a:chExt cx="0" cy="0"/>
        </a:xfrm>
      </p:grpSpPr>
      <p:sp>
        <p:nvSpPr>
          <p:cNvPr id="1202" name="Google Shape;1202;g2a74fb14c71_0_34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3" name="Google Shape;1203;g2a74fb14c71_0_34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4" name="Shape 1284"/>
        <p:cNvGrpSpPr/>
        <p:nvPr/>
      </p:nvGrpSpPr>
      <p:grpSpPr>
        <a:xfrm>
          <a:off x="0" y="0"/>
          <a:ext cx="0" cy="0"/>
          <a:chOff x="0" y="0"/>
          <a:chExt cx="0" cy="0"/>
        </a:xfrm>
      </p:grpSpPr>
      <p:sp>
        <p:nvSpPr>
          <p:cNvPr id="1285" name="Google Shape;1285;g2a74fb14c71_0_35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6" name="Google Shape;1286;g2a74fb14c71_0_35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4" name="Shape 1294"/>
        <p:cNvGrpSpPr/>
        <p:nvPr/>
      </p:nvGrpSpPr>
      <p:grpSpPr>
        <a:xfrm>
          <a:off x="0" y="0"/>
          <a:ext cx="0" cy="0"/>
          <a:chOff x="0" y="0"/>
          <a:chExt cx="0" cy="0"/>
        </a:xfrm>
      </p:grpSpPr>
      <p:sp>
        <p:nvSpPr>
          <p:cNvPr id="1295" name="Google Shape;1295;g2a74fb14c71_0_35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6" name="Google Shape;1296;g2a74fb14c71_0_35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6" name="Shape 1306"/>
        <p:cNvGrpSpPr/>
        <p:nvPr/>
      </p:nvGrpSpPr>
      <p:grpSpPr>
        <a:xfrm>
          <a:off x="0" y="0"/>
          <a:ext cx="0" cy="0"/>
          <a:chOff x="0" y="0"/>
          <a:chExt cx="0" cy="0"/>
        </a:xfrm>
      </p:grpSpPr>
      <p:sp>
        <p:nvSpPr>
          <p:cNvPr id="1307" name="Google Shape;1307;g2a74fb14c71_0_35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8" name="Google Shape;1308;g2a74fb14c71_0_35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5" name="Shape 1365"/>
        <p:cNvGrpSpPr/>
        <p:nvPr/>
      </p:nvGrpSpPr>
      <p:grpSpPr>
        <a:xfrm>
          <a:off x="0" y="0"/>
          <a:ext cx="0" cy="0"/>
          <a:chOff x="0" y="0"/>
          <a:chExt cx="0" cy="0"/>
        </a:xfrm>
      </p:grpSpPr>
      <p:sp>
        <p:nvSpPr>
          <p:cNvPr id="1366" name="Google Shape;1366;g2a74fb14c71_0_36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7" name="Google Shape;1367;g2a74fb14c71_0_36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5" name="Shape 1375"/>
        <p:cNvGrpSpPr/>
        <p:nvPr/>
      </p:nvGrpSpPr>
      <p:grpSpPr>
        <a:xfrm>
          <a:off x="0" y="0"/>
          <a:ext cx="0" cy="0"/>
          <a:chOff x="0" y="0"/>
          <a:chExt cx="0" cy="0"/>
        </a:xfrm>
      </p:grpSpPr>
      <p:sp>
        <p:nvSpPr>
          <p:cNvPr id="1376" name="Google Shape;1376;g2a74fb14c71_0_36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7" name="Google Shape;1377;g2a74fb14c71_0_36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7" name="Shape 1387"/>
        <p:cNvGrpSpPr/>
        <p:nvPr/>
      </p:nvGrpSpPr>
      <p:grpSpPr>
        <a:xfrm>
          <a:off x="0" y="0"/>
          <a:ext cx="0" cy="0"/>
          <a:chOff x="0" y="0"/>
          <a:chExt cx="0" cy="0"/>
        </a:xfrm>
      </p:grpSpPr>
      <p:sp>
        <p:nvSpPr>
          <p:cNvPr id="1388" name="Google Shape;1388;g2a74fb14c71_0_36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9" name="Google Shape;1389;g2a74fb14c71_0_36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a74fb14c71_0_2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 name="Google Shape;88;g2a74fb14c71_0_22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6" name="Shape 1396"/>
        <p:cNvGrpSpPr/>
        <p:nvPr/>
      </p:nvGrpSpPr>
      <p:grpSpPr>
        <a:xfrm>
          <a:off x="0" y="0"/>
          <a:ext cx="0" cy="0"/>
          <a:chOff x="0" y="0"/>
          <a:chExt cx="0" cy="0"/>
        </a:xfrm>
      </p:grpSpPr>
      <p:sp>
        <p:nvSpPr>
          <p:cNvPr id="1397" name="Google Shape;1397;g2a74fb14c71_0_36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8" name="Google Shape;1398;g2a74fb14c71_0_36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g2a74fb14c71_0_36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7" name="Google Shape;1407;g2a74fb14c71_0_36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3" name="Shape 1423"/>
        <p:cNvGrpSpPr/>
        <p:nvPr/>
      </p:nvGrpSpPr>
      <p:grpSpPr>
        <a:xfrm>
          <a:off x="0" y="0"/>
          <a:ext cx="0" cy="0"/>
          <a:chOff x="0" y="0"/>
          <a:chExt cx="0" cy="0"/>
        </a:xfrm>
      </p:grpSpPr>
      <p:sp>
        <p:nvSpPr>
          <p:cNvPr id="1424" name="Google Shape;1424;g2a74fb14c71_0_36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5" name="Google Shape;1425;g2a74fb14c71_0_36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4" name="Shape 1434"/>
        <p:cNvGrpSpPr/>
        <p:nvPr/>
      </p:nvGrpSpPr>
      <p:grpSpPr>
        <a:xfrm>
          <a:off x="0" y="0"/>
          <a:ext cx="0" cy="0"/>
          <a:chOff x="0" y="0"/>
          <a:chExt cx="0" cy="0"/>
        </a:xfrm>
      </p:grpSpPr>
      <p:sp>
        <p:nvSpPr>
          <p:cNvPr id="1435" name="Google Shape;1435;g2a74fb14c71_0_37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6" name="Google Shape;1436;g2a74fb14c71_0_37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3" name="Shape 1443"/>
        <p:cNvGrpSpPr/>
        <p:nvPr/>
      </p:nvGrpSpPr>
      <p:grpSpPr>
        <a:xfrm>
          <a:off x="0" y="0"/>
          <a:ext cx="0" cy="0"/>
          <a:chOff x="0" y="0"/>
          <a:chExt cx="0" cy="0"/>
        </a:xfrm>
      </p:grpSpPr>
      <p:sp>
        <p:nvSpPr>
          <p:cNvPr id="1444" name="Google Shape;1444;g2a74fb14c71_0_37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5" name="Google Shape;1445;g2a74fb14c71_0_37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4" name="Shape 1464"/>
        <p:cNvGrpSpPr/>
        <p:nvPr/>
      </p:nvGrpSpPr>
      <p:grpSpPr>
        <a:xfrm>
          <a:off x="0" y="0"/>
          <a:ext cx="0" cy="0"/>
          <a:chOff x="0" y="0"/>
          <a:chExt cx="0" cy="0"/>
        </a:xfrm>
      </p:grpSpPr>
      <p:sp>
        <p:nvSpPr>
          <p:cNvPr id="1465" name="Google Shape;1465;g2a74fb14c71_0_37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6" name="Google Shape;1466;g2a74fb14c71_0_37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3" name="Shape 1473"/>
        <p:cNvGrpSpPr/>
        <p:nvPr/>
      </p:nvGrpSpPr>
      <p:grpSpPr>
        <a:xfrm>
          <a:off x="0" y="0"/>
          <a:ext cx="0" cy="0"/>
          <a:chOff x="0" y="0"/>
          <a:chExt cx="0" cy="0"/>
        </a:xfrm>
      </p:grpSpPr>
      <p:sp>
        <p:nvSpPr>
          <p:cNvPr id="1474" name="Google Shape;1474;g2a74fb14c71_0_3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5" name="Google Shape;1475;g2a74fb14c71_0_37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2" name="Shape 1482"/>
        <p:cNvGrpSpPr/>
        <p:nvPr/>
      </p:nvGrpSpPr>
      <p:grpSpPr>
        <a:xfrm>
          <a:off x="0" y="0"/>
          <a:ext cx="0" cy="0"/>
          <a:chOff x="0" y="0"/>
          <a:chExt cx="0" cy="0"/>
        </a:xfrm>
      </p:grpSpPr>
      <p:sp>
        <p:nvSpPr>
          <p:cNvPr id="1483" name="Google Shape;1483;g2a74fb14c71_0_37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4" name="Google Shape;1484;g2a74fb14c71_0_37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1" name="Shape 1491"/>
        <p:cNvGrpSpPr/>
        <p:nvPr/>
      </p:nvGrpSpPr>
      <p:grpSpPr>
        <a:xfrm>
          <a:off x="0" y="0"/>
          <a:ext cx="0" cy="0"/>
          <a:chOff x="0" y="0"/>
          <a:chExt cx="0" cy="0"/>
        </a:xfrm>
      </p:grpSpPr>
      <p:sp>
        <p:nvSpPr>
          <p:cNvPr id="1492" name="Google Shape;1492;g2a74fb14c71_0_37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3" name="Google Shape;1493;g2a74fb14c71_0_37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9" name="Shape 1499"/>
        <p:cNvGrpSpPr/>
        <p:nvPr/>
      </p:nvGrpSpPr>
      <p:grpSpPr>
        <a:xfrm>
          <a:off x="0" y="0"/>
          <a:ext cx="0" cy="0"/>
          <a:chOff x="0" y="0"/>
          <a:chExt cx="0" cy="0"/>
        </a:xfrm>
      </p:grpSpPr>
      <p:sp>
        <p:nvSpPr>
          <p:cNvPr id="1500" name="Google Shape;1500;g2a74fb14c71_0_37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1" name="Google Shape;1501;g2a74fb14c71_0_37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a74fb14c71_0_2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6" name="Google Shape;296;g2a74fb14c71_0_24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9" name="Shape 1509"/>
        <p:cNvGrpSpPr/>
        <p:nvPr/>
      </p:nvGrpSpPr>
      <p:grpSpPr>
        <a:xfrm>
          <a:off x="0" y="0"/>
          <a:ext cx="0" cy="0"/>
          <a:chOff x="0" y="0"/>
          <a:chExt cx="0" cy="0"/>
        </a:xfrm>
      </p:grpSpPr>
      <p:sp>
        <p:nvSpPr>
          <p:cNvPr id="1510" name="Google Shape;1510;g2a74fb14c71_0_37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11" name="Google Shape;1511;g2a74fb14c71_0_37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8" name="Shape 1518"/>
        <p:cNvGrpSpPr/>
        <p:nvPr/>
      </p:nvGrpSpPr>
      <p:grpSpPr>
        <a:xfrm>
          <a:off x="0" y="0"/>
          <a:ext cx="0" cy="0"/>
          <a:chOff x="0" y="0"/>
          <a:chExt cx="0" cy="0"/>
        </a:xfrm>
      </p:grpSpPr>
      <p:sp>
        <p:nvSpPr>
          <p:cNvPr id="1519" name="Google Shape;1519;g2a74fb14c71_0_37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0" name="Google Shape;1520;g2a74fb14c71_0_37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7" name="Shape 1527"/>
        <p:cNvGrpSpPr/>
        <p:nvPr/>
      </p:nvGrpSpPr>
      <p:grpSpPr>
        <a:xfrm>
          <a:off x="0" y="0"/>
          <a:ext cx="0" cy="0"/>
          <a:chOff x="0" y="0"/>
          <a:chExt cx="0" cy="0"/>
        </a:xfrm>
      </p:grpSpPr>
      <p:sp>
        <p:nvSpPr>
          <p:cNvPr id="1528" name="Google Shape;1528;g2a74fb14c71_0_37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9" name="Google Shape;1529;g2a74fb14c71_0_37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Image: </a:t>
            </a:r>
            <a:r>
              <a:rPr lang="en" sz="1200" u="sng">
                <a:solidFill>
                  <a:schemeClr val="hlink"/>
                </a:solidFill>
                <a:latin typeface="Calibri"/>
                <a:ea typeface="Calibri"/>
                <a:cs typeface="Calibri"/>
                <a:sym typeface="Calibri"/>
                <a:hlinkClick r:id="rId2"/>
              </a:rPr>
              <a:t>https://www.popularmechanics.com/technology/a19844/googles-alphago-ai-wins-first-round-against-go-champion/</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Image: </a:t>
            </a:r>
            <a:r>
              <a:rPr lang="en" sz="1200" u="sng">
                <a:solidFill>
                  <a:schemeClr val="hlink"/>
                </a:solidFill>
                <a:latin typeface="Calibri"/>
                <a:ea typeface="Calibri"/>
                <a:cs typeface="Calibri"/>
                <a:sym typeface="Calibri"/>
                <a:hlinkClick r:id="rId3"/>
              </a:rPr>
              <a:t>https://www.pexels.com/photo/photo-of-girl-baking-cookies-4149015/</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3" name="Shape 1543"/>
        <p:cNvGrpSpPr/>
        <p:nvPr/>
      </p:nvGrpSpPr>
      <p:grpSpPr>
        <a:xfrm>
          <a:off x="0" y="0"/>
          <a:ext cx="0" cy="0"/>
          <a:chOff x="0" y="0"/>
          <a:chExt cx="0" cy="0"/>
        </a:xfrm>
      </p:grpSpPr>
      <p:sp>
        <p:nvSpPr>
          <p:cNvPr id="1544" name="Google Shape;1544;g2a74fb14c71_0_38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5" name="Google Shape;1545;g2a74fb14c71_0_38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2" name="Shape 1552"/>
        <p:cNvGrpSpPr/>
        <p:nvPr/>
      </p:nvGrpSpPr>
      <p:grpSpPr>
        <a:xfrm>
          <a:off x="0" y="0"/>
          <a:ext cx="0" cy="0"/>
          <a:chOff x="0" y="0"/>
          <a:chExt cx="0" cy="0"/>
        </a:xfrm>
      </p:grpSpPr>
      <p:sp>
        <p:nvSpPr>
          <p:cNvPr id="1553" name="Google Shape;1553;g2a74fb14c71_0_38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4" name="Google Shape;1554;g2a74fb14c71_0_38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Image: </a:t>
            </a:r>
            <a:r>
              <a:rPr lang="en" sz="1200" u="sng">
                <a:solidFill>
                  <a:schemeClr val="hlink"/>
                </a:solidFill>
                <a:latin typeface="Calibri"/>
                <a:ea typeface="Calibri"/>
                <a:cs typeface="Calibri"/>
                <a:sym typeface="Calibri"/>
                <a:hlinkClick r:id="rId2"/>
              </a:rPr>
              <a:t>https://commons.wikimedia.org/wiki/File:Markov_diagram_v2.svg</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2" name="Shape 1562"/>
        <p:cNvGrpSpPr/>
        <p:nvPr/>
      </p:nvGrpSpPr>
      <p:grpSpPr>
        <a:xfrm>
          <a:off x="0" y="0"/>
          <a:ext cx="0" cy="0"/>
          <a:chOff x="0" y="0"/>
          <a:chExt cx="0" cy="0"/>
        </a:xfrm>
      </p:grpSpPr>
      <p:sp>
        <p:nvSpPr>
          <p:cNvPr id="1563" name="Google Shape;1563;g2a74fb14c71_0_38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64" name="Google Shape;1564;g2a74fb14c71_0_38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3" name="Shape 1573"/>
        <p:cNvGrpSpPr/>
        <p:nvPr/>
      </p:nvGrpSpPr>
      <p:grpSpPr>
        <a:xfrm>
          <a:off x="0" y="0"/>
          <a:ext cx="0" cy="0"/>
          <a:chOff x="0" y="0"/>
          <a:chExt cx="0" cy="0"/>
        </a:xfrm>
      </p:grpSpPr>
      <p:sp>
        <p:nvSpPr>
          <p:cNvPr id="1574" name="Google Shape;1574;g2a74fb14c71_0_38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5" name="Google Shape;1575;g2a74fb14c71_0_38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4" name="Shape 1584"/>
        <p:cNvGrpSpPr/>
        <p:nvPr/>
      </p:nvGrpSpPr>
      <p:grpSpPr>
        <a:xfrm>
          <a:off x="0" y="0"/>
          <a:ext cx="0" cy="0"/>
          <a:chOff x="0" y="0"/>
          <a:chExt cx="0" cy="0"/>
        </a:xfrm>
      </p:grpSpPr>
      <p:sp>
        <p:nvSpPr>
          <p:cNvPr id="1585" name="Google Shape;1585;g2a74fb14c71_0_38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6" name="Google Shape;1586;g2a74fb14c71_0_38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0" name="Shape 1600"/>
        <p:cNvGrpSpPr/>
        <p:nvPr/>
      </p:nvGrpSpPr>
      <p:grpSpPr>
        <a:xfrm>
          <a:off x="0" y="0"/>
          <a:ext cx="0" cy="0"/>
          <a:chOff x="0" y="0"/>
          <a:chExt cx="0" cy="0"/>
        </a:xfrm>
      </p:grpSpPr>
      <p:sp>
        <p:nvSpPr>
          <p:cNvPr id="1601" name="Google Shape;1601;g2a74fb14c71_0_38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2" name="Google Shape;1602;g2a74fb14c71_0_38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1" name="Shape 1611"/>
        <p:cNvGrpSpPr/>
        <p:nvPr/>
      </p:nvGrpSpPr>
      <p:grpSpPr>
        <a:xfrm>
          <a:off x="0" y="0"/>
          <a:ext cx="0" cy="0"/>
          <a:chOff x="0" y="0"/>
          <a:chExt cx="0" cy="0"/>
        </a:xfrm>
      </p:grpSpPr>
      <p:sp>
        <p:nvSpPr>
          <p:cNvPr id="1612" name="Google Shape;1612;g2a74fb14c71_0_38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3" name="Google Shape;1613;g2a74fb14c71_0_38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a74fb14c71_0_24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5" name="Google Shape;305;g2a74fb14c71_0_24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8" name="Shape 1628"/>
        <p:cNvGrpSpPr/>
        <p:nvPr/>
      </p:nvGrpSpPr>
      <p:grpSpPr>
        <a:xfrm>
          <a:off x="0" y="0"/>
          <a:ext cx="0" cy="0"/>
          <a:chOff x="0" y="0"/>
          <a:chExt cx="0" cy="0"/>
        </a:xfrm>
      </p:grpSpPr>
      <p:sp>
        <p:nvSpPr>
          <p:cNvPr id="1629" name="Google Shape;1629;g2a74fb14c71_0_38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0" name="Google Shape;1630;g2a74fb14c71_0_38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1" name="Shape 1641"/>
        <p:cNvGrpSpPr/>
        <p:nvPr/>
      </p:nvGrpSpPr>
      <p:grpSpPr>
        <a:xfrm>
          <a:off x="0" y="0"/>
          <a:ext cx="0" cy="0"/>
          <a:chOff x="0" y="0"/>
          <a:chExt cx="0" cy="0"/>
        </a:xfrm>
      </p:grpSpPr>
      <p:sp>
        <p:nvSpPr>
          <p:cNvPr id="1642" name="Google Shape;1642;g2a74fb14c71_0_39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3" name="Google Shape;1643;g2a74fb14c71_0_39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0" name="Shape 1650"/>
        <p:cNvGrpSpPr/>
        <p:nvPr/>
      </p:nvGrpSpPr>
      <p:grpSpPr>
        <a:xfrm>
          <a:off x="0" y="0"/>
          <a:ext cx="0" cy="0"/>
          <a:chOff x="0" y="0"/>
          <a:chExt cx="0" cy="0"/>
        </a:xfrm>
      </p:grpSpPr>
      <p:sp>
        <p:nvSpPr>
          <p:cNvPr id="1651" name="Google Shape;1651;g2a74fb14c71_0_39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52" name="Google Shape;1652;g2a74fb14c71_0_39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Image: https://commons.wikimedia.org/wiki/File:Pac-man_oyununun_ba%C5%9Flang%C4%B1c%C4%B1.png</a:t>
            </a:r>
            <a:endParaRPr sz="1200">
              <a:solidFill>
                <a:schemeClr val="dk1"/>
              </a:solidFill>
              <a:latin typeface="Calibri"/>
              <a:ea typeface="Calibri"/>
              <a:cs typeface="Calibri"/>
              <a:sym typeface="Calibri"/>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3" name="Shape 1663"/>
        <p:cNvGrpSpPr/>
        <p:nvPr/>
      </p:nvGrpSpPr>
      <p:grpSpPr>
        <a:xfrm>
          <a:off x="0" y="0"/>
          <a:ext cx="0" cy="0"/>
          <a:chOff x="0" y="0"/>
          <a:chExt cx="0" cy="0"/>
        </a:xfrm>
      </p:grpSpPr>
      <p:sp>
        <p:nvSpPr>
          <p:cNvPr id="1664" name="Google Shape;1664;g2a74fb14c71_0_39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5" name="Google Shape;1665;g2a74fb14c71_0_39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2" name="Shape 1672"/>
        <p:cNvGrpSpPr/>
        <p:nvPr/>
      </p:nvGrpSpPr>
      <p:grpSpPr>
        <a:xfrm>
          <a:off x="0" y="0"/>
          <a:ext cx="0" cy="0"/>
          <a:chOff x="0" y="0"/>
          <a:chExt cx="0" cy="0"/>
        </a:xfrm>
      </p:grpSpPr>
      <p:sp>
        <p:nvSpPr>
          <p:cNvPr id="1673" name="Google Shape;1673;g2a74fb14c71_0_39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74" name="Google Shape;1674;g2a74fb14c71_0_39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g2a74fb14c71_0_39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5" name="Google Shape;1685;g2a74fb14c71_0_39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2" name="Shape 1692"/>
        <p:cNvGrpSpPr/>
        <p:nvPr/>
      </p:nvGrpSpPr>
      <p:grpSpPr>
        <a:xfrm>
          <a:off x="0" y="0"/>
          <a:ext cx="0" cy="0"/>
          <a:chOff x="0" y="0"/>
          <a:chExt cx="0" cy="0"/>
        </a:xfrm>
      </p:grpSpPr>
      <p:sp>
        <p:nvSpPr>
          <p:cNvPr id="1693" name="Google Shape;1693;g2a74fb14c71_0_39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4" name="Google Shape;1694;g2a74fb14c71_0_39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2" name="Shape 1712"/>
        <p:cNvGrpSpPr/>
        <p:nvPr/>
      </p:nvGrpSpPr>
      <p:grpSpPr>
        <a:xfrm>
          <a:off x="0" y="0"/>
          <a:ext cx="0" cy="0"/>
          <a:chOff x="0" y="0"/>
          <a:chExt cx="0" cy="0"/>
        </a:xfrm>
      </p:grpSpPr>
      <p:sp>
        <p:nvSpPr>
          <p:cNvPr id="1713" name="Google Shape;1713;g2a74fb14c71_0_39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14" name="Google Shape;1714;g2a74fb14c71_0_39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9" name="Shape 1729"/>
        <p:cNvGrpSpPr/>
        <p:nvPr/>
      </p:nvGrpSpPr>
      <p:grpSpPr>
        <a:xfrm>
          <a:off x="0" y="0"/>
          <a:ext cx="0" cy="0"/>
          <a:chOff x="0" y="0"/>
          <a:chExt cx="0" cy="0"/>
        </a:xfrm>
      </p:grpSpPr>
      <p:sp>
        <p:nvSpPr>
          <p:cNvPr id="1730" name="Google Shape;1730;g2a74fb14c71_0_43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31" name="Google Shape;1731;g2a74fb14c71_0_43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1" name="Shape 1751"/>
        <p:cNvGrpSpPr/>
        <p:nvPr/>
      </p:nvGrpSpPr>
      <p:grpSpPr>
        <a:xfrm>
          <a:off x="0" y="0"/>
          <a:ext cx="0" cy="0"/>
          <a:chOff x="0" y="0"/>
          <a:chExt cx="0" cy="0"/>
        </a:xfrm>
      </p:grpSpPr>
      <p:sp>
        <p:nvSpPr>
          <p:cNvPr id="1752" name="Google Shape;1752;g2a74fb14c71_0_43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3" name="Google Shape;1753;g2a74fb14c71_0_43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a74fb14c71_0_24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4" name="Google Shape;314;g2a74fb14c71_0_24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6" name="Shape 1766"/>
        <p:cNvGrpSpPr/>
        <p:nvPr/>
      </p:nvGrpSpPr>
      <p:grpSpPr>
        <a:xfrm>
          <a:off x="0" y="0"/>
          <a:ext cx="0" cy="0"/>
          <a:chOff x="0" y="0"/>
          <a:chExt cx="0" cy="0"/>
        </a:xfrm>
      </p:grpSpPr>
      <p:sp>
        <p:nvSpPr>
          <p:cNvPr id="1767" name="Google Shape;1767;g2a74fb14c71_0_4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8" name="Google Shape;1768;g2a74fb14c71_0_43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5" name="Shape 1775"/>
        <p:cNvGrpSpPr/>
        <p:nvPr/>
      </p:nvGrpSpPr>
      <p:grpSpPr>
        <a:xfrm>
          <a:off x="0" y="0"/>
          <a:ext cx="0" cy="0"/>
          <a:chOff x="0" y="0"/>
          <a:chExt cx="0" cy="0"/>
        </a:xfrm>
      </p:grpSpPr>
      <p:sp>
        <p:nvSpPr>
          <p:cNvPr id="1776" name="Google Shape;1776;g2a74fb14c71_0_43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7" name="Google Shape;1777;g2a74fb14c71_0_43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a74fb14c71_0_24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3" name="Google Shape;323;g2a74fb14c71_0_24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5" name="Google Shape;45;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9" name="Google Shape;4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3"/>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600"/>
              <a:buFont typeface="Nunito"/>
              <a:buNone/>
              <a:defRPr sz="3600">
                <a:latin typeface="Nunito"/>
                <a:ea typeface="Nunito"/>
                <a:cs typeface="Nunito"/>
                <a:sym typeface="Nuni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 name="Google Shape;14;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 name="Shape 15"/>
        <p:cNvGrpSpPr/>
        <p:nvPr/>
      </p:nvGrpSpPr>
      <p:grpSpPr>
        <a:xfrm>
          <a:off x="0" y="0"/>
          <a:ext cx="0" cy="0"/>
          <a:chOff x="0" y="0"/>
          <a:chExt cx="0" cy="0"/>
        </a:xfrm>
      </p:grpSpPr>
      <p:sp>
        <p:nvSpPr>
          <p:cNvPr id="16" name="Google Shape;16;p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 name="Google Shape;17;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 name="Shape 18"/>
        <p:cNvGrpSpPr/>
        <p:nvPr/>
      </p:nvGrpSpPr>
      <p:grpSpPr>
        <a:xfrm>
          <a:off x="0" y="0"/>
          <a:ext cx="0" cy="0"/>
          <a:chOff x="0" y="0"/>
          <a:chExt cx="0" cy="0"/>
        </a:xfrm>
      </p:grpSpPr>
      <p:sp>
        <p:nvSpPr>
          <p:cNvPr id="19" name="Google Shape;19;p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0" name="Google Shape;20;p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1" name="Google Shape;21;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2" name="Shape 22"/>
        <p:cNvGrpSpPr/>
        <p:nvPr/>
      </p:nvGrpSpPr>
      <p:grpSpPr>
        <a:xfrm>
          <a:off x="0" y="0"/>
          <a:ext cx="0" cy="0"/>
          <a:chOff x="0" y="0"/>
          <a:chExt cx="0" cy="0"/>
        </a:xfrm>
      </p:grpSpPr>
      <p:sp>
        <p:nvSpPr>
          <p:cNvPr id="23" name="Google Shape;23;p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4" name="Google Shape;24;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sp>
        <p:nvSpPr>
          <p:cNvPr id="26" name="Google Shape;26;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8" name="Google Shape;28;p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9" name="Google Shape;29;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1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1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1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2" name="Google Shape;42;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1pPr>
            <a:lvl2pPr lvl="1"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2pPr>
            <a:lvl3pPr lvl="2"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3pPr>
            <a:lvl4pPr lvl="3"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4pPr>
            <a:lvl5pPr lvl="4"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5pPr>
            <a:lvl6pPr lvl="5"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6pPr>
            <a:lvl7pPr lvl="6"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7pPr>
            <a:lvl8pPr lvl="7"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8pPr>
            <a:lvl9pPr lvl="8"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Telex"/>
              <a:buChar char="●"/>
              <a:defRPr b="0" i="0" sz="1800" u="none" cap="none" strike="noStrike">
                <a:solidFill>
                  <a:schemeClr val="dk2"/>
                </a:solidFill>
                <a:latin typeface="Telex"/>
                <a:ea typeface="Telex"/>
                <a:cs typeface="Telex"/>
                <a:sym typeface="Telex"/>
              </a:defRPr>
            </a:lvl1pPr>
            <a:lvl2pPr indent="-317500" lvl="1" marL="914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2pPr>
            <a:lvl3pPr indent="-317500" lvl="2" marL="1371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3pPr>
            <a:lvl4pPr indent="-317500" lvl="3" marL="18288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4pPr>
            <a:lvl5pPr indent="-317500" lvl="4" marL="22860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5pPr>
            <a:lvl6pPr indent="-317500" lvl="5" marL="27432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6pPr>
            <a:lvl7pPr indent="-317500" lvl="6" marL="3200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7pPr>
            <a:lvl8pPr indent="-317500" lvl="7" marL="3657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8pPr>
            <a:lvl9pPr indent="-317500" lvl="8" marL="4114800" marR="0" rtl="0" algn="l">
              <a:lnSpc>
                <a:spcPct val="115000"/>
              </a:lnSpc>
              <a:spcBef>
                <a:spcPts val="1600"/>
              </a:spcBef>
              <a:spcAft>
                <a:spcPts val="1600"/>
              </a:spcAft>
              <a:buClr>
                <a:schemeClr val="dk2"/>
              </a:buClr>
              <a:buSzPts val="1400"/>
              <a:buFont typeface="Telex"/>
              <a:buChar char="■"/>
              <a:defRPr b="0" i="0" sz="1400" u="none" cap="none" strike="noStrike">
                <a:solidFill>
                  <a:schemeClr val="dk2"/>
                </a:solidFill>
                <a:latin typeface="Telex"/>
                <a:ea typeface="Telex"/>
                <a:cs typeface="Telex"/>
                <a:sym typeface="Telex"/>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5.png"/><Relationship Id="rId10" Type="http://schemas.openxmlformats.org/officeDocument/2006/relationships/image" Target="../media/image9.png"/><Relationship Id="rId9" Type="http://schemas.openxmlformats.org/officeDocument/2006/relationships/image" Target="../media/image25.png"/><Relationship Id="rId5" Type="http://schemas.openxmlformats.org/officeDocument/2006/relationships/image" Target="../media/image4.png"/><Relationship Id="rId6" Type="http://schemas.openxmlformats.org/officeDocument/2006/relationships/image" Target="../media/image38.png"/><Relationship Id="rId7" Type="http://schemas.openxmlformats.org/officeDocument/2006/relationships/image" Target="../media/image7.png"/><Relationship Id="rId8"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11.png"/><Relationship Id="rId5" Type="http://schemas.openxmlformats.org/officeDocument/2006/relationships/image" Target="../media/image8.png"/><Relationship Id="rId6" Type="http://schemas.openxmlformats.org/officeDocument/2006/relationships/image" Target="../media/image18.png"/><Relationship Id="rId7" Type="http://schemas.openxmlformats.org/officeDocument/2006/relationships/image" Target="../media/image10.png"/><Relationship Id="rId8"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24.png"/><Relationship Id="rId4" Type="http://schemas.openxmlformats.org/officeDocument/2006/relationships/image" Target="../media/image26.png"/><Relationship Id="rId5" Type="http://schemas.openxmlformats.org/officeDocument/2006/relationships/image" Target="../media/image3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3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3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4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4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40.png"/><Relationship Id="rId4" Type="http://schemas.openxmlformats.org/officeDocument/2006/relationships/image" Target="../media/image36.png"/><Relationship Id="rId5" Type="http://schemas.openxmlformats.org/officeDocument/2006/relationships/image" Target="../media/image3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43.png"/><Relationship Id="rId4" Type="http://schemas.openxmlformats.org/officeDocument/2006/relationships/image" Target="../media/image4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4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6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46.png"/><Relationship Id="rId4" Type="http://schemas.openxmlformats.org/officeDocument/2006/relationships/image" Target="../media/image4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4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4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5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5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5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53.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54.png"/><Relationship Id="rId4" Type="http://schemas.openxmlformats.org/officeDocument/2006/relationships/image" Target="../media/image55.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66.png"/><Relationship Id="rId4" Type="http://schemas.openxmlformats.org/officeDocument/2006/relationships/image" Target="../media/image56.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 Id="rId3" Type="http://schemas.openxmlformats.org/officeDocument/2006/relationships/image" Target="../media/image63.png"/><Relationship Id="rId4" Type="http://schemas.openxmlformats.org/officeDocument/2006/relationships/image" Target="../media/image60.png"/><Relationship Id="rId10" Type="http://schemas.openxmlformats.org/officeDocument/2006/relationships/image" Target="../media/image64.png"/><Relationship Id="rId9" Type="http://schemas.openxmlformats.org/officeDocument/2006/relationships/image" Target="../media/image62.png"/><Relationship Id="rId5" Type="http://schemas.openxmlformats.org/officeDocument/2006/relationships/image" Target="../media/image58.png"/><Relationship Id="rId6" Type="http://schemas.openxmlformats.org/officeDocument/2006/relationships/image" Target="../media/image65.png"/><Relationship Id="rId7" Type="http://schemas.openxmlformats.org/officeDocument/2006/relationships/image" Target="../media/image57.png"/><Relationship Id="rId8" Type="http://schemas.openxmlformats.org/officeDocument/2006/relationships/image" Target="../media/image59.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68.png"/><Relationship Id="rId4" Type="http://schemas.openxmlformats.org/officeDocument/2006/relationships/image" Target="../media/image6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937695"/>
            <a:ext cx="9144000" cy="2222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Artificial Intelligence Fundamentals</a:t>
            </a:r>
            <a:endParaRPr b="0" i="0" sz="3000" u="none" cap="none" strike="noStrike">
              <a:solidFill>
                <a:srgbClr val="000000"/>
              </a:solidFill>
              <a:latin typeface="Nunito Light"/>
              <a:ea typeface="Nunito Light"/>
              <a:cs typeface="Nunito Light"/>
              <a:sym typeface="Nunito Light"/>
            </a:endParaRPr>
          </a:p>
        </p:txBody>
      </p:sp>
      <p:sp>
        <p:nvSpPr>
          <p:cNvPr id="55" name="Google Shape;55;p1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6" name="Google Shape;56;p1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 name="Google Shape;57;p1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2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Model Access</a:t>
            </a:r>
            <a:endParaRPr/>
          </a:p>
        </p:txBody>
      </p:sp>
      <p:sp>
        <p:nvSpPr>
          <p:cNvPr id="339" name="Google Shape;339;p22"/>
          <p:cNvSpPr txBox="1"/>
          <p:nvPr/>
        </p:nvSpPr>
        <p:spPr>
          <a:xfrm>
            <a:off x="423400" y="817200"/>
            <a:ext cx="8409000" cy="3722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000">
                <a:solidFill>
                  <a:schemeClr val="dk1"/>
                </a:solidFill>
                <a:latin typeface="Nunito"/>
                <a:ea typeface="Nunito"/>
                <a:cs typeface="Nunito"/>
                <a:sym typeface="Nunito"/>
              </a:rPr>
              <a:t>Model developers can grant different levels of </a:t>
            </a:r>
            <a:r>
              <a:rPr b="1" lang="en" sz="2000">
                <a:solidFill>
                  <a:schemeClr val="dk1"/>
                </a:solidFill>
                <a:latin typeface="Nunito"/>
                <a:ea typeface="Nunito"/>
                <a:cs typeface="Nunito"/>
                <a:sym typeface="Nunito"/>
              </a:rPr>
              <a:t>access</a:t>
            </a:r>
            <a:r>
              <a:rPr lang="en" sz="2000">
                <a:solidFill>
                  <a:schemeClr val="dk1"/>
                </a:solidFill>
                <a:latin typeface="Nunito"/>
                <a:ea typeface="Nunito"/>
                <a:cs typeface="Nunito"/>
                <a:sym typeface="Nunito"/>
              </a:rPr>
              <a:t> to the public.</a:t>
            </a:r>
            <a:endParaRPr sz="2000">
              <a:solidFill>
                <a:schemeClr val="dk1"/>
              </a:solidFill>
              <a:latin typeface="Nunito"/>
              <a:ea typeface="Nunito"/>
              <a:cs typeface="Nunito"/>
              <a:sym typeface="Nunito"/>
            </a:endParaRPr>
          </a:p>
          <a:p>
            <a:pPr indent="0" lvl="0" marL="0" rtl="0" algn="l">
              <a:lnSpc>
                <a:spcPct val="115000"/>
              </a:lnSpc>
              <a:spcBef>
                <a:spcPts val="1200"/>
              </a:spcBef>
              <a:spcAft>
                <a:spcPts val="0"/>
              </a:spcAft>
              <a:buNone/>
            </a:pPr>
            <a:r>
              <a:rPr b="1" lang="en" sz="2000">
                <a:solidFill>
                  <a:schemeClr val="dk1"/>
                </a:solidFill>
                <a:latin typeface="Nunito"/>
                <a:ea typeface="Nunito"/>
                <a:cs typeface="Nunito"/>
                <a:sym typeface="Nunito"/>
              </a:rPr>
              <a:t>Closed Models:</a:t>
            </a:r>
            <a:r>
              <a:rPr lang="en" sz="2000">
                <a:solidFill>
                  <a:schemeClr val="dk1"/>
                </a:solidFill>
                <a:latin typeface="Nunito"/>
                <a:ea typeface="Nunito"/>
                <a:cs typeface="Nunito"/>
                <a:sym typeface="Nunito"/>
              </a:rPr>
              <a:t> Operate in a closed system, not accessible for external use or modification, often used internally by organizations.</a:t>
            </a:r>
            <a:endParaRPr sz="2000">
              <a:solidFill>
                <a:schemeClr val="dk1"/>
              </a:solidFill>
              <a:latin typeface="Nunito"/>
              <a:ea typeface="Nunito"/>
              <a:cs typeface="Nunito"/>
              <a:sym typeface="Nunito"/>
            </a:endParaRPr>
          </a:p>
          <a:p>
            <a:pPr indent="0" lvl="0" marL="0" rtl="0" algn="l">
              <a:lnSpc>
                <a:spcPct val="115000"/>
              </a:lnSpc>
              <a:spcBef>
                <a:spcPts val="1200"/>
              </a:spcBef>
              <a:spcAft>
                <a:spcPts val="0"/>
              </a:spcAft>
              <a:buNone/>
            </a:pPr>
            <a:r>
              <a:rPr b="1" lang="en" sz="2000">
                <a:solidFill>
                  <a:schemeClr val="dk1"/>
                </a:solidFill>
                <a:latin typeface="Nunito"/>
                <a:ea typeface="Nunito"/>
                <a:cs typeface="Nunito"/>
                <a:sym typeface="Nunito"/>
              </a:rPr>
              <a:t>API Models:</a:t>
            </a:r>
            <a:r>
              <a:rPr lang="en" sz="2000">
                <a:solidFill>
                  <a:schemeClr val="dk1"/>
                </a:solidFill>
                <a:latin typeface="Nunito"/>
                <a:ea typeface="Nunito"/>
                <a:cs typeface="Nunito"/>
                <a:sym typeface="Nunito"/>
              </a:rPr>
              <a:t> Accessible through an interface with usage restrictions, allowing users to query the model without viewing or modifying the underlying model.</a:t>
            </a:r>
            <a:endParaRPr sz="2000">
              <a:solidFill>
                <a:schemeClr val="dk1"/>
              </a:solidFill>
              <a:latin typeface="Nunito"/>
              <a:ea typeface="Nunito"/>
              <a:cs typeface="Nunito"/>
              <a:sym typeface="Nunito"/>
            </a:endParaRPr>
          </a:p>
          <a:p>
            <a:pPr indent="0" lvl="0" marL="0" rtl="0" algn="l">
              <a:lnSpc>
                <a:spcPct val="115000"/>
              </a:lnSpc>
              <a:spcBef>
                <a:spcPts val="1200"/>
              </a:spcBef>
              <a:spcAft>
                <a:spcPts val="1200"/>
              </a:spcAft>
              <a:buNone/>
            </a:pPr>
            <a:r>
              <a:rPr b="1" lang="en" sz="2000">
                <a:solidFill>
                  <a:schemeClr val="dk1"/>
                </a:solidFill>
                <a:latin typeface="Nunito"/>
                <a:ea typeface="Nunito"/>
                <a:cs typeface="Nunito"/>
                <a:sym typeface="Nunito"/>
              </a:rPr>
              <a:t>Open Models:</a:t>
            </a:r>
            <a:r>
              <a:rPr lang="en" sz="2000">
                <a:solidFill>
                  <a:schemeClr val="dk1"/>
                </a:solidFill>
                <a:latin typeface="Nunito"/>
                <a:ea typeface="Nunito"/>
                <a:cs typeface="Nunito"/>
                <a:sym typeface="Nunito"/>
              </a:rPr>
              <a:t> Fully accessible and modifiable, often part of open-source projects, allowing users to use, modify, and distribute freely.</a:t>
            </a:r>
            <a:endParaRPr sz="2000">
              <a:latin typeface="Nunito"/>
              <a:ea typeface="Nunito"/>
              <a:cs typeface="Nunito"/>
              <a:sym typeface="Nunito"/>
            </a:endParaRPr>
          </a:p>
        </p:txBody>
      </p:sp>
      <p:sp>
        <p:nvSpPr>
          <p:cNvPr id="340" name="Google Shape;340;p2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41" name="Google Shape;341;p2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42" name="Google Shape;342;p2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0" st="0"/>
                                            </p:txEl>
                                          </p:spTgt>
                                        </p:tgtEl>
                                        <p:attrNameLst>
                                          <p:attrName>style.visibility</p:attrName>
                                        </p:attrNameLst>
                                      </p:cBhvr>
                                      <p:to>
                                        <p:strVal val="visible"/>
                                      </p:to>
                                    </p:set>
                                    <p:animEffect filter="fade" transition="in">
                                      <p:cBhvr>
                                        <p:cTn dur="300"/>
                                        <p:tgtEl>
                                          <p:spTgt spid="33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1" st="1"/>
                                            </p:txEl>
                                          </p:spTgt>
                                        </p:tgtEl>
                                        <p:attrNameLst>
                                          <p:attrName>style.visibility</p:attrName>
                                        </p:attrNameLst>
                                      </p:cBhvr>
                                      <p:to>
                                        <p:strVal val="visible"/>
                                      </p:to>
                                    </p:set>
                                    <p:animEffect filter="fade" transition="in">
                                      <p:cBhvr>
                                        <p:cTn dur="300"/>
                                        <p:tgtEl>
                                          <p:spTgt spid="33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2" st="2"/>
                                            </p:txEl>
                                          </p:spTgt>
                                        </p:tgtEl>
                                        <p:attrNameLst>
                                          <p:attrName>style.visibility</p:attrName>
                                        </p:attrNameLst>
                                      </p:cBhvr>
                                      <p:to>
                                        <p:strVal val="visible"/>
                                      </p:to>
                                    </p:set>
                                    <p:animEffect filter="fade" transition="in">
                                      <p:cBhvr>
                                        <p:cTn dur="300"/>
                                        <p:tgtEl>
                                          <p:spTgt spid="33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3" st="3"/>
                                            </p:txEl>
                                          </p:spTgt>
                                        </p:tgtEl>
                                        <p:attrNameLst>
                                          <p:attrName>style.visibility</p:attrName>
                                        </p:attrNameLst>
                                      </p:cBhvr>
                                      <p:to>
                                        <p:strVal val="visible"/>
                                      </p:to>
                                    </p:set>
                                    <p:animEffect filter="fade" transition="in">
                                      <p:cBhvr>
                                        <p:cTn dur="300"/>
                                        <p:tgtEl>
                                          <p:spTgt spid="339">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2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Computational Resources</a:t>
            </a:r>
            <a:endParaRPr/>
          </a:p>
          <a:p>
            <a:pPr indent="0" lvl="0" marL="0" rtl="0" algn="ctr">
              <a:lnSpc>
                <a:spcPct val="100000"/>
              </a:lnSpc>
              <a:spcBef>
                <a:spcPts val="0"/>
              </a:spcBef>
              <a:spcAft>
                <a:spcPts val="0"/>
              </a:spcAft>
              <a:buSzPts val="3600"/>
              <a:buNone/>
            </a:pPr>
            <a:r>
              <a:t/>
            </a:r>
            <a:endParaRPr/>
          </a:p>
        </p:txBody>
      </p:sp>
      <p:sp>
        <p:nvSpPr>
          <p:cNvPr id="348" name="Google Shape;348;p23"/>
          <p:cNvSpPr txBox="1"/>
          <p:nvPr/>
        </p:nvSpPr>
        <p:spPr>
          <a:xfrm>
            <a:off x="423400" y="817200"/>
            <a:ext cx="8409000" cy="3722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sz="2000">
                <a:solidFill>
                  <a:schemeClr val="dk1"/>
                </a:solidFill>
                <a:latin typeface="Nunito"/>
                <a:ea typeface="Nunito"/>
                <a:cs typeface="Nunito"/>
                <a:sym typeface="Nunito"/>
              </a:rPr>
              <a:t>Compute</a:t>
            </a:r>
            <a:r>
              <a:rPr lang="en" sz="2000">
                <a:solidFill>
                  <a:schemeClr val="dk1"/>
                </a:solidFill>
                <a:latin typeface="Nunito"/>
                <a:ea typeface="Nunito"/>
                <a:cs typeface="Nunito"/>
                <a:sym typeface="Nunito"/>
              </a:rPr>
              <a:t> in ML: Essential for handling the large datasets and complex calculations in machine learning, with GPUs and CPUs being primary examples.</a:t>
            </a:r>
            <a:endParaRPr sz="2000">
              <a:solidFill>
                <a:schemeClr val="dk1"/>
              </a:solidFill>
              <a:latin typeface="Nunito"/>
              <a:ea typeface="Nunito"/>
              <a:cs typeface="Nunito"/>
              <a:sym typeface="Nunito"/>
            </a:endParaRPr>
          </a:p>
          <a:p>
            <a:pPr indent="0" lvl="0" marL="0" rtl="0" algn="l">
              <a:lnSpc>
                <a:spcPct val="115000"/>
              </a:lnSpc>
              <a:spcBef>
                <a:spcPts val="1200"/>
              </a:spcBef>
              <a:spcAft>
                <a:spcPts val="0"/>
              </a:spcAft>
              <a:buClr>
                <a:schemeClr val="dk1"/>
              </a:buClr>
              <a:buSzPts val="1100"/>
              <a:buFont typeface="Arial"/>
              <a:buNone/>
            </a:pPr>
            <a:r>
              <a:rPr b="1" lang="en" sz="2000">
                <a:solidFill>
                  <a:schemeClr val="dk1"/>
                </a:solidFill>
                <a:latin typeface="Nunito"/>
                <a:ea typeface="Nunito"/>
                <a:cs typeface="Nunito"/>
                <a:sym typeface="Nunito"/>
              </a:rPr>
              <a:t>GPUs (Graphics Processing Units)</a:t>
            </a:r>
            <a:r>
              <a:rPr lang="en" sz="2000">
                <a:solidFill>
                  <a:schemeClr val="dk1"/>
                </a:solidFill>
                <a:latin typeface="Nunito"/>
                <a:ea typeface="Nunito"/>
                <a:cs typeface="Nunito"/>
                <a:sym typeface="Nunito"/>
              </a:rPr>
              <a:t>: </a:t>
            </a:r>
            <a:endParaRPr sz="2000">
              <a:solidFill>
                <a:schemeClr val="dk1"/>
              </a:solidFill>
              <a:latin typeface="Nunito"/>
              <a:ea typeface="Nunito"/>
              <a:cs typeface="Nunito"/>
              <a:sym typeface="Nunito"/>
            </a:endParaRPr>
          </a:p>
          <a:p>
            <a:pPr indent="0" lvl="0" marL="0" rtl="0" algn="l">
              <a:lnSpc>
                <a:spcPct val="115000"/>
              </a:lnSpc>
              <a:spcBef>
                <a:spcPts val="1200"/>
              </a:spcBef>
              <a:spcAft>
                <a:spcPts val="1200"/>
              </a:spcAft>
              <a:buNone/>
            </a:pPr>
            <a:r>
              <a:t/>
            </a:r>
            <a:endParaRPr sz="2000">
              <a:solidFill>
                <a:schemeClr val="dk1"/>
              </a:solidFill>
              <a:latin typeface="Nunito"/>
              <a:ea typeface="Nunito"/>
              <a:cs typeface="Nunito"/>
              <a:sym typeface="Nunito"/>
            </a:endParaRPr>
          </a:p>
        </p:txBody>
      </p:sp>
      <p:sp>
        <p:nvSpPr>
          <p:cNvPr id="349" name="Google Shape;349;p2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50" name="Google Shape;350;p2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51" name="Google Shape;351;p2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352" name="Google Shape;352;p23"/>
          <p:cNvPicPr preferRelativeResize="0"/>
          <p:nvPr/>
        </p:nvPicPr>
        <p:blipFill rotWithShape="1">
          <a:blip r:embed="rId3">
            <a:alphaModFix/>
          </a:blip>
          <a:srcRect b="31165" l="16470" r="16470" t="8554"/>
          <a:stretch/>
        </p:blipFill>
        <p:spPr>
          <a:xfrm>
            <a:off x="6325925" y="3152951"/>
            <a:ext cx="2818074" cy="1685745"/>
          </a:xfrm>
          <a:prstGeom prst="rect">
            <a:avLst/>
          </a:prstGeom>
          <a:noFill/>
          <a:ln>
            <a:noFill/>
          </a:ln>
        </p:spPr>
      </p:pic>
      <p:pic>
        <p:nvPicPr>
          <p:cNvPr id="353" name="Google Shape;353;p23"/>
          <p:cNvPicPr preferRelativeResize="0"/>
          <p:nvPr/>
        </p:nvPicPr>
        <p:blipFill rotWithShape="1">
          <a:blip r:embed="rId4">
            <a:alphaModFix/>
          </a:blip>
          <a:srcRect b="8892" l="9335" r="11888" t="16386"/>
          <a:stretch/>
        </p:blipFill>
        <p:spPr>
          <a:xfrm>
            <a:off x="6325925" y="1599975"/>
            <a:ext cx="2818074" cy="1781574"/>
          </a:xfrm>
          <a:prstGeom prst="rect">
            <a:avLst/>
          </a:prstGeom>
          <a:noFill/>
          <a:ln>
            <a:noFill/>
          </a:ln>
        </p:spPr>
      </p:pic>
      <p:sp>
        <p:nvSpPr>
          <p:cNvPr id="354" name="Google Shape;354;p23"/>
          <p:cNvSpPr txBox="1"/>
          <p:nvPr/>
        </p:nvSpPr>
        <p:spPr>
          <a:xfrm>
            <a:off x="423400" y="1960200"/>
            <a:ext cx="8409000" cy="178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355600" lvl="0" marL="457200" rtl="0" algn="l">
              <a:lnSpc>
                <a:spcPct val="115000"/>
              </a:lnSpc>
              <a:spcBef>
                <a:spcPts val="1200"/>
              </a:spcBef>
              <a:spcAft>
                <a:spcPts val="0"/>
              </a:spcAft>
              <a:buClr>
                <a:schemeClr val="dk1"/>
              </a:buClr>
              <a:buSzPts val="2000"/>
              <a:buFont typeface="Nunito"/>
              <a:buChar char="●"/>
            </a:pPr>
            <a:r>
              <a:rPr lang="en" sz="2000">
                <a:solidFill>
                  <a:schemeClr val="dk1"/>
                </a:solidFill>
                <a:latin typeface="Nunito"/>
                <a:ea typeface="Nunito"/>
                <a:cs typeface="Nunito"/>
                <a:sym typeface="Nunito"/>
              </a:rPr>
              <a:t>Parallel processing</a:t>
            </a:r>
            <a:endParaRPr sz="2000">
              <a:solidFill>
                <a:schemeClr val="dk1"/>
              </a:solidFill>
              <a:latin typeface="Nunito"/>
              <a:ea typeface="Nunito"/>
              <a:cs typeface="Nunito"/>
              <a:sym typeface="Nunito"/>
            </a:endParaRPr>
          </a:p>
          <a:p>
            <a:pPr indent="0" lvl="0" marL="0" rtl="0" algn="l">
              <a:lnSpc>
                <a:spcPct val="115000"/>
              </a:lnSpc>
              <a:spcBef>
                <a:spcPts val="1200"/>
              </a:spcBef>
              <a:spcAft>
                <a:spcPts val="1200"/>
              </a:spcAft>
              <a:buNone/>
            </a:pPr>
            <a:r>
              <a:t/>
            </a:r>
            <a:endParaRPr sz="2000">
              <a:solidFill>
                <a:schemeClr val="dk1"/>
              </a:solidFill>
              <a:latin typeface="Nunito"/>
              <a:ea typeface="Nunito"/>
              <a:cs typeface="Nunito"/>
              <a:sym typeface="Nunito"/>
            </a:endParaRPr>
          </a:p>
        </p:txBody>
      </p:sp>
      <p:sp>
        <p:nvSpPr>
          <p:cNvPr id="355" name="Google Shape;355;p23"/>
          <p:cNvSpPr txBox="1"/>
          <p:nvPr/>
        </p:nvSpPr>
        <p:spPr>
          <a:xfrm>
            <a:off x="423400" y="2850925"/>
            <a:ext cx="8409000" cy="871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t/>
            </a:r>
            <a:endParaRPr sz="2000">
              <a:solidFill>
                <a:schemeClr val="dk1"/>
              </a:solidFill>
              <a:latin typeface="Nunito"/>
              <a:ea typeface="Nunito"/>
              <a:cs typeface="Nunito"/>
              <a:sym typeface="Nunito"/>
            </a:endParaRPr>
          </a:p>
          <a:p>
            <a:pPr indent="0" lvl="0" marL="0" rtl="0" algn="l">
              <a:lnSpc>
                <a:spcPct val="115000"/>
              </a:lnSpc>
              <a:spcBef>
                <a:spcPts val="1200"/>
              </a:spcBef>
              <a:spcAft>
                <a:spcPts val="0"/>
              </a:spcAft>
              <a:buClr>
                <a:schemeClr val="dk1"/>
              </a:buClr>
              <a:buSzPts val="1100"/>
              <a:buFont typeface="Arial"/>
              <a:buNone/>
            </a:pPr>
            <a:r>
              <a:rPr b="1" lang="en" sz="2000">
                <a:solidFill>
                  <a:schemeClr val="dk1"/>
                </a:solidFill>
                <a:latin typeface="Nunito"/>
                <a:ea typeface="Nunito"/>
                <a:cs typeface="Nunito"/>
                <a:sym typeface="Nunito"/>
              </a:rPr>
              <a:t>CPUs (Central Processing Units)</a:t>
            </a:r>
            <a:r>
              <a:rPr lang="en" sz="2000">
                <a:solidFill>
                  <a:schemeClr val="dk1"/>
                </a:solidFill>
                <a:latin typeface="Nunito"/>
                <a:ea typeface="Nunito"/>
                <a:cs typeface="Nunito"/>
                <a:sym typeface="Nunito"/>
              </a:rPr>
              <a:t>: </a:t>
            </a:r>
            <a:endParaRPr sz="2000">
              <a:solidFill>
                <a:schemeClr val="dk1"/>
              </a:solidFill>
              <a:latin typeface="Nunito"/>
              <a:ea typeface="Nunito"/>
              <a:cs typeface="Nunito"/>
              <a:sym typeface="Nunito"/>
            </a:endParaRPr>
          </a:p>
          <a:p>
            <a:pPr indent="0" lvl="0" marL="0" rtl="0" algn="l">
              <a:lnSpc>
                <a:spcPct val="115000"/>
              </a:lnSpc>
              <a:spcBef>
                <a:spcPts val="1200"/>
              </a:spcBef>
              <a:spcAft>
                <a:spcPts val="1200"/>
              </a:spcAft>
              <a:buNone/>
            </a:pPr>
            <a:r>
              <a:t/>
            </a:r>
            <a:endParaRPr sz="2000">
              <a:solidFill>
                <a:schemeClr val="dk1"/>
              </a:solidFill>
              <a:latin typeface="Nunito"/>
              <a:ea typeface="Nunito"/>
              <a:cs typeface="Nunito"/>
              <a:sym typeface="Nunito"/>
            </a:endParaRPr>
          </a:p>
        </p:txBody>
      </p:sp>
      <p:sp>
        <p:nvSpPr>
          <p:cNvPr id="356" name="Google Shape;356;p23"/>
          <p:cNvSpPr txBox="1"/>
          <p:nvPr/>
        </p:nvSpPr>
        <p:spPr>
          <a:xfrm>
            <a:off x="423400" y="3285600"/>
            <a:ext cx="8409000" cy="178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355600" lvl="0" marL="457200" rtl="0" algn="l">
              <a:lnSpc>
                <a:spcPct val="115000"/>
              </a:lnSpc>
              <a:spcBef>
                <a:spcPts val="1200"/>
              </a:spcBef>
              <a:spcAft>
                <a:spcPts val="0"/>
              </a:spcAft>
              <a:buClr>
                <a:schemeClr val="dk1"/>
              </a:buClr>
              <a:buSzPts val="2000"/>
              <a:buFont typeface="Nunito"/>
              <a:buChar char="●"/>
            </a:pPr>
            <a:r>
              <a:rPr lang="en" sz="2000">
                <a:solidFill>
                  <a:schemeClr val="dk1"/>
                </a:solidFill>
                <a:latin typeface="Nunito"/>
                <a:ea typeface="Nunito"/>
                <a:cs typeface="Nunito"/>
                <a:sym typeface="Nunito"/>
              </a:rPr>
              <a:t>Sequential processing</a:t>
            </a:r>
            <a:endParaRPr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0" st="0"/>
                                            </p:txEl>
                                          </p:spTgt>
                                        </p:tgtEl>
                                        <p:attrNameLst>
                                          <p:attrName>style.visibility</p:attrName>
                                        </p:attrNameLst>
                                      </p:cBhvr>
                                      <p:to>
                                        <p:strVal val="visible"/>
                                      </p:to>
                                    </p:set>
                                    <p:animEffect filter="fade" transition="in">
                                      <p:cBhvr>
                                        <p:cTn dur="300"/>
                                        <p:tgtEl>
                                          <p:spTgt spid="34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1" st="1"/>
                                            </p:txEl>
                                          </p:spTgt>
                                        </p:tgtEl>
                                        <p:attrNameLst>
                                          <p:attrName>style.visibility</p:attrName>
                                        </p:attrNameLst>
                                      </p:cBhvr>
                                      <p:to>
                                        <p:strVal val="visible"/>
                                      </p:to>
                                    </p:set>
                                    <p:animEffect filter="fade" transition="in">
                                      <p:cBhvr>
                                        <p:cTn dur="300"/>
                                        <p:tgtEl>
                                          <p:spTgt spid="34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2" st="2"/>
                                            </p:txEl>
                                          </p:spTgt>
                                        </p:tgtEl>
                                        <p:attrNameLst>
                                          <p:attrName>style.visibility</p:attrName>
                                        </p:attrNameLst>
                                      </p:cBhvr>
                                      <p:to>
                                        <p:strVal val="visible"/>
                                      </p:to>
                                    </p:set>
                                    <p:animEffect filter="fade" transition="in">
                                      <p:cBhvr>
                                        <p:cTn dur="300"/>
                                        <p:tgtEl>
                                          <p:spTgt spid="348">
                                            <p:txEl>
                                              <p:pRg end="2" st="2"/>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300"/>
                                        <p:tgtEl>
                                          <p:spTgt spid="3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xEl>
                                              <p:pRg end="0" st="0"/>
                                            </p:txEl>
                                          </p:spTgt>
                                        </p:tgtEl>
                                        <p:attrNameLst>
                                          <p:attrName>style.visibility</p:attrName>
                                        </p:attrNameLst>
                                      </p:cBhvr>
                                      <p:to>
                                        <p:strVal val="visible"/>
                                      </p:to>
                                    </p:set>
                                    <p:animEffect filter="fade" transition="in">
                                      <p:cBhvr>
                                        <p:cTn dur="300"/>
                                        <p:tgtEl>
                                          <p:spTgt spid="35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xEl>
                                              <p:pRg end="1" st="1"/>
                                            </p:txEl>
                                          </p:spTgt>
                                        </p:tgtEl>
                                        <p:attrNameLst>
                                          <p:attrName>style.visibility</p:attrName>
                                        </p:attrNameLst>
                                      </p:cBhvr>
                                      <p:to>
                                        <p:strVal val="visible"/>
                                      </p:to>
                                    </p:set>
                                    <p:animEffect filter="fade" transition="in">
                                      <p:cBhvr>
                                        <p:cTn dur="300"/>
                                        <p:tgtEl>
                                          <p:spTgt spid="35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xEl>
                                              <p:pRg end="2" st="2"/>
                                            </p:txEl>
                                          </p:spTgt>
                                        </p:tgtEl>
                                        <p:attrNameLst>
                                          <p:attrName>style.visibility</p:attrName>
                                        </p:attrNameLst>
                                      </p:cBhvr>
                                      <p:to>
                                        <p:strVal val="visible"/>
                                      </p:to>
                                    </p:set>
                                    <p:animEffect filter="fade" transition="in">
                                      <p:cBhvr>
                                        <p:cTn dur="300"/>
                                        <p:tgtEl>
                                          <p:spTgt spid="35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300"/>
                                        <p:tgtEl>
                                          <p:spTgt spid="355"/>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300"/>
                                        <p:tgtEl>
                                          <p:spTgt spid="3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xEl>
                                              <p:pRg end="0" st="0"/>
                                            </p:txEl>
                                          </p:spTgt>
                                        </p:tgtEl>
                                        <p:attrNameLst>
                                          <p:attrName>style.visibility</p:attrName>
                                        </p:attrNameLst>
                                      </p:cBhvr>
                                      <p:to>
                                        <p:strVal val="visible"/>
                                      </p:to>
                                    </p:set>
                                    <p:animEffect filter="fade" transition="in">
                                      <p:cBhvr>
                                        <p:cTn dur="300"/>
                                        <p:tgtEl>
                                          <p:spTgt spid="35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xEl>
                                              <p:pRg end="1" st="1"/>
                                            </p:txEl>
                                          </p:spTgt>
                                        </p:tgtEl>
                                        <p:attrNameLst>
                                          <p:attrName>style.visibility</p:attrName>
                                        </p:attrNameLst>
                                      </p:cBhvr>
                                      <p:to>
                                        <p:strVal val="visible"/>
                                      </p:to>
                                    </p:set>
                                    <p:animEffect filter="fade" transition="in">
                                      <p:cBhvr>
                                        <p:cTn dur="300"/>
                                        <p:tgtEl>
                                          <p:spTgt spid="35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2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Tasks, Inputs, Outputs</a:t>
            </a:r>
            <a:endParaRPr/>
          </a:p>
          <a:p>
            <a:pPr indent="0" lvl="0" marL="0" rtl="0" algn="ctr">
              <a:lnSpc>
                <a:spcPct val="100000"/>
              </a:lnSpc>
              <a:spcBef>
                <a:spcPts val="0"/>
              </a:spcBef>
              <a:spcAft>
                <a:spcPts val="0"/>
              </a:spcAft>
              <a:buSzPts val="3600"/>
              <a:buNone/>
            </a:pPr>
            <a:r>
              <a:t/>
            </a:r>
            <a:endParaRPr/>
          </a:p>
        </p:txBody>
      </p:sp>
      <p:sp>
        <p:nvSpPr>
          <p:cNvPr id="362" name="Google Shape;362;p24"/>
          <p:cNvSpPr txBox="1"/>
          <p:nvPr/>
        </p:nvSpPr>
        <p:spPr>
          <a:xfrm>
            <a:off x="423400" y="817200"/>
            <a:ext cx="87501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Task</a:t>
            </a:r>
            <a:r>
              <a:rPr b="0" i="0" lang="en" sz="2000" u="none" cap="none" strike="noStrike">
                <a:solidFill>
                  <a:schemeClr val="dk1"/>
                </a:solidFill>
                <a:latin typeface="Nunito"/>
                <a:ea typeface="Nunito"/>
                <a:cs typeface="Nunito"/>
                <a:sym typeface="Nunito"/>
              </a:rPr>
              <a:t>: What is the primary goal of the ML model? </a:t>
            </a:r>
            <a:endParaRPr b="0" i="0" sz="2000" u="none" cap="none" strike="noStrike">
              <a:solidFill>
                <a:schemeClr val="dk1"/>
              </a:solidFill>
              <a:latin typeface="Nunito"/>
              <a:ea typeface="Nunito"/>
              <a:cs typeface="Nunito"/>
              <a:sym typeface="Nunito"/>
            </a:endParaRPr>
          </a:p>
          <a:p>
            <a:pPr indent="0" lvl="0" marL="1371600" marR="0" rtl="0" algn="l">
              <a:lnSpc>
                <a:spcPct val="115000"/>
              </a:lnSpc>
              <a:spcBef>
                <a:spcPts val="0"/>
              </a:spcBef>
              <a:spcAft>
                <a:spcPts val="0"/>
              </a:spcAft>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Inputs</a:t>
            </a:r>
            <a:r>
              <a:rPr b="0" i="0" lang="en" sz="2000" u="none" cap="none" strike="noStrike">
                <a:solidFill>
                  <a:schemeClr val="dk1"/>
                </a:solidFill>
                <a:latin typeface="Nunito"/>
                <a:ea typeface="Nunito"/>
                <a:cs typeface="Nunito"/>
                <a:sym typeface="Nunito"/>
              </a:rPr>
              <a:t>: What data does the ML system receive? </a:t>
            </a:r>
            <a:endParaRPr b="0" i="0" sz="2000" u="none" cap="none" strike="noStrike">
              <a:solidFill>
                <a:schemeClr val="dk1"/>
              </a:solidFill>
              <a:latin typeface="Nunito"/>
              <a:ea typeface="Nunito"/>
              <a:cs typeface="Nunito"/>
              <a:sym typeface="Nunito"/>
            </a:endParaRPr>
          </a:p>
          <a:p>
            <a:pPr indent="0" lvl="0" marL="1371600" marR="0" rtl="0" algn="l">
              <a:lnSpc>
                <a:spcPct val="115000"/>
              </a:lnSpc>
              <a:spcBef>
                <a:spcPts val="0"/>
              </a:spcBef>
              <a:spcAft>
                <a:spcPts val="0"/>
              </a:spcAft>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Outputs</a:t>
            </a:r>
            <a:r>
              <a:rPr b="0" i="0" lang="en" sz="2000" u="none" cap="none" strike="noStrike">
                <a:solidFill>
                  <a:schemeClr val="dk1"/>
                </a:solidFill>
                <a:latin typeface="Nunito"/>
                <a:ea typeface="Nunito"/>
                <a:cs typeface="Nunito"/>
                <a:sym typeface="Nunito"/>
              </a:rPr>
              <a:t>: What does the ML system produce? </a:t>
            </a:r>
            <a:endParaRPr b="0" i="0" sz="2000" u="none" cap="none" strike="noStrike">
              <a:solidFill>
                <a:schemeClr val="dk1"/>
              </a:solidFill>
              <a:latin typeface="Nunito"/>
              <a:ea typeface="Nunito"/>
              <a:cs typeface="Nunito"/>
              <a:sym typeface="Nunito"/>
            </a:endParaRPr>
          </a:p>
        </p:txBody>
      </p:sp>
      <p:sp>
        <p:nvSpPr>
          <p:cNvPr id="363" name="Google Shape;363;p2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64" name="Google Shape;364;p2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65" name="Google Shape;365;p2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
                                            <p:txEl>
                                              <p:pRg end="0" st="0"/>
                                            </p:txEl>
                                          </p:spTgt>
                                        </p:tgtEl>
                                        <p:attrNameLst>
                                          <p:attrName>style.visibility</p:attrName>
                                        </p:attrNameLst>
                                      </p:cBhvr>
                                      <p:to>
                                        <p:strVal val="visible"/>
                                      </p:to>
                                    </p:set>
                                    <p:animEffect filter="fade" transition="in">
                                      <p:cBhvr>
                                        <p:cTn dur="300"/>
                                        <p:tgtEl>
                                          <p:spTgt spid="36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
                                            <p:txEl>
                                              <p:pRg end="1" st="1"/>
                                            </p:txEl>
                                          </p:spTgt>
                                        </p:tgtEl>
                                        <p:attrNameLst>
                                          <p:attrName>style.visibility</p:attrName>
                                        </p:attrNameLst>
                                      </p:cBhvr>
                                      <p:to>
                                        <p:strVal val="visible"/>
                                      </p:to>
                                    </p:set>
                                    <p:animEffect filter="fade" transition="in">
                                      <p:cBhvr>
                                        <p:cTn dur="300"/>
                                        <p:tgtEl>
                                          <p:spTgt spid="36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
                                            <p:txEl>
                                              <p:pRg end="2" st="2"/>
                                            </p:txEl>
                                          </p:spTgt>
                                        </p:tgtEl>
                                        <p:attrNameLst>
                                          <p:attrName>style.visibility</p:attrName>
                                        </p:attrNameLst>
                                      </p:cBhvr>
                                      <p:to>
                                        <p:strVal val="visible"/>
                                      </p:to>
                                    </p:set>
                                    <p:animEffect filter="fade" transition="in">
                                      <p:cBhvr>
                                        <p:cTn dur="300"/>
                                        <p:tgtEl>
                                          <p:spTgt spid="36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
                                            <p:txEl>
                                              <p:pRg end="3" st="3"/>
                                            </p:txEl>
                                          </p:spTgt>
                                        </p:tgtEl>
                                        <p:attrNameLst>
                                          <p:attrName>style.visibility</p:attrName>
                                        </p:attrNameLst>
                                      </p:cBhvr>
                                      <p:to>
                                        <p:strVal val="visible"/>
                                      </p:to>
                                    </p:set>
                                    <p:animEffect filter="fade" transition="in">
                                      <p:cBhvr>
                                        <p:cTn dur="300"/>
                                        <p:tgtEl>
                                          <p:spTgt spid="36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
                                            <p:txEl>
                                              <p:pRg end="4" st="4"/>
                                            </p:txEl>
                                          </p:spTgt>
                                        </p:tgtEl>
                                        <p:attrNameLst>
                                          <p:attrName>style.visibility</p:attrName>
                                        </p:attrNameLst>
                                      </p:cBhvr>
                                      <p:to>
                                        <p:strVal val="visible"/>
                                      </p:to>
                                    </p:set>
                                    <p:animEffect filter="fade" transition="in">
                                      <p:cBhvr>
                                        <p:cTn dur="300"/>
                                        <p:tgtEl>
                                          <p:spTgt spid="362">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2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Types of Input Data</a:t>
            </a:r>
            <a:endParaRPr/>
          </a:p>
          <a:p>
            <a:pPr indent="0" lvl="0" marL="0" rtl="0" algn="ctr">
              <a:lnSpc>
                <a:spcPct val="100000"/>
              </a:lnSpc>
              <a:spcBef>
                <a:spcPts val="0"/>
              </a:spcBef>
              <a:spcAft>
                <a:spcPts val="0"/>
              </a:spcAft>
              <a:buSzPts val="3600"/>
              <a:buNone/>
            </a:pPr>
            <a:r>
              <a:t/>
            </a:r>
            <a:endParaRPr/>
          </a:p>
        </p:txBody>
      </p:sp>
      <p:sp>
        <p:nvSpPr>
          <p:cNvPr id="371" name="Google Shape;371;p25"/>
          <p:cNvSpPr txBox="1"/>
          <p:nvPr/>
        </p:nvSpPr>
        <p:spPr>
          <a:xfrm>
            <a:off x="423400" y="745850"/>
            <a:ext cx="8817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Modality</a:t>
            </a:r>
            <a:r>
              <a:rPr b="0" i="0" lang="en" sz="2000" u="none" cap="none" strike="noStrike">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a type of input to an ML model</a:t>
            </a:r>
            <a:endParaRPr b="0" i="0" sz="2000" u="none" cap="none" strike="noStrike">
              <a:solidFill>
                <a:schemeClr val="dk1"/>
              </a:solidFill>
              <a:latin typeface="Nunito"/>
              <a:ea typeface="Nunito"/>
              <a:cs typeface="Nunito"/>
              <a:sym typeface="Nunito"/>
            </a:endParaRPr>
          </a:p>
        </p:txBody>
      </p:sp>
      <p:sp>
        <p:nvSpPr>
          <p:cNvPr id="372" name="Google Shape;372;p2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73" name="Google Shape;373;p2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74" name="Google Shape;374;p2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75" name="Google Shape;375;p25"/>
          <p:cNvSpPr txBox="1"/>
          <p:nvPr/>
        </p:nvSpPr>
        <p:spPr>
          <a:xfrm>
            <a:off x="423400" y="1434488"/>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Major modalities in machine learning:</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Tables</a:t>
            </a:r>
            <a:endParaRPr b="0" i="0" sz="2000" u="none" cap="none" strike="noStrike">
              <a:solidFill>
                <a:schemeClr val="dk1"/>
              </a:solidFill>
              <a:latin typeface="Nunito"/>
              <a:ea typeface="Nunito"/>
              <a:cs typeface="Nunito"/>
              <a:sym typeface="Nunito"/>
            </a:endParaRPr>
          </a:p>
        </p:txBody>
      </p:sp>
      <p:sp>
        <p:nvSpPr>
          <p:cNvPr id="376" name="Google Shape;376;p25"/>
          <p:cNvSpPr txBox="1"/>
          <p:nvPr/>
        </p:nvSpPr>
        <p:spPr>
          <a:xfrm>
            <a:off x="423400" y="2157563"/>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Text</a:t>
            </a:r>
            <a:endParaRPr b="0" i="0" sz="2000" u="none" cap="none" strike="noStrike">
              <a:solidFill>
                <a:schemeClr val="dk1"/>
              </a:solidFill>
              <a:latin typeface="Nunito"/>
              <a:ea typeface="Nunito"/>
              <a:cs typeface="Nunito"/>
              <a:sym typeface="Nunito"/>
            </a:endParaRPr>
          </a:p>
        </p:txBody>
      </p:sp>
      <p:sp>
        <p:nvSpPr>
          <p:cNvPr id="377" name="Google Shape;377;p25"/>
          <p:cNvSpPr txBox="1"/>
          <p:nvPr/>
        </p:nvSpPr>
        <p:spPr>
          <a:xfrm>
            <a:off x="423400" y="2515092"/>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Images</a:t>
            </a:r>
            <a:endParaRPr b="0" i="0" sz="2000" u="none" cap="none" strike="noStrike">
              <a:solidFill>
                <a:schemeClr val="dk1"/>
              </a:solidFill>
              <a:latin typeface="Nunito"/>
              <a:ea typeface="Nunito"/>
              <a:cs typeface="Nunito"/>
              <a:sym typeface="Nunito"/>
            </a:endParaRPr>
          </a:p>
        </p:txBody>
      </p:sp>
      <p:sp>
        <p:nvSpPr>
          <p:cNvPr id="378" name="Google Shape;378;p25"/>
          <p:cNvSpPr txBox="1"/>
          <p:nvPr/>
        </p:nvSpPr>
        <p:spPr>
          <a:xfrm>
            <a:off x="423400" y="2872621"/>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Video</a:t>
            </a:r>
            <a:endParaRPr b="0" i="0" sz="2000" u="none" cap="none" strike="noStrike">
              <a:solidFill>
                <a:schemeClr val="dk1"/>
              </a:solidFill>
              <a:latin typeface="Nunito"/>
              <a:ea typeface="Nunito"/>
              <a:cs typeface="Nunito"/>
              <a:sym typeface="Nunito"/>
            </a:endParaRPr>
          </a:p>
        </p:txBody>
      </p:sp>
      <p:sp>
        <p:nvSpPr>
          <p:cNvPr id="379" name="Google Shape;379;p25"/>
          <p:cNvSpPr txBox="1"/>
          <p:nvPr/>
        </p:nvSpPr>
        <p:spPr>
          <a:xfrm>
            <a:off x="423400" y="3230150"/>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Audio</a:t>
            </a:r>
            <a:endParaRPr b="0" i="0" sz="2000" u="none" cap="none" strike="noStrike">
              <a:solidFill>
                <a:schemeClr val="dk1"/>
              </a:solidFill>
              <a:latin typeface="Nunito"/>
              <a:ea typeface="Nunito"/>
              <a:cs typeface="Nunito"/>
              <a:sym typeface="Nunito"/>
            </a:endParaRPr>
          </a:p>
        </p:txBody>
      </p:sp>
      <p:sp>
        <p:nvSpPr>
          <p:cNvPr id="380" name="Google Shape;380;p25"/>
          <p:cNvSpPr txBox="1"/>
          <p:nvPr/>
        </p:nvSpPr>
        <p:spPr>
          <a:xfrm>
            <a:off x="423400" y="3587679"/>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Time series</a:t>
            </a:r>
            <a:endParaRPr b="0" i="0" sz="2000" u="none" cap="none" strike="noStrike">
              <a:solidFill>
                <a:schemeClr val="dk1"/>
              </a:solidFill>
              <a:latin typeface="Nunito"/>
              <a:ea typeface="Nunito"/>
              <a:cs typeface="Nunito"/>
              <a:sym typeface="Nunito"/>
            </a:endParaRPr>
          </a:p>
        </p:txBody>
      </p:sp>
      <p:sp>
        <p:nvSpPr>
          <p:cNvPr id="381" name="Google Shape;381;p25"/>
          <p:cNvSpPr txBox="1"/>
          <p:nvPr/>
        </p:nvSpPr>
        <p:spPr>
          <a:xfrm>
            <a:off x="423400" y="3945208"/>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Graphs</a:t>
            </a:r>
            <a:endParaRPr b="0" i="0" sz="2000" u="none" cap="none" strike="noStrike">
              <a:solidFill>
                <a:schemeClr val="dk1"/>
              </a:solidFill>
              <a:latin typeface="Nunito"/>
              <a:ea typeface="Nunito"/>
              <a:cs typeface="Nunito"/>
              <a:sym typeface="Nunito"/>
            </a:endParaRPr>
          </a:p>
        </p:txBody>
      </p:sp>
      <p:sp>
        <p:nvSpPr>
          <p:cNvPr id="382" name="Google Shape;382;p25"/>
          <p:cNvSpPr txBox="1"/>
          <p:nvPr/>
        </p:nvSpPr>
        <p:spPr>
          <a:xfrm>
            <a:off x="423400" y="4302738"/>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Set values</a:t>
            </a:r>
            <a:endParaRPr b="0" i="0" sz="2000" u="none" cap="none" strike="noStrike">
              <a:solidFill>
                <a:schemeClr val="dk1"/>
              </a:solidFill>
              <a:latin typeface="Nunito"/>
              <a:ea typeface="Nunito"/>
              <a:cs typeface="Nunito"/>
              <a:sym typeface="Nunito"/>
            </a:endParaRPr>
          </a:p>
        </p:txBody>
      </p:sp>
      <p:pic>
        <p:nvPicPr>
          <p:cNvPr id="383" name="Google Shape;383;p25"/>
          <p:cNvPicPr preferRelativeResize="0"/>
          <p:nvPr/>
        </p:nvPicPr>
        <p:blipFill rotWithShape="1">
          <a:blip r:embed="rId3">
            <a:alphaModFix/>
          </a:blip>
          <a:srcRect b="0" l="0" r="0" t="0"/>
          <a:stretch/>
        </p:blipFill>
        <p:spPr>
          <a:xfrm>
            <a:off x="4685574" y="2152073"/>
            <a:ext cx="3564551" cy="2686615"/>
          </a:xfrm>
          <a:prstGeom prst="rect">
            <a:avLst/>
          </a:prstGeom>
          <a:noFill/>
          <a:ln>
            <a:noFill/>
          </a:ln>
        </p:spPr>
      </p:pic>
      <p:pic>
        <p:nvPicPr>
          <p:cNvPr id="384" name="Google Shape;384;p25"/>
          <p:cNvPicPr preferRelativeResize="0"/>
          <p:nvPr/>
        </p:nvPicPr>
        <p:blipFill rotWithShape="1">
          <a:blip r:embed="rId4">
            <a:alphaModFix/>
          </a:blip>
          <a:srcRect b="0" l="0" r="0" t="0"/>
          <a:stretch/>
        </p:blipFill>
        <p:spPr>
          <a:xfrm>
            <a:off x="5394725" y="1977487"/>
            <a:ext cx="2004014" cy="2686625"/>
          </a:xfrm>
          <a:prstGeom prst="rect">
            <a:avLst/>
          </a:prstGeom>
          <a:noFill/>
          <a:ln>
            <a:noFill/>
          </a:ln>
        </p:spPr>
      </p:pic>
      <p:pic>
        <p:nvPicPr>
          <p:cNvPr id="385" name="Google Shape;385;p25"/>
          <p:cNvPicPr preferRelativeResize="0"/>
          <p:nvPr/>
        </p:nvPicPr>
        <p:blipFill rotWithShape="1">
          <a:blip r:embed="rId5">
            <a:alphaModFix/>
          </a:blip>
          <a:srcRect b="0" l="0" r="0" t="0"/>
          <a:stretch/>
        </p:blipFill>
        <p:spPr>
          <a:xfrm>
            <a:off x="5537675" y="1901275"/>
            <a:ext cx="1806751" cy="2941100"/>
          </a:xfrm>
          <a:prstGeom prst="rect">
            <a:avLst/>
          </a:prstGeom>
          <a:noFill/>
          <a:ln>
            <a:noFill/>
          </a:ln>
        </p:spPr>
      </p:pic>
      <p:pic>
        <p:nvPicPr>
          <p:cNvPr id="386" name="Google Shape;386;p25"/>
          <p:cNvPicPr preferRelativeResize="0"/>
          <p:nvPr/>
        </p:nvPicPr>
        <p:blipFill rotWithShape="1">
          <a:blip r:embed="rId6">
            <a:alphaModFix/>
          </a:blip>
          <a:srcRect b="33272" l="47906" r="15677" t="22180"/>
          <a:stretch/>
        </p:blipFill>
        <p:spPr>
          <a:xfrm>
            <a:off x="4920150" y="2156725"/>
            <a:ext cx="3329974" cy="2291350"/>
          </a:xfrm>
          <a:prstGeom prst="rect">
            <a:avLst/>
          </a:prstGeom>
          <a:noFill/>
          <a:ln>
            <a:noFill/>
          </a:ln>
        </p:spPr>
      </p:pic>
      <p:pic>
        <p:nvPicPr>
          <p:cNvPr id="387" name="Google Shape;387;p25"/>
          <p:cNvPicPr preferRelativeResize="0"/>
          <p:nvPr/>
        </p:nvPicPr>
        <p:blipFill rotWithShape="1">
          <a:blip r:embed="rId7">
            <a:alphaModFix/>
          </a:blip>
          <a:srcRect b="0" l="10399" r="8101" t="0"/>
          <a:stretch/>
        </p:blipFill>
        <p:spPr>
          <a:xfrm>
            <a:off x="3640584" y="1897600"/>
            <a:ext cx="5512315" cy="2941100"/>
          </a:xfrm>
          <a:prstGeom prst="rect">
            <a:avLst/>
          </a:prstGeom>
          <a:noFill/>
          <a:ln>
            <a:noFill/>
          </a:ln>
        </p:spPr>
      </p:pic>
      <p:pic>
        <p:nvPicPr>
          <p:cNvPr id="388" name="Google Shape;388;p25"/>
          <p:cNvPicPr preferRelativeResize="0"/>
          <p:nvPr/>
        </p:nvPicPr>
        <p:blipFill rotWithShape="1">
          <a:blip r:embed="rId8">
            <a:alphaModFix/>
          </a:blip>
          <a:srcRect b="0" l="0" r="0" t="0"/>
          <a:stretch/>
        </p:blipFill>
        <p:spPr>
          <a:xfrm>
            <a:off x="5055874" y="2123150"/>
            <a:ext cx="2481544" cy="2358500"/>
          </a:xfrm>
          <a:prstGeom prst="rect">
            <a:avLst/>
          </a:prstGeom>
          <a:noFill/>
          <a:ln>
            <a:noFill/>
          </a:ln>
        </p:spPr>
      </p:pic>
      <p:pic>
        <p:nvPicPr>
          <p:cNvPr id="389" name="Google Shape;389;p25"/>
          <p:cNvPicPr preferRelativeResize="0"/>
          <p:nvPr/>
        </p:nvPicPr>
        <p:blipFill>
          <a:blip r:embed="rId9">
            <a:alphaModFix/>
          </a:blip>
          <a:stretch>
            <a:fillRect/>
          </a:stretch>
        </p:blipFill>
        <p:spPr>
          <a:xfrm>
            <a:off x="4688480" y="2515094"/>
            <a:ext cx="3505140" cy="1517225"/>
          </a:xfrm>
          <a:prstGeom prst="rect">
            <a:avLst/>
          </a:prstGeom>
          <a:noFill/>
          <a:ln>
            <a:noFill/>
          </a:ln>
        </p:spPr>
      </p:pic>
      <p:pic>
        <p:nvPicPr>
          <p:cNvPr id="390" name="Google Shape;390;p25"/>
          <p:cNvPicPr preferRelativeResize="0"/>
          <p:nvPr/>
        </p:nvPicPr>
        <p:blipFill>
          <a:blip r:embed="rId10">
            <a:alphaModFix/>
          </a:blip>
          <a:stretch>
            <a:fillRect/>
          </a:stretch>
        </p:blipFill>
        <p:spPr>
          <a:xfrm>
            <a:off x="5140158" y="2123150"/>
            <a:ext cx="2312985" cy="224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300"/>
                                        <p:tgtEl>
                                          <p:spTgt spid="3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xEl>
                                              <p:pRg end="0" st="0"/>
                                            </p:txEl>
                                          </p:spTgt>
                                        </p:tgtEl>
                                        <p:attrNameLst>
                                          <p:attrName>style.visibility</p:attrName>
                                        </p:attrNameLst>
                                      </p:cBhvr>
                                      <p:to>
                                        <p:strVal val="visible"/>
                                      </p:to>
                                    </p:set>
                                    <p:animEffect filter="fade" transition="in">
                                      <p:cBhvr>
                                        <p:cTn dur="300"/>
                                        <p:tgtEl>
                                          <p:spTgt spid="37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xEl>
                                              <p:pRg end="1" st="1"/>
                                            </p:txEl>
                                          </p:spTgt>
                                        </p:tgtEl>
                                        <p:attrNameLst>
                                          <p:attrName>style.visibility</p:attrName>
                                        </p:attrNameLst>
                                      </p:cBhvr>
                                      <p:to>
                                        <p:strVal val="visible"/>
                                      </p:to>
                                    </p:set>
                                    <p:animEffect filter="fade" transition="in">
                                      <p:cBhvr>
                                        <p:cTn dur="300"/>
                                        <p:tgtEl>
                                          <p:spTgt spid="375">
                                            <p:txEl>
                                              <p:pRg end="1" st="1"/>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300"/>
                                        <p:tgtEl>
                                          <p:spTgt spid="3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300"/>
                                        <p:tgtEl>
                                          <p:spTgt spid="376"/>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300"/>
                                        <p:tgtEl>
                                          <p:spTgt spid="385"/>
                                        </p:tgtEl>
                                      </p:cBhvr>
                                    </p:animEffect>
                                  </p:childTnLst>
                                </p:cTn>
                              </p:par>
                              <p:par>
                                <p:cTn fill="hold" nodeType="withEffect" presetClass="exit" presetID="10" presetSubtype="0">
                                  <p:stCondLst>
                                    <p:cond delay="0"/>
                                  </p:stCondLst>
                                  <p:childTnLst>
                                    <p:animEffect filter="fade" transition="out">
                                      <p:cBhvr>
                                        <p:cTn dur="300"/>
                                        <p:tgtEl>
                                          <p:spTgt spid="384"/>
                                        </p:tgtEl>
                                      </p:cBhvr>
                                    </p:animEffect>
                                    <p:set>
                                      <p:cBhvr>
                                        <p:cTn dur="1" fill="hold">
                                          <p:stCondLst>
                                            <p:cond delay="300"/>
                                          </p:stCondLst>
                                        </p:cTn>
                                        <p:tgtEl>
                                          <p:spTgt spid="38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300"/>
                                        <p:tgtEl>
                                          <p:spTgt spid="377"/>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300"/>
                                        <p:tgtEl>
                                          <p:spTgt spid="386"/>
                                        </p:tgtEl>
                                      </p:cBhvr>
                                    </p:animEffect>
                                  </p:childTnLst>
                                </p:cTn>
                              </p:par>
                              <p:par>
                                <p:cTn fill="hold" nodeType="withEffect" presetClass="exit" presetID="10" presetSubtype="0">
                                  <p:stCondLst>
                                    <p:cond delay="0"/>
                                  </p:stCondLst>
                                  <p:childTnLst>
                                    <p:animEffect filter="fade" transition="out">
                                      <p:cBhvr>
                                        <p:cTn dur="300"/>
                                        <p:tgtEl>
                                          <p:spTgt spid="385"/>
                                        </p:tgtEl>
                                      </p:cBhvr>
                                    </p:animEffect>
                                    <p:set>
                                      <p:cBhvr>
                                        <p:cTn dur="1" fill="hold">
                                          <p:stCondLst>
                                            <p:cond delay="300"/>
                                          </p:stCondLst>
                                        </p:cTn>
                                        <p:tgtEl>
                                          <p:spTgt spid="38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300"/>
                                        <p:tgtEl>
                                          <p:spTgt spid="378"/>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300"/>
                                        <p:tgtEl>
                                          <p:spTgt spid="387"/>
                                        </p:tgtEl>
                                      </p:cBhvr>
                                    </p:animEffect>
                                  </p:childTnLst>
                                </p:cTn>
                              </p:par>
                              <p:par>
                                <p:cTn fill="hold" nodeType="withEffect" presetClass="exit" presetID="10" presetSubtype="0">
                                  <p:stCondLst>
                                    <p:cond delay="0"/>
                                  </p:stCondLst>
                                  <p:childTnLst>
                                    <p:animEffect filter="fade" transition="out">
                                      <p:cBhvr>
                                        <p:cTn dur="300"/>
                                        <p:tgtEl>
                                          <p:spTgt spid="386"/>
                                        </p:tgtEl>
                                      </p:cBhvr>
                                    </p:animEffect>
                                    <p:set>
                                      <p:cBhvr>
                                        <p:cTn dur="1" fill="hold">
                                          <p:stCondLst>
                                            <p:cond delay="300"/>
                                          </p:stCondLst>
                                        </p:cTn>
                                        <p:tgtEl>
                                          <p:spTgt spid="38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300"/>
                                        <p:tgtEl>
                                          <p:spTgt spid="379"/>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88"/>
                                        </p:tgtEl>
                                        <p:attrNameLst>
                                          <p:attrName>style.visibility</p:attrName>
                                        </p:attrNameLst>
                                      </p:cBhvr>
                                      <p:to>
                                        <p:strVal val="visible"/>
                                      </p:to>
                                    </p:set>
                                    <p:animEffect filter="fade" transition="in">
                                      <p:cBhvr>
                                        <p:cTn dur="300"/>
                                        <p:tgtEl>
                                          <p:spTgt spid="388"/>
                                        </p:tgtEl>
                                      </p:cBhvr>
                                    </p:animEffect>
                                  </p:childTnLst>
                                </p:cTn>
                              </p:par>
                              <p:par>
                                <p:cTn fill="hold" nodeType="withEffect" presetClass="exit" presetID="10" presetSubtype="0">
                                  <p:stCondLst>
                                    <p:cond delay="0"/>
                                  </p:stCondLst>
                                  <p:childTnLst>
                                    <p:animEffect filter="fade" transition="out">
                                      <p:cBhvr>
                                        <p:cTn dur="300"/>
                                        <p:tgtEl>
                                          <p:spTgt spid="387"/>
                                        </p:tgtEl>
                                      </p:cBhvr>
                                    </p:animEffect>
                                    <p:set>
                                      <p:cBhvr>
                                        <p:cTn dur="1" fill="hold">
                                          <p:stCondLst>
                                            <p:cond delay="300"/>
                                          </p:stCondLst>
                                        </p:cTn>
                                        <p:tgtEl>
                                          <p:spTgt spid="38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300"/>
                                        <p:tgtEl>
                                          <p:spTgt spid="380"/>
                                        </p:tgtEl>
                                      </p:cBhvr>
                                    </p:animEffect>
                                  </p:childTnLst>
                                </p:cTn>
                              </p:par>
                              <p:par>
                                <p:cTn fill="hold" nodeType="withEffect" presetClass="exit" presetID="10" presetSubtype="0">
                                  <p:stCondLst>
                                    <p:cond delay="0"/>
                                  </p:stCondLst>
                                  <p:childTnLst>
                                    <p:animEffect filter="fade" transition="out">
                                      <p:cBhvr>
                                        <p:cTn dur="300"/>
                                        <p:tgtEl>
                                          <p:spTgt spid="388"/>
                                        </p:tgtEl>
                                      </p:cBhvr>
                                    </p:animEffect>
                                    <p:set>
                                      <p:cBhvr>
                                        <p:cTn dur="1" fill="hold">
                                          <p:stCondLst>
                                            <p:cond delay="300"/>
                                          </p:stCondLst>
                                        </p:cTn>
                                        <p:tgtEl>
                                          <p:spTgt spid="388"/>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1000"/>
                                        <p:tgtEl>
                                          <p:spTgt spid="3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300"/>
                                        <p:tgtEl>
                                          <p:spTgt spid="381"/>
                                        </p:tgtEl>
                                      </p:cBhvr>
                                    </p:animEffect>
                                  </p:childTnLst>
                                </p:cTn>
                              </p:par>
                              <p:par>
                                <p:cTn fill="hold" nodeType="withEffect" presetClass="exit" presetID="10" presetSubtype="0">
                                  <p:stCondLst>
                                    <p:cond delay="0"/>
                                  </p:stCondLst>
                                  <p:childTnLst>
                                    <p:animEffect filter="fade" transition="out">
                                      <p:cBhvr>
                                        <p:cTn dur="1000"/>
                                        <p:tgtEl>
                                          <p:spTgt spid="389"/>
                                        </p:tgtEl>
                                      </p:cBhvr>
                                    </p:animEffect>
                                    <p:set>
                                      <p:cBhvr>
                                        <p:cTn dur="1" fill="hold">
                                          <p:stCondLst>
                                            <p:cond delay="1000"/>
                                          </p:stCondLst>
                                        </p:cTn>
                                        <p:tgtEl>
                                          <p:spTgt spid="389"/>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1000"/>
                                        <p:tgtEl>
                                          <p:spTgt spid="3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300"/>
                                        <p:tgtEl>
                                          <p:spTgt spid="382"/>
                                        </p:tgtEl>
                                      </p:cBhvr>
                                    </p:animEffect>
                                  </p:childTnLst>
                                </p:cTn>
                              </p:par>
                              <p:par>
                                <p:cTn fill="hold" nodeType="withEffect" presetClass="exit" presetID="10" presetSubtype="0">
                                  <p:stCondLst>
                                    <p:cond delay="0"/>
                                  </p:stCondLst>
                                  <p:childTnLst>
                                    <p:animEffect filter="fade" transition="out">
                                      <p:cBhvr>
                                        <p:cTn dur="1000"/>
                                        <p:tgtEl>
                                          <p:spTgt spid="390"/>
                                        </p:tgtEl>
                                      </p:cBhvr>
                                    </p:animEffect>
                                    <p:set>
                                      <p:cBhvr>
                                        <p:cTn dur="1" fill="hold">
                                          <p:stCondLst>
                                            <p:cond delay="1000"/>
                                          </p:stCondLst>
                                        </p:cTn>
                                        <p:tgtEl>
                                          <p:spTgt spid="390"/>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83"/>
                                        </p:tgtEl>
                                        <p:attrNameLst>
                                          <p:attrName>style.visibility</p:attrName>
                                        </p:attrNameLst>
                                      </p:cBhvr>
                                      <p:to>
                                        <p:strVal val="visible"/>
                                      </p:to>
                                    </p:set>
                                    <p:animEffect filter="fade" transition="in">
                                      <p:cBhvr>
                                        <p:cTn dur="300"/>
                                        <p:tgtEl>
                                          <p:spTgt spid="3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26"/>
          <p:cNvSpPr/>
          <p:nvPr/>
        </p:nvSpPr>
        <p:spPr>
          <a:xfrm>
            <a:off x="8355225" y="3445925"/>
            <a:ext cx="344100" cy="238200"/>
          </a:xfrm>
          <a:prstGeom prst="roundRect">
            <a:avLst>
              <a:gd fmla="val 16667" name="adj"/>
            </a:avLst>
          </a:prstGeom>
          <a:solidFill>
            <a:srgbClr val="B45F0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396" name="Google Shape;396;p26"/>
          <p:cNvCxnSpPr/>
          <p:nvPr/>
        </p:nvCxnSpPr>
        <p:spPr>
          <a:xfrm flipH="1">
            <a:off x="8526825" y="3314700"/>
            <a:ext cx="900" cy="291600"/>
          </a:xfrm>
          <a:prstGeom prst="straightConnector1">
            <a:avLst/>
          </a:prstGeom>
          <a:noFill/>
          <a:ln cap="flat" cmpd="sng" w="9525">
            <a:solidFill>
              <a:schemeClr val="dk2"/>
            </a:solidFill>
            <a:prstDash val="solid"/>
            <a:round/>
            <a:headEnd len="sm" w="sm" type="none"/>
            <a:tailEnd len="med" w="med" type="triangle"/>
          </a:ln>
        </p:spPr>
      </p:cxnSp>
      <p:sp>
        <p:nvSpPr>
          <p:cNvPr id="397" name="Google Shape;397;p26"/>
          <p:cNvSpPr/>
          <p:nvPr/>
        </p:nvSpPr>
        <p:spPr>
          <a:xfrm>
            <a:off x="8355225" y="3119958"/>
            <a:ext cx="344100" cy="238200"/>
          </a:xfrm>
          <a:prstGeom prst="roundRect">
            <a:avLst>
              <a:gd fmla="val 16667" name="adj"/>
            </a:avLst>
          </a:prstGeom>
          <a:solidFill>
            <a:srgbClr val="8E7CC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398" name="Google Shape;398;p26"/>
          <p:cNvCxnSpPr/>
          <p:nvPr/>
        </p:nvCxnSpPr>
        <p:spPr>
          <a:xfrm flipH="1" rot="10800000">
            <a:off x="8138575" y="3238125"/>
            <a:ext cx="401100" cy="900"/>
          </a:xfrm>
          <a:prstGeom prst="straightConnector1">
            <a:avLst/>
          </a:prstGeom>
          <a:noFill/>
          <a:ln cap="flat" cmpd="sng" w="9525">
            <a:solidFill>
              <a:schemeClr val="dk2"/>
            </a:solidFill>
            <a:prstDash val="solid"/>
            <a:round/>
            <a:headEnd len="sm" w="sm" type="none"/>
            <a:tailEnd len="med" w="med" type="triangle"/>
          </a:ln>
        </p:spPr>
      </p:cxnSp>
      <p:sp>
        <p:nvSpPr>
          <p:cNvPr id="399" name="Google Shape;399;p26"/>
          <p:cNvSpPr/>
          <p:nvPr/>
        </p:nvSpPr>
        <p:spPr>
          <a:xfrm>
            <a:off x="7898325" y="3119958"/>
            <a:ext cx="344100" cy="238200"/>
          </a:xfrm>
          <a:prstGeom prst="roundRect">
            <a:avLst>
              <a:gd fmla="val 16667" name="adj"/>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400" name="Google Shape;400;p26"/>
          <p:cNvCxnSpPr/>
          <p:nvPr/>
        </p:nvCxnSpPr>
        <p:spPr>
          <a:xfrm flipH="1">
            <a:off x="8072850" y="3003550"/>
            <a:ext cx="900" cy="291600"/>
          </a:xfrm>
          <a:prstGeom prst="straightConnector1">
            <a:avLst/>
          </a:prstGeom>
          <a:noFill/>
          <a:ln cap="flat" cmpd="sng" w="9525">
            <a:solidFill>
              <a:schemeClr val="dk2"/>
            </a:solidFill>
            <a:prstDash val="solid"/>
            <a:round/>
            <a:headEnd len="sm" w="sm" type="none"/>
            <a:tailEnd len="med" w="med" type="triangle"/>
          </a:ln>
        </p:spPr>
      </p:cxnSp>
      <p:sp>
        <p:nvSpPr>
          <p:cNvPr id="401" name="Google Shape;401;p26"/>
          <p:cNvSpPr/>
          <p:nvPr/>
        </p:nvSpPr>
        <p:spPr>
          <a:xfrm>
            <a:off x="7439013" y="2468025"/>
            <a:ext cx="344100" cy="238200"/>
          </a:xfrm>
          <a:prstGeom prst="roundRect">
            <a:avLst>
              <a:gd fmla="val 16667" name="adj"/>
            </a:avLst>
          </a:prstGeom>
          <a:solidFill>
            <a:srgbClr val="6D9EE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402" name="Google Shape;402;p26"/>
          <p:cNvCxnSpPr/>
          <p:nvPr/>
        </p:nvCxnSpPr>
        <p:spPr>
          <a:xfrm rot="10800000">
            <a:off x="7611063" y="2544092"/>
            <a:ext cx="0" cy="326100"/>
          </a:xfrm>
          <a:prstGeom prst="straightConnector1">
            <a:avLst/>
          </a:prstGeom>
          <a:noFill/>
          <a:ln cap="flat" cmpd="sng" w="9525">
            <a:solidFill>
              <a:schemeClr val="dk2"/>
            </a:solidFill>
            <a:prstDash val="solid"/>
            <a:round/>
            <a:headEnd len="sm" w="sm" type="none"/>
            <a:tailEnd len="med" w="med" type="triangle"/>
          </a:ln>
        </p:spPr>
      </p:cxnSp>
      <p:sp>
        <p:nvSpPr>
          <p:cNvPr id="403" name="Google Shape;403;p2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Key ML Tasks</a:t>
            </a:r>
            <a:endParaRPr/>
          </a:p>
          <a:p>
            <a:pPr indent="0" lvl="0" marL="0" rtl="0" algn="ctr">
              <a:lnSpc>
                <a:spcPct val="100000"/>
              </a:lnSpc>
              <a:spcBef>
                <a:spcPts val="0"/>
              </a:spcBef>
              <a:spcAft>
                <a:spcPts val="0"/>
              </a:spcAft>
              <a:buSzPts val="3600"/>
              <a:buNone/>
            </a:pPr>
            <a:r>
              <a:t/>
            </a:r>
            <a:endParaRPr/>
          </a:p>
        </p:txBody>
      </p:sp>
      <p:sp>
        <p:nvSpPr>
          <p:cNvPr id="404" name="Google Shape;404;p26"/>
          <p:cNvSpPr txBox="1"/>
          <p:nvPr/>
        </p:nvSpPr>
        <p:spPr>
          <a:xfrm>
            <a:off x="405150" y="1323031"/>
            <a:ext cx="20421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Classification</a:t>
            </a:r>
            <a:endParaRPr b="1" i="0" sz="2000" u="none" cap="none" strike="noStrike">
              <a:solidFill>
                <a:schemeClr val="dk1"/>
              </a:solidFill>
              <a:latin typeface="Nunito"/>
              <a:ea typeface="Nunito"/>
              <a:cs typeface="Nunito"/>
              <a:sym typeface="Nunito"/>
            </a:endParaRPr>
          </a:p>
        </p:txBody>
      </p:sp>
      <p:sp>
        <p:nvSpPr>
          <p:cNvPr id="405" name="Google Shape;405;p2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06" name="Google Shape;406;p2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07" name="Google Shape;407;p2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08" name="Google Shape;408;p26"/>
          <p:cNvSpPr txBox="1"/>
          <p:nvPr/>
        </p:nvSpPr>
        <p:spPr>
          <a:xfrm>
            <a:off x="2619300" y="1323031"/>
            <a:ext cx="17616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Regression</a:t>
            </a:r>
            <a:endParaRPr b="1" i="0" sz="2000" u="none" cap="none" strike="noStrike">
              <a:solidFill>
                <a:schemeClr val="dk1"/>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000"/>
              <a:buFont typeface="Arial"/>
              <a:buNone/>
            </a:pPr>
            <a:r>
              <a:t/>
            </a:r>
            <a:endParaRPr b="1" i="0" sz="2000" u="none" cap="none" strike="noStrike">
              <a:solidFill>
                <a:schemeClr val="dk1"/>
              </a:solidFill>
              <a:latin typeface="Nunito"/>
              <a:ea typeface="Nunito"/>
              <a:cs typeface="Nunito"/>
              <a:sym typeface="Nunito"/>
            </a:endParaRPr>
          </a:p>
        </p:txBody>
      </p:sp>
      <p:sp>
        <p:nvSpPr>
          <p:cNvPr id="409" name="Google Shape;409;p26"/>
          <p:cNvSpPr txBox="1"/>
          <p:nvPr/>
        </p:nvSpPr>
        <p:spPr>
          <a:xfrm>
            <a:off x="4839300" y="1182900"/>
            <a:ext cx="1538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Anomaly </a:t>
            </a:r>
            <a:endParaRPr b="1" i="0" sz="2000" u="none" cap="none" strike="noStrike">
              <a:solidFill>
                <a:schemeClr val="dk1"/>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detection</a:t>
            </a:r>
            <a:endParaRPr b="1"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1" i="0" sz="2000" u="none" cap="none" strike="noStrike">
              <a:solidFill>
                <a:schemeClr val="dk1"/>
              </a:solidFill>
              <a:latin typeface="Nunito"/>
              <a:ea typeface="Nunito"/>
              <a:cs typeface="Nunito"/>
              <a:sym typeface="Nunito"/>
            </a:endParaRPr>
          </a:p>
        </p:txBody>
      </p:sp>
      <p:sp>
        <p:nvSpPr>
          <p:cNvPr id="410" name="Google Shape;410;p26"/>
          <p:cNvSpPr txBox="1"/>
          <p:nvPr/>
        </p:nvSpPr>
        <p:spPr>
          <a:xfrm>
            <a:off x="6897525" y="1182900"/>
            <a:ext cx="20421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Sequence </a:t>
            </a:r>
            <a:endParaRPr b="1" i="0" sz="2000" u="none" cap="none" strike="noStrike">
              <a:solidFill>
                <a:schemeClr val="dk1"/>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modelling</a:t>
            </a:r>
            <a:endParaRPr b="1"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1" i="0" sz="2000" u="none" cap="none" strike="noStrike">
              <a:solidFill>
                <a:schemeClr val="dk1"/>
              </a:solidFill>
              <a:latin typeface="Nunito"/>
              <a:ea typeface="Nunito"/>
              <a:cs typeface="Nunito"/>
              <a:sym typeface="Nunito"/>
            </a:endParaRPr>
          </a:p>
        </p:txBody>
      </p:sp>
      <p:pic>
        <p:nvPicPr>
          <p:cNvPr id="411" name="Google Shape;411;p26"/>
          <p:cNvPicPr preferRelativeResize="0"/>
          <p:nvPr/>
        </p:nvPicPr>
        <p:blipFill rotWithShape="1">
          <a:blip r:embed="rId3">
            <a:alphaModFix/>
          </a:blip>
          <a:srcRect b="0" l="0" r="0" t="0"/>
          <a:stretch/>
        </p:blipFill>
        <p:spPr>
          <a:xfrm>
            <a:off x="556600" y="2235076"/>
            <a:ext cx="1725751" cy="1725751"/>
          </a:xfrm>
          <a:prstGeom prst="rect">
            <a:avLst/>
          </a:prstGeom>
          <a:noFill/>
          <a:ln>
            <a:noFill/>
          </a:ln>
        </p:spPr>
      </p:pic>
      <p:pic>
        <p:nvPicPr>
          <p:cNvPr id="412" name="Google Shape;412;p26"/>
          <p:cNvPicPr preferRelativeResize="0"/>
          <p:nvPr/>
        </p:nvPicPr>
        <p:blipFill rotWithShape="1">
          <a:blip r:embed="rId4">
            <a:alphaModFix/>
          </a:blip>
          <a:srcRect b="0" l="0" r="0" t="0"/>
          <a:stretch/>
        </p:blipFill>
        <p:spPr>
          <a:xfrm>
            <a:off x="556600" y="2211775"/>
            <a:ext cx="1728601" cy="1758876"/>
          </a:xfrm>
          <a:prstGeom prst="rect">
            <a:avLst/>
          </a:prstGeom>
          <a:noFill/>
          <a:ln>
            <a:noFill/>
          </a:ln>
        </p:spPr>
      </p:pic>
      <p:pic>
        <p:nvPicPr>
          <p:cNvPr id="413" name="Google Shape;413;p26"/>
          <p:cNvPicPr preferRelativeResize="0"/>
          <p:nvPr/>
        </p:nvPicPr>
        <p:blipFill rotWithShape="1">
          <a:blip r:embed="rId5">
            <a:alphaModFix/>
          </a:blip>
          <a:srcRect b="0" l="0" r="0" t="0"/>
          <a:stretch/>
        </p:blipFill>
        <p:spPr>
          <a:xfrm>
            <a:off x="561900" y="2208919"/>
            <a:ext cx="1728599" cy="1761732"/>
          </a:xfrm>
          <a:prstGeom prst="rect">
            <a:avLst/>
          </a:prstGeom>
          <a:noFill/>
          <a:ln>
            <a:noFill/>
          </a:ln>
        </p:spPr>
      </p:pic>
      <p:pic>
        <p:nvPicPr>
          <p:cNvPr id="414" name="Google Shape;414;p26"/>
          <p:cNvPicPr preferRelativeResize="0"/>
          <p:nvPr/>
        </p:nvPicPr>
        <p:blipFill rotWithShape="1">
          <a:blip r:embed="rId6">
            <a:alphaModFix/>
          </a:blip>
          <a:srcRect b="0" l="0" r="0" t="0"/>
          <a:stretch/>
        </p:blipFill>
        <p:spPr>
          <a:xfrm>
            <a:off x="2619242" y="2211125"/>
            <a:ext cx="1761716" cy="1761725"/>
          </a:xfrm>
          <a:prstGeom prst="rect">
            <a:avLst/>
          </a:prstGeom>
          <a:noFill/>
          <a:ln>
            <a:noFill/>
          </a:ln>
        </p:spPr>
      </p:pic>
      <p:pic>
        <p:nvPicPr>
          <p:cNvPr id="415" name="Google Shape;415;p26"/>
          <p:cNvPicPr preferRelativeResize="0"/>
          <p:nvPr/>
        </p:nvPicPr>
        <p:blipFill rotWithShape="1">
          <a:blip r:embed="rId7">
            <a:alphaModFix/>
          </a:blip>
          <a:srcRect b="832" l="0" r="0" t="0"/>
          <a:stretch/>
        </p:blipFill>
        <p:spPr>
          <a:xfrm>
            <a:off x="2619250" y="2224000"/>
            <a:ext cx="1761699" cy="1761724"/>
          </a:xfrm>
          <a:prstGeom prst="rect">
            <a:avLst/>
          </a:prstGeom>
          <a:noFill/>
          <a:ln>
            <a:noFill/>
          </a:ln>
        </p:spPr>
      </p:pic>
      <p:pic>
        <p:nvPicPr>
          <p:cNvPr id="416" name="Google Shape;416;p26"/>
          <p:cNvPicPr preferRelativeResize="0"/>
          <p:nvPr/>
        </p:nvPicPr>
        <p:blipFill rotWithShape="1">
          <a:blip r:embed="rId8">
            <a:alphaModFix/>
          </a:blip>
          <a:srcRect b="0" l="0" r="0" t="0"/>
          <a:stretch/>
        </p:blipFill>
        <p:spPr>
          <a:xfrm>
            <a:off x="4616301" y="2207537"/>
            <a:ext cx="1761699" cy="1764513"/>
          </a:xfrm>
          <a:prstGeom prst="rect">
            <a:avLst/>
          </a:prstGeom>
          <a:noFill/>
          <a:ln>
            <a:noFill/>
          </a:ln>
        </p:spPr>
      </p:pic>
      <p:pic>
        <p:nvPicPr>
          <p:cNvPr id="417" name="Google Shape;417;p26"/>
          <p:cNvPicPr preferRelativeResize="0"/>
          <p:nvPr/>
        </p:nvPicPr>
        <p:blipFill rotWithShape="1">
          <a:blip r:embed="rId9">
            <a:alphaModFix/>
          </a:blip>
          <a:srcRect b="0" l="0" r="0" t="0"/>
          <a:stretch/>
        </p:blipFill>
        <p:spPr>
          <a:xfrm>
            <a:off x="4616301" y="2210338"/>
            <a:ext cx="1761699" cy="1758888"/>
          </a:xfrm>
          <a:prstGeom prst="rect">
            <a:avLst/>
          </a:prstGeom>
          <a:noFill/>
          <a:ln>
            <a:noFill/>
          </a:ln>
        </p:spPr>
      </p:pic>
      <p:sp>
        <p:nvSpPr>
          <p:cNvPr id="418" name="Google Shape;418;p26"/>
          <p:cNvSpPr/>
          <p:nvPr/>
        </p:nvSpPr>
        <p:spPr>
          <a:xfrm>
            <a:off x="6979700" y="2793992"/>
            <a:ext cx="344100" cy="238200"/>
          </a:xfrm>
          <a:prstGeom prst="roundRect">
            <a:avLst>
              <a:gd fmla="val 16667" name="adj"/>
            </a:avLst>
          </a:prstGeom>
          <a:solidFill>
            <a:srgbClr val="93C47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419" name="Google Shape;419;p26"/>
          <p:cNvSpPr/>
          <p:nvPr/>
        </p:nvSpPr>
        <p:spPr>
          <a:xfrm>
            <a:off x="7439013" y="2793992"/>
            <a:ext cx="344100" cy="238200"/>
          </a:xfrm>
          <a:prstGeom prst="roundRect">
            <a:avLst>
              <a:gd fmla="val 16667" name="adj"/>
            </a:avLst>
          </a:prstGeom>
          <a:solidFill>
            <a:srgbClr val="E066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420" name="Google Shape;420;p26"/>
          <p:cNvSpPr/>
          <p:nvPr/>
        </p:nvSpPr>
        <p:spPr>
          <a:xfrm>
            <a:off x="7898325" y="2793992"/>
            <a:ext cx="344100" cy="238200"/>
          </a:xfrm>
          <a:prstGeom prst="roundRect">
            <a:avLst>
              <a:gd fmla="val 16667" name="adj"/>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421" name="Google Shape;421;p26"/>
          <p:cNvCxnSpPr>
            <a:stCxn id="418" idx="3"/>
          </p:cNvCxnSpPr>
          <p:nvPr/>
        </p:nvCxnSpPr>
        <p:spPr>
          <a:xfrm flipH="1" rot="10800000">
            <a:off x="7323800" y="2910992"/>
            <a:ext cx="282900" cy="2100"/>
          </a:xfrm>
          <a:prstGeom prst="straightConnector1">
            <a:avLst/>
          </a:prstGeom>
          <a:noFill/>
          <a:ln cap="flat" cmpd="sng" w="9525">
            <a:solidFill>
              <a:schemeClr val="dk2"/>
            </a:solidFill>
            <a:prstDash val="solid"/>
            <a:round/>
            <a:headEnd len="sm" w="sm" type="none"/>
            <a:tailEnd len="med" w="med" type="triangle"/>
          </a:ln>
        </p:spPr>
      </p:cxnSp>
      <p:cxnSp>
        <p:nvCxnSpPr>
          <p:cNvPr id="422" name="Google Shape;422;p26"/>
          <p:cNvCxnSpPr>
            <a:stCxn id="401" idx="3"/>
          </p:cNvCxnSpPr>
          <p:nvPr/>
        </p:nvCxnSpPr>
        <p:spPr>
          <a:xfrm>
            <a:off x="7783113" y="2587125"/>
            <a:ext cx="270900" cy="321300"/>
          </a:xfrm>
          <a:prstGeom prst="straightConnector1">
            <a:avLst/>
          </a:prstGeom>
          <a:noFill/>
          <a:ln cap="flat" cmpd="sng" w="9525">
            <a:solidFill>
              <a:schemeClr val="dk2"/>
            </a:solidFill>
            <a:prstDash val="solid"/>
            <a:round/>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300"/>
                                        <p:tgtEl>
                                          <p:spTgt spid="404"/>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500"/>
                                        <p:tgtEl>
                                          <p:spTgt spid="4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300"/>
                                        <p:tgtEl>
                                          <p:spTgt spid="412"/>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300"/>
                                        <p:tgtEl>
                                          <p:spTgt spid="4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300"/>
                                        <p:tgtEl>
                                          <p:spTgt spid="408"/>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300"/>
                                        <p:tgtEl>
                                          <p:spTgt spid="4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300"/>
                                        <p:tgtEl>
                                          <p:spTgt spid="4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300"/>
                                        <p:tgtEl>
                                          <p:spTgt spid="409"/>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300"/>
                                        <p:tgtEl>
                                          <p:spTgt spid="4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300"/>
                                        <p:tgtEl>
                                          <p:spTgt spid="4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300"/>
                                        <p:tgtEl>
                                          <p:spTgt spid="4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8"/>
                                        </p:tgtEl>
                                        <p:attrNameLst>
                                          <p:attrName>style.visibility</p:attrName>
                                        </p:attrNameLst>
                                      </p:cBhvr>
                                      <p:to>
                                        <p:strVal val="visible"/>
                                      </p:to>
                                    </p:set>
                                    <p:animEffect filter="fade" transition="in">
                                      <p:cBhvr>
                                        <p:cTn dur="100"/>
                                        <p:tgtEl>
                                          <p:spTgt spid="418"/>
                                        </p:tgtEl>
                                      </p:cBhvr>
                                    </p:animEffect>
                                  </p:childTnLst>
                                </p:cTn>
                              </p:par>
                            </p:childTnLst>
                          </p:cTn>
                        </p:par>
                        <p:par>
                          <p:cTn fill="hold">
                            <p:stCondLst>
                              <p:cond delay="100"/>
                            </p:stCondLst>
                            <p:childTnLst>
                              <p:par>
                                <p:cTn fill="hold" nodeType="after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100"/>
                                        <p:tgtEl>
                                          <p:spTgt spid="421"/>
                                        </p:tgtEl>
                                      </p:cBhvr>
                                    </p:animEffect>
                                  </p:childTnLst>
                                </p:cTn>
                              </p:par>
                            </p:childTnLst>
                          </p:cTn>
                        </p:par>
                        <p:par>
                          <p:cTn fill="hold">
                            <p:stCondLst>
                              <p:cond delay="200"/>
                            </p:stCondLst>
                            <p:childTnLst>
                              <p:par>
                                <p:cTn fill="hold" nodeType="after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100"/>
                                        <p:tgtEl>
                                          <p:spTgt spid="419"/>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402"/>
                                        </p:tgtEl>
                                        <p:attrNameLst>
                                          <p:attrName>style.visibility</p:attrName>
                                        </p:attrNameLst>
                                      </p:cBhvr>
                                      <p:to>
                                        <p:strVal val="visible"/>
                                      </p:to>
                                    </p:set>
                                    <p:animEffect filter="fade" transition="in">
                                      <p:cBhvr>
                                        <p:cTn dur="100"/>
                                        <p:tgtEl>
                                          <p:spTgt spid="402"/>
                                        </p:tgtEl>
                                      </p:cBhvr>
                                    </p:animEffect>
                                  </p:childTnLst>
                                </p:cTn>
                              </p:par>
                            </p:childTnLst>
                          </p:cTn>
                        </p:par>
                        <p:par>
                          <p:cTn fill="hold">
                            <p:stCondLst>
                              <p:cond delay="400"/>
                            </p:stCondLst>
                            <p:childTnLst>
                              <p:par>
                                <p:cTn fill="hold" nodeType="after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100"/>
                                        <p:tgtEl>
                                          <p:spTgt spid="40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422"/>
                                        </p:tgtEl>
                                        <p:attrNameLst>
                                          <p:attrName>style.visibility</p:attrName>
                                        </p:attrNameLst>
                                      </p:cBhvr>
                                      <p:to>
                                        <p:strVal val="visible"/>
                                      </p:to>
                                    </p:set>
                                    <p:animEffect filter="fade" transition="in">
                                      <p:cBhvr>
                                        <p:cTn dur="100"/>
                                        <p:tgtEl>
                                          <p:spTgt spid="422"/>
                                        </p:tgtEl>
                                      </p:cBhvr>
                                    </p:animEffec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100"/>
                                        <p:tgtEl>
                                          <p:spTgt spid="420"/>
                                        </p:tgtEl>
                                      </p:cBhvr>
                                    </p:animEffect>
                                  </p:childTnLst>
                                </p:cTn>
                              </p:par>
                            </p:childTnLst>
                          </p:cTn>
                        </p:par>
                        <p:par>
                          <p:cTn fill="hold">
                            <p:stCondLst>
                              <p:cond delay="700"/>
                            </p:stCondLst>
                            <p:childTnLst>
                              <p:par>
                                <p:cTn fill="hold" nodeType="afterEffect" presetClass="entr" presetID="10" presetSubtype="0">
                                  <p:stCondLst>
                                    <p:cond delay="0"/>
                                  </p:stCondLst>
                                  <p:childTnLst>
                                    <p:set>
                                      <p:cBhvr>
                                        <p:cTn dur="1" fill="hold">
                                          <p:stCondLst>
                                            <p:cond delay="0"/>
                                          </p:stCondLst>
                                        </p:cTn>
                                        <p:tgtEl>
                                          <p:spTgt spid="400"/>
                                        </p:tgtEl>
                                        <p:attrNameLst>
                                          <p:attrName>style.visibility</p:attrName>
                                        </p:attrNameLst>
                                      </p:cBhvr>
                                      <p:to>
                                        <p:strVal val="visible"/>
                                      </p:to>
                                    </p:set>
                                    <p:animEffect filter="fade" transition="in">
                                      <p:cBhvr>
                                        <p:cTn dur="100"/>
                                        <p:tgtEl>
                                          <p:spTgt spid="400"/>
                                        </p:tgtEl>
                                      </p:cBhvr>
                                    </p:animEffect>
                                  </p:childTnLst>
                                </p:cTn>
                              </p:par>
                            </p:childTnLst>
                          </p:cTn>
                        </p:par>
                        <p:par>
                          <p:cTn fill="hold">
                            <p:stCondLst>
                              <p:cond delay="800"/>
                            </p:stCondLst>
                            <p:childTnLst>
                              <p:par>
                                <p:cTn fill="hold" nodeType="after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100"/>
                                        <p:tgtEl>
                                          <p:spTgt spid="399"/>
                                        </p:tgtEl>
                                      </p:cBhvr>
                                    </p:animEffect>
                                  </p:childTnLst>
                                </p:cTn>
                              </p:par>
                            </p:childTnLst>
                          </p:cTn>
                        </p:par>
                        <p:par>
                          <p:cTn fill="hold">
                            <p:stCondLst>
                              <p:cond delay="900"/>
                            </p:stCondLst>
                            <p:childTnLst>
                              <p:par>
                                <p:cTn fill="hold" nodeType="after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100"/>
                                        <p:tgtEl>
                                          <p:spTgt spid="39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100"/>
                                        <p:tgtEl>
                                          <p:spTgt spid="397"/>
                                        </p:tgtEl>
                                      </p:cBhvr>
                                    </p:animEffect>
                                  </p:childTnLst>
                                </p:cTn>
                              </p:par>
                            </p:childTnLst>
                          </p:cTn>
                        </p:par>
                        <p:par>
                          <p:cTn fill="hold">
                            <p:stCondLst>
                              <p:cond delay="1100"/>
                            </p:stCondLst>
                            <p:childTnLst>
                              <p:par>
                                <p:cTn fill="hold" nodeType="after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100"/>
                                        <p:tgtEl>
                                          <p:spTgt spid="396"/>
                                        </p:tgtEl>
                                      </p:cBhvr>
                                    </p:animEffect>
                                  </p:childTnLst>
                                </p:cTn>
                              </p:par>
                            </p:childTnLst>
                          </p:cTn>
                        </p:par>
                        <p:par>
                          <p:cTn fill="hold">
                            <p:stCondLst>
                              <p:cond delay="1200"/>
                            </p:stCondLst>
                            <p:childTnLst>
                              <p:par>
                                <p:cTn fill="hold" nodeType="after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100"/>
                                        <p:tgtEl>
                                          <p:spTgt spid="3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27"/>
          <p:cNvSpPr txBox="1"/>
          <p:nvPr/>
        </p:nvSpPr>
        <p:spPr>
          <a:xfrm>
            <a:off x="423400" y="969600"/>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Classification</a:t>
            </a:r>
            <a:r>
              <a:rPr b="0" i="0" lang="en" sz="2000" u="none" cap="none" strike="noStrike">
                <a:solidFill>
                  <a:schemeClr val="dk1"/>
                </a:solidFill>
                <a:latin typeface="Nunito"/>
                <a:ea typeface="Nunito"/>
                <a:cs typeface="Nunito"/>
                <a:sym typeface="Nunito"/>
              </a:rPr>
              <a:t>: predicting categories or “classes” using features of an input data point.</a:t>
            </a:r>
            <a:endParaRPr b="0" i="0" sz="2000" u="none" cap="none" strike="noStrike">
              <a:solidFill>
                <a:schemeClr val="dk1"/>
              </a:solidFill>
              <a:latin typeface="Nunito"/>
              <a:ea typeface="Nunito"/>
              <a:cs typeface="Nunito"/>
              <a:sym typeface="Nunito"/>
            </a:endParaRPr>
          </a:p>
        </p:txBody>
      </p:sp>
      <p:sp>
        <p:nvSpPr>
          <p:cNvPr id="428" name="Google Shape;428;p2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29" name="Google Shape;429;p2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30" name="Google Shape;430;p2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31" name="Google Shape;431;p27"/>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Task 1:</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Classification</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pic>
        <p:nvPicPr>
          <p:cNvPr id="432" name="Google Shape;432;p27"/>
          <p:cNvPicPr preferRelativeResize="0"/>
          <p:nvPr/>
        </p:nvPicPr>
        <p:blipFill rotWithShape="1">
          <a:blip r:embed="rId3">
            <a:alphaModFix/>
          </a:blip>
          <a:srcRect b="109" l="0" r="0" t="119"/>
          <a:stretch/>
        </p:blipFill>
        <p:spPr>
          <a:xfrm>
            <a:off x="2430051" y="1746588"/>
            <a:ext cx="4221025" cy="28068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300"/>
                                        <p:tgtEl>
                                          <p:spTgt spid="4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28"/>
          <p:cNvSpPr txBox="1"/>
          <p:nvPr/>
        </p:nvSpPr>
        <p:spPr>
          <a:xfrm>
            <a:off x="423400" y="969600"/>
            <a:ext cx="25659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Regression</a:t>
            </a:r>
            <a:r>
              <a:rPr b="0" i="0" lang="en" sz="2000" u="none" cap="none" strike="noStrike">
                <a:solidFill>
                  <a:schemeClr val="dk1"/>
                </a:solidFill>
                <a:latin typeface="Nunito"/>
                <a:ea typeface="Nunito"/>
                <a:cs typeface="Nunito"/>
                <a:sym typeface="Nunito"/>
              </a:rPr>
              <a:t>: predicting numerical outputs using features of input data.</a:t>
            </a:r>
            <a:endParaRPr b="0" i="0" sz="2000" u="none" cap="none" strike="noStrike">
              <a:solidFill>
                <a:schemeClr val="dk1"/>
              </a:solidFill>
              <a:latin typeface="Nunito"/>
              <a:ea typeface="Nunito"/>
              <a:cs typeface="Nunito"/>
              <a:sym typeface="Nunito"/>
            </a:endParaRPr>
          </a:p>
        </p:txBody>
      </p:sp>
      <p:sp>
        <p:nvSpPr>
          <p:cNvPr id="438" name="Google Shape;438;p2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39" name="Google Shape;439;p2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40" name="Google Shape;440;p2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41" name="Google Shape;441;p28"/>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Task 2:</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Regression</a:t>
            </a:r>
            <a:endParaRPr b="0" i="0" sz="3600" u="none" cap="none" strike="noStrike">
              <a:solidFill>
                <a:srgbClr val="000000"/>
              </a:solidFill>
              <a:latin typeface="Nunito"/>
              <a:ea typeface="Nunito"/>
              <a:cs typeface="Nunito"/>
              <a:sym typeface="Nunito"/>
            </a:endParaRPr>
          </a:p>
        </p:txBody>
      </p:sp>
      <p:pic>
        <p:nvPicPr>
          <p:cNvPr id="442" name="Google Shape;442;p28"/>
          <p:cNvPicPr preferRelativeResize="0"/>
          <p:nvPr/>
        </p:nvPicPr>
        <p:blipFill rotWithShape="1">
          <a:blip r:embed="rId3">
            <a:alphaModFix/>
          </a:blip>
          <a:srcRect b="19" l="0" r="0" t="19"/>
          <a:stretch/>
        </p:blipFill>
        <p:spPr>
          <a:xfrm>
            <a:off x="3336975" y="969600"/>
            <a:ext cx="5697295" cy="37958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7"/>
                                        </p:tgtEl>
                                        <p:attrNameLst>
                                          <p:attrName>style.visibility</p:attrName>
                                        </p:attrNameLst>
                                      </p:cBhvr>
                                      <p:to>
                                        <p:strVal val="visible"/>
                                      </p:to>
                                    </p:set>
                                    <p:animEffect filter="fade" transition="in">
                                      <p:cBhvr>
                                        <p:cTn dur="300"/>
                                        <p:tgtEl>
                                          <p:spTgt spid="4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gtEl>
                                        <p:attrNameLst>
                                          <p:attrName>style.visibility</p:attrName>
                                        </p:attrNameLst>
                                      </p:cBhvr>
                                      <p:to>
                                        <p:strVal val="visible"/>
                                      </p:to>
                                    </p:set>
                                    <p:animEffect filter="fade" transition="in">
                                      <p:cBhvr>
                                        <p:cTn dur="1"/>
                                        <p:tgtEl>
                                          <p:spTgt spid="4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2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48" name="Google Shape;448;p2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49" name="Google Shape;449;p2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50" name="Google Shape;450;p29"/>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Task 3:</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Anomaly Detection</a:t>
            </a:r>
            <a:endParaRPr b="0" i="0" sz="3600" u="none" cap="none" strike="noStrike">
              <a:solidFill>
                <a:srgbClr val="000000"/>
              </a:solidFill>
              <a:latin typeface="Nunito"/>
              <a:ea typeface="Nunito"/>
              <a:cs typeface="Nunito"/>
              <a:sym typeface="Nunito"/>
            </a:endParaRPr>
          </a:p>
        </p:txBody>
      </p:sp>
      <p:pic>
        <p:nvPicPr>
          <p:cNvPr id="451" name="Google Shape;451;p29"/>
          <p:cNvPicPr preferRelativeResize="0"/>
          <p:nvPr/>
        </p:nvPicPr>
        <p:blipFill rotWithShape="1">
          <a:blip r:embed="rId3">
            <a:alphaModFix/>
          </a:blip>
          <a:srcRect b="0" l="129" r="139" t="0"/>
          <a:stretch/>
        </p:blipFill>
        <p:spPr>
          <a:xfrm>
            <a:off x="3594700" y="970350"/>
            <a:ext cx="5549302" cy="3708425"/>
          </a:xfrm>
          <a:prstGeom prst="rect">
            <a:avLst/>
          </a:prstGeom>
          <a:noFill/>
          <a:ln>
            <a:noFill/>
          </a:ln>
        </p:spPr>
      </p:pic>
      <p:sp>
        <p:nvSpPr>
          <p:cNvPr id="452" name="Google Shape;452;p29"/>
          <p:cNvSpPr txBox="1"/>
          <p:nvPr/>
        </p:nvSpPr>
        <p:spPr>
          <a:xfrm>
            <a:off x="347200" y="1035700"/>
            <a:ext cx="3318600" cy="2815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2000"/>
              <a:buFont typeface="Arial"/>
              <a:buNone/>
            </a:pPr>
            <a:r>
              <a:rPr b="1" i="0" lang="en" sz="2000" u="none" cap="none" strike="noStrike">
                <a:solidFill>
                  <a:schemeClr val="dk1"/>
                </a:solidFill>
                <a:latin typeface="Nunito"/>
                <a:ea typeface="Nunito"/>
                <a:cs typeface="Nunito"/>
                <a:sym typeface="Nunito"/>
              </a:rPr>
              <a:t>Anomaly detection</a:t>
            </a:r>
            <a:r>
              <a:rPr b="0" i="0" lang="en" sz="2000" u="none" cap="none" strike="noStrike">
                <a:solidFill>
                  <a:schemeClr val="dk1"/>
                </a:solidFill>
                <a:latin typeface="Nunito"/>
                <a:ea typeface="Nunito"/>
                <a:cs typeface="Nunito"/>
                <a:sym typeface="Nunito"/>
              </a:rPr>
              <a:t>: identifying outliers or abnormal data points.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black swan detection.</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Black swans: events that are rare and unpredictable, yet impactful</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gtEl>
                                        <p:attrNameLst>
                                          <p:attrName>style.visibility</p:attrName>
                                        </p:attrNameLst>
                                      </p:cBhvr>
                                      <p:to>
                                        <p:strVal val="visible"/>
                                      </p:to>
                                    </p:set>
                                    <p:animEffect filter="fade" transition="in">
                                      <p:cBhvr>
                                        <p:cTn dur="300"/>
                                        <p:tgtEl>
                                          <p:spTgt spid="4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2">
                                            <p:txEl>
                                              <p:pRg end="0" st="0"/>
                                            </p:txEl>
                                          </p:spTgt>
                                        </p:tgtEl>
                                        <p:attrNameLst>
                                          <p:attrName>style.visibility</p:attrName>
                                        </p:attrNameLst>
                                      </p:cBhvr>
                                      <p:to>
                                        <p:strVal val="visible"/>
                                      </p:to>
                                    </p:set>
                                    <p:animEffect filter="fade" transition="in">
                                      <p:cBhvr>
                                        <p:cTn dur="300"/>
                                        <p:tgtEl>
                                          <p:spTgt spid="45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2">
                                            <p:txEl>
                                              <p:pRg end="1" st="1"/>
                                            </p:txEl>
                                          </p:spTgt>
                                        </p:tgtEl>
                                        <p:attrNameLst>
                                          <p:attrName>style.visibility</p:attrName>
                                        </p:attrNameLst>
                                      </p:cBhvr>
                                      <p:to>
                                        <p:strVal val="visible"/>
                                      </p:to>
                                    </p:set>
                                    <p:animEffect filter="fade" transition="in">
                                      <p:cBhvr>
                                        <p:cTn dur="300"/>
                                        <p:tgtEl>
                                          <p:spTgt spid="45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2">
                                            <p:txEl>
                                              <p:pRg end="2" st="2"/>
                                            </p:txEl>
                                          </p:spTgt>
                                        </p:tgtEl>
                                        <p:attrNameLst>
                                          <p:attrName>style.visibility</p:attrName>
                                        </p:attrNameLst>
                                      </p:cBhvr>
                                      <p:to>
                                        <p:strVal val="visible"/>
                                      </p:to>
                                    </p:set>
                                    <p:animEffect filter="fade" transition="in">
                                      <p:cBhvr>
                                        <p:cTn dur="300"/>
                                        <p:tgtEl>
                                          <p:spTgt spid="45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2">
                                            <p:txEl>
                                              <p:pRg end="3" st="3"/>
                                            </p:txEl>
                                          </p:spTgt>
                                        </p:tgtEl>
                                        <p:attrNameLst>
                                          <p:attrName>style.visibility</p:attrName>
                                        </p:attrNameLst>
                                      </p:cBhvr>
                                      <p:to>
                                        <p:strVal val="visible"/>
                                      </p:to>
                                    </p:set>
                                    <p:animEffect filter="fade" transition="in">
                                      <p:cBhvr>
                                        <p:cTn dur="300"/>
                                        <p:tgtEl>
                                          <p:spTgt spid="45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2">
                                            <p:txEl>
                                              <p:pRg end="4" st="4"/>
                                            </p:txEl>
                                          </p:spTgt>
                                        </p:tgtEl>
                                        <p:attrNameLst>
                                          <p:attrName>style.visibility</p:attrName>
                                        </p:attrNameLst>
                                      </p:cBhvr>
                                      <p:to>
                                        <p:strVal val="visible"/>
                                      </p:to>
                                    </p:set>
                                    <p:animEffect filter="fade" transition="in">
                                      <p:cBhvr>
                                        <p:cTn dur="300"/>
                                        <p:tgtEl>
                                          <p:spTgt spid="452">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30"/>
          <p:cNvSpPr txBox="1"/>
          <p:nvPr/>
        </p:nvSpPr>
        <p:spPr>
          <a:xfrm>
            <a:off x="423400" y="969600"/>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Sequence modeling</a:t>
            </a:r>
            <a:r>
              <a:rPr b="0" i="0" lang="en" sz="2000" u="none" cap="none" strike="noStrike">
                <a:solidFill>
                  <a:schemeClr val="dk1"/>
                </a:solidFill>
                <a:latin typeface="Nunito"/>
                <a:ea typeface="Nunito"/>
                <a:cs typeface="Nunito"/>
                <a:sym typeface="Nunito"/>
              </a:rPr>
              <a:t>: analyzing and predicting patterns in sequential data.</a:t>
            </a:r>
            <a:endParaRPr b="0" i="0" sz="2000" u="none" cap="none" strike="noStrike">
              <a:solidFill>
                <a:schemeClr val="dk1"/>
              </a:solidFill>
              <a:latin typeface="Nunito"/>
              <a:ea typeface="Nunito"/>
              <a:cs typeface="Nunito"/>
              <a:sym typeface="Nunito"/>
            </a:endParaRPr>
          </a:p>
        </p:txBody>
      </p:sp>
      <p:sp>
        <p:nvSpPr>
          <p:cNvPr id="458" name="Google Shape;458;p3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59" name="Google Shape;459;p3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60" name="Google Shape;460;p3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61" name="Google Shape;461;p30"/>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Task 4:</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Sequence Modeling</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462" name="Google Shape;462;p30"/>
          <p:cNvSpPr txBox="1"/>
          <p:nvPr/>
        </p:nvSpPr>
        <p:spPr>
          <a:xfrm>
            <a:off x="423400" y="1564800"/>
            <a:ext cx="8297100" cy="3170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b="1" i="0" lang="en" sz="2000" u="none" cap="none" strike="noStrike">
                <a:solidFill>
                  <a:schemeClr val="dk1"/>
                </a:solidFill>
                <a:latin typeface="Nunito"/>
                <a:ea typeface="Nunito"/>
                <a:cs typeface="Nunito"/>
                <a:sym typeface="Nunito"/>
              </a:rPr>
              <a:t>Generative modeling</a:t>
            </a:r>
            <a:r>
              <a:rPr b="0" i="0" lang="en" sz="2000" u="none" cap="none" strike="noStrike">
                <a:solidFill>
                  <a:schemeClr val="dk1"/>
                </a:solidFill>
                <a:latin typeface="Nunito"/>
                <a:ea typeface="Nunito"/>
                <a:cs typeface="Nunito"/>
                <a:sym typeface="Nunito"/>
              </a:rPr>
              <a:t>: creating new data that resembles the input data</a:t>
            </a:r>
            <a:r>
              <a:rPr lang="en" sz="2000">
                <a:solidFill>
                  <a:schemeClr val="dk1"/>
                </a:solidFill>
                <a:latin typeface="Nunito"/>
                <a:ea typeface="Nunito"/>
                <a:cs typeface="Nunito"/>
                <a:sym typeface="Nunito"/>
              </a:rPr>
              <a:t>; ChatGPT is a “generative model”</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7">
                                            <p:txEl>
                                              <p:pRg end="0" st="0"/>
                                            </p:txEl>
                                          </p:spTgt>
                                        </p:tgtEl>
                                        <p:attrNameLst>
                                          <p:attrName>style.visibility</p:attrName>
                                        </p:attrNameLst>
                                      </p:cBhvr>
                                      <p:to>
                                        <p:strVal val="visible"/>
                                      </p:to>
                                    </p:set>
                                    <p:animEffect filter="fade" transition="in">
                                      <p:cBhvr>
                                        <p:cTn dur="300"/>
                                        <p:tgtEl>
                                          <p:spTgt spid="45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2">
                                            <p:txEl>
                                              <p:pRg end="0" st="0"/>
                                            </p:txEl>
                                          </p:spTgt>
                                        </p:tgtEl>
                                        <p:attrNameLst>
                                          <p:attrName>style.visibility</p:attrName>
                                        </p:attrNameLst>
                                      </p:cBhvr>
                                      <p:to>
                                        <p:strVal val="visible"/>
                                      </p:to>
                                    </p:set>
                                    <p:animEffect filter="fade" transition="in">
                                      <p:cBhvr>
                                        <p:cTn dur="300"/>
                                        <p:tgtEl>
                                          <p:spTgt spid="46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2">
                                            <p:txEl>
                                              <p:pRg end="1" st="1"/>
                                            </p:txEl>
                                          </p:spTgt>
                                        </p:tgtEl>
                                        <p:attrNameLst>
                                          <p:attrName>style.visibility</p:attrName>
                                        </p:attrNameLst>
                                      </p:cBhvr>
                                      <p:to>
                                        <p:strVal val="visible"/>
                                      </p:to>
                                    </p:set>
                                    <p:animEffect filter="fade" transition="in">
                                      <p:cBhvr>
                                        <p:cTn dur="300"/>
                                        <p:tgtEl>
                                          <p:spTgt spid="462">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3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Components of the ML Pipeline</a:t>
            </a:r>
            <a:endParaRPr/>
          </a:p>
          <a:p>
            <a:pPr indent="0" lvl="0" marL="0" rtl="0" algn="ctr">
              <a:lnSpc>
                <a:spcPct val="100000"/>
              </a:lnSpc>
              <a:spcBef>
                <a:spcPts val="0"/>
              </a:spcBef>
              <a:spcAft>
                <a:spcPts val="0"/>
              </a:spcAft>
              <a:buSzPts val="3600"/>
              <a:buNone/>
            </a:pPr>
            <a:r>
              <a:t/>
            </a:r>
            <a:endParaRPr/>
          </a:p>
        </p:txBody>
      </p:sp>
      <p:sp>
        <p:nvSpPr>
          <p:cNvPr id="468" name="Google Shape;468;p3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69" name="Google Shape;469;p3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70" name="Google Shape;470;p3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71" name="Google Shape;471;p31"/>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ML pipeline</a:t>
            </a:r>
            <a:r>
              <a:rPr b="0" i="0" lang="en" sz="2000" u="none" cap="none" strike="noStrike">
                <a:solidFill>
                  <a:schemeClr val="dk1"/>
                </a:solidFill>
                <a:latin typeface="Nunito"/>
                <a:ea typeface="Nunito"/>
                <a:cs typeface="Nunito"/>
                <a:sym typeface="Nunito"/>
              </a:rPr>
              <a:t>: a series of interconnected steps in the process of developing a ML model.</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Steps: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Data collection</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Labeling</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Choosing architecture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Training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Evaluation</a:t>
            </a:r>
            <a:endParaRPr b="1"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Deployment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0" st="0"/>
                                            </p:txEl>
                                          </p:spTgt>
                                        </p:tgtEl>
                                        <p:attrNameLst>
                                          <p:attrName>style.visibility</p:attrName>
                                        </p:attrNameLst>
                                      </p:cBhvr>
                                      <p:to>
                                        <p:strVal val="visible"/>
                                      </p:to>
                                    </p:set>
                                    <p:animEffect filter="fade" transition="in">
                                      <p:cBhvr>
                                        <p:cTn dur="300"/>
                                        <p:tgtEl>
                                          <p:spTgt spid="47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 st="1"/>
                                            </p:txEl>
                                          </p:spTgt>
                                        </p:tgtEl>
                                        <p:attrNameLst>
                                          <p:attrName>style.visibility</p:attrName>
                                        </p:attrNameLst>
                                      </p:cBhvr>
                                      <p:to>
                                        <p:strVal val="visible"/>
                                      </p:to>
                                    </p:set>
                                    <p:animEffect filter="fade" transition="in">
                                      <p:cBhvr>
                                        <p:cTn dur="300"/>
                                        <p:tgtEl>
                                          <p:spTgt spid="47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2" st="2"/>
                                            </p:txEl>
                                          </p:spTgt>
                                        </p:tgtEl>
                                        <p:attrNameLst>
                                          <p:attrName>style.visibility</p:attrName>
                                        </p:attrNameLst>
                                      </p:cBhvr>
                                      <p:to>
                                        <p:strVal val="visible"/>
                                      </p:to>
                                    </p:set>
                                    <p:animEffect filter="fade" transition="in">
                                      <p:cBhvr>
                                        <p:cTn dur="300"/>
                                        <p:tgtEl>
                                          <p:spTgt spid="47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3" st="3"/>
                                            </p:txEl>
                                          </p:spTgt>
                                        </p:tgtEl>
                                        <p:attrNameLst>
                                          <p:attrName>style.visibility</p:attrName>
                                        </p:attrNameLst>
                                      </p:cBhvr>
                                      <p:to>
                                        <p:strVal val="visible"/>
                                      </p:to>
                                    </p:set>
                                    <p:animEffect filter="fade" transition="in">
                                      <p:cBhvr>
                                        <p:cTn dur="300"/>
                                        <p:tgtEl>
                                          <p:spTgt spid="47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4" st="4"/>
                                            </p:txEl>
                                          </p:spTgt>
                                        </p:tgtEl>
                                        <p:attrNameLst>
                                          <p:attrName>style.visibility</p:attrName>
                                        </p:attrNameLst>
                                      </p:cBhvr>
                                      <p:to>
                                        <p:strVal val="visible"/>
                                      </p:to>
                                    </p:set>
                                    <p:animEffect filter="fade" transition="in">
                                      <p:cBhvr>
                                        <p:cTn dur="300"/>
                                        <p:tgtEl>
                                          <p:spTgt spid="47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5" st="5"/>
                                            </p:txEl>
                                          </p:spTgt>
                                        </p:tgtEl>
                                        <p:attrNameLst>
                                          <p:attrName>style.visibility</p:attrName>
                                        </p:attrNameLst>
                                      </p:cBhvr>
                                      <p:to>
                                        <p:strVal val="visible"/>
                                      </p:to>
                                    </p:set>
                                    <p:animEffect filter="fade" transition="in">
                                      <p:cBhvr>
                                        <p:cTn dur="300"/>
                                        <p:tgtEl>
                                          <p:spTgt spid="47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6" st="6"/>
                                            </p:txEl>
                                          </p:spTgt>
                                        </p:tgtEl>
                                        <p:attrNameLst>
                                          <p:attrName>style.visibility</p:attrName>
                                        </p:attrNameLst>
                                      </p:cBhvr>
                                      <p:to>
                                        <p:strVal val="visible"/>
                                      </p:to>
                                    </p:set>
                                    <p:animEffect filter="fade" transition="in">
                                      <p:cBhvr>
                                        <p:cTn dur="300"/>
                                        <p:tgtEl>
                                          <p:spTgt spid="47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7" st="7"/>
                                            </p:txEl>
                                          </p:spTgt>
                                        </p:tgtEl>
                                        <p:attrNameLst>
                                          <p:attrName>style.visibility</p:attrName>
                                        </p:attrNameLst>
                                      </p:cBhvr>
                                      <p:to>
                                        <p:strVal val="visible"/>
                                      </p:to>
                                    </p:set>
                                    <p:animEffect filter="fade" transition="in">
                                      <p:cBhvr>
                                        <p:cTn dur="300"/>
                                        <p:tgtEl>
                                          <p:spTgt spid="47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8" st="8"/>
                                            </p:txEl>
                                          </p:spTgt>
                                        </p:tgtEl>
                                        <p:attrNameLst>
                                          <p:attrName>style.visibility</p:attrName>
                                        </p:attrNameLst>
                                      </p:cBhvr>
                                      <p:to>
                                        <p:strVal val="visible"/>
                                      </p:to>
                                    </p:set>
                                    <p:animEffect filter="fade" transition="in">
                                      <p:cBhvr>
                                        <p:cTn dur="300"/>
                                        <p:tgtEl>
                                          <p:spTgt spid="47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9" st="9"/>
                                            </p:txEl>
                                          </p:spTgt>
                                        </p:tgtEl>
                                        <p:attrNameLst>
                                          <p:attrName>style.visibility</p:attrName>
                                        </p:attrNameLst>
                                      </p:cBhvr>
                                      <p:to>
                                        <p:strVal val="visible"/>
                                      </p:to>
                                    </p:set>
                                    <p:animEffect filter="fade" transition="in">
                                      <p:cBhvr>
                                        <p:cTn dur="300"/>
                                        <p:tgtEl>
                                          <p:spTgt spid="471">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0" st="10"/>
                                            </p:txEl>
                                          </p:spTgt>
                                        </p:tgtEl>
                                        <p:attrNameLst>
                                          <p:attrName>style.visibility</p:attrName>
                                        </p:attrNameLst>
                                      </p:cBhvr>
                                      <p:to>
                                        <p:strVal val="visible"/>
                                      </p:to>
                                    </p:set>
                                    <p:animEffect filter="fade" transition="in">
                                      <p:cBhvr>
                                        <p:cTn dur="300"/>
                                        <p:tgtEl>
                                          <p:spTgt spid="471">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p:nvPr/>
        </p:nvSpPr>
        <p:spPr>
          <a:xfrm>
            <a:off x="364325" y="850100"/>
            <a:ext cx="8279700" cy="1236000"/>
          </a:xfrm>
          <a:prstGeom prst="rect">
            <a:avLst/>
          </a:prstGeom>
          <a:noFill/>
          <a:ln cap="flat" cmpd="sng" w="9525">
            <a:solidFill>
              <a:schemeClr val="accent5"/>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63" name="Google Shape;63;p14"/>
          <p:cNvSpPr txBox="1"/>
          <p:nvPr/>
        </p:nvSpPr>
        <p:spPr>
          <a:xfrm>
            <a:off x="367450" y="817200"/>
            <a:ext cx="8409000" cy="26832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Artificial Intelligence: </a:t>
            </a:r>
            <a:r>
              <a:rPr b="0" i="1" lang="en" sz="2000" u="none" cap="none" strike="noStrike">
                <a:solidFill>
                  <a:schemeClr val="dk1"/>
                </a:solidFill>
                <a:latin typeface="Nunito"/>
                <a:ea typeface="Nunito"/>
                <a:cs typeface="Nunito"/>
                <a:sym typeface="Nunito"/>
              </a:rPr>
              <a:t>Definitions, history, and types.</a:t>
            </a:r>
            <a:endParaRPr b="0" i="1"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i="1"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Machine Learning: </a:t>
            </a:r>
            <a:r>
              <a:rPr b="0" i="1" lang="en" sz="2000" u="none" cap="none" strike="noStrike">
                <a:solidFill>
                  <a:schemeClr val="dk1"/>
                </a:solidFill>
                <a:latin typeface="Nunito"/>
                <a:ea typeface="Nunito"/>
                <a:cs typeface="Nunito"/>
                <a:sym typeface="Nunito"/>
              </a:rPr>
              <a:t>Models, tasks, data, and </a:t>
            </a:r>
            <a:r>
              <a:rPr i="1" lang="en" sz="2000">
                <a:solidFill>
                  <a:schemeClr val="dk1"/>
                </a:solidFill>
                <a:latin typeface="Nunito"/>
                <a:ea typeface="Nunito"/>
                <a:cs typeface="Nunito"/>
                <a:sym typeface="Nunito"/>
              </a:rPr>
              <a:t>learning types</a:t>
            </a:r>
            <a:r>
              <a:rPr b="0" i="1" lang="en" sz="2000" u="none" cap="none" strike="noStrike">
                <a:solidFill>
                  <a:schemeClr val="dk1"/>
                </a:solidFill>
                <a:latin typeface="Nunito"/>
                <a:ea typeface="Nunito"/>
                <a:cs typeface="Nunito"/>
                <a:sym typeface="Nunito"/>
              </a:rPr>
              <a:t>.</a:t>
            </a:r>
            <a:br>
              <a:rPr i="1" lang="en" sz="2000">
                <a:solidFill>
                  <a:schemeClr val="dk1"/>
                </a:solidFill>
                <a:latin typeface="Nunito"/>
                <a:ea typeface="Nunito"/>
                <a:cs typeface="Nunito"/>
                <a:sym typeface="Nunito"/>
              </a:rPr>
            </a:br>
            <a:endParaRPr i="1"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Deep Learning: </a:t>
            </a:r>
            <a:r>
              <a:rPr b="0" i="1" lang="en" sz="2000" u="none" cap="none" strike="noStrike">
                <a:solidFill>
                  <a:schemeClr val="dk1"/>
                </a:solidFill>
                <a:latin typeface="Nunito"/>
                <a:ea typeface="Nunito"/>
                <a:cs typeface="Nunito"/>
                <a:sym typeface="Nunito"/>
              </a:rPr>
              <a:t>The </a:t>
            </a:r>
            <a:r>
              <a:rPr i="1" lang="en" sz="2000">
                <a:solidFill>
                  <a:schemeClr val="dk1"/>
                </a:solidFill>
                <a:latin typeface="Nunito"/>
                <a:ea typeface="Nunito"/>
                <a:cs typeface="Nunito"/>
                <a:sym typeface="Nunito"/>
              </a:rPr>
              <a:t>preeminent</a:t>
            </a:r>
            <a:r>
              <a:rPr b="0" i="1" lang="en" sz="2000" u="none" cap="none" strike="noStrike">
                <a:solidFill>
                  <a:schemeClr val="dk1"/>
                </a:solidFill>
                <a:latin typeface="Nunito"/>
                <a:ea typeface="Nunito"/>
                <a:cs typeface="Nunito"/>
                <a:sym typeface="Nunito"/>
              </a:rPr>
              <a:t> paradigm</a:t>
            </a:r>
            <a:r>
              <a:rPr i="1" lang="en" sz="2000">
                <a:solidFill>
                  <a:schemeClr val="dk1"/>
                </a:solidFill>
                <a:latin typeface="Nunito"/>
                <a:ea typeface="Nunito"/>
                <a:cs typeface="Nunito"/>
                <a:sym typeface="Nunito"/>
              </a:rPr>
              <a:t>.</a:t>
            </a:r>
            <a:endParaRPr i="1"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i="1"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Scaling Laws: </a:t>
            </a:r>
            <a:r>
              <a:rPr b="0" i="1" lang="en" sz="2000" u="none" cap="none" strike="noStrike">
                <a:solidFill>
                  <a:schemeClr val="dk1"/>
                </a:solidFill>
                <a:latin typeface="Nunito"/>
                <a:ea typeface="Nunito"/>
                <a:cs typeface="Nunito"/>
                <a:sym typeface="Nunito"/>
              </a:rPr>
              <a:t>Many AI systems </a:t>
            </a:r>
            <a:r>
              <a:rPr i="1" lang="en" sz="2000">
                <a:solidFill>
                  <a:schemeClr val="dk1"/>
                </a:solidFill>
                <a:latin typeface="Nunito"/>
                <a:ea typeface="Nunito"/>
                <a:cs typeface="Nunito"/>
                <a:sym typeface="Nunito"/>
              </a:rPr>
              <a:t>change</a:t>
            </a:r>
            <a:r>
              <a:rPr b="0" i="1" lang="en" sz="2000" u="none" cap="none" strike="noStrike">
                <a:solidFill>
                  <a:schemeClr val="dk1"/>
                </a:solidFill>
                <a:latin typeface="Nunito"/>
                <a:ea typeface="Nunito"/>
                <a:cs typeface="Nunito"/>
                <a:sym typeface="Nunito"/>
              </a:rPr>
              <a:t> predictably with scale.</a:t>
            </a:r>
            <a:endParaRPr b="0" i="1" sz="2000" u="none" cap="none" strike="noStrike">
              <a:solidFill>
                <a:schemeClr val="dk1"/>
              </a:solidFill>
              <a:latin typeface="Nunito"/>
              <a:ea typeface="Nunito"/>
              <a:cs typeface="Nunito"/>
              <a:sym typeface="Nunito"/>
            </a:endParaRPr>
          </a:p>
          <a:p>
            <a:pPr indent="0" lvl="0" marL="457200" rtl="0" algn="l">
              <a:lnSpc>
                <a:spcPct val="115000"/>
              </a:lnSpc>
              <a:spcBef>
                <a:spcPts val="0"/>
              </a:spcBef>
              <a:spcAft>
                <a:spcPts val="0"/>
              </a:spcAft>
              <a:buNone/>
            </a:pPr>
            <a:r>
              <a:t/>
            </a:r>
            <a:endParaRPr i="1"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Speed of AI Development: </a:t>
            </a:r>
            <a:r>
              <a:rPr i="1" lang="en" sz="2000">
                <a:solidFill>
                  <a:schemeClr val="dk1"/>
                </a:solidFill>
                <a:latin typeface="Nunito"/>
                <a:ea typeface="Nunito"/>
                <a:cs typeface="Nunito"/>
                <a:sym typeface="Nunito"/>
              </a:rPr>
              <a:t>xxx</a:t>
            </a:r>
            <a:endParaRPr i="1" sz="2000">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64" name="Google Shape;64;p1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65" name="Google Shape;65;p1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6" name="Google Shape;66;p1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7" name="Google Shape;67;p1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
                                        </p:tgtEl>
                                        <p:attrNameLst>
                                          <p:attrName>style.visibility</p:attrName>
                                        </p:attrNameLst>
                                      </p:cBhvr>
                                      <p:to>
                                        <p:strVal val="visible"/>
                                      </p:to>
                                    </p:set>
                                    <p:animEffect filter="fade" transition="in">
                                      <p:cBhvr>
                                        <p:cTn dur="300"/>
                                        <p:tgtEl>
                                          <p:spTgt spid="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3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Evaluating ML Models (1/3)</a:t>
            </a:r>
            <a:endParaRPr/>
          </a:p>
          <a:p>
            <a:pPr indent="0" lvl="0" marL="0" rtl="0" algn="ctr">
              <a:lnSpc>
                <a:spcPct val="100000"/>
              </a:lnSpc>
              <a:spcBef>
                <a:spcPts val="0"/>
              </a:spcBef>
              <a:spcAft>
                <a:spcPts val="0"/>
              </a:spcAft>
              <a:buSzPts val="3600"/>
              <a:buNone/>
            </a:pPr>
            <a:r>
              <a:t/>
            </a:r>
            <a:endParaRPr/>
          </a:p>
        </p:txBody>
      </p:sp>
      <p:sp>
        <p:nvSpPr>
          <p:cNvPr id="477" name="Google Shape;477;p3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78" name="Google Shape;478;p3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79" name="Google Shape;479;p3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80" name="Google Shape;480;p32"/>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Metrics: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Accuracy</a:t>
            </a:r>
            <a:r>
              <a:rPr b="0" i="0" lang="en" sz="2000" u="none" cap="none" strike="noStrike">
                <a:solidFill>
                  <a:schemeClr val="dk1"/>
                </a:solidFill>
                <a:latin typeface="Nunito"/>
                <a:ea typeface="Nunito"/>
                <a:cs typeface="Nunito"/>
                <a:sym typeface="Nunito"/>
              </a:rPr>
              <a:t>: percentage of correct predictions</a:t>
            </a:r>
            <a:endParaRPr b="0" i="0" sz="2000" u="none" cap="none" strike="noStrike">
              <a:solidFill>
                <a:schemeClr val="dk1"/>
              </a:solidFill>
              <a:latin typeface="Nunito"/>
              <a:ea typeface="Nunito"/>
              <a:cs typeface="Nunito"/>
              <a:sym typeface="Nunito"/>
            </a:endParaRPr>
          </a:p>
        </p:txBody>
      </p:sp>
      <p:pic>
        <p:nvPicPr>
          <p:cNvPr id="481" name="Google Shape;481;p32"/>
          <p:cNvPicPr preferRelativeResize="0"/>
          <p:nvPr/>
        </p:nvPicPr>
        <p:blipFill rotWithShape="1">
          <a:blip r:embed="rId3">
            <a:alphaModFix/>
          </a:blip>
          <a:srcRect b="0" l="0" r="0" t="0"/>
          <a:stretch/>
        </p:blipFill>
        <p:spPr>
          <a:xfrm>
            <a:off x="4491775" y="2106867"/>
            <a:ext cx="4569599" cy="2687583"/>
          </a:xfrm>
          <a:prstGeom prst="rect">
            <a:avLst/>
          </a:prstGeom>
          <a:noFill/>
          <a:ln>
            <a:noFill/>
          </a:ln>
        </p:spPr>
      </p:pic>
      <p:sp>
        <p:nvSpPr>
          <p:cNvPr id="482" name="Google Shape;482;p32"/>
          <p:cNvSpPr txBox="1"/>
          <p:nvPr/>
        </p:nvSpPr>
        <p:spPr>
          <a:xfrm>
            <a:off x="423400" y="2223150"/>
            <a:ext cx="45696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Precision</a:t>
            </a:r>
            <a:r>
              <a:rPr b="0" i="0" lang="en" sz="2000" u="none" cap="none" strike="noStrike">
                <a:solidFill>
                  <a:schemeClr val="dk1"/>
                </a:solidFill>
                <a:latin typeface="Nunito"/>
                <a:ea typeface="Nunito"/>
                <a:cs typeface="Nunito"/>
                <a:sym typeface="Nunito"/>
              </a:rPr>
              <a:t>: the </a:t>
            </a:r>
            <a:r>
              <a:rPr lang="en" sz="2000">
                <a:solidFill>
                  <a:schemeClr val="dk1"/>
                </a:solidFill>
                <a:latin typeface="Nunito"/>
                <a:ea typeface="Nunito"/>
                <a:cs typeface="Nunito"/>
                <a:sym typeface="Nunito"/>
              </a:rPr>
              <a:t>purity of the flagged examples</a:t>
            </a:r>
            <a:endParaRPr b="0" i="0" sz="2000" u="none" cap="none" strike="noStrike">
              <a:solidFill>
                <a:schemeClr val="dk1"/>
              </a:solidFill>
              <a:latin typeface="Nunito"/>
              <a:ea typeface="Nunito"/>
              <a:cs typeface="Nunito"/>
              <a:sym typeface="Nunito"/>
            </a:endParaRPr>
          </a:p>
        </p:txBody>
      </p:sp>
      <p:sp>
        <p:nvSpPr>
          <p:cNvPr id="483" name="Google Shape;483;p32"/>
          <p:cNvSpPr txBox="1"/>
          <p:nvPr/>
        </p:nvSpPr>
        <p:spPr>
          <a:xfrm>
            <a:off x="423400" y="2926613"/>
            <a:ext cx="45696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Recall</a:t>
            </a:r>
            <a:r>
              <a:rPr b="0" i="0" lang="en" sz="2000" u="none" cap="none" strike="noStrike">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proportion of relevant examples that were flagged</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
                                            <p:txEl>
                                              <p:pRg end="0" st="0"/>
                                            </p:txEl>
                                          </p:spTgt>
                                        </p:tgtEl>
                                        <p:attrNameLst>
                                          <p:attrName>style.visibility</p:attrName>
                                        </p:attrNameLst>
                                      </p:cBhvr>
                                      <p:to>
                                        <p:strVal val="visible"/>
                                      </p:to>
                                    </p:set>
                                    <p:animEffect filter="fade" transition="in">
                                      <p:cBhvr>
                                        <p:cTn dur="300"/>
                                        <p:tgtEl>
                                          <p:spTgt spid="48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
                                            <p:txEl>
                                              <p:pRg end="1" st="1"/>
                                            </p:txEl>
                                          </p:spTgt>
                                        </p:tgtEl>
                                        <p:attrNameLst>
                                          <p:attrName>style.visibility</p:attrName>
                                        </p:attrNameLst>
                                      </p:cBhvr>
                                      <p:to>
                                        <p:strVal val="visible"/>
                                      </p:to>
                                    </p:set>
                                    <p:animEffect filter="fade" transition="in">
                                      <p:cBhvr>
                                        <p:cTn dur="300"/>
                                        <p:tgtEl>
                                          <p:spTgt spid="48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300"/>
                                        <p:tgtEl>
                                          <p:spTgt spid="4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gtEl>
                                        <p:attrNameLst>
                                          <p:attrName>style.visibility</p:attrName>
                                        </p:attrNameLst>
                                      </p:cBhvr>
                                      <p:to>
                                        <p:strVal val="visible"/>
                                      </p:to>
                                    </p:set>
                                    <p:animEffect filter="fade" transition="in">
                                      <p:cBhvr>
                                        <p:cTn dur="300"/>
                                        <p:tgtEl>
                                          <p:spTgt spid="4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3"/>
                                        </p:tgtEl>
                                        <p:attrNameLst>
                                          <p:attrName>style.visibility</p:attrName>
                                        </p:attrNameLst>
                                      </p:cBhvr>
                                      <p:to>
                                        <p:strVal val="visible"/>
                                      </p:to>
                                    </p:set>
                                    <p:animEffect filter="fade" transition="in">
                                      <p:cBhvr>
                                        <p:cTn dur="300"/>
                                        <p:tgtEl>
                                          <p:spTgt spid="4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3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Evaluating ML Models (2/3)</a:t>
            </a:r>
            <a:endParaRPr/>
          </a:p>
          <a:p>
            <a:pPr indent="0" lvl="0" marL="0" rtl="0" algn="ctr">
              <a:lnSpc>
                <a:spcPct val="100000"/>
              </a:lnSpc>
              <a:spcBef>
                <a:spcPts val="0"/>
              </a:spcBef>
              <a:spcAft>
                <a:spcPts val="0"/>
              </a:spcAft>
              <a:buSzPts val="3600"/>
              <a:buNone/>
            </a:pPr>
            <a:r>
              <a:t/>
            </a:r>
            <a:endParaRPr/>
          </a:p>
        </p:txBody>
      </p:sp>
      <p:sp>
        <p:nvSpPr>
          <p:cNvPr id="489" name="Google Shape;489;p3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90" name="Google Shape;490;p3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91" name="Google Shape;491;p3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492" name="Google Shape;492;p33"/>
          <p:cNvPicPr preferRelativeResize="0"/>
          <p:nvPr/>
        </p:nvPicPr>
        <p:blipFill rotWithShape="1">
          <a:blip r:embed="rId3">
            <a:alphaModFix/>
          </a:blip>
          <a:srcRect b="0" l="0" r="0" t="0"/>
          <a:stretch/>
        </p:blipFill>
        <p:spPr>
          <a:xfrm>
            <a:off x="1669012" y="771725"/>
            <a:ext cx="5805875" cy="395467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3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Evaluating ML Models (3/3)</a:t>
            </a:r>
            <a:endParaRPr/>
          </a:p>
          <a:p>
            <a:pPr indent="0" lvl="0" marL="0" rtl="0" algn="ctr">
              <a:lnSpc>
                <a:spcPct val="100000"/>
              </a:lnSpc>
              <a:spcBef>
                <a:spcPts val="0"/>
              </a:spcBef>
              <a:spcAft>
                <a:spcPts val="0"/>
              </a:spcAft>
              <a:buSzPts val="3600"/>
              <a:buNone/>
            </a:pPr>
            <a:r>
              <a:t/>
            </a:r>
            <a:endParaRPr/>
          </a:p>
        </p:txBody>
      </p:sp>
      <p:sp>
        <p:nvSpPr>
          <p:cNvPr id="498" name="Google Shape;498;p3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99" name="Google Shape;499;p3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00" name="Google Shape;500;p3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01" name="Google Shape;501;p34"/>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can have many goals: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Predictive power</a:t>
            </a:r>
            <a:r>
              <a:rPr b="0" i="0" lang="en" sz="2000" u="none" cap="none" strike="noStrike">
                <a:solidFill>
                  <a:schemeClr val="dk1"/>
                </a:solidFill>
                <a:latin typeface="Nunito"/>
                <a:ea typeface="Nunito"/>
                <a:cs typeface="Nunito"/>
                <a:sym typeface="Nunito"/>
              </a:rPr>
              <a:t>: the amount of error in predictions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Inference</a:t>
            </a:r>
            <a:r>
              <a:rPr b="1" lang="en" sz="2000">
                <a:solidFill>
                  <a:schemeClr val="dk1"/>
                </a:solidFill>
                <a:latin typeface="Nunito"/>
                <a:ea typeface="Nunito"/>
                <a:cs typeface="Nunito"/>
                <a:sym typeface="Nunito"/>
              </a:rPr>
              <a:t>/</a:t>
            </a:r>
            <a:r>
              <a:rPr b="1" i="0" lang="en" sz="2000" u="none" cap="none" strike="noStrike">
                <a:solidFill>
                  <a:schemeClr val="dk1"/>
                </a:solidFill>
                <a:latin typeface="Nunito"/>
                <a:ea typeface="Nunito"/>
                <a:cs typeface="Nunito"/>
                <a:sym typeface="Nunito"/>
              </a:rPr>
              <a:t>latency</a:t>
            </a:r>
            <a:r>
              <a:rPr b="0" i="0" lang="en" sz="2000" u="none" cap="none" strike="noStrike">
                <a:solidFill>
                  <a:schemeClr val="dk1"/>
                </a:solidFill>
                <a:latin typeface="Nunito"/>
                <a:ea typeface="Nunito"/>
                <a:cs typeface="Nunito"/>
                <a:sym typeface="Nunito"/>
              </a:rPr>
              <a:t>: the speed of result production</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Transparency</a:t>
            </a:r>
            <a:r>
              <a:rPr b="0" i="0" lang="en" sz="2000" u="none" cap="none" strike="noStrike">
                <a:solidFill>
                  <a:schemeClr val="dk1"/>
                </a:solidFill>
                <a:latin typeface="Nunito"/>
                <a:ea typeface="Nunito"/>
                <a:cs typeface="Nunito"/>
                <a:sym typeface="Nunito"/>
              </a:rPr>
              <a:t>: ability to understand workings producing output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Reliability</a:t>
            </a:r>
            <a:r>
              <a:rPr b="0" i="0" lang="en" sz="2000" u="none" cap="none" strike="noStrike">
                <a:solidFill>
                  <a:schemeClr val="dk1"/>
                </a:solidFill>
                <a:latin typeface="Nunito"/>
                <a:ea typeface="Nunito"/>
                <a:cs typeface="Nunito"/>
                <a:sym typeface="Nunito"/>
              </a:rPr>
              <a:t>: performance consistency (over time/in varied conditions)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1" i="0" lang="en" sz="2000" u="none" cap="none" strike="noStrike">
                <a:solidFill>
                  <a:schemeClr val="dk1"/>
                </a:solidFill>
                <a:latin typeface="Nunito"/>
                <a:ea typeface="Nunito"/>
                <a:cs typeface="Nunito"/>
                <a:sym typeface="Nunito"/>
              </a:rPr>
              <a:t>Scalability</a:t>
            </a:r>
            <a:r>
              <a:rPr b="0" i="0" lang="en" sz="2000" u="none" cap="none" strike="noStrike">
                <a:solidFill>
                  <a:schemeClr val="dk1"/>
                </a:solidFill>
                <a:latin typeface="Nunito"/>
                <a:ea typeface="Nunito"/>
                <a:cs typeface="Nunito"/>
                <a:sym typeface="Nunito"/>
              </a:rPr>
              <a:t>: capacity to maintain/improve performance as we scale a </a:t>
            </a:r>
            <a:r>
              <a:rPr b="0" i="1" lang="en" sz="2000" u="none" cap="none" strike="noStrike">
                <a:solidFill>
                  <a:schemeClr val="dk1"/>
                </a:solidFill>
                <a:latin typeface="Nunito"/>
                <a:ea typeface="Nunito"/>
                <a:cs typeface="Nunito"/>
                <a:sym typeface="Nunito"/>
              </a:rPr>
              <a:t>key variable</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Compute</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Parameter count</a:t>
            </a:r>
            <a:endParaRPr b="0" i="0" sz="2000" u="none" cap="none" strike="noStrike">
              <a:solidFill>
                <a:schemeClr val="dk1"/>
              </a:solidFill>
              <a:latin typeface="Nunito"/>
              <a:ea typeface="Nunito"/>
              <a:cs typeface="Nunito"/>
              <a:sym typeface="Nunito"/>
            </a:endParaRPr>
          </a:p>
          <a:p>
            <a:pPr indent="-355600" lvl="1" marL="9144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Dataset size</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xEl>
                                              <p:pRg end="0" st="0"/>
                                            </p:txEl>
                                          </p:spTgt>
                                        </p:tgtEl>
                                        <p:attrNameLst>
                                          <p:attrName>style.visibility</p:attrName>
                                        </p:attrNameLst>
                                      </p:cBhvr>
                                      <p:to>
                                        <p:strVal val="visible"/>
                                      </p:to>
                                    </p:set>
                                    <p:animEffect filter="fade" transition="in">
                                      <p:cBhvr>
                                        <p:cTn dur="300"/>
                                        <p:tgtEl>
                                          <p:spTgt spid="50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xEl>
                                              <p:pRg end="1" st="1"/>
                                            </p:txEl>
                                          </p:spTgt>
                                        </p:tgtEl>
                                        <p:attrNameLst>
                                          <p:attrName>style.visibility</p:attrName>
                                        </p:attrNameLst>
                                      </p:cBhvr>
                                      <p:to>
                                        <p:strVal val="visible"/>
                                      </p:to>
                                    </p:set>
                                    <p:animEffect filter="fade" transition="in">
                                      <p:cBhvr>
                                        <p:cTn dur="300"/>
                                        <p:tgtEl>
                                          <p:spTgt spid="50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xEl>
                                              <p:pRg end="2" st="2"/>
                                            </p:txEl>
                                          </p:spTgt>
                                        </p:tgtEl>
                                        <p:attrNameLst>
                                          <p:attrName>style.visibility</p:attrName>
                                        </p:attrNameLst>
                                      </p:cBhvr>
                                      <p:to>
                                        <p:strVal val="visible"/>
                                      </p:to>
                                    </p:set>
                                    <p:animEffect filter="fade" transition="in">
                                      <p:cBhvr>
                                        <p:cTn dur="300"/>
                                        <p:tgtEl>
                                          <p:spTgt spid="50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xEl>
                                              <p:pRg end="3" st="3"/>
                                            </p:txEl>
                                          </p:spTgt>
                                        </p:tgtEl>
                                        <p:attrNameLst>
                                          <p:attrName>style.visibility</p:attrName>
                                        </p:attrNameLst>
                                      </p:cBhvr>
                                      <p:to>
                                        <p:strVal val="visible"/>
                                      </p:to>
                                    </p:set>
                                    <p:animEffect filter="fade" transition="in">
                                      <p:cBhvr>
                                        <p:cTn dur="300"/>
                                        <p:tgtEl>
                                          <p:spTgt spid="50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xEl>
                                              <p:pRg end="4" st="4"/>
                                            </p:txEl>
                                          </p:spTgt>
                                        </p:tgtEl>
                                        <p:attrNameLst>
                                          <p:attrName>style.visibility</p:attrName>
                                        </p:attrNameLst>
                                      </p:cBhvr>
                                      <p:to>
                                        <p:strVal val="visible"/>
                                      </p:to>
                                    </p:set>
                                    <p:animEffect filter="fade" transition="in">
                                      <p:cBhvr>
                                        <p:cTn dur="300"/>
                                        <p:tgtEl>
                                          <p:spTgt spid="50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xEl>
                                              <p:pRg end="5" st="5"/>
                                            </p:txEl>
                                          </p:spTgt>
                                        </p:tgtEl>
                                        <p:attrNameLst>
                                          <p:attrName>style.visibility</p:attrName>
                                        </p:attrNameLst>
                                      </p:cBhvr>
                                      <p:to>
                                        <p:strVal val="visible"/>
                                      </p:to>
                                    </p:set>
                                    <p:animEffect filter="fade" transition="in">
                                      <p:cBhvr>
                                        <p:cTn dur="300"/>
                                        <p:tgtEl>
                                          <p:spTgt spid="50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xEl>
                                              <p:pRg end="6" st="6"/>
                                            </p:txEl>
                                          </p:spTgt>
                                        </p:tgtEl>
                                        <p:attrNameLst>
                                          <p:attrName>style.visibility</p:attrName>
                                        </p:attrNameLst>
                                      </p:cBhvr>
                                      <p:to>
                                        <p:strVal val="visible"/>
                                      </p:to>
                                    </p:set>
                                    <p:animEffect filter="fade" transition="in">
                                      <p:cBhvr>
                                        <p:cTn dur="300"/>
                                        <p:tgtEl>
                                          <p:spTgt spid="50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xEl>
                                              <p:pRg end="7" st="7"/>
                                            </p:txEl>
                                          </p:spTgt>
                                        </p:tgtEl>
                                        <p:attrNameLst>
                                          <p:attrName>style.visibility</p:attrName>
                                        </p:attrNameLst>
                                      </p:cBhvr>
                                      <p:to>
                                        <p:strVal val="visible"/>
                                      </p:to>
                                    </p:set>
                                    <p:animEffect filter="fade" transition="in">
                                      <p:cBhvr>
                                        <p:cTn dur="300"/>
                                        <p:tgtEl>
                                          <p:spTgt spid="50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xEl>
                                              <p:pRg end="8" st="8"/>
                                            </p:txEl>
                                          </p:spTgt>
                                        </p:tgtEl>
                                        <p:attrNameLst>
                                          <p:attrName>style.visibility</p:attrName>
                                        </p:attrNameLst>
                                      </p:cBhvr>
                                      <p:to>
                                        <p:strVal val="visible"/>
                                      </p:to>
                                    </p:set>
                                    <p:animEffect filter="fade" transition="in">
                                      <p:cBhvr>
                                        <p:cTn dur="300"/>
                                        <p:tgtEl>
                                          <p:spTgt spid="501">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3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3600">
                <a:latin typeface="Nunito"/>
                <a:ea typeface="Nunito"/>
                <a:cs typeface="Nunito"/>
                <a:sym typeface="Nunito"/>
              </a:rPr>
              <a:t>Three Types of Machine Learning</a:t>
            </a:r>
            <a:endParaRPr sz="3600">
              <a:latin typeface="Nunito"/>
              <a:ea typeface="Nunito"/>
              <a:cs typeface="Nunito"/>
              <a:sym typeface="Nunito"/>
            </a:endParaRPr>
          </a:p>
        </p:txBody>
      </p:sp>
      <p:sp>
        <p:nvSpPr>
          <p:cNvPr id="507" name="Google Shape;507;p35"/>
          <p:cNvSpPr/>
          <p:nvPr/>
        </p:nvSpPr>
        <p:spPr>
          <a:xfrm>
            <a:off x="914400" y="1592875"/>
            <a:ext cx="3189900" cy="1236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Supervised Learning</a:t>
            </a:r>
            <a:endParaRPr b="0" i="0" sz="2000" u="none" cap="none" strike="noStrike">
              <a:solidFill>
                <a:srgbClr val="000000"/>
              </a:solidFill>
              <a:latin typeface="Nunito"/>
              <a:ea typeface="Nunito"/>
              <a:cs typeface="Nunito"/>
              <a:sym typeface="Nunito"/>
            </a:endParaRPr>
          </a:p>
        </p:txBody>
      </p:sp>
      <p:sp>
        <p:nvSpPr>
          <p:cNvPr id="508" name="Google Shape;508;p35"/>
          <p:cNvSpPr/>
          <p:nvPr/>
        </p:nvSpPr>
        <p:spPr>
          <a:xfrm>
            <a:off x="5039700" y="1592875"/>
            <a:ext cx="3189900" cy="1236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Unsupervised Learning</a:t>
            </a:r>
            <a:endParaRPr b="0" i="0" sz="2000" u="none" cap="none" strike="noStrike">
              <a:solidFill>
                <a:srgbClr val="000000"/>
              </a:solidFill>
              <a:latin typeface="Nunito"/>
              <a:ea typeface="Nunito"/>
              <a:cs typeface="Nunito"/>
              <a:sym typeface="Nunito"/>
            </a:endParaRPr>
          </a:p>
        </p:txBody>
      </p:sp>
      <p:sp>
        <p:nvSpPr>
          <p:cNvPr id="509" name="Google Shape;509;p35"/>
          <p:cNvSpPr/>
          <p:nvPr/>
        </p:nvSpPr>
        <p:spPr>
          <a:xfrm>
            <a:off x="2977050" y="3297600"/>
            <a:ext cx="3189900" cy="1236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Reinforcement Learning</a:t>
            </a:r>
            <a:endParaRPr b="0" i="0" sz="2000" u="none" cap="none" strike="noStrike">
              <a:solidFill>
                <a:srgbClr val="000000"/>
              </a:solidFill>
              <a:latin typeface="Nunito"/>
              <a:ea typeface="Nunito"/>
              <a:cs typeface="Nunito"/>
              <a:sym typeface="Nunito"/>
            </a:endParaRPr>
          </a:p>
        </p:txBody>
      </p:sp>
      <p:sp>
        <p:nvSpPr>
          <p:cNvPr id="510" name="Google Shape;510;p3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11" name="Google Shape;511;p3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12" name="Google Shape;512;p3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36"/>
          <p:cNvSpPr txBox="1"/>
          <p:nvPr/>
        </p:nvSpPr>
        <p:spPr>
          <a:xfrm>
            <a:off x="423400" y="969600"/>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Supervised learning</a:t>
            </a:r>
            <a:r>
              <a:rPr b="0" i="0" lang="en" sz="2000" u="none" cap="none" strike="noStrike">
                <a:solidFill>
                  <a:schemeClr val="dk1"/>
                </a:solidFill>
                <a:latin typeface="Nunito"/>
                <a:ea typeface="Nunito"/>
                <a:cs typeface="Nunito"/>
                <a:sym typeface="Nunito"/>
              </a:rPr>
              <a:t>: learning from labeled data.</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Learning relationships between input data and output labels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Labels are usually generated by humans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Species identification</a:t>
            </a:r>
            <a:endParaRPr b="0" i="0" sz="2000" u="none" cap="none" strike="noStrike">
              <a:solidFill>
                <a:schemeClr val="dk1"/>
              </a:solidFill>
              <a:latin typeface="Nunito"/>
              <a:ea typeface="Nunito"/>
              <a:cs typeface="Nunito"/>
              <a:sym typeface="Nunito"/>
            </a:endParaRPr>
          </a:p>
        </p:txBody>
      </p:sp>
      <p:sp>
        <p:nvSpPr>
          <p:cNvPr id="518" name="Google Shape;518;p3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19" name="Google Shape;519;p3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20" name="Google Shape;520;p3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21" name="Google Shape;521;p36"/>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Type 1:</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Supervised Learning</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pic>
        <p:nvPicPr>
          <p:cNvPr id="522" name="Google Shape;522;p36"/>
          <p:cNvPicPr preferRelativeResize="0"/>
          <p:nvPr/>
        </p:nvPicPr>
        <p:blipFill rotWithShape="1">
          <a:blip r:embed="rId3">
            <a:alphaModFix/>
          </a:blip>
          <a:srcRect b="0" l="0" r="0" t="0"/>
          <a:stretch/>
        </p:blipFill>
        <p:spPr>
          <a:xfrm>
            <a:off x="6704250" y="2257287"/>
            <a:ext cx="1512250" cy="1785425"/>
          </a:xfrm>
          <a:prstGeom prst="rect">
            <a:avLst/>
          </a:prstGeom>
          <a:noFill/>
          <a:ln>
            <a:noFill/>
          </a:ln>
        </p:spPr>
      </p:pic>
      <p:pic>
        <p:nvPicPr>
          <p:cNvPr id="523" name="Google Shape;523;p36"/>
          <p:cNvPicPr preferRelativeResize="0"/>
          <p:nvPr/>
        </p:nvPicPr>
        <p:blipFill rotWithShape="1">
          <a:blip r:embed="rId4">
            <a:alphaModFix/>
          </a:blip>
          <a:srcRect b="0" l="0" r="0" t="0"/>
          <a:stretch/>
        </p:blipFill>
        <p:spPr>
          <a:xfrm>
            <a:off x="6439230" y="2153975"/>
            <a:ext cx="2538175" cy="2557450"/>
          </a:xfrm>
          <a:prstGeom prst="rect">
            <a:avLst/>
          </a:prstGeom>
          <a:noFill/>
          <a:ln>
            <a:noFill/>
          </a:ln>
        </p:spPr>
      </p:pic>
      <p:grpSp>
        <p:nvGrpSpPr>
          <p:cNvPr id="524" name="Google Shape;524;p36"/>
          <p:cNvGrpSpPr/>
          <p:nvPr/>
        </p:nvGrpSpPr>
        <p:grpSpPr>
          <a:xfrm>
            <a:off x="423401" y="2779375"/>
            <a:ext cx="5870980" cy="796800"/>
            <a:chOff x="423400" y="3388975"/>
            <a:chExt cx="8886000" cy="796800"/>
          </a:xfrm>
        </p:grpSpPr>
        <p:sp>
          <p:nvSpPr>
            <p:cNvPr id="525" name="Google Shape;525;p36"/>
            <p:cNvSpPr/>
            <p:nvPr/>
          </p:nvSpPr>
          <p:spPr>
            <a:xfrm>
              <a:off x="3742400" y="3880675"/>
              <a:ext cx="2811300" cy="305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526" name="Google Shape;526;p36"/>
            <p:cNvSpPr txBox="1"/>
            <p:nvPr/>
          </p:nvSpPr>
          <p:spPr>
            <a:xfrm>
              <a:off x="423400" y="3388975"/>
              <a:ext cx="8886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Advantage: high accuracy and reliability for large and well-labeled dataset. </a:t>
              </a:r>
              <a:endParaRPr b="0" i="0" sz="2000" u="none" cap="none" strike="noStrike">
                <a:solidFill>
                  <a:schemeClr val="dk1"/>
                </a:solidFill>
                <a:latin typeface="Nunito"/>
                <a:ea typeface="Nunito"/>
                <a:cs typeface="Nunito"/>
                <a:sym typeface="Nunito"/>
              </a:endParaRPr>
            </a:p>
          </p:txBody>
        </p:sp>
      </p:grpSp>
      <p:grpSp>
        <p:nvGrpSpPr>
          <p:cNvPr id="527" name="Google Shape;527;p36"/>
          <p:cNvGrpSpPr/>
          <p:nvPr/>
        </p:nvGrpSpPr>
        <p:grpSpPr>
          <a:xfrm>
            <a:off x="423401" y="3547600"/>
            <a:ext cx="5737387" cy="520275"/>
            <a:chOff x="423400" y="4157200"/>
            <a:chExt cx="8683800" cy="520275"/>
          </a:xfrm>
        </p:grpSpPr>
        <p:sp>
          <p:nvSpPr>
            <p:cNvPr id="528" name="Google Shape;528;p36"/>
            <p:cNvSpPr/>
            <p:nvPr/>
          </p:nvSpPr>
          <p:spPr>
            <a:xfrm>
              <a:off x="5042100" y="4157200"/>
              <a:ext cx="1573200" cy="491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529" name="Google Shape;529;p36"/>
            <p:cNvSpPr txBox="1"/>
            <p:nvPr/>
          </p:nvSpPr>
          <p:spPr>
            <a:xfrm>
              <a:off x="423400" y="4185775"/>
              <a:ext cx="86838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Disadvantage: worse performance for loosely-defined tasks, like poetry or image generation; may also require manual labeling. </a:t>
              </a:r>
              <a:endParaRPr b="0" i="0" sz="2000" u="none" cap="none" strike="noStrike">
                <a:solidFill>
                  <a:schemeClr val="dk1"/>
                </a:solidFill>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7">
                                            <p:txEl>
                                              <p:pRg end="0" st="0"/>
                                            </p:txEl>
                                          </p:spTgt>
                                        </p:tgtEl>
                                        <p:attrNameLst>
                                          <p:attrName>style.visibility</p:attrName>
                                        </p:attrNameLst>
                                      </p:cBhvr>
                                      <p:to>
                                        <p:strVal val="visible"/>
                                      </p:to>
                                    </p:set>
                                    <p:animEffect filter="fade" transition="in">
                                      <p:cBhvr>
                                        <p:cTn dur="300"/>
                                        <p:tgtEl>
                                          <p:spTgt spid="51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7">
                                            <p:txEl>
                                              <p:pRg end="1" st="1"/>
                                            </p:txEl>
                                          </p:spTgt>
                                        </p:tgtEl>
                                        <p:attrNameLst>
                                          <p:attrName>style.visibility</p:attrName>
                                        </p:attrNameLst>
                                      </p:cBhvr>
                                      <p:to>
                                        <p:strVal val="visible"/>
                                      </p:to>
                                    </p:set>
                                    <p:animEffect filter="fade" transition="in">
                                      <p:cBhvr>
                                        <p:cTn dur="300"/>
                                        <p:tgtEl>
                                          <p:spTgt spid="51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7">
                                            <p:txEl>
                                              <p:pRg end="2" st="2"/>
                                            </p:txEl>
                                          </p:spTgt>
                                        </p:tgtEl>
                                        <p:attrNameLst>
                                          <p:attrName>style.visibility</p:attrName>
                                        </p:attrNameLst>
                                      </p:cBhvr>
                                      <p:to>
                                        <p:strVal val="visible"/>
                                      </p:to>
                                    </p:set>
                                    <p:animEffect filter="fade" transition="in">
                                      <p:cBhvr>
                                        <p:cTn dur="300"/>
                                        <p:tgtEl>
                                          <p:spTgt spid="51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7">
                                            <p:txEl>
                                              <p:pRg end="3" st="3"/>
                                            </p:txEl>
                                          </p:spTgt>
                                        </p:tgtEl>
                                        <p:attrNameLst>
                                          <p:attrName>style.visibility</p:attrName>
                                        </p:attrNameLst>
                                      </p:cBhvr>
                                      <p:to>
                                        <p:strVal val="visible"/>
                                      </p:to>
                                    </p:set>
                                    <p:animEffect filter="fade" transition="in">
                                      <p:cBhvr>
                                        <p:cTn dur="300"/>
                                        <p:tgtEl>
                                          <p:spTgt spid="51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7">
                                            <p:txEl>
                                              <p:pRg end="4" st="4"/>
                                            </p:txEl>
                                          </p:spTgt>
                                        </p:tgtEl>
                                        <p:attrNameLst>
                                          <p:attrName>style.visibility</p:attrName>
                                        </p:attrNameLst>
                                      </p:cBhvr>
                                      <p:to>
                                        <p:strVal val="visible"/>
                                      </p:to>
                                    </p:set>
                                    <p:animEffect filter="fade" transition="in">
                                      <p:cBhvr>
                                        <p:cTn dur="300"/>
                                        <p:tgtEl>
                                          <p:spTgt spid="51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2"/>
                                        </p:tgtEl>
                                        <p:attrNameLst>
                                          <p:attrName>style.visibility</p:attrName>
                                        </p:attrNameLst>
                                      </p:cBhvr>
                                      <p:to>
                                        <p:strVal val="visible"/>
                                      </p:to>
                                    </p:set>
                                    <p:animEffect filter="fade" transition="in">
                                      <p:cBhvr>
                                        <p:cTn dur="300"/>
                                        <p:tgtEl>
                                          <p:spTgt spid="5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
                                        </p:tgtEl>
                                        <p:attrNameLst>
                                          <p:attrName>style.visibility</p:attrName>
                                        </p:attrNameLst>
                                      </p:cBhvr>
                                      <p:to>
                                        <p:strVal val="visible"/>
                                      </p:to>
                                    </p:set>
                                    <p:animEffect filter="fade" transition="in">
                                      <p:cBhvr>
                                        <p:cTn dur="300"/>
                                        <p:tgtEl>
                                          <p:spTgt spid="5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gtEl>
                                        <p:attrNameLst>
                                          <p:attrName>style.visibility</p:attrName>
                                        </p:attrNameLst>
                                      </p:cBhvr>
                                      <p:to>
                                        <p:strVal val="visible"/>
                                      </p:to>
                                    </p:set>
                                    <p:animEffect filter="fade" transition="in">
                                      <p:cBhvr>
                                        <p:cTn dur="300"/>
                                        <p:tgtEl>
                                          <p:spTgt spid="5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7"/>
                                        </p:tgtEl>
                                        <p:attrNameLst>
                                          <p:attrName>style.visibility</p:attrName>
                                        </p:attrNameLst>
                                      </p:cBhvr>
                                      <p:to>
                                        <p:strVal val="visible"/>
                                      </p:to>
                                    </p:set>
                                    <p:animEffect filter="fade" transition="in">
                                      <p:cBhvr>
                                        <p:cTn dur="300"/>
                                        <p:tgtEl>
                                          <p:spTgt spid="5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37"/>
          <p:cNvSpPr txBox="1"/>
          <p:nvPr/>
        </p:nvSpPr>
        <p:spPr>
          <a:xfrm>
            <a:off x="423400" y="969600"/>
            <a:ext cx="82014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Unsupervised learning</a:t>
            </a:r>
            <a:r>
              <a:rPr b="0" i="0" lang="en" sz="2000" u="none" cap="none" strike="noStrike">
                <a:solidFill>
                  <a:schemeClr val="dk1"/>
                </a:solidFill>
                <a:latin typeface="Nunito"/>
                <a:ea typeface="Nunito"/>
                <a:cs typeface="Nunito"/>
                <a:sym typeface="Nunito"/>
              </a:rPr>
              <a:t>: learning from unlabeled data.</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Discovering and identifying patterns within a dataset to learn the relationships between variables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Also known as “self-supervised learning,” because the model may use these patterns to generate supervisory signals for itself</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Examples: </a:t>
            </a:r>
            <a:endParaRPr b="0" i="0" sz="2000" u="none" cap="none" strike="noStrike">
              <a:solidFill>
                <a:schemeClr val="dk1"/>
              </a:solidFill>
              <a:latin typeface="Nunito"/>
              <a:ea typeface="Nunito"/>
              <a:cs typeface="Nunito"/>
              <a:sym typeface="Nunito"/>
            </a:endParaRPr>
          </a:p>
        </p:txBody>
      </p:sp>
      <p:sp>
        <p:nvSpPr>
          <p:cNvPr id="535" name="Google Shape;535;p3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36" name="Google Shape;536;p3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37" name="Google Shape;537;p3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38" name="Google Shape;538;p37"/>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Type 2:</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Unsupervised Learning</a:t>
            </a:r>
            <a:endParaRPr b="0" i="0" sz="3600" u="none" cap="none" strike="noStrike">
              <a:solidFill>
                <a:srgbClr val="000000"/>
              </a:solidFill>
              <a:latin typeface="Nunito"/>
              <a:ea typeface="Nunito"/>
              <a:cs typeface="Nunito"/>
              <a:sym typeface="Nunito"/>
            </a:endParaRPr>
          </a:p>
        </p:txBody>
      </p:sp>
      <p:sp>
        <p:nvSpPr>
          <p:cNvPr id="539" name="Google Shape;539;p37"/>
          <p:cNvSpPr txBox="1"/>
          <p:nvPr/>
        </p:nvSpPr>
        <p:spPr>
          <a:xfrm>
            <a:off x="423400" y="3780750"/>
            <a:ext cx="87207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Image inpainting</a:t>
            </a:r>
            <a:endParaRPr b="0" i="0" sz="2000" u="none" cap="none" strike="noStrike">
              <a:solidFill>
                <a:schemeClr val="dk1"/>
              </a:solidFill>
              <a:latin typeface="Nunito"/>
              <a:ea typeface="Nunito"/>
              <a:cs typeface="Nunito"/>
              <a:sym typeface="Nunito"/>
            </a:endParaRPr>
          </a:p>
        </p:txBody>
      </p:sp>
      <p:grpSp>
        <p:nvGrpSpPr>
          <p:cNvPr id="540" name="Google Shape;540;p37"/>
          <p:cNvGrpSpPr/>
          <p:nvPr/>
        </p:nvGrpSpPr>
        <p:grpSpPr>
          <a:xfrm>
            <a:off x="423400" y="3077550"/>
            <a:ext cx="8720700" cy="1561900"/>
            <a:chOff x="423400" y="3077550"/>
            <a:chExt cx="8720700" cy="1561900"/>
          </a:xfrm>
        </p:grpSpPr>
        <p:sp>
          <p:nvSpPr>
            <p:cNvPr id="541" name="Google Shape;541;p37"/>
            <p:cNvSpPr txBox="1"/>
            <p:nvPr/>
          </p:nvSpPr>
          <p:spPr>
            <a:xfrm>
              <a:off x="423400" y="3435550"/>
              <a:ext cx="87207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Language models</a:t>
              </a:r>
              <a:endParaRPr b="0" i="0" sz="2000" u="none" cap="none" strike="noStrike">
                <a:solidFill>
                  <a:schemeClr val="dk1"/>
                </a:solidFill>
                <a:latin typeface="Nunito"/>
                <a:ea typeface="Nunito"/>
                <a:cs typeface="Nunito"/>
                <a:sym typeface="Nunito"/>
              </a:endParaRPr>
            </a:p>
          </p:txBody>
        </p:sp>
        <p:pic>
          <p:nvPicPr>
            <p:cNvPr id="542" name="Google Shape;542;p37"/>
            <p:cNvPicPr preferRelativeResize="0"/>
            <p:nvPr/>
          </p:nvPicPr>
          <p:blipFill rotWithShape="1">
            <a:blip r:embed="rId3">
              <a:alphaModFix/>
            </a:blip>
            <a:srcRect b="0" l="0" r="0" t="0"/>
            <a:stretch/>
          </p:blipFill>
          <p:spPr>
            <a:xfrm>
              <a:off x="7142875" y="3077550"/>
              <a:ext cx="1330099" cy="156190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4">
                                            <p:txEl>
                                              <p:pRg end="0" st="0"/>
                                            </p:txEl>
                                          </p:spTgt>
                                        </p:tgtEl>
                                        <p:attrNameLst>
                                          <p:attrName>style.visibility</p:attrName>
                                        </p:attrNameLst>
                                      </p:cBhvr>
                                      <p:to>
                                        <p:strVal val="visible"/>
                                      </p:to>
                                    </p:set>
                                    <p:animEffect filter="fade" transition="in">
                                      <p:cBhvr>
                                        <p:cTn dur="300"/>
                                        <p:tgtEl>
                                          <p:spTgt spid="53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4">
                                            <p:txEl>
                                              <p:pRg end="1" st="1"/>
                                            </p:txEl>
                                          </p:spTgt>
                                        </p:tgtEl>
                                        <p:attrNameLst>
                                          <p:attrName>style.visibility</p:attrName>
                                        </p:attrNameLst>
                                      </p:cBhvr>
                                      <p:to>
                                        <p:strVal val="visible"/>
                                      </p:to>
                                    </p:set>
                                    <p:animEffect filter="fade" transition="in">
                                      <p:cBhvr>
                                        <p:cTn dur="300"/>
                                        <p:tgtEl>
                                          <p:spTgt spid="53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4">
                                            <p:txEl>
                                              <p:pRg end="2" st="2"/>
                                            </p:txEl>
                                          </p:spTgt>
                                        </p:tgtEl>
                                        <p:attrNameLst>
                                          <p:attrName>style.visibility</p:attrName>
                                        </p:attrNameLst>
                                      </p:cBhvr>
                                      <p:to>
                                        <p:strVal val="visible"/>
                                      </p:to>
                                    </p:set>
                                    <p:animEffect filter="fade" transition="in">
                                      <p:cBhvr>
                                        <p:cTn dur="300"/>
                                        <p:tgtEl>
                                          <p:spTgt spid="53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4">
                                            <p:txEl>
                                              <p:pRg end="3" st="3"/>
                                            </p:txEl>
                                          </p:spTgt>
                                        </p:tgtEl>
                                        <p:attrNameLst>
                                          <p:attrName>style.visibility</p:attrName>
                                        </p:attrNameLst>
                                      </p:cBhvr>
                                      <p:to>
                                        <p:strVal val="visible"/>
                                      </p:to>
                                    </p:set>
                                    <p:animEffect filter="fade" transition="in">
                                      <p:cBhvr>
                                        <p:cTn dur="300"/>
                                        <p:tgtEl>
                                          <p:spTgt spid="53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4">
                                            <p:txEl>
                                              <p:pRg end="4" st="4"/>
                                            </p:txEl>
                                          </p:spTgt>
                                        </p:tgtEl>
                                        <p:attrNameLst>
                                          <p:attrName>style.visibility</p:attrName>
                                        </p:attrNameLst>
                                      </p:cBhvr>
                                      <p:to>
                                        <p:strVal val="visible"/>
                                      </p:to>
                                    </p:set>
                                    <p:animEffect filter="fade" transition="in">
                                      <p:cBhvr>
                                        <p:cTn dur="300"/>
                                        <p:tgtEl>
                                          <p:spTgt spid="53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300"/>
                                        <p:tgtEl>
                                          <p:spTgt spid="5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9"/>
                                        </p:tgtEl>
                                        <p:attrNameLst>
                                          <p:attrName>style.visibility</p:attrName>
                                        </p:attrNameLst>
                                      </p:cBhvr>
                                      <p:to>
                                        <p:strVal val="visible"/>
                                      </p:to>
                                    </p:set>
                                    <p:animEffect filter="fade" transition="in">
                                      <p:cBhvr>
                                        <p:cTn dur="300"/>
                                        <p:tgtEl>
                                          <p:spTgt spid="5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3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48" name="Google Shape;548;p3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pic>
        <p:nvPicPr>
          <p:cNvPr id="549" name="Google Shape;549;p38"/>
          <p:cNvPicPr preferRelativeResize="0"/>
          <p:nvPr/>
        </p:nvPicPr>
        <p:blipFill rotWithShape="1">
          <a:blip r:embed="rId3">
            <a:alphaModFix/>
          </a:blip>
          <a:srcRect b="0" l="0" r="0" t="0"/>
          <a:stretch/>
        </p:blipFill>
        <p:spPr>
          <a:xfrm>
            <a:off x="767575" y="979025"/>
            <a:ext cx="7608975" cy="3748851"/>
          </a:xfrm>
          <a:prstGeom prst="rect">
            <a:avLst/>
          </a:prstGeom>
          <a:noFill/>
          <a:ln>
            <a:noFill/>
          </a:ln>
        </p:spPr>
      </p:pic>
      <p:sp>
        <p:nvSpPr>
          <p:cNvPr id="550" name="Google Shape;550;p3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51" name="Google Shape;551;p38"/>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Type 2:</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Unsupervised Learning</a:t>
            </a:r>
            <a:endParaRPr b="0" i="0" sz="3600" u="none" cap="none" strike="noStrike">
              <a:solidFill>
                <a:srgbClr val="000000"/>
              </a:solidFill>
              <a:latin typeface="Nunito"/>
              <a:ea typeface="Nunito"/>
              <a:cs typeface="Nunito"/>
              <a:sym typeface="Nuni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39"/>
          <p:cNvSpPr txBox="1"/>
          <p:nvPr/>
        </p:nvSpPr>
        <p:spPr>
          <a:xfrm>
            <a:off x="423400" y="969600"/>
            <a:ext cx="8095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Reinforcement learning (RL)</a:t>
            </a:r>
            <a:r>
              <a:rPr b="0" i="0" lang="en" sz="2000" u="none" cap="none" strike="noStrike">
                <a:solidFill>
                  <a:schemeClr val="dk1"/>
                </a:solidFill>
                <a:latin typeface="Nunito"/>
                <a:ea typeface="Nunito"/>
                <a:cs typeface="Nunito"/>
                <a:sym typeface="Nunito"/>
              </a:rPr>
              <a:t>: learning from agent-gathered data.</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AI agents making decisions and improving their performance based on responses to their environment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robots navigating environments through trial-and-error.</a:t>
            </a:r>
            <a:endParaRPr b="0" i="0" sz="2000" u="none" cap="none" strike="noStrike">
              <a:solidFill>
                <a:schemeClr val="dk1"/>
              </a:solidFill>
              <a:latin typeface="Nunito"/>
              <a:ea typeface="Nunito"/>
              <a:cs typeface="Nunito"/>
              <a:sym typeface="Nunito"/>
            </a:endParaRPr>
          </a:p>
        </p:txBody>
      </p:sp>
      <p:sp>
        <p:nvSpPr>
          <p:cNvPr id="557" name="Google Shape;557;p3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58" name="Google Shape;558;p3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59" name="Google Shape;559;p3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60" name="Google Shape;560;p39"/>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Type 3:</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Reinforcement Learning</a:t>
            </a:r>
            <a:endParaRPr b="0" i="0" sz="36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6">
                                            <p:txEl>
                                              <p:pRg end="0" st="0"/>
                                            </p:txEl>
                                          </p:spTgt>
                                        </p:tgtEl>
                                        <p:attrNameLst>
                                          <p:attrName>style.visibility</p:attrName>
                                        </p:attrNameLst>
                                      </p:cBhvr>
                                      <p:to>
                                        <p:strVal val="visible"/>
                                      </p:to>
                                    </p:set>
                                    <p:animEffect filter="fade" transition="in">
                                      <p:cBhvr>
                                        <p:cTn dur="300"/>
                                        <p:tgtEl>
                                          <p:spTgt spid="55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6">
                                            <p:txEl>
                                              <p:pRg end="1" st="1"/>
                                            </p:txEl>
                                          </p:spTgt>
                                        </p:tgtEl>
                                        <p:attrNameLst>
                                          <p:attrName>style.visibility</p:attrName>
                                        </p:attrNameLst>
                                      </p:cBhvr>
                                      <p:to>
                                        <p:strVal val="visible"/>
                                      </p:to>
                                    </p:set>
                                    <p:animEffect filter="fade" transition="in">
                                      <p:cBhvr>
                                        <p:cTn dur="300"/>
                                        <p:tgtEl>
                                          <p:spTgt spid="55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6">
                                            <p:txEl>
                                              <p:pRg end="2" st="2"/>
                                            </p:txEl>
                                          </p:spTgt>
                                        </p:tgtEl>
                                        <p:attrNameLst>
                                          <p:attrName>style.visibility</p:attrName>
                                        </p:attrNameLst>
                                      </p:cBhvr>
                                      <p:to>
                                        <p:strVal val="visible"/>
                                      </p:to>
                                    </p:set>
                                    <p:animEffect filter="fade" transition="in">
                                      <p:cBhvr>
                                        <p:cTn dur="300"/>
                                        <p:tgtEl>
                                          <p:spTgt spid="55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6">
                                            <p:txEl>
                                              <p:pRg end="3" st="3"/>
                                            </p:txEl>
                                          </p:spTgt>
                                        </p:tgtEl>
                                        <p:attrNameLst>
                                          <p:attrName>style.visibility</p:attrName>
                                        </p:attrNameLst>
                                      </p:cBhvr>
                                      <p:to>
                                        <p:strVal val="visible"/>
                                      </p:to>
                                    </p:set>
                                    <p:animEffect filter="fade" transition="in">
                                      <p:cBhvr>
                                        <p:cTn dur="300"/>
                                        <p:tgtEl>
                                          <p:spTgt spid="55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6">
                                            <p:txEl>
                                              <p:pRg end="4" st="4"/>
                                            </p:txEl>
                                          </p:spTgt>
                                        </p:tgtEl>
                                        <p:attrNameLst>
                                          <p:attrName>style.visibility</p:attrName>
                                        </p:attrNameLst>
                                      </p:cBhvr>
                                      <p:to>
                                        <p:strVal val="visible"/>
                                      </p:to>
                                    </p:set>
                                    <p:animEffect filter="fade" transition="in">
                                      <p:cBhvr>
                                        <p:cTn dur="300"/>
                                        <p:tgtEl>
                                          <p:spTgt spid="556">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4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Review of Machine Learning Types</a:t>
            </a:r>
            <a:endParaRPr/>
          </a:p>
          <a:p>
            <a:pPr indent="0" lvl="0" marL="0" rtl="0" algn="ctr">
              <a:lnSpc>
                <a:spcPct val="100000"/>
              </a:lnSpc>
              <a:spcBef>
                <a:spcPts val="0"/>
              </a:spcBef>
              <a:spcAft>
                <a:spcPts val="0"/>
              </a:spcAft>
              <a:buSzPts val="3600"/>
              <a:buNone/>
            </a:pPr>
            <a:r>
              <a:t/>
            </a:r>
            <a:endParaRPr/>
          </a:p>
        </p:txBody>
      </p:sp>
      <p:sp>
        <p:nvSpPr>
          <p:cNvPr id="566" name="Google Shape;566;p4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67" name="Google Shape;567;p4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68" name="Google Shape;568;p4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569" name="Google Shape;569;p40"/>
          <p:cNvPicPr preferRelativeResize="0"/>
          <p:nvPr/>
        </p:nvPicPr>
        <p:blipFill rotWithShape="1">
          <a:blip r:embed="rId3">
            <a:alphaModFix/>
          </a:blip>
          <a:srcRect b="0" l="0" r="0" t="0"/>
          <a:stretch/>
        </p:blipFill>
        <p:spPr>
          <a:xfrm>
            <a:off x="286600" y="1277475"/>
            <a:ext cx="8571151" cy="27999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9"/>
                                        </p:tgtEl>
                                        <p:attrNameLst>
                                          <p:attrName>style.visibility</p:attrName>
                                        </p:attrNameLst>
                                      </p:cBhvr>
                                      <p:to>
                                        <p:strVal val="visible"/>
                                      </p:to>
                                    </p:set>
                                    <p:animEffect filter="fade" transition="in">
                                      <p:cBhvr>
                                        <p:cTn dur="300"/>
                                        <p:tgtEl>
                                          <p:spTgt spid="5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41"/>
          <p:cNvSpPr txBox="1"/>
          <p:nvPr>
            <p:ph type="title"/>
          </p:nvPr>
        </p:nvSpPr>
        <p:spPr>
          <a:xfrm>
            <a:off x="398825" y="133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Recap</a:t>
            </a:r>
            <a:endParaRPr/>
          </a:p>
          <a:p>
            <a:pPr indent="0" lvl="0" marL="0" rtl="0" algn="ctr">
              <a:lnSpc>
                <a:spcPct val="100000"/>
              </a:lnSpc>
              <a:spcBef>
                <a:spcPts val="0"/>
              </a:spcBef>
              <a:spcAft>
                <a:spcPts val="0"/>
              </a:spcAft>
              <a:buSzPts val="3600"/>
              <a:buNone/>
            </a:pPr>
            <a:r>
              <a:t/>
            </a:r>
            <a:endParaRPr/>
          </a:p>
        </p:txBody>
      </p:sp>
      <p:sp>
        <p:nvSpPr>
          <p:cNvPr id="575" name="Google Shape;575;p41"/>
          <p:cNvSpPr txBox="1"/>
          <p:nvPr/>
        </p:nvSpPr>
        <p:spPr>
          <a:xfrm>
            <a:off x="423400" y="741000"/>
            <a:ext cx="8409000" cy="360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AIs are computer systems that perform tasks typically associated with intelligence such as problem solving, decision making, forecasting. They can be classified according to their capabilities.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Machine Learning systems can learn directly from data without following explicit pre-set instructions. They are used for tasks like classification, regression, anomaly detection, and sequence modeling.</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ML requires data, architecture, training it, evaluati</a:t>
            </a:r>
            <a:r>
              <a:rPr lang="en" sz="2000">
                <a:solidFill>
                  <a:schemeClr val="dk1"/>
                </a:solidFill>
                <a:latin typeface="Nunito"/>
                <a:ea typeface="Nunito"/>
                <a:cs typeface="Nunito"/>
                <a:sym typeface="Nunito"/>
              </a:rPr>
              <a:t>ng</a:t>
            </a:r>
            <a:r>
              <a:rPr b="0" i="0" lang="en" sz="2000" u="none" cap="none" strike="noStrike">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deploying</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ML can use supervised, unsupervised, and reinforcement learning.</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576" name="Google Shape;576;p4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77" name="Google Shape;577;p4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8" name="Google Shape;578;p4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0" st="0"/>
                                            </p:txEl>
                                          </p:spTgt>
                                        </p:tgtEl>
                                        <p:attrNameLst>
                                          <p:attrName>style.visibility</p:attrName>
                                        </p:attrNameLst>
                                      </p:cBhvr>
                                      <p:to>
                                        <p:strVal val="visible"/>
                                      </p:to>
                                    </p:set>
                                    <p:animEffect filter="fade" transition="in">
                                      <p:cBhvr>
                                        <p:cTn dur="300"/>
                                        <p:tgtEl>
                                          <p:spTgt spid="57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1" st="1"/>
                                            </p:txEl>
                                          </p:spTgt>
                                        </p:tgtEl>
                                        <p:attrNameLst>
                                          <p:attrName>style.visibility</p:attrName>
                                        </p:attrNameLst>
                                      </p:cBhvr>
                                      <p:to>
                                        <p:strVal val="visible"/>
                                      </p:to>
                                    </p:set>
                                    <p:animEffect filter="fade" transition="in">
                                      <p:cBhvr>
                                        <p:cTn dur="300"/>
                                        <p:tgtEl>
                                          <p:spTgt spid="57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2" st="2"/>
                                            </p:txEl>
                                          </p:spTgt>
                                        </p:tgtEl>
                                        <p:attrNameLst>
                                          <p:attrName>style.visibility</p:attrName>
                                        </p:attrNameLst>
                                      </p:cBhvr>
                                      <p:to>
                                        <p:strVal val="visible"/>
                                      </p:to>
                                    </p:set>
                                    <p:animEffect filter="fade" transition="in">
                                      <p:cBhvr>
                                        <p:cTn dur="300"/>
                                        <p:tgtEl>
                                          <p:spTgt spid="57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3" st="3"/>
                                            </p:txEl>
                                          </p:spTgt>
                                        </p:tgtEl>
                                        <p:attrNameLst>
                                          <p:attrName>style.visibility</p:attrName>
                                        </p:attrNameLst>
                                      </p:cBhvr>
                                      <p:to>
                                        <p:strVal val="visible"/>
                                      </p:to>
                                    </p:set>
                                    <p:animEffect filter="fade" transition="in">
                                      <p:cBhvr>
                                        <p:cTn dur="300"/>
                                        <p:tgtEl>
                                          <p:spTgt spid="57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4" st="4"/>
                                            </p:txEl>
                                          </p:spTgt>
                                        </p:tgtEl>
                                        <p:attrNameLst>
                                          <p:attrName>style.visibility</p:attrName>
                                        </p:attrNameLst>
                                      </p:cBhvr>
                                      <p:to>
                                        <p:strVal val="visible"/>
                                      </p:to>
                                    </p:set>
                                    <p:animEffect filter="fade" transition="in">
                                      <p:cBhvr>
                                        <p:cTn dur="300"/>
                                        <p:tgtEl>
                                          <p:spTgt spid="57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5" st="5"/>
                                            </p:txEl>
                                          </p:spTgt>
                                        </p:tgtEl>
                                        <p:attrNameLst>
                                          <p:attrName>style.visibility</p:attrName>
                                        </p:attrNameLst>
                                      </p:cBhvr>
                                      <p:to>
                                        <p:strVal val="visible"/>
                                      </p:to>
                                    </p:set>
                                    <p:animEffect filter="fade" transition="in">
                                      <p:cBhvr>
                                        <p:cTn dur="300"/>
                                        <p:tgtEl>
                                          <p:spTgt spid="57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6" st="6"/>
                                            </p:txEl>
                                          </p:spTgt>
                                        </p:tgtEl>
                                        <p:attrNameLst>
                                          <p:attrName>style.visibility</p:attrName>
                                        </p:attrNameLst>
                                      </p:cBhvr>
                                      <p:to>
                                        <p:strVal val="visible"/>
                                      </p:to>
                                    </p:set>
                                    <p:animEffect filter="fade" transition="in">
                                      <p:cBhvr>
                                        <p:cTn dur="300"/>
                                        <p:tgtEl>
                                          <p:spTgt spid="57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7" st="7"/>
                                            </p:txEl>
                                          </p:spTgt>
                                        </p:tgtEl>
                                        <p:attrNameLst>
                                          <p:attrName>style.visibility</p:attrName>
                                        </p:attrNameLst>
                                      </p:cBhvr>
                                      <p:to>
                                        <p:strVal val="visible"/>
                                      </p:to>
                                    </p:set>
                                    <p:animEffect filter="fade" transition="in">
                                      <p:cBhvr>
                                        <p:cTn dur="300"/>
                                        <p:tgtEl>
                                          <p:spTgt spid="57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8" st="8"/>
                                            </p:txEl>
                                          </p:spTgt>
                                        </p:tgtEl>
                                        <p:attrNameLst>
                                          <p:attrName>style.visibility</p:attrName>
                                        </p:attrNameLst>
                                      </p:cBhvr>
                                      <p:to>
                                        <p:strVal val="visible"/>
                                      </p:to>
                                    </p:set>
                                    <p:animEffect filter="fade" transition="in">
                                      <p:cBhvr>
                                        <p:cTn dur="300"/>
                                        <p:tgtEl>
                                          <p:spTgt spid="575">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9" st="9"/>
                                            </p:txEl>
                                          </p:spTgt>
                                        </p:tgtEl>
                                        <p:attrNameLst>
                                          <p:attrName>style.visibility</p:attrName>
                                        </p:attrNameLst>
                                      </p:cBhvr>
                                      <p:to>
                                        <p:strVal val="visible"/>
                                      </p:to>
                                    </p:set>
                                    <p:animEffect filter="fade" transition="in">
                                      <p:cBhvr>
                                        <p:cTn dur="300"/>
                                        <p:tgtEl>
                                          <p:spTgt spid="575">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10" st="10"/>
                                            </p:txEl>
                                          </p:spTgt>
                                        </p:tgtEl>
                                        <p:attrNameLst>
                                          <p:attrName>style.visibility</p:attrName>
                                        </p:attrNameLst>
                                      </p:cBhvr>
                                      <p:to>
                                        <p:strVal val="visible"/>
                                      </p:to>
                                    </p:set>
                                    <p:animEffect filter="fade" transition="in">
                                      <p:cBhvr>
                                        <p:cTn dur="300"/>
                                        <p:tgtEl>
                                          <p:spTgt spid="575">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Artificial Intelligence</a:t>
            </a:r>
            <a:endParaRPr sz="3600">
              <a:latin typeface="Nunito"/>
              <a:ea typeface="Nunito"/>
              <a:cs typeface="Nunito"/>
              <a:sym typeface="Nunito"/>
            </a:endParaRPr>
          </a:p>
        </p:txBody>
      </p:sp>
      <p:sp>
        <p:nvSpPr>
          <p:cNvPr id="73" name="Google Shape;73;p1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4" name="Google Shape;74;p1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5" name="Google Shape;75;p1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6" name="Google Shape;76;p15"/>
          <p:cNvSpPr txBox="1"/>
          <p:nvPr/>
        </p:nvSpPr>
        <p:spPr>
          <a:xfrm>
            <a:off x="367675" y="29300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Definitions, history, and types</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
                                        </p:tgtEl>
                                        <p:attrNameLst>
                                          <p:attrName>style.visibility</p:attrName>
                                        </p:attrNameLst>
                                      </p:cBhvr>
                                      <p:to>
                                        <p:strVal val="visible"/>
                                      </p:to>
                                    </p:set>
                                    <p:animEffect filter="fade" transition="in">
                                      <p:cBhvr>
                                        <p:cTn dur="300"/>
                                        <p:tgtEl>
                                          <p:spTgt spid="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42"/>
          <p:cNvSpPr/>
          <p:nvPr/>
        </p:nvSpPr>
        <p:spPr>
          <a:xfrm>
            <a:off x="364325" y="2221700"/>
            <a:ext cx="8279700" cy="1236000"/>
          </a:xfrm>
          <a:prstGeom prst="rect">
            <a:avLst/>
          </a:prstGeom>
          <a:noFill/>
          <a:ln cap="flat" cmpd="sng" w="9525">
            <a:solidFill>
              <a:schemeClr val="accent5"/>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584" name="Google Shape;584;p42"/>
          <p:cNvSpPr txBox="1"/>
          <p:nvPr/>
        </p:nvSpPr>
        <p:spPr>
          <a:xfrm>
            <a:off x="367450" y="817200"/>
            <a:ext cx="8409000" cy="36912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Artificial Intelligence: </a:t>
            </a:r>
            <a:r>
              <a:rPr b="0" i="1" lang="en" sz="2000" u="none" cap="none" strike="noStrike">
                <a:solidFill>
                  <a:schemeClr val="dk1"/>
                </a:solidFill>
                <a:latin typeface="Nunito"/>
                <a:ea typeface="Nunito"/>
                <a:cs typeface="Nunito"/>
                <a:sym typeface="Nunito"/>
              </a:rPr>
              <a:t>Definitions, history, and types.</a:t>
            </a:r>
            <a:endParaRPr b="0" i="1"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i="1"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Machine Learning: </a:t>
            </a:r>
            <a:r>
              <a:rPr b="0" i="1" lang="en" sz="2000" u="none" cap="none" strike="noStrike">
                <a:solidFill>
                  <a:schemeClr val="dk1"/>
                </a:solidFill>
                <a:latin typeface="Nunito"/>
                <a:ea typeface="Nunito"/>
                <a:cs typeface="Nunito"/>
                <a:sym typeface="Nunito"/>
              </a:rPr>
              <a:t>M</a:t>
            </a:r>
            <a:r>
              <a:rPr b="0" i="1" lang="en" sz="2000" u="none" cap="none" strike="noStrike">
                <a:solidFill>
                  <a:schemeClr val="dk1"/>
                </a:solidFill>
                <a:latin typeface="Nunito"/>
                <a:ea typeface="Nunito"/>
                <a:cs typeface="Nunito"/>
                <a:sym typeface="Nunito"/>
              </a:rPr>
              <a:t>odels, tasks, data, and learning types.</a:t>
            </a:r>
            <a:br>
              <a:rPr i="1" lang="en" sz="2000">
                <a:solidFill>
                  <a:schemeClr val="dk1"/>
                </a:solidFill>
                <a:latin typeface="Nunito"/>
                <a:ea typeface="Nunito"/>
                <a:cs typeface="Nunito"/>
                <a:sym typeface="Nunito"/>
              </a:rPr>
            </a:br>
            <a:endParaRPr i="1"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Deep Learning: </a:t>
            </a:r>
            <a:r>
              <a:rPr b="0" i="1" lang="en" sz="2000" u="none" cap="none" strike="noStrike">
                <a:solidFill>
                  <a:schemeClr val="dk1"/>
                </a:solidFill>
                <a:latin typeface="Nunito"/>
                <a:ea typeface="Nunito"/>
                <a:cs typeface="Nunito"/>
                <a:sym typeface="Nunito"/>
              </a:rPr>
              <a:t>The </a:t>
            </a:r>
            <a:r>
              <a:rPr i="1" lang="en" sz="2000">
                <a:solidFill>
                  <a:schemeClr val="dk1"/>
                </a:solidFill>
                <a:latin typeface="Nunito"/>
                <a:ea typeface="Nunito"/>
                <a:cs typeface="Nunito"/>
                <a:sym typeface="Nunito"/>
              </a:rPr>
              <a:t>preeminent</a:t>
            </a:r>
            <a:r>
              <a:rPr b="0" i="1" lang="en" sz="2000" u="none" cap="none" strike="noStrike">
                <a:solidFill>
                  <a:schemeClr val="dk1"/>
                </a:solidFill>
                <a:latin typeface="Nunito"/>
                <a:ea typeface="Nunito"/>
                <a:cs typeface="Nunito"/>
                <a:sym typeface="Nunito"/>
              </a:rPr>
              <a:t> paradigm</a:t>
            </a:r>
            <a:r>
              <a:rPr i="1" lang="en" sz="2000">
                <a:solidFill>
                  <a:schemeClr val="dk1"/>
                </a:solidFill>
                <a:latin typeface="Nunito"/>
                <a:ea typeface="Nunito"/>
                <a:cs typeface="Nunito"/>
                <a:sym typeface="Nunito"/>
              </a:rPr>
              <a:t>.</a:t>
            </a:r>
            <a:endParaRPr i="1"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i="1"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Scaling Laws: </a:t>
            </a:r>
            <a:r>
              <a:rPr b="0" i="1" lang="en" sz="2000" u="none" cap="none" strike="noStrike">
                <a:solidFill>
                  <a:schemeClr val="dk1"/>
                </a:solidFill>
                <a:latin typeface="Nunito"/>
                <a:ea typeface="Nunito"/>
                <a:cs typeface="Nunito"/>
                <a:sym typeface="Nunito"/>
              </a:rPr>
              <a:t>Many AI systems improve predictably with scale.</a:t>
            </a:r>
            <a:endParaRPr i="1"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b="0" i="0" sz="2000" u="none" cap="none" strike="noStrike">
              <a:solidFill>
                <a:srgbClr val="999999"/>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585" name="Google Shape;585;p4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586" name="Google Shape;586;p4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87" name="Google Shape;587;p4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88" name="Google Shape;588;p4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3"/>
                                        </p:tgtEl>
                                        <p:attrNameLst>
                                          <p:attrName>style.visibility</p:attrName>
                                        </p:attrNameLst>
                                      </p:cBhvr>
                                      <p:to>
                                        <p:strVal val="visible"/>
                                      </p:to>
                                    </p:set>
                                    <p:animEffect filter="fade" transition="in">
                                      <p:cBhvr>
                                        <p:cTn dur="300"/>
                                        <p:tgtEl>
                                          <p:spTgt spid="5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43"/>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Deep Learning</a:t>
            </a:r>
            <a:endParaRPr sz="3600">
              <a:latin typeface="Nunito"/>
              <a:ea typeface="Nunito"/>
              <a:cs typeface="Nunito"/>
              <a:sym typeface="Nunito"/>
            </a:endParaRPr>
          </a:p>
        </p:txBody>
      </p:sp>
      <p:sp>
        <p:nvSpPr>
          <p:cNvPr id="594" name="Google Shape;594;p4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95" name="Google Shape;595;p4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96" name="Google Shape;596;p4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97" name="Google Shape;597;p43"/>
          <p:cNvSpPr txBox="1"/>
          <p:nvPr/>
        </p:nvSpPr>
        <p:spPr>
          <a:xfrm>
            <a:off x="367675" y="29300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The </a:t>
            </a:r>
            <a:r>
              <a:rPr i="1" lang="en" sz="2000">
                <a:solidFill>
                  <a:schemeClr val="dk1"/>
                </a:solidFill>
                <a:latin typeface="Nunito"/>
                <a:ea typeface="Nunito"/>
                <a:cs typeface="Nunito"/>
                <a:sym typeface="Nunito"/>
              </a:rPr>
              <a:t>preeminent</a:t>
            </a:r>
            <a:r>
              <a:rPr b="0" i="1" lang="en" sz="2000" u="none" cap="none" strike="noStrike">
                <a:solidFill>
                  <a:schemeClr val="dk1"/>
                </a:solidFill>
                <a:latin typeface="Nunito"/>
                <a:ea typeface="Nunito"/>
                <a:cs typeface="Nunito"/>
                <a:sym typeface="Nunito"/>
              </a:rPr>
              <a:t> paradigm</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gtEl>
                                        <p:attrNameLst>
                                          <p:attrName>style.visibility</p:attrName>
                                        </p:attrNameLst>
                                      </p:cBhvr>
                                      <p:to>
                                        <p:strVal val="visible"/>
                                      </p:to>
                                    </p:set>
                                    <p:animEffect filter="fade" transition="in">
                                      <p:cBhvr>
                                        <p:cTn dur="300"/>
                                        <p:tgtEl>
                                          <p:spTgt spid="5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4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Introduction to Deep Learning</a:t>
            </a:r>
            <a:endParaRPr/>
          </a:p>
          <a:p>
            <a:pPr indent="0" lvl="0" marL="0" rtl="0" algn="ctr">
              <a:lnSpc>
                <a:spcPct val="100000"/>
              </a:lnSpc>
              <a:spcBef>
                <a:spcPts val="0"/>
              </a:spcBef>
              <a:spcAft>
                <a:spcPts val="0"/>
              </a:spcAft>
              <a:buSzPts val="3600"/>
              <a:buNone/>
            </a:pPr>
            <a:r>
              <a:t/>
            </a:r>
            <a:endParaRPr/>
          </a:p>
        </p:txBody>
      </p:sp>
      <p:sp>
        <p:nvSpPr>
          <p:cNvPr id="603" name="Google Shape;603;p4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04" name="Google Shape;604;p4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05" name="Google Shape;605;p4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606" name="Google Shape;606;p44"/>
          <p:cNvPicPr preferRelativeResize="0"/>
          <p:nvPr/>
        </p:nvPicPr>
        <p:blipFill rotWithShape="1">
          <a:blip r:embed="rId3">
            <a:alphaModFix/>
          </a:blip>
          <a:srcRect b="0" l="0" r="0" t="0"/>
          <a:stretch/>
        </p:blipFill>
        <p:spPr>
          <a:xfrm>
            <a:off x="2534438" y="662100"/>
            <a:ext cx="4075025" cy="40750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4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Introduction to Deep Learning</a:t>
            </a:r>
            <a:endParaRPr/>
          </a:p>
          <a:p>
            <a:pPr indent="0" lvl="0" marL="0" rtl="0" algn="ctr">
              <a:lnSpc>
                <a:spcPct val="100000"/>
              </a:lnSpc>
              <a:spcBef>
                <a:spcPts val="0"/>
              </a:spcBef>
              <a:spcAft>
                <a:spcPts val="0"/>
              </a:spcAft>
              <a:buSzPts val="3600"/>
              <a:buNone/>
            </a:pPr>
            <a:r>
              <a:t/>
            </a:r>
            <a:endParaRPr/>
          </a:p>
        </p:txBody>
      </p:sp>
      <p:sp>
        <p:nvSpPr>
          <p:cNvPr id="612" name="Google Shape;612;p45"/>
          <p:cNvSpPr txBox="1"/>
          <p:nvPr/>
        </p:nvSpPr>
        <p:spPr>
          <a:xfrm>
            <a:off x="423400" y="817200"/>
            <a:ext cx="8720700" cy="192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Deep learning (DL)</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Uses</a:t>
            </a:r>
            <a:r>
              <a:rPr b="1" lang="en" sz="2000">
                <a:solidFill>
                  <a:schemeClr val="dk1"/>
                </a:solidFill>
                <a:latin typeface="Nunito"/>
                <a:ea typeface="Nunito"/>
                <a:cs typeface="Nunito"/>
                <a:sym typeface="Nunito"/>
              </a:rPr>
              <a:t> neural networks</a:t>
            </a:r>
            <a:r>
              <a:rPr lang="en" sz="2000">
                <a:solidFill>
                  <a:schemeClr val="dk1"/>
                </a:solidFill>
                <a:latin typeface="Nunito"/>
                <a:ea typeface="Nunito"/>
                <a:cs typeface="Nunito"/>
                <a:sym typeface="Nunito"/>
              </a:rPr>
              <a:t>: layers of interconnected nodes that transform inputs into outputs, inspired by biological neurons.</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Extract</a:t>
            </a:r>
            <a:r>
              <a:rPr lang="en" sz="2000">
                <a:solidFill>
                  <a:schemeClr val="dk1"/>
                </a:solidFill>
                <a:latin typeface="Nunito"/>
                <a:ea typeface="Nunito"/>
                <a:cs typeface="Nunito"/>
                <a:sym typeface="Nunito"/>
              </a:rPr>
              <a:t>s</a:t>
            </a:r>
            <a:r>
              <a:rPr b="0" i="0" lang="en" sz="2000" u="none" cap="none" strike="noStrike">
                <a:solidFill>
                  <a:schemeClr val="dk1"/>
                </a:solidFill>
                <a:latin typeface="Nunito"/>
                <a:ea typeface="Nunito"/>
                <a:cs typeface="Nunito"/>
                <a:sym typeface="Nunito"/>
              </a:rPr>
              <a:t> useful patterns from large quantities of data</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Useful for learning hierarchical representations of the world</a:t>
            </a:r>
            <a:endParaRPr b="0" i="0" sz="2000" u="none" cap="none" strike="noStrike">
              <a:solidFill>
                <a:schemeClr val="dk1"/>
              </a:solidFill>
              <a:latin typeface="Nunito"/>
              <a:ea typeface="Nunito"/>
              <a:cs typeface="Nunito"/>
              <a:sym typeface="Nunito"/>
            </a:endParaRPr>
          </a:p>
        </p:txBody>
      </p:sp>
      <p:sp>
        <p:nvSpPr>
          <p:cNvPr id="613" name="Google Shape;613;p4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14" name="Google Shape;614;p4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15" name="Google Shape;615;p4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616" name="Google Shape;616;p45"/>
          <p:cNvGrpSpPr/>
          <p:nvPr/>
        </p:nvGrpSpPr>
        <p:grpSpPr>
          <a:xfrm>
            <a:off x="1589750" y="3610406"/>
            <a:ext cx="4120438" cy="1002300"/>
            <a:chOff x="1589750" y="3229406"/>
            <a:chExt cx="4120438" cy="1002300"/>
          </a:xfrm>
        </p:grpSpPr>
        <p:sp>
          <p:nvSpPr>
            <p:cNvPr id="617" name="Google Shape;617;p45"/>
            <p:cNvSpPr/>
            <p:nvPr/>
          </p:nvSpPr>
          <p:spPr>
            <a:xfrm>
              <a:off x="3662988" y="3229406"/>
              <a:ext cx="2047200" cy="1002300"/>
            </a:xfrm>
            <a:prstGeom prst="roundRect">
              <a:avLst>
                <a:gd fmla="val 1013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618" name="Google Shape;618;p45"/>
            <p:cNvCxnSpPr/>
            <p:nvPr/>
          </p:nvCxnSpPr>
          <p:spPr>
            <a:xfrm>
              <a:off x="1589750" y="3730106"/>
              <a:ext cx="1333800" cy="900"/>
            </a:xfrm>
            <a:prstGeom prst="straightConnector1">
              <a:avLst/>
            </a:prstGeom>
            <a:noFill/>
            <a:ln cap="flat" cmpd="sng" w="19050">
              <a:solidFill>
                <a:schemeClr val="dk2"/>
              </a:solidFill>
              <a:prstDash val="solid"/>
              <a:round/>
              <a:headEnd len="sm" w="sm" type="none"/>
              <a:tailEnd len="med" w="med" type="triangle"/>
            </a:ln>
          </p:spPr>
        </p:cxnSp>
        <p:sp>
          <p:nvSpPr>
            <p:cNvPr id="619" name="Google Shape;619;p45"/>
            <p:cNvSpPr txBox="1"/>
            <p:nvPr/>
          </p:nvSpPr>
          <p:spPr>
            <a:xfrm>
              <a:off x="3687288" y="3363975"/>
              <a:ext cx="19986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Hand-designed program</a:t>
              </a:r>
              <a:endParaRPr b="0" i="0" sz="2000" u="none" cap="none" strike="noStrike">
                <a:solidFill>
                  <a:schemeClr val="dk1"/>
                </a:solidFill>
                <a:latin typeface="Nunito"/>
                <a:ea typeface="Nunito"/>
                <a:cs typeface="Nunito"/>
                <a:sym typeface="Nunito"/>
              </a:endParaRPr>
            </a:p>
          </p:txBody>
        </p:sp>
      </p:grpSp>
      <p:grpSp>
        <p:nvGrpSpPr>
          <p:cNvPr id="620" name="Google Shape;620;p45"/>
          <p:cNvGrpSpPr/>
          <p:nvPr/>
        </p:nvGrpSpPr>
        <p:grpSpPr>
          <a:xfrm>
            <a:off x="69550" y="3610406"/>
            <a:ext cx="920100" cy="1002300"/>
            <a:chOff x="69550" y="3229406"/>
            <a:chExt cx="920100" cy="1002300"/>
          </a:xfrm>
        </p:grpSpPr>
        <p:sp>
          <p:nvSpPr>
            <p:cNvPr id="621" name="Google Shape;621;p45"/>
            <p:cNvSpPr/>
            <p:nvPr/>
          </p:nvSpPr>
          <p:spPr>
            <a:xfrm>
              <a:off x="101650" y="3229406"/>
              <a:ext cx="855900" cy="1002300"/>
            </a:xfrm>
            <a:prstGeom prst="roundRect">
              <a:avLst>
                <a:gd fmla="val 1013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622" name="Google Shape;622;p45"/>
            <p:cNvSpPr txBox="1"/>
            <p:nvPr/>
          </p:nvSpPr>
          <p:spPr>
            <a:xfrm>
              <a:off x="69550" y="3500050"/>
              <a:ext cx="9201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Input</a:t>
              </a:r>
              <a:endParaRPr b="0" i="0" sz="2000" u="none" cap="none" strike="noStrike">
                <a:solidFill>
                  <a:schemeClr val="dk1"/>
                </a:solidFill>
                <a:latin typeface="Nunito"/>
                <a:ea typeface="Nunito"/>
                <a:cs typeface="Nunito"/>
                <a:sym typeface="Nunito"/>
              </a:endParaRPr>
            </a:p>
          </p:txBody>
        </p:sp>
      </p:grpSp>
      <p:grpSp>
        <p:nvGrpSpPr>
          <p:cNvPr id="623" name="Google Shape;623;p45"/>
          <p:cNvGrpSpPr/>
          <p:nvPr/>
        </p:nvGrpSpPr>
        <p:grpSpPr>
          <a:xfrm>
            <a:off x="6273100" y="3610406"/>
            <a:ext cx="3059350" cy="1002300"/>
            <a:chOff x="6273100" y="3229406"/>
            <a:chExt cx="3059350" cy="1002300"/>
          </a:xfrm>
        </p:grpSpPr>
        <p:sp>
          <p:nvSpPr>
            <p:cNvPr id="624" name="Google Shape;624;p45"/>
            <p:cNvSpPr/>
            <p:nvPr/>
          </p:nvSpPr>
          <p:spPr>
            <a:xfrm>
              <a:off x="8169800" y="3229406"/>
              <a:ext cx="855900" cy="1002300"/>
            </a:xfrm>
            <a:prstGeom prst="roundRect">
              <a:avLst>
                <a:gd fmla="val 1013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625" name="Google Shape;625;p45"/>
            <p:cNvSpPr txBox="1"/>
            <p:nvPr/>
          </p:nvSpPr>
          <p:spPr>
            <a:xfrm>
              <a:off x="7863050" y="3445363"/>
              <a:ext cx="14694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Output</a:t>
              </a:r>
              <a:endParaRPr b="0" i="0" sz="2000" u="none" cap="none" strike="noStrike">
                <a:solidFill>
                  <a:schemeClr val="dk1"/>
                </a:solidFill>
                <a:latin typeface="Nunito"/>
                <a:ea typeface="Nunito"/>
                <a:cs typeface="Nunito"/>
                <a:sym typeface="Nunito"/>
              </a:endParaRPr>
            </a:p>
          </p:txBody>
        </p:sp>
        <p:cxnSp>
          <p:nvCxnSpPr>
            <p:cNvPr id="626" name="Google Shape;626;p45"/>
            <p:cNvCxnSpPr/>
            <p:nvPr/>
          </p:nvCxnSpPr>
          <p:spPr>
            <a:xfrm>
              <a:off x="6273100" y="3730106"/>
              <a:ext cx="1333800" cy="900"/>
            </a:xfrm>
            <a:prstGeom prst="straightConnector1">
              <a:avLst/>
            </a:prstGeom>
            <a:noFill/>
            <a:ln cap="flat" cmpd="sng" w="19050">
              <a:solidFill>
                <a:schemeClr val="dk2"/>
              </a:solidFill>
              <a:prstDash val="solid"/>
              <a:round/>
              <a:headEnd len="sm" w="sm" type="none"/>
              <a:tailEnd len="med" w="med" type="triangle"/>
            </a:ln>
          </p:spPr>
        </p:cxnSp>
      </p:grpSp>
      <p:sp>
        <p:nvSpPr>
          <p:cNvPr id="627" name="Google Shape;627;p45"/>
          <p:cNvSpPr txBox="1"/>
          <p:nvPr/>
        </p:nvSpPr>
        <p:spPr>
          <a:xfrm>
            <a:off x="423400" y="3118688"/>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Rule-based systems:</a:t>
            </a:r>
            <a:endParaRPr b="0" i="0" sz="2000" u="none" cap="none" strike="noStrike">
              <a:solidFill>
                <a:schemeClr val="dk1"/>
              </a:solidFill>
              <a:latin typeface="Nunito"/>
              <a:ea typeface="Nunito"/>
              <a:cs typeface="Nunito"/>
              <a:sym typeface="Nunito"/>
            </a:endParaRPr>
          </a:p>
        </p:txBody>
      </p:sp>
      <p:grpSp>
        <p:nvGrpSpPr>
          <p:cNvPr id="628" name="Google Shape;628;p45"/>
          <p:cNvGrpSpPr/>
          <p:nvPr/>
        </p:nvGrpSpPr>
        <p:grpSpPr>
          <a:xfrm>
            <a:off x="69550" y="3118688"/>
            <a:ext cx="9262900" cy="1494018"/>
            <a:chOff x="69550" y="2737688"/>
            <a:chExt cx="9262900" cy="1494018"/>
          </a:xfrm>
        </p:grpSpPr>
        <p:cxnSp>
          <p:nvCxnSpPr>
            <p:cNvPr id="629" name="Google Shape;629;p45"/>
            <p:cNvCxnSpPr/>
            <p:nvPr/>
          </p:nvCxnSpPr>
          <p:spPr>
            <a:xfrm>
              <a:off x="3972975" y="3737781"/>
              <a:ext cx="1333800" cy="900"/>
            </a:xfrm>
            <a:prstGeom prst="straightConnector1">
              <a:avLst/>
            </a:prstGeom>
            <a:noFill/>
            <a:ln cap="flat" cmpd="sng" w="19050">
              <a:solidFill>
                <a:schemeClr val="dk2"/>
              </a:solidFill>
              <a:prstDash val="solid"/>
              <a:round/>
              <a:headEnd len="sm" w="sm" type="none"/>
              <a:tailEnd len="med" w="med" type="triangle"/>
            </a:ln>
          </p:spPr>
        </p:cxnSp>
        <p:cxnSp>
          <p:nvCxnSpPr>
            <p:cNvPr id="630" name="Google Shape;630;p45"/>
            <p:cNvCxnSpPr/>
            <p:nvPr/>
          </p:nvCxnSpPr>
          <p:spPr>
            <a:xfrm>
              <a:off x="6766275" y="3737781"/>
              <a:ext cx="1333800" cy="900"/>
            </a:xfrm>
            <a:prstGeom prst="straightConnector1">
              <a:avLst/>
            </a:prstGeom>
            <a:noFill/>
            <a:ln cap="flat" cmpd="sng" w="19050">
              <a:solidFill>
                <a:schemeClr val="dk2"/>
              </a:solidFill>
              <a:prstDash val="solid"/>
              <a:round/>
              <a:headEnd len="sm" w="sm" type="none"/>
              <a:tailEnd len="med" w="med" type="triangle"/>
            </a:ln>
          </p:spPr>
        </p:cxnSp>
        <p:cxnSp>
          <p:nvCxnSpPr>
            <p:cNvPr id="631" name="Google Shape;631;p45"/>
            <p:cNvCxnSpPr/>
            <p:nvPr/>
          </p:nvCxnSpPr>
          <p:spPr>
            <a:xfrm>
              <a:off x="675350" y="3737781"/>
              <a:ext cx="1333800" cy="900"/>
            </a:xfrm>
            <a:prstGeom prst="straightConnector1">
              <a:avLst/>
            </a:prstGeom>
            <a:noFill/>
            <a:ln cap="flat" cmpd="sng" w="19050">
              <a:solidFill>
                <a:schemeClr val="dk2"/>
              </a:solidFill>
              <a:prstDash val="solid"/>
              <a:round/>
              <a:headEnd len="sm" w="sm" type="none"/>
              <a:tailEnd len="med" w="med" type="triangle"/>
            </a:ln>
          </p:spPr>
        </p:cxnSp>
        <p:sp>
          <p:nvSpPr>
            <p:cNvPr id="632" name="Google Shape;632;p45"/>
            <p:cNvSpPr/>
            <p:nvPr/>
          </p:nvSpPr>
          <p:spPr>
            <a:xfrm>
              <a:off x="2062788" y="3229406"/>
              <a:ext cx="2047200" cy="1002300"/>
            </a:xfrm>
            <a:prstGeom prst="roundRect">
              <a:avLst>
                <a:gd fmla="val 1013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633" name="Google Shape;633;p45"/>
            <p:cNvSpPr/>
            <p:nvPr/>
          </p:nvSpPr>
          <p:spPr>
            <a:xfrm>
              <a:off x="101650" y="3229406"/>
              <a:ext cx="855900" cy="1002300"/>
            </a:xfrm>
            <a:prstGeom prst="roundRect">
              <a:avLst>
                <a:gd fmla="val 1013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634" name="Google Shape;634;p45"/>
            <p:cNvSpPr/>
            <p:nvPr/>
          </p:nvSpPr>
          <p:spPr>
            <a:xfrm>
              <a:off x="8169800" y="3229406"/>
              <a:ext cx="855900" cy="1002300"/>
            </a:xfrm>
            <a:prstGeom prst="roundRect">
              <a:avLst>
                <a:gd fmla="val 1013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635" name="Google Shape;635;p45"/>
            <p:cNvSpPr txBox="1"/>
            <p:nvPr/>
          </p:nvSpPr>
          <p:spPr>
            <a:xfrm>
              <a:off x="7863050" y="3445363"/>
              <a:ext cx="14694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Output</a:t>
              </a:r>
              <a:endParaRPr b="0" i="0" sz="2000" u="none" cap="none" strike="noStrike">
                <a:solidFill>
                  <a:schemeClr val="dk1"/>
                </a:solidFill>
                <a:latin typeface="Nunito"/>
                <a:ea typeface="Nunito"/>
                <a:cs typeface="Nunito"/>
                <a:sym typeface="Nunito"/>
              </a:endParaRPr>
            </a:p>
          </p:txBody>
        </p:sp>
        <p:sp>
          <p:nvSpPr>
            <p:cNvPr id="636" name="Google Shape;636;p45"/>
            <p:cNvSpPr txBox="1"/>
            <p:nvPr/>
          </p:nvSpPr>
          <p:spPr>
            <a:xfrm>
              <a:off x="2087088" y="3363975"/>
              <a:ext cx="19986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Hand-designed features</a:t>
              </a:r>
              <a:endParaRPr b="0" i="0" sz="2000" u="none" cap="none" strike="noStrike">
                <a:solidFill>
                  <a:schemeClr val="dk1"/>
                </a:solidFill>
                <a:latin typeface="Nunito"/>
                <a:ea typeface="Nunito"/>
                <a:cs typeface="Nunito"/>
                <a:sym typeface="Nunito"/>
              </a:endParaRPr>
            </a:p>
          </p:txBody>
        </p:sp>
        <p:sp>
          <p:nvSpPr>
            <p:cNvPr id="637" name="Google Shape;637;p45"/>
            <p:cNvSpPr txBox="1"/>
            <p:nvPr/>
          </p:nvSpPr>
          <p:spPr>
            <a:xfrm>
              <a:off x="69550" y="3500050"/>
              <a:ext cx="9201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Input</a:t>
              </a:r>
              <a:endParaRPr b="0" i="0" sz="2000" u="none" cap="none" strike="noStrike">
                <a:solidFill>
                  <a:schemeClr val="dk1"/>
                </a:solidFill>
                <a:latin typeface="Nunito"/>
                <a:ea typeface="Nunito"/>
                <a:cs typeface="Nunito"/>
                <a:sym typeface="Nunito"/>
              </a:endParaRPr>
            </a:p>
          </p:txBody>
        </p:sp>
        <p:grpSp>
          <p:nvGrpSpPr>
            <p:cNvPr id="638" name="Google Shape;638;p45"/>
            <p:cNvGrpSpPr/>
            <p:nvPr/>
          </p:nvGrpSpPr>
          <p:grpSpPr>
            <a:xfrm>
              <a:off x="5242394" y="3229406"/>
              <a:ext cx="2047200" cy="1002300"/>
              <a:chOff x="5928194" y="3229406"/>
              <a:chExt cx="2047200" cy="1002300"/>
            </a:xfrm>
          </p:grpSpPr>
          <p:sp>
            <p:nvSpPr>
              <p:cNvPr id="639" name="Google Shape;639;p45"/>
              <p:cNvSpPr/>
              <p:nvPr/>
            </p:nvSpPr>
            <p:spPr>
              <a:xfrm>
                <a:off x="6077852" y="3229406"/>
                <a:ext cx="1733100" cy="1002300"/>
              </a:xfrm>
              <a:prstGeom prst="roundRect">
                <a:avLst>
                  <a:gd fmla="val 1013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640" name="Google Shape;640;p45"/>
              <p:cNvSpPr txBox="1"/>
              <p:nvPr/>
            </p:nvSpPr>
            <p:spPr>
              <a:xfrm>
                <a:off x="5928194" y="3363975"/>
                <a:ext cx="20472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lang="en" sz="2000">
                    <a:solidFill>
                      <a:schemeClr val="lt1"/>
                    </a:solidFill>
                    <a:latin typeface="Nunito"/>
                    <a:ea typeface="Nunito"/>
                    <a:cs typeface="Nunito"/>
                    <a:sym typeface="Nunito"/>
                  </a:rPr>
                  <a:t>ML Model</a:t>
                </a:r>
                <a:endParaRPr b="0" i="0" sz="2000" u="none" cap="none" strike="noStrike">
                  <a:solidFill>
                    <a:schemeClr val="lt1"/>
                  </a:solidFill>
                  <a:latin typeface="Nunito"/>
                  <a:ea typeface="Nunito"/>
                  <a:cs typeface="Nunito"/>
                  <a:sym typeface="Nunito"/>
                </a:endParaRPr>
              </a:p>
            </p:txBody>
          </p:sp>
        </p:grpSp>
        <p:sp>
          <p:nvSpPr>
            <p:cNvPr id="641" name="Google Shape;641;p45"/>
            <p:cNvSpPr txBox="1"/>
            <p:nvPr/>
          </p:nvSpPr>
          <p:spPr>
            <a:xfrm>
              <a:off x="423400" y="2737688"/>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Classic ML:</a:t>
              </a:r>
              <a:endParaRPr b="0" i="0" sz="2000" u="none" cap="none" strike="noStrike">
                <a:solidFill>
                  <a:schemeClr val="dk1"/>
                </a:solidFill>
                <a:latin typeface="Nunito"/>
                <a:ea typeface="Nunito"/>
                <a:cs typeface="Nunito"/>
                <a:sym typeface="Nunito"/>
              </a:endParaRPr>
            </a:p>
          </p:txBody>
        </p:sp>
      </p:grpSp>
      <p:grpSp>
        <p:nvGrpSpPr>
          <p:cNvPr id="642" name="Google Shape;642;p45"/>
          <p:cNvGrpSpPr/>
          <p:nvPr/>
        </p:nvGrpSpPr>
        <p:grpSpPr>
          <a:xfrm>
            <a:off x="69550" y="3118688"/>
            <a:ext cx="9262900" cy="1494018"/>
            <a:chOff x="69550" y="4718888"/>
            <a:chExt cx="9262900" cy="1494018"/>
          </a:xfrm>
        </p:grpSpPr>
        <p:cxnSp>
          <p:nvCxnSpPr>
            <p:cNvPr id="643" name="Google Shape;643;p45"/>
            <p:cNvCxnSpPr>
              <a:stCxn id="644" idx="3"/>
            </p:cNvCxnSpPr>
            <p:nvPr/>
          </p:nvCxnSpPr>
          <p:spPr>
            <a:xfrm>
              <a:off x="5457288" y="5711756"/>
              <a:ext cx="2642700" cy="8100"/>
            </a:xfrm>
            <a:prstGeom prst="straightConnector1">
              <a:avLst/>
            </a:prstGeom>
            <a:noFill/>
            <a:ln cap="flat" cmpd="sng" w="19050">
              <a:solidFill>
                <a:schemeClr val="dk2"/>
              </a:solidFill>
              <a:prstDash val="solid"/>
              <a:round/>
              <a:headEnd len="sm" w="sm" type="none"/>
              <a:tailEnd len="med" w="med" type="triangle"/>
            </a:ln>
          </p:spPr>
        </p:cxnSp>
        <p:cxnSp>
          <p:nvCxnSpPr>
            <p:cNvPr id="645" name="Google Shape;645;p45"/>
            <p:cNvCxnSpPr>
              <a:endCxn id="644" idx="1"/>
            </p:cNvCxnSpPr>
            <p:nvPr/>
          </p:nvCxnSpPr>
          <p:spPr>
            <a:xfrm flipH="1" rot="10800000">
              <a:off x="675288" y="5711756"/>
              <a:ext cx="2783400" cy="7200"/>
            </a:xfrm>
            <a:prstGeom prst="straightConnector1">
              <a:avLst/>
            </a:prstGeom>
            <a:noFill/>
            <a:ln cap="flat" cmpd="sng" w="19050">
              <a:solidFill>
                <a:schemeClr val="dk2"/>
              </a:solidFill>
              <a:prstDash val="solid"/>
              <a:round/>
              <a:headEnd len="sm" w="sm" type="none"/>
              <a:tailEnd len="med" w="med" type="triangle"/>
            </a:ln>
          </p:spPr>
        </p:cxnSp>
        <p:sp>
          <p:nvSpPr>
            <p:cNvPr id="646" name="Google Shape;646;p45"/>
            <p:cNvSpPr/>
            <p:nvPr/>
          </p:nvSpPr>
          <p:spPr>
            <a:xfrm>
              <a:off x="3434388" y="5210606"/>
              <a:ext cx="2047200" cy="1002300"/>
            </a:xfrm>
            <a:prstGeom prst="roundRect">
              <a:avLst>
                <a:gd fmla="val 10137" name="adj"/>
              </a:avLst>
            </a:prstGeom>
            <a:solidFill>
              <a:srgbClr val="59595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647" name="Google Shape;647;p45"/>
            <p:cNvSpPr/>
            <p:nvPr/>
          </p:nvSpPr>
          <p:spPr>
            <a:xfrm>
              <a:off x="101650" y="5210606"/>
              <a:ext cx="855900" cy="1002300"/>
            </a:xfrm>
            <a:prstGeom prst="roundRect">
              <a:avLst>
                <a:gd fmla="val 1013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648" name="Google Shape;648;p45"/>
            <p:cNvSpPr/>
            <p:nvPr/>
          </p:nvSpPr>
          <p:spPr>
            <a:xfrm>
              <a:off x="8169800" y="5210606"/>
              <a:ext cx="855900" cy="1002300"/>
            </a:xfrm>
            <a:prstGeom prst="roundRect">
              <a:avLst>
                <a:gd fmla="val 1013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649" name="Google Shape;649;p45"/>
            <p:cNvSpPr txBox="1"/>
            <p:nvPr/>
          </p:nvSpPr>
          <p:spPr>
            <a:xfrm>
              <a:off x="7863050" y="5426563"/>
              <a:ext cx="14694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Output</a:t>
              </a:r>
              <a:endParaRPr b="0" i="0" sz="2000" u="none" cap="none" strike="noStrike">
                <a:solidFill>
                  <a:schemeClr val="dk1"/>
                </a:solidFill>
                <a:latin typeface="Nunito"/>
                <a:ea typeface="Nunito"/>
                <a:cs typeface="Nunito"/>
                <a:sym typeface="Nunito"/>
              </a:endParaRPr>
            </a:p>
          </p:txBody>
        </p:sp>
        <p:sp>
          <p:nvSpPr>
            <p:cNvPr id="644" name="Google Shape;644;p45"/>
            <p:cNvSpPr txBox="1"/>
            <p:nvPr/>
          </p:nvSpPr>
          <p:spPr>
            <a:xfrm>
              <a:off x="3458688" y="5465906"/>
              <a:ext cx="19986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lang="en" sz="2000">
                  <a:solidFill>
                    <a:schemeClr val="lt1"/>
                  </a:solidFill>
                  <a:latin typeface="Nunito"/>
                  <a:ea typeface="Nunito"/>
                  <a:cs typeface="Nunito"/>
                  <a:sym typeface="Nunito"/>
                </a:rPr>
                <a:t>DL System</a:t>
              </a:r>
              <a:endParaRPr b="0" i="0" sz="2000" u="none" cap="none" strike="noStrike">
                <a:solidFill>
                  <a:schemeClr val="lt1"/>
                </a:solidFill>
                <a:latin typeface="Nunito"/>
                <a:ea typeface="Nunito"/>
                <a:cs typeface="Nunito"/>
                <a:sym typeface="Nunito"/>
              </a:endParaRPr>
            </a:p>
          </p:txBody>
        </p:sp>
        <p:sp>
          <p:nvSpPr>
            <p:cNvPr id="650" name="Google Shape;650;p45"/>
            <p:cNvSpPr txBox="1"/>
            <p:nvPr/>
          </p:nvSpPr>
          <p:spPr>
            <a:xfrm>
              <a:off x="69550" y="5481250"/>
              <a:ext cx="9201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Input</a:t>
              </a:r>
              <a:endParaRPr b="0" i="0" sz="2000" u="none" cap="none" strike="noStrike">
                <a:solidFill>
                  <a:schemeClr val="dk1"/>
                </a:solidFill>
                <a:latin typeface="Nunito"/>
                <a:ea typeface="Nunito"/>
                <a:cs typeface="Nunito"/>
                <a:sym typeface="Nunito"/>
              </a:endParaRPr>
            </a:p>
          </p:txBody>
        </p:sp>
        <p:sp>
          <p:nvSpPr>
            <p:cNvPr id="651" name="Google Shape;651;p45"/>
            <p:cNvSpPr txBox="1"/>
            <p:nvPr/>
          </p:nvSpPr>
          <p:spPr>
            <a:xfrm>
              <a:off x="423400" y="4718888"/>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Deep</a:t>
              </a:r>
              <a:r>
                <a:rPr b="0" i="0" lang="en" sz="2000" u="none" cap="none" strike="noStrike">
                  <a:solidFill>
                    <a:schemeClr val="dk1"/>
                  </a:solidFill>
                  <a:latin typeface="Nunito"/>
                  <a:ea typeface="Nunito"/>
                  <a:cs typeface="Nunito"/>
                  <a:sym typeface="Nunito"/>
                </a:rPr>
                <a:t> learning:</a:t>
              </a:r>
              <a:endParaRPr b="0" i="0" sz="2000" u="none" cap="none" strike="noStrike">
                <a:solidFill>
                  <a:schemeClr val="dk1"/>
                </a:solidFill>
                <a:latin typeface="Nunito"/>
                <a:ea typeface="Nunito"/>
                <a:cs typeface="Nunito"/>
                <a:sym typeface="Nunito"/>
              </a:endParaRPr>
            </a:p>
          </p:txBody>
        </p:sp>
      </p:grpSp>
      <p:sp>
        <p:nvSpPr>
          <p:cNvPr id="652" name="Google Shape;652;p45"/>
          <p:cNvSpPr/>
          <p:nvPr/>
        </p:nvSpPr>
        <p:spPr>
          <a:xfrm>
            <a:off x="35400" y="3216843"/>
            <a:ext cx="9144000" cy="1569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2">
                                            <p:txEl>
                                              <p:pRg end="0" st="0"/>
                                            </p:txEl>
                                          </p:spTgt>
                                        </p:tgtEl>
                                        <p:attrNameLst>
                                          <p:attrName>style.visibility</p:attrName>
                                        </p:attrNameLst>
                                      </p:cBhvr>
                                      <p:to>
                                        <p:strVal val="visible"/>
                                      </p:to>
                                    </p:set>
                                    <p:animEffect filter="fade" transition="in">
                                      <p:cBhvr>
                                        <p:cTn dur="300"/>
                                        <p:tgtEl>
                                          <p:spTgt spid="61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2">
                                            <p:txEl>
                                              <p:pRg end="1" st="1"/>
                                            </p:txEl>
                                          </p:spTgt>
                                        </p:tgtEl>
                                        <p:attrNameLst>
                                          <p:attrName>style.visibility</p:attrName>
                                        </p:attrNameLst>
                                      </p:cBhvr>
                                      <p:to>
                                        <p:strVal val="visible"/>
                                      </p:to>
                                    </p:set>
                                    <p:animEffect filter="fade" transition="in">
                                      <p:cBhvr>
                                        <p:cTn dur="300"/>
                                        <p:tgtEl>
                                          <p:spTgt spid="61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2">
                                            <p:txEl>
                                              <p:pRg end="2" st="2"/>
                                            </p:txEl>
                                          </p:spTgt>
                                        </p:tgtEl>
                                        <p:attrNameLst>
                                          <p:attrName>style.visibility</p:attrName>
                                        </p:attrNameLst>
                                      </p:cBhvr>
                                      <p:to>
                                        <p:strVal val="visible"/>
                                      </p:to>
                                    </p:set>
                                    <p:animEffect filter="fade" transition="in">
                                      <p:cBhvr>
                                        <p:cTn dur="300"/>
                                        <p:tgtEl>
                                          <p:spTgt spid="61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2">
                                            <p:txEl>
                                              <p:pRg end="3" st="3"/>
                                            </p:txEl>
                                          </p:spTgt>
                                        </p:tgtEl>
                                        <p:attrNameLst>
                                          <p:attrName>style.visibility</p:attrName>
                                        </p:attrNameLst>
                                      </p:cBhvr>
                                      <p:to>
                                        <p:strVal val="visible"/>
                                      </p:to>
                                    </p:set>
                                    <p:animEffect filter="fade" transition="in">
                                      <p:cBhvr>
                                        <p:cTn dur="300"/>
                                        <p:tgtEl>
                                          <p:spTgt spid="612">
                                            <p:txEl>
                                              <p:pRg end="3" st="3"/>
                                            </p:txEl>
                                          </p:spTgt>
                                        </p:tgtEl>
                                      </p:cBhvr>
                                    </p:animEffect>
                                  </p:childTnLst>
                                </p:cTn>
                              </p:par>
                            </p:childTnLst>
                          </p:cTn>
                        </p:par>
                        <p:par>
                          <p:cTn fill="hold">
                            <p:stCondLst>
                              <p:cond delay="300"/>
                            </p:stCondLst>
                            <p:childTnLst>
                              <p:par>
                                <p:cTn fill="hold" nodeType="afterEffect" presetClass="exit" presetID="1" presetSubtype="0">
                                  <p:stCondLst>
                                    <p:cond delay="0"/>
                                  </p:stCondLst>
                                  <p:childTnLst>
                                    <p:set>
                                      <p:cBhvr>
                                        <p:cTn dur="1" fill="hold">
                                          <p:stCondLst>
                                            <p:cond delay="0"/>
                                          </p:stCondLst>
                                        </p:cTn>
                                        <p:tgtEl>
                                          <p:spTgt spid="65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7"/>
                                        </p:tgtEl>
                                        <p:attrNameLst>
                                          <p:attrName>style.visibility</p:attrName>
                                        </p:attrNameLst>
                                      </p:cBhvr>
                                      <p:to>
                                        <p:strVal val="visible"/>
                                      </p:to>
                                    </p:set>
                                    <p:animEffect filter="fade" transition="in">
                                      <p:cBhvr>
                                        <p:cTn dur="300"/>
                                        <p:tgtEl>
                                          <p:spTgt spid="6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0"/>
                                        </p:tgtEl>
                                        <p:attrNameLst>
                                          <p:attrName>style.visibility</p:attrName>
                                        </p:attrNameLst>
                                      </p:cBhvr>
                                      <p:to>
                                        <p:strVal val="visible"/>
                                      </p:to>
                                    </p:set>
                                    <p:animEffect filter="fade" transition="in">
                                      <p:cBhvr>
                                        <p:cTn dur="300"/>
                                        <p:tgtEl>
                                          <p:spTgt spid="6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6"/>
                                        </p:tgtEl>
                                        <p:attrNameLst>
                                          <p:attrName>style.visibility</p:attrName>
                                        </p:attrNameLst>
                                      </p:cBhvr>
                                      <p:to>
                                        <p:strVal val="visible"/>
                                      </p:to>
                                    </p:set>
                                    <p:animEffect filter="fade" transition="in">
                                      <p:cBhvr>
                                        <p:cTn dur="300"/>
                                        <p:tgtEl>
                                          <p:spTgt spid="6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3"/>
                                        </p:tgtEl>
                                        <p:attrNameLst>
                                          <p:attrName>style.visibility</p:attrName>
                                        </p:attrNameLst>
                                      </p:cBhvr>
                                      <p:to>
                                        <p:strVal val="visible"/>
                                      </p:to>
                                    </p:set>
                                    <p:animEffect filter="fade" transition="in">
                                      <p:cBhvr>
                                        <p:cTn dur="300"/>
                                        <p:tgtEl>
                                          <p:spTgt spid="6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8"/>
                                        </p:tgtEl>
                                        <p:attrNameLst>
                                          <p:attrName>style.visibility</p:attrName>
                                        </p:attrNameLst>
                                      </p:cBhvr>
                                      <p:to>
                                        <p:strVal val="visible"/>
                                      </p:to>
                                    </p:set>
                                    <p:animEffect filter="fade" transition="in">
                                      <p:cBhvr>
                                        <p:cTn dur="300"/>
                                        <p:tgtEl>
                                          <p:spTgt spid="628"/>
                                        </p:tgtEl>
                                      </p:cBhvr>
                                    </p:animEffect>
                                  </p:childTnLst>
                                </p:cTn>
                              </p:par>
                              <p:par>
                                <p:cTn fill="hold" nodeType="withEffect" presetClass="exit" presetID="10" presetSubtype="0">
                                  <p:stCondLst>
                                    <p:cond delay="0"/>
                                  </p:stCondLst>
                                  <p:childTnLst>
                                    <p:animEffect filter="fade" transition="out">
                                      <p:cBhvr>
                                        <p:cTn dur="300"/>
                                        <p:tgtEl>
                                          <p:spTgt spid="616"/>
                                        </p:tgtEl>
                                      </p:cBhvr>
                                    </p:animEffect>
                                    <p:set>
                                      <p:cBhvr>
                                        <p:cTn dur="1" fill="hold">
                                          <p:stCondLst>
                                            <p:cond delay="300"/>
                                          </p:stCondLst>
                                        </p:cTn>
                                        <p:tgtEl>
                                          <p:spTgt spid="616"/>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620"/>
                                        </p:tgtEl>
                                      </p:cBhvr>
                                    </p:animEffect>
                                    <p:set>
                                      <p:cBhvr>
                                        <p:cTn dur="1" fill="hold">
                                          <p:stCondLst>
                                            <p:cond delay="300"/>
                                          </p:stCondLst>
                                        </p:cTn>
                                        <p:tgtEl>
                                          <p:spTgt spid="62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627"/>
                                        </p:tgtEl>
                                      </p:cBhvr>
                                    </p:animEffect>
                                    <p:set>
                                      <p:cBhvr>
                                        <p:cTn dur="1" fill="hold">
                                          <p:stCondLst>
                                            <p:cond delay="300"/>
                                          </p:stCondLst>
                                        </p:cTn>
                                        <p:tgtEl>
                                          <p:spTgt spid="627"/>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623"/>
                                        </p:tgtEl>
                                      </p:cBhvr>
                                    </p:animEffect>
                                    <p:set>
                                      <p:cBhvr>
                                        <p:cTn dur="1" fill="hold">
                                          <p:stCondLst>
                                            <p:cond delay="300"/>
                                          </p:stCondLst>
                                        </p:cTn>
                                        <p:tgtEl>
                                          <p:spTgt spid="62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2"/>
                                        </p:tgtEl>
                                        <p:attrNameLst>
                                          <p:attrName>style.visibility</p:attrName>
                                        </p:attrNameLst>
                                      </p:cBhvr>
                                      <p:to>
                                        <p:strVal val="visible"/>
                                      </p:to>
                                    </p:set>
                                    <p:animEffect filter="fade" transition="in">
                                      <p:cBhvr>
                                        <p:cTn dur="300"/>
                                        <p:tgtEl>
                                          <p:spTgt spid="642"/>
                                        </p:tgtEl>
                                      </p:cBhvr>
                                    </p:animEffect>
                                  </p:childTnLst>
                                </p:cTn>
                              </p:par>
                              <p:par>
                                <p:cTn fill="hold" nodeType="withEffect" presetClass="exit" presetID="10" presetSubtype="0">
                                  <p:stCondLst>
                                    <p:cond delay="0"/>
                                  </p:stCondLst>
                                  <p:childTnLst>
                                    <p:animEffect filter="fade" transition="out">
                                      <p:cBhvr>
                                        <p:cTn dur="300"/>
                                        <p:tgtEl>
                                          <p:spTgt spid="628"/>
                                        </p:tgtEl>
                                      </p:cBhvr>
                                    </p:animEffect>
                                    <p:set>
                                      <p:cBhvr>
                                        <p:cTn dur="1" fill="hold">
                                          <p:stCondLst>
                                            <p:cond delay="300"/>
                                          </p:stCondLst>
                                        </p:cTn>
                                        <p:tgtEl>
                                          <p:spTgt spid="62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4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Why Deep Learning Matters</a:t>
            </a:r>
            <a:endParaRPr/>
          </a:p>
          <a:p>
            <a:pPr indent="0" lvl="0" marL="0" rtl="0" algn="ctr">
              <a:lnSpc>
                <a:spcPct val="100000"/>
              </a:lnSpc>
              <a:spcBef>
                <a:spcPts val="0"/>
              </a:spcBef>
              <a:spcAft>
                <a:spcPts val="0"/>
              </a:spcAft>
              <a:buSzPts val="3600"/>
              <a:buNone/>
            </a:pPr>
            <a:r>
              <a:t/>
            </a:r>
            <a:endParaRPr/>
          </a:p>
        </p:txBody>
      </p:sp>
      <p:sp>
        <p:nvSpPr>
          <p:cNvPr id="658" name="Google Shape;658;p46"/>
          <p:cNvSpPr txBox="1"/>
          <p:nvPr/>
        </p:nvSpPr>
        <p:spPr>
          <a:xfrm>
            <a:off x="423400" y="8172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Performance: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Superhuman in some domains (though not reliably so)</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Examples: image recognition, chess, and Go</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1200"/>
              <a:buFont typeface="Arial"/>
              <a:buNone/>
            </a:pPr>
            <a:r>
              <a:t/>
            </a:r>
            <a:endParaRPr b="0" i="0" sz="12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Real-world usefulness: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Wide variety of useful applications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Examples: healthcare, social media, and autonomous vehicles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Scalability: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DL models are highly scalable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Performance tends to improve with more data, rather than tapering off</a:t>
            </a:r>
            <a:endParaRPr b="0" i="0" sz="2000" u="none" cap="none" strike="noStrike">
              <a:solidFill>
                <a:schemeClr val="dk1"/>
              </a:solidFill>
              <a:latin typeface="Nunito"/>
              <a:ea typeface="Nunito"/>
              <a:cs typeface="Nunito"/>
              <a:sym typeface="Nunito"/>
            </a:endParaRPr>
          </a:p>
        </p:txBody>
      </p:sp>
      <p:sp>
        <p:nvSpPr>
          <p:cNvPr id="659" name="Google Shape;659;p4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60" name="Google Shape;660;p4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61" name="Google Shape;661;p4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xEl>
                                              <p:pRg end="0" st="0"/>
                                            </p:txEl>
                                          </p:spTgt>
                                        </p:tgtEl>
                                        <p:attrNameLst>
                                          <p:attrName>style.visibility</p:attrName>
                                        </p:attrNameLst>
                                      </p:cBhvr>
                                      <p:to>
                                        <p:strVal val="visible"/>
                                      </p:to>
                                    </p:set>
                                    <p:animEffect filter="fade" transition="in">
                                      <p:cBhvr>
                                        <p:cTn dur="300"/>
                                        <p:tgtEl>
                                          <p:spTgt spid="65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xEl>
                                              <p:pRg end="1" st="1"/>
                                            </p:txEl>
                                          </p:spTgt>
                                        </p:tgtEl>
                                        <p:attrNameLst>
                                          <p:attrName>style.visibility</p:attrName>
                                        </p:attrNameLst>
                                      </p:cBhvr>
                                      <p:to>
                                        <p:strVal val="visible"/>
                                      </p:to>
                                    </p:set>
                                    <p:animEffect filter="fade" transition="in">
                                      <p:cBhvr>
                                        <p:cTn dur="300"/>
                                        <p:tgtEl>
                                          <p:spTgt spid="65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xEl>
                                              <p:pRg end="2" st="2"/>
                                            </p:txEl>
                                          </p:spTgt>
                                        </p:tgtEl>
                                        <p:attrNameLst>
                                          <p:attrName>style.visibility</p:attrName>
                                        </p:attrNameLst>
                                      </p:cBhvr>
                                      <p:to>
                                        <p:strVal val="visible"/>
                                      </p:to>
                                    </p:set>
                                    <p:animEffect filter="fade" transition="in">
                                      <p:cBhvr>
                                        <p:cTn dur="300"/>
                                        <p:tgtEl>
                                          <p:spTgt spid="65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xEl>
                                              <p:pRg end="3" st="3"/>
                                            </p:txEl>
                                          </p:spTgt>
                                        </p:tgtEl>
                                        <p:attrNameLst>
                                          <p:attrName>style.visibility</p:attrName>
                                        </p:attrNameLst>
                                      </p:cBhvr>
                                      <p:to>
                                        <p:strVal val="visible"/>
                                      </p:to>
                                    </p:set>
                                    <p:animEffect filter="fade" transition="in">
                                      <p:cBhvr>
                                        <p:cTn dur="300"/>
                                        <p:tgtEl>
                                          <p:spTgt spid="65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xEl>
                                              <p:pRg end="4" st="4"/>
                                            </p:txEl>
                                          </p:spTgt>
                                        </p:tgtEl>
                                        <p:attrNameLst>
                                          <p:attrName>style.visibility</p:attrName>
                                        </p:attrNameLst>
                                      </p:cBhvr>
                                      <p:to>
                                        <p:strVal val="visible"/>
                                      </p:to>
                                    </p:set>
                                    <p:animEffect filter="fade" transition="in">
                                      <p:cBhvr>
                                        <p:cTn dur="300"/>
                                        <p:tgtEl>
                                          <p:spTgt spid="65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xEl>
                                              <p:pRg end="5" st="5"/>
                                            </p:txEl>
                                          </p:spTgt>
                                        </p:tgtEl>
                                        <p:attrNameLst>
                                          <p:attrName>style.visibility</p:attrName>
                                        </p:attrNameLst>
                                      </p:cBhvr>
                                      <p:to>
                                        <p:strVal val="visible"/>
                                      </p:to>
                                    </p:set>
                                    <p:animEffect filter="fade" transition="in">
                                      <p:cBhvr>
                                        <p:cTn dur="300"/>
                                        <p:tgtEl>
                                          <p:spTgt spid="65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xEl>
                                              <p:pRg end="6" st="6"/>
                                            </p:txEl>
                                          </p:spTgt>
                                        </p:tgtEl>
                                        <p:attrNameLst>
                                          <p:attrName>style.visibility</p:attrName>
                                        </p:attrNameLst>
                                      </p:cBhvr>
                                      <p:to>
                                        <p:strVal val="visible"/>
                                      </p:to>
                                    </p:set>
                                    <p:animEffect filter="fade" transition="in">
                                      <p:cBhvr>
                                        <p:cTn dur="300"/>
                                        <p:tgtEl>
                                          <p:spTgt spid="65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xEl>
                                              <p:pRg end="7" st="7"/>
                                            </p:txEl>
                                          </p:spTgt>
                                        </p:tgtEl>
                                        <p:attrNameLst>
                                          <p:attrName>style.visibility</p:attrName>
                                        </p:attrNameLst>
                                      </p:cBhvr>
                                      <p:to>
                                        <p:strVal val="visible"/>
                                      </p:to>
                                    </p:set>
                                    <p:animEffect filter="fade" transition="in">
                                      <p:cBhvr>
                                        <p:cTn dur="300"/>
                                        <p:tgtEl>
                                          <p:spTgt spid="65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xEl>
                                              <p:pRg end="8" st="8"/>
                                            </p:txEl>
                                          </p:spTgt>
                                        </p:tgtEl>
                                        <p:attrNameLst>
                                          <p:attrName>style.visibility</p:attrName>
                                        </p:attrNameLst>
                                      </p:cBhvr>
                                      <p:to>
                                        <p:strVal val="visible"/>
                                      </p:to>
                                    </p:set>
                                    <p:animEffect filter="fade" transition="in">
                                      <p:cBhvr>
                                        <p:cTn dur="300"/>
                                        <p:tgtEl>
                                          <p:spTgt spid="658">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xEl>
                                              <p:pRg end="9" st="9"/>
                                            </p:txEl>
                                          </p:spTgt>
                                        </p:tgtEl>
                                        <p:attrNameLst>
                                          <p:attrName>style.visibility</p:attrName>
                                        </p:attrNameLst>
                                      </p:cBhvr>
                                      <p:to>
                                        <p:strVal val="visible"/>
                                      </p:to>
                                    </p:set>
                                    <p:animEffect filter="fade" transition="in">
                                      <p:cBhvr>
                                        <p:cTn dur="300"/>
                                        <p:tgtEl>
                                          <p:spTgt spid="658">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xEl>
                                              <p:pRg end="10" st="10"/>
                                            </p:txEl>
                                          </p:spTgt>
                                        </p:tgtEl>
                                        <p:attrNameLst>
                                          <p:attrName>style.visibility</p:attrName>
                                        </p:attrNameLst>
                                      </p:cBhvr>
                                      <p:to>
                                        <p:strVal val="visible"/>
                                      </p:to>
                                    </p:set>
                                    <p:animEffect filter="fade" transition="in">
                                      <p:cBhvr>
                                        <p:cTn dur="300"/>
                                        <p:tgtEl>
                                          <p:spTgt spid="658">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4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Three Factors of DL Model</a:t>
            </a:r>
            <a:endParaRPr/>
          </a:p>
          <a:p>
            <a:pPr indent="0" lvl="0" marL="0" rtl="0" algn="ctr">
              <a:lnSpc>
                <a:spcPct val="100000"/>
              </a:lnSpc>
              <a:spcBef>
                <a:spcPts val="0"/>
              </a:spcBef>
              <a:spcAft>
                <a:spcPts val="0"/>
              </a:spcAft>
              <a:buSzPts val="3600"/>
              <a:buNone/>
            </a:pPr>
            <a:r>
              <a:t/>
            </a:r>
            <a:endParaRPr/>
          </a:p>
        </p:txBody>
      </p:sp>
      <p:sp>
        <p:nvSpPr>
          <p:cNvPr id="667" name="Google Shape;667;p4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68" name="Google Shape;668;p4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69" name="Google Shape;669;p4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70" name="Google Shape;670;p47"/>
          <p:cNvSpPr txBox="1"/>
          <p:nvPr/>
        </p:nvSpPr>
        <p:spPr>
          <a:xfrm>
            <a:off x="423400" y="716425"/>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DL model performance is </a:t>
            </a:r>
            <a:r>
              <a:rPr lang="en" sz="2000">
                <a:solidFill>
                  <a:schemeClr val="dk1"/>
                </a:solidFill>
                <a:latin typeface="Nunito"/>
                <a:ea typeface="Nunito"/>
                <a:cs typeface="Nunito"/>
                <a:sym typeface="Nunito"/>
              </a:rPr>
              <a:t>affected</a:t>
            </a:r>
            <a:r>
              <a:rPr b="0" i="0" lang="en" sz="2000" u="none" cap="none" strike="noStrike">
                <a:solidFill>
                  <a:schemeClr val="dk1"/>
                </a:solidFill>
                <a:latin typeface="Nunito"/>
                <a:ea typeface="Nunito"/>
                <a:cs typeface="Nunito"/>
                <a:sym typeface="Nunito"/>
              </a:rPr>
              <a:t> by:</a:t>
            </a:r>
            <a:endParaRPr b="0" i="0" sz="2000" u="none" cap="none" strike="noStrike">
              <a:solidFill>
                <a:schemeClr val="dk1"/>
              </a:solidFill>
              <a:latin typeface="Nunito"/>
              <a:ea typeface="Nunito"/>
              <a:cs typeface="Nunito"/>
              <a:sym typeface="Nunito"/>
            </a:endParaRPr>
          </a:p>
        </p:txBody>
      </p:sp>
      <p:sp>
        <p:nvSpPr>
          <p:cNvPr id="671" name="Google Shape;671;p47"/>
          <p:cNvSpPr txBox="1"/>
          <p:nvPr/>
        </p:nvSpPr>
        <p:spPr>
          <a:xfrm>
            <a:off x="423400" y="1055725"/>
            <a:ext cx="87207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a:t>
            </a:r>
            <a:r>
              <a:rPr b="0" i="0" lang="en" sz="2000" u="none" cap="none" strike="noStrike">
                <a:solidFill>
                  <a:schemeClr val="dk1"/>
                </a:solidFill>
                <a:latin typeface="Nunito"/>
                <a:ea typeface="Nunito"/>
                <a:cs typeface="Nunito"/>
                <a:sym typeface="Nunito"/>
              </a:rPr>
              <a:t>lgorithms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Data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Compute</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0"/>
                                        </p:tgtEl>
                                        <p:attrNameLst>
                                          <p:attrName>style.visibility</p:attrName>
                                        </p:attrNameLst>
                                      </p:cBhvr>
                                      <p:to>
                                        <p:strVal val="visible"/>
                                      </p:to>
                                    </p:set>
                                    <p:animEffect filter="fade" transition="in">
                                      <p:cBhvr>
                                        <p:cTn dur="300"/>
                                        <p:tgtEl>
                                          <p:spTgt spid="6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1">
                                            <p:txEl>
                                              <p:pRg end="0" st="0"/>
                                            </p:txEl>
                                          </p:spTgt>
                                        </p:tgtEl>
                                        <p:attrNameLst>
                                          <p:attrName>style.visibility</p:attrName>
                                        </p:attrNameLst>
                                      </p:cBhvr>
                                      <p:to>
                                        <p:strVal val="visible"/>
                                      </p:to>
                                    </p:set>
                                    <p:animEffect filter="fade" transition="in">
                                      <p:cBhvr>
                                        <p:cTn dur="300"/>
                                        <p:tgtEl>
                                          <p:spTgt spid="67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1">
                                            <p:txEl>
                                              <p:pRg end="1" st="1"/>
                                            </p:txEl>
                                          </p:spTgt>
                                        </p:tgtEl>
                                        <p:attrNameLst>
                                          <p:attrName>style.visibility</p:attrName>
                                        </p:attrNameLst>
                                      </p:cBhvr>
                                      <p:to>
                                        <p:strVal val="visible"/>
                                      </p:to>
                                    </p:set>
                                    <p:animEffect filter="fade" transition="in">
                                      <p:cBhvr>
                                        <p:cTn dur="300"/>
                                        <p:tgtEl>
                                          <p:spTgt spid="67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1">
                                            <p:txEl>
                                              <p:pRg end="2" st="2"/>
                                            </p:txEl>
                                          </p:spTgt>
                                        </p:tgtEl>
                                        <p:attrNameLst>
                                          <p:attrName>style.visibility</p:attrName>
                                        </p:attrNameLst>
                                      </p:cBhvr>
                                      <p:to>
                                        <p:strVal val="visible"/>
                                      </p:to>
                                    </p:set>
                                    <p:animEffect filter="fade" transition="in">
                                      <p:cBhvr>
                                        <p:cTn dur="300"/>
                                        <p:tgtEl>
                                          <p:spTgt spid="671">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75" name="Shape 675"/>
        <p:cNvGrpSpPr/>
        <p:nvPr/>
      </p:nvGrpSpPr>
      <p:grpSpPr>
        <a:xfrm>
          <a:off x="0" y="0"/>
          <a:ext cx="0" cy="0"/>
          <a:chOff x="0" y="0"/>
          <a:chExt cx="0" cy="0"/>
        </a:xfrm>
      </p:grpSpPr>
      <p:sp>
        <p:nvSpPr>
          <p:cNvPr id="676" name="Google Shape;676;p4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What Deep Learning Models Do</a:t>
            </a:r>
            <a:endParaRPr/>
          </a:p>
          <a:p>
            <a:pPr indent="0" lvl="0" marL="0" rtl="0" algn="ctr">
              <a:lnSpc>
                <a:spcPct val="100000"/>
              </a:lnSpc>
              <a:spcBef>
                <a:spcPts val="0"/>
              </a:spcBef>
              <a:spcAft>
                <a:spcPts val="0"/>
              </a:spcAft>
              <a:buSzPts val="3600"/>
              <a:buNone/>
            </a:pPr>
            <a:r>
              <a:t/>
            </a:r>
            <a:endParaRPr/>
          </a:p>
        </p:txBody>
      </p:sp>
      <p:sp>
        <p:nvSpPr>
          <p:cNvPr id="677" name="Google Shape;677;p4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78" name="Google Shape;678;p4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79" name="Google Shape;679;p4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680" name="Google Shape;680;p48"/>
          <p:cNvPicPr preferRelativeResize="0"/>
          <p:nvPr/>
        </p:nvPicPr>
        <p:blipFill rotWithShape="1">
          <a:blip r:embed="rId3">
            <a:alphaModFix/>
          </a:blip>
          <a:srcRect b="0" l="0" r="0" t="0"/>
          <a:stretch/>
        </p:blipFill>
        <p:spPr>
          <a:xfrm>
            <a:off x="1178325" y="787800"/>
            <a:ext cx="6787692" cy="35679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80"/>
                                        </p:tgtEl>
                                        <p:attrNameLst>
                                          <p:attrName>style.visibility</p:attrName>
                                        </p:attrNameLst>
                                      </p:cBhvr>
                                      <p:to>
                                        <p:strVal val="visible"/>
                                      </p:to>
                                    </p:set>
                                    <p:animEffect filter="fade" transition="in">
                                      <p:cBhvr>
                                        <p:cTn dur="300"/>
                                        <p:tgtEl>
                                          <p:spTgt spid="6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4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DL Model Building Blocks</a:t>
            </a:r>
            <a:endParaRPr/>
          </a:p>
          <a:p>
            <a:pPr indent="0" lvl="0" marL="0" rtl="0" algn="ctr">
              <a:lnSpc>
                <a:spcPct val="100000"/>
              </a:lnSpc>
              <a:spcBef>
                <a:spcPts val="0"/>
              </a:spcBef>
              <a:spcAft>
                <a:spcPts val="0"/>
              </a:spcAft>
              <a:buSzPts val="3600"/>
              <a:buNone/>
            </a:pPr>
            <a:r>
              <a:t/>
            </a:r>
            <a:endParaRPr/>
          </a:p>
        </p:txBody>
      </p:sp>
      <p:sp>
        <p:nvSpPr>
          <p:cNvPr id="686" name="Google Shape;686;p49"/>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Multi-layer perceptrons (MLPs)</a:t>
            </a:r>
            <a:endParaRPr b="0" i="0"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Activation functions</a:t>
            </a:r>
            <a:endParaRPr b="0" i="0"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Residual connections</a:t>
            </a:r>
            <a:endParaRPr b="0" i="0"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Convolution</a:t>
            </a:r>
            <a:endParaRPr b="0" i="0"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Self-attention </a:t>
            </a:r>
            <a:endParaRPr b="0" i="0" sz="2000" u="none" cap="none" strike="noStrike">
              <a:solidFill>
                <a:schemeClr val="dk1"/>
              </a:solidFill>
              <a:latin typeface="Nunito"/>
              <a:ea typeface="Nunito"/>
              <a:cs typeface="Nunito"/>
              <a:sym typeface="Nunito"/>
            </a:endParaRPr>
          </a:p>
        </p:txBody>
      </p:sp>
      <p:sp>
        <p:nvSpPr>
          <p:cNvPr id="687" name="Google Shape;687;p4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88" name="Google Shape;688;p4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89" name="Google Shape;689;p4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6">
                                            <p:txEl>
                                              <p:pRg end="0" st="0"/>
                                            </p:txEl>
                                          </p:spTgt>
                                        </p:tgtEl>
                                        <p:attrNameLst>
                                          <p:attrName>style.visibility</p:attrName>
                                        </p:attrNameLst>
                                      </p:cBhvr>
                                      <p:to>
                                        <p:strVal val="visible"/>
                                      </p:to>
                                    </p:set>
                                    <p:animEffect filter="fade" transition="in">
                                      <p:cBhvr>
                                        <p:cTn dur="300"/>
                                        <p:tgtEl>
                                          <p:spTgt spid="68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6">
                                            <p:txEl>
                                              <p:pRg end="1" st="1"/>
                                            </p:txEl>
                                          </p:spTgt>
                                        </p:tgtEl>
                                        <p:attrNameLst>
                                          <p:attrName>style.visibility</p:attrName>
                                        </p:attrNameLst>
                                      </p:cBhvr>
                                      <p:to>
                                        <p:strVal val="visible"/>
                                      </p:to>
                                    </p:set>
                                    <p:animEffect filter="fade" transition="in">
                                      <p:cBhvr>
                                        <p:cTn dur="300"/>
                                        <p:tgtEl>
                                          <p:spTgt spid="68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6">
                                            <p:txEl>
                                              <p:pRg end="2" st="2"/>
                                            </p:txEl>
                                          </p:spTgt>
                                        </p:tgtEl>
                                        <p:attrNameLst>
                                          <p:attrName>style.visibility</p:attrName>
                                        </p:attrNameLst>
                                      </p:cBhvr>
                                      <p:to>
                                        <p:strVal val="visible"/>
                                      </p:to>
                                    </p:set>
                                    <p:animEffect filter="fade" transition="in">
                                      <p:cBhvr>
                                        <p:cTn dur="300"/>
                                        <p:tgtEl>
                                          <p:spTgt spid="68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6">
                                            <p:txEl>
                                              <p:pRg end="3" st="3"/>
                                            </p:txEl>
                                          </p:spTgt>
                                        </p:tgtEl>
                                        <p:attrNameLst>
                                          <p:attrName>style.visibility</p:attrName>
                                        </p:attrNameLst>
                                      </p:cBhvr>
                                      <p:to>
                                        <p:strVal val="visible"/>
                                      </p:to>
                                    </p:set>
                                    <p:animEffect filter="fade" transition="in">
                                      <p:cBhvr>
                                        <p:cTn dur="300"/>
                                        <p:tgtEl>
                                          <p:spTgt spid="68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6">
                                            <p:txEl>
                                              <p:pRg end="4" st="4"/>
                                            </p:txEl>
                                          </p:spTgt>
                                        </p:tgtEl>
                                        <p:attrNameLst>
                                          <p:attrName>style.visibility</p:attrName>
                                        </p:attrNameLst>
                                      </p:cBhvr>
                                      <p:to>
                                        <p:strVal val="visible"/>
                                      </p:to>
                                    </p:set>
                                    <p:animEffect filter="fade" transition="in">
                                      <p:cBhvr>
                                        <p:cTn dur="300"/>
                                        <p:tgtEl>
                                          <p:spTgt spid="686">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93" name="Shape 693"/>
        <p:cNvGrpSpPr/>
        <p:nvPr/>
      </p:nvGrpSpPr>
      <p:grpSpPr>
        <a:xfrm>
          <a:off x="0" y="0"/>
          <a:ext cx="0" cy="0"/>
          <a:chOff x="0" y="0"/>
          <a:chExt cx="0" cy="0"/>
        </a:xfrm>
      </p:grpSpPr>
      <p:sp>
        <p:nvSpPr>
          <p:cNvPr id="694" name="Google Shape;694;p5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95" name="Google Shape;695;p5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96" name="Google Shape;696;p5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697" name="Google Shape;697;p50"/>
          <p:cNvGrpSpPr/>
          <p:nvPr/>
        </p:nvGrpSpPr>
        <p:grpSpPr>
          <a:xfrm>
            <a:off x="6438513" y="2536863"/>
            <a:ext cx="329100" cy="1226100"/>
            <a:chOff x="2073500" y="2926963"/>
            <a:chExt cx="329100" cy="1226100"/>
          </a:xfrm>
        </p:grpSpPr>
        <p:cxnSp>
          <p:nvCxnSpPr>
            <p:cNvPr id="698" name="Google Shape;698;p50"/>
            <p:cNvCxnSpPr>
              <a:stCxn id="699" idx="6"/>
              <a:endCxn id="700" idx="2"/>
            </p:cNvCxnSpPr>
            <p:nvPr/>
          </p:nvCxnSpPr>
          <p:spPr>
            <a:xfrm>
              <a:off x="2073500" y="4153063"/>
              <a:ext cx="329100" cy="0"/>
            </a:xfrm>
            <a:prstGeom prst="straightConnector1">
              <a:avLst/>
            </a:prstGeom>
            <a:noFill/>
            <a:ln cap="flat" cmpd="sng" w="9525">
              <a:solidFill>
                <a:srgbClr val="B4A7D6"/>
              </a:solidFill>
              <a:prstDash val="solid"/>
              <a:round/>
              <a:headEnd len="sm" w="sm" type="none"/>
              <a:tailEnd len="med" w="med" type="triangle"/>
            </a:ln>
          </p:spPr>
        </p:cxnSp>
        <p:cxnSp>
          <p:nvCxnSpPr>
            <p:cNvPr id="701" name="Google Shape;701;p50"/>
            <p:cNvCxnSpPr>
              <a:stCxn id="699" idx="6"/>
              <a:endCxn id="702" idx="2"/>
            </p:cNvCxnSpPr>
            <p:nvPr/>
          </p:nvCxnSpPr>
          <p:spPr>
            <a:xfrm flipH="1" rot="10800000">
              <a:off x="2073500" y="3744463"/>
              <a:ext cx="329100" cy="408600"/>
            </a:xfrm>
            <a:prstGeom prst="straightConnector1">
              <a:avLst/>
            </a:prstGeom>
            <a:noFill/>
            <a:ln cap="flat" cmpd="sng" w="9525">
              <a:solidFill>
                <a:srgbClr val="B4A7D6"/>
              </a:solidFill>
              <a:prstDash val="solid"/>
              <a:round/>
              <a:headEnd len="sm" w="sm" type="none"/>
              <a:tailEnd len="med" w="med" type="triangle"/>
            </a:ln>
          </p:spPr>
        </p:cxnSp>
        <p:cxnSp>
          <p:nvCxnSpPr>
            <p:cNvPr id="703" name="Google Shape;703;p50"/>
            <p:cNvCxnSpPr>
              <a:stCxn id="699" idx="6"/>
              <a:endCxn id="704" idx="2"/>
            </p:cNvCxnSpPr>
            <p:nvPr/>
          </p:nvCxnSpPr>
          <p:spPr>
            <a:xfrm flipH="1" rot="10800000">
              <a:off x="2073500" y="3335563"/>
              <a:ext cx="329100" cy="817500"/>
            </a:xfrm>
            <a:prstGeom prst="straightConnector1">
              <a:avLst/>
            </a:prstGeom>
            <a:noFill/>
            <a:ln cap="flat" cmpd="sng" w="9525">
              <a:solidFill>
                <a:srgbClr val="B4A7D6"/>
              </a:solidFill>
              <a:prstDash val="solid"/>
              <a:round/>
              <a:headEnd len="sm" w="sm" type="none"/>
              <a:tailEnd len="med" w="med" type="triangle"/>
            </a:ln>
          </p:spPr>
        </p:cxnSp>
        <p:cxnSp>
          <p:nvCxnSpPr>
            <p:cNvPr id="705" name="Google Shape;705;p50"/>
            <p:cNvCxnSpPr>
              <a:stCxn id="699" idx="6"/>
              <a:endCxn id="706" idx="2"/>
            </p:cNvCxnSpPr>
            <p:nvPr/>
          </p:nvCxnSpPr>
          <p:spPr>
            <a:xfrm flipH="1" rot="10800000">
              <a:off x="2073500" y="2926963"/>
              <a:ext cx="329100" cy="1226100"/>
            </a:xfrm>
            <a:prstGeom prst="straightConnector1">
              <a:avLst/>
            </a:prstGeom>
            <a:noFill/>
            <a:ln cap="flat" cmpd="sng" w="9525">
              <a:solidFill>
                <a:srgbClr val="B4A7D6"/>
              </a:solidFill>
              <a:prstDash val="solid"/>
              <a:round/>
              <a:headEnd len="sm" w="sm" type="none"/>
              <a:tailEnd len="med" w="med" type="triangle"/>
            </a:ln>
          </p:spPr>
        </p:cxnSp>
      </p:grpSp>
      <p:grpSp>
        <p:nvGrpSpPr>
          <p:cNvPr id="707" name="Google Shape;707;p50"/>
          <p:cNvGrpSpPr/>
          <p:nvPr/>
        </p:nvGrpSpPr>
        <p:grpSpPr>
          <a:xfrm>
            <a:off x="6438513" y="2536925"/>
            <a:ext cx="329100" cy="1226100"/>
            <a:chOff x="2073500" y="2927025"/>
            <a:chExt cx="329100" cy="1226100"/>
          </a:xfrm>
        </p:grpSpPr>
        <p:cxnSp>
          <p:nvCxnSpPr>
            <p:cNvPr id="708" name="Google Shape;708;p50"/>
            <p:cNvCxnSpPr>
              <a:stCxn id="709" idx="6"/>
              <a:endCxn id="706" idx="2"/>
            </p:cNvCxnSpPr>
            <p:nvPr/>
          </p:nvCxnSpPr>
          <p:spPr>
            <a:xfrm>
              <a:off x="2073500" y="2927025"/>
              <a:ext cx="329100" cy="0"/>
            </a:xfrm>
            <a:prstGeom prst="straightConnector1">
              <a:avLst/>
            </a:prstGeom>
            <a:noFill/>
            <a:ln cap="flat" cmpd="sng" w="9525">
              <a:solidFill>
                <a:srgbClr val="B4A7D6"/>
              </a:solidFill>
              <a:prstDash val="solid"/>
              <a:round/>
              <a:headEnd len="sm" w="sm" type="none"/>
              <a:tailEnd len="med" w="med" type="triangle"/>
            </a:ln>
          </p:spPr>
        </p:cxnSp>
        <p:cxnSp>
          <p:nvCxnSpPr>
            <p:cNvPr id="710" name="Google Shape;710;p50"/>
            <p:cNvCxnSpPr>
              <a:stCxn id="709" idx="6"/>
              <a:endCxn id="704" idx="2"/>
            </p:cNvCxnSpPr>
            <p:nvPr/>
          </p:nvCxnSpPr>
          <p:spPr>
            <a:xfrm>
              <a:off x="2073500" y="2927025"/>
              <a:ext cx="329100" cy="408600"/>
            </a:xfrm>
            <a:prstGeom prst="straightConnector1">
              <a:avLst/>
            </a:prstGeom>
            <a:noFill/>
            <a:ln cap="flat" cmpd="sng" w="9525">
              <a:solidFill>
                <a:srgbClr val="B4A7D6"/>
              </a:solidFill>
              <a:prstDash val="solid"/>
              <a:round/>
              <a:headEnd len="sm" w="sm" type="none"/>
              <a:tailEnd len="med" w="med" type="triangle"/>
            </a:ln>
          </p:spPr>
        </p:cxnSp>
        <p:cxnSp>
          <p:nvCxnSpPr>
            <p:cNvPr id="711" name="Google Shape;711;p50"/>
            <p:cNvCxnSpPr>
              <a:stCxn id="709" idx="6"/>
              <a:endCxn id="702" idx="2"/>
            </p:cNvCxnSpPr>
            <p:nvPr/>
          </p:nvCxnSpPr>
          <p:spPr>
            <a:xfrm>
              <a:off x="2073500" y="2927025"/>
              <a:ext cx="329100" cy="817500"/>
            </a:xfrm>
            <a:prstGeom prst="straightConnector1">
              <a:avLst/>
            </a:prstGeom>
            <a:noFill/>
            <a:ln cap="flat" cmpd="sng" w="9525">
              <a:solidFill>
                <a:srgbClr val="B4A7D6"/>
              </a:solidFill>
              <a:prstDash val="solid"/>
              <a:round/>
              <a:headEnd len="sm" w="sm" type="none"/>
              <a:tailEnd len="med" w="med" type="triangle"/>
            </a:ln>
          </p:spPr>
        </p:cxnSp>
        <p:cxnSp>
          <p:nvCxnSpPr>
            <p:cNvPr id="712" name="Google Shape;712;p50"/>
            <p:cNvCxnSpPr>
              <a:stCxn id="709" idx="6"/>
              <a:endCxn id="700" idx="2"/>
            </p:cNvCxnSpPr>
            <p:nvPr/>
          </p:nvCxnSpPr>
          <p:spPr>
            <a:xfrm>
              <a:off x="2073500" y="2927025"/>
              <a:ext cx="329100" cy="1226100"/>
            </a:xfrm>
            <a:prstGeom prst="straightConnector1">
              <a:avLst/>
            </a:prstGeom>
            <a:noFill/>
            <a:ln cap="flat" cmpd="sng" w="9525">
              <a:solidFill>
                <a:srgbClr val="B4A7D6"/>
              </a:solidFill>
              <a:prstDash val="solid"/>
              <a:round/>
              <a:headEnd len="sm" w="sm" type="none"/>
              <a:tailEnd len="med" w="med" type="triangle"/>
            </a:ln>
          </p:spPr>
        </p:cxnSp>
      </p:grpSp>
      <p:grpSp>
        <p:nvGrpSpPr>
          <p:cNvPr id="713" name="Google Shape;713;p50"/>
          <p:cNvGrpSpPr/>
          <p:nvPr/>
        </p:nvGrpSpPr>
        <p:grpSpPr>
          <a:xfrm>
            <a:off x="6438513" y="2537004"/>
            <a:ext cx="329100" cy="1226100"/>
            <a:chOff x="2073500" y="2927104"/>
            <a:chExt cx="329100" cy="1226100"/>
          </a:xfrm>
        </p:grpSpPr>
        <p:cxnSp>
          <p:nvCxnSpPr>
            <p:cNvPr id="714" name="Google Shape;714;p50"/>
            <p:cNvCxnSpPr>
              <a:stCxn id="715" idx="6"/>
              <a:endCxn id="706" idx="2"/>
            </p:cNvCxnSpPr>
            <p:nvPr/>
          </p:nvCxnSpPr>
          <p:spPr>
            <a:xfrm flipH="1" rot="10800000">
              <a:off x="2073500" y="2927104"/>
              <a:ext cx="329100" cy="408600"/>
            </a:xfrm>
            <a:prstGeom prst="straightConnector1">
              <a:avLst/>
            </a:prstGeom>
            <a:noFill/>
            <a:ln cap="flat" cmpd="sng" w="9525">
              <a:solidFill>
                <a:srgbClr val="B4A7D6"/>
              </a:solidFill>
              <a:prstDash val="solid"/>
              <a:round/>
              <a:headEnd len="sm" w="sm" type="none"/>
              <a:tailEnd len="med" w="med" type="triangle"/>
            </a:ln>
          </p:spPr>
        </p:cxnSp>
        <p:cxnSp>
          <p:nvCxnSpPr>
            <p:cNvPr id="716" name="Google Shape;716;p50"/>
            <p:cNvCxnSpPr>
              <a:stCxn id="715" idx="6"/>
              <a:endCxn id="704" idx="2"/>
            </p:cNvCxnSpPr>
            <p:nvPr/>
          </p:nvCxnSpPr>
          <p:spPr>
            <a:xfrm>
              <a:off x="2073500" y="3335704"/>
              <a:ext cx="329100" cy="0"/>
            </a:xfrm>
            <a:prstGeom prst="straightConnector1">
              <a:avLst/>
            </a:prstGeom>
            <a:noFill/>
            <a:ln cap="flat" cmpd="sng" w="9525">
              <a:solidFill>
                <a:srgbClr val="B4A7D6"/>
              </a:solidFill>
              <a:prstDash val="solid"/>
              <a:round/>
              <a:headEnd len="sm" w="sm" type="none"/>
              <a:tailEnd len="med" w="med" type="triangle"/>
            </a:ln>
          </p:spPr>
        </p:cxnSp>
        <p:cxnSp>
          <p:nvCxnSpPr>
            <p:cNvPr id="717" name="Google Shape;717;p50"/>
            <p:cNvCxnSpPr>
              <a:stCxn id="715" idx="6"/>
              <a:endCxn id="702" idx="2"/>
            </p:cNvCxnSpPr>
            <p:nvPr/>
          </p:nvCxnSpPr>
          <p:spPr>
            <a:xfrm>
              <a:off x="2073500" y="3335704"/>
              <a:ext cx="329100" cy="408600"/>
            </a:xfrm>
            <a:prstGeom prst="straightConnector1">
              <a:avLst/>
            </a:prstGeom>
            <a:noFill/>
            <a:ln cap="flat" cmpd="sng" w="9525">
              <a:solidFill>
                <a:srgbClr val="B4A7D6"/>
              </a:solidFill>
              <a:prstDash val="solid"/>
              <a:round/>
              <a:headEnd len="sm" w="sm" type="none"/>
              <a:tailEnd len="med" w="med" type="triangle"/>
            </a:ln>
          </p:spPr>
        </p:cxnSp>
        <p:cxnSp>
          <p:nvCxnSpPr>
            <p:cNvPr id="718" name="Google Shape;718;p50"/>
            <p:cNvCxnSpPr>
              <a:stCxn id="715" idx="6"/>
              <a:endCxn id="700" idx="2"/>
            </p:cNvCxnSpPr>
            <p:nvPr/>
          </p:nvCxnSpPr>
          <p:spPr>
            <a:xfrm>
              <a:off x="2073500" y="3335704"/>
              <a:ext cx="329100" cy="817500"/>
            </a:xfrm>
            <a:prstGeom prst="straightConnector1">
              <a:avLst/>
            </a:prstGeom>
            <a:noFill/>
            <a:ln cap="flat" cmpd="sng" w="9525">
              <a:solidFill>
                <a:srgbClr val="B4A7D6"/>
              </a:solidFill>
              <a:prstDash val="solid"/>
              <a:round/>
              <a:headEnd len="sm" w="sm" type="none"/>
              <a:tailEnd len="med" w="med" type="triangle"/>
            </a:ln>
          </p:spPr>
        </p:cxnSp>
      </p:grpSp>
      <p:grpSp>
        <p:nvGrpSpPr>
          <p:cNvPr id="719" name="Google Shape;719;p50"/>
          <p:cNvGrpSpPr/>
          <p:nvPr/>
        </p:nvGrpSpPr>
        <p:grpSpPr>
          <a:xfrm>
            <a:off x="6438513" y="2536783"/>
            <a:ext cx="329100" cy="1226100"/>
            <a:chOff x="2073500" y="2926883"/>
            <a:chExt cx="329100" cy="1226100"/>
          </a:xfrm>
        </p:grpSpPr>
        <p:cxnSp>
          <p:nvCxnSpPr>
            <p:cNvPr id="720" name="Google Shape;720;p50"/>
            <p:cNvCxnSpPr>
              <a:stCxn id="721" idx="6"/>
              <a:endCxn id="706" idx="2"/>
            </p:cNvCxnSpPr>
            <p:nvPr/>
          </p:nvCxnSpPr>
          <p:spPr>
            <a:xfrm flipH="1" rot="10800000">
              <a:off x="2073500" y="2926883"/>
              <a:ext cx="329100" cy="817500"/>
            </a:xfrm>
            <a:prstGeom prst="straightConnector1">
              <a:avLst/>
            </a:prstGeom>
            <a:noFill/>
            <a:ln cap="flat" cmpd="sng" w="9525">
              <a:solidFill>
                <a:srgbClr val="B4A7D6"/>
              </a:solidFill>
              <a:prstDash val="solid"/>
              <a:round/>
              <a:headEnd len="sm" w="sm" type="none"/>
              <a:tailEnd len="med" w="med" type="triangle"/>
            </a:ln>
          </p:spPr>
        </p:cxnSp>
        <p:cxnSp>
          <p:nvCxnSpPr>
            <p:cNvPr id="722" name="Google Shape;722;p50"/>
            <p:cNvCxnSpPr>
              <a:stCxn id="721" idx="6"/>
              <a:endCxn id="704" idx="2"/>
            </p:cNvCxnSpPr>
            <p:nvPr/>
          </p:nvCxnSpPr>
          <p:spPr>
            <a:xfrm flipH="1" rot="10800000">
              <a:off x="2073500" y="3335783"/>
              <a:ext cx="329100" cy="408600"/>
            </a:xfrm>
            <a:prstGeom prst="straightConnector1">
              <a:avLst/>
            </a:prstGeom>
            <a:noFill/>
            <a:ln cap="flat" cmpd="sng" w="9525">
              <a:solidFill>
                <a:srgbClr val="B4A7D6"/>
              </a:solidFill>
              <a:prstDash val="solid"/>
              <a:round/>
              <a:headEnd len="sm" w="sm" type="none"/>
              <a:tailEnd len="med" w="med" type="triangle"/>
            </a:ln>
          </p:spPr>
        </p:cxnSp>
        <p:cxnSp>
          <p:nvCxnSpPr>
            <p:cNvPr id="723" name="Google Shape;723;p50"/>
            <p:cNvCxnSpPr>
              <a:stCxn id="721" idx="6"/>
              <a:endCxn id="702" idx="2"/>
            </p:cNvCxnSpPr>
            <p:nvPr/>
          </p:nvCxnSpPr>
          <p:spPr>
            <a:xfrm>
              <a:off x="2073500" y="3744383"/>
              <a:ext cx="329100" cy="0"/>
            </a:xfrm>
            <a:prstGeom prst="straightConnector1">
              <a:avLst/>
            </a:prstGeom>
            <a:noFill/>
            <a:ln cap="flat" cmpd="sng" w="9525">
              <a:solidFill>
                <a:srgbClr val="B4A7D6"/>
              </a:solidFill>
              <a:prstDash val="solid"/>
              <a:round/>
              <a:headEnd len="sm" w="sm" type="none"/>
              <a:tailEnd len="med" w="med" type="triangle"/>
            </a:ln>
          </p:spPr>
        </p:cxnSp>
        <p:cxnSp>
          <p:nvCxnSpPr>
            <p:cNvPr id="724" name="Google Shape;724;p50"/>
            <p:cNvCxnSpPr>
              <a:stCxn id="721" idx="6"/>
              <a:endCxn id="700" idx="2"/>
            </p:cNvCxnSpPr>
            <p:nvPr/>
          </p:nvCxnSpPr>
          <p:spPr>
            <a:xfrm>
              <a:off x="2073500" y="3744383"/>
              <a:ext cx="329100" cy="408600"/>
            </a:xfrm>
            <a:prstGeom prst="straightConnector1">
              <a:avLst/>
            </a:prstGeom>
            <a:noFill/>
            <a:ln cap="flat" cmpd="sng" w="9525">
              <a:solidFill>
                <a:srgbClr val="B4A7D6"/>
              </a:solidFill>
              <a:prstDash val="solid"/>
              <a:round/>
              <a:headEnd len="sm" w="sm" type="none"/>
              <a:tailEnd len="med" w="med" type="triangle"/>
            </a:ln>
          </p:spPr>
        </p:cxnSp>
      </p:grpSp>
      <p:grpSp>
        <p:nvGrpSpPr>
          <p:cNvPr id="725" name="Google Shape;725;p50"/>
          <p:cNvGrpSpPr/>
          <p:nvPr/>
        </p:nvGrpSpPr>
        <p:grpSpPr>
          <a:xfrm>
            <a:off x="5809863" y="2384375"/>
            <a:ext cx="628650" cy="1531138"/>
            <a:chOff x="1444850" y="2774475"/>
            <a:chExt cx="628650" cy="1531138"/>
          </a:xfrm>
        </p:grpSpPr>
        <p:grpSp>
          <p:nvGrpSpPr>
            <p:cNvPr id="726" name="Google Shape;726;p50"/>
            <p:cNvGrpSpPr/>
            <p:nvPr/>
          </p:nvGrpSpPr>
          <p:grpSpPr>
            <a:xfrm>
              <a:off x="1773800" y="2774475"/>
              <a:ext cx="299700" cy="1531138"/>
              <a:chOff x="1714925" y="2774475"/>
              <a:chExt cx="299700" cy="1531138"/>
            </a:xfrm>
          </p:grpSpPr>
          <p:sp>
            <p:nvSpPr>
              <p:cNvPr id="709" name="Google Shape;709;p50"/>
              <p:cNvSpPr/>
              <p:nvPr/>
            </p:nvSpPr>
            <p:spPr>
              <a:xfrm>
                <a:off x="1714925" y="2774475"/>
                <a:ext cx="299700" cy="305100"/>
              </a:xfrm>
              <a:prstGeom prst="ellipse">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15" name="Google Shape;715;p50"/>
              <p:cNvSpPr/>
              <p:nvPr/>
            </p:nvSpPr>
            <p:spPr>
              <a:xfrm>
                <a:off x="1714925" y="3183154"/>
                <a:ext cx="299700" cy="305100"/>
              </a:xfrm>
              <a:prstGeom prst="ellipse">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21" name="Google Shape;721;p50"/>
              <p:cNvSpPr/>
              <p:nvPr/>
            </p:nvSpPr>
            <p:spPr>
              <a:xfrm>
                <a:off x="1714925" y="3591833"/>
                <a:ext cx="299700" cy="305100"/>
              </a:xfrm>
              <a:prstGeom prst="ellipse">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699" name="Google Shape;699;p50"/>
              <p:cNvSpPr/>
              <p:nvPr/>
            </p:nvSpPr>
            <p:spPr>
              <a:xfrm>
                <a:off x="1714925" y="4000513"/>
                <a:ext cx="299700" cy="305100"/>
              </a:xfrm>
              <a:prstGeom prst="ellipse">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cxnSp>
          <p:nvCxnSpPr>
            <p:cNvPr id="727" name="Google Shape;727;p50"/>
            <p:cNvCxnSpPr>
              <a:stCxn id="728" idx="6"/>
              <a:endCxn id="699" idx="1"/>
            </p:cNvCxnSpPr>
            <p:nvPr/>
          </p:nvCxnSpPr>
          <p:spPr>
            <a:xfrm>
              <a:off x="1444850" y="3540044"/>
              <a:ext cx="372900" cy="505200"/>
            </a:xfrm>
            <a:prstGeom prst="straightConnector1">
              <a:avLst/>
            </a:prstGeom>
            <a:noFill/>
            <a:ln cap="flat" cmpd="sng" w="9525">
              <a:solidFill>
                <a:srgbClr val="C17BA0"/>
              </a:solidFill>
              <a:prstDash val="solid"/>
              <a:round/>
              <a:headEnd len="sm" w="sm" type="none"/>
              <a:tailEnd len="med" w="med" type="triangle"/>
            </a:ln>
          </p:spPr>
        </p:cxnSp>
        <p:cxnSp>
          <p:nvCxnSpPr>
            <p:cNvPr id="729" name="Google Shape;729;p50"/>
            <p:cNvCxnSpPr>
              <a:stCxn id="728" idx="6"/>
              <a:endCxn id="721" idx="2"/>
            </p:cNvCxnSpPr>
            <p:nvPr/>
          </p:nvCxnSpPr>
          <p:spPr>
            <a:xfrm>
              <a:off x="1444850" y="3540044"/>
              <a:ext cx="329100" cy="204300"/>
            </a:xfrm>
            <a:prstGeom prst="straightConnector1">
              <a:avLst/>
            </a:prstGeom>
            <a:noFill/>
            <a:ln cap="flat" cmpd="sng" w="9525">
              <a:solidFill>
                <a:srgbClr val="C17BA0"/>
              </a:solidFill>
              <a:prstDash val="solid"/>
              <a:round/>
              <a:headEnd len="sm" w="sm" type="none"/>
              <a:tailEnd len="med" w="med" type="triangle"/>
            </a:ln>
          </p:spPr>
        </p:cxnSp>
        <p:cxnSp>
          <p:nvCxnSpPr>
            <p:cNvPr id="730" name="Google Shape;730;p50"/>
            <p:cNvCxnSpPr>
              <a:stCxn id="728" idx="6"/>
              <a:endCxn id="715" idx="2"/>
            </p:cNvCxnSpPr>
            <p:nvPr/>
          </p:nvCxnSpPr>
          <p:spPr>
            <a:xfrm flipH="1" rot="10800000">
              <a:off x="1444850" y="3335744"/>
              <a:ext cx="329100" cy="204300"/>
            </a:xfrm>
            <a:prstGeom prst="straightConnector1">
              <a:avLst/>
            </a:prstGeom>
            <a:noFill/>
            <a:ln cap="flat" cmpd="sng" w="9525">
              <a:solidFill>
                <a:srgbClr val="C17BA0"/>
              </a:solidFill>
              <a:prstDash val="solid"/>
              <a:round/>
              <a:headEnd len="sm" w="sm" type="none"/>
              <a:tailEnd len="med" w="med" type="triangle"/>
            </a:ln>
          </p:spPr>
        </p:cxnSp>
        <p:cxnSp>
          <p:nvCxnSpPr>
            <p:cNvPr id="731" name="Google Shape;731;p50"/>
            <p:cNvCxnSpPr>
              <a:stCxn id="728" idx="6"/>
              <a:endCxn id="709" idx="3"/>
            </p:cNvCxnSpPr>
            <p:nvPr/>
          </p:nvCxnSpPr>
          <p:spPr>
            <a:xfrm flipH="1" rot="10800000">
              <a:off x="1444850" y="3034844"/>
              <a:ext cx="372900" cy="505200"/>
            </a:xfrm>
            <a:prstGeom prst="straightConnector1">
              <a:avLst/>
            </a:prstGeom>
            <a:noFill/>
            <a:ln cap="flat" cmpd="sng" w="9525">
              <a:solidFill>
                <a:srgbClr val="C17BA0"/>
              </a:solidFill>
              <a:prstDash val="solid"/>
              <a:round/>
              <a:headEnd len="sm" w="sm" type="none"/>
              <a:tailEnd len="med" w="med" type="triangle"/>
            </a:ln>
          </p:spPr>
        </p:cxnSp>
      </p:grpSp>
      <p:grpSp>
        <p:nvGrpSpPr>
          <p:cNvPr id="732" name="Google Shape;732;p50"/>
          <p:cNvGrpSpPr/>
          <p:nvPr/>
        </p:nvGrpSpPr>
        <p:grpSpPr>
          <a:xfrm>
            <a:off x="6767463" y="2384375"/>
            <a:ext cx="299700" cy="1531138"/>
            <a:chOff x="2402450" y="2774475"/>
            <a:chExt cx="299700" cy="1531138"/>
          </a:xfrm>
        </p:grpSpPr>
        <p:sp>
          <p:nvSpPr>
            <p:cNvPr id="706" name="Google Shape;706;p50"/>
            <p:cNvSpPr/>
            <p:nvPr/>
          </p:nvSpPr>
          <p:spPr>
            <a:xfrm>
              <a:off x="2402450" y="2774475"/>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04" name="Google Shape;704;p50"/>
            <p:cNvSpPr/>
            <p:nvPr/>
          </p:nvSpPr>
          <p:spPr>
            <a:xfrm>
              <a:off x="2402450" y="3183154"/>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02" name="Google Shape;702;p50"/>
            <p:cNvSpPr/>
            <p:nvPr/>
          </p:nvSpPr>
          <p:spPr>
            <a:xfrm>
              <a:off x="2402450" y="3591833"/>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00" name="Google Shape;700;p50"/>
            <p:cNvSpPr/>
            <p:nvPr/>
          </p:nvSpPr>
          <p:spPr>
            <a:xfrm>
              <a:off x="2402450" y="4000513"/>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733" name="Google Shape;733;p50"/>
          <p:cNvGrpSpPr/>
          <p:nvPr/>
        </p:nvGrpSpPr>
        <p:grpSpPr>
          <a:xfrm>
            <a:off x="7067163" y="2384475"/>
            <a:ext cx="628800" cy="1531138"/>
            <a:chOff x="2702150" y="2774575"/>
            <a:chExt cx="628800" cy="1531138"/>
          </a:xfrm>
        </p:grpSpPr>
        <p:grpSp>
          <p:nvGrpSpPr>
            <p:cNvPr id="734" name="Google Shape;734;p50"/>
            <p:cNvGrpSpPr/>
            <p:nvPr/>
          </p:nvGrpSpPr>
          <p:grpSpPr>
            <a:xfrm>
              <a:off x="2702150" y="2927125"/>
              <a:ext cx="329100" cy="1226179"/>
              <a:chOff x="2073350" y="2927025"/>
              <a:chExt cx="329100" cy="1226179"/>
            </a:xfrm>
          </p:grpSpPr>
          <p:cxnSp>
            <p:nvCxnSpPr>
              <p:cNvPr id="735" name="Google Shape;735;p50"/>
              <p:cNvCxnSpPr>
                <a:endCxn id="736" idx="2"/>
              </p:cNvCxnSpPr>
              <p:nvPr/>
            </p:nvCxnSpPr>
            <p:spPr>
              <a:xfrm>
                <a:off x="2073350" y="4153063"/>
                <a:ext cx="329100" cy="0"/>
              </a:xfrm>
              <a:prstGeom prst="straightConnector1">
                <a:avLst/>
              </a:prstGeom>
              <a:noFill/>
              <a:ln cap="flat" cmpd="sng" w="9525">
                <a:solidFill>
                  <a:srgbClr val="9FC5E8"/>
                </a:solidFill>
                <a:prstDash val="solid"/>
                <a:round/>
                <a:headEnd len="sm" w="sm" type="none"/>
                <a:tailEnd len="med" w="med" type="triangle"/>
              </a:ln>
            </p:spPr>
          </p:cxnSp>
          <p:cxnSp>
            <p:nvCxnSpPr>
              <p:cNvPr id="737" name="Google Shape;737;p50"/>
              <p:cNvCxnSpPr>
                <a:endCxn id="738" idx="2"/>
              </p:cNvCxnSpPr>
              <p:nvPr/>
            </p:nvCxnSpPr>
            <p:spPr>
              <a:xfrm flipH="1" rot="10800000">
                <a:off x="2073350" y="3744383"/>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739" name="Google Shape;739;p50"/>
              <p:cNvCxnSpPr>
                <a:endCxn id="740" idx="2"/>
              </p:cNvCxnSpPr>
              <p:nvPr/>
            </p:nvCxnSpPr>
            <p:spPr>
              <a:xfrm flipH="1" rot="10800000">
                <a:off x="2073350" y="3335704"/>
                <a:ext cx="329100" cy="817500"/>
              </a:xfrm>
              <a:prstGeom prst="straightConnector1">
                <a:avLst/>
              </a:prstGeom>
              <a:noFill/>
              <a:ln cap="flat" cmpd="sng" w="9525">
                <a:solidFill>
                  <a:srgbClr val="9FC5E8"/>
                </a:solidFill>
                <a:prstDash val="solid"/>
                <a:round/>
                <a:headEnd len="sm" w="sm" type="none"/>
                <a:tailEnd len="med" w="med" type="triangle"/>
              </a:ln>
            </p:spPr>
          </p:cxnSp>
          <p:cxnSp>
            <p:nvCxnSpPr>
              <p:cNvPr id="741" name="Google Shape;741;p50"/>
              <p:cNvCxnSpPr>
                <a:endCxn id="742" idx="2"/>
              </p:cNvCxnSpPr>
              <p:nvPr/>
            </p:nvCxnSpPr>
            <p:spPr>
              <a:xfrm flipH="1" rot="10800000">
                <a:off x="2073350" y="2927025"/>
                <a:ext cx="329100" cy="1226100"/>
              </a:xfrm>
              <a:prstGeom prst="straightConnector1">
                <a:avLst/>
              </a:prstGeom>
              <a:noFill/>
              <a:ln cap="flat" cmpd="sng" w="9525">
                <a:solidFill>
                  <a:srgbClr val="9FC5E8"/>
                </a:solidFill>
                <a:prstDash val="solid"/>
                <a:round/>
                <a:headEnd len="sm" w="sm" type="none"/>
                <a:tailEnd len="med" w="med" type="triangle"/>
              </a:ln>
            </p:spPr>
          </p:cxnSp>
        </p:grpSp>
        <p:grpSp>
          <p:nvGrpSpPr>
            <p:cNvPr id="743" name="Google Shape;743;p50"/>
            <p:cNvGrpSpPr/>
            <p:nvPr/>
          </p:nvGrpSpPr>
          <p:grpSpPr>
            <a:xfrm>
              <a:off x="2702150" y="2926983"/>
              <a:ext cx="329100" cy="1226180"/>
              <a:chOff x="2073350" y="2926883"/>
              <a:chExt cx="329100" cy="1226180"/>
            </a:xfrm>
          </p:grpSpPr>
          <p:cxnSp>
            <p:nvCxnSpPr>
              <p:cNvPr id="744" name="Google Shape;744;p50"/>
              <p:cNvCxnSpPr>
                <a:endCxn id="742" idx="2"/>
              </p:cNvCxnSpPr>
              <p:nvPr/>
            </p:nvCxnSpPr>
            <p:spPr>
              <a:xfrm>
                <a:off x="2073350" y="2927025"/>
                <a:ext cx="329100" cy="0"/>
              </a:xfrm>
              <a:prstGeom prst="straightConnector1">
                <a:avLst/>
              </a:prstGeom>
              <a:noFill/>
              <a:ln cap="flat" cmpd="sng" w="9525">
                <a:solidFill>
                  <a:srgbClr val="9FC5E8"/>
                </a:solidFill>
                <a:prstDash val="solid"/>
                <a:round/>
                <a:headEnd len="sm" w="sm" type="none"/>
                <a:tailEnd len="med" w="med" type="triangle"/>
              </a:ln>
            </p:spPr>
          </p:cxnSp>
          <p:cxnSp>
            <p:nvCxnSpPr>
              <p:cNvPr id="745" name="Google Shape;745;p50"/>
              <p:cNvCxnSpPr>
                <a:endCxn id="740" idx="2"/>
              </p:cNvCxnSpPr>
              <p:nvPr/>
            </p:nvCxnSpPr>
            <p:spPr>
              <a:xfrm>
                <a:off x="2073350" y="2927104"/>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746" name="Google Shape;746;p50"/>
              <p:cNvCxnSpPr>
                <a:endCxn id="738" idx="2"/>
              </p:cNvCxnSpPr>
              <p:nvPr/>
            </p:nvCxnSpPr>
            <p:spPr>
              <a:xfrm>
                <a:off x="2073350" y="2926883"/>
                <a:ext cx="329100" cy="817500"/>
              </a:xfrm>
              <a:prstGeom prst="straightConnector1">
                <a:avLst/>
              </a:prstGeom>
              <a:noFill/>
              <a:ln cap="flat" cmpd="sng" w="9525">
                <a:solidFill>
                  <a:srgbClr val="9FC5E8"/>
                </a:solidFill>
                <a:prstDash val="solid"/>
                <a:round/>
                <a:headEnd len="sm" w="sm" type="none"/>
                <a:tailEnd len="med" w="med" type="triangle"/>
              </a:ln>
            </p:spPr>
          </p:cxnSp>
          <p:cxnSp>
            <p:nvCxnSpPr>
              <p:cNvPr id="747" name="Google Shape;747;p50"/>
              <p:cNvCxnSpPr>
                <a:endCxn id="736" idx="2"/>
              </p:cNvCxnSpPr>
              <p:nvPr/>
            </p:nvCxnSpPr>
            <p:spPr>
              <a:xfrm>
                <a:off x="2073350" y="2926963"/>
                <a:ext cx="329100" cy="1226100"/>
              </a:xfrm>
              <a:prstGeom prst="straightConnector1">
                <a:avLst/>
              </a:prstGeom>
              <a:noFill/>
              <a:ln cap="flat" cmpd="sng" w="9525">
                <a:solidFill>
                  <a:srgbClr val="9FC5E8"/>
                </a:solidFill>
                <a:prstDash val="solid"/>
                <a:round/>
                <a:headEnd len="sm" w="sm" type="none"/>
                <a:tailEnd len="med" w="med" type="triangle"/>
              </a:ln>
            </p:spPr>
          </p:cxnSp>
        </p:grpSp>
        <p:grpSp>
          <p:nvGrpSpPr>
            <p:cNvPr id="748" name="Google Shape;748;p50"/>
            <p:cNvGrpSpPr/>
            <p:nvPr/>
          </p:nvGrpSpPr>
          <p:grpSpPr>
            <a:xfrm>
              <a:off x="2702150" y="2927125"/>
              <a:ext cx="329100" cy="1226038"/>
              <a:chOff x="2073350" y="2927025"/>
              <a:chExt cx="329100" cy="1226038"/>
            </a:xfrm>
          </p:grpSpPr>
          <p:cxnSp>
            <p:nvCxnSpPr>
              <p:cNvPr id="749" name="Google Shape;749;p50"/>
              <p:cNvCxnSpPr>
                <a:endCxn id="742" idx="2"/>
              </p:cNvCxnSpPr>
              <p:nvPr/>
            </p:nvCxnSpPr>
            <p:spPr>
              <a:xfrm flipH="1" rot="10800000">
                <a:off x="2073350" y="2927025"/>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750" name="Google Shape;750;p50"/>
              <p:cNvCxnSpPr>
                <a:endCxn id="740" idx="2"/>
              </p:cNvCxnSpPr>
              <p:nvPr/>
            </p:nvCxnSpPr>
            <p:spPr>
              <a:xfrm>
                <a:off x="2073350" y="3335704"/>
                <a:ext cx="329100" cy="0"/>
              </a:xfrm>
              <a:prstGeom prst="straightConnector1">
                <a:avLst/>
              </a:prstGeom>
              <a:noFill/>
              <a:ln cap="flat" cmpd="sng" w="9525">
                <a:solidFill>
                  <a:srgbClr val="9FC5E8"/>
                </a:solidFill>
                <a:prstDash val="solid"/>
                <a:round/>
                <a:headEnd len="sm" w="sm" type="none"/>
                <a:tailEnd len="med" w="med" type="triangle"/>
              </a:ln>
            </p:spPr>
          </p:cxnSp>
          <p:cxnSp>
            <p:nvCxnSpPr>
              <p:cNvPr id="751" name="Google Shape;751;p50"/>
              <p:cNvCxnSpPr>
                <a:endCxn id="738" idx="2"/>
              </p:cNvCxnSpPr>
              <p:nvPr/>
            </p:nvCxnSpPr>
            <p:spPr>
              <a:xfrm>
                <a:off x="2073350" y="3335783"/>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752" name="Google Shape;752;p50"/>
              <p:cNvCxnSpPr>
                <a:endCxn id="736" idx="2"/>
              </p:cNvCxnSpPr>
              <p:nvPr/>
            </p:nvCxnSpPr>
            <p:spPr>
              <a:xfrm>
                <a:off x="2073350" y="3335563"/>
                <a:ext cx="329100" cy="817500"/>
              </a:xfrm>
              <a:prstGeom prst="straightConnector1">
                <a:avLst/>
              </a:prstGeom>
              <a:noFill/>
              <a:ln cap="flat" cmpd="sng" w="9525">
                <a:solidFill>
                  <a:srgbClr val="9FC5E8"/>
                </a:solidFill>
                <a:prstDash val="solid"/>
                <a:round/>
                <a:headEnd len="sm" w="sm" type="none"/>
                <a:tailEnd len="med" w="med" type="triangle"/>
              </a:ln>
            </p:spPr>
          </p:cxnSp>
        </p:grpSp>
        <p:grpSp>
          <p:nvGrpSpPr>
            <p:cNvPr id="753" name="Google Shape;753;p50"/>
            <p:cNvGrpSpPr/>
            <p:nvPr/>
          </p:nvGrpSpPr>
          <p:grpSpPr>
            <a:xfrm>
              <a:off x="2702150" y="2927125"/>
              <a:ext cx="329100" cy="1226038"/>
              <a:chOff x="2073350" y="2927025"/>
              <a:chExt cx="329100" cy="1226038"/>
            </a:xfrm>
          </p:grpSpPr>
          <p:cxnSp>
            <p:nvCxnSpPr>
              <p:cNvPr id="754" name="Google Shape;754;p50"/>
              <p:cNvCxnSpPr>
                <a:endCxn id="742" idx="2"/>
              </p:cNvCxnSpPr>
              <p:nvPr/>
            </p:nvCxnSpPr>
            <p:spPr>
              <a:xfrm flipH="1" rot="10800000">
                <a:off x="2073350" y="2927025"/>
                <a:ext cx="329100" cy="817500"/>
              </a:xfrm>
              <a:prstGeom prst="straightConnector1">
                <a:avLst/>
              </a:prstGeom>
              <a:noFill/>
              <a:ln cap="flat" cmpd="sng" w="9525">
                <a:solidFill>
                  <a:srgbClr val="9FC5E8"/>
                </a:solidFill>
                <a:prstDash val="solid"/>
                <a:round/>
                <a:headEnd len="sm" w="sm" type="none"/>
                <a:tailEnd len="med" w="med" type="triangle"/>
              </a:ln>
            </p:spPr>
          </p:cxnSp>
          <p:cxnSp>
            <p:nvCxnSpPr>
              <p:cNvPr id="755" name="Google Shape;755;p50"/>
              <p:cNvCxnSpPr>
                <a:endCxn id="740" idx="2"/>
              </p:cNvCxnSpPr>
              <p:nvPr/>
            </p:nvCxnSpPr>
            <p:spPr>
              <a:xfrm flipH="1" rot="10800000">
                <a:off x="2073350" y="3335704"/>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756" name="Google Shape;756;p50"/>
              <p:cNvCxnSpPr>
                <a:endCxn id="738" idx="2"/>
              </p:cNvCxnSpPr>
              <p:nvPr/>
            </p:nvCxnSpPr>
            <p:spPr>
              <a:xfrm>
                <a:off x="2073350" y="3744383"/>
                <a:ext cx="329100" cy="0"/>
              </a:xfrm>
              <a:prstGeom prst="straightConnector1">
                <a:avLst/>
              </a:prstGeom>
              <a:noFill/>
              <a:ln cap="flat" cmpd="sng" w="9525">
                <a:solidFill>
                  <a:srgbClr val="9FC5E8"/>
                </a:solidFill>
                <a:prstDash val="solid"/>
                <a:round/>
                <a:headEnd len="sm" w="sm" type="none"/>
                <a:tailEnd len="med" w="med" type="triangle"/>
              </a:ln>
            </p:spPr>
          </p:cxnSp>
          <p:cxnSp>
            <p:nvCxnSpPr>
              <p:cNvPr id="757" name="Google Shape;757;p50"/>
              <p:cNvCxnSpPr>
                <a:endCxn id="736" idx="2"/>
              </p:cNvCxnSpPr>
              <p:nvPr/>
            </p:nvCxnSpPr>
            <p:spPr>
              <a:xfrm>
                <a:off x="2073350" y="3744463"/>
                <a:ext cx="329100" cy="408600"/>
              </a:xfrm>
              <a:prstGeom prst="straightConnector1">
                <a:avLst/>
              </a:prstGeom>
              <a:noFill/>
              <a:ln cap="flat" cmpd="sng" w="9525">
                <a:solidFill>
                  <a:srgbClr val="9FC5E8"/>
                </a:solidFill>
                <a:prstDash val="solid"/>
                <a:round/>
                <a:headEnd len="sm" w="sm" type="none"/>
                <a:tailEnd len="med" w="med" type="triangle"/>
              </a:ln>
            </p:spPr>
          </p:cxnSp>
        </p:grpSp>
        <p:grpSp>
          <p:nvGrpSpPr>
            <p:cNvPr id="758" name="Google Shape;758;p50"/>
            <p:cNvGrpSpPr/>
            <p:nvPr/>
          </p:nvGrpSpPr>
          <p:grpSpPr>
            <a:xfrm>
              <a:off x="3031250" y="2774575"/>
              <a:ext cx="299700" cy="1531138"/>
              <a:chOff x="2402450" y="2774475"/>
              <a:chExt cx="299700" cy="1531138"/>
            </a:xfrm>
          </p:grpSpPr>
          <p:sp>
            <p:nvSpPr>
              <p:cNvPr id="742" name="Google Shape;742;p50"/>
              <p:cNvSpPr/>
              <p:nvPr/>
            </p:nvSpPr>
            <p:spPr>
              <a:xfrm>
                <a:off x="2402450" y="2774475"/>
                <a:ext cx="299700" cy="3051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40" name="Google Shape;740;p50"/>
              <p:cNvSpPr/>
              <p:nvPr/>
            </p:nvSpPr>
            <p:spPr>
              <a:xfrm>
                <a:off x="2402450" y="3183154"/>
                <a:ext cx="299700" cy="3051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38" name="Google Shape;738;p50"/>
              <p:cNvSpPr/>
              <p:nvPr/>
            </p:nvSpPr>
            <p:spPr>
              <a:xfrm>
                <a:off x="2402450" y="3591833"/>
                <a:ext cx="299700" cy="3051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36" name="Google Shape;736;p50"/>
              <p:cNvSpPr/>
              <p:nvPr/>
            </p:nvSpPr>
            <p:spPr>
              <a:xfrm>
                <a:off x="2402450" y="4000513"/>
                <a:ext cx="299700" cy="3051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grpSp>
        <p:nvGrpSpPr>
          <p:cNvPr id="759" name="Google Shape;759;p50"/>
          <p:cNvGrpSpPr/>
          <p:nvPr/>
        </p:nvGrpSpPr>
        <p:grpSpPr>
          <a:xfrm>
            <a:off x="7695963" y="2384475"/>
            <a:ext cx="628800" cy="1531138"/>
            <a:chOff x="3330950" y="2774575"/>
            <a:chExt cx="628800" cy="1531138"/>
          </a:xfrm>
        </p:grpSpPr>
        <p:grpSp>
          <p:nvGrpSpPr>
            <p:cNvPr id="760" name="Google Shape;760;p50"/>
            <p:cNvGrpSpPr/>
            <p:nvPr/>
          </p:nvGrpSpPr>
          <p:grpSpPr>
            <a:xfrm>
              <a:off x="3330950" y="2927125"/>
              <a:ext cx="329100" cy="1226179"/>
              <a:chOff x="2073350" y="2927025"/>
              <a:chExt cx="329100" cy="1226179"/>
            </a:xfrm>
          </p:grpSpPr>
          <p:cxnSp>
            <p:nvCxnSpPr>
              <p:cNvPr id="761" name="Google Shape;761;p50"/>
              <p:cNvCxnSpPr>
                <a:endCxn id="762" idx="2"/>
              </p:cNvCxnSpPr>
              <p:nvPr/>
            </p:nvCxnSpPr>
            <p:spPr>
              <a:xfrm>
                <a:off x="2073350" y="4153063"/>
                <a:ext cx="329100" cy="0"/>
              </a:xfrm>
              <a:prstGeom prst="straightConnector1">
                <a:avLst/>
              </a:prstGeom>
              <a:noFill/>
              <a:ln cap="flat" cmpd="sng" w="9525">
                <a:solidFill>
                  <a:srgbClr val="4A86E8"/>
                </a:solidFill>
                <a:prstDash val="solid"/>
                <a:round/>
                <a:headEnd len="sm" w="sm" type="none"/>
                <a:tailEnd len="med" w="med" type="triangle"/>
              </a:ln>
            </p:spPr>
          </p:cxnSp>
          <p:cxnSp>
            <p:nvCxnSpPr>
              <p:cNvPr id="763" name="Google Shape;763;p50"/>
              <p:cNvCxnSpPr>
                <a:endCxn id="764" idx="2"/>
              </p:cNvCxnSpPr>
              <p:nvPr/>
            </p:nvCxnSpPr>
            <p:spPr>
              <a:xfrm flipH="1" rot="10800000">
                <a:off x="2073350" y="3744383"/>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765" name="Google Shape;765;p50"/>
              <p:cNvCxnSpPr>
                <a:endCxn id="766" idx="2"/>
              </p:cNvCxnSpPr>
              <p:nvPr/>
            </p:nvCxnSpPr>
            <p:spPr>
              <a:xfrm flipH="1" rot="10800000">
                <a:off x="2073350" y="3335704"/>
                <a:ext cx="329100" cy="817500"/>
              </a:xfrm>
              <a:prstGeom prst="straightConnector1">
                <a:avLst/>
              </a:prstGeom>
              <a:noFill/>
              <a:ln cap="flat" cmpd="sng" w="9525">
                <a:solidFill>
                  <a:srgbClr val="4A86E8"/>
                </a:solidFill>
                <a:prstDash val="solid"/>
                <a:round/>
                <a:headEnd len="sm" w="sm" type="none"/>
                <a:tailEnd len="med" w="med" type="triangle"/>
              </a:ln>
            </p:spPr>
          </p:cxnSp>
          <p:cxnSp>
            <p:nvCxnSpPr>
              <p:cNvPr id="767" name="Google Shape;767;p50"/>
              <p:cNvCxnSpPr>
                <a:endCxn id="768" idx="2"/>
              </p:cNvCxnSpPr>
              <p:nvPr/>
            </p:nvCxnSpPr>
            <p:spPr>
              <a:xfrm flipH="1" rot="10800000">
                <a:off x="2073350" y="2927025"/>
                <a:ext cx="329100" cy="1226100"/>
              </a:xfrm>
              <a:prstGeom prst="straightConnector1">
                <a:avLst/>
              </a:prstGeom>
              <a:noFill/>
              <a:ln cap="flat" cmpd="sng" w="9525">
                <a:solidFill>
                  <a:srgbClr val="4A86E8"/>
                </a:solidFill>
                <a:prstDash val="solid"/>
                <a:round/>
                <a:headEnd len="sm" w="sm" type="none"/>
                <a:tailEnd len="med" w="med" type="triangle"/>
              </a:ln>
            </p:spPr>
          </p:cxnSp>
        </p:grpSp>
        <p:grpSp>
          <p:nvGrpSpPr>
            <p:cNvPr id="769" name="Google Shape;769;p50"/>
            <p:cNvGrpSpPr/>
            <p:nvPr/>
          </p:nvGrpSpPr>
          <p:grpSpPr>
            <a:xfrm>
              <a:off x="3330950" y="2926983"/>
              <a:ext cx="329100" cy="1226180"/>
              <a:chOff x="2073350" y="2926883"/>
              <a:chExt cx="329100" cy="1226180"/>
            </a:xfrm>
          </p:grpSpPr>
          <p:cxnSp>
            <p:nvCxnSpPr>
              <p:cNvPr id="770" name="Google Shape;770;p50"/>
              <p:cNvCxnSpPr>
                <a:endCxn id="768" idx="2"/>
              </p:cNvCxnSpPr>
              <p:nvPr/>
            </p:nvCxnSpPr>
            <p:spPr>
              <a:xfrm>
                <a:off x="2073350" y="2927025"/>
                <a:ext cx="329100" cy="0"/>
              </a:xfrm>
              <a:prstGeom prst="straightConnector1">
                <a:avLst/>
              </a:prstGeom>
              <a:noFill/>
              <a:ln cap="flat" cmpd="sng" w="9525">
                <a:solidFill>
                  <a:srgbClr val="4A86E8"/>
                </a:solidFill>
                <a:prstDash val="solid"/>
                <a:round/>
                <a:headEnd len="sm" w="sm" type="none"/>
                <a:tailEnd len="med" w="med" type="triangle"/>
              </a:ln>
            </p:spPr>
          </p:cxnSp>
          <p:cxnSp>
            <p:nvCxnSpPr>
              <p:cNvPr id="771" name="Google Shape;771;p50"/>
              <p:cNvCxnSpPr>
                <a:endCxn id="766" idx="2"/>
              </p:cNvCxnSpPr>
              <p:nvPr/>
            </p:nvCxnSpPr>
            <p:spPr>
              <a:xfrm>
                <a:off x="2073350" y="2927104"/>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772" name="Google Shape;772;p50"/>
              <p:cNvCxnSpPr>
                <a:endCxn id="764" idx="2"/>
              </p:cNvCxnSpPr>
              <p:nvPr/>
            </p:nvCxnSpPr>
            <p:spPr>
              <a:xfrm>
                <a:off x="2073350" y="2926883"/>
                <a:ext cx="329100" cy="817500"/>
              </a:xfrm>
              <a:prstGeom prst="straightConnector1">
                <a:avLst/>
              </a:prstGeom>
              <a:noFill/>
              <a:ln cap="flat" cmpd="sng" w="9525">
                <a:solidFill>
                  <a:srgbClr val="4A86E8"/>
                </a:solidFill>
                <a:prstDash val="solid"/>
                <a:round/>
                <a:headEnd len="sm" w="sm" type="none"/>
                <a:tailEnd len="med" w="med" type="triangle"/>
              </a:ln>
            </p:spPr>
          </p:cxnSp>
          <p:cxnSp>
            <p:nvCxnSpPr>
              <p:cNvPr id="773" name="Google Shape;773;p50"/>
              <p:cNvCxnSpPr>
                <a:endCxn id="762" idx="2"/>
              </p:cNvCxnSpPr>
              <p:nvPr/>
            </p:nvCxnSpPr>
            <p:spPr>
              <a:xfrm>
                <a:off x="2073350" y="2926963"/>
                <a:ext cx="329100" cy="1226100"/>
              </a:xfrm>
              <a:prstGeom prst="straightConnector1">
                <a:avLst/>
              </a:prstGeom>
              <a:noFill/>
              <a:ln cap="flat" cmpd="sng" w="9525">
                <a:solidFill>
                  <a:srgbClr val="4A86E8"/>
                </a:solidFill>
                <a:prstDash val="solid"/>
                <a:round/>
                <a:headEnd len="sm" w="sm" type="none"/>
                <a:tailEnd len="med" w="med" type="triangle"/>
              </a:ln>
            </p:spPr>
          </p:cxnSp>
        </p:grpSp>
        <p:grpSp>
          <p:nvGrpSpPr>
            <p:cNvPr id="774" name="Google Shape;774;p50"/>
            <p:cNvGrpSpPr/>
            <p:nvPr/>
          </p:nvGrpSpPr>
          <p:grpSpPr>
            <a:xfrm>
              <a:off x="3330950" y="2927125"/>
              <a:ext cx="329100" cy="1226038"/>
              <a:chOff x="2073350" y="2927025"/>
              <a:chExt cx="329100" cy="1226038"/>
            </a:xfrm>
          </p:grpSpPr>
          <p:cxnSp>
            <p:nvCxnSpPr>
              <p:cNvPr id="775" name="Google Shape;775;p50"/>
              <p:cNvCxnSpPr>
                <a:endCxn id="768" idx="2"/>
              </p:cNvCxnSpPr>
              <p:nvPr/>
            </p:nvCxnSpPr>
            <p:spPr>
              <a:xfrm flipH="1" rot="10800000">
                <a:off x="2073350" y="2927025"/>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776" name="Google Shape;776;p50"/>
              <p:cNvCxnSpPr>
                <a:endCxn id="766" idx="2"/>
              </p:cNvCxnSpPr>
              <p:nvPr/>
            </p:nvCxnSpPr>
            <p:spPr>
              <a:xfrm>
                <a:off x="2073350" y="3335704"/>
                <a:ext cx="329100" cy="0"/>
              </a:xfrm>
              <a:prstGeom prst="straightConnector1">
                <a:avLst/>
              </a:prstGeom>
              <a:noFill/>
              <a:ln cap="flat" cmpd="sng" w="9525">
                <a:solidFill>
                  <a:srgbClr val="4A86E8"/>
                </a:solidFill>
                <a:prstDash val="solid"/>
                <a:round/>
                <a:headEnd len="sm" w="sm" type="none"/>
                <a:tailEnd len="med" w="med" type="triangle"/>
              </a:ln>
            </p:spPr>
          </p:cxnSp>
          <p:cxnSp>
            <p:nvCxnSpPr>
              <p:cNvPr id="777" name="Google Shape;777;p50"/>
              <p:cNvCxnSpPr>
                <a:endCxn id="764" idx="2"/>
              </p:cNvCxnSpPr>
              <p:nvPr/>
            </p:nvCxnSpPr>
            <p:spPr>
              <a:xfrm>
                <a:off x="2073350" y="3335783"/>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778" name="Google Shape;778;p50"/>
              <p:cNvCxnSpPr>
                <a:endCxn id="762" idx="2"/>
              </p:cNvCxnSpPr>
              <p:nvPr/>
            </p:nvCxnSpPr>
            <p:spPr>
              <a:xfrm>
                <a:off x="2073350" y="3335563"/>
                <a:ext cx="329100" cy="817500"/>
              </a:xfrm>
              <a:prstGeom prst="straightConnector1">
                <a:avLst/>
              </a:prstGeom>
              <a:noFill/>
              <a:ln cap="flat" cmpd="sng" w="9525">
                <a:solidFill>
                  <a:srgbClr val="4A86E8"/>
                </a:solidFill>
                <a:prstDash val="solid"/>
                <a:round/>
                <a:headEnd len="sm" w="sm" type="none"/>
                <a:tailEnd len="med" w="med" type="triangle"/>
              </a:ln>
            </p:spPr>
          </p:cxnSp>
        </p:grpSp>
        <p:grpSp>
          <p:nvGrpSpPr>
            <p:cNvPr id="779" name="Google Shape;779;p50"/>
            <p:cNvGrpSpPr/>
            <p:nvPr/>
          </p:nvGrpSpPr>
          <p:grpSpPr>
            <a:xfrm>
              <a:off x="3330950" y="2927125"/>
              <a:ext cx="329100" cy="1226038"/>
              <a:chOff x="2073350" y="2927025"/>
              <a:chExt cx="329100" cy="1226038"/>
            </a:xfrm>
          </p:grpSpPr>
          <p:cxnSp>
            <p:nvCxnSpPr>
              <p:cNvPr id="780" name="Google Shape;780;p50"/>
              <p:cNvCxnSpPr>
                <a:endCxn id="768" idx="2"/>
              </p:cNvCxnSpPr>
              <p:nvPr/>
            </p:nvCxnSpPr>
            <p:spPr>
              <a:xfrm flipH="1" rot="10800000">
                <a:off x="2073350" y="2927025"/>
                <a:ext cx="329100" cy="817500"/>
              </a:xfrm>
              <a:prstGeom prst="straightConnector1">
                <a:avLst/>
              </a:prstGeom>
              <a:noFill/>
              <a:ln cap="flat" cmpd="sng" w="9525">
                <a:solidFill>
                  <a:srgbClr val="4A86E8"/>
                </a:solidFill>
                <a:prstDash val="solid"/>
                <a:round/>
                <a:headEnd len="sm" w="sm" type="none"/>
                <a:tailEnd len="med" w="med" type="triangle"/>
              </a:ln>
            </p:spPr>
          </p:cxnSp>
          <p:cxnSp>
            <p:nvCxnSpPr>
              <p:cNvPr id="781" name="Google Shape;781;p50"/>
              <p:cNvCxnSpPr>
                <a:endCxn id="766" idx="2"/>
              </p:cNvCxnSpPr>
              <p:nvPr/>
            </p:nvCxnSpPr>
            <p:spPr>
              <a:xfrm flipH="1" rot="10800000">
                <a:off x="2073350" y="3335704"/>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782" name="Google Shape;782;p50"/>
              <p:cNvCxnSpPr>
                <a:endCxn id="764" idx="2"/>
              </p:cNvCxnSpPr>
              <p:nvPr/>
            </p:nvCxnSpPr>
            <p:spPr>
              <a:xfrm>
                <a:off x="2073350" y="3744383"/>
                <a:ext cx="329100" cy="0"/>
              </a:xfrm>
              <a:prstGeom prst="straightConnector1">
                <a:avLst/>
              </a:prstGeom>
              <a:noFill/>
              <a:ln cap="flat" cmpd="sng" w="9525">
                <a:solidFill>
                  <a:srgbClr val="4A86E8"/>
                </a:solidFill>
                <a:prstDash val="solid"/>
                <a:round/>
                <a:headEnd len="sm" w="sm" type="none"/>
                <a:tailEnd len="med" w="med" type="triangle"/>
              </a:ln>
            </p:spPr>
          </p:cxnSp>
          <p:cxnSp>
            <p:nvCxnSpPr>
              <p:cNvPr id="783" name="Google Shape;783;p50"/>
              <p:cNvCxnSpPr>
                <a:endCxn id="762" idx="2"/>
              </p:cNvCxnSpPr>
              <p:nvPr/>
            </p:nvCxnSpPr>
            <p:spPr>
              <a:xfrm>
                <a:off x="2073350" y="3744463"/>
                <a:ext cx="329100" cy="408600"/>
              </a:xfrm>
              <a:prstGeom prst="straightConnector1">
                <a:avLst/>
              </a:prstGeom>
              <a:noFill/>
              <a:ln cap="flat" cmpd="sng" w="9525">
                <a:solidFill>
                  <a:srgbClr val="4A86E8"/>
                </a:solidFill>
                <a:prstDash val="solid"/>
                <a:round/>
                <a:headEnd len="sm" w="sm" type="none"/>
                <a:tailEnd len="med" w="med" type="triangle"/>
              </a:ln>
            </p:spPr>
          </p:cxnSp>
        </p:grpSp>
        <p:grpSp>
          <p:nvGrpSpPr>
            <p:cNvPr id="784" name="Google Shape;784;p50"/>
            <p:cNvGrpSpPr/>
            <p:nvPr/>
          </p:nvGrpSpPr>
          <p:grpSpPr>
            <a:xfrm>
              <a:off x="3660050" y="2774575"/>
              <a:ext cx="299700" cy="1531138"/>
              <a:chOff x="2402450" y="2774475"/>
              <a:chExt cx="299700" cy="1531138"/>
            </a:xfrm>
          </p:grpSpPr>
          <p:sp>
            <p:nvSpPr>
              <p:cNvPr id="768" name="Google Shape;768;p50"/>
              <p:cNvSpPr/>
              <p:nvPr/>
            </p:nvSpPr>
            <p:spPr>
              <a:xfrm>
                <a:off x="2402450" y="2774475"/>
                <a:ext cx="299700" cy="305100"/>
              </a:xfrm>
              <a:prstGeom prst="ellipse">
                <a:avLst/>
              </a:prstGeom>
              <a:solidFill>
                <a:srgbClr val="4A86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66" name="Google Shape;766;p50"/>
              <p:cNvSpPr/>
              <p:nvPr/>
            </p:nvSpPr>
            <p:spPr>
              <a:xfrm>
                <a:off x="2402450" y="3183154"/>
                <a:ext cx="299700" cy="305100"/>
              </a:xfrm>
              <a:prstGeom prst="ellipse">
                <a:avLst/>
              </a:prstGeom>
              <a:solidFill>
                <a:srgbClr val="4A86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64" name="Google Shape;764;p50"/>
              <p:cNvSpPr/>
              <p:nvPr/>
            </p:nvSpPr>
            <p:spPr>
              <a:xfrm>
                <a:off x="2402450" y="3591833"/>
                <a:ext cx="299700" cy="305100"/>
              </a:xfrm>
              <a:prstGeom prst="ellipse">
                <a:avLst/>
              </a:prstGeom>
              <a:solidFill>
                <a:srgbClr val="4A86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62" name="Google Shape;762;p50"/>
              <p:cNvSpPr/>
              <p:nvPr/>
            </p:nvSpPr>
            <p:spPr>
              <a:xfrm>
                <a:off x="2402450" y="4000513"/>
                <a:ext cx="299700" cy="305100"/>
              </a:xfrm>
              <a:prstGeom prst="ellipse">
                <a:avLst/>
              </a:prstGeom>
              <a:solidFill>
                <a:srgbClr val="4A86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sp>
        <p:nvSpPr>
          <p:cNvPr id="785" name="Google Shape;785;p50"/>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Building block 1:</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Neural Networks</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786" name="Google Shape;786;p50"/>
          <p:cNvSpPr txBox="1"/>
          <p:nvPr/>
        </p:nvSpPr>
        <p:spPr>
          <a:xfrm>
            <a:off x="423400" y="969600"/>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Neural network</a:t>
            </a:r>
            <a:r>
              <a:rPr b="0" i="0" lang="en" sz="2000" u="none" cap="none" strike="noStrike">
                <a:solidFill>
                  <a:schemeClr val="dk1"/>
                </a:solidFill>
                <a:latin typeface="Nunito"/>
                <a:ea typeface="Nunito"/>
                <a:cs typeface="Nunito"/>
                <a:sym typeface="Nunito"/>
              </a:rPr>
              <a:t>: a type of ML algorithm composed of layers of interconnected nodes or “neurons.”</a:t>
            </a:r>
            <a:endParaRPr b="0" i="0" sz="2000" u="none" cap="none" strike="noStrike">
              <a:solidFill>
                <a:schemeClr val="dk1"/>
              </a:solidFill>
              <a:latin typeface="Nunito"/>
              <a:ea typeface="Nunito"/>
              <a:cs typeface="Nunito"/>
              <a:sym typeface="Nunito"/>
            </a:endParaRPr>
          </a:p>
        </p:txBody>
      </p:sp>
      <p:sp>
        <p:nvSpPr>
          <p:cNvPr id="728" name="Google Shape;728;p50"/>
          <p:cNvSpPr/>
          <p:nvPr/>
        </p:nvSpPr>
        <p:spPr>
          <a:xfrm>
            <a:off x="5510163" y="2997394"/>
            <a:ext cx="299700" cy="3051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87" name="Google Shape;787;p50"/>
          <p:cNvSpPr txBox="1"/>
          <p:nvPr/>
        </p:nvSpPr>
        <p:spPr>
          <a:xfrm>
            <a:off x="423400" y="1870375"/>
            <a:ext cx="4838100" cy="2728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Neuron</a:t>
            </a:r>
            <a:r>
              <a:rPr b="0" i="0" lang="en" sz="2000" u="none" cap="none" strike="noStrike">
                <a:solidFill>
                  <a:schemeClr val="dk1"/>
                </a:solidFill>
                <a:latin typeface="Nunito"/>
                <a:ea typeface="Nunito"/>
                <a:cs typeface="Nunito"/>
                <a:sym typeface="Nunito"/>
              </a:rPr>
              <a:t>: the basic computational unit of a neural network.</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Takes in a weighted sum of its inputs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Applies an </a:t>
            </a:r>
            <a:r>
              <a:rPr b="1" i="0" lang="en" sz="2000" u="none" cap="none" strike="noStrike">
                <a:solidFill>
                  <a:schemeClr val="dk1"/>
                </a:solidFill>
                <a:latin typeface="Nunito"/>
                <a:ea typeface="Nunito"/>
                <a:cs typeface="Nunito"/>
                <a:sym typeface="Nunito"/>
              </a:rPr>
              <a:t>activation function</a:t>
            </a:r>
            <a:r>
              <a:rPr b="0" i="0" lang="en" sz="2000" u="none" cap="none" strike="noStrike">
                <a:solidFill>
                  <a:schemeClr val="dk1"/>
                </a:solidFill>
                <a:latin typeface="Nunito"/>
                <a:ea typeface="Nunito"/>
                <a:cs typeface="Nunito"/>
                <a:sym typeface="Nunito"/>
              </a:rPr>
              <a:t> to transform it</a:t>
            </a:r>
            <a:endParaRPr b="0" i="0" sz="2000" u="none" cap="none" strike="noStrike">
              <a:solidFill>
                <a:schemeClr val="dk1"/>
              </a:solidFill>
              <a:latin typeface="Nunito"/>
              <a:ea typeface="Nunito"/>
              <a:cs typeface="Nunito"/>
              <a:sym typeface="Nunito"/>
            </a:endParaRPr>
          </a:p>
        </p:txBody>
      </p:sp>
      <p:sp>
        <p:nvSpPr>
          <p:cNvPr id="788" name="Google Shape;788;p50"/>
          <p:cNvSpPr txBox="1"/>
          <p:nvPr/>
        </p:nvSpPr>
        <p:spPr>
          <a:xfrm>
            <a:off x="423400" y="3302500"/>
            <a:ext cx="4838100" cy="1226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Generates an output signal that is passed along to other neurons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6"/>
                                        </p:tgtEl>
                                        <p:attrNameLst>
                                          <p:attrName>style.visibility</p:attrName>
                                        </p:attrNameLst>
                                      </p:cBhvr>
                                      <p:to>
                                        <p:strVal val="visible"/>
                                      </p:to>
                                    </p:set>
                                    <p:animEffect filter="fade" transition="in">
                                      <p:cBhvr>
                                        <p:cTn dur="300"/>
                                        <p:tgtEl>
                                          <p:spTgt spid="7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8"/>
                                        </p:tgtEl>
                                        <p:attrNameLst>
                                          <p:attrName>style.visibility</p:attrName>
                                        </p:attrNameLst>
                                      </p:cBhvr>
                                      <p:to>
                                        <p:strVal val="visible"/>
                                      </p:to>
                                    </p:set>
                                    <p:animEffect filter="fade" transition="in">
                                      <p:cBhvr>
                                        <p:cTn dur="300"/>
                                        <p:tgtEl>
                                          <p:spTgt spid="7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7">
                                            <p:txEl>
                                              <p:pRg end="0" st="0"/>
                                            </p:txEl>
                                          </p:spTgt>
                                        </p:tgtEl>
                                        <p:attrNameLst>
                                          <p:attrName>style.visibility</p:attrName>
                                        </p:attrNameLst>
                                      </p:cBhvr>
                                      <p:to>
                                        <p:strVal val="visible"/>
                                      </p:to>
                                    </p:set>
                                    <p:animEffect filter="fade" transition="in">
                                      <p:cBhvr>
                                        <p:cTn dur="300"/>
                                        <p:tgtEl>
                                          <p:spTgt spid="78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7">
                                            <p:txEl>
                                              <p:pRg end="1" st="1"/>
                                            </p:txEl>
                                          </p:spTgt>
                                        </p:tgtEl>
                                        <p:attrNameLst>
                                          <p:attrName>style.visibility</p:attrName>
                                        </p:attrNameLst>
                                      </p:cBhvr>
                                      <p:to>
                                        <p:strVal val="visible"/>
                                      </p:to>
                                    </p:set>
                                    <p:animEffect filter="fade" transition="in">
                                      <p:cBhvr>
                                        <p:cTn dur="300"/>
                                        <p:tgtEl>
                                          <p:spTgt spid="78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7">
                                            <p:txEl>
                                              <p:pRg end="2" st="2"/>
                                            </p:txEl>
                                          </p:spTgt>
                                        </p:tgtEl>
                                        <p:attrNameLst>
                                          <p:attrName>style.visibility</p:attrName>
                                        </p:attrNameLst>
                                      </p:cBhvr>
                                      <p:to>
                                        <p:strVal val="visible"/>
                                      </p:to>
                                    </p:set>
                                    <p:animEffect filter="fade" transition="in">
                                      <p:cBhvr>
                                        <p:cTn dur="300"/>
                                        <p:tgtEl>
                                          <p:spTgt spid="78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8"/>
                                        </p:tgtEl>
                                        <p:attrNameLst>
                                          <p:attrName>style.visibility</p:attrName>
                                        </p:attrNameLst>
                                      </p:cBhvr>
                                      <p:to>
                                        <p:strVal val="visible"/>
                                      </p:to>
                                    </p:set>
                                    <p:animEffect filter="fade" transition="in">
                                      <p:cBhvr>
                                        <p:cTn dur="300"/>
                                        <p:tgtEl>
                                          <p:spTgt spid="788"/>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725"/>
                                        </p:tgtEl>
                                        <p:attrNameLst>
                                          <p:attrName>style.visibility</p:attrName>
                                        </p:attrNameLst>
                                      </p:cBhvr>
                                      <p:to>
                                        <p:strVal val="visible"/>
                                      </p:to>
                                    </p:set>
                                    <p:animEffect filter="fade" transition="in">
                                      <p:cBhvr>
                                        <p:cTn dur="300"/>
                                        <p:tgtEl>
                                          <p:spTgt spid="725"/>
                                        </p:tgtEl>
                                      </p:cBhvr>
                                    </p:animEffec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732"/>
                                        </p:tgtEl>
                                        <p:attrNameLst>
                                          <p:attrName>style.visibility</p:attrName>
                                        </p:attrNameLst>
                                      </p:cBhvr>
                                      <p:to>
                                        <p:strVal val="visible"/>
                                      </p:to>
                                    </p:set>
                                    <p:animEffect filter="fade" transition="in">
                                      <p:cBhvr>
                                        <p:cTn dur="300"/>
                                        <p:tgtEl>
                                          <p:spTgt spid="732"/>
                                        </p:tgtEl>
                                      </p:cBhvr>
                                    </p:animEffect>
                                  </p:childTnLst>
                                </p:cTn>
                              </p:par>
                            </p:childTnLst>
                          </p:cTn>
                        </p:par>
                        <p:par>
                          <p:cTn fill="hold">
                            <p:stCondLst>
                              <p:cond delay="900"/>
                            </p:stCondLst>
                            <p:childTnLst>
                              <p:par>
                                <p:cTn fill="hold" nodeType="afterEffect" presetClass="entr" presetID="10" presetSubtype="0">
                                  <p:stCondLst>
                                    <p:cond delay="0"/>
                                  </p:stCondLst>
                                  <p:childTnLst>
                                    <p:set>
                                      <p:cBhvr>
                                        <p:cTn dur="1" fill="hold">
                                          <p:stCondLst>
                                            <p:cond delay="0"/>
                                          </p:stCondLst>
                                        </p:cTn>
                                        <p:tgtEl>
                                          <p:spTgt spid="707"/>
                                        </p:tgtEl>
                                        <p:attrNameLst>
                                          <p:attrName>style.visibility</p:attrName>
                                        </p:attrNameLst>
                                      </p:cBhvr>
                                      <p:to>
                                        <p:strVal val="visible"/>
                                      </p:to>
                                    </p:set>
                                    <p:animEffect filter="fade" transition="in">
                                      <p:cBhvr>
                                        <p:cTn dur="300"/>
                                        <p:tgtEl>
                                          <p:spTgt spid="707"/>
                                        </p:tgtEl>
                                      </p:cBhvr>
                                    </p:animEffect>
                                  </p:childTnLst>
                                </p:cTn>
                              </p:par>
                            </p:childTnLst>
                          </p:cTn>
                        </p:par>
                        <p:par>
                          <p:cTn fill="hold">
                            <p:stCondLst>
                              <p:cond delay="1200"/>
                            </p:stCondLst>
                            <p:childTnLst>
                              <p:par>
                                <p:cTn fill="hold" nodeType="afterEffect" presetClass="entr" presetID="10" presetSubtype="0">
                                  <p:stCondLst>
                                    <p:cond delay="0"/>
                                  </p:stCondLst>
                                  <p:childTnLst>
                                    <p:set>
                                      <p:cBhvr>
                                        <p:cTn dur="1" fill="hold">
                                          <p:stCondLst>
                                            <p:cond delay="0"/>
                                          </p:stCondLst>
                                        </p:cTn>
                                        <p:tgtEl>
                                          <p:spTgt spid="713"/>
                                        </p:tgtEl>
                                        <p:attrNameLst>
                                          <p:attrName>style.visibility</p:attrName>
                                        </p:attrNameLst>
                                      </p:cBhvr>
                                      <p:to>
                                        <p:strVal val="visible"/>
                                      </p:to>
                                    </p:set>
                                    <p:animEffect filter="fade" transition="in">
                                      <p:cBhvr>
                                        <p:cTn dur="300"/>
                                        <p:tgtEl>
                                          <p:spTgt spid="713"/>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719"/>
                                        </p:tgtEl>
                                        <p:attrNameLst>
                                          <p:attrName>style.visibility</p:attrName>
                                        </p:attrNameLst>
                                      </p:cBhvr>
                                      <p:to>
                                        <p:strVal val="visible"/>
                                      </p:to>
                                    </p:set>
                                    <p:animEffect filter="fade" transition="in">
                                      <p:cBhvr>
                                        <p:cTn dur="300"/>
                                        <p:tgtEl>
                                          <p:spTgt spid="719"/>
                                        </p:tgtEl>
                                      </p:cBhvr>
                                    </p:animEffect>
                                  </p:childTnLst>
                                </p:cTn>
                              </p:par>
                            </p:childTnLst>
                          </p:cTn>
                        </p:par>
                        <p:par>
                          <p:cTn fill="hold">
                            <p:stCondLst>
                              <p:cond delay="1800"/>
                            </p:stCondLst>
                            <p:childTnLst>
                              <p:par>
                                <p:cTn fill="hold" nodeType="afterEffect" presetClass="entr" presetID="10" presetSubtype="0">
                                  <p:stCondLst>
                                    <p:cond delay="0"/>
                                  </p:stCondLst>
                                  <p:childTnLst>
                                    <p:set>
                                      <p:cBhvr>
                                        <p:cTn dur="1" fill="hold">
                                          <p:stCondLst>
                                            <p:cond delay="0"/>
                                          </p:stCondLst>
                                        </p:cTn>
                                        <p:tgtEl>
                                          <p:spTgt spid="697"/>
                                        </p:tgtEl>
                                        <p:attrNameLst>
                                          <p:attrName>style.visibility</p:attrName>
                                        </p:attrNameLst>
                                      </p:cBhvr>
                                      <p:to>
                                        <p:strVal val="visible"/>
                                      </p:to>
                                    </p:set>
                                    <p:animEffect filter="fade" transition="in">
                                      <p:cBhvr>
                                        <p:cTn dur="300"/>
                                        <p:tgtEl>
                                          <p:spTgt spid="697"/>
                                        </p:tgtEl>
                                      </p:cBhvr>
                                    </p:animEffect>
                                  </p:childTnLst>
                                </p:cTn>
                              </p:par>
                            </p:childTnLst>
                          </p:cTn>
                        </p:par>
                        <p:par>
                          <p:cTn fill="hold">
                            <p:stCondLst>
                              <p:cond delay="2100"/>
                            </p:stCondLst>
                            <p:childTnLst>
                              <p:par>
                                <p:cTn fill="hold" nodeType="afterEffect" presetClass="entr" presetID="10" presetSubtype="0">
                                  <p:stCondLst>
                                    <p:cond delay="0"/>
                                  </p:stCondLst>
                                  <p:childTnLst>
                                    <p:set>
                                      <p:cBhvr>
                                        <p:cTn dur="1" fill="hold">
                                          <p:stCondLst>
                                            <p:cond delay="0"/>
                                          </p:stCondLst>
                                        </p:cTn>
                                        <p:tgtEl>
                                          <p:spTgt spid="733"/>
                                        </p:tgtEl>
                                        <p:attrNameLst>
                                          <p:attrName>style.visibility</p:attrName>
                                        </p:attrNameLst>
                                      </p:cBhvr>
                                      <p:to>
                                        <p:strVal val="visible"/>
                                      </p:to>
                                    </p:set>
                                    <p:animEffect filter="fade" transition="in">
                                      <p:cBhvr>
                                        <p:cTn dur="300"/>
                                        <p:tgtEl>
                                          <p:spTgt spid="733"/>
                                        </p:tgtEl>
                                      </p:cBhvr>
                                    </p:animEffect>
                                  </p:childTnLst>
                                </p:cTn>
                              </p:par>
                            </p:childTnLst>
                          </p:cTn>
                        </p:par>
                        <p:par>
                          <p:cTn fill="hold">
                            <p:stCondLst>
                              <p:cond delay="2400"/>
                            </p:stCondLst>
                            <p:childTnLst>
                              <p:par>
                                <p:cTn fill="hold" nodeType="afterEffect" presetClass="entr" presetID="10" presetSubtype="0">
                                  <p:stCondLst>
                                    <p:cond delay="0"/>
                                  </p:stCondLst>
                                  <p:childTnLst>
                                    <p:set>
                                      <p:cBhvr>
                                        <p:cTn dur="1" fill="hold">
                                          <p:stCondLst>
                                            <p:cond delay="0"/>
                                          </p:stCondLst>
                                        </p:cTn>
                                        <p:tgtEl>
                                          <p:spTgt spid="759"/>
                                        </p:tgtEl>
                                        <p:attrNameLst>
                                          <p:attrName>style.visibility</p:attrName>
                                        </p:attrNameLst>
                                      </p:cBhvr>
                                      <p:to>
                                        <p:strVal val="visible"/>
                                      </p:to>
                                    </p:set>
                                    <p:animEffect filter="fade" transition="in">
                                      <p:cBhvr>
                                        <p:cTn dur="400"/>
                                        <p:tgtEl>
                                          <p:spTgt spid="7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grpSp>
        <p:nvGrpSpPr>
          <p:cNvPr id="793" name="Google Shape;793;p51"/>
          <p:cNvGrpSpPr/>
          <p:nvPr/>
        </p:nvGrpSpPr>
        <p:grpSpPr>
          <a:xfrm>
            <a:off x="7652953" y="2355400"/>
            <a:ext cx="1463210" cy="1010438"/>
            <a:chOff x="5595553" y="2812600"/>
            <a:chExt cx="1463210" cy="1010438"/>
          </a:xfrm>
        </p:grpSpPr>
        <p:cxnSp>
          <p:nvCxnSpPr>
            <p:cNvPr id="794" name="Google Shape;794;p51"/>
            <p:cNvCxnSpPr>
              <a:stCxn id="795" idx="6"/>
            </p:cNvCxnSpPr>
            <p:nvPr/>
          </p:nvCxnSpPr>
          <p:spPr>
            <a:xfrm flipH="1" rot="10800000">
              <a:off x="5639413" y="3341633"/>
              <a:ext cx="210600" cy="180600"/>
            </a:xfrm>
            <a:prstGeom prst="straightConnector1">
              <a:avLst/>
            </a:prstGeom>
            <a:noFill/>
            <a:ln cap="flat" cmpd="sng" w="9525">
              <a:solidFill>
                <a:srgbClr val="0000FF"/>
              </a:solidFill>
              <a:prstDash val="solid"/>
              <a:round/>
              <a:headEnd len="sm" w="sm" type="none"/>
              <a:tailEnd len="med" w="med" type="triangle"/>
            </a:ln>
          </p:spPr>
        </p:cxnSp>
        <p:cxnSp>
          <p:nvCxnSpPr>
            <p:cNvPr id="796" name="Google Shape;796;p51"/>
            <p:cNvCxnSpPr>
              <a:stCxn id="797" idx="6"/>
            </p:cNvCxnSpPr>
            <p:nvPr/>
          </p:nvCxnSpPr>
          <p:spPr>
            <a:xfrm>
              <a:off x="5639413" y="3113554"/>
              <a:ext cx="210600" cy="172800"/>
            </a:xfrm>
            <a:prstGeom prst="straightConnector1">
              <a:avLst/>
            </a:prstGeom>
            <a:noFill/>
            <a:ln cap="flat" cmpd="sng" w="9525">
              <a:solidFill>
                <a:srgbClr val="0000FF"/>
              </a:solidFill>
              <a:prstDash val="solid"/>
              <a:round/>
              <a:headEnd len="sm" w="sm" type="none"/>
              <a:tailEnd len="med" w="med" type="triangle"/>
            </a:ln>
          </p:spPr>
        </p:cxnSp>
        <p:grpSp>
          <p:nvGrpSpPr>
            <p:cNvPr id="798" name="Google Shape;798;p51"/>
            <p:cNvGrpSpPr/>
            <p:nvPr/>
          </p:nvGrpSpPr>
          <p:grpSpPr>
            <a:xfrm>
              <a:off x="5595553" y="2812600"/>
              <a:ext cx="1463210" cy="1010438"/>
              <a:chOff x="5820890" y="3034850"/>
              <a:chExt cx="1463210" cy="1010438"/>
            </a:xfrm>
          </p:grpSpPr>
          <p:grpSp>
            <p:nvGrpSpPr>
              <p:cNvPr id="799" name="Google Shape;799;p51"/>
              <p:cNvGrpSpPr/>
              <p:nvPr/>
            </p:nvGrpSpPr>
            <p:grpSpPr>
              <a:xfrm>
                <a:off x="5820890" y="3034850"/>
                <a:ext cx="554910" cy="1010438"/>
                <a:chOff x="3915890" y="3034850"/>
                <a:chExt cx="554910" cy="1010438"/>
              </a:xfrm>
            </p:grpSpPr>
            <p:sp>
              <p:nvSpPr>
                <p:cNvPr id="800" name="Google Shape;800;p51"/>
                <p:cNvSpPr/>
                <p:nvPr/>
              </p:nvSpPr>
              <p:spPr>
                <a:xfrm>
                  <a:off x="4171100" y="3387369"/>
                  <a:ext cx="299700" cy="305100"/>
                </a:xfrm>
                <a:prstGeom prst="ellipse">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801" name="Google Shape;801;p51"/>
                <p:cNvCxnSpPr>
                  <a:endCxn id="800" idx="1"/>
                </p:cNvCxnSpPr>
                <p:nvPr/>
              </p:nvCxnSpPr>
              <p:spPr>
                <a:xfrm>
                  <a:off x="3915890" y="3034850"/>
                  <a:ext cx="299100" cy="397200"/>
                </a:xfrm>
                <a:prstGeom prst="straightConnector1">
                  <a:avLst/>
                </a:prstGeom>
                <a:noFill/>
                <a:ln cap="flat" cmpd="sng" w="9525">
                  <a:solidFill>
                    <a:srgbClr val="0000FF"/>
                  </a:solidFill>
                  <a:prstDash val="solid"/>
                  <a:round/>
                  <a:headEnd len="sm" w="sm" type="none"/>
                  <a:tailEnd len="med" w="med" type="triangle"/>
                </a:ln>
              </p:spPr>
            </p:cxnSp>
            <p:cxnSp>
              <p:nvCxnSpPr>
                <p:cNvPr id="802" name="Google Shape;802;p51"/>
                <p:cNvCxnSpPr>
                  <a:endCxn id="800" idx="3"/>
                </p:cNvCxnSpPr>
                <p:nvPr/>
              </p:nvCxnSpPr>
              <p:spPr>
                <a:xfrm flipH="1" rot="10800000">
                  <a:off x="3915890" y="3647788"/>
                  <a:ext cx="299100" cy="397500"/>
                </a:xfrm>
                <a:prstGeom prst="straightConnector1">
                  <a:avLst/>
                </a:prstGeom>
                <a:noFill/>
                <a:ln cap="flat" cmpd="sng" w="9525">
                  <a:solidFill>
                    <a:srgbClr val="0000FF"/>
                  </a:solidFill>
                  <a:prstDash val="solid"/>
                  <a:round/>
                  <a:headEnd len="sm" w="sm" type="none"/>
                  <a:tailEnd len="med" w="med" type="triangle"/>
                </a:ln>
              </p:spPr>
            </p:cxnSp>
          </p:grpSp>
          <p:sp>
            <p:nvSpPr>
              <p:cNvPr id="803" name="Google Shape;803;p51"/>
              <p:cNvSpPr txBox="1"/>
              <p:nvPr/>
            </p:nvSpPr>
            <p:spPr>
              <a:xfrm>
                <a:off x="6398500" y="3175000"/>
                <a:ext cx="8856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700"/>
                  <a:buFont typeface="Arial"/>
                  <a:buNone/>
                </a:pPr>
                <a:r>
                  <a:rPr b="0" i="0" lang="en" sz="1700" u="none" cap="none" strike="noStrike">
                    <a:solidFill>
                      <a:schemeClr val="dk1"/>
                    </a:solidFill>
                    <a:latin typeface="Nunito"/>
                    <a:ea typeface="Nunito"/>
                    <a:cs typeface="Nunito"/>
                    <a:sym typeface="Nunito"/>
                  </a:rPr>
                  <a:t>Output</a:t>
                </a:r>
                <a:endParaRPr b="0" i="0" sz="1700" u="none" cap="none" strike="noStrike">
                  <a:solidFill>
                    <a:schemeClr val="dk1"/>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1700"/>
                  <a:buFont typeface="Arial"/>
                  <a:buNone/>
                </a:pPr>
                <a:r>
                  <a:rPr b="0" i="0" lang="en" sz="1700" u="none" cap="none" strike="noStrike">
                    <a:solidFill>
                      <a:schemeClr val="dk1"/>
                    </a:solidFill>
                    <a:latin typeface="Nunito"/>
                    <a:ea typeface="Nunito"/>
                    <a:cs typeface="Nunito"/>
                    <a:sym typeface="Nunito"/>
                  </a:rPr>
                  <a:t>layer</a:t>
                </a:r>
                <a:endParaRPr b="0" i="0" sz="1700" u="none" cap="none" strike="noStrike">
                  <a:solidFill>
                    <a:schemeClr val="dk1"/>
                  </a:solidFill>
                  <a:latin typeface="Nunito"/>
                  <a:ea typeface="Nunito"/>
                  <a:cs typeface="Nunito"/>
                  <a:sym typeface="Nunito"/>
                </a:endParaRPr>
              </a:p>
            </p:txBody>
          </p:sp>
        </p:grpSp>
      </p:grpSp>
      <p:sp>
        <p:nvSpPr>
          <p:cNvPr id="804" name="Google Shape;804;p5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05" name="Google Shape;805;p5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06" name="Google Shape;806;p5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807" name="Google Shape;807;p51"/>
          <p:cNvGrpSpPr/>
          <p:nvPr/>
        </p:nvGrpSpPr>
        <p:grpSpPr>
          <a:xfrm>
            <a:off x="5810563" y="2247513"/>
            <a:ext cx="329100" cy="1226100"/>
            <a:chOff x="2073500" y="2926963"/>
            <a:chExt cx="329100" cy="1226100"/>
          </a:xfrm>
        </p:grpSpPr>
        <p:cxnSp>
          <p:nvCxnSpPr>
            <p:cNvPr id="808" name="Google Shape;808;p51"/>
            <p:cNvCxnSpPr>
              <a:stCxn id="809" idx="6"/>
              <a:endCxn id="810" idx="2"/>
            </p:cNvCxnSpPr>
            <p:nvPr/>
          </p:nvCxnSpPr>
          <p:spPr>
            <a:xfrm>
              <a:off x="2073500" y="4153063"/>
              <a:ext cx="329100" cy="0"/>
            </a:xfrm>
            <a:prstGeom prst="straightConnector1">
              <a:avLst/>
            </a:prstGeom>
            <a:noFill/>
            <a:ln cap="flat" cmpd="sng" w="9525">
              <a:solidFill>
                <a:srgbClr val="B4A7D6"/>
              </a:solidFill>
              <a:prstDash val="solid"/>
              <a:round/>
              <a:headEnd len="sm" w="sm" type="none"/>
              <a:tailEnd len="med" w="med" type="triangle"/>
            </a:ln>
          </p:spPr>
        </p:cxnSp>
        <p:cxnSp>
          <p:nvCxnSpPr>
            <p:cNvPr id="811" name="Google Shape;811;p51"/>
            <p:cNvCxnSpPr>
              <a:stCxn id="809" idx="6"/>
              <a:endCxn id="812" idx="2"/>
            </p:cNvCxnSpPr>
            <p:nvPr/>
          </p:nvCxnSpPr>
          <p:spPr>
            <a:xfrm flipH="1" rot="10800000">
              <a:off x="2073500" y="3744463"/>
              <a:ext cx="329100" cy="408600"/>
            </a:xfrm>
            <a:prstGeom prst="straightConnector1">
              <a:avLst/>
            </a:prstGeom>
            <a:noFill/>
            <a:ln cap="flat" cmpd="sng" w="9525">
              <a:solidFill>
                <a:srgbClr val="B4A7D6"/>
              </a:solidFill>
              <a:prstDash val="solid"/>
              <a:round/>
              <a:headEnd len="sm" w="sm" type="none"/>
              <a:tailEnd len="med" w="med" type="triangle"/>
            </a:ln>
          </p:spPr>
        </p:cxnSp>
        <p:cxnSp>
          <p:nvCxnSpPr>
            <p:cNvPr id="813" name="Google Shape;813;p51"/>
            <p:cNvCxnSpPr>
              <a:stCxn id="809" idx="6"/>
              <a:endCxn id="814" idx="2"/>
            </p:cNvCxnSpPr>
            <p:nvPr/>
          </p:nvCxnSpPr>
          <p:spPr>
            <a:xfrm flipH="1" rot="10800000">
              <a:off x="2073500" y="3335563"/>
              <a:ext cx="329100" cy="817500"/>
            </a:xfrm>
            <a:prstGeom prst="straightConnector1">
              <a:avLst/>
            </a:prstGeom>
            <a:noFill/>
            <a:ln cap="flat" cmpd="sng" w="9525">
              <a:solidFill>
                <a:srgbClr val="B4A7D6"/>
              </a:solidFill>
              <a:prstDash val="solid"/>
              <a:round/>
              <a:headEnd len="sm" w="sm" type="none"/>
              <a:tailEnd len="med" w="med" type="triangle"/>
            </a:ln>
          </p:spPr>
        </p:cxnSp>
        <p:cxnSp>
          <p:nvCxnSpPr>
            <p:cNvPr id="815" name="Google Shape;815;p51"/>
            <p:cNvCxnSpPr>
              <a:stCxn id="809" idx="6"/>
              <a:endCxn id="816" idx="2"/>
            </p:cNvCxnSpPr>
            <p:nvPr/>
          </p:nvCxnSpPr>
          <p:spPr>
            <a:xfrm flipH="1" rot="10800000">
              <a:off x="2073500" y="2926963"/>
              <a:ext cx="329100" cy="1226100"/>
            </a:xfrm>
            <a:prstGeom prst="straightConnector1">
              <a:avLst/>
            </a:prstGeom>
            <a:noFill/>
            <a:ln cap="flat" cmpd="sng" w="9525">
              <a:solidFill>
                <a:srgbClr val="B4A7D6"/>
              </a:solidFill>
              <a:prstDash val="solid"/>
              <a:round/>
              <a:headEnd len="sm" w="sm" type="none"/>
              <a:tailEnd len="med" w="med" type="triangle"/>
            </a:ln>
          </p:spPr>
        </p:cxnSp>
      </p:grpSp>
      <p:grpSp>
        <p:nvGrpSpPr>
          <p:cNvPr id="817" name="Google Shape;817;p51"/>
          <p:cNvGrpSpPr/>
          <p:nvPr/>
        </p:nvGrpSpPr>
        <p:grpSpPr>
          <a:xfrm>
            <a:off x="5810563" y="2247575"/>
            <a:ext cx="329100" cy="1226100"/>
            <a:chOff x="2073500" y="2927025"/>
            <a:chExt cx="329100" cy="1226100"/>
          </a:xfrm>
        </p:grpSpPr>
        <p:cxnSp>
          <p:nvCxnSpPr>
            <p:cNvPr id="818" name="Google Shape;818;p51"/>
            <p:cNvCxnSpPr>
              <a:stCxn id="819" idx="6"/>
              <a:endCxn id="816" idx="2"/>
            </p:cNvCxnSpPr>
            <p:nvPr/>
          </p:nvCxnSpPr>
          <p:spPr>
            <a:xfrm>
              <a:off x="2073500" y="2927025"/>
              <a:ext cx="329100" cy="0"/>
            </a:xfrm>
            <a:prstGeom prst="straightConnector1">
              <a:avLst/>
            </a:prstGeom>
            <a:noFill/>
            <a:ln cap="flat" cmpd="sng" w="9525">
              <a:solidFill>
                <a:srgbClr val="B4A7D6"/>
              </a:solidFill>
              <a:prstDash val="solid"/>
              <a:round/>
              <a:headEnd len="sm" w="sm" type="none"/>
              <a:tailEnd len="med" w="med" type="triangle"/>
            </a:ln>
          </p:spPr>
        </p:cxnSp>
        <p:cxnSp>
          <p:nvCxnSpPr>
            <p:cNvPr id="820" name="Google Shape;820;p51"/>
            <p:cNvCxnSpPr>
              <a:stCxn id="819" idx="6"/>
              <a:endCxn id="814" idx="2"/>
            </p:cNvCxnSpPr>
            <p:nvPr/>
          </p:nvCxnSpPr>
          <p:spPr>
            <a:xfrm>
              <a:off x="2073500" y="2927025"/>
              <a:ext cx="329100" cy="408600"/>
            </a:xfrm>
            <a:prstGeom prst="straightConnector1">
              <a:avLst/>
            </a:prstGeom>
            <a:noFill/>
            <a:ln cap="flat" cmpd="sng" w="9525">
              <a:solidFill>
                <a:srgbClr val="B4A7D6"/>
              </a:solidFill>
              <a:prstDash val="solid"/>
              <a:round/>
              <a:headEnd len="sm" w="sm" type="none"/>
              <a:tailEnd len="med" w="med" type="triangle"/>
            </a:ln>
          </p:spPr>
        </p:cxnSp>
        <p:cxnSp>
          <p:nvCxnSpPr>
            <p:cNvPr id="821" name="Google Shape;821;p51"/>
            <p:cNvCxnSpPr>
              <a:stCxn id="819" idx="6"/>
              <a:endCxn id="812" idx="2"/>
            </p:cNvCxnSpPr>
            <p:nvPr/>
          </p:nvCxnSpPr>
          <p:spPr>
            <a:xfrm>
              <a:off x="2073500" y="2927025"/>
              <a:ext cx="329100" cy="817500"/>
            </a:xfrm>
            <a:prstGeom prst="straightConnector1">
              <a:avLst/>
            </a:prstGeom>
            <a:noFill/>
            <a:ln cap="flat" cmpd="sng" w="9525">
              <a:solidFill>
                <a:srgbClr val="B4A7D6"/>
              </a:solidFill>
              <a:prstDash val="solid"/>
              <a:round/>
              <a:headEnd len="sm" w="sm" type="none"/>
              <a:tailEnd len="med" w="med" type="triangle"/>
            </a:ln>
          </p:spPr>
        </p:cxnSp>
        <p:cxnSp>
          <p:nvCxnSpPr>
            <p:cNvPr id="822" name="Google Shape;822;p51"/>
            <p:cNvCxnSpPr>
              <a:stCxn id="819" idx="6"/>
              <a:endCxn id="810" idx="2"/>
            </p:cNvCxnSpPr>
            <p:nvPr/>
          </p:nvCxnSpPr>
          <p:spPr>
            <a:xfrm>
              <a:off x="2073500" y="2927025"/>
              <a:ext cx="329100" cy="1226100"/>
            </a:xfrm>
            <a:prstGeom prst="straightConnector1">
              <a:avLst/>
            </a:prstGeom>
            <a:noFill/>
            <a:ln cap="flat" cmpd="sng" w="9525">
              <a:solidFill>
                <a:srgbClr val="B4A7D6"/>
              </a:solidFill>
              <a:prstDash val="solid"/>
              <a:round/>
              <a:headEnd len="sm" w="sm" type="none"/>
              <a:tailEnd len="med" w="med" type="triangle"/>
            </a:ln>
          </p:spPr>
        </p:cxnSp>
      </p:grpSp>
      <p:grpSp>
        <p:nvGrpSpPr>
          <p:cNvPr id="823" name="Google Shape;823;p51"/>
          <p:cNvGrpSpPr/>
          <p:nvPr/>
        </p:nvGrpSpPr>
        <p:grpSpPr>
          <a:xfrm>
            <a:off x="5810563" y="2247654"/>
            <a:ext cx="329100" cy="1226100"/>
            <a:chOff x="2073500" y="2927104"/>
            <a:chExt cx="329100" cy="1226100"/>
          </a:xfrm>
        </p:grpSpPr>
        <p:cxnSp>
          <p:nvCxnSpPr>
            <p:cNvPr id="824" name="Google Shape;824;p51"/>
            <p:cNvCxnSpPr>
              <a:stCxn id="825" idx="6"/>
              <a:endCxn id="816" idx="2"/>
            </p:cNvCxnSpPr>
            <p:nvPr/>
          </p:nvCxnSpPr>
          <p:spPr>
            <a:xfrm flipH="1" rot="10800000">
              <a:off x="2073500" y="2927104"/>
              <a:ext cx="329100" cy="408600"/>
            </a:xfrm>
            <a:prstGeom prst="straightConnector1">
              <a:avLst/>
            </a:prstGeom>
            <a:noFill/>
            <a:ln cap="flat" cmpd="sng" w="9525">
              <a:solidFill>
                <a:srgbClr val="B4A7D6"/>
              </a:solidFill>
              <a:prstDash val="solid"/>
              <a:round/>
              <a:headEnd len="sm" w="sm" type="none"/>
              <a:tailEnd len="med" w="med" type="triangle"/>
            </a:ln>
          </p:spPr>
        </p:cxnSp>
        <p:cxnSp>
          <p:nvCxnSpPr>
            <p:cNvPr id="826" name="Google Shape;826;p51"/>
            <p:cNvCxnSpPr>
              <a:stCxn id="825" idx="6"/>
              <a:endCxn id="814" idx="2"/>
            </p:cNvCxnSpPr>
            <p:nvPr/>
          </p:nvCxnSpPr>
          <p:spPr>
            <a:xfrm>
              <a:off x="2073500" y="3335704"/>
              <a:ext cx="329100" cy="0"/>
            </a:xfrm>
            <a:prstGeom prst="straightConnector1">
              <a:avLst/>
            </a:prstGeom>
            <a:noFill/>
            <a:ln cap="flat" cmpd="sng" w="9525">
              <a:solidFill>
                <a:srgbClr val="B4A7D6"/>
              </a:solidFill>
              <a:prstDash val="solid"/>
              <a:round/>
              <a:headEnd len="sm" w="sm" type="none"/>
              <a:tailEnd len="med" w="med" type="triangle"/>
            </a:ln>
          </p:spPr>
        </p:cxnSp>
        <p:cxnSp>
          <p:nvCxnSpPr>
            <p:cNvPr id="827" name="Google Shape;827;p51"/>
            <p:cNvCxnSpPr>
              <a:stCxn id="825" idx="6"/>
              <a:endCxn id="812" idx="2"/>
            </p:cNvCxnSpPr>
            <p:nvPr/>
          </p:nvCxnSpPr>
          <p:spPr>
            <a:xfrm>
              <a:off x="2073500" y="3335704"/>
              <a:ext cx="329100" cy="408600"/>
            </a:xfrm>
            <a:prstGeom prst="straightConnector1">
              <a:avLst/>
            </a:prstGeom>
            <a:noFill/>
            <a:ln cap="flat" cmpd="sng" w="9525">
              <a:solidFill>
                <a:srgbClr val="B4A7D6"/>
              </a:solidFill>
              <a:prstDash val="solid"/>
              <a:round/>
              <a:headEnd len="sm" w="sm" type="none"/>
              <a:tailEnd len="med" w="med" type="triangle"/>
            </a:ln>
          </p:spPr>
        </p:cxnSp>
        <p:cxnSp>
          <p:nvCxnSpPr>
            <p:cNvPr id="828" name="Google Shape;828;p51"/>
            <p:cNvCxnSpPr>
              <a:stCxn id="825" idx="6"/>
              <a:endCxn id="810" idx="2"/>
            </p:cNvCxnSpPr>
            <p:nvPr/>
          </p:nvCxnSpPr>
          <p:spPr>
            <a:xfrm>
              <a:off x="2073500" y="3335704"/>
              <a:ext cx="329100" cy="817500"/>
            </a:xfrm>
            <a:prstGeom prst="straightConnector1">
              <a:avLst/>
            </a:prstGeom>
            <a:noFill/>
            <a:ln cap="flat" cmpd="sng" w="9525">
              <a:solidFill>
                <a:srgbClr val="B4A7D6"/>
              </a:solidFill>
              <a:prstDash val="solid"/>
              <a:round/>
              <a:headEnd len="sm" w="sm" type="none"/>
              <a:tailEnd len="med" w="med" type="triangle"/>
            </a:ln>
          </p:spPr>
        </p:cxnSp>
      </p:grpSp>
      <p:grpSp>
        <p:nvGrpSpPr>
          <p:cNvPr id="829" name="Google Shape;829;p51"/>
          <p:cNvGrpSpPr/>
          <p:nvPr/>
        </p:nvGrpSpPr>
        <p:grpSpPr>
          <a:xfrm>
            <a:off x="5810563" y="2247433"/>
            <a:ext cx="329100" cy="1226100"/>
            <a:chOff x="2073500" y="2926883"/>
            <a:chExt cx="329100" cy="1226100"/>
          </a:xfrm>
        </p:grpSpPr>
        <p:cxnSp>
          <p:nvCxnSpPr>
            <p:cNvPr id="830" name="Google Shape;830;p51"/>
            <p:cNvCxnSpPr>
              <a:stCxn id="831" idx="6"/>
              <a:endCxn id="816" idx="2"/>
            </p:cNvCxnSpPr>
            <p:nvPr/>
          </p:nvCxnSpPr>
          <p:spPr>
            <a:xfrm flipH="1" rot="10800000">
              <a:off x="2073500" y="2926883"/>
              <a:ext cx="329100" cy="817500"/>
            </a:xfrm>
            <a:prstGeom prst="straightConnector1">
              <a:avLst/>
            </a:prstGeom>
            <a:noFill/>
            <a:ln cap="flat" cmpd="sng" w="9525">
              <a:solidFill>
                <a:srgbClr val="B4A7D6"/>
              </a:solidFill>
              <a:prstDash val="solid"/>
              <a:round/>
              <a:headEnd len="sm" w="sm" type="none"/>
              <a:tailEnd len="med" w="med" type="triangle"/>
            </a:ln>
          </p:spPr>
        </p:cxnSp>
        <p:cxnSp>
          <p:nvCxnSpPr>
            <p:cNvPr id="832" name="Google Shape;832;p51"/>
            <p:cNvCxnSpPr>
              <a:stCxn id="831" idx="6"/>
              <a:endCxn id="814" idx="2"/>
            </p:cNvCxnSpPr>
            <p:nvPr/>
          </p:nvCxnSpPr>
          <p:spPr>
            <a:xfrm flipH="1" rot="10800000">
              <a:off x="2073500" y="3335783"/>
              <a:ext cx="329100" cy="408600"/>
            </a:xfrm>
            <a:prstGeom prst="straightConnector1">
              <a:avLst/>
            </a:prstGeom>
            <a:noFill/>
            <a:ln cap="flat" cmpd="sng" w="9525">
              <a:solidFill>
                <a:srgbClr val="B4A7D6"/>
              </a:solidFill>
              <a:prstDash val="solid"/>
              <a:round/>
              <a:headEnd len="sm" w="sm" type="none"/>
              <a:tailEnd len="med" w="med" type="triangle"/>
            </a:ln>
          </p:spPr>
        </p:cxnSp>
        <p:cxnSp>
          <p:nvCxnSpPr>
            <p:cNvPr id="833" name="Google Shape;833;p51"/>
            <p:cNvCxnSpPr>
              <a:stCxn id="831" idx="6"/>
              <a:endCxn id="812" idx="2"/>
            </p:cNvCxnSpPr>
            <p:nvPr/>
          </p:nvCxnSpPr>
          <p:spPr>
            <a:xfrm>
              <a:off x="2073500" y="3744383"/>
              <a:ext cx="329100" cy="0"/>
            </a:xfrm>
            <a:prstGeom prst="straightConnector1">
              <a:avLst/>
            </a:prstGeom>
            <a:noFill/>
            <a:ln cap="flat" cmpd="sng" w="9525">
              <a:solidFill>
                <a:srgbClr val="B4A7D6"/>
              </a:solidFill>
              <a:prstDash val="solid"/>
              <a:round/>
              <a:headEnd len="sm" w="sm" type="none"/>
              <a:tailEnd len="med" w="med" type="triangle"/>
            </a:ln>
          </p:spPr>
        </p:cxnSp>
        <p:cxnSp>
          <p:nvCxnSpPr>
            <p:cNvPr id="834" name="Google Shape;834;p51"/>
            <p:cNvCxnSpPr>
              <a:stCxn id="831" idx="6"/>
              <a:endCxn id="810" idx="2"/>
            </p:cNvCxnSpPr>
            <p:nvPr/>
          </p:nvCxnSpPr>
          <p:spPr>
            <a:xfrm>
              <a:off x="2073500" y="3744383"/>
              <a:ext cx="329100" cy="408600"/>
            </a:xfrm>
            <a:prstGeom prst="straightConnector1">
              <a:avLst/>
            </a:prstGeom>
            <a:noFill/>
            <a:ln cap="flat" cmpd="sng" w="9525">
              <a:solidFill>
                <a:srgbClr val="B4A7D6"/>
              </a:solidFill>
              <a:prstDash val="solid"/>
              <a:round/>
              <a:headEnd len="sm" w="sm" type="none"/>
              <a:tailEnd len="med" w="med" type="triangle"/>
            </a:ln>
          </p:spPr>
        </p:cxnSp>
      </p:grpSp>
      <p:grpSp>
        <p:nvGrpSpPr>
          <p:cNvPr id="835" name="Google Shape;835;p51"/>
          <p:cNvGrpSpPr/>
          <p:nvPr/>
        </p:nvGrpSpPr>
        <p:grpSpPr>
          <a:xfrm>
            <a:off x="5181913" y="2095025"/>
            <a:ext cx="628650" cy="1531138"/>
            <a:chOff x="1444850" y="2774475"/>
            <a:chExt cx="628650" cy="1531138"/>
          </a:xfrm>
        </p:grpSpPr>
        <p:grpSp>
          <p:nvGrpSpPr>
            <p:cNvPr id="836" name="Google Shape;836;p51"/>
            <p:cNvGrpSpPr/>
            <p:nvPr/>
          </p:nvGrpSpPr>
          <p:grpSpPr>
            <a:xfrm>
              <a:off x="1773800" y="2774475"/>
              <a:ext cx="299700" cy="1531138"/>
              <a:chOff x="1714925" y="2774475"/>
              <a:chExt cx="299700" cy="1531138"/>
            </a:xfrm>
          </p:grpSpPr>
          <p:sp>
            <p:nvSpPr>
              <p:cNvPr id="819" name="Google Shape;819;p51"/>
              <p:cNvSpPr/>
              <p:nvPr/>
            </p:nvSpPr>
            <p:spPr>
              <a:xfrm>
                <a:off x="1714925" y="2774475"/>
                <a:ext cx="299700" cy="305100"/>
              </a:xfrm>
              <a:prstGeom prst="ellipse">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825" name="Google Shape;825;p51"/>
              <p:cNvSpPr/>
              <p:nvPr/>
            </p:nvSpPr>
            <p:spPr>
              <a:xfrm>
                <a:off x="1714925" y="3183154"/>
                <a:ext cx="299700" cy="305100"/>
              </a:xfrm>
              <a:prstGeom prst="ellipse">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831" name="Google Shape;831;p51"/>
              <p:cNvSpPr/>
              <p:nvPr/>
            </p:nvSpPr>
            <p:spPr>
              <a:xfrm>
                <a:off x="1714925" y="3591833"/>
                <a:ext cx="299700" cy="305100"/>
              </a:xfrm>
              <a:prstGeom prst="ellipse">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809" name="Google Shape;809;p51"/>
              <p:cNvSpPr/>
              <p:nvPr/>
            </p:nvSpPr>
            <p:spPr>
              <a:xfrm>
                <a:off x="1714925" y="4000513"/>
                <a:ext cx="299700" cy="305100"/>
              </a:xfrm>
              <a:prstGeom prst="ellipse">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cxnSp>
          <p:nvCxnSpPr>
            <p:cNvPr id="837" name="Google Shape;837;p51"/>
            <p:cNvCxnSpPr>
              <a:stCxn id="838" idx="6"/>
              <a:endCxn id="809" idx="1"/>
            </p:cNvCxnSpPr>
            <p:nvPr/>
          </p:nvCxnSpPr>
          <p:spPr>
            <a:xfrm>
              <a:off x="1444850" y="3540044"/>
              <a:ext cx="372900" cy="505200"/>
            </a:xfrm>
            <a:prstGeom prst="straightConnector1">
              <a:avLst/>
            </a:prstGeom>
            <a:noFill/>
            <a:ln cap="flat" cmpd="sng" w="9525">
              <a:solidFill>
                <a:srgbClr val="C17BA0"/>
              </a:solidFill>
              <a:prstDash val="solid"/>
              <a:round/>
              <a:headEnd len="sm" w="sm" type="none"/>
              <a:tailEnd len="med" w="med" type="triangle"/>
            </a:ln>
          </p:spPr>
        </p:cxnSp>
        <p:cxnSp>
          <p:nvCxnSpPr>
            <p:cNvPr id="839" name="Google Shape;839;p51"/>
            <p:cNvCxnSpPr>
              <a:stCxn id="838" idx="6"/>
              <a:endCxn id="831" idx="2"/>
            </p:cNvCxnSpPr>
            <p:nvPr/>
          </p:nvCxnSpPr>
          <p:spPr>
            <a:xfrm>
              <a:off x="1444850" y="3540044"/>
              <a:ext cx="329100" cy="204300"/>
            </a:xfrm>
            <a:prstGeom prst="straightConnector1">
              <a:avLst/>
            </a:prstGeom>
            <a:noFill/>
            <a:ln cap="flat" cmpd="sng" w="9525">
              <a:solidFill>
                <a:srgbClr val="C17BA0"/>
              </a:solidFill>
              <a:prstDash val="solid"/>
              <a:round/>
              <a:headEnd len="sm" w="sm" type="none"/>
              <a:tailEnd len="med" w="med" type="triangle"/>
            </a:ln>
          </p:spPr>
        </p:cxnSp>
        <p:cxnSp>
          <p:nvCxnSpPr>
            <p:cNvPr id="840" name="Google Shape;840;p51"/>
            <p:cNvCxnSpPr>
              <a:stCxn id="838" idx="6"/>
              <a:endCxn id="825" idx="2"/>
            </p:cNvCxnSpPr>
            <p:nvPr/>
          </p:nvCxnSpPr>
          <p:spPr>
            <a:xfrm flipH="1" rot="10800000">
              <a:off x="1444850" y="3335744"/>
              <a:ext cx="329100" cy="204300"/>
            </a:xfrm>
            <a:prstGeom prst="straightConnector1">
              <a:avLst/>
            </a:prstGeom>
            <a:noFill/>
            <a:ln cap="flat" cmpd="sng" w="9525">
              <a:solidFill>
                <a:srgbClr val="C17BA0"/>
              </a:solidFill>
              <a:prstDash val="solid"/>
              <a:round/>
              <a:headEnd len="sm" w="sm" type="none"/>
              <a:tailEnd len="med" w="med" type="triangle"/>
            </a:ln>
          </p:spPr>
        </p:cxnSp>
        <p:cxnSp>
          <p:nvCxnSpPr>
            <p:cNvPr id="841" name="Google Shape;841;p51"/>
            <p:cNvCxnSpPr>
              <a:stCxn id="838" idx="6"/>
              <a:endCxn id="819" idx="3"/>
            </p:cNvCxnSpPr>
            <p:nvPr/>
          </p:nvCxnSpPr>
          <p:spPr>
            <a:xfrm flipH="1" rot="10800000">
              <a:off x="1444850" y="3034844"/>
              <a:ext cx="372900" cy="505200"/>
            </a:xfrm>
            <a:prstGeom prst="straightConnector1">
              <a:avLst/>
            </a:prstGeom>
            <a:noFill/>
            <a:ln cap="flat" cmpd="sng" w="9525">
              <a:solidFill>
                <a:srgbClr val="C17BA0"/>
              </a:solidFill>
              <a:prstDash val="solid"/>
              <a:round/>
              <a:headEnd len="sm" w="sm" type="none"/>
              <a:tailEnd len="med" w="med" type="triangle"/>
            </a:ln>
          </p:spPr>
        </p:cxnSp>
      </p:grpSp>
      <p:grpSp>
        <p:nvGrpSpPr>
          <p:cNvPr id="842" name="Google Shape;842;p51"/>
          <p:cNvGrpSpPr/>
          <p:nvPr/>
        </p:nvGrpSpPr>
        <p:grpSpPr>
          <a:xfrm>
            <a:off x="6139513" y="2095025"/>
            <a:ext cx="299700" cy="1531138"/>
            <a:chOff x="2402450" y="2774475"/>
            <a:chExt cx="299700" cy="1531138"/>
          </a:xfrm>
        </p:grpSpPr>
        <p:sp>
          <p:nvSpPr>
            <p:cNvPr id="816" name="Google Shape;816;p51"/>
            <p:cNvSpPr/>
            <p:nvPr/>
          </p:nvSpPr>
          <p:spPr>
            <a:xfrm>
              <a:off x="2402450" y="2774475"/>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814" name="Google Shape;814;p51"/>
            <p:cNvSpPr/>
            <p:nvPr/>
          </p:nvSpPr>
          <p:spPr>
            <a:xfrm>
              <a:off x="2402450" y="3183154"/>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812" name="Google Shape;812;p51"/>
            <p:cNvSpPr/>
            <p:nvPr/>
          </p:nvSpPr>
          <p:spPr>
            <a:xfrm>
              <a:off x="2402450" y="3591833"/>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810" name="Google Shape;810;p51"/>
            <p:cNvSpPr/>
            <p:nvPr/>
          </p:nvSpPr>
          <p:spPr>
            <a:xfrm>
              <a:off x="2402450" y="4000513"/>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843" name="Google Shape;843;p51"/>
          <p:cNvGrpSpPr/>
          <p:nvPr/>
        </p:nvGrpSpPr>
        <p:grpSpPr>
          <a:xfrm>
            <a:off x="6439213" y="2095125"/>
            <a:ext cx="628800" cy="1531138"/>
            <a:chOff x="2702150" y="2774575"/>
            <a:chExt cx="628800" cy="1531138"/>
          </a:xfrm>
        </p:grpSpPr>
        <p:grpSp>
          <p:nvGrpSpPr>
            <p:cNvPr id="844" name="Google Shape;844;p51"/>
            <p:cNvGrpSpPr/>
            <p:nvPr/>
          </p:nvGrpSpPr>
          <p:grpSpPr>
            <a:xfrm>
              <a:off x="2702150" y="2927125"/>
              <a:ext cx="329100" cy="1226179"/>
              <a:chOff x="2073350" y="2927025"/>
              <a:chExt cx="329100" cy="1226179"/>
            </a:xfrm>
          </p:grpSpPr>
          <p:cxnSp>
            <p:nvCxnSpPr>
              <p:cNvPr id="845" name="Google Shape;845;p51"/>
              <p:cNvCxnSpPr>
                <a:endCxn id="846" idx="2"/>
              </p:cNvCxnSpPr>
              <p:nvPr/>
            </p:nvCxnSpPr>
            <p:spPr>
              <a:xfrm>
                <a:off x="2073350" y="4153063"/>
                <a:ext cx="329100" cy="0"/>
              </a:xfrm>
              <a:prstGeom prst="straightConnector1">
                <a:avLst/>
              </a:prstGeom>
              <a:noFill/>
              <a:ln cap="flat" cmpd="sng" w="9525">
                <a:solidFill>
                  <a:srgbClr val="9FC5E8"/>
                </a:solidFill>
                <a:prstDash val="solid"/>
                <a:round/>
                <a:headEnd len="sm" w="sm" type="none"/>
                <a:tailEnd len="med" w="med" type="triangle"/>
              </a:ln>
            </p:spPr>
          </p:cxnSp>
          <p:cxnSp>
            <p:nvCxnSpPr>
              <p:cNvPr id="847" name="Google Shape;847;p51"/>
              <p:cNvCxnSpPr>
                <a:endCxn id="848" idx="2"/>
              </p:cNvCxnSpPr>
              <p:nvPr/>
            </p:nvCxnSpPr>
            <p:spPr>
              <a:xfrm flipH="1" rot="10800000">
                <a:off x="2073350" y="3744383"/>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849" name="Google Shape;849;p51"/>
              <p:cNvCxnSpPr>
                <a:endCxn id="850" idx="2"/>
              </p:cNvCxnSpPr>
              <p:nvPr/>
            </p:nvCxnSpPr>
            <p:spPr>
              <a:xfrm flipH="1" rot="10800000">
                <a:off x="2073350" y="3335704"/>
                <a:ext cx="329100" cy="817500"/>
              </a:xfrm>
              <a:prstGeom prst="straightConnector1">
                <a:avLst/>
              </a:prstGeom>
              <a:noFill/>
              <a:ln cap="flat" cmpd="sng" w="9525">
                <a:solidFill>
                  <a:srgbClr val="9FC5E8"/>
                </a:solidFill>
                <a:prstDash val="solid"/>
                <a:round/>
                <a:headEnd len="sm" w="sm" type="none"/>
                <a:tailEnd len="med" w="med" type="triangle"/>
              </a:ln>
            </p:spPr>
          </p:cxnSp>
          <p:cxnSp>
            <p:nvCxnSpPr>
              <p:cNvPr id="851" name="Google Shape;851;p51"/>
              <p:cNvCxnSpPr>
                <a:endCxn id="852" idx="2"/>
              </p:cNvCxnSpPr>
              <p:nvPr/>
            </p:nvCxnSpPr>
            <p:spPr>
              <a:xfrm flipH="1" rot="10800000">
                <a:off x="2073350" y="2927025"/>
                <a:ext cx="329100" cy="1226100"/>
              </a:xfrm>
              <a:prstGeom prst="straightConnector1">
                <a:avLst/>
              </a:prstGeom>
              <a:noFill/>
              <a:ln cap="flat" cmpd="sng" w="9525">
                <a:solidFill>
                  <a:srgbClr val="9FC5E8"/>
                </a:solidFill>
                <a:prstDash val="solid"/>
                <a:round/>
                <a:headEnd len="sm" w="sm" type="none"/>
                <a:tailEnd len="med" w="med" type="triangle"/>
              </a:ln>
            </p:spPr>
          </p:cxnSp>
        </p:grpSp>
        <p:grpSp>
          <p:nvGrpSpPr>
            <p:cNvPr id="853" name="Google Shape;853;p51"/>
            <p:cNvGrpSpPr/>
            <p:nvPr/>
          </p:nvGrpSpPr>
          <p:grpSpPr>
            <a:xfrm>
              <a:off x="2702150" y="2926983"/>
              <a:ext cx="329100" cy="1226180"/>
              <a:chOff x="2073350" y="2926883"/>
              <a:chExt cx="329100" cy="1226180"/>
            </a:xfrm>
          </p:grpSpPr>
          <p:cxnSp>
            <p:nvCxnSpPr>
              <p:cNvPr id="854" name="Google Shape;854;p51"/>
              <p:cNvCxnSpPr>
                <a:endCxn id="852" idx="2"/>
              </p:cNvCxnSpPr>
              <p:nvPr/>
            </p:nvCxnSpPr>
            <p:spPr>
              <a:xfrm>
                <a:off x="2073350" y="2927025"/>
                <a:ext cx="329100" cy="0"/>
              </a:xfrm>
              <a:prstGeom prst="straightConnector1">
                <a:avLst/>
              </a:prstGeom>
              <a:noFill/>
              <a:ln cap="flat" cmpd="sng" w="9525">
                <a:solidFill>
                  <a:srgbClr val="9FC5E8"/>
                </a:solidFill>
                <a:prstDash val="solid"/>
                <a:round/>
                <a:headEnd len="sm" w="sm" type="none"/>
                <a:tailEnd len="med" w="med" type="triangle"/>
              </a:ln>
            </p:spPr>
          </p:cxnSp>
          <p:cxnSp>
            <p:nvCxnSpPr>
              <p:cNvPr id="855" name="Google Shape;855;p51"/>
              <p:cNvCxnSpPr>
                <a:endCxn id="850" idx="2"/>
              </p:cNvCxnSpPr>
              <p:nvPr/>
            </p:nvCxnSpPr>
            <p:spPr>
              <a:xfrm>
                <a:off x="2073350" y="2927104"/>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856" name="Google Shape;856;p51"/>
              <p:cNvCxnSpPr>
                <a:endCxn id="848" idx="2"/>
              </p:cNvCxnSpPr>
              <p:nvPr/>
            </p:nvCxnSpPr>
            <p:spPr>
              <a:xfrm>
                <a:off x="2073350" y="2926883"/>
                <a:ext cx="329100" cy="817500"/>
              </a:xfrm>
              <a:prstGeom prst="straightConnector1">
                <a:avLst/>
              </a:prstGeom>
              <a:noFill/>
              <a:ln cap="flat" cmpd="sng" w="9525">
                <a:solidFill>
                  <a:srgbClr val="9FC5E8"/>
                </a:solidFill>
                <a:prstDash val="solid"/>
                <a:round/>
                <a:headEnd len="sm" w="sm" type="none"/>
                <a:tailEnd len="med" w="med" type="triangle"/>
              </a:ln>
            </p:spPr>
          </p:cxnSp>
          <p:cxnSp>
            <p:nvCxnSpPr>
              <p:cNvPr id="857" name="Google Shape;857;p51"/>
              <p:cNvCxnSpPr>
                <a:endCxn id="846" idx="2"/>
              </p:cNvCxnSpPr>
              <p:nvPr/>
            </p:nvCxnSpPr>
            <p:spPr>
              <a:xfrm>
                <a:off x="2073350" y="2926963"/>
                <a:ext cx="329100" cy="1226100"/>
              </a:xfrm>
              <a:prstGeom prst="straightConnector1">
                <a:avLst/>
              </a:prstGeom>
              <a:noFill/>
              <a:ln cap="flat" cmpd="sng" w="9525">
                <a:solidFill>
                  <a:srgbClr val="9FC5E8"/>
                </a:solidFill>
                <a:prstDash val="solid"/>
                <a:round/>
                <a:headEnd len="sm" w="sm" type="none"/>
                <a:tailEnd len="med" w="med" type="triangle"/>
              </a:ln>
            </p:spPr>
          </p:cxnSp>
        </p:grpSp>
        <p:grpSp>
          <p:nvGrpSpPr>
            <p:cNvPr id="858" name="Google Shape;858;p51"/>
            <p:cNvGrpSpPr/>
            <p:nvPr/>
          </p:nvGrpSpPr>
          <p:grpSpPr>
            <a:xfrm>
              <a:off x="2702150" y="2927125"/>
              <a:ext cx="329100" cy="1226038"/>
              <a:chOff x="2073350" y="2927025"/>
              <a:chExt cx="329100" cy="1226038"/>
            </a:xfrm>
          </p:grpSpPr>
          <p:cxnSp>
            <p:nvCxnSpPr>
              <p:cNvPr id="859" name="Google Shape;859;p51"/>
              <p:cNvCxnSpPr>
                <a:endCxn id="852" idx="2"/>
              </p:cNvCxnSpPr>
              <p:nvPr/>
            </p:nvCxnSpPr>
            <p:spPr>
              <a:xfrm flipH="1" rot="10800000">
                <a:off x="2073350" y="2927025"/>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860" name="Google Shape;860;p51"/>
              <p:cNvCxnSpPr>
                <a:endCxn id="850" idx="2"/>
              </p:cNvCxnSpPr>
              <p:nvPr/>
            </p:nvCxnSpPr>
            <p:spPr>
              <a:xfrm>
                <a:off x="2073350" y="3335704"/>
                <a:ext cx="329100" cy="0"/>
              </a:xfrm>
              <a:prstGeom prst="straightConnector1">
                <a:avLst/>
              </a:prstGeom>
              <a:noFill/>
              <a:ln cap="flat" cmpd="sng" w="9525">
                <a:solidFill>
                  <a:srgbClr val="9FC5E8"/>
                </a:solidFill>
                <a:prstDash val="solid"/>
                <a:round/>
                <a:headEnd len="sm" w="sm" type="none"/>
                <a:tailEnd len="med" w="med" type="triangle"/>
              </a:ln>
            </p:spPr>
          </p:cxnSp>
          <p:cxnSp>
            <p:nvCxnSpPr>
              <p:cNvPr id="861" name="Google Shape;861;p51"/>
              <p:cNvCxnSpPr>
                <a:endCxn id="848" idx="2"/>
              </p:cNvCxnSpPr>
              <p:nvPr/>
            </p:nvCxnSpPr>
            <p:spPr>
              <a:xfrm>
                <a:off x="2073350" y="3335783"/>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862" name="Google Shape;862;p51"/>
              <p:cNvCxnSpPr>
                <a:endCxn id="846" idx="2"/>
              </p:cNvCxnSpPr>
              <p:nvPr/>
            </p:nvCxnSpPr>
            <p:spPr>
              <a:xfrm>
                <a:off x="2073350" y="3335563"/>
                <a:ext cx="329100" cy="817500"/>
              </a:xfrm>
              <a:prstGeom prst="straightConnector1">
                <a:avLst/>
              </a:prstGeom>
              <a:noFill/>
              <a:ln cap="flat" cmpd="sng" w="9525">
                <a:solidFill>
                  <a:srgbClr val="9FC5E8"/>
                </a:solidFill>
                <a:prstDash val="solid"/>
                <a:round/>
                <a:headEnd len="sm" w="sm" type="none"/>
                <a:tailEnd len="med" w="med" type="triangle"/>
              </a:ln>
            </p:spPr>
          </p:cxnSp>
        </p:grpSp>
        <p:grpSp>
          <p:nvGrpSpPr>
            <p:cNvPr id="863" name="Google Shape;863;p51"/>
            <p:cNvGrpSpPr/>
            <p:nvPr/>
          </p:nvGrpSpPr>
          <p:grpSpPr>
            <a:xfrm>
              <a:off x="2702150" y="2927125"/>
              <a:ext cx="329100" cy="1226038"/>
              <a:chOff x="2073350" y="2927025"/>
              <a:chExt cx="329100" cy="1226038"/>
            </a:xfrm>
          </p:grpSpPr>
          <p:cxnSp>
            <p:nvCxnSpPr>
              <p:cNvPr id="864" name="Google Shape;864;p51"/>
              <p:cNvCxnSpPr>
                <a:endCxn id="852" idx="2"/>
              </p:cNvCxnSpPr>
              <p:nvPr/>
            </p:nvCxnSpPr>
            <p:spPr>
              <a:xfrm flipH="1" rot="10800000">
                <a:off x="2073350" y="2927025"/>
                <a:ext cx="329100" cy="817500"/>
              </a:xfrm>
              <a:prstGeom prst="straightConnector1">
                <a:avLst/>
              </a:prstGeom>
              <a:noFill/>
              <a:ln cap="flat" cmpd="sng" w="9525">
                <a:solidFill>
                  <a:srgbClr val="9FC5E8"/>
                </a:solidFill>
                <a:prstDash val="solid"/>
                <a:round/>
                <a:headEnd len="sm" w="sm" type="none"/>
                <a:tailEnd len="med" w="med" type="triangle"/>
              </a:ln>
            </p:spPr>
          </p:cxnSp>
          <p:cxnSp>
            <p:nvCxnSpPr>
              <p:cNvPr id="865" name="Google Shape;865;p51"/>
              <p:cNvCxnSpPr>
                <a:endCxn id="850" idx="2"/>
              </p:cNvCxnSpPr>
              <p:nvPr/>
            </p:nvCxnSpPr>
            <p:spPr>
              <a:xfrm flipH="1" rot="10800000">
                <a:off x="2073350" y="3335704"/>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866" name="Google Shape;866;p51"/>
              <p:cNvCxnSpPr>
                <a:endCxn id="848" idx="2"/>
              </p:cNvCxnSpPr>
              <p:nvPr/>
            </p:nvCxnSpPr>
            <p:spPr>
              <a:xfrm>
                <a:off x="2073350" y="3744383"/>
                <a:ext cx="329100" cy="0"/>
              </a:xfrm>
              <a:prstGeom prst="straightConnector1">
                <a:avLst/>
              </a:prstGeom>
              <a:noFill/>
              <a:ln cap="flat" cmpd="sng" w="9525">
                <a:solidFill>
                  <a:srgbClr val="9FC5E8"/>
                </a:solidFill>
                <a:prstDash val="solid"/>
                <a:round/>
                <a:headEnd len="sm" w="sm" type="none"/>
                <a:tailEnd len="med" w="med" type="triangle"/>
              </a:ln>
            </p:spPr>
          </p:cxnSp>
          <p:cxnSp>
            <p:nvCxnSpPr>
              <p:cNvPr id="867" name="Google Shape;867;p51"/>
              <p:cNvCxnSpPr>
                <a:endCxn id="846" idx="2"/>
              </p:cNvCxnSpPr>
              <p:nvPr/>
            </p:nvCxnSpPr>
            <p:spPr>
              <a:xfrm>
                <a:off x="2073350" y="3744463"/>
                <a:ext cx="329100" cy="408600"/>
              </a:xfrm>
              <a:prstGeom prst="straightConnector1">
                <a:avLst/>
              </a:prstGeom>
              <a:noFill/>
              <a:ln cap="flat" cmpd="sng" w="9525">
                <a:solidFill>
                  <a:srgbClr val="9FC5E8"/>
                </a:solidFill>
                <a:prstDash val="solid"/>
                <a:round/>
                <a:headEnd len="sm" w="sm" type="none"/>
                <a:tailEnd len="med" w="med" type="triangle"/>
              </a:ln>
            </p:spPr>
          </p:cxnSp>
        </p:grpSp>
        <p:grpSp>
          <p:nvGrpSpPr>
            <p:cNvPr id="868" name="Google Shape;868;p51"/>
            <p:cNvGrpSpPr/>
            <p:nvPr/>
          </p:nvGrpSpPr>
          <p:grpSpPr>
            <a:xfrm>
              <a:off x="3031250" y="2774575"/>
              <a:ext cx="299700" cy="1531138"/>
              <a:chOff x="2402450" y="2774475"/>
              <a:chExt cx="299700" cy="1531138"/>
            </a:xfrm>
          </p:grpSpPr>
          <p:sp>
            <p:nvSpPr>
              <p:cNvPr id="852" name="Google Shape;852;p51"/>
              <p:cNvSpPr/>
              <p:nvPr/>
            </p:nvSpPr>
            <p:spPr>
              <a:xfrm>
                <a:off x="2402450" y="2774475"/>
                <a:ext cx="299700" cy="3051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850" name="Google Shape;850;p51"/>
              <p:cNvSpPr/>
              <p:nvPr/>
            </p:nvSpPr>
            <p:spPr>
              <a:xfrm>
                <a:off x="2402450" y="3183154"/>
                <a:ext cx="299700" cy="3051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848" name="Google Shape;848;p51"/>
              <p:cNvSpPr/>
              <p:nvPr/>
            </p:nvSpPr>
            <p:spPr>
              <a:xfrm>
                <a:off x="2402450" y="3591833"/>
                <a:ext cx="299700" cy="3051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846" name="Google Shape;846;p51"/>
              <p:cNvSpPr/>
              <p:nvPr/>
            </p:nvSpPr>
            <p:spPr>
              <a:xfrm>
                <a:off x="2402450" y="4000513"/>
                <a:ext cx="299700" cy="3051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grpSp>
        <p:nvGrpSpPr>
          <p:cNvPr id="869" name="Google Shape;869;p51"/>
          <p:cNvGrpSpPr/>
          <p:nvPr/>
        </p:nvGrpSpPr>
        <p:grpSpPr>
          <a:xfrm>
            <a:off x="7068013" y="2095125"/>
            <a:ext cx="628800" cy="1531138"/>
            <a:chOff x="3330950" y="2774575"/>
            <a:chExt cx="628800" cy="1531138"/>
          </a:xfrm>
        </p:grpSpPr>
        <p:grpSp>
          <p:nvGrpSpPr>
            <p:cNvPr id="870" name="Google Shape;870;p51"/>
            <p:cNvGrpSpPr/>
            <p:nvPr/>
          </p:nvGrpSpPr>
          <p:grpSpPr>
            <a:xfrm>
              <a:off x="3330950" y="2927125"/>
              <a:ext cx="329100" cy="1226179"/>
              <a:chOff x="2073350" y="2927025"/>
              <a:chExt cx="329100" cy="1226179"/>
            </a:xfrm>
          </p:grpSpPr>
          <p:cxnSp>
            <p:nvCxnSpPr>
              <p:cNvPr id="871" name="Google Shape;871;p51"/>
              <p:cNvCxnSpPr>
                <a:endCxn id="872" idx="2"/>
              </p:cNvCxnSpPr>
              <p:nvPr/>
            </p:nvCxnSpPr>
            <p:spPr>
              <a:xfrm>
                <a:off x="2073350" y="4153063"/>
                <a:ext cx="329100" cy="0"/>
              </a:xfrm>
              <a:prstGeom prst="straightConnector1">
                <a:avLst/>
              </a:prstGeom>
              <a:noFill/>
              <a:ln cap="flat" cmpd="sng" w="9525">
                <a:solidFill>
                  <a:srgbClr val="4A86E8"/>
                </a:solidFill>
                <a:prstDash val="solid"/>
                <a:round/>
                <a:headEnd len="sm" w="sm" type="none"/>
                <a:tailEnd len="med" w="med" type="triangle"/>
              </a:ln>
            </p:spPr>
          </p:cxnSp>
          <p:cxnSp>
            <p:nvCxnSpPr>
              <p:cNvPr id="873" name="Google Shape;873;p51"/>
              <p:cNvCxnSpPr>
                <a:endCxn id="795" idx="2"/>
              </p:cNvCxnSpPr>
              <p:nvPr/>
            </p:nvCxnSpPr>
            <p:spPr>
              <a:xfrm flipH="1" rot="10800000">
                <a:off x="2073350" y="3744383"/>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874" name="Google Shape;874;p51"/>
              <p:cNvCxnSpPr>
                <a:endCxn id="797" idx="2"/>
              </p:cNvCxnSpPr>
              <p:nvPr/>
            </p:nvCxnSpPr>
            <p:spPr>
              <a:xfrm flipH="1" rot="10800000">
                <a:off x="2073350" y="3335704"/>
                <a:ext cx="329100" cy="817500"/>
              </a:xfrm>
              <a:prstGeom prst="straightConnector1">
                <a:avLst/>
              </a:prstGeom>
              <a:noFill/>
              <a:ln cap="flat" cmpd="sng" w="9525">
                <a:solidFill>
                  <a:srgbClr val="4A86E8"/>
                </a:solidFill>
                <a:prstDash val="solid"/>
                <a:round/>
                <a:headEnd len="sm" w="sm" type="none"/>
                <a:tailEnd len="med" w="med" type="triangle"/>
              </a:ln>
            </p:spPr>
          </p:cxnSp>
          <p:cxnSp>
            <p:nvCxnSpPr>
              <p:cNvPr id="875" name="Google Shape;875;p51"/>
              <p:cNvCxnSpPr>
                <a:endCxn id="876" idx="2"/>
              </p:cNvCxnSpPr>
              <p:nvPr/>
            </p:nvCxnSpPr>
            <p:spPr>
              <a:xfrm flipH="1" rot="10800000">
                <a:off x="2073350" y="2927025"/>
                <a:ext cx="329100" cy="1226100"/>
              </a:xfrm>
              <a:prstGeom prst="straightConnector1">
                <a:avLst/>
              </a:prstGeom>
              <a:noFill/>
              <a:ln cap="flat" cmpd="sng" w="9525">
                <a:solidFill>
                  <a:srgbClr val="4A86E8"/>
                </a:solidFill>
                <a:prstDash val="solid"/>
                <a:round/>
                <a:headEnd len="sm" w="sm" type="none"/>
                <a:tailEnd len="med" w="med" type="triangle"/>
              </a:ln>
            </p:spPr>
          </p:cxnSp>
        </p:grpSp>
        <p:grpSp>
          <p:nvGrpSpPr>
            <p:cNvPr id="877" name="Google Shape;877;p51"/>
            <p:cNvGrpSpPr/>
            <p:nvPr/>
          </p:nvGrpSpPr>
          <p:grpSpPr>
            <a:xfrm>
              <a:off x="3330950" y="2926983"/>
              <a:ext cx="329100" cy="1226180"/>
              <a:chOff x="2073350" y="2926883"/>
              <a:chExt cx="329100" cy="1226180"/>
            </a:xfrm>
          </p:grpSpPr>
          <p:cxnSp>
            <p:nvCxnSpPr>
              <p:cNvPr id="878" name="Google Shape;878;p51"/>
              <p:cNvCxnSpPr>
                <a:endCxn id="876" idx="2"/>
              </p:cNvCxnSpPr>
              <p:nvPr/>
            </p:nvCxnSpPr>
            <p:spPr>
              <a:xfrm>
                <a:off x="2073350" y="2927025"/>
                <a:ext cx="329100" cy="0"/>
              </a:xfrm>
              <a:prstGeom prst="straightConnector1">
                <a:avLst/>
              </a:prstGeom>
              <a:noFill/>
              <a:ln cap="flat" cmpd="sng" w="9525">
                <a:solidFill>
                  <a:srgbClr val="4A86E8"/>
                </a:solidFill>
                <a:prstDash val="solid"/>
                <a:round/>
                <a:headEnd len="sm" w="sm" type="none"/>
                <a:tailEnd len="med" w="med" type="triangle"/>
              </a:ln>
            </p:spPr>
          </p:cxnSp>
          <p:cxnSp>
            <p:nvCxnSpPr>
              <p:cNvPr id="879" name="Google Shape;879;p51"/>
              <p:cNvCxnSpPr>
                <a:endCxn id="797" idx="2"/>
              </p:cNvCxnSpPr>
              <p:nvPr/>
            </p:nvCxnSpPr>
            <p:spPr>
              <a:xfrm>
                <a:off x="2073350" y="2927104"/>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880" name="Google Shape;880;p51"/>
              <p:cNvCxnSpPr>
                <a:endCxn id="795" idx="2"/>
              </p:cNvCxnSpPr>
              <p:nvPr/>
            </p:nvCxnSpPr>
            <p:spPr>
              <a:xfrm>
                <a:off x="2073350" y="2926883"/>
                <a:ext cx="329100" cy="817500"/>
              </a:xfrm>
              <a:prstGeom prst="straightConnector1">
                <a:avLst/>
              </a:prstGeom>
              <a:noFill/>
              <a:ln cap="flat" cmpd="sng" w="9525">
                <a:solidFill>
                  <a:srgbClr val="4A86E8"/>
                </a:solidFill>
                <a:prstDash val="solid"/>
                <a:round/>
                <a:headEnd len="sm" w="sm" type="none"/>
                <a:tailEnd len="med" w="med" type="triangle"/>
              </a:ln>
            </p:spPr>
          </p:cxnSp>
          <p:cxnSp>
            <p:nvCxnSpPr>
              <p:cNvPr id="881" name="Google Shape;881;p51"/>
              <p:cNvCxnSpPr>
                <a:endCxn id="872" idx="2"/>
              </p:cNvCxnSpPr>
              <p:nvPr/>
            </p:nvCxnSpPr>
            <p:spPr>
              <a:xfrm>
                <a:off x="2073350" y="2926963"/>
                <a:ext cx="329100" cy="1226100"/>
              </a:xfrm>
              <a:prstGeom prst="straightConnector1">
                <a:avLst/>
              </a:prstGeom>
              <a:noFill/>
              <a:ln cap="flat" cmpd="sng" w="9525">
                <a:solidFill>
                  <a:srgbClr val="4A86E8"/>
                </a:solidFill>
                <a:prstDash val="solid"/>
                <a:round/>
                <a:headEnd len="sm" w="sm" type="none"/>
                <a:tailEnd len="med" w="med" type="triangle"/>
              </a:ln>
            </p:spPr>
          </p:cxnSp>
        </p:grpSp>
        <p:grpSp>
          <p:nvGrpSpPr>
            <p:cNvPr id="882" name="Google Shape;882;p51"/>
            <p:cNvGrpSpPr/>
            <p:nvPr/>
          </p:nvGrpSpPr>
          <p:grpSpPr>
            <a:xfrm>
              <a:off x="3330950" y="2927125"/>
              <a:ext cx="329100" cy="1226038"/>
              <a:chOff x="2073350" y="2927025"/>
              <a:chExt cx="329100" cy="1226038"/>
            </a:xfrm>
          </p:grpSpPr>
          <p:cxnSp>
            <p:nvCxnSpPr>
              <p:cNvPr id="883" name="Google Shape;883;p51"/>
              <p:cNvCxnSpPr>
                <a:endCxn id="876" idx="2"/>
              </p:cNvCxnSpPr>
              <p:nvPr/>
            </p:nvCxnSpPr>
            <p:spPr>
              <a:xfrm flipH="1" rot="10800000">
                <a:off x="2073350" y="2927025"/>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884" name="Google Shape;884;p51"/>
              <p:cNvCxnSpPr>
                <a:endCxn id="797" idx="2"/>
              </p:cNvCxnSpPr>
              <p:nvPr/>
            </p:nvCxnSpPr>
            <p:spPr>
              <a:xfrm>
                <a:off x="2073350" y="3335704"/>
                <a:ext cx="329100" cy="0"/>
              </a:xfrm>
              <a:prstGeom prst="straightConnector1">
                <a:avLst/>
              </a:prstGeom>
              <a:noFill/>
              <a:ln cap="flat" cmpd="sng" w="9525">
                <a:solidFill>
                  <a:srgbClr val="4A86E8"/>
                </a:solidFill>
                <a:prstDash val="solid"/>
                <a:round/>
                <a:headEnd len="sm" w="sm" type="none"/>
                <a:tailEnd len="med" w="med" type="triangle"/>
              </a:ln>
            </p:spPr>
          </p:cxnSp>
          <p:cxnSp>
            <p:nvCxnSpPr>
              <p:cNvPr id="885" name="Google Shape;885;p51"/>
              <p:cNvCxnSpPr>
                <a:endCxn id="795" idx="2"/>
              </p:cNvCxnSpPr>
              <p:nvPr/>
            </p:nvCxnSpPr>
            <p:spPr>
              <a:xfrm>
                <a:off x="2073350" y="3335783"/>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886" name="Google Shape;886;p51"/>
              <p:cNvCxnSpPr>
                <a:endCxn id="872" idx="2"/>
              </p:cNvCxnSpPr>
              <p:nvPr/>
            </p:nvCxnSpPr>
            <p:spPr>
              <a:xfrm>
                <a:off x="2073350" y="3335563"/>
                <a:ext cx="329100" cy="817500"/>
              </a:xfrm>
              <a:prstGeom prst="straightConnector1">
                <a:avLst/>
              </a:prstGeom>
              <a:noFill/>
              <a:ln cap="flat" cmpd="sng" w="9525">
                <a:solidFill>
                  <a:srgbClr val="4A86E8"/>
                </a:solidFill>
                <a:prstDash val="solid"/>
                <a:round/>
                <a:headEnd len="sm" w="sm" type="none"/>
                <a:tailEnd len="med" w="med" type="triangle"/>
              </a:ln>
            </p:spPr>
          </p:cxnSp>
        </p:grpSp>
        <p:grpSp>
          <p:nvGrpSpPr>
            <p:cNvPr id="887" name="Google Shape;887;p51"/>
            <p:cNvGrpSpPr/>
            <p:nvPr/>
          </p:nvGrpSpPr>
          <p:grpSpPr>
            <a:xfrm>
              <a:off x="3330950" y="2927125"/>
              <a:ext cx="329100" cy="1226038"/>
              <a:chOff x="2073350" y="2927025"/>
              <a:chExt cx="329100" cy="1226038"/>
            </a:xfrm>
          </p:grpSpPr>
          <p:cxnSp>
            <p:nvCxnSpPr>
              <p:cNvPr id="888" name="Google Shape;888;p51"/>
              <p:cNvCxnSpPr>
                <a:endCxn id="876" idx="2"/>
              </p:cNvCxnSpPr>
              <p:nvPr/>
            </p:nvCxnSpPr>
            <p:spPr>
              <a:xfrm flipH="1" rot="10800000">
                <a:off x="2073350" y="2927025"/>
                <a:ext cx="329100" cy="817500"/>
              </a:xfrm>
              <a:prstGeom prst="straightConnector1">
                <a:avLst/>
              </a:prstGeom>
              <a:noFill/>
              <a:ln cap="flat" cmpd="sng" w="9525">
                <a:solidFill>
                  <a:srgbClr val="4A86E8"/>
                </a:solidFill>
                <a:prstDash val="solid"/>
                <a:round/>
                <a:headEnd len="sm" w="sm" type="none"/>
                <a:tailEnd len="med" w="med" type="triangle"/>
              </a:ln>
            </p:spPr>
          </p:cxnSp>
          <p:cxnSp>
            <p:nvCxnSpPr>
              <p:cNvPr id="889" name="Google Shape;889;p51"/>
              <p:cNvCxnSpPr>
                <a:endCxn id="797" idx="2"/>
              </p:cNvCxnSpPr>
              <p:nvPr/>
            </p:nvCxnSpPr>
            <p:spPr>
              <a:xfrm flipH="1" rot="10800000">
                <a:off x="2073350" y="3335704"/>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890" name="Google Shape;890;p51"/>
              <p:cNvCxnSpPr>
                <a:endCxn id="795" idx="2"/>
              </p:cNvCxnSpPr>
              <p:nvPr/>
            </p:nvCxnSpPr>
            <p:spPr>
              <a:xfrm>
                <a:off x="2073350" y="3744383"/>
                <a:ext cx="329100" cy="0"/>
              </a:xfrm>
              <a:prstGeom prst="straightConnector1">
                <a:avLst/>
              </a:prstGeom>
              <a:noFill/>
              <a:ln cap="flat" cmpd="sng" w="9525">
                <a:solidFill>
                  <a:srgbClr val="4A86E8"/>
                </a:solidFill>
                <a:prstDash val="solid"/>
                <a:round/>
                <a:headEnd len="sm" w="sm" type="none"/>
                <a:tailEnd len="med" w="med" type="triangle"/>
              </a:ln>
            </p:spPr>
          </p:cxnSp>
          <p:cxnSp>
            <p:nvCxnSpPr>
              <p:cNvPr id="891" name="Google Shape;891;p51"/>
              <p:cNvCxnSpPr>
                <a:endCxn id="872" idx="2"/>
              </p:cNvCxnSpPr>
              <p:nvPr/>
            </p:nvCxnSpPr>
            <p:spPr>
              <a:xfrm>
                <a:off x="2073350" y="3744463"/>
                <a:ext cx="329100" cy="408600"/>
              </a:xfrm>
              <a:prstGeom prst="straightConnector1">
                <a:avLst/>
              </a:prstGeom>
              <a:noFill/>
              <a:ln cap="flat" cmpd="sng" w="9525">
                <a:solidFill>
                  <a:srgbClr val="4A86E8"/>
                </a:solidFill>
                <a:prstDash val="solid"/>
                <a:round/>
                <a:headEnd len="sm" w="sm" type="none"/>
                <a:tailEnd len="med" w="med" type="triangle"/>
              </a:ln>
            </p:spPr>
          </p:cxnSp>
        </p:grpSp>
        <p:grpSp>
          <p:nvGrpSpPr>
            <p:cNvPr id="892" name="Google Shape;892;p51"/>
            <p:cNvGrpSpPr/>
            <p:nvPr/>
          </p:nvGrpSpPr>
          <p:grpSpPr>
            <a:xfrm>
              <a:off x="3660050" y="2774575"/>
              <a:ext cx="299700" cy="1531138"/>
              <a:chOff x="2402450" y="2774475"/>
              <a:chExt cx="299700" cy="1531138"/>
            </a:xfrm>
          </p:grpSpPr>
          <p:sp>
            <p:nvSpPr>
              <p:cNvPr id="876" name="Google Shape;876;p51"/>
              <p:cNvSpPr/>
              <p:nvPr/>
            </p:nvSpPr>
            <p:spPr>
              <a:xfrm>
                <a:off x="2402450" y="2774475"/>
                <a:ext cx="299700" cy="305100"/>
              </a:xfrm>
              <a:prstGeom prst="ellipse">
                <a:avLst/>
              </a:prstGeom>
              <a:solidFill>
                <a:srgbClr val="4A86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97" name="Google Shape;797;p51"/>
              <p:cNvSpPr/>
              <p:nvPr/>
            </p:nvSpPr>
            <p:spPr>
              <a:xfrm>
                <a:off x="2402450" y="3183154"/>
                <a:ext cx="299700" cy="305100"/>
              </a:xfrm>
              <a:prstGeom prst="ellipse">
                <a:avLst/>
              </a:prstGeom>
              <a:solidFill>
                <a:srgbClr val="4A86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795" name="Google Shape;795;p51"/>
              <p:cNvSpPr/>
              <p:nvPr/>
            </p:nvSpPr>
            <p:spPr>
              <a:xfrm>
                <a:off x="2402450" y="3591833"/>
                <a:ext cx="299700" cy="305100"/>
              </a:xfrm>
              <a:prstGeom prst="ellipse">
                <a:avLst/>
              </a:prstGeom>
              <a:solidFill>
                <a:srgbClr val="4A86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872" name="Google Shape;872;p51"/>
              <p:cNvSpPr/>
              <p:nvPr/>
            </p:nvSpPr>
            <p:spPr>
              <a:xfrm>
                <a:off x="2402450" y="4000513"/>
                <a:ext cx="299700" cy="305100"/>
              </a:xfrm>
              <a:prstGeom prst="ellipse">
                <a:avLst/>
              </a:prstGeom>
              <a:solidFill>
                <a:srgbClr val="4A86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grpSp>
        <p:nvGrpSpPr>
          <p:cNvPr id="893" name="Google Shape;893;p51"/>
          <p:cNvGrpSpPr/>
          <p:nvPr/>
        </p:nvGrpSpPr>
        <p:grpSpPr>
          <a:xfrm>
            <a:off x="5508288" y="3553575"/>
            <a:ext cx="2199300" cy="661238"/>
            <a:chOff x="3676225" y="4233025"/>
            <a:chExt cx="2199300" cy="661238"/>
          </a:xfrm>
        </p:grpSpPr>
        <p:sp>
          <p:nvSpPr>
            <p:cNvPr id="894" name="Google Shape;894;p51"/>
            <p:cNvSpPr txBox="1"/>
            <p:nvPr/>
          </p:nvSpPr>
          <p:spPr>
            <a:xfrm>
              <a:off x="3915625" y="4402563"/>
              <a:ext cx="17205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700"/>
                <a:buFont typeface="Arial"/>
                <a:buNone/>
              </a:pPr>
              <a:r>
                <a:rPr b="0" i="0" lang="en" sz="1700" u="none" cap="none" strike="noStrike">
                  <a:solidFill>
                    <a:schemeClr val="dk1"/>
                  </a:solidFill>
                  <a:latin typeface="Nunito"/>
                  <a:ea typeface="Nunito"/>
                  <a:cs typeface="Nunito"/>
                  <a:sym typeface="Nunito"/>
                </a:rPr>
                <a:t>Hidden layers</a:t>
              </a:r>
              <a:endParaRPr b="0" i="0" sz="1700" u="none" cap="none" strike="noStrike">
                <a:solidFill>
                  <a:schemeClr val="dk1"/>
                </a:solidFill>
                <a:latin typeface="Nunito"/>
                <a:ea typeface="Nunito"/>
                <a:cs typeface="Nunito"/>
                <a:sym typeface="Nunito"/>
              </a:endParaRPr>
            </a:p>
          </p:txBody>
        </p:sp>
        <p:sp>
          <p:nvSpPr>
            <p:cNvPr id="895" name="Google Shape;895;p51"/>
            <p:cNvSpPr/>
            <p:nvPr/>
          </p:nvSpPr>
          <p:spPr>
            <a:xfrm rot="-5400000">
              <a:off x="4652725" y="3256525"/>
              <a:ext cx="246300" cy="2199300"/>
            </a:xfrm>
            <a:prstGeom prst="leftBrace">
              <a:avLst>
                <a:gd fmla="val 5000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896" name="Google Shape;896;p51"/>
          <p:cNvGrpSpPr/>
          <p:nvPr/>
        </p:nvGrpSpPr>
        <p:grpSpPr>
          <a:xfrm>
            <a:off x="4103863" y="2552025"/>
            <a:ext cx="1078050" cy="491700"/>
            <a:chOff x="2271800" y="3231475"/>
            <a:chExt cx="1078050" cy="491700"/>
          </a:xfrm>
        </p:grpSpPr>
        <p:sp>
          <p:nvSpPr>
            <p:cNvPr id="838" name="Google Shape;838;p51"/>
            <p:cNvSpPr/>
            <p:nvPr/>
          </p:nvSpPr>
          <p:spPr>
            <a:xfrm>
              <a:off x="3050150" y="3387494"/>
              <a:ext cx="299700" cy="3051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897" name="Google Shape;897;p51"/>
            <p:cNvSpPr txBox="1"/>
            <p:nvPr/>
          </p:nvSpPr>
          <p:spPr>
            <a:xfrm>
              <a:off x="2271800" y="3231475"/>
              <a:ext cx="7491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700"/>
                <a:buFont typeface="Arial"/>
                <a:buNone/>
              </a:pPr>
              <a:r>
                <a:rPr b="0" i="0" lang="en" sz="1700" u="none" cap="none" strike="noStrike">
                  <a:solidFill>
                    <a:schemeClr val="dk1"/>
                  </a:solidFill>
                  <a:latin typeface="Nunito"/>
                  <a:ea typeface="Nunito"/>
                  <a:cs typeface="Nunito"/>
                  <a:sym typeface="Nunito"/>
                </a:rPr>
                <a:t>Input</a:t>
              </a:r>
              <a:endParaRPr b="0" i="0" sz="1700" u="none" cap="none" strike="noStrike">
                <a:solidFill>
                  <a:schemeClr val="dk1"/>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1700"/>
                <a:buFont typeface="Arial"/>
                <a:buNone/>
              </a:pPr>
              <a:r>
                <a:rPr b="0" i="0" lang="en" sz="1700" u="none" cap="none" strike="noStrike">
                  <a:solidFill>
                    <a:schemeClr val="dk1"/>
                  </a:solidFill>
                  <a:latin typeface="Nunito"/>
                  <a:ea typeface="Nunito"/>
                  <a:cs typeface="Nunito"/>
                  <a:sym typeface="Nunito"/>
                </a:rPr>
                <a:t>layer</a:t>
              </a:r>
              <a:endParaRPr b="0" i="0" sz="1700" u="none" cap="none" strike="noStrike">
                <a:solidFill>
                  <a:schemeClr val="dk1"/>
                </a:solidFill>
                <a:latin typeface="Nunito"/>
                <a:ea typeface="Nunito"/>
                <a:cs typeface="Nunito"/>
                <a:sym typeface="Nunito"/>
              </a:endParaRPr>
            </a:p>
          </p:txBody>
        </p:sp>
      </p:grpSp>
      <p:sp>
        <p:nvSpPr>
          <p:cNvPr id="898" name="Google Shape;898;p51"/>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Building block </a:t>
            </a:r>
            <a:r>
              <a:rPr lang="en" sz="1900">
                <a:latin typeface="Nunito"/>
                <a:ea typeface="Nunito"/>
                <a:cs typeface="Nunito"/>
                <a:sym typeface="Nunito"/>
              </a:rPr>
              <a:t>1</a:t>
            </a:r>
            <a:r>
              <a:rPr b="0" i="0" lang="en" sz="1900" u="none" cap="none" strike="noStrike">
                <a:solidFill>
                  <a:srgbClr val="000000"/>
                </a:solidFill>
                <a:latin typeface="Nunito"/>
                <a:ea typeface="Nunito"/>
                <a:cs typeface="Nunito"/>
                <a:sym typeface="Nunito"/>
              </a:rPr>
              <a:t>:</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Multi-Layer Perceptrons</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899" name="Google Shape;899;p51"/>
          <p:cNvSpPr txBox="1"/>
          <p:nvPr/>
        </p:nvSpPr>
        <p:spPr>
          <a:xfrm>
            <a:off x="423400" y="969600"/>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Multi-layer perceptron (MLP)</a:t>
            </a:r>
            <a:r>
              <a:rPr b="0" i="0" lang="en" sz="2000" u="none" cap="none" strike="noStrike">
                <a:solidFill>
                  <a:schemeClr val="dk1"/>
                </a:solidFill>
                <a:latin typeface="Nunito"/>
                <a:ea typeface="Nunito"/>
                <a:cs typeface="Nunito"/>
                <a:sym typeface="Nunito"/>
              </a:rPr>
              <a:t>: a foundational neural network architecture.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Multiple layers of neurons: </a:t>
            </a:r>
            <a:r>
              <a:rPr b="1" i="0" lang="en" sz="2000" u="none" cap="none" strike="noStrike">
                <a:solidFill>
                  <a:schemeClr val="dk1"/>
                </a:solidFill>
                <a:latin typeface="Nunito"/>
                <a:ea typeface="Nunito"/>
                <a:cs typeface="Nunito"/>
                <a:sym typeface="Nunito"/>
              </a:rPr>
              <a:t>input</a:t>
            </a:r>
            <a:r>
              <a:rPr b="0" i="0" lang="en" sz="2000" u="none" cap="none" strike="noStrike">
                <a:solidFill>
                  <a:schemeClr val="dk1"/>
                </a:solidFill>
                <a:latin typeface="Nunito"/>
                <a:ea typeface="Nunito"/>
                <a:cs typeface="Nunito"/>
                <a:sym typeface="Nunito"/>
              </a:rPr>
              <a:t>, </a:t>
            </a:r>
            <a:r>
              <a:rPr b="1" i="0" lang="en" sz="2000" u="none" cap="none" strike="noStrike">
                <a:solidFill>
                  <a:schemeClr val="dk1"/>
                </a:solidFill>
                <a:latin typeface="Nunito"/>
                <a:ea typeface="Nunito"/>
                <a:cs typeface="Nunito"/>
                <a:sym typeface="Nunito"/>
              </a:rPr>
              <a:t>hidden</a:t>
            </a:r>
            <a:r>
              <a:rPr b="0" i="0" lang="en" sz="2000" u="none" cap="none" strike="noStrike">
                <a:solidFill>
                  <a:schemeClr val="dk1"/>
                </a:solidFill>
                <a:latin typeface="Nunito"/>
                <a:ea typeface="Nunito"/>
                <a:cs typeface="Nunito"/>
                <a:sym typeface="Nunito"/>
              </a:rPr>
              <a:t>, and </a:t>
            </a:r>
            <a:r>
              <a:rPr b="1" i="0" lang="en" sz="2000" u="none" cap="none" strike="noStrike">
                <a:solidFill>
                  <a:schemeClr val="dk1"/>
                </a:solidFill>
                <a:latin typeface="Nunito"/>
                <a:ea typeface="Nunito"/>
                <a:cs typeface="Nunito"/>
                <a:sym typeface="Nunito"/>
              </a:rPr>
              <a:t>output.</a:t>
            </a:r>
            <a:endParaRPr b="1" i="0" sz="2000" u="none" cap="none" strike="noStrike">
              <a:solidFill>
                <a:schemeClr val="dk1"/>
              </a:solidFill>
              <a:latin typeface="Nunito"/>
              <a:ea typeface="Nunito"/>
              <a:cs typeface="Nunito"/>
              <a:sym typeface="Nunito"/>
            </a:endParaRPr>
          </a:p>
        </p:txBody>
      </p:sp>
      <p:sp>
        <p:nvSpPr>
          <p:cNvPr id="900" name="Google Shape;900;p51"/>
          <p:cNvSpPr txBox="1"/>
          <p:nvPr/>
        </p:nvSpPr>
        <p:spPr>
          <a:xfrm>
            <a:off x="423400" y="1870375"/>
            <a:ext cx="3680400" cy="2288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Feedforward </a:t>
            </a:r>
            <a:r>
              <a:rPr b="0" i="0" lang="en" sz="2000" u="none" cap="none" strike="noStrike">
                <a:solidFill>
                  <a:schemeClr val="dk1"/>
                </a:solidFill>
                <a:latin typeface="Nunito"/>
                <a:ea typeface="Nunito"/>
                <a:cs typeface="Nunito"/>
                <a:sym typeface="Nunito"/>
              </a:rPr>
              <a:t>neural network: all the information flows in one direction.</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9">
                                            <p:txEl>
                                              <p:pRg end="0" st="0"/>
                                            </p:txEl>
                                          </p:spTgt>
                                        </p:tgtEl>
                                        <p:attrNameLst>
                                          <p:attrName>style.visibility</p:attrName>
                                        </p:attrNameLst>
                                      </p:cBhvr>
                                      <p:to>
                                        <p:strVal val="visible"/>
                                      </p:to>
                                    </p:set>
                                    <p:animEffect filter="fade" transition="in">
                                      <p:cBhvr>
                                        <p:cTn dur="300"/>
                                        <p:tgtEl>
                                          <p:spTgt spid="89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9">
                                            <p:txEl>
                                              <p:pRg end="1" st="1"/>
                                            </p:txEl>
                                          </p:spTgt>
                                        </p:tgtEl>
                                        <p:attrNameLst>
                                          <p:attrName>style.visibility</p:attrName>
                                        </p:attrNameLst>
                                      </p:cBhvr>
                                      <p:to>
                                        <p:strVal val="visible"/>
                                      </p:to>
                                    </p:set>
                                    <p:animEffect filter="fade" transition="in">
                                      <p:cBhvr>
                                        <p:cTn dur="300"/>
                                        <p:tgtEl>
                                          <p:spTgt spid="89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3"/>
                                        </p:tgtEl>
                                        <p:attrNameLst>
                                          <p:attrName>style.visibility</p:attrName>
                                        </p:attrNameLst>
                                      </p:cBhvr>
                                      <p:to>
                                        <p:strVal val="visible"/>
                                      </p:to>
                                    </p:set>
                                    <p:animEffect filter="fade" transition="in">
                                      <p:cBhvr>
                                        <p:cTn dur="300"/>
                                        <p:tgtEl>
                                          <p:spTgt spid="793"/>
                                        </p:tgtEl>
                                      </p:cBhvr>
                                    </p:animEffect>
                                  </p:childTnLst>
                                </p:cTn>
                              </p:par>
                              <p:par>
                                <p:cTn fill="hold" nodeType="withEffect" presetClass="entr" presetID="10" presetSubtype="0">
                                  <p:stCondLst>
                                    <p:cond delay="0"/>
                                  </p:stCondLst>
                                  <p:childTnLst>
                                    <p:set>
                                      <p:cBhvr>
                                        <p:cTn dur="1" fill="hold">
                                          <p:stCondLst>
                                            <p:cond delay="0"/>
                                          </p:stCondLst>
                                        </p:cTn>
                                        <p:tgtEl>
                                          <p:spTgt spid="807"/>
                                        </p:tgtEl>
                                        <p:attrNameLst>
                                          <p:attrName>style.visibility</p:attrName>
                                        </p:attrNameLst>
                                      </p:cBhvr>
                                      <p:to>
                                        <p:strVal val="visible"/>
                                      </p:to>
                                    </p:set>
                                    <p:animEffect filter="fade" transition="in">
                                      <p:cBhvr>
                                        <p:cTn dur="300"/>
                                        <p:tgtEl>
                                          <p:spTgt spid="807"/>
                                        </p:tgtEl>
                                      </p:cBhvr>
                                    </p:animEffect>
                                  </p:childTnLst>
                                </p:cTn>
                              </p:par>
                              <p:par>
                                <p:cTn fill="hold" nodeType="withEffect" presetClass="entr" presetID="10" presetSubtype="0">
                                  <p:stCondLst>
                                    <p:cond delay="0"/>
                                  </p:stCondLst>
                                  <p:childTnLst>
                                    <p:set>
                                      <p:cBhvr>
                                        <p:cTn dur="1" fill="hold">
                                          <p:stCondLst>
                                            <p:cond delay="0"/>
                                          </p:stCondLst>
                                        </p:cTn>
                                        <p:tgtEl>
                                          <p:spTgt spid="817"/>
                                        </p:tgtEl>
                                        <p:attrNameLst>
                                          <p:attrName>style.visibility</p:attrName>
                                        </p:attrNameLst>
                                      </p:cBhvr>
                                      <p:to>
                                        <p:strVal val="visible"/>
                                      </p:to>
                                    </p:set>
                                    <p:animEffect filter="fade" transition="in">
                                      <p:cBhvr>
                                        <p:cTn dur="300"/>
                                        <p:tgtEl>
                                          <p:spTgt spid="817"/>
                                        </p:tgtEl>
                                      </p:cBhvr>
                                    </p:animEffect>
                                  </p:childTnLst>
                                </p:cTn>
                              </p:par>
                              <p:par>
                                <p:cTn fill="hold" nodeType="withEffect" presetClass="entr" presetID="10" presetSubtype="0">
                                  <p:stCondLst>
                                    <p:cond delay="0"/>
                                  </p:stCondLst>
                                  <p:childTnLst>
                                    <p:set>
                                      <p:cBhvr>
                                        <p:cTn dur="1" fill="hold">
                                          <p:stCondLst>
                                            <p:cond delay="0"/>
                                          </p:stCondLst>
                                        </p:cTn>
                                        <p:tgtEl>
                                          <p:spTgt spid="823"/>
                                        </p:tgtEl>
                                        <p:attrNameLst>
                                          <p:attrName>style.visibility</p:attrName>
                                        </p:attrNameLst>
                                      </p:cBhvr>
                                      <p:to>
                                        <p:strVal val="visible"/>
                                      </p:to>
                                    </p:set>
                                    <p:animEffect filter="fade" transition="in">
                                      <p:cBhvr>
                                        <p:cTn dur="300"/>
                                        <p:tgtEl>
                                          <p:spTgt spid="823"/>
                                        </p:tgtEl>
                                      </p:cBhvr>
                                    </p:animEffect>
                                  </p:childTnLst>
                                </p:cTn>
                              </p:par>
                              <p:par>
                                <p:cTn fill="hold" nodeType="withEffect" presetClass="entr" presetID="10" presetSubtype="0">
                                  <p:stCondLst>
                                    <p:cond delay="0"/>
                                  </p:stCondLst>
                                  <p:childTnLst>
                                    <p:set>
                                      <p:cBhvr>
                                        <p:cTn dur="1" fill="hold">
                                          <p:stCondLst>
                                            <p:cond delay="0"/>
                                          </p:stCondLst>
                                        </p:cTn>
                                        <p:tgtEl>
                                          <p:spTgt spid="829"/>
                                        </p:tgtEl>
                                        <p:attrNameLst>
                                          <p:attrName>style.visibility</p:attrName>
                                        </p:attrNameLst>
                                      </p:cBhvr>
                                      <p:to>
                                        <p:strVal val="visible"/>
                                      </p:to>
                                    </p:set>
                                    <p:animEffect filter="fade" transition="in">
                                      <p:cBhvr>
                                        <p:cTn dur="300"/>
                                        <p:tgtEl>
                                          <p:spTgt spid="829"/>
                                        </p:tgtEl>
                                      </p:cBhvr>
                                    </p:animEffect>
                                  </p:childTnLst>
                                </p:cTn>
                              </p:par>
                              <p:par>
                                <p:cTn fill="hold" nodeType="withEffect" presetClass="entr" presetID="10" presetSubtype="0">
                                  <p:stCondLst>
                                    <p:cond delay="0"/>
                                  </p:stCondLst>
                                  <p:childTnLst>
                                    <p:set>
                                      <p:cBhvr>
                                        <p:cTn dur="1" fill="hold">
                                          <p:stCondLst>
                                            <p:cond delay="0"/>
                                          </p:stCondLst>
                                        </p:cTn>
                                        <p:tgtEl>
                                          <p:spTgt spid="835"/>
                                        </p:tgtEl>
                                        <p:attrNameLst>
                                          <p:attrName>style.visibility</p:attrName>
                                        </p:attrNameLst>
                                      </p:cBhvr>
                                      <p:to>
                                        <p:strVal val="visible"/>
                                      </p:to>
                                    </p:set>
                                    <p:animEffect filter="fade" transition="in">
                                      <p:cBhvr>
                                        <p:cTn dur="300"/>
                                        <p:tgtEl>
                                          <p:spTgt spid="835"/>
                                        </p:tgtEl>
                                      </p:cBhvr>
                                    </p:animEffect>
                                  </p:childTnLst>
                                </p:cTn>
                              </p:par>
                              <p:par>
                                <p:cTn fill="hold" nodeType="withEffect" presetClass="entr" presetID="10" presetSubtype="0">
                                  <p:stCondLst>
                                    <p:cond delay="0"/>
                                  </p:stCondLst>
                                  <p:childTnLst>
                                    <p:set>
                                      <p:cBhvr>
                                        <p:cTn dur="1" fill="hold">
                                          <p:stCondLst>
                                            <p:cond delay="0"/>
                                          </p:stCondLst>
                                        </p:cTn>
                                        <p:tgtEl>
                                          <p:spTgt spid="842"/>
                                        </p:tgtEl>
                                        <p:attrNameLst>
                                          <p:attrName>style.visibility</p:attrName>
                                        </p:attrNameLst>
                                      </p:cBhvr>
                                      <p:to>
                                        <p:strVal val="visible"/>
                                      </p:to>
                                    </p:set>
                                    <p:animEffect filter="fade" transition="in">
                                      <p:cBhvr>
                                        <p:cTn dur="300"/>
                                        <p:tgtEl>
                                          <p:spTgt spid="842"/>
                                        </p:tgtEl>
                                      </p:cBhvr>
                                    </p:animEffect>
                                  </p:childTnLst>
                                </p:cTn>
                              </p:par>
                              <p:par>
                                <p:cTn fill="hold" nodeType="withEffect" presetClass="entr" presetID="10" presetSubtype="0">
                                  <p:stCondLst>
                                    <p:cond delay="0"/>
                                  </p:stCondLst>
                                  <p:childTnLst>
                                    <p:set>
                                      <p:cBhvr>
                                        <p:cTn dur="1" fill="hold">
                                          <p:stCondLst>
                                            <p:cond delay="0"/>
                                          </p:stCondLst>
                                        </p:cTn>
                                        <p:tgtEl>
                                          <p:spTgt spid="843"/>
                                        </p:tgtEl>
                                        <p:attrNameLst>
                                          <p:attrName>style.visibility</p:attrName>
                                        </p:attrNameLst>
                                      </p:cBhvr>
                                      <p:to>
                                        <p:strVal val="visible"/>
                                      </p:to>
                                    </p:set>
                                    <p:animEffect filter="fade" transition="in">
                                      <p:cBhvr>
                                        <p:cTn dur="300"/>
                                        <p:tgtEl>
                                          <p:spTgt spid="843"/>
                                        </p:tgtEl>
                                      </p:cBhvr>
                                    </p:animEffect>
                                  </p:childTnLst>
                                </p:cTn>
                              </p:par>
                              <p:par>
                                <p:cTn fill="hold" nodeType="withEffect" presetClass="entr" presetID="10" presetSubtype="0">
                                  <p:stCondLst>
                                    <p:cond delay="0"/>
                                  </p:stCondLst>
                                  <p:childTnLst>
                                    <p:set>
                                      <p:cBhvr>
                                        <p:cTn dur="1" fill="hold">
                                          <p:stCondLst>
                                            <p:cond delay="0"/>
                                          </p:stCondLst>
                                        </p:cTn>
                                        <p:tgtEl>
                                          <p:spTgt spid="869"/>
                                        </p:tgtEl>
                                        <p:attrNameLst>
                                          <p:attrName>style.visibility</p:attrName>
                                        </p:attrNameLst>
                                      </p:cBhvr>
                                      <p:to>
                                        <p:strVal val="visible"/>
                                      </p:to>
                                    </p:set>
                                    <p:animEffect filter="fade" transition="in">
                                      <p:cBhvr>
                                        <p:cTn dur="300"/>
                                        <p:tgtEl>
                                          <p:spTgt spid="869"/>
                                        </p:tgtEl>
                                      </p:cBhvr>
                                    </p:animEffect>
                                  </p:childTnLst>
                                </p:cTn>
                              </p:par>
                              <p:par>
                                <p:cTn fill="hold" nodeType="withEffect" presetClass="entr" presetID="10" presetSubtype="0">
                                  <p:stCondLst>
                                    <p:cond delay="0"/>
                                  </p:stCondLst>
                                  <p:childTnLst>
                                    <p:set>
                                      <p:cBhvr>
                                        <p:cTn dur="1" fill="hold">
                                          <p:stCondLst>
                                            <p:cond delay="0"/>
                                          </p:stCondLst>
                                        </p:cTn>
                                        <p:tgtEl>
                                          <p:spTgt spid="893"/>
                                        </p:tgtEl>
                                        <p:attrNameLst>
                                          <p:attrName>style.visibility</p:attrName>
                                        </p:attrNameLst>
                                      </p:cBhvr>
                                      <p:to>
                                        <p:strVal val="visible"/>
                                      </p:to>
                                    </p:set>
                                    <p:animEffect filter="fade" transition="in">
                                      <p:cBhvr>
                                        <p:cTn dur="300"/>
                                        <p:tgtEl>
                                          <p:spTgt spid="893"/>
                                        </p:tgtEl>
                                      </p:cBhvr>
                                    </p:animEffect>
                                  </p:childTnLst>
                                </p:cTn>
                              </p:par>
                              <p:par>
                                <p:cTn fill="hold" nodeType="withEffect" presetClass="entr" presetID="10" presetSubtype="0">
                                  <p:stCondLst>
                                    <p:cond delay="0"/>
                                  </p:stCondLst>
                                  <p:childTnLst>
                                    <p:set>
                                      <p:cBhvr>
                                        <p:cTn dur="1" fill="hold">
                                          <p:stCondLst>
                                            <p:cond delay="0"/>
                                          </p:stCondLst>
                                        </p:cTn>
                                        <p:tgtEl>
                                          <p:spTgt spid="896"/>
                                        </p:tgtEl>
                                        <p:attrNameLst>
                                          <p:attrName>style.visibility</p:attrName>
                                        </p:attrNameLst>
                                      </p:cBhvr>
                                      <p:to>
                                        <p:strVal val="visible"/>
                                      </p:to>
                                    </p:set>
                                    <p:animEffect filter="fade" transition="in">
                                      <p:cBhvr>
                                        <p:cTn dur="300"/>
                                        <p:tgtEl>
                                          <p:spTgt spid="8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0">
                                            <p:txEl>
                                              <p:pRg end="0" st="0"/>
                                            </p:txEl>
                                          </p:spTgt>
                                        </p:tgtEl>
                                        <p:attrNameLst>
                                          <p:attrName>style.visibility</p:attrName>
                                        </p:attrNameLst>
                                      </p:cBhvr>
                                      <p:to>
                                        <p:strVal val="visible"/>
                                      </p:to>
                                    </p:set>
                                    <p:animEffect filter="fade" transition="in">
                                      <p:cBhvr>
                                        <p:cTn dur="300"/>
                                        <p:tgtEl>
                                          <p:spTgt spid="900">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Definition of AI</a:t>
            </a:r>
            <a:endParaRPr/>
          </a:p>
          <a:p>
            <a:pPr indent="0" lvl="0" marL="0" rtl="0" algn="ctr">
              <a:lnSpc>
                <a:spcPct val="100000"/>
              </a:lnSpc>
              <a:spcBef>
                <a:spcPts val="0"/>
              </a:spcBef>
              <a:spcAft>
                <a:spcPts val="0"/>
              </a:spcAft>
              <a:buSzPts val="3600"/>
              <a:buNone/>
            </a:pPr>
            <a:r>
              <a:t/>
            </a:r>
            <a:endParaRPr/>
          </a:p>
        </p:txBody>
      </p:sp>
      <p:sp>
        <p:nvSpPr>
          <p:cNvPr id="82" name="Google Shape;82;p16"/>
          <p:cNvSpPr txBox="1"/>
          <p:nvPr/>
        </p:nvSpPr>
        <p:spPr>
          <a:xfrm>
            <a:off x="423400" y="741000"/>
            <a:ext cx="8720700" cy="3689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There is no single universally-accepted definition of “artificial intelligence.” It is used to describe different (but related) ideas: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Branch of computer science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Type of machine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Tool</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Component of a business model</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Philosophical idea</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Our definition: computer systems that perform tasks typically associated with intelligence such as problem solving, decision making, forecasting.</a:t>
            </a:r>
            <a:endParaRPr b="0" i="0" sz="2000" u="none" cap="none" strike="noStrike">
              <a:solidFill>
                <a:schemeClr val="dk1"/>
              </a:solidFill>
              <a:latin typeface="Nunito"/>
              <a:ea typeface="Nunito"/>
              <a:cs typeface="Nunito"/>
              <a:sym typeface="Nunito"/>
            </a:endParaRPr>
          </a:p>
        </p:txBody>
      </p:sp>
      <p:sp>
        <p:nvSpPr>
          <p:cNvPr id="83" name="Google Shape;83;p1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4" name="Google Shape;84;p1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5" name="Google Shape;85;p1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xEl>
                                              <p:pRg end="0" st="0"/>
                                            </p:txEl>
                                          </p:spTgt>
                                        </p:tgtEl>
                                        <p:attrNameLst>
                                          <p:attrName>style.visibility</p:attrName>
                                        </p:attrNameLst>
                                      </p:cBhvr>
                                      <p:to>
                                        <p:strVal val="visible"/>
                                      </p:to>
                                    </p:set>
                                    <p:animEffect filter="fade" transition="in">
                                      <p:cBhvr>
                                        <p:cTn dur="300"/>
                                        <p:tgtEl>
                                          <p:spTgt spid="8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xEl>
                                              <p:pRg end="1" st="1"/>
                                            </p:txEl>
                                          </p:spTgt>
                                        </p:tgtEl>
                                        <p:attrNameLst>
                                          <p:attrName>style.visibility</p:attrName>
                                        </p:attrNameLst>
                                      </p:cBhvr>
                                      <p:to>
                                        <p:strVal val="visible"/>
                                      </p:to>
                                    </p:set>
                                    <p:animEffect filter="fade" transition="in">
                                      <p:cBhvr>
                                        <p:cTn dur="300"/>
                                        <p:tgtEl>
                                          <p:spTgt spid="8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xEl>
                                              <p:pRg end="2" st="2"/>
                                            </p:txEl>
                                          </p:spTgt>
                                        </p:tgtEl>
                                        <p:attrNameLst>
                                          <p:attrName>style.visibility</p:attrName>
                                        </p:attrNameLst>
                                      </p:cBhvr>
                                      <p:to>
                                        <p:strVal val="visible"/>
                                      </p:to>
                                    </p:set>
                                    <p:animEffect filter="fade" transition="in">
                                      <p:cBhvr>
                                        <p:cTn dur="300"/>
                                        <p:tgtEl>
                                          <p:spTgt spid="8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xEl>
                                              <p:pRg end="3" st="3"/>
                                            </p:txEl>
                                          </p:spTgt>
                                        </p:tgtEl>
                                        <p:attrNameLst>
                                          <p:attrName>style.visibility</p:attrName>
                                        </p:attrNameLst>
                                      </p:cBhvr>
                                      <p:to>
                                        <p:strVal val="visible"/>
                                      </p:to>
                                    </p:set>
                                    <p:animEffect filter="fade" transition="in">
                                      <p:cBhvr>
                                        <p:cTn dur="300"/>
                                        <p:tgtEl>
                                          <p:spTgt spid="8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xEl>
                                              <p:pRg end="4" st="4"/>
                                            </p:txEl>
                                          </p:spTgt>
                                        </p:tgtEl>
                                        <p:attrNameLst>
                                          <p:attrName>style.visibility</p:attrName>
                                        </p:attrNameLst>
                                      </p:cBhvr>
                                      <p:to>
                                        <p:strVal val="visible"/>
                                      </p:to>
                                    </p:set>
                                    <p:animEffect filter="fade" transition="in">
                                      <p:cBhvr>
                                        <p:cTn dur="300"/>
                                        <p:tgtEl>
                                          <p:spTgt spid="8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xEl>
                                              <p:pRg end="5" st="5"/>
                                            </p:txEl>
                                          </p:spTgt>
                                        </p:tgtEl>
                                        <p:attrNameLst>
                                          <p:attrName>style.visibility</p:attrName>
                                        </p:attrNameLst>
                                      </p:cBhvr>
                                      <p:to>
                                        <p:strVal val="visible"/>
                                      </p:to>
                                    </p:set>
                                    <p:animEffect filter="fade" transition="in">
                                      <p:cBhvr>
                                        <p:cTn dur="300"/>
                                        <p:tgtEl>
                                          <p:spTgt spid="8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xEl>
                                              <p:pRg end="6" st="6"/>
                                            </p:txEl>
                                          </p:spTgt>
                                        </p:tgtEl>
                                        <p:attrNameLst>
                                          <p:attrName>style.visibility</p:attrName>
                                        </p:attrNameLst>
                                      </p:cBhvr>
                                      <p:to>
                                        <p:strVal val="visible"/>
                                      </p:to>
                                    </p:set>
                                    <p:animEffect filter="fade" transition="in">
                                      <p:cBhvr>
                                        <p:cTn dur="300"/>
                                        <p:tgtEl>
                                          <p:spTgt spid="8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xEl>
                                              <p:pRg end="7" st="7"/>
                                            </p:txEl>
                                          </p:spTgt>
                                        </p:tgtEl>
                                        <p:attrNameLst>
                                          <p:attrName>style.visibility</p:attrName>
                                        </p:attrNameLst>
                                      </p:cBhvr>
                                      <p:to>
                                        <p:strVal val="visible"/>
                                      </p:to>
                                    </p:set>
                                    <p:animEffect filter="fade" transition="in">
                                      <p:cBhvr>
                                        <p:cTn dur="300"/>
                                        <p:tgtEl>
                                          <p:spTgt spid="82">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xEl>
                                              <p:pRg end="8" st="8"/>
                                            </p:txEl>
                                          </p:spTgt>
                                        </p:tgtEl>
                                        <p:attrNameLst>
                                          <p:attrName>style.visibility</p:attrName>
                                        </p:attrNameLst>
                                      </p:cBhvr>
                                      <p:to>
                                        <p:strVal val="visible"/>
                                      </p:to>
                                    </p:set>
                                    <p:animEffect filter="fade" transition="in">
                                      <p:cBhvr>
                                        <p:cTn dur="300"/>
                                        <p:tgtEl>
                                          <p:spTgt spid="82">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 name="Shape 904"/>
        <p:cNvGrpSpPr/>
        <p:nvPr/>
      </p:nvGrpSpPr>
      <p:grpSpPr>
        <a:xfrm>
          <a:off x="0" y="0"/>
          <a:ext cx="0" cy="0"/>
          <a:chOff x="0" y="0"/>
          <a:chExt cx="0" cy="0"/>
        </a:xfrm>
      </p:grpSpPr>
      <p:sp>
        <p:nvSpPr>
          <p:cNvPr id="905" name="Google Shape;905;p5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06" name="Google Shape;906;p5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07" name="Google Shape;907;p5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08" name="Google Shape;908;p52"/>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Building block </a:t>
            </a:r>
            <a:r>
              <a:rPr lang="en" sz="1900">
                <a:latin typeface="Nunito"/>
                <a:ea typeface="Nunito"/>
                <a:cs typeface="Nunito"/>
                <a:sym typeface="Nunito"/>
              </a:rPr>
              <a:t>2</a:t>
            </a:r>
            <a:r>
              <a:rPr b="0" i="0" lang="en" sz="1900" u="none" cap="none" strike="noStrike">
                <a:solidFill>
                  <a:srgbClr val="000000"/>
                </a:solidFill>
                <a:latin typeface="Nunito"/>
                <a:ea typeface="Nunito"/>
                <a:cs typeface="Nunito"/>
                <a:sym typeface="Nunito"/>
              </a:rPr>
              <a:t>:</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Activation Functions</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909" name="Google Shape;909;p52"/>
          <p:cNvSpPr txBox="1"/>
          <p:nvPr/>
        </p:nvSpPr>
        <p:spPr>
          <a:xfrm>
            <a:off x="423400" y="969600"/>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Activation functions</a:t>
            </a:r>
            <a:r>
              <a:rPr b="0" i="0" lang="en" sz="2000" u="none" cap="none" strike="noStrike">
                <a:solidFill>
                  <a:schemeClr val="dk1"/>
                </a:solidFill>
                <a:latin typeface="Nunito"/>
                <a:ea typeface="Nunito"/>
                <a:cs typeface="Nunito"/>
                <a:sym typeface="Nunito"/>
              </a:rPr>
              <a:t>: nonlinear functions applied to the weighted input sum of each neuron within a layer of a neural network.</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The activation function transforms the weighted input sum into an output signal</a:t>
            </a:r>
            <a:endParaRPr b="0" i="0" sz="2000" u="none" cap="none" strike="noStrike">
              <a:solidFill>
                <a:schemeClr val="dk1"/>
              </a:solidFill>
              <a:latin typeface="Nunito"/>
              <a:ea typeface="Nunito"/>
              <a:cs typeface="Nunito"/>
              <a:sym typeface="Nunito"/>
            </a:endParaRPr>
          </a:p>
        </p:txBody>
      </p:sp>
      <p:grpSp>
        <p:nvGrpSpPr>
          <p:cNvPr id="910" name="Google Shape;910;p52"/>
          <p:cNvGrpSpPr/>
          <p:nvPr/>
        </p:nvGrpSpPr>
        <p:grpSpPr>
          <a:xfrm>
            <a:off x="1986613" y="2780825"/>
            <a:ext cx="3325650" cy="1531238"/>
            <a:chOff x="2824813" y="2780825"/>
            <a:chExt cx="3325650" cy="1531238"/>
          </a:xfrm>
        </p:grpSpPr>
        <p:grpSp>
          <p:nvGrpSpPr>
            <p:cNvPr id="911" name="Google Shape;911;p52"/>
            <p:cNvGrpSpPr/>
            <p:nvPr/>
          </p:nvGrpSpPr>
          <p:grpSpPr>
            <a:xfrm>
              <a:off x="5595553" y="3041200"/>
              <a:ext cx="554910" cy="1010438"/>
              <a:chOff x="5595553" y="2812600"/>
              <a:chExt cx="554910" cy="1010438"/>
            </a:xfrm>
          </p:grpSpPr>
          <p:cxnSp>
            <p:nvCxnSpPr>
              <p:cNvPr id="912" name="Google Shape;912;p52"/>
              <p:cNvCxnSpPr>
                <a:stCxn id="913" idx="6"/>
              </p:cNvCxnSpPr>
              <p:nvPr/>
            </p:nvCxnSpPr>
            <p:spPr>
              <a:xfrm flipH="1" rot="10800000">
                <a:off x="5639413" y="3341633"/>
                <a:ext cx="210600" cy="180600"/>
              </a:xfrm>
              <a:prstGeom prst="straightConnector1">
                <a:avLst/>
              </a:prstGeom>
              <a:noFill/>
              <a:ln cap="flat" cmpd="sng" w="9525">
                <a:solidFill>
                  <a:srgbClr val="0000FF"/>
                </a:solidFill>
                <a:prstDash val="solid"/>
                <a:round/>
                <a:headEnd len="sm" w="sm" type="none"/>
                <a:tailEnd len="med" w="med" type="triangle"/>
              </a:ln>
            </p:spPr>
          </p:cxnSp>
          <p:cxnSp>
            <p:nvCxnSpPr>
              <p:cNvPr id="914" name="Google Shape;914;p52"/>
              <p:cNvCxnSpPr>
                <a:stCxn id="915" idx="6"/>
              </p:cNvCxnSpPr>
              <p:nvPr/>
            </p:nvCxnSpPr>
            <p:spPr>
              <a:xfrm>
                <a:off x="5639413" y="3113554"/>
                <a:ext cx="210600" cy="172800"/>
              </a:xfrm>
              <a:prstGeom prst="straightConnector1">
                <a:avLst/>
              </a:prstGeom>
              <a:noFill/>
              <a:ln cap="flat" cmpd="sng" w="9525">
                <a:solidFill>
                  <a:srgbClr val="0000FF"/>
                </a:solidFill>
                <a:prstDash val="solid"/>
                <a:round/>
                <a:headEnd len="sm" w="sm" type="none"/>
                <a:tailEnd len="med" w="med" type="triangle"/>
              </a:ln>
            </p:spPr>
          </p:cxnSp>
          <p:grpSp>
            <p:nvGrpSpPr>
              <p:cNvPr id="916" name="Google Shape;916;p52"/>
              <p:cNvGrpSpPr/>
              <p:nvPr/>
            </p:nvGrpSpPr>
            <p:grpSpPr>
              <a:xfrm>
                <a:off x="5595553" y="2812600"/>
                <a:ext cx="554910" cy="1010438"/>
                <a:chOff x="3915890" y="3034850"/>
                <a:chExt cx="554910" cy="1010438"/>
              </a:xfrm>
            </p:grpSpPr>
            <p:sp>
              <p:nvSpPr>
                <p:cNvPr id="917" name="Google Shape;917;p52"/>
                <p:cNvSpPr/>
                <p:nvPr/>
              </p:nvSpPr>
              <p:spPr>
                <a:xfrm>
                  <a:off x="4171100" y="3387369"/>
                  <a:ext cx="299700" cy="305100"/>
                </a:xfrm>
                <a:prstGeom prst="ellipse">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918" name="Google Shape;918;p52"/>
                <p:cNvCxnSpPr>
                  <a:endCxn id="917" idx="1"/>
                </p:cNvCxnSpPr>
                <p:nvPr/>
              </p:nvCxnSpPr>
              <p:spPr>
                <a:xfrm>
                  <a:off x="3915890" y="3034850"/>
                  <a:ext cx="299100" cy="397200"/>
                </a:xfrm>
                <a:prstGeom prst="straightConnector1">
                  <a:avLst/>
                </a:prstGeom>
                <a:noFill/>
                <a:ln cap="flat" cmpd="sng" w="9525">
                  <a:solidFill>
                    <a:srgbClr val="0000FF"/>
                  </a:solidFill>
                  <a:prstDash val="solid"/>
                  <a:round/>
                  <a:headEnd len="sm" w="sm" type="none"/>
                  <a:tailEnd len="med" w="med" type="triangle"/>
                </a:ln>
              </p:spPr>
            </p:cxnSp>
            <p:cxnSp>
              <p:nvCxnSpPr>
                <p:cNvPr id="919" name="Google Shape;919;p52"/>
                <p:cNvCxnSpPr>
                  <a:endCxn id="917" idx="3"/>
                </p:cNvCxnSpPr>
                <p:nvPr/>
              </p:nvCxnSpPr>
              <p:spPr>
                <a:xfrm flipH="1" rot="10800000">
                  <a:off x="3915890" y="3647788"/>
                  <a:ext cx="299100" cy="397500"/>
                </a:xfrm>
                <a:prstGeom prst="straightConnector1">
                  <a:avLst/>
                </a:prstGeom>
                <a:noFill/>
                <a:ln cap="flat" cmpd="sng" w="9525">
                  <a:solidFill>
                    <a:srgbClr val="0000FF"/>
                  </a:solidFill>
                  <a:prstDash val="solid"/>
                  <a:round/>
                  <a:headEnd len="sm" w="sm" type="none"/>
                  <a:tailEnd len="med" w="med" type="triangle"/>
                </a:ln>
              </p:spPr>
            </p:cxnSp>
          </p:grpSp>
        </p:grpSp>
        <p:grpSp>
          <p:nvGrpSpPr>
            <p:cNvPr id="920" name="Google Shape;920;p52"/>
            <p:cNvGrpSpPr/>
            <p:nvPr/>
          </p:nvGrpSpPr>
          <p:grpSpPr>
            <a:xfrm>
              <a:off x="3753163" y="2933313"/>
              <a:ext cx="328800" cy="1226100"/>
              <a:chOff x="2073500" y="2926963"/>
              <a:chExt cx="328800" cy="1226100"/>
            </a:xfrm>
          </p:grpSpPr>
          <p:cxnSp>
            <p:nvCxnSpPr>
              <p:cNvPr id="921" name="Google Shape;921;p52"/>
              <p:cNvCxnSpPr>
                <a:stCxn id="922" idx="6"/>
                <a:endCxn id="923" idx="2"/>
              </p:cNvCxnSpPr>
              <p:nvPr/>
            </p:nvCxnSpPr>
            <p:spPr>
              <a:xfrm>
                <a:off x="2073500" y="4153063"/>
                <a:ext cx="328800" cy="0"/>
              </a:xfrm>
              <a:prstGeom prst="straightConnector1">
                <a:avLst/>
              </a:prstGeom>
              <a:noFill/>
              <a:ln cap="flat" cmpd="sng" w="9525">
                <a:solidFill>
                  <a:srgbClr val="B4A7D6"/>
                </a:solidFill>
                <a:prstDash val="solid"/>
                <a:round/>
                <a:headEnd len="sm" w="sm" type="none"/>
                <a:tailEnd len="med" w="med" type="triangle"/>
              </a:ln>
            </p:spPr>
          </p:cxnSp>
          <p:cxnSp>
            <p:nvCxnSpPr>
              <p:cNvPr id="924" name="Google Shape;924;p52"/>
              <p:cNvCxnSpPr>
                <a:stCxn id="922" idx="6"/>
                <a:endCxn id="925" idx="2"/>
              </p:cNvCxnSpPr>
              <p:nvPr/>
            </p:nvCxnSpPr>
            <p:spPr>
              <a:xfrm flipH="1" rot="10800000">
                <a:off x="2073500" y="3744463"/>
                <a:ext cx="328800" cy="408600"/>
              </a:xfrm>
              <a:prstGeom prst="straightConnector1">
                <a:avLst/>
              </a:prstGeom>
              <a:noFill/>
              <a:ln cap="flat" cmpd="sng" w="9525">
                <a:solidFill>
                  <a:srgbClr val="B4A7D6"/>
                </a:solidFill>
                <a:prstDash val="solid"/>
                <a:round/>
                <a:headEnd len="sm" w="sm" type="none"/>
                <a:tailEnd len="med" w="med" type="triangle"/>
              </a:ln>
            </p:spPr>
          </p:cxnSp>
          <p:cxnSp>
            <p:nvCxnSpPr>
              <p:cNvPr id="926" name="Google Shape;926;p52"/>
              <p:cNvCxnSpPr>
                <a:stCxn id="922" idx="6"/>
                <a:endCxn id="927" idx="2"/>
              </p:cNvCxnSpPr>
              <p:nvPr/>
            </p:nvCxnSpPr>
            <p:spPr>
              <a:xfrm flipH="1" rot="10800000">
                <a:off x="2073500" y="3335563"/>
                <a:ext cx="328800" cy="817500"/>
              </a:xfrm>
              <a:prstGeom prst="straightConnector1">
                <a:avLst/>
              </a:prstGeom>
              <a:noFill/>
              <a:ln cap="flat" cmpd="sng" w="9525">
                <a:solidFill>
                  <a:srgbClr val="B4A7D6"/>
                </a:solidFill>
                <a:prstDash val="solid"/>
                <a:round/>
                <a:headEnd len="sm" w="sm" type="none"/>
                <a:tailEnd len="med" w="med" type="triangle"/>
              </a:ln>
            </p:spPr>
          </p:cxnSp>
          <p:cxnSp>
            <p:nvCxnSpPr>
              <p:cNvPr id="928" name="Google Shape;928;p52"/>
              <p:cNvCxnSpPr>
                <a:stCxn id="922" idx="6"/>
                <a:endCxn id="929" idx="2"/>
              </p:cNvCxnSpPr>
              <p:nvPr/>
            </p:nvCxnSpPr>
            <p:spPr>
              <a:xfrm flipH="1" rot="10800000">
                <a:off x="2073500" y="2926963"/>
                <a:ext cx="328800" cy="1226100"/>
              </a:xfrm>
              <a:prstGeom prst="straightConnector1">
                <a:avLst/>
              </a:prstGeom>
              <a:noFill/>
              <a:ln cap="flat" cmpd="sng" w="9525">
                <a:solidFill>
                  <a:srgbClr val="B4A7D6"/>
                </a:solidFill>
                <a:prstDash val="solid"/>
                <a:round/>
                <a:headEnd len="sm" w="sm" type="none"/>
                <a:tailEnd len="med" w="med" type="triangle"/>
              </a:ln>
            </p:spPr>
          </p:cxnSp>
        </p:grpSp>
        <p:grpSp>
          <p:nvGrpSpPr>
            <p:cNvPr id="930" name="Google Shape;930;p52"/>
            <p:cNvGrpSpPr/>
            <p:nvPr/>
          </p:nvGrpSpPr>
          <p:grpSpPr>
            <a:xfrm>
              <a:off x="3753163" y="2933375"/>
              <a:ext cx="328800" cy="1226100"/>
              <a:chOff x="2073500" y="2927025"/>
              <a:chExt cx="328800" cy="1226100"/>
            </a:xfrm>
          </p:grpSpPr>
          <p:cxnSp>
            <p:nvCxnSpPr>
              <p:cNvPr id="931" name="Google Shape;931;p52"/>
              <p:cNvCxnSpPr>
                <a:stCxn id="932" idx="6"/>
                <a:endCxn id="929" idx="2"/>
              </p:cNvCxnSpPr>
              <p:nvPr/>
            </p:nvCxnSpPr>
            <p:spPr>
              <a:xfrm>
                <a:off x="2073500" y="2927025"/>
                <a:ext cx="328800" cy="0"/>
              </a:xfrm>
              <a:prstGeom prst="straightConnector1">
                <a:avLst/>
              </a:prstGeom>
              <a:noFill/>
              <a:ln cap="flat" cmpd="sng" w="9525">
                <a:solidFill>
                  <a:srgbClr val="B4A7D6"/>
                </a:solidFill>
                <a:prstDash val="solid"/>
                <a:round/>
                <a:headEnd len="sm" w="sm" type="none"/>
                <a:tailEnd len="med" w="med" type="triangle"/>
              </a:ln>
            </p:spPr>
          </p:cxnSp>
          <p:cxnSp>
            <p:nvCxnSpPr>
              <p:cNvPr id="933" name="Google Shape;933;p52"/>
              <p:cNvCxnSpPr>
                <a:stCxn id="932" idx="6"/>
                <a:endCxn id="927" idx="2"/>
              </p:cNvCxnSpPr>
              <p:nvPr/>
            </p:nvCxnSpPr>
            <p:spPr>
              <a:xfrm>
                <a:off x="2073500" y="2927025"/>
                <a:ext cx="328800" cy="408600"/>
              </a:xfrm>
              <a:prstGeom prst="straightConnector1">
                <a:avLst/>
              </a:prstGeom>
              <a:noFill/>
              <a:ln cap="flat" cmpd="sng" w="9525">
                <a:solidFill>
                  <a:srgbClr val="B4A7D6"/>
                </a:solidFill>
                <a:prstDash val="solid"/>
                <a:round/>
                <a:headEnd len="sm" w="sm" type="none"/>
                <a:tailEnd len="med" w="med" type="triangle"/>
              </a:ln>
            </p:spPr>
          </p:cxnSp>
          <p:cxnSp>
            <p:nvCxnSpPr>
              <p:cNvPr id="934" name="Google Shape;934;p52"/>
              <p:cNvCxnSpPr>
                <a:stCxn id="932" idx="6"/>
                <a:endCxn id="925" idx="2"/>
              </p:cNvCxnSpPr>
              <p:nvPr/>
            </p:nvCxnSpPr>
            <p:spPr>
              <a:xfrm>
                <a:off x="2073500" y="2927025"/>
                <a:ext cx="328800" cy="817500"/>
              </a:xfrm>
              <a:prstGeom prst="straightConnector1">
                <a:avLst/>
              </a:prstGeom>
              <a:noFill/>
              <a:ln cap="flat" cmpd="sng" w="9525">
                <a:solidFill>
                  <a:srgbClr val="B4A7D6"/>
                </a:solidFill>
                <a:prstDash val="solid"/>
                <a:round/>
                <a:headEnd len="sm" w="sm" type="none"/>
                <a:tailEnd len="med" w="med" type="triangle"/>
              </a:ln>
            </p:spPr>
          </p:cxnSp>
          <p:cxnSp>
            <p:nvCxnSpPr>
              <p:cNvPr id="935" name="Google Shape;935;p52"/>
              <p:cNvCxnSpPr>
                <a:stCxn id="932" idx="6"/>
                <a:endCxn id="923" idx="2"/>
              </p:cNvCxnSpPr>
              <p:nvPr/>
            </p:nvCxnSpPr>
            <p:spPr>
              <a:xfrm>
                <a:off x="2073500" y="2927025"/>
                <a:ext cx="328800" cy="1226100"/>
              </a:xfrm>
              <a:prstGeom prst="straightConnector1">
                <a:avLst/>
              </a:prstGeom>
              <a:noFill/>
              <a:ln cap="flat" cmpd="sng" w="9525">
                <a:solidFill>
                  <a:srgbClr val="B4A7D6"/>
                </a:solidFill>
                <a:prstDash val="solid"/>
                <a:round/>
                <a:headEnd len="sm" w="sm" type="none"/>
                <a:tailEnd len="med" w="med" type="triangle"/>
              </a:ln>
            </p:spPr>
          </p:cxnSp>
        </p:grpSp>
        <p:grpSp>
          <p:nvGrpSpPr>
            <p:cNvPr id="936" name="Google Shape;936;p52"/>
            <p:cNvGrpSpPr/>
            <p:nvPr/>
          </p:nvGrpSpPr>
          <p:grpSpPr>
            <a:xfrm>
              <a:off x="3753163" y="2933454"/>
              <a:ext cx="328800" cy="1226100"/>
              <a:chOff x="2073500" y="2927104"/>
              <a:chExt cx="328800" cy="1226100"/>
            </a:xfrm>
          </p:grpSpPr>
          <p:cxnSp>
            <p:nvCxnSpPr>
              <p:cNvPr id="937" name="Google Shape;937;p52"/>
              <p:cNvCxnSpPr>
                <a:stCxn id="938" idx="6"/>
                <a:endCxn id="929" idx="2"/>
              </p:cNvCxnSpPr>
              <p:nvPr/>
            </p:nvCxnSpPr>
            <p:spPr>
              <a:xfrm flipH="1" rot="10800000">
                <a:off x="2073500" y="2927104"/>
                <a:ext cx="328800" cy="408600"/>
              </a:xfrm>
              <a:prstGeom prst="straightConnector1">
                <a:avLst/>
              </a:prstGeom>
              <a:noFill/>
              <a:ln cap="flat" cmpd="sng" w="9525">
                <a:solidFill>
                  <a:srgbClr val="B4A7D6"/>
                </a:solidFill>
                <a:prstDash val="solid"/>
                <a:round/>
                <a:headEnd len="sm" w="sm" type="none"/>
                <a:tailEnd len="med" w="med" type="triangle"/>
              </a:ln>
            </p:spPr>
          </p:cxnSp>
          <p:cxnSp>
            <p:nvCxnSpPr>
              <p:cNvPr id="939" name="Google Shape;939;p52"/>
              <p:cNvCxnSpPr>
                <a:stCxn id="938" idx="6"/>
                <a:endCxn id="927" idx="2"/>
              </p:cNvCxnSpPr>
              <p:nvPr/>
            </p:nvCxnSpPr>
            <p:spPr>
              <a:xfrm>
                <a:off x="2073500" y="3335704"/>
                <a:ext cx="328800" cy="0"/>
              </a:xfrm>
              <a:prstGeom prst="straightConnector1">
                <a:avLst/>
              </a:prstGeom>
              <a:noFill/>
              <a:ln cap="flat" cmpd="sng" w="9525">
                <a:solidFill>
                  <a:srgbClr val="B4A7D6"/>
                </a:solidFill>
                <a:prstDash val="solid"/>
                <a:round/>
                <a:headEnd len="sm" w="sm" type="none"/>
                <a:tailEnd len="med" w="med" type="triangle"/>
              </a:ln>
            </p:spPr>
          </p:cxnSp>
          <p:cxnSp>
            <p:nvCxnSpPr>
              <p:cNvPr id="940" name="Google Shape;940;p52"/>
              <p:cNvCxnSpPr>
                <a:stCxn id="938" idx="6"/>
                <a:endCxn id="925" idx="2"/>
              </p:cNvCxnSpPr>
              <p:nvPr/>
            </p:nvCxnSpPr>
            <p:spPr>
              <a:xfrm>
                <a:off x="2073500" y="3335704"/>
                <a:ext cx="328800" cy="408600"/>
              </a:xfrm>
              <a:prstGeom prst="straightConnector1">
                <a:avLst/>
              </a:prstGeom>
              <a:noFill/>
              <a:ln cap="flat" cmpd="sng" w="9525">
                <a:solidFill>
                  <a:srgbClr val="B4A7D6"/>
                </a:solidFill>
                <a:prstDash val="solid"/>
                <a:round/>
                <a:headEnd len="sm" w="sm" type="none"/>
                <a:tailEnd len="med" w="med" type="triangle"/>
              </a:ln>
            </p:spPr>
          </p:cxnSp>
          <p:cxnSp>
            <p:nvCxnSpPr>
              <p:cNvPr id="941" name="Google Shape;941;p52"/>
              <p:cNvCxnSpPr>
                <a:stCxn id="938" idx="6"/>
                <a:endCxn id="923" idx="2"/>
              </p:cNvCxnSpPr>
              <p:nvPr/>
            </p:nvCxnSpPr>
            <p:spPr>
              <a:xfrm>
                <a:off x="2073500" y="3335704"/>
                <a:ext cx="328800" cy="817500"/>
              </a:xfrm>
              <a:prstGeom prst="straightConnector1">
                <a:avLst/>
              </a:prstGeom>
              <a:noFill/>
              <a:ln cap="flat" cmpd="sng" w="9525">
                <a:solidFill>
                  <a:srgbClr val="B4A7D6"/>
                </a:solidFill>
                <a:prstDash val="solid"/>
                <a:round/>
                <a:headEnd len="sm" w="sm" type="none"/>
                <a:tailEnd len="med" w="med" type="triangle"/>
              </a:ln>
            </p:spPr>
          </p:cxnSp>
        </p:grpSp>
        <p:grpSp>
          <p:nvGrpSpPr>
            <p:cNvPr id="942" name="Google Shape;942;p52"/>
            <p:cNvGrpSpPr/>
            <p:nvPr/>
          </p:nvGrpSpPr>
          <p:grpSpPr>
            <a:xfrm>
              <a:off x="3753163" y="2933233"/>
              <a:ext cx="328800" cy="1226100"/>
              <a:chOff x="2073500" y="2926883"/>
              <a:chExt cx="328800" cy="1226100"/>
            </a:xfrm>
          </p:grpSpPr>
          <p:cxnSp>
            <p:nvCxnSpPr>
              <p:cNvPr id="943" name="Google Shape;943;p52"/>
              <p:cNvCxnSpPr>
                <a:stCxn id="944" idx="6"/>
                <a:endCxn id="929" idx="2"/>
              </p:cNvCxnSpPr>
              <p:nvPr/>
            </p:nvCxnSpPr>
            <p:spPr>
              <a:xfrm flipH="1" rot="10800000">
                <a:off x="2073500" y="2926883"/>
                <a:ext cx="328800" cy="817500"/>
              </a:xfrm>
              <a:prstGeom prst="straightConnector1">
                <a:avLst/>
              </a:prstGeom>
              <a:noFill/>
              <a:ln cap="flat" cmpd="sng" w="9525">
                <a:solidFill>
                  <a:srgbClr val="B4A7D6"/>
                </a:solidFill>
                <a:prstDash val="solid"/>
                <a:round/>
                <a:headEnd len="sm" w="sm" type="none"/>
                <a:tailEnd len="med" w="med" type="triangle"/>
              </a:ln>
            </p:spPr>
          </p:cxnSp>
          <p:cxnSp>
            <p:nvCxnSpPr>
              <p:cNvPr id="945" name="Google Shape;945;p52"/>
              <p:cNvCxnSpPr>
                <a:stCxn id="944" idx="6"/>
                <a:endCxn id="927" idx="2"/>
              </p:cNvCxnSpPr>
              <p:nvPr/>
            </p:nvCxnSpPr>
            <p:spPr>
              <a:xfrm flipH="1" rot="10800000">
                <a:off x="2073500" y="3335783"/>
                <a:ext cx="328800" cy="408600"/>
              </a:xfrm>
              <a:prstGeom prst="straightConnector1">
                <a:avLst/>
              </a:prstGeom>
              <a:noFill/>
              <a:ln cap="flat" cmpd="sng" w="9525">
                <a:solidFill>
                  <a:srgbClr val="B4A7D6"/>
                </a:solidFill>
                <a:prstDash val="solid"/>
                <a:round/>
                <a:headEnd len="sm" w="sm" type="none"/>
                <a:tailEnd len="med" w="med" type="triangle"/>
              </a:ln>
            </p:spPr>
          </p:cxnSp>
          <p:cxnSp>
            <p:nvCxnSpPr>
              <p:cNvPr id="946" name="Google Shape;946;p52"/>
              <p:cNvCxnSpPr>
                <a:stCxn id="944" idx="6"/>
                <a:endCxn id="925" idx="2"/>
              </p:cNvCxnSpPr>
              <p:nvPr/>
            </p:nvCxnSpPr>
            <p:spPr>
              <a:xfrm>
                <a:off x="2073500" y="3744383"/>
                <a:ext cx="328800" cy="0"/>
              </a:xfrm>
              <a:prstGeom prst="straightConnector1">
                <a:avLst/>
              </a:prstGeom>
              <a:noFill/>
              <a:ln cap="flat" cmpd="sng" w="9525">
                <a:solidFill>
                  <a:srgbClr val="B4A7D6"/>
                </a:solidFill>
                <a:prstDash val="solid"/>
                <a:round/>
                <a:headEnd len="sm" w="sm" type="none"/>
                <a:tailEnd len="med" w="med" type="triangle"/>
              </a:ln>
            </p:spPr>
          </p:cxnSp>
          <p:cxnSp>
            <p:nvCxnSpPr>
              <p:cNvPr id="947" name="Google Shape;947;p52"/>
              <p:cNvCxnSpPr>
                <a:stCxn id="944" idx="6"/>
                <a:endCxn id="923" idx="2"/>
              </p:cNvCxnSpPr>
              <p:nvPr/>
            </p:nvCxnSpPr>
            <p:spPr>
              <a:xfrm>
                <a:off x="2073500" y="3744383"/>
                <a:ext cx="328800" cy="408600"/>
              </a:xfrm>
              <a:prstGeom prst="straightConnector1">
                <a:avLst/>
              </a:prstGeom>
              <a:noFill/>
              <a:ln cap="flat" cmpd="sng" w="9525">
                <a:solidFill>
                  <a:srgbClr val="B4A7D6"/>
                </a:solidFill>
                <a:prstDash val="solid"/>
                <a:round/>
                <a:headEnd len="sm" w="sm" type="none"/>
                <a:tailEnd len="med" w="med" type="triangle"/>
              </a:ln>
            </p:spPr>
          </p:cxnSp>
        </p:grpSp>
        <p:grpSp>
          <p:nvGrpSpPr>
            <p:cNvPr id="948" name="Google Shape;948;p52"/>
            <p:cNvGrpSpPr/>
            <p:nvPr/>
          </p:nvGrpSpPr>
          <p:grpSpPr>
            <a:xfrm>
              <a:off x="3124513" y="2780825"/>
              <a:ext cx="628650" cy="1531138"/>
              <a:chOff x="1444850" y="2774475"/>
              <a:chExt cx="628650" cy="1531138"/>
            </a:xfrm>
          </p:grpSpPr>
          <p:grpSp>
            <p:nvGrpSpPr>
              <p:cNvPr id="949" name="Google Shape;949;p52"/>
              <p:cNvGrpSpPr/>
              <p:nvPr/>
            </p:nvGrpSpPr>
            <p:grpSpPr>
              <a:xfrm>
                <a:off x="1773800" y="2774475"/>
                <a:ext cx="299700" cy="1531138"/>
                <a:chOff x="1714925" y="2774475"/>
                <a:chExt cx="299700" cy="1531138"/>
              </a:xfrm>
            </p:grpSpPr>
            <p:sp>
              <p:nvSpPr>
                <p:cNvPr id="932" name="Google Shape;932;p52"/>
                <p:cNvSpPr/>
                <p:nvPr/>
              </p:nvSpPr>
              <p:spPr>
                <a:xfrm>
                  <a:off x="1714925" y="2774475"/>
                  <a:ext cx="299700" cy="305100"/>
                </a:xfrm>
                <a:prstGeom prst="ellipse">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938" name="Google Shape;938;p52"/>
                <p:cNvSpPr/>
                <p:nvPr/>
              </p:nvSpPr>
              <p:spPr>
                <a:xfrm>
                  <a:off x="1714925" y="3183154"/>
                  <a:ext cx="299700" cy="305100"/>
                </a:xfrm>
                <a:prstGeom prst="ellipse">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944" name="Google Shape;944;p52"/>
                <p:cNvSpPr/>
                <p:nvPr/>
              </p:nvSpPr>
              <p:spPr>
                <a:xfrm>
                  <a:off x="1714925" y="3591833"/>
                  <a:ext cx="299700" cy="305100"/>
                </a:xfrm>
                <a:prstGeom prst="ellipse">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922" name="Google Shape;922;p52"/>
                <p:cNvSpPr/>
                <p:nvPr/>
              </p:nvSpPr>
              <p:spPr>
                <a:xfrm>
                  <a:off x="1714925" y="4000513"/>
                  <a:ext cx="299700" cy="305100"/>
                </a:xfrm>
                <a:prstGeom prst="ellipse">
                  <a:avLst/>
                </a:prstGeom>
                <a:solidFill>
                  <a:srgbClr val="C27BA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cxnSp>
            <p:nvCxnSpPr>
              <p:cNvPr id="950" name="Google Shape;950;p52"/>
              <p:cNvCxnSpPr>
                <a:stCxn id="951" idx="6"/>
                <a:endCxn id="922" idx="1"/>
              </p:cNvCxnSpPr>
              <p:nvPr/>
            </p:nvCxnSpPr>
            <p:spPr>
              <a:xfrm>
                <a:off x="1444850" y="3540044"/>
                <a:ext cx="372900" cy="505200"/>
              </a:xfrm>
              <a:prstGeom prst="straightConnector1">
                <a:avLst/>
              </a:prstGeom>
              <a:noFill/>
              <a:ln cap="flat" cmpd="sng" w="9525">
                <a:solidFill>
                  <a:srgbClr val="C17BA0"/>
                </a:solidFill>
                <a:prstDash val="solid"/>
                <a:round/>
                <a:headEnd len="sm" w="sm" type="none"/>
                <a:tailEnd len="med" w="med" type="triangle"/>
              </a:ln>
            </p:spPr>
          </p:cxnSp>
          <p:cxnSp>
            <p:nvCxnSpPr>
              <p:cNvPr id="952" name="Google Shape;952;p52"/>
              <p:cNvCxnSpPr>
                <a:stCxn id="951" idx="6"/>
                <a:endCxn id="944" idx="2"/>
              </p:cNvCxnSpPr>
              <p:nvPr/>
            </p:nvCxnSpPr>
            <p:spPr>
              <a:xfrm>
                <a:off x="1444850" y="3540044"/>
                <a:ext cx="329100" cy="204300"/>
              </a:xfrm>
              <a:prstGeom prst="straightConnector1">
                <a:avLst/>
              </a:prstGeom>
              <a:noFill/>
              <a:ln cap="flat" cmpd="sng" w="9525">
                <a:solidFill>
                  <a:srgbClr val="C17BA0"/>
                </a:solidFill>
                <a:prstDash val="solid"/>
                <a:round/>
                <a:headEnd len="sm" w="sm" type="none"/>
                <a:tailEnd len="med" w="med" type="triangle"/>
              </a:ln>
            </p:spPr>
          </p:cxnSp>
          <p:cxnSp>
            <p:nvCxnSpPr>
              <p:cNvPr id="953" name="Google Shape;953;p52"/>
              <p:cNvCxnSpPr>
                <a:stCxn id="951" idx="6"/>
                <a:endCxn id="938" idx="2"/>
              </p:cNvCxnSpPr>
              <p:nvPr/>
            </p:nvCxnSpPr>
            <p:spPr>
              <a:xfrm flipH="1" rot="10800000">
                <a:off x="1444850" y="3335744"/>
                <a:ext cx="329100" cy="204300"/>
              </a:xfrm>
              <a:prstGeom prst="straightConnector1">
                <a:avLst/>
              </a:prstGeom>
              <a:noFill/>
              <a:ln cap="flat" cmpd="sng" w="9525">
                <a:solidFill>
                  <a:srgbClr val="C17BA0"/>
                </a:solidFill>
                <a:prstDash val="solid"/>
                <a:round/>
                <a:headEnd len="sm" w="sm" type="none"/>
                <a:tailEnd len="med" w="med" type="triangle"/>
              </a:ln>
            </p:spPr>
          </p:cxnSp>
          <p:cxnSp>
            <p:nvCxnSpPr>
              <p:cNvPr id="954" name="Google Shape;954;p52"/>
              <p:cNvCxnSpPr>
                <a:stCxn id="951" idx="6"/>
                <a:endCxn id="932" idx="3"/>
              </p:cNvCxnSpPr>
              <p:nvPr/>
            </p:nvCxnSpPr>
            <p:spPr>
              <a:xfrm flipH="1" rot="10800000">
                <a:off x="1444850" y="3034844"/>
                <a:ext cx="372900" cy="505200"/>
              </a:xfrm>
              <a:prstGeom prst="straightConnector1">
                <a:avLst/>
              </a:prstGeom>
              <a:noFill/>
              <a:ln cap="flat" cmpd="sng" w="9525">
                <a:solidFill>
                  <a:srgbClr val="C17BA0"/>
                </a:solidFill>
                <a:prstDash val="solid"/>
                <a:round/>
                <a:headEnd len="sm" w="sm" type="none"/>
                <a:tailEnd len="med" w="med" type="triangle"/>
              </a:ln>
            </p:spPr>
          </p:cxnSp>
        </p:grpSp>
        <p:grpSp>
          <p:nvGrpSpPr>
            <p:cNvPr id="955" name="Google Shape;955;p52"/>
            <p:cNvGrpSpPr/>
            <p:nvPr/>
          </p:nvGrpSpPr>
          <p:grpSpPr>
            <a:xfrm>
              <a:off x="4082113" y="2780825"/>
              <a:ext cx="299700" cy="1531138"/>
              <a:chOff x="2402450" y="2774475"/>
              <a:chExt cx="299700" cy="1531138"/>
            </a:xfrm>
          </p:grpSpPr>
          <p:sp>
            <p:nvSpPr>
              <p:cNvPr id="929" name="Google Shape;929;p52"/>
              <p:cNvSpPr/>
              <p:nvPr/>
            </p:nvSpPr>
            <p:spPr>
              <a:xfrm>
                <a:off x="2402450" y="2774475"/>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927" name="Google Shape;927;p52"/>
              <p:cNvSpPr/>
              <p:nvPr/>
            </p:nvSpPr>
            <p:spPr>
              <a:xfrm>
                <a:off x="2402450" y="3183154"/>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925" name="Google Shape;925;p52"/>
              <p:cNvSpPr/>
              <p:nvPr/>
            </p:nvSpPr>
            <p:spPr>
              <a:xfrm>
                <a:off x="2402450" y="3591833"/>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923" name="Google Shape;923;p52"/>
              <p:cNvSpPr/>
              <p:nvPr/>
            </p:nvSpPr>
            <p:spPr>
              <a:xfrm>
                <a:off x="2402450" y="4000513"/>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956" name="Google Shape;956;p52"/>
            <p:cNvGrpSpPr/>
            <p:nvPr/>
          </p:nvGrpSpPr>
          <p:grpSpPr>
            <a:xfrm>
              <a:off x="4381813" y="2780925"/>
              <a:ext cx="628800" cy="1531138"/>
              <a:chOff x="2702150" y="2774575"/>
              <a:chExt cx="628800" cy="1531138"/>
            </a:xfrm>
          </p:grpSpPr>
          <p:grpSp>
            <p:nvGrpSpPr>
              <p:cNvPr id="957" name="Google Shape;957;p52"/>
              <p:cNvGrpSpPr/>
              <p:nvPr/>
            </p:nvGrpSpPr>
            <p:grpSpPr>
              <a:xfrm>
                <a:off x="2702150" y="2927125"/>
                <a:ext cx="329100" cy="1226179"/>
                <a:chOff x="2073350" y="2927025"/>
                <a:chExt cx="329100" cy="1226179"/>
              </a:xfrm>
            </p:grpSpPr>
            <p:cxnSp>
              <p:nvCxnSpPr>
                <p:cNvPr id="958" name="Google Shape;958;p52"/>
                <p:cNvCxnSpPr>
                  <a:endCxn id="959" idx="2"/>
                </p:cNvCxnSpPr>
                <p:nvPr/>
              </p:nvCxnSpPr>
              <p:spPr>
                <a:xfrm>
                  <a:off x="2073350" y="4153063"/>
                  <a:ext cx="329100" cy="0"/>
                </a:xfrm>
                <a:prstGeom prst="straightConnector1">
                  <a:avLst/>
                </a:prstGeom>
                <a:noFill/>
                <a:ln cap="flat" cmpd="sng" w="9525">
                  <a:solidFill>
                    <a:srgbClr val="9FC5E8"/>
                  </a:solidFill>
                  <a:prstDash val="solid"/>
                  <a:round/>
                  <a:headEnd len="sm" w="sm" type="none"/>
                  <a:tailEnd len="med" w="med" type="triangle"/>
                </a:ln>
              </p:spPr>
            </p:cxnSp>
            <p:cxnSp>
              <p:nvCxnSpPr>
                <p:cNvPr id="960" name="Google Shape;960;p52"/>
                <p:cNvCxnSpPr>
                  <a:endCxn id="961" idx="2"/>
                </p:cNvCxnSpPr>
                <p:nvPr/>
              </p:nvCxnSpPr>
              <p:spPr>
                <a:xfrm flipH="1" rot="10800000">
                  <a:off x="2073350" y="3744383"/>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962" name="Google Shape;962;p52"/>
                <p:cNvCxnSpPr>
                  <a:endCxn id="963" idx="2"/>
                </p:cNvCxnSpPr>
                <p:nvPr/>
              </p:nvCxnSpPr>
              <p:spPr>
                <a:xfrm flipH="1" rot="10800000">
                  <a:off x="2073350" y="3335704"/>
                  <a:ext cx="329100" cy="817500"/>
                </a:xfrm>
                <a:prstGeom prst="straightConnector1">
                  <a:avLst/>
                </a:prstGeom>
                <a:noFill/>
                <a:ln cap="flat" cmpd="sng" w="9525">
                  <a:solidFill>
                    <a:srgbClr val="9FC5E8"/>
                  </a:solidFill>
                  <a:prstDash val="solid"/>
                  <a:round/>
                  <a:headEnd len="sm" w="sm" type="none"/>
                  <a:tailEnd len="med" w="med" type="triangle"/>
                </a:ln>
              </p:spPr>
            </p:cxnSp>
            <p:cxnSp>
              <p:nvCxnSpPr>
                <p:cNvPr id="964" name="Google Shape;964;p52"/>
                <p:cNvCxnSpPr>
                  <a:endCxn id="965" idx="2"/>
                </p:cNvCxnSpPr>
                <p:nvPr/>
              </p:nvCxnSpPr>
              <p:spPr>
                <a:xfrm flipH="1" rot="10800000">
                  <a:off x="2073350" y="2927025"/>
                  <a:ext cx="329100" cy="1226100"/>
                </a:xfrm>
                <a:prstGeom prst="straightConnector1">
                  <a:avLst/>
                </a:prstGeom>
                <a:noFill/>
                <a:ln cap="flat" cmpd="sng" w="9525">
                  <a:solidFill>
                    <a:srgbClr val="9FC5E8"/>
                  </a:solidFill>
                  <a:prstDash val="solid"/>
                  <a:round/>
                  <a:headEnd len="sm" w="sm" type="none"/>
                  <a:tailEnd len="med" w="med" type="triangle"/>
                </a:ln>
              </p:spPr>
            </p:cxnSp>
          </p:grpSp>
          <p:grpSp>
            <p:nvGrpSpPr>
              <p:cNvPr id="966" name="Google Shape;966;p52"/>
              <p:cNvGrpSpPr/>
              <p:nvPr/>
            </p:nvGrpSpPr>
            <p:grpSpPr>
              <a:xfrm>
                <a:off x="2702150" y="2926983"/>
                <a:ext cx="329100" cy="1226180"/>
                <a:chOff x="2073350" y="2926883"/>
                <a:chExt cx="329100" cy="1226180"/>
              </a:xfrm>
            </p:grpSpPr>
            <p:cxnSp>
              <p:nvCxnSpPr>
                <p:cNvPr id="967" name="Google Shape;967;p52"/>
                <p:cNvCxnSpPr>
                  <a:endCxn id="965" idx="2"/>
                </p:cNvCxnSpPr>
                <p:nvPr/>
              </p:nvCxnSpPr>
              <p:spPr>
                <a:xfrm>
                  <a:off x="2073350" y="2927025"/>
                  <a:ext cx="329100" cy="0"/>
                </a:xfrm>
                <a:prstGeom prst="straightConnector1">
                  <a:avLst/>
                </a:prstGeom>
                <a:noFill/>
                <a:ln cap="flat" cmpd="sng" w="9525">
                  <a:solidFill>
                    <a:srgbClr val="9FC5E8"/>
                  </a:solidFill>
                  <a:prstDash val="solid"/>
                  <a:round/>
                  <a:headEnd len="sm" w="sm" type="none"/>
                  <a:tailEnd len="med" w="med" type="triangle"/>
                </a:ln>
              </p:spPr>
            </p:cxnSp>
            <p:cxnSp>
              <p:nvCxnSpPr>
                <p:cNvPr id="968" name="Google Shape;968;p52"/>
                <p:cNvCxnSpPr>
                  <a:endCxn id="963" idx="2"/>
                </p:cNvCxnSpPr>
                <p:nvPr/>
              </p:nvCxnSpPr>
              <p:spPr>
                <a:xfrm>
                  <a:off x="2073350" y="2927104"/>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969" name="Google Shape;969;p52"/>
                <p:cNvCxnSpPr>
                  <a:endCxn id="961" idx="2"/>
                </p:cNvCxnSpPr>
                <p:nvPr/>
              </p:nvCxnSpPr>
              <p:spPr>
                <a:xfrm>
                  <a:off x="2073350" y="2926883"/>
                  <a:ext cx="329100" cy="817500"/>
                </a:xfrm>
                <a:prstGeom prst="straightConnector1">
                  <a:avLst/>
                </a:prstGeom>
                <a:noFill/>
                <a:ln cap="flat" cmpd="sng" w="9525">
                  <a:solidFill>
                    <a:srgbClr val="9FC5E8"/>
                  </a:solidFill>
                  <a:prstDash val="solid"/>
                  <a:round/>
                  <a:headEnd len="sm" w="sm" type="none"/>
                  <a:tailEnd len="med" w="med" type="triangle"/>
                </a:ln>
              </p:spPr>
            </p:cxnSp>
            <p:cxnSp>
              <p:nvCxnSpPr>
                <p:cNvPr id="970" name="Google Shape;970;p52"/>
                <p:cNvCxnSpPr>
                  <a:endCxn id="959" idx="2"/>
                </p:cNvCxnSpPr>
                <p:nvPr/>
              </p:nvCxnSpPr>
              <p:spPr>
                <a:xfrm>
                  <a:off x="2073350" y="2926963"/>
                  <a:ext cx="329100" cy="1226100"/>
                </a:xfrm>
                <a:prstGeom prst="straightConnector1">
                  <a:avLst/>
                </a:prstGeom>
                <a:noFill/>
                <a:ln cap="flat" cmpd="sng" w="9525">
                  <a:solidFill>
                    <a:srgbClr val="9FC5E8"/>
                  </a:solidFill>
                  <a:prstDash val="solid"/>
                  <a:round/>
                  <a:headEnd len="sm" w="sm" type="none"/>
                  <a:tailEnd len="med" w="med" type="triangle"/>
                </a:ln>
              </p:spPr>
            </p:cxnSp>
          </p:grpSp>
          <p:grpSp>
            <p:nvGrpSpPr>
              <p:cNvPr id="971" name="Google Shape;971;p52"/>
              <p:cNvGrpSpPr/>
              <p:nvPr/>
            </p:nvGrpSpPr>
            <p:grpSpPr>
              <a:xfrm>
                <a:off x="2702150" y="2927125"/>
                <a:ext cx="329100" cy="1226038"/>
                <a:chOff x="2073350" y="2927025"/>
                <a:chExt cx="329100" cy="1226038"/>
              </a:xfrm>
            </p:grpSpPr>
            <p:cxnSp>
              <p:nvCxnSpPr>
                <p:cNvPr id="972" name="Google Shape;972;p52"/>
                <p:cNvCxnSpPr>
                  <a:endCxn id="965" idx="2"/>
                </p:cNvCxnSpPr>
                <p:nvPr/>
              </p:nvCxnSpPr>
              <p:spPr>
                <a:xfrm flipH="1" rot="10800000">
                  <a:off x="2073350" y="2927025"/>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973" name="Google Shape;973;p52"/>
                <p:cNvCxnSpPr>
                  <a:endCxn id="963" idx="2"/>
                </p:cNvCxnSpPr>
                <p:nvPr/>
              </p:nvCxnSpPr>
              <p:spPr>
                <a:xfrm>
                  <a:off x="2073350" y="3335704"/>
                  <a:ext cx="329100" cy="0"/>
                </a:xfrm>
                <a:prstGeom prst="straightConnector1">
                  <a:avLst/>
                </a:prstGeom>
                <a:noFill/>
                <a:ln cap="flat" cmpd="sng" w="9525">
                  <a:solidFill>
                    <a:srgbClr val="9FC5E8"/>
                  </a:solidFill>
                  <a:prstDash val="solid"/>
                  <a:round/>
                  <a:headEnd len="sm" w="sm" type="none"/>
                  <a:tailEnd len="med" w="med" type="triangle"/>
                </a:ln>
              </p:spPr>
            </p:cxnSp>
            <p:cxnSp>
              <p:nvCxnSpPr>
                <p:cNvPr id="974" name="Google Shape;974;p52"/>
                <p:cNvCxnSpPr>
                  <a:endCxn id="961" idx="2"/>
                </p:cNvCxnSpPr>
                <p:nvPr/>
              </p:nvCxnSpPr>
              <p:spPr>
                <a:xfrm>
                  <a:off x="2073350" y="3335783"/>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975" name="Google Shape;975;p52"/>
                <p:cNvCxnSpPr>
                  <a:endCxn id="959" idx="2"/>
                </p:cNvCxnSpPr>
                <p:nvPr/>
              </p:nvCxnSpPr>
              <p:spPr>
                <a:xfrm>
                  <a:off x="2073350" y="3335563"/>
                  <a:ext cx="329100" cy="817500"/>
                </a:xfrm>
                <a:prstGeom prst="straightConnector1">
                  <a:avLst/>
                </a:prstGeom>
                <a:noFill/>
                <a:ln cap="flat" cmpd="sng" w="9525">
                  <a:solidFill>
                    <a:srgbClr val="9FC5E8"/>
                  </a:solidFill>
                  <a:prstDash val="solid"/>
                  <a:round/>
                  <a:headEnd len="sm" w="sm" type="none"/>
                  <a:tailEnd len="med" w="med" type="triangle"/>
                </a:ln>
              </p:spPr>
            </p:cxnSp>
          </p:grpSp>
          <p:grpSp>
            <p:nvGrpSpPr>
              <p:cNvPr id="976" name="Google Shape;976;p52"/>
              <p:cNvGrpSpPr/>
              <p:nvPr/>
            </p:nvGrpSpPr>
            <p:grpSpPr>
              <a:xfrm>
                <a:off x="2702150" y="2927125"/>
                <a:ext cx="329100" cy="1226038"/>
                <a:chOff x="2073350" y="2927025"/>
                <a:chExt cx="329100" cy="1226038"/>
              </a:xfrm>
            </p:grpSpPr>
            <p:cxnSp>
              <p:nvCxnSpPr>
                <p:cNvPr id="977" name="Google Shape;977;p52"/>
                <p:cNvCxnSpPr>
                  <a:endCxn id="965" idx="2"/>
                </p:cNvCxnSpPr>
                <p:nvPr/>
              </p:nvCxnSpPr>
              <p:spPr>
                <a:xfrm flipH="1" rot="10800000">
                  <a:off x="2073350" y="2927025"/>
                  <a:ext cx="329100" cy="817500"/>
                </a:xfrm>
                <a:prstGeom prst="straightConnector1">
                  <a:avLst/>
                </a:prstGeom>
                <a:noFill/>
                <a:ln cap="flat" cmpd="sng" w="9525">
                  <a:solidFill>
                    <a:srgbClr val="9FC5E8"/>
                  </a:solidFill>
                  <a:prstDash val="solid"/>
                  <a:round/>
                  <a:headEnd len="sm" w="sm" type="none"/>
                  <a:tailEnd len="med" w="med" type="triangle"/>
                </a:ln>
              </p:spPr>
            </p:cxnSp>
            <p:cxnSp>
              <p:nvCxnSpPr>
                <p:cNvPr id="978" name="Google Shape;978;p52"/>
                <p:cNvCxnSpPr>
                  <a:endCxn id="963" idx="2"/>
                </p:cNvCxnSpPr>
                <p:nvPr/>
              </p:nvCxnSpPr>
              <p:spPr>
                <a:xfrm flipH="1" rot="10800000">
                  <a:off x="2073350" y="3335704"/>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979" name="Google Shape;979;p52"/>
                <p:cNvCxnSpPr>
                  <a:endCxn id="961" idx="2"/>
                </p:cNvCxnSpPr>
                <p:nvPr/>
              </p:nvCxnSpPr>
              <p:spPr>
                <a:xfrm>
                  <a:off x="2073350" y="3744383"/>
                  <a:ext cx="329100" cy="0"/>
                </a:xfrm>
                <a:prstGeom prst="straightConnector1">
                  <a:avLst/>
                </a:prstGeom>
                <a:noFill/>
                <a:ln cap="flat" cmpd="sng" w="9525">
                  <a:solidFill>
                    <a:srgbClr val="9FC5E8"/>
                  </a:solidFill>
                  <a:prstDash val="solid"/>
                  <a:round/>
                  <a:headEnd len="sm" w="sm" type="none"/>
                  <a:tailEnd len="med" w="med" type="triangle"/>
                </a:ln>
              </p:spPr>
            </p:cxnSp>
            <p:cxnSp>
              <p:nvCxnSpPr>
                <p:cNvPr id="980" name="Google Shape;980;p52"/>
                <p:cNvCxnSpPr>
                  <a:endCxn id="959" idx="2"/>
                </p:cNvCxnSpPr>
                <p:nvPr/>
              </p:nvCxnSpPr>
              <p:spPr>
                <a:xfrm>
                  <a:off x="2073350" y="3744463"/>
                  <a:ext cx="329100" cy="408600"/>
                </a:xfrm>
                <a:prstGeom prst="straightConnector1">
                  <a:avLst/>
                </a:prstGeom>
                <a:noFill/>
                <a:ln cap="flat" cmpd="sng" w="9525">
                  <a:solidFill>
                    <a:srgbClr val="9FC5E8"/>
                  </a:solidFill>
                  <a:prstDash val="solid"/>
                  <a:round/>
                  <a:headEnd len="sm" w="sm" type="none"/>
                  <a:tailEnd len="med" w="med" type="triangle"/>
                </a:ln>
              </p:spPr>
            </p:cxnSp>
          </p:grpSp>
          <p:grpSp>
            <p:nvGrpSpPr>
              <p:cNvPr id="981" name="Google Shape;981;p52"/>
              <p:cNvGrpSpPr/>
              <p:nvPr/>
            </p:nvGrpSpPr>
            <p:grpSpPr>
              <a:xfrm>
                <a:off x="3031250" y="2774575"/>
                <a:ext cx="299700" cy="1531138"/>
                <a:chOff x="2402450" y="2774475"/>
                <a:chExt cx="299700" cy="1531138"/>
              </a:xfrm>
            </p:grpSpPr>
            <p:sp>
              <p:nvSpPr>
                <p:cNvPr id="965" name="Google Shape;965;p52"/>
                <p:cNvSpPr/>
                <p:nvPr/>
              </p:nvSpPr>
              <p:spPr>
                <a:xfrm>
                  <a:off x="2402450" y="2774475"/>
                  <a:ext cx="299700" cy="3051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963" name="Google Shape;963;p52"/>
                <p:cNvSpPr/>
                <p:nvPr/>
              </p:nvSpPr>
              <p:spPr>
                <a:xfrm>
                  <a:off x="2402450" y="3183154"/>
                  <a:ext cx="299700" cy="3051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961" name="Google Shape;961;p52"/>
                <p:cNvSpPr/>
                <p:nvPr/>
              </p:nvSpPr>
              <p:spPr>
                <a:xfrm>
                  <a:off x="2402450" y="3591833"/>
                  <a:ext cx="299700" cy="3051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959" name="Google Shape;959;p52"/>
                <p:cNvSpPr/>
                <p:nvPr/>
              </p:nvSpPr>
              <p:spPr>
                <a:xfrm>
                  <a:off x="2402450" y="4000513"/>
                  <a:ext cx="299700" cy="305100"/>
                </a:xfrm>
                <a:prstGeom prst="ellipse">
                  <a:avLst/>
                </a:prstGeom>
                <a:solidFill>
                  <a:srgbClr val="9FC5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grpSp>
          <p:nvGrpSpPr>
            <p:cNvPr id="982" name="Google Shape;982;p52"/>
            <p:cNvGrpSpPr/>
            <p:nvPr/>
          </p:nvGrpSpPr>
          <p:grpSpPr>
            <a:xfrm>
              <a:off x="5010613" y="2780925"/>
              <a:ext cx="628800" cy="1531138"/>
              <a:chOff x="3330950" y="2774575"/>
              <a:chExt cx="628800" cy="1531138"/>
            </a:xfrm>
          </p:grpSpPr>
          <p:grpSp>
            <p:nvGrpSpPr>
              <p:cNvPr id="983" name="Google Shape;983;p52"/>
              <p:cNvGrpSpPr/>
              <p:nvPr/>
            </p:nvGrpSpPr>
            <p:grpSpPr>
              <a:xfrm>
                <a:off x="3330950" y="2927125"/>
                <a:ext cx="329100" cy="1226179"/>
                <a:chOff x="2073350" y="2927025"/>
                <a:chExt cx="329100" cy="1226179"/>
              </a:xfrm>
            </p:grpSpPr>
            <p:cxnSp>
              <p:nvCxnSpPr>
                <p:cNvPr id="984" name="Google Shape;984;p52"/>
                <p:cNvCxnSpPr>
                  <a:endCxn id="985" idx="2"/>
                </p:cNvCxnSpPr>
                <p:nvPr/>
              </p:nvCxnSpPr>
              <p:spPr>
                <a:xfrm>
                  <a:off x="2073350" y="4153063"/>
                  <a:ext cx="329100" cy="0"/>
                </a:xfrm>
                <a:prstGeom prst="straightConnector1">
                  <a:avLst/>
                </a:prstGeom>
                <a:noFill/>
                <a:ln cap="flat" cmpd="sng" w="9525">
                  <a:solidFill>
                    <a:srgbClr val="4A86E8"/>
                  </a:solidFill>
                  <a:prstDash val="solid"/>
                  <a:round/>
                  <a:headEnd len="sm" w="sm" type="none"/>
                  <a:tailEnd len="med" w="med" type="triangle"/>
                </a:ln>
              </p:spPr>
            </p:cxnSp>
            <p:cxnSp>
              <p:nvCxnSpPr>
                <p:cNvPr id="986" name="Google Shape;986;p52"/>
                <p:cNvCxnSpPr>
                  <a:endCxn id="913" idx="2"/>
                </p:cNvCxnSpPr>
                <p:nvPr/>
              </p:nvCxnSpPr>
              <p:spPr>
                <a:xfrm flipH="1" rot="10800000">
                  <a:off x="2073350" y="3744383"/>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987" name="Google Shape;987;p52"/>
                <p:cNvCxnSpPr>
                  <a:endCxn id="915" idx="2"/>
                </p:cNvCxnSpPr>
                <p:nvPr/>
              </p:nvCxnSpPr>
              <p:spPr>
                <a:xfrm flipH="1" rot="10800000">
                  <a:off x="2073350" y="3335704"/>
                  <a:ext cx="329100" cy="817500"/>
                </a:xfrm>
                <a:prstGeom prst="straightConnector1">
                  <a:avLst/>
                </a:prstGeom>
                <a:noFill/>
                <a:ln cap="flat" cmpd="sng" w="9525">
                  <a:solidFill>
                    <a:srgbClr val="4A86E8"/>
                  </a:solidFill>
                  <a:prstDash val="solid"/>
                  <a:round/>
                  <a:headEnd len="sm" w="sm" type="none"/>
                  <a:tailEnd len="med" w="med" type="triangle"/>
                </a:ln>
              </p:spPr>
            </p:cxnSp>
            <p:cxnSp>
              <p:nvCxnSpPr>
                <p:cNvPr id="988" name="Google Shape;988;p52"/>
                <p:cNvCxnSpPr>
                  <a:endCxn id="989" idx="2"/>
                </p:cNvCxnSpPr>
                <p:nvPr/>
              </p:nvCxnSpPr>
              <p:spPr>
                <a:xfrm flipH="1" rot="10800000">
                  <a:off x="2073350" y="2927025"/>
                  <a:ext cx="329100" cy="1226100"/>
                </a:xfrm>
                <a:prstGeom prst="straightConnector1">
                  <a:avLst/>
                </a:prstGeom>
                <a:noFill/>
                <a:ln cap="flat" cmpd="sng" w="9525">
                  <a:solidFill>
                    <a:srgbClr val="4A86E8"/>
                  </a:solidFill>
                  <a:prstDash val="solid"/>
                  <a:round/>
                  <a:headEnd len="sm" w="sm" type="none"/>
                  <a:tailEnd len="med" w="med" type="triangle"/>
                </a:ln>
              </p:spPr>
            </p:cxnSp>
          </p:grpSp>
          <p:grpSp>
            <p:nvGrpSpPr>
              <p:cNvPr id="990" name="Google Shape;990;p52"/>
              <p:cNvGrpSpPr/>
              <p:nvPr/>
            </p:nvGrpSpPr>
            <p:grpSpPr>
              <a:xfrm>
                <a:off x="3330950" y="2926983"/>
                <a:ext cx="329100" cy="1226180"/>
                <a:chOff x="2073350" y="2926883"/>
                <a:chExt cx="329100" cy="1226180"/>
              </a:xfrm>
            </p:grpSpPr>
            <p:cxnSp>
              <p:nvCxnSpPr>
                <p:cNvPr id="991" name="Google Shape;991;p52"/>
                <p:cNvCxnSpPr>
                  <a:endCxn id="989" idx="2"/>
                </p:cNvCxnSpPr>
                <p:nvPr/>
              </p:nvCxnSpPr>
              <p:spPr>
                <a:xfrm>
                  <a:off x="2073350" y="2927025"/>
                  <a:ext cx="329100" cy="0"/>
                </a:xfrm>
                <a:prstGeom prst="straightConnector1">
                  <a:avLst/>
                </a:prstGeom>
                <a:noFill/>
                <a:ln cap="flat" cmpd="sng" w="9525">
                  <a:solidFill>
                    <a:srgbClr val="4A86E8"/>
                  </a:solidFill>
                  <a:prstDash val="solid"/>
                  <a:round/>
                  <a:headEnd len="sm" w="sm" type="none"/>
                  <a:tailEnd len="med" w="med" type="triangle"/>
                </a:ln>
              </p:spPr>
            </p:cxnSp>
            <p:cxnSp>
              <p:nvCxnSpPr>
                <p:cNvPr id="992" name="Google Shape;992;p52"/>
                <p:cNvCxnSpPr>
                  <a:endCxn id="915" idx="2"/>
                </p:cNvCxnSpPr>
                <p:nvPr/>
              </p:nvCxnSpPr>
              <p:spPr>
                <a:xfrm>
                  <a:off x="2073350" y="2927104"/>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993" name="Google Shape;993;p52"/>
                <p:cNvCxnSpPr>
                  <a:endCxn id="913" idx="2"/>
                </p:cNvCxnSpPr>
                <p:nvPr/>
              </p:nvCxnSpPr>
              <p:spPr>
                <a:xfrm>
                  <a:off x="2073350" y="2926883"/>
                  <a:ext cx="329100" cy="817500"/>
                </a:xfrm>
                <a:prstGeom prst="straightConnector1">
                  <a:avLst/>
                </a:prstGeom>
                <a:noFill/>
                <a:ln cap="flat" cmpd="sng" w="9525">
                  <a:solidFill>
                    <a:srgbClr val="4A86E8"/>
                  </a:solidFill>
                  <a:prstDash val="solid"/>
                  <a:round/>
                  <a:headEnd len="sm" w="sm" type="none"/>
                  <a:tailEnd len="med" w="med" type="triangle"/>
                </a:ln>
              </p:spPr>
            </p:cxnSp>
            <p:cxnSp>
              <p:nvCxnSpPr>
                <p:cNvPr id="994" name="Google Shape;994;p52"/>
                <p:cNvCxnSpPr>
                  <a:endCxn id="985" idx="2"/>
                </p:cNvCxnSpPr>
                <p:nvPr/>
              </p:nvCxnSpPr>
              <p:spPr>
                <a:xfrm>
                  <a:off x="2073350" y="2926963"/>
                  <a:ext cx="329100" cy="1226100"/>
                </a:xfrm>
                <a:prstGeom prst="straightConnector1">
                  <a:avLst/>
                </a:prstGeom>
                <a:noFill/>
                <a:ln cap="flat" cmpd="sng" w="9525">
                  <a:solidFill>
                    <a:srgbClr val="4A86E8"/>
                  </a:solidFill>
                  <a:prstDash val="solid"/>
                  <a:round/>
                  <a:headEnd len="sm" w="sm" type="none"/>
                  <a:tailEnd len="med" w="med" type="triangle"/>
                </a:ln>
              </p:spPr>
            </p:cxnSp>
          </p:grpSp>
          <p:grpSp>
            <p:nvGrpSpPr>
              <p:cNvPr id="995" name="Google Shape;995;p52"/>
              <p:cNvGrpSpPr/>
              <p:nvPr/>
            </p:nvGrpSpPr>
            <p:grpSpPr>
              <a:xfrm>
                <a:off x="3330950" y="2927125"/>
                <a:ext cx="329100" cy="1226038"/>
                <a:chOff x="2073350" y="2927025"/>
                <a:chExt cx="329100" cy="1226038"/>
              </a:xfrm>
            </p:grpSpPr>
            <p:cxnSp>
              <p:nvCxnSpPr>
                <p:cNvPr id="996" name="Google Shape;996;p52"/>
                <p:cNvCxnSpPr>
                  <a:endCxn id="989" idx="2"/>
                </p:cNvCxnSpPr>
                <p:nvPr/>
              </p:nvCxnSpPr>
              <p:spPr>
                <a:xfrm flipH="1" rot="10800000">
                  <a:off x="2073350" y="2927025"/>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997" name="Google Shape;997;p52"/>
                <p:cNvCxnSpPr>
                  <a:endCxn id="915" idx="2"/>
                </p:cNvCxnSpPr>
                <p:nvPr/>
              </p:nvCxnSpPr>
              <p:spPr>
                <a:xfrm>
                  <a:off x="2073350" y="3335704"/>
                  <a:ext cx="329100" cy="0"/>
                </a:xfrm>
                <a:prstGeom prst="straightConnector1">
                  <a:avLst/>
                </a:prstGeom>
                <a:noFill/>
                <a:ln cap="flat" cmpd="sng" w="9525">
                  <a:solidFill>
                    <a:srgbClr val="4A86E8"/>
                  </a:solidFill>
                  <a:prstDash val="solid"/>
                  <a:round/>
                  <a:headEnd len="sm" w="sm" type="none"/>
                  <a:tailEnd len="med" w="med" type="triangle"/>
                </a:ln>
              </p:spPr>
            </p:cxnSp>
            <p:cxnSp>
              <p:nvCxnSpPr>
                <p:cNvPr id="998" name="Google Shape;998;p52"/>
                <p:cNvCxnSpPr>
                  <a:endCxn id="913" idx="2"/>
                </p:cNvCxnSpPr>
                <p:nvPr/>
              </p:nvCxnSpPr>
              <p:spPr>
                <a:xfrm>
                  <a:off x="2073350" y="3335783"/>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999" name="Google Shape;999;p52"/>
                <p:cNvCxnSpPr>
                  <a:endCxn id="985" idx="2"/>
                </p:cNvCxnSpPr>
                <p:nvPr/>
              </p:nvCxnSpPr>
              <p:spPr>
                <a:xfrm>
                  <a:off x="2073350" y="3335563"/>
                  <a:ext cx="329100" cy="817500"/>
                </a:xfrm>
                <a:prstGeom prst="straightConnector1">
                  <a:avLst/>
                </a:prstGeom>
                <a:noFill/>
                <a:ln cap="flat" cmpd="sng" w="9525">
                  <a:solidFill>
                    <a:srgbClr val="4A86E8"/>
                  </a:solidFill>
                  <a:prstDash val="solid"/>
                  <a:round/>
                  <a:headEnd len="sm" w="sm" type="none"/>
                  <a:tailEnd len="med" w="med" type="triangle"/>
                </a:ln>
              </p:spPr>
            </p:cxnSp>
          </p:grpSp>
          <p:grpSp>
            <p:nvGrpSpPr>
              <p:cNvPr id="1000" name="Google Shape;1000;p52"/>
              <p:cNvGrpSpPr/>
              <p:nvPr/>
            </p:nvGrpSpPr>
            <p:grpSpPr>
              <a:xfrm>
                <a:off x="3330950" y="2927125"/>
                <a:ext cx="329100" cy="1226038"/>
                <a:chOff x="2073350" y="2927025"/>
                <a:chExt cx="329100" cy="1226038"/>
              </a:xfrm>
            </p:grpSpPr>
            <p:cxnSp>
              <p:nvCxnSpPr>
                <p:cNvPr id="1001" name="Google Shape;1001;p52"/>
                <p:cNvCxnSpPr>
                  <a:endCxn id="989" idx="2"/>
                </p:cNvCxnSpPr>
                <p:nvPr/>
              </p:nvCxnSpPr>
              <p:spPr>
                <a:xfrm flipH="1" rot="10800000">
                  <a:off x="2073350" y="2927025"/>
                  <a:ext cx="329100" cy="817500"/>
                </a:xfrm>
                <a:prstGeom prst="straightConnector1">
                  <a:avLst/>
                </a:prstGeom>
                <a:noFill/>
                <a:ln cap="flat" cmpd="sng" w="9525">
                  <a:solidFill>
                    <a:srgbClr val="4A86E8"/>
                  </a:solidFill>
                  <a:prstDash val="solid"/>
                  <a:round/>
                  <a:headEnd len="sm" w="sm" type="none"/>
                  <a:tailEnd len="med" w="med" type="triangle"/>
                </a:ln>
              </p:spPr>
            </p:cxnSp>
            <p:cxnSp>
              <p:nvCxnSpPr>
                <p:cNvPr id="1002" name="Google Shape;1002;p52"/>
                <p:cNvCxnSpPr>
                  <a:endCxn id="915" idx="2"/>
                </p:cNvCxnSpPr>
                <p:nvPr/>
              </p:nvCxnSpPr>
              <p:spPr>
                <a:xfrm flipH="1" rot="10800000">
                  <a:off x="2073350" y="3335704"/>
                  <a:ext cx="329100" cy="408600"/>
                </a:xfrm>
                <a:prstGeom prst="straightConnector1">
                  <a:avLst/>
                </a:prstGeom>
                <a:noFill/>
                <a:ln cap="flat" cmpd="sng" w="9525">
                  <a:solidFill>
                    <a:srgbClr val="4A86E8"/>
                  </a:solidFill>
                  <a:prstDash val="solid"/>
                  <a:round/>
                  <a:headEnd len="sm" w="sm" type="none"/>
                  <a:tailEnd len="med" w="med" type="triangle"/>
                </a:ln>
              </p:spPr>
            </p:cxnSp>
            <p:cxnSp>
              <p:nvCxnSpPr>
                <p:cNvPr id="1003" name="Google Shape;1003;p52"/>
                <p:cNvCxnSpPr>
                  <a:endCxn id="913" idx="2"/>
                </p:cNvCxnSpPr>
                <p:nvPr/>
              </p:nvCxnSpPr>
              <p:spPr>
                <a:xfrm>
                  <a:off x="2073350" y="3744383"/>
                  <a:ext cx="329100" cy="0"/>
                </a:xfrm>
                <a:prstGeom prst="straightConnector1">
                  <a:avLst/>
                </a:prstGeom>
                <a:noFill/>
                <a:ln cap="flat" cmpd="sng" w="9525">
                  <a:solidFill>
                    <a:srgbClr val="4A86E8"/>
                  </a:solidFill>
                  <a:prstDash val="solid"/>
                  <a:round/>
                  <a:headEnd len="sm" w="sm" type="none"/>
                  <a:tailEnd len="med" w="med" type="triangle"/>
                </a:ln>
              </p:spPr>
            </p:cxnSp>
            <p:cxnSp>
              <p:nvCxnSpPr>
                <p:cNvPr id="1004" name="Google Shape;1004;p52"/>
                <p:cNvCxnSpPr>
                  <a:endCxn id="985" idx="2"/>
                </p:cNvCxnSpPr>
                <p:nvPr/>
              </p:nvCxnSpPr>
              <p:spPr>
                <a:xfrm>
                  <a:off x="2073350" y="3744463"/>
                  <a:ext cx="329100" cy="408600"/>
                </a:xfrm>
                <a:prstGeom prst="straightConnector1">
                  <a:avLst/>
                </a:prstGeom>
                <a:noFill/>
                <a:ln cap="flat" cmpd="sng" w="9525">
                  <a:solidFill>
                    <a:srgbClr val="4A86E8"/>
                  </a:solidFill>
                  <a:prstDash val="solid"/>
                  <a:round/>
                  <a:headEnd len="sm" w="sm" type="none"/>
                  <a:tailEnd len="med" w="med" type="triangle"/>
                </a:ln>
              </p:spPr>
            </p:cxnSp>
          </p:grpSp>
          <p:grpSp>
            <p:nvGrpSpPr>
              <p:cNvPr id="1005" name="Google Shape;1005;p52"/>
              <p:cNvGrpSpPr/>
              <p:nvPr/>
            </p:nvGrpSpPr>
            <p:grpSpPr>
              <a:xfrm>
                <a:off x="3660050" y="2774575"/>
                <a:ext cx="299700" cy="1531138"/>
                <a:chOff x="2402450" y="2774475"/>
                <a:chExt cx="299700" cy="1531138"/>
              </a:xfrm>
            </p:grpSpPr>
            <p:sp>
              <p:nvSpPr>
                <p:cNvPr id="989" name="Google Shape;989;p52"/>
                <p:cNvSpPr/>
                <p:nvPr/>
              </p:nvSpPr>
              <p:spPr>
                <a:xfrm>
                  <a:off x="2402450" y="2774475"/>
                  <a:ext cx="299700" cy="305100"/>
                </a:xfrm>
                <a:prstGeom prst="ellipse">
                  <a:avLst/>
                </a:prstGeom>
                <a:solidFill>
                  <a:srgbClr val="4A86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915" name="Google Shape;915;p52"/>
                <p:cNvSpPr/>
                <p:nvPr/>
              </p:nvSpPr>
              <p:spPr>
                <a:xfrm>
                  <a:off x="2402450" y="3183154"/>
                  <a:ext cx="299700" cy="305100"/>
                </a:xfrm>
                <a:prstGeom prst="ellipse">
                  <a:avLst/>
                </a:prstGeom>
                <a:solidFill>
                  <a:srgbClr val="4A86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913" name="Google Shape;913;p52"/>
                <p:cNvSpPr/>
                <p:nvPr/>
              </p:nvSpPr>
              <p:spPr>
                <a:xfrm>
                  <a:off x="2402450" y="3591833"/>
                  <a:ext cx="299700" cy="305100"/>
                </a:xfrm>
                <a:prstGeom prst="ellipse">
                  <a:avLst/>
                </a:prstGeom>
                <a:solidFill>
                  <a:srgbClr val="4A86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985" name="Google Shape;985;p52"/>
                <p:cNvSpPr/>
                <p:nvPr/>
              </p:nvSpPr>
              <p:spPr>
                <a:xfrm>
                  <a:off x="2402450" y="4000513"/>
                  <a:ext cx="299700" cy="305100"/>
                </a:xfrm>
                <a:prstGeom prst="ellipse">
                  <a:avLst/>
                </a:prstGeom>
                <a:solidFill>
                  <a:srgbClr val="4A86E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sp>
          <p:nvSpPr>
            <p:cNvPr id="951" name="Google Shape;951;p52"/>
            <p:cNvSpPr/>
            <p:nvPr/>
          </p:nvSpPr>
          <p:spPr>
            <a:xfrm>
              <a:off x="2824813" y="3393844"/>
              <a:ext cx="299700" cy="3051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006" name="Google Shape;1006;p52"/>
          <p:cNvGrpSpPr/>
          <p:nvPr/>
        </p:nvGrpSpPr>
        <p:grpSpPr>
          <a:xfrm>
            <a:off x="2615263" y="2780825"/>
            <a:ext cx="1557150" cy="1531238"/>
            <a:chOff x="3453463" y="2780825"/>
            <a:chExt cx="1557150" cy="1531238"/>
          </a:xfrm>
        </p:grpSpPr>
        <p:grpSp>
          <p:nvGrpSpPr>
            <p:cNvPr id="1007" name="Google Shape;1007;p52"/>
            <p:cNvGrpSpPr/>
            <p:nvPr/>
          </p:nvGrpSpPr>
          <p:grpSpPr>
            <a:xfrm>
              <a:off x="3453463" y="2780825"/>
              <a:ext cx="1557150" cy="1531238"/>
              <a:chOff x="3453463" y="2780825"/>
              <a:chExt cx="1557150" cy="1531238"/>
            </a:xfrm>
          </p:grpSpPr>
          <p:cxnSp>
            <p:nvCxnSpPr>
              <p:cNvPr id="1008" name="Google Shape;1008;p52"/>
              <p:cNvCxnSpPr>
                <a:endCxn id="1009" idx="2"/>
              </p:cNvCxnSpPr>
              <p:nvPr/>
            </p:nvCxnSpPr>
            <p:spPr>
              <a:xfrm flipH="1" rot="10800000">
                <a:off x="3753013" y="3342054"/>
                <a:ext cx="329100" cy="817500"/>
              </a:xfrm>
              <a:prstGeom prst="straightConnector1">
                <a:avLst/>
              </a:prstGeom>
              <a:noFill/>
              <a:ln cap="flat" cmpd="sng" w="9525">
                <a:solidFill>
                  <a:srgbClr val="B4A7D6"/>
                </a:solidFill>
                <a:prstDash val="solid"/>
                <a:round/>
                <a:headEnd len="sm" w="sm" type="none"/>
                <a:tailEnd len="med" w="med" type="triangle"/>
              </a:ln>
            </p:spPr>
          </p:cxnSp>
          <p:cxnSp>
            <p:nvCxnSpPr>
              <p:cNvPr id="1010" name="Google Shape;1010;p52"/>
              <p:cNvCxnSpPr>
                <a:endCxn id="1009" idx="2"/>
              </p:cNvCxnSpPr>
              <p:nvPr/>
            </p:nvCxnSpPr>
            <p:spPr>
              <a:xfrm>
                <a:off x="3753013" y="2933454"/>
                <a:ext cx="329100" cy="408600"/>
              </a:xfrm>
              <a:prstGeom prst="straightConnector1">
                <a:avLst/>
              </a:prstGeom>
              <a:noFill/>
              <a:ln cap="flat" cmpd="sng" w="9525">
                <a:solidFill>
                  <a:srgbClr val="B4A7D6"/>
                </a:solidFill>
                <a:prstDash val="solid"/>
                <a:round/>
                <a:headEnd len="sm" w="sm" type="none"/>
                <a:tailEnd len="med" w="med" type="triangle"/>
              </a:ln>
            </p:spPr>
          </p:cxnSp>
          <p:cxnSp>
            <p:nvCxnSpPr>
              <p:cNvPr id="1011" name="Google Shape;1011;p52"/>
              <p:cNvCxnSpPr>
                <a:endCxn id="1009" idx="2"/>
              </p:cNvCxnSpPr>
              <p:nvPr/>
            </p:nvCxnSpPr>
            <p:spPr>
              <a:xfrm>
                <a:off x="3753013" y="3342054"/>
                <a:ext cx="329100" cy="0"/>
              </a:xfrm>
              <a:prstGeom prst="straightConnector1">
                <a:avLst/>
              </a:prstGeom>
              <a:noFill/>
              <a:ln cap="flat" cmpd="sng" w="9525">
                <a:solidFill>
                  <a:srgbClr val="B4A7D6"/>
                </a:solidFill>
                <a:prstDash val="solid"/>
                <a:round/>
                <a:headEnd len="sm" w="sm" type="none"/>
                <a:tailEnd len="med" w="med" type="triangle"/>
              </a:ln>
            </p:spPr>
          </p:cxnSp>
          <p:cxnSp>
            <p:nvCxnSpPr>
              <p:cNvPr id="1012" name="Google Shape;1012;p52"/>
              <p:cNvCxnSpPr>
                <a:endCxn id="1009" idx="2"/>
              </p:cNvCxnSpPr>
              <p:nvPr/>
            </p:nvCxnSpPr>
            <p:spPr>
              <a:xfrm flipH="1" rot="10800000">
                <a:off x="3753013" y="3342054"/>
                <a:ext cx="329100" cy="408600"/>
              </a:xfrm>
              <a:prstGeom prst="straightConnector1">
                <a:avLst/>
              </a:prstGeom>
              <a:noFill/>
              <a:ln cap="flat" cmpd="sng" w="9525">
                <a:solidFill>
                  <a:srgbClr val="B4A7D6"/>
                </a:solidFill>
                <a:prstDash val="solid"/>
                <a:round/>
                <a:headEnd len="sm" w="sm" type="none"/>
                <a:tailEnd len="med" w="med" type="triangle"/>
              </a:ln>
            </p:spPr>
          </p:cxnSp>
          <p:grpSp>
            <p:nvGrpSpPr>
              <p:cNvPr id="1013" name="Google Shape;1013;p52"/>
              <p:cNvGrpSpPr/>
              <p:nvPr/>
            </p:nvGrpSpPr>
            <p:grpSpPr>
              <a:xfrm>
                <a:off x="4381813" y="2933475"/>
                <a:ext cx="329100" cy="1226038"/>
                <a:chOff x="2073350" y="2927025"/>
                <a:chExt cx="329100" cy="1226038"/>
              </a:xfrm>
            </p:grpSpPr>
            <p:cxnSp>
              <p:nvCxnSpPr>
                <p:cNvPr id="1014" name="Google Shape;1014;p52"/>
                <p:cNvCxnSpPr/>
                <p:nvPr/>
              </p:nvCxnSpPr>
              <p:spPr>
                <a:xfrm flipH="1" rot="10800000">
                  <a:off x="2073350" y="2927025"/>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1015" name="Google Shape;1015;p52"/>
                <p:cNvCxnSpPr/>
                <p:nvPr/>
              </p:nvCxnSpPr>
              <p:spPr>
                <a:xfrm>
                  <a:off x="2073350" y="3335704"/>
                  <a:ext cx="329100" cy="0"/>
                </a:xfrm>
                <a:prstGeom prst="straightConnector1">
                  <a:avLst/>
                </a:prstGeom>
                <a:noFill/>
                <a:ln cap="flat" cmpd="sng" w="9525">
                  <a:solidFill>
                    <a:srgbClr val="9FC5E8"/>
                  </a:solidFill>
                  <a:prstDash val="solid"/>
                  <a:round/>
                  <a:headEnd len="sm" w="sm" type="none"/>
                  <a:tailEnd len="med" w="med" type="triangle"/>
                </a:ln>
              </p:spPr>
            </p:cxnSp>
            <p:cxnSp>
              <p:nvCxnSpPr>
                <p:cNvPr id="1016" name="Google Shape;1016;p52"/>
                <p:cNvCxnSpPr/>
                <p:nvPr/>
              </p:nvCxnSpPr>
              <p:spPr>
                <a:xfrm>
                  <a:off x="2073350" y="3335783"/>
                  <a:ext cx="329100" cy="408600"/>
                </a:xfrm>
                <a:prstGeom prst="straightConnector1">
                  <a:avLst/>
                </a:prstGeom>
                <a:noFill/>
                <a:ln cap="flat" cmpd="sng" w="9525">
                  <a:solidFill>
                    <a:srgbClr val="9FC5E8"/>
                  </a:solidFill>
                  <a:prstDash val="solid"/>
                  <a:round/>
                  <a:headEnd len="sm" w="sm" type="none"/>
                  <a:tailEnd len="med" w="med" type="triangle"/>
                </a:ln>
              </p:spPr>
            </p:cxnSp>
            <p:cxnSp>
              <p:nvCxnSpPr>
                <p:cNvPr id="1017" name="Google Shape;1017;p52"/>
                <p:cNvCxnSpPr/>
                <p:nvPr/>
              </p:nvCxnSpPr>
              <p:spPr>
                <a:xfrm>
                  <a:off x="2073350" y="3335563"/>
                  <a:ext cx="329100" cy="817500"/>
                </a:xfrm>
                <a:prstGeom prst="straightConnector1">
                  <a:avLst/>
                </a:prstGeom>
                <a:noFill/>
                <a:ln cap="flat" cmpd="sng" w="9525">
                  <a:solidFill>
                    <a:srgbClr val="9FC5E8"/>
                  </a:solidFill>
                  <a:prstDash val="solid"/>
                  <a:round/>
                  <a:headEnd len="sm" w="sm" type="none"/>
                  <a:tailEnd len="med" w="med" type="triangle"/>
                </a:ln>
              </p:spPr>
            </p:cxnSp>
          </p:grpSp>
          <p:grpSp>
            <p:nvGrpSpPr>
              <p:cNvPr id="1018" name="Google Shape;1018;p52"/>
              <p:cNvGrpSpPr/>
              <p:nvPr/>
            </p:nvGrpSpPr>
            <p:grpSpPr>
              <a:xfrm>
                <a:off x="3453463" y="2780825"/>
                <a:ext cx="299700" cy="1531138"/>
                <a:chOff x="1714925" y="2774475"/>
                <a:chExt cx="299700" cy="1531138"/>
              </a:xfrm>
            </p:grpSpPr>
            <p:sp>
              <p:nvSpPr>
                <p:cNvPr id="1019" name="Google Shape;1019;p52"/>
                <p:cNvSpPr/>
                <p:nvPr/>
              </p:nvSpPr>
              <p:spPr>
                <a:xfrm>
                  <a:off x="1714925" y="2774475"/>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20" name="Google Shape;1020;p52"/>
                <p:cNvSpPr/>
                <p:nvPr/>
              </p:nvSpPr>
              <p:spPr>
                <a:xfrm>
                  <a:off x="1714925" y="3183154"/>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21" name="Google Shape;1021;p52"/>
                <p:cNvSpPr/>
                <p:nvPr/>
              </p:nvSpPr>
              <p:spPr>
                <a:xfrm>
                  <a:off x="1714925" y="359183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22" name="Google Shape;1022;p52"/>
                <p:cNvSpPr/>
                <p:nvPr/>
              </p:nvSpPr>
              <p:spPr>
                <a:xfrm>
                  <a:off x="1714925" y="400051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023" name="Google Shape;1023;p52"/>
              <p:cNvGrpSpPr/>
              <p:nvPr/>
            </p:nvGrpSpPr>
            <p:grpSpPr>
              <a:xfrm>
                <a:off x="4710913" y="2780925"/>
                <a:ext cx="299700" cy="1531138"/>
                <a:chOff x="2402450" y="2774475"/>
                <a:chExt cx="299700" cy="1531138"/>
              </a:xfrm>
            </p:grpSpPr>
            <p:sp>
              <p:nvSpPr>
                <p:cNvPr id="1024" name="Google Shape;1024;p52"/>
                <p:cNvSpPr/>
                <p:nvPr/>
              </p:nvSpPr>
              <p:spPr>
                <a:xfrm>
                  <a:off x="2402450" y="2774475"/>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25" name="Google Shape;1025;p52"/>
                <p:cNvSpPr/>
                <p:nvPr/>
              </p:nvSpPr>
              <p:spPr>
                <a:xfrm>
                  <a:off x="2402450" y="3183154"/>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26" name="Google Shape;1026;p52"/>
                <p:cNvSpPr/>
                <p:nvPr/>
              </p:nvSpPr>
              <p:spPr>
                <a:xfrm>
                  <a:off x="2402450" y="359183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27" name="Google Shape;1027;p52"/>
                <p:cNvSpPr/>
                <p:nvPr/>
              </p:nvSpPr>
              <p:spPr>
                <a:xfrm>
                  <a:off x="2402450" y="400051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009" name="Google Shape;1009;p52"/>
              <p:cNvSpPr/>
              <p:nvPr/>
            </p:nvSpPr>
            <p:spPr>
              <a:xfrm>
                <a:off x="4082113" y="3189504"/>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028" name="Google Shape;1028;p52"/>
            <p:cNvGrpSpPr/>
            <p:nvPr/>
          </p:nvGrpSpPr>
          <p:grpSpPr>
            <a:xfrm>
              <a:off x="4082113" y="2780825"/>
              <a:ext cx="299700" cy="1531138"/>
              <a:chOff x="2402450" y="2774475"/>
              <a:chExt cx="299700" cy="1531138"/>
            </a:xfrm>
          </p:grpSpPr>
          <p:sp>
            <p:nvSpPr>
              <p:cNvPr id="1029" name="Google Shape;1029;p52"/>
              <p:cNvSpPr/>
              <p:nvPr/>
            </p:nvSpPr>
            <p:spPr>
              <a:xfrm>
                <a:off x="2402450" y="2774475"/>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30" name="Google Shape;1030;p52"/>
              <p:cNvSpPr/>
              <p:nvPr/>
            </p:nvSpPr>
            <p:spPr>
              <a:xfrm>
                <a:off x="2402450" y="3591833"/>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31" name="Google Shape;1031;p52"/>
              <p:cNvSpPr/>
              <p:nvPr/>
            </p:nvSpPr>
            <p:spPr>
              <a:xfrm>
                <a:off x="2402450" y="4000513"/>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grpSp>
        <p:nvGrpSpPr>
          <p:cNvPr id="1032" name="Google Shape;1032;p52"/>
          <p:cNvGrpSpPr/>
          <p:nvPr/>
        </p:nvGrpSpPr>
        <p:grpSpPr>
          <a:xfrm>
            <a:off x="2615263" y="2780825"/>
            <a:ext cx="1557150" cy="1531238"/>
            <a:chOff x="3453463" y="2780825"/>
            <a:chExt cx="1557150" cy="1531238"/>
          </a:xfrm>
        </p:grpSpPr>
        <p:grpSp>
          <p:nvGrpSpPr>
            <p:cNvPr id="1033" name="Google Shape;1033;p52"/>
            <p:cNvGrpSpPr/>
            <p:nvPr/>
          </p:nvGrpSpPr>
          <p:grpSpPr>
            <a:xfrm>
              <a:off x="3453463" y="2780825"/>
              <a:ext cx="1557150" cy="1531238"/>
              <a:chOff x="3453463" y="2780825"/>
              <a:chExt cx="1557150" cy="1531238"/>
            </a:xfrm>
          </p:grpSpPr>
          <p:cxnSp>
            <p:nvCxnSpPr>
              <p:cNvPr id="1034" name="Google Shape;1034;p52"/>
              <p:cNvCxnSpPr>
                <a:endCxn id="1035" idx="2"/>
              </p:cNvCxnSpPr>
              <p:nvPr/>
            </p:nvCxnSpPr>
            <p:spPr>
              <a:xfrm flipH="1" rot="10800000">
                <a:off x="3753013" y="3342054"/>
                <a:ext cx="329100" cy="817500"/>
              </a:xfrm>
              <a:prstGeom prst="straightConnector1">
                <a:avLst/>
              </a:prstGeom>
              <a:noFill/>
              <a:ln cap="flat" cmpd="sng" w="9525">
                <a:solidFill>
                  <a:srgbClr val="F3F3F3"/>
                </a:solidFill>
                <a:prstDash val="solid"/>
                <a:round/>
                <a:headEnd len="sm" w="sm" type="none"/>
                <a:tailEnd len="med" w="med" type="triangle"/>
              </a:ln>
            </p:spPr>
          </p:cxnSp>
          <p:cxnSp>
            <p:nvCxnSpPr>
              <p:cNvPr id="1036" name="Google Shape;1036;p52"/>
              <p:cNvCxnSpPr>
                <a:endCxn id="1035" idx="2"/>
              </p:cNvCxnSpPr>
              <p:nvPr/>
            </p:nvCxnSpPr>
            <p:spPr>
              <a:xfrm>
                <a:off x="3753013" y="2933454"/>
                <a:ext cx="329100" cy="408600"/>
              </a:xfrm>
              <a:prstGeom prst="straightConnector1">
                <a:avLst/>
              </a:prstGeom>
              <a:noFill/>
              <a:ln cap="flat" cmpd="sng" w="9525">
                <a:solidFill>
                  <a:srgbClr val="9900FF"/>
                </a:solidFill>
                <a:prstDash val="solid"/>
                <a:round/>
                <a:headEnd len="sm" w="sm" type="none"/>
                <a:tailEnd len="med" w="med" type="triangle"/>
              </a:ln>
            </p:spPr>
          </p:cxnSp>
          <p:cxnSp>
            <p:nvCxnSpPr>
              <p:cNvPr id="1037" name="Google Shape;1037;p52"/>
              <p:cNvCxnSpPr>
                <a:endCxn id="1035" idx="2"/>
              </p:cNvCxnSpPr>
              <p:nvPr/>
            </p:nvCxnSpPr>
            <p:spPr>
              <a:xfrm>
                <a:off x="3753013" y="3342054"/>
                <a:ext cx="329100" cy="0"/>
              </a:xfrm>
              <a:prstGeom prst="straightConnector1">
                <a:avLst/>
              </a:prstGeom>
              <a:noFill/>
              <a:ln cap="flat" cmpd="sng" w="9525">
                <a:solidFill>
                  <a:srgbClr val="F3F3F3"/>
                </a:solidFill>
                <a:prstDash val="solid"/>
                <a:round/>
                <a:headEnd len="sm" w="sm" type="none"/>
                <a:tailEnd len="med" w="med" type="triangle"/>
              </a:ln>
            </p:spPr>
          </p:cxnSp>
          <p:cxnSp>
            <p:nvCxnSpPr>
              <p:cNvPr id="1038" name="Google Shape;1038;p52"/>
              <p:cNvCxnSpPr>
                <a:endCxn id="1035" idx="2"/>
              </p:cNvCxnSpPr>
              <p:nvPr/>
            </p:nvCxnSpPr>
            <p:spPr>
              <a:xfrm flipH="1" rot="10800000">
                <a:off x="3753013" y="3342054"/>
                <a:ext cx="329100" cy="408600"/>
              </a:xfrm>
              <a:prstGeom prst="straightConnector1">
                <a:avLst/>
              </a:prstGeom>
              <a:noFill/>
              <a:ln cap="flat" cmpd="sng" w="9525">
                <a:solidFill>
                  <a:srgbClr val="9900FF"/>
                </a:solidFill>
                <a:prstDash val="solid"/>
                <a:round/>
                <a:headEnd len="sm" w="sm" type="none"/>
                <a:tailEnd len="med" w="med" type="triangle"/>
              </a:ln>
            </p:spPr>
          </p:cxnSp>
          <p:grpSp>
            <p:nvGrpSpPr>
              <p:cNvPr id="1039" name="Google Shape;1039;p52"/>
              <p:cNvGrpSpPr/>
              <p:nvPr/>
            </p:nvGrpSpPr>
            <p:grpSpPr>
              <a:xfrm>
                <a:off x="4381813" y="2933475"/>
                <a:ext cx="329100" cy="1226038"/>
                <a:chOff x="2073350" y="2927025"/>
                <a:chExt cx="329100" cy="1226038"/>
              </a:xfrm>
            </p:grpSpPr>
            <p:cxnSp>
              <p:nvCxnSpPr>
                <p:cNvPr id="1040" name="Google Shape;1040;p52"/>
                <p:cNvCxnSpPr/>
                <p:nvPr/>
              </p:nvCxnSpPr>
              <p:spPr>
                <a:xfrm flipH="1" rot="10800000">
                  <a:off x="2073350" y="2927025"/>
                  <a:ext cx="329100" cy="408600"/>
                </a:xfrm>
                <a:prstGeom prst="straightConnector1">
                  <a:avLst/>
                </a:prstGeom>
                <a:noFill/>
                <a:ln cap="flat" cmpd="sng" w="9525">
                  <a:solidFill>
                    <a:srgbClr val="F3F3F3"/>
                  </a:solidFill>
                  <a:prstDash val="solid"/>
                  <a:round/>
                  <a:headEnd len="sm" w="sm" type="none"/>
                  <a:tailEnd len="med" w="med" type="triangle"/>
                </a:ln>
              </p:spPr>
            </p:cxnSp>
            <p:cxnSp>
              <p:nvCxnSpPr>
                <p:cNvPr id="1041" name="Google Shape;1041;p52"/>
                <p:cNvCxnSpPr/>
                <p:nvPr/>
              </p:nvCxnSpPr>
              <p:spPr>
                <a:xfrm>
                  <a:off x="2073350" y="3335704"/>
                  <a:ext cx="329100" cy="0"/>
                </a:xfrm>
                <a:prstGeom prst="straightConnector1">
                  <a:avLst/>
                </a:prstGeom>
                <a:noFill/>
                <a:ln cap="flat" cmpd="sng" w="9525">
                  <a:solidFill>
                    <a:srgbClr val="F3F3F3"/>
                  </a:solidFill>
                  <a:prstDash val="solid"/>
                  <a:round/>
                  <a:headEnd len="sm" w="sm" type="none"/>
                  <a:tailEnd len="med" w="med" type="triangle"/>
                </a:ln>
              </p:spPr>
            </p:cxnSp>
            <p:cxnSp>
              <p:nvCxnSpPr>
                <p:cNvPr id="1042" name="Google Shape;1042;p52"/>
                <p:cNvCxnSpPr/>
                <p:nvPr/>
              </p:nvCxnSpPr>
              <p:spPr>
                <a:xfrm>
                  <a:off x="2073350" y="3335783"/>
                  <a:ext cx="329100" cy="408600"/>
                </a:xfrm>
                <a:prstGeom prst="straightConnector1">
                  <a:avLst/>
                </a:prstGeom>
                <a:noFill/>
                <a:ln cap="flat" cmpd="sng" w="9525">
                  <a:solidFill>
                    <a:srgbClr val="F3F3F3"/>
                  </a:solidFill>
                  <a:prstDash val="solid"/>
                  <a:round/>
                  <a:headEnd len="sm" w="sm" type="none"/>
                  <a:tailEnd len="med" w="med" type="triangle"/>
                </a:ln>
              </p:spPr>
            </p:cxnSp>
            <p:cxnSp>
              <p:nvCxnSpPr>
                <p:cNvPr id="1043" name="Google Shape;1043;p52"/>
                <p:cNvCxnSpPr/>
                <p:nvPr/>
              </p:nvCxnSpPr>
              <p:spPr>
                <a:xfrm>
                  <a:off x="2073350" y="3335563"/>
                  <a:ext cx="329100" cy="817500"/>
                </a:xfrm>
                <a:prstGeom prst="straightConnector1">
                  <a:avLst/>
                </a:prstGeom>
                <a:noFill/>
                <a:ln cap="flat" cmpd="sng" w="9525">
                  <a:solidFill>
                    <a:srgbClr val="F3F3F3"/>
                  </a:solidFill>
                  <a:prstDash val="solid"/>
                  <a:round/>
                  <a:headEnd len="sm" w="sm" type="none"/>
                  <a:tailEnd len="med" w="med" type="triangle"/>
                </a:ln>
              </p:spPr>
            </p:cxnSp>
          </p:grpSp>
          <p:grpSp>
            <p:nvGrpSpPr>
              <p:cNvPr id="1044" name="Google Shape;1044;p52"/>
              <p:cNvGrpSpPr/>
              <p:nvPr/>
            </p:nvGrpSpPr>
            <p:grpSpPr>
              <a:xfrm>
                <a:off x="3453463" y="2780825"/>
                <a:ext cx="299700" cy="1531138"/>
                <a:chOff x="1714925" y="2774475"/>
                <a:chExt cx="299700" cy="1531138"/>
              </a:xfrm>
            </p:grpSpPr>
            <p:sp>
              <p:nvSpPr>
                <p:cNvPr id="1045" name="Google Shape;1045;p52"/>
                <p:cNvSpPr/>
                <p:nvPr/>
              </p:nvSpPr>
              <p:spPr>
                <a:xfrm>
                  <a:off x="1714925" y="2774475"/>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46" name="Google Shape;1046;p52"/>
                <p:cNvSpPr/>
                <p:nvPr/>
              </p:nvSpPr>
              <p:spPr>
                <a:xfrm>
                  <a:off x="1714925" y="3183154"/>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47" name="Google Shape;1047;p52"/>
                <p:cNvSpPr/>
                <p:nvPr/>
              </p:nvSpPr>
              <p:spPr>
                <a:xfrm>
                  <a:off x="1714925" y="359183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48" name="Google Shape;1048;p52"/>
                <p:cNvSpPr/>
                <p:nvPr/>
              </p:nvSpPr>
              <p:spPr>
                <a:xfrm>
                  <a:off x="1714925" y="400051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049" name="Google Shape;1049;p52"/>
              <p:cNvGrpSpPr/>
              <p:nvPr/>
            </p:nvGrpSpPr>
            <p:grpSpPr>
              <a:xfrm>
                <a:off x="4710913" y="2780925"/>
                <a:ext cx="299700" cy="1531138"/>
                <a:chOff x="2402450" y="2774475"/>
                <a:chExt cx="299700" cy="1531138"/>
              </a:xfrm>
            </p:grpSpPr>
            <p:sp>
              <p:nvSpPr>
                <p:cNvPr id="1050" name="Google Shape;1050;p52"/>
                <p:cNvSpPr/>
                <p:nvPr/>
              </p:nvSpPr>
              <p:spPr>
                <a:xfrm>
                  <a:off x="2402450" y="2774475"/>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51" name="Google Shape;1051;p52"/>
                <p:cNvSpPr/>
                <p:nvPr/>
              </p:nvSpPr>
              <p:spPr>
                <a:xfrm>
                  <a:off x="2402450" y="3183154"/>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52" name="Google Shape;1052;p52"/>
                <p:cNvSpPr/>
                <p:nvPr/>
              </p:nvSpPr>
              <p:spPr>
                <a:xfrm>
                  <a:off x="2402450" y="359183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53" name="Google Shape;1053;p52"/>
                <p:cNvSpPr/>
                <p:nvPr/>
              </p:nvSpPr>
              <p:spPr>
                <a:xfrm>
                  <a:off x="2402450" y="400051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035" name="Google Shape;1035;p52"/>
              <p:cNvSpPr/>
              <p:nvPr/>
            </p:nvSpPr>
            <p:spPr>
              <a:xfrm>
                <a:off x="4082113" y="3189504"/>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054" name="Google Shape;1054;p52"/>
            <p:cNvGrpSpPr/>
            <p:nvPr/>
          </p:nvGrpSpPr>
          <p:grpSpPr>
            <a:xfrm>
              <a:off x="4082113" y="2780825"/>
              <a:ext cx="299700" cy="1531138"/>
              <a:chOff x="2402450" y="2774475"/>
              <a:chExt cx="299700" cy="1531138"/>
            </a:xfrm>
          </p:grpSpPr>
          <p:sp>
            <p:nvSpPr>
              <p:cNvPr id="1055" name="Google Shape;1055;p52"/>
              <p:cNvSpPr/>
              <p:nvPr/>
            </p:nvSpPr>
            <p:spPr>
              <a:xfrm>
                <a:off x="2402450" y="2774475"/>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56" name="Google Shape;1056;p52"/>
              <p:cNvSpPr/>
              <p:nvPr/>
            </p:nvSpPr>
            <p:spPr>
              <a:xfrm>
                <a:off x="2402450" y="3591833"/>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57" name="Google Shape;1057;p52"/>
              <p:cNvSpPr/>
              <p:nvPr/>
            </p:nvSpPr>
            <p:spPr>
              <a:xfrm>
                <a:off x="2402450" y="4000513"/>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sp>
        <p:nvSpPr>
          <p:cNvPr id="1058" name="Google Shape;1058;p52"/>
          <p:cNvSpPr txBox="1"/>
          <p:nvPr/>
        </p:nvSpPr>
        <p:spPr>
          <a:xfrm>
            <a:off x="5385775" y="2684300"/>
            <a:ext cx="2202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500"/>
              <a:buFont typeface="Arial"/>
              <a:buNone/>
            </a:pPr>
            <a:r>
              <a:rPr b="0" i="0" lang="en" sz="1500" u="none" cap="none" strike="noStrike">
                <a:solidFill>
                  <a:schemeClr val="dk1"/>
                </a:solidFill>
                <a:latin typeface="Nunito"/>
                <a:ea typeface="Nunito"/>
                <a:cs typeface="Nunito"/>
                <a:sym typeface="Nunito"/>
              </a:rPr>
              <a:t>1. Receives inputs</a:t>
            </a:r>
            <a:endParaRPr b="0" i="0" sz="1500" u="none" cap="none" strike="noStrike">
              <a:solidFill>
                <a:schemeClr val="dk1"/>
              </a:solidFill>
              <a:latin typeface="Nunito"/>
              <a:ea typeface="Nunito"/>
              <a:cs typeface="Nunito"/>
              <a:sym typeface="Nunito"/>
            </a:endParaRPr>
          </a:p>
        </p:txBody>
      </p:sp>
      <p:sp>
        <p:nvSpPr>
          <p:cNvPr id="1059" name="Google Shape;1059;p52"/>
          <p:cNvSpPr txBox="1"/>
          <p:nvPr/>
        </p:nvSpPr>
        <p:spPr>
          <a:xfrm>
            <a:off x="5385775" y="3030222"/>
            <a:ext cx="2843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500"/>
              <a:buFont typeface="Arial"/>
              <a:buNone/>
            </a:pPr>
            <a:r>
              <a:rPr b="0" i="0" lang="en" sz="1500" u="none" cap="none" strike="noStrike">
                <a:solidFill>
                  <a:schemeClr val="dk1"/>
                </a:solidFill>
                <a:latin typeface="Nunito"/>
                <a:ea typeface="Nunito"/>
                <a:cs typeface="Nunito"/>
                <a:sym typeface="Nunito"/>
              </a:rPr>
              <a:t>2. Multiplies inputs by weights</a:t>
            </a:r>
            <a:endParaRPr b="0" i="0" sz="1500" u="none" cap="none" strike="noStrike">
              <a:solidFill>
                <a:schemeClr val="dk1"/>
              </a:solidFill>
              <a:latin typeface="Nunito"/>
              <a:ea typeface="Nunito"/>
              <a:cs typeface="Nunito"/>
              <a:sym typeface="Nunito"/>
            </a:endParaRPr>
          </a:p>
        </p:txBody>
      </p:sp>
      <p:sp>
        <p:nvSpPr>
          <p:cNvPr id="1060" name="Google Shape;1060;p52"/>
          <p:cNvSpPr txBox="1"/>
          <p:nvPr/>
        </p:nvSpPr>
        <p:spPr>
          <a:xfrm>
            <a:off x="5385775" y="3376144"/>
            <a:ext cx="2843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500"/>
              <a:buFont typeface="Arial"/>
              <a:buNone/>
            </a:pPr>
            <a:r>
              <a:rPr b="0" i="0" lang="en" sz="1500" u="none" cap="none" strike="noStrike">
                <a:solidFill>
                  <a:schemeClr val="dk1"/>
                </a:solidFill>
                <a:latin typeface="Nunito"/>
                <a:ea typeface="Nunito"/>
                <a:cs typeface="Nunito"/>
                <a:sym typeface="Nunito"/>
              </a:rPr>
              <a:t>3. Adds a bias </a:t>
            </a:r>
            <a:endParaRPr b="0" i="0" sz="1500" u="none" cap="none" strike="noStrike">
              <a:solidFill>
                <a:schemeClr val="dk1"/>
              </a:solidFill>
              <a:latin typeface="Nunito"/>
              <a:ea typeface="Nunito"/>
              <a:cs typeface="Nunito"/>
              <a:sym typeface="Nunito"/>
            </a:endParaRPr>
          </a:p>
        </p:txBody>
      </p:sp>
      <p:sp>
        <p:nvSpPr>
          <p:cNvPr id="1061" name="Google Shape;1061;p52"/>
          <p:cNvSpPr txBox="1"/>
          <p:nvPr/>
        </p:nvSpPr>
        <p:spPr>
          <a:xfrm>
            <a:off x="5385775" y="3722066"/>
            <a:ext cx="3034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500"/>
              <a:buFont typeface="Arial"/>
              <a:buNone/>
            </a:pPr>
            <a:r>
              <a:rPr b="0" i="0" lang="en" sz="1500" u="none" cap="none" strike="noStrike">
                <a:solidFill>
                  <a:schemeClr val="dk1"/>
                </a:solidFill>
                <a:latin typeface="Nunito"/>
                <a:ea typeface="Nunito"/>
                <a:cs typeface="Nunito"/>
                <a:sym typeface="Nunito"/>
              </a:rPr>
              <a:t>4. Applies an activation function </a:t>
            </a:r>
            <a:endParaRPr b="0" i="0" sz="1500" u="none" cap="none" strike="noStrike">
              <a:solidFill>
                <a:schemeClr val="dk1"/>
              </a:solidFill>
              <a:latin typeface="Nunito"/>
              <a:ea typeface="Nunito"/>
              <a:cs typeface="Nunito"/>
              <a:sym typeface="Nunito"/>
            </a:endParaRPr>
          </a:p>
        </p:txBody>
      </p:sp>
      <p:sp>
        <p:nvSpPr>
          <p:cNvPr id="1062" name="Google Shape;1062;p52"/>
          <p:cNvSpPr txBox="1"/>
          <p:nvPr/>
        </p:nvSpPr>
        <p:spPr>
          <a:xfrm>
            <a:off x="5385775" y="4067988"/>
            <a:ext cx="3034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500"/>
              <a:buFont typeface="Arial"/>
              <a:buNone/>
            </a:pPr>
            <a:r>
              <a:rPr b="0" i="0" lang="en" sz="1500" u="none" cap="none" strike="noStrike">
                <a:solidFill>
                  <a:schemeClr val="dk1"/>
                </a:solidFill>
                <a:latin typeface="Nunito"/>
                <a:ea typeface="Nunito"/>
                <a:cs typeface="Nunito"/>
                <a:sym typeface="Nunito"/>
              </a:rPr>
              <a:t>5. Produces an output signal </a:t>
            </a:r>
            <a:endParaRPr b="0" i="0" sz="1500" u="none" cap="none" strike="noStrike">
              <a:solidFill>
                <a:schemeClr val="dk1"/>
              </a:solidFill>
              <a:latin typeface="Nunito"/>
              <a:ea typeface="Nunito"/>
              <a:cs typeface="Nunito"/>
              <a:sym typeface="Nunito"/>
            </a:endParaRPr>
          </a:p>
        </p:txBody>
      </p:sp>
      <p:grpSp>
        <p:nvGrpSpPr>
          <p:cNvPr id="1063" name="Google Shape;1063;p52"/>
          <p:cNvGrpSpPr/>
          <p:nvPr/>
        </p:nvGrpSpPr>
        <p:grpSpPr>
          <a:xfrm>
            <a:off x="2615263" y="2780825"/>
            <a:ext cx="1557150" cy="1531238"/>
            <a:chOff x="3453463" y="2780825"/>
            <a:chExt cx="1557150" cy="1531238"/>
          </a:xfrm>
        </p:grpSpPr>
        <p:cxnSp>
          <p:nvCxnSpPr>
            <p:cNvPr id="1064" name="Google Shape;1064;p52"/>
            <p:cNvCxnSpPr>
              <a:endCxn id="1065" idx="2"/>
            </p:cNvCxnSpPr>
            <p:nvPr/>
          </p:nvCxnSpPr>
          <p:spPr>
            <a:xfrm flipH="1" rot="10800000">
              <a:off x="3753013" y="3342054"/>
              <a:ext cx="329100" cy="817500"/>
            </a:xfrm>
            <a:prstGeom prst="straightConnector1">
              <a:avLst/>
            </a:prstGeom>
            <a:noFill/>
            <a:ln cap="flat" cmpd="sng" w="9525">
              <a:solidFill>
                <a:srgbClr val="F3F3F3"/>
              </a:solidFill>
              <a:prstDash val="solid"/>
              <a:round/>
              <a:headEnd len="sm" w="sm" type="none"/>
              <a:tailEnd len="med" w="med" type="triangle"/>
            </a:ln>
          </p:spPr>
        </p:cxnSp>
        <p:cxnSp>
          <p:nvCxnSpPr>
            <p:cNvPr id="1066" name="Google Shape;1066;p52"/>
            <p:cNvCxnSpPr>
              <a:endCxn id="1065" idx="2"/>
            </p:cNvCxnSpPr>
            <p:nvPr/>
          </p:nvCxnSpPr>
          <p:spPr>
            <a:xfrm>
              <a:off x="3753013" y="2933454"/>
              <a:ext cx="329100" cy="408600"/>
            </a:xfrm>
            <a:prstGeom prst="straightConnector1">
              <a:avLst/>
            </a:prstGeom>
            <a:noFill/>
            <a:ln cap="flat" cmpd="sng" w="19050">
              <a:solidFill>
                <a:srgbClr val="B200FF"/>
              </a:solidFill>
              <a:prstDash val="solid"/>
              <a:round/>
              <a:headEnd len="sm" w="sm" type="none"/>
              <a:tailEnd len="med" w="med" type="triangle"/>
            </a:ln>
          </p:spPr>
        </p:cxnSp>
        <p:cxnSp>
          <p:nvCxnSpPr>
            <p:cNvPr id="1067" name="Google Shape;1067;p52"/>
            <p:cNvCxnSpPr>
              <a:endCxn id="1065" idx="2"/>
            </p:cNvCxnSpPr>
            <p:nvPr/>
          </p:nvCxnSpPr>
          <p:spPr>
            <a:xfrm>
              <a:off x="3753013" y="3342054"/>
              <a:ext cx="329100" cy="0"/>
            </a:xfrm>
            <a:prstGeom prst="straightConnector1">
              <a:avLst/>
            </a:prstGeom>
            <a:noFill/>
            <a:ln cap="flat" cmpd="sng" w="9525">
              <a:solidFill>
                <a:srgbClr val="F3F3F3"/>
              </a:solidFill>
              <a:prstDash val="solid"/>
              <a:round/>
              <a:headEnd len="sm" w="sm" type="none"/>
              <a:tailEnd len="med" w="med" type="triangle"/>
            </a:ln>
          </p:spPr>
        </p:cxnSp>
        <p:grpSp>
          <p:nvGrpSpPr>
            <p:cNvPr id="1068" name="Google Shape;1068;p52"/>
            <p:cNvGrpSpPr/>
            <p:nvPr/>
          </p:nvGrpSpPr>
          <p:grpSpPr>
            <a:xfrm>
              <a:off x="4381813" y="2933475"/>
              <a:ext cx="329100" cy="1226038"/>
              <a:chOff x="2073350" y="2927025"/>
              <a:chExt cx="329100" cy="1226038"/>
            </a:xfrm>
          </p:grpSpPr>
          <p:cxnSp>
            <p:nvCxnSpPr>
              <p:cNvPr id="1069" name="Google Shape;1069;p52"/>
              <p:cNvCxnSpPr/>
              <p:nvPr/>
            </p:nvCxnSpPr>
            <p:spPr>
              <a:xfrm flipH="1" rot="10800000">
                <a:off x="2073350" y="2927025"/>
                <a:ext cx="329100" cy="408600"/>
              </a:xfrm>
              <a:prstGeom prst="straightConnector1">
                <a:avLst/>
              </a:prstGeom>
              <a:noFill/>
              <a:ln cap="flat" cmpd="sng" w="9525">
                <a:solidFill>
                  <a:srgbClr val="EFEFEF"/>
                </a:solidFill>
                <a:prstDash val="solid"/>
                <a:round/>
                <a:headEnd len="sm" w="sm" type="none"/>
                <a:tailEnd len="med" w="med" type="triangle"/>
              </a:ln>
            </p:spPr>
          </p:cxnSp>
          <p:cxnSp>
            <p:nvCxnSpPr>
              <p:cNvPr id="1070" name="Google Shape;1070;p52"/>
              <p:cNvCxnSpPr/>
              <p:nvPr/>
            </p:nvCxnSpPr>
            <p:spPr>
              <a:xfrm>
                <a:off x="2073350" y="3335704"/>
                <a:ext cx="329100" cy="0"/>
              </a:xfrm>
              <a:prstGeom prst="straightConnector1">
                <a:avLst/>
              </a:prstGeom>
              <a:noFill/>
              <a:ln cap="flat" cmpd="sng" w="9525">
                <a:solidFill>
                  <a:srgbClr val="EFEFEF"/>
                </a:solidFill>
                <a:prstDash val="solid"/>
                <a:round/>
                <a:headEnd len="sm" w="sm" type="none"/>
                <a:tailEnd len="med" w="med" type="triangle"/>
              </a:ln>
            </p:spPr>
          </p:cxnSp>
          <p:cxnSp>
            <p:nvCxnSpPr>
              <p:cNvPr id="1071" name="Google Shape;1071;p52"/>
              <p:cNvCxnSpPr/>
              <p:nvPr/>
            </p:nvCxnSpPr>
            <p:spPr>
              <a:xfrm>
                <a:off x="2073350" y="3335783"/>
                <a:ext cx="329100" cy="408600"/>
              </a:xfrm>
              <a:prstGeom prst="straightConnector1">
                <a:avLst/>
              </a:prstGeom>
              <a:noFill/>
              <a:ln cap="flat" cmpd="sng" w="9525">
                <a:solidFill>
                  <a:srgbClr val="EFEFEF"/>
                </a:solidFill>
                <a:prstDash val="solid"/>
                <a:round/>
                <a:headEnd len="sm" w="sm" type="none"/>
                <a:tailEnd len="med" w="med" type="triangle"/>
              </a:ln>
            </p:spPr>
          </p:cxnSp>
          <p:cxnSp>
            <p:nvCxnSpPr>
              <p:cNvPr id="1072" name="Google Shape;1072;p52"/>
              <p:cNvCxnSpPr/>
              <p:nvPr/>
            </p:nvCxnSpPr>
            <p:spPr>
              <a:xfrm>
                <a:off x="2073350" y="3335563"/>
                <a:ext cx="329100" cy="817500"/>
              </a:xfrm>
              <a:prstGeom prst="straightConnector1">
                <a:avLst/>
              </a:prstGeom>
              <a:noFill/>
              <a:ln cap="flat" cmpd="sng" w="9525">
                <a:solidFill>
                  <a:srgbClr val="EFEFEF"/>
                </a:solidFill>
                <a:prstDash val="solid"/>
                <a:round/>
                <a:headEnd len="sm" w="sm" type="none"/>
                <a:tailEnd len="med" w="med" type="triangle"/>
              </a:ln>
            </p:spPr>
          </p:cxnSp>
        </p:grpSp>
        <p:grpSp>
          <p:nvGrpSpPr>
            <p:cNvPr id="1073" name="Google Shape;1073;p52"/>
            <p:cNvGrpSpPr/>
            <p:nvPr/>
          </p:nvGrpSpPr>
          <p:grpSpPr>
            <a:xfrm>
              <a:off x="4710913" y="2780925"/>
              <a:ext cx="299700" cy="1531138"/>
              <a:chOff x="2402450" y="2774475"/>
              <a:chExt cx="299700" cy="1531138"/>
            </a:xfrm>
          </p:grpSpPr>
          <p:sp>
            <p:nvSpPr>
              <p:cNvPr id="1074" name="Google Shape;1074;p52"/>
              <p:cNvSpPr/>
              <p:nvPr/>
            </p:nvSpPr>
            <p:spPr>
              <a:xfrm>
                <a:off x="2402450" y="2774475"/>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75" name="Google Shape;1075;p52"/>
              <p:cNvSpPr/>
              <p:nvPr/>
            </p:nvSpPr>
            <p:spPr>
              <a:xfrm>
                <a:off x="2402450" y="3183154"/>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76" name="Google Shape;1076;p52"/>
              <p:cNvSpPr/>
              <p:nvPr/>
            </p:nvSpPr>
            <p:spPr>
              <a:xfrm>
                <a:off x="2402450" y="359183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77" name="Google Shape;1077;p52"/>
              <p:cNvSpPr/>
              <p:nvPr/>
            </p:nvSpPr>
            <p:spPr>
              <a:xfrm>
                <a:off x="2402450" y="400051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065" name="Google Shape;1065;p52"/>
            <p:cNvSpPr/>
            <p:nvPr/>
          </p:nvSpPr>
          <p:spPr>
            <a:xfrm>
              <a:off x="4082113" y="3189504"/>
              <a:ext cx="299700" cy="305100"/>
            </a:xfrm>
            <a:prstGeom prst="ellipse">
              <a:avLst/>
            </a:prstGeom>
            <a:solidFill>
              <a:srgbClr val="B4A7D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1078" name="Google Shape;1078;p52"/>
            <p:cNvGrpSpPr/>
            <p:nvPr/>
          </p:nvGrpSpPr>
          <p:grpSpPr>
            <a:xfrm>
              <a:off x="4082113" y="2780825"/>
              <a:ext cx="299700" cy="1531138"/>
              <a:chOff x="2402450" y="2774475"/>
              <a:chExt cx="299700" cy="1531138"/>
            </a:xfrm>
          </p:grpSpPr>
          <p:sp>
            <p:nvSpPr>
              <p:cNvPr id="1079" name="Google Shape;1079;p52"/>
              <p:cNvSpPr/>
              <p:nvPr/>
            </p:nvSpPr>
            <p:spPr>
              <a:xfrm>
                <a:off x="2402450" y="2774475"/>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80" name="Google Shape;1080;p52"/>
              <p:cNvSpPr/>
              <p:nvPr/>
            </p:nvSpPr>
            <p:spPr>
              <a:xfrm>
                <a:off x="2402450" y="3591833"/>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81" name="Google Shape;1081;p52"/>
              <p:cNvSpPr/>
              <p:nvPr/>
            </p:nvSpPr>
            <p:spPr>
              <a:xfrm>
                <a:off x="2402450" y="4000513"/>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082" name="Google Shape;1082;p52"/>
            <p:cNvGrpSpPr/>
            <p:nvPr/>
          </p:nvGrpSpPr>
          <p:grpSpPr>
            <a:xfrm>
              <a:off x="3753163" y="3334238"/>
              <a:ext cx="339294" cy="416495"/>
              <a:chOff x="3753163" y="3334238"/>
              <a:chExt cx="339294" cy="416495"/>
            </a:xfrm>
          </p:grpSpPr>
          <p:cxnSp>
            <p:nvCxnSpPr>
              <p:cNvPr id="1083" name="Google Shape;1083;p52"/>
              <p:cNvCxnSpPr>
                <a:stCxn id="1084" idx="6"/>
                <a:endCxn id="1085" idx="3"/>
              </p:cNvCxnSpPr>
              <p:nvPr/>
            </p:nvCxnSpPr>
            <p:spPr>
              <a:xfrm flipH="1" rot="10800000">
                <a:off x="3753163" y="3412333"/>
                <a:ext cx="270600" cy="338400"/>
              </a:xfrm>
              <a:prstGeom prst="straightConnector1">
                <a:avLst/>
              </a:prstGeom>
              <a:noFill/>
              <a:ln cap="flat" cmpd="sng" w="9525">
                <a:solidFill>
                  <a:srgbClr val="9900FF"/>
                </a:solidFill>
                <a:prstDash val="solid"/>
                <a:round/>
                <a:headEnd len="sm" w="sm" type="none"/>
                <a:tailEnd len="sm" w="sm" type="none"/>
              </a:ln>
            </p:spPr>
          </p:cxnSp>
          <p:sp>
            <p:nvSpPr>
              <p:cNvPr id="1085" name="Google Shape;1085;p52"/>
              <p:cNvSpPr/>
              <p:nvPr/>
            </p:nvSpPr>
            <p:spPr>
              <a:xfrm rot="2349630">
                <a:off x="4032143" y="3336485"/>
                <a:ext cx="37530" cy="85508"/>
              </a:xfrm>
              <a:prstGeom prst="triangle">
                <a:avLst>
                  <a:gd fmla="val 50000" name="adj"/>
                </a:avLst>
              </a:prstGeom>
              <a:solidFill>
                <a:srgbClr val="9900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086" name="Google Shape;1086;p52"/>
            <p:cNvGrpSpPr/>
            <p:nvPr/>
          </p:nvGrpSpPr>
          <p:grpSpPr>
            <a:xfrm>
              <a:off x="3453463" y="2780825"/>
              <a:ext cx="299700" cy="1531138"/>
              <a:chOff x="1714925" y="2774475"/>
              <a:chExt cx="299700" cy="1531138"/>
            </a:xfrm>
          </p:grpSpPr>
          <p:sp>
            <p:nvSpPr>
              <p:cNvPr id="1087" name="Google Shape;1087;p52"/>
              <p:cNvSpPr/>
              <p:nvPr/>
            </p:nvSpPr>
            <p:spPr>
              <a:xfrm>
                <a:off x="1714925" y="2774475"/>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88" name="Google Shape;1088;p52"/>
              <p:cNvSpPr/>
              <p:nvPr/>
            </p:nvSpPr>
            <p:spPr>
              <a:xfrm>
                <a:off x="1714925" y="3183154"/>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84" name="Google Shape;1084;p52"/>
              <p:cNvSpPr/>
              <p:nvPr/>
            </p:nvSpPr>
            <p:spPr>
              <a:xfrm>
                <a:off x="1714925" y="359183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89" name="Google Shape;1089;p52"/>
              <p:cNvSpPr/>
              <p:nvPr/>
            </p:nvSpPr>
            <p:spPr>
              <a:xfrm>
                <a:off x="1714925" y="400051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grpSp>
        <p:nvGrpSpPr>
          <p:cNvPr id="1090" name="Google Shape;1090;p52"/>
          <p:cNvGrpSpPr/>
          <p:nvPr/>
        </p:nvGrpSpPr>
        <p:grpSpPr>
          <a:xfrm>
            <a:off x="2615263" y="2780825"/>
            <a:ext cx="1557150" cy="1531238"/>
            <a:chOff x="3453463" y="2780825"/>
            <a:chExt cx="1557150" cy="1531238"/>
          </a:xfrm>
        </p:grpSpPr>
        <p:cxnSp>
          <p:nvCxnSpPr>
            <p:cNvPr id="1091" name="Google Shape;1091;p52"/>
            <p:cNvCxnSpPr>
              <a:endCxn id="1092" idx="2"/>
            </p:cNvCxnSpPr>
            <p:nvPr/>
          </p:nvCxnSpPr>
          <p:spPr>
            <a:xfrm flipH="1" rot="10800000">
              <a:off x="3753013" y="3342054"/>
              <a:ext cx="329100" cy="817500"/>
            </a:xfrm>
            <a:prstGeom prst="straightConnector1">
              <a:avLst/>
            </a:prstGeom>
            <a:noFill/>
            <a:ln cap="flat" cmpd="sng" w="9525">
              <a:solidFill>
                <a:srgbClr val="F3F3F3"/>
              </a:solidFill>
              <a:prstDash val="solid"/>
              <a:round/>
              <a:headEnd len="sm" w="sm" type="none"/>
              <a:tailEnd len="med" w="med" type="triangle"/>
            </a:ln>
          </p:spPr>
        </p:cxnSp>
        <p:cxnSp>
          <p:nvCxnSpPr>
            <p:cNvPr id="1093" name="Google Shape;1093;p52"/>
            <p:cNvCxnSpPr>
              <a:endCxn id="1092" idx="2"/>
            </p:cNvCxnSpPr>
            <p:nvPr/>
          </p:nvCxnSpPr>
          <p:spPr>
            <a:xfrm>
              <a:off x="3753013" y="2933454"/>
              <a:ext cx="329100" cy="408600"/>
            </a:xfrm>
            <a:prstGeom prst="straightConnector1">
              <a:avLst/>
            </a:prstGeom>
            <a:noFill/>
            <a:ln cap="flat" cmpd="sng" w="19050">
              <a:solidFill>
                <a:srgbClr val="B200FF"/>
              </a:solidFill>
              <a:prstDash val="solid"/>
              <a:round/>
              <a:headEnd len="sm" w="sm" type="none"/>
              <a:tailEnd len="med" w="med" type="triangle"/>
            </a:ln>
          </p:spPr>
        </p:cxnSp>
        <p:cxnSp>
          <p:nvCxnSpPr>
            <p:cNvPr id="1094" name="Google Shape;1094;p52"/>
            <p:cNvCxnSpPr>
              <a:endCxn id="1092" idx="2"/>
            </p:cNvCxnSpPr>
            <p:nvPr/>
          </p:nvCxnSpPr>
          <p:spPr>
            <a:xfrm>
              <a:off x="3753013" y="3342054"/>
              <a:ext cx="329100" cy="0"/>
            </a:xfrm>
            <a:prstGeom prst="straightConnector1">
              <a:avLst/>
            </a:prstGeom>
            <a:noFill/>
            <a:ln cap="flat" cmpd="sng" w="9525">
              <a:solidFill>
                <a:srgbClr val="F3F3F3"/>
              </a:solidFill>
              <a:prstDash val="solid"/>
              <a:round/>
              <a:headEnd len="sm" w="sm" type="none"/>
              <a:tailEnd len="med" w="med" type="triangle"/>
            </a:ln>
          </p:spPr>
        </p:cxnSp>
        <p:grpSp>
          <p:nvGrpSpPr>
            <p:cNvPr id="1095" name="Google Shape;1095;p52"/>
            <p:cNvGrpSpPr/>
            <p:nvPr/>
          </p:nvGrpSpPr>
          <p:grpSpPr>
            <a:xfrm>
              <a:off x="4381813" y="2933475"/>
              <a:ext cx="329100" cy="1226038"/>
              <a:chOff x="2073350" y="2927025"/>
              <a:chExt cx="329100" cy="1226038"/>
            </a:xfrm>
          </p:grpSpPr>
          <p:cxnSp>
            <p:nvCxnSpPr>
              <p:cNvPr id="1096" name="Google Shape;1096;p52"/>
              <p:cNvCxnSpPr/>
              <p:nvPr/>
            </p:nvCxnSpPr>
            <p:spPr>
              <a:xfrm flipH="1" rot="10800000">
                <a:off x="2073350" y="2927025"/>
                <a:ext cx="329100" cy="408600"/>
              </a:xfrm>
              <a:prstGeom prst="straightConnector1">
                <a:avLst/>
              </a:prstGeom>
              <a:noFill/>
              <a:ln cap="flat" cmpd="sng" w="9525">
                <a:solidFill>
                  <a:srgbClr val="EFEFEF"/>
                </a:solidFill>
                <a:prstDash val="solid"/>
                <a:round/>
                <a:headEnd len="sm" w="sm" type="none"/>
                <a:tailEnd len="med" w="med" type="triangle"/>
              </a:ln>
            </p:spPr>
          </p:cxnSp>
          <p:cxnSp>
            <p:nvCxnSpPr>
              <p:cNvPr id="1097" name="Google Shape;1097;p52"/>
              <p:cNvCxnSpPr/>
              <p:nvPr/>
            </p:nvCxnSpPr>
            <p:spPr>
              <a:xfrm>
                <a:off x="2073350" y="3335704"/>
                <a:ext cx="329100" cy="0"/>
              </a:xfrm>
              <a:prstGeom prst="straightConnector1">
                <a:avLst/>
              </a:prstGeom>
              <a:noFill/>
              <a:ln cap="flat" cmpd="sng" w="9525">
                <a:solidFill>
                  <a:srgbClr val="EFEFEF"/>
                </a:solidFill>
                <a:prstDash val="solid"/>
                <a:round/>
                <a:headEnd len="sm" w="sm" type="none"/>
                <a:tailEnd len="med" w="med" type="triangle"/>
              </a:ln>
            </p:spPr>
          </p:cxnSp>
          <p:cxnSp>
            <p:nvCxnSpPr>
              <p:cNvPr id="1098" name="Google Shape;1098;p52"/>
              <p:cNvCxnSpPr/>
              <p:nvPr/>
            </p:nvCxnSpPr>
            <p:spPr>
              <a:xfrm>
                <a:off x="2073350" y="3335783"/>
                <a:ext cx="329100" cy="408600"/>
              </a:xfrm>
              <a:prstGeom prst="straightConnector1">
                <a:avLst/>
              </a:prstGeom>
              <a:noFill/>
              <a:ln cap="flat" cmpd="sng" w="9525">
                <a:solidFill>
                  <a:srgbClr val="EFEFEF"/>
                </a:solidFill>
                <a:prstDash val="solid"/>
                <a:round/>
                <a:headEnd len="sm" w="sm" type="none"/>
                <a:tailEnd len="med" w="med" type="triangle"/>
              </a:ln>
            </p:spPr>
          </p:cxnSp>
          <p:cxnSp>
            <p:nvCxnSpPr>
              <p:cNvPr id="1099" name="Google Shape;1099;p52"/>
              <p:cNvCxnSpPr/>
              <p:nvPr/>
            </p:nvCxnSpPr>
            <p:spPr>
              <a:xfrm>
                <a:off x="2073350" y="3335563"/>
                <a:ext cx="329100" cy="817500"/>
              </a:xfrm>
              <a:prstGeom prst="straightConnector1">
                <a:avLst/>
              </a:prstGeom>
              <a:noFill/>
              <a:ln cap="flat" cmpd="sng" w="9525">
                <a:solidFill>
                  <a:srgbClr val="EFEFEF"/>
                </a:solidFill>
                <a:prstDash val="solid"/>
                <a:round/>
                <a:headEnd len="sm" w="sm" type="none"/>
                <a:tailEnd len="med" w="med" type="triangle"/>
              </a:ln>
            </p:spPr>
          </p:cxnSp>
        </p:grpSp>
        <p:grpSp>
          <p:nvGrpSpPr>
            <p:cNvPr id="1100" name="Google Shape;1100;p52"/>
            <p:cNvGrpSpPr/>
            <p:nvPr/>
          </p:nvGrpSpPr>
          <p:grpSpPr>
            <a:xfrm>
              <a:off x="4710913" y="2780925"/>
              <a:ext cx="299700" cy="1531138"/>
              <a:chOff x="2402450" y="2774475"/>
              <a:chExt cx="299700" cy="1531138"/>
            </a:xfrm>
          </p:grpSpPr>
          <p:sp>
            <p:nvSpPr>
              <p:cNvPr id="1101" name="Google Shape;1101;p52"/>
              <p:cNvSpPr/>
              <p:nvPr/>
            </p:nvSpPr>
            <p:spPr>
              <a:xfrm>
                <a:off x="2402450" y="2774475"/>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02" name="Google Shape;1102;p52"/>
              <p:cNvSpPr/>
              <p:nvPr/>
            </p:nvSpPr>
            <p:spPr>
              <a:xfrm>
                <a:off x="2402450" y="3183154"/>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03" name="Google Shape;1103;p52"/>
              <p:cNvSpPr/>
              <p:nvPr/>
            </p:nvSpPr>
            <p:spPr>
              <a:xfrm>
                <a:off x="2402450" y="359183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04" name="Google Shape;1104;p52"/>
              <p:cNvSpPr/>
              <p:nvPr/>
            </p:nvSpPr>
            <p:spPr>
              <a:xfrm>
                <a:off x="2402450" y="400051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092" name="Google Shape;1092;p52"/>
            <p:cNvSpPr/>
            <p:nvPr/>
          </p:nvSpPr>
          <p:spPr>
            <a:xfrm>
              <a:off x="4082113" y="3189504"/>
              <a:ext cx="299700" cy="305100"/>
            </a:xfrm>
            <a:prstGeom prst="ellipse">
              <a:avLst/>
            </a:prstGeom>
            <a:solidFill>
              <a:srgbClr val="8E7CC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1105" name="Google Shape;1105;p52"/>
            <p:cNvGrpSpPr/>
            <p:nvPr/>
          </p:nvGrpSpPr>
          <p:grpSpPr>
            <a:xfrm>
              <a:off x="4082113" y="2780825"/>
              <a:ext cx="299700" cy="1531138"/>
              <a:chOff x="2402450" y="2774475"/>
              <a:chExt cx="299700" cy="1531138"/>
            </a:xfrm>
          </p:grpSpPr>
          <p:sp>
            <p:nvSpPr>
              <p:cNvPr id="1106" name="Google Shape;1106;p52"/>
              <p:cNvSpPr/>
              <p:nvPr/>
            </p:nvSpPr>
            <p:spPr>
              <a:xfrm>
                <a:off x="2402450" y="2774475"/>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07" name="Google Shape;1107;p52"/>
              <p:cNvSpPr/>
              <p:nvPr/>
            </p:nvSpPr>
            <p:spPr>
              <a:xfrm>
                <a:off x="2402450" y="3591833"/>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08" name="Google Shape;1108;p52"/>
              <p:cNvSpPr/>
              <p:nvPr/>
            </p:nvSpPr>
            <p:spPr>
              <a:xfrm>
                <a:off x="2402450" y="4000513"/>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109" name="Google Shape;1109;p52"/>
            <p:cNvGrpSpPr/>
            <p:nvPr/>
          </p:nvGrpSpPr>
          <p:grpSpPr>
            <a:xfrm>
              <a:off x="3753163" y="3334238"/>
              <a:ext cx="339294" cy="416495"/>
              <a:chOff x="3753163" y="3334238"/>
              <a:chExt cx="339294" cy="416495"/>
            </a:xfrm>
          </p:grpSpPr>
          <p:cxnSp>
            <p:nvCxnSpPr>
              <p:cNvPr id="1110" name="Google Shape;1110;p52"/>
              <p:cNvCxnSpPr>
                <a:stCxn id="1111" idx="6"/>
                <a:endCxn id="1112" idx="3"/>
              </p:cNvCxnSpPr>
              <p:nvPr/>
            </p:nvCxnSpPr>
            <p:spPr>
              <a:xfrm flipH="1" rot="10800000">
                <a:off x="3753163" y="3412333"/>
                <a:ext cx="270600" cy="338400"/>
              </a:xfrm>
              <a:prstGeom prst="straightConnector1">
                <a:avLst/>
              </a:prstGeom>
              <a:noFill/>
              <a:ln cap="flat" cmpd="sng" w="9525">
                <a:solidFill>
                  <a:srgbClr val="9900FF"/>
                </a:solidFill>
                <a:prstDash val="solid"/>
                <a:round/>
                <a:headEnd len="sm" w="sm" type="none"/>
                <a:tailEnd len="sm" w="sm" type="none"/>
              </a:ln>
            </p:spPr>
          </p:cxnSp>
          <p:sp>
            <p:nvSpPr>
              <p:cNvPr id="1112" name="Google Shape;1112;p52"/>
              <p:cNvSpPr/>
              <p:nvPr/>
            </p:nvSpPr>
            <p:spPr>
              <a:xfrm rot="2349630">
                <a:off x="4032143" y="3336485"/>
                <a:ext cx="37530" cy="85508"/>
              </a:xfrm>
              <a:prstGeom prst="triangle">
                <a:avLst>
                  <a:gd fmla="val 50000" name="adj"/>
                </a:avLst>
              </a:prstGeom>
              <a:solidFill>
                <a:srgbClr val="9900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113" name="Google Shape;1113;p52"/>
            <p:cNvGrpSpPr/>
            <p:nvPr/>
          </p:nvGrpSpPr>
          <p:grpSpPr>
            <a:xfrm>
              <a:off x="3453463" y="2780825"/>
              <a:ext cx="299700" cy="1531138"/>
              <a:chOff x="1714925" y="2774475"/>
              <a:chExt cx="299700" cy="1531138"/>
            </a:xfrm>
          </p:grpSpPr>
          <p:sp>
            <p:nvSpPr>
              <p:cNvPr id="1114" name="Google Shape;1114;p52"/>
              <p:cNvSpPr/>
              <p:nvPr/>
            </p:nvSpPr>
            <p:spPr>
              <a:xfrm>
                <a:off x="1714925" y="2774475"/>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15" name="Google Shape;1115;p52"/>
              <p:cNvSpPr/>
              <p:nvPr/>
            </p:nvSpPr>
            <p:spPr>
              <a:xfrm>
                <a:off x="1714925" y="3183154"/>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11" name="Google Shape;1111;p52"/>
              <p:cNvSpPr/>
              <p:nvPr/>
            </p:nvSpPr>
            <p:spPr>
              <a:xfrm>
                <a:off x="1714925" y="359183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16" name="Google Shape;1116;p52"/>
              <p:cNvSpPr/>
              <p:nvPr/>
            </p:nvSpPr>
            <p:spPr>
              <a:xfrm>
                <a:off x="1714925" y="400051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sp>
        <p:nvSpPr>
          <p:cNvPr id="1117" name="Google Shape;1117;p52"/>
          <p:cNvSpPr txBox="1"/>
          <p:nvPr/>
        </p:nvSpPr>
        <p:spPr>
          <a:xfrm>
            <a:off x="3176775" y="3209325"/>
            <a:ext cx="624000" cy="243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400"/>
              <a:buFont typeface="Arial"/>
              <a:buNone/>
            </a:pPr>
            <a:r>
              <a:rPr b="1" i="0" lang="en" sz="400" u="none" cap="none" strike="noStrike">
                <a:solidFill>
                  <a:schemeClr val="lt1"/>
                </a:solidFill>
                <a:latin typeface="Nunito"/>
                <a:ea typeface="Nunito"/>
                <a:cs typeface="Nunito"/>
                <a:sym typeface="Nunito"/>
              </a:rPr>
              <a:t>z=∑</a:t>
            </a:r>
            <a:r>
              <a:rPr b="1" baseline="-25000" i="0" lang="en" sz="400" u="none" cap="none" strike="noStrike">
                <a:solidFill>
                  <a:schemeClr val="lt1"/>
                </a:solidFill>
                <a:latin typeface="Nunito"/>
                <a:ea typeface="Nunito"/>
                <a:cs typeface="Nunito"/>
                <a:sym typeface="Nunito"/>
              </a:rPr>
              <a:t>i</a:t>
            </a:r>
            <a:r>
              <a:rPr b="1" i="0" lang="en" sz="400" u="none" cap="none" strike="noStrike">
                <a:solidFill>
                  <a:schemeClr val="lt1"/>
                </a:solidFill>
                <a:latin typeface="Nunito"/>
                <a:ea typeface="Nunito"/>
                <a:cs typeface="Nunito"/>
                <a:sym typeface="Nunito"/>
              </a:rPr>
              <a:t> w</a:t>
            </a:r>
            <a:r>
              <a:rPr b="1" baseline="-25000" i="0" lang="en" sz="400" u="none" cap="none" strike="noStrike">
                <a:solidFill>
                  <a:schemeClr val="lt1"/>
                </a:solidFill>
                <a:latin typeface="Nunito"/>
                <a:ea typeface="Nunito"/>
                <a:cs typeface="Nunito"/>
                <a:sym typeface="Nunito"/>
              </a:rPr>
              <a:t>i</a:t>
            </a:r>
            <a:r>
              <a:rPr b="1" i="0" lang="en" sz="400" u="none" cap="none" strike="noStrike">
                <a:solidFill>
                  <a:schemeClr val="lt1"/>
                </a:solidFill>
                <a:latin typeface="Nunito"/>
                <a:ea typeface="Nunito"/>
                <a:cs typeface="Nunito"/>
                <a:sym typeface="Nunito"/>
              </a:rPr>
              <a:t>x</a:t>
            </a:r>
            <a:r>
              <a:rPr b="1" baseline="-25000" i="0" lang="en" sz="400" u="none" cap="none" strike="noStrike">
                <a:solidFill>
                  <a:schemeClr val="lt1"/>
                </a:solidFill>
                <a:latin typeface="Nunito"/>
                <a:ea typeface="Nunito"/>
                <a:cs typeface="Nunito"/>
                <a:sym typeface="Nunito"/>
              </a:rPr>
              <a:t>i</a:t>
            </a:r>
            <a:r>
              <a:rPr b="1" i="0" lang="en" sz="400" u="none" cap="none" strike="noStrike">
                <a:solidFill>
                  <a:schemeClr val="lt1"/>
                </a:solidFill>
                <a:latin typeface="Nunito"/>
                <a:ea typeface="Nunito"/>
                <a:cs typeface="Nunito"/>
                <a:sym typeface="Nunito"/>
              </a:rPr>
              <a:t>+b</a:t>
            </a:r>
            <a:endParaRPr b="1" i="0" sz="400" u="none" cap="none" strike="noStrike">
              <a:solidFill>
                <a:schemeClr val="lt1"/>
              </a:solidFill>
              <a:latin typeface="Nunito"/>
              <a:ea typeface="Nunito"/>
              <a:cs typeface="Nunito"/>
              <a:sym typeface="Nunito"/>
            </a:endParaRPr>
          </a:p>
        </p:txBody>
      </p:sp>
      <p:grpSp>
        <p:nvGrpSpPr>
          <p:cNvPr id="1118" name="Google Shape;1118;p52"/>
          <p:cNvGrpSpPr/>
          <p:nvPr/>
        </p:nvGrpSpPr>
        <p:grpSpPr>
          <a:xfrm>
            <a:off x="2615263" y="2780825"/>
            <a:ext cx="1557150" cy="1531238"/>
            <a:chOff x="3453463" y="2780825"/>
            <a:chExt cx="1557150" cy="1531238"/>
          </a:xfrm>
        </p:grpSpPr>
        <p:grpSp>
          <p:nvGrpSpPr>
            <p:cNvPr id="1119" name="Google Shape;1119;p52"/>
            <p:cNvGrpSpPr/>
            <p:nvPr/>
          </p:nvGrpSpPr>
          <p:grpSpPr>
            <a:xfrm>
              <a:off x="3453463" y="2780825"/>
              <a:ext cx="1557150" cy="1531238"/>
              <a:chOff x="3453463" y="2780825"/>
              <a:chExt cx="1557150" cy="1531238"/>
            </a:xfrm>
          </p:grpSpPr>
          <p:cxnSp>
            <p:nvCxnSpPr>
              <p:cNvPr id="1120" name="Google Shape;1120;p52"/>
              <p:cNvCxnSpPr>
                <a:endCxn id="1121" idx="2"/>
              </p:cNvCxnSpPr>
              <p:nvPr/>
            </p:nvCxnSpPr>
            <p:spPr>
              <a:xfrm flipH="1" rot="10800000">
                <a:off x="3753013" y="3342054"/>
                <a:ext cx="329100" cy="817500"/>
              </a:xfrm>
              <a:prstGeom prst="straightConnector1">
                <a:avLst/>
              </a:prstGeom>
              <a:noFill/>
              <a:ln cap="flat" cmpd="sng" w="9525">
                <a:solidFill>
                  <a:srgbClr val="F3F3F3"/>
                </a:solidFill>
                <a:prstDash val="solid"/>
                <a:round/>
                <a:headEnd len="sm" w="sm" type="none"/>
                <a:tailEnd len="med" w="med" type="triangle"/>
              </a:ln>
            </p:spPr>
          </p:cxnSp>
          <p:cxnSp>
            <p:nvCxnSpPr>
              <p:cNvPr id="1122" name="Google Shape;1122;p52"/>
              <p:cNvCxnSpPr>
                <a:endCxn id="1121" idx="2"/>
              </p:cNvCxnSpPr>
              <p:nvPr/>
            </p:nvCxnSpPr>
            <p:spPr>
              <a:xfrm>
                <a:off x="3753013" y="2933454"/>
                <a:ext cx="329100" cy="408600"/>
              </a:xfrm>
              <a:prstGeom prst="straightConnector1">
                <a:avLst/>
              </a:prstGeom>
              <a:noFill/>
              <a:ln cap="flat" cmpd="sng" w="19050">
                <a:solidFill>
                  <a:srgbClr val="B200FF"/>
                </a:solidFill>
                <a:prstDash val="solid"/>
                <a:round/>
                <a:headEnd len="sm" w="sm" type="none"/>
                <a:tailEnd len="med" w="med" type="triangle"/>
              </a:ln>
            </p:spPr>
          </p:cxnSp>
          <p:cxnSp>
            <p:nvCxnSpPr>
              <p:cNvPr id="1123" name="Google Shape;1123;p52"/>
              <p:cNvCxnSpPr>
                <a:endCxn id="1121" idx="2"/>
              </p:cNvCxnSpPr>
              <p:nvPr/>
            </p:nvCxnSpPr>
            <p:spPr>
              <a:xfrm>
                <a:off x="3753013" y="3342054"/>
                <a:ext cx="329100" cy="0"/>
              </a:xfrm>
              <a:prstGeom prst="straightConnector1">
                <a:avLst/>
              </a:prstGeom>
              <a:noFill/>
              <a:ln cap="flat" cmpd="sng" w="9525">
                <a:solidFill>
                  <a:srgbClr val="F3F3F3"/>
                </a:solidFill>
                <a:prstDash val="solid"/>
                <a:round/>
                <a:headEnd len="sm" w="sm" type="none"/>
                <a:tailEnd len="med" w="med" type="triangle"/>
              </a:ln>
            </p:spPr>
          </p:cxnSp>
          <p:grpSp>
            <p:nvGrpSpPr>
              <p:cNvPr id="1124" name="Google Shape;1124;p52"/>
              <p:cNvGrpSpPr/>
              <p:nvPr/>
            </p:nvGrpSpPr>
            <p:grpSpPr>
              <a:xfrm>
                <a:off x="4381813" y="2933475"/>
                <a:ext cx="329100" cy="1226038"/>
                <a:chOff x="2073350" y="2927025"/>
                <a:chExt cx="329100" cy="1226038"/>
              </a:xfrm>
            </p:grpSpPr>
            <p:cxnSp>
              <p:nvCxnSpPr>
                <p:cNvPr id="1125" name="Google Shape;1125;p52"/>
                <p:cNvCxnSpPr/>
                <p:nvPr/>
              </p:nvCxnSpPr>
              <p:spPr>
                <a:xfrm flipH="1" rot="10800000">
                  <a:off x="2073350" y="2927025"/>
                  <a:ext cx="329100" cy="408600"/>
                </a:xfrm>
                <a:prstGeom prst="straightConnector1">
                  <a:avLst/>
                </a:prstGeom>
                <a:noFill/>
                <a:ln cap="flat" cmpd="sng" w="9525">
                  <a:solidFill>
                    <a:srgbClr val="EFEFEF"/>
                  </a:solidFill>
                  <a:prstDash val="solid"/>
                  <a:round/>
                  <a:headEnd len="sm" w="sm" type="none"/>
                  <a:tailEnd len="med" w="med" type="triangle"/>
                </a:ln>
              </p:spPr>
            </p:cxnSp>
            <p:cxnSp>
              <p:nvCxnSpPr>
                <p:cNvPr id="1126" name="Google Shape;1126;p52"/>
                <p:cNvCxnSpPr/>
                <p:nvPr/>
              </p:nvCxnSpPr>
              <p:spPr>
                <a:xfrm>
                  <a:off x="2073350" y="3335704"/>
                  <a:ext cx="329100" cy="0"/>
                </a:xfrm>
                <a:prstGeom prst="straightConnector1">
                  <a:avLst/>
                </a:prstGeom>
                <a:noFill/>
                <a:ln cap="flat" cmpd="sng" w="9525">
                  <a:solidFill>
                    <a:srgbClr val="9EC5E7"/>
                  </a:solidFill>
                  <a:prstDash val="solid"/>
                  <a:round/>
                  <a:headEnd len="sm" w="sm" type="none"/>
                  <a:tailEnd len="med" w="med" type="triangle"/>
                </a:ln>
              </p:spPr>
            </p:cxnSp>
            <p:cxnSp>
              <p:nvCxnSpPr>
                <p:cNvPr id="1127" name="Google Shape;1127;p52"/>
                <p:cNvCxnSpPr/>
                <p:nvPr/>
              </p:nvCxnSpPr>
              <p:spPr>
                <a:xfrm>
                  <a:off x="2073350" y="3335783"/>
                  <a:ext cx="329100" cy="408600"/>
                </a:xfrm>
                <a:prstGeom prst="straightConnector1">
                  <a:avLst/>
                </a:prstGeom>
                <a:noFill/>
                <a:ln cap="flat" cmpd="sng" w="19050">
                  <a:solidFill>
                    <a:srgbClr val="9EC5E7"/>
                  </a:solidFill>
                  <a:prstDash val="solid"/>
                  <a:round/>
                  <a:headEnd len="sm" w="sm" type="none"/>
                  <a:tailEnd len="med" w="med" type="triangle"/>
                </a:ln>
              </p:spPr>
            </p:cxnSp>
            <p:cxnSp>
              <p:nvCxnSpPr>
                <p:cNvPr id="1128" name="Google Shape;1128;p52"/>
                <p:cNvCxnSpPr/>
                <p:nvPr/>
              </p:nvCxnSpPr>
              <p:spPr>
                <a:xfrm>
                  <a:off x="2073350" y="3335563"/>
                  <a:ext cx="329100" cy="817500"/>
                </a:xfrm>
                <a:prstGeom prst="straightConnector1">
                  <a:avLst/>
                </a:prstGeom>
                <a:noFill/>
                <a:ln cap="flat" cmpd="sng" w="28575">
                  <a:solidFill>
                    <a:srgbClr val="9EC5E7"/>
                  </a:solidFill>
                  <a:prstDash val="solid"/>
                  <a:round/>
                  <a:headEnd len="sm" w="sm" type="none"/>
                  <a:tailEnd len="med" w="med" type="triangle"/>
                </a:ln>
              </p:spPr>
            </p:cxnSp>
          </p:grpSp>
          <p:grpSp>
            <p:nvGrpSpPr>
              <p:cNvPr id="1129" name="Google Shape;1129;p52"/>
              <p:cNvGrpSpPr/>
              <p:nvPr/>
            </p:nvGrpSpPr>
            <p:grpSpPr>
              <a:xfrm>
                <a:off x="4710913" y="2780925"/>
                <a:ext cx="299700" cy="1531138"/>
                <a:chOff x="2402450" y="2774475"/>
                <a:chExt cx="299700" cy="1531138"/>
              </a:xfrm>
            </p:grpSpPr>
            <p:sp>
              <p:nvSpPr>
                <p:cNvPr id="1130" name="Google Shape;1130;p52"/>
                <p:cNvSpPr/>
                <p:nvPr/>
              </p:nvSpPr>
              <p:spPr>
                <a:xfrm>
                  <a:off x="2402450" y="2774475"/>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31" name="Google Shape;1131;p52"/>
                <p:cNvSpPr/>
                <p:nvPr/>
              </p:nvSpPr>
              <p:spPr>
                <a:xfrm>
                  <a:off x="2402450" y="3183154"/>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32" name="Google Shape;1132;p52"/>
                <p:cNvSpPr/>
                <p:nvPr/>
              </p:nvSpPr>
              <p:spPr>
                <a:xfrm>
                  <a:off x="2402450" y="359183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33" name="Google Shape;1133;p52"/>
                <p:cNvSpPr/>
                <p:nvPr/>
              </p:nvSpPr>
              <p:spPr>
                <a:xfrm>
                  <a:off x="2402450" y="400051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121" name="Google Shape;1121;p52"/>
              <p:cNvSpPr/>
              <p:nvPr/>
            </p:nvSpPr>
            <p:spPr>
              <a:xfrm>
                <a:off x="4082113" y="3189504"/>
                <a:ext cx="299700" cy="305100"/>
              </a:xfrm>
              <a:prstGeom prst="ellipse">
                <a:avLst/>
              </a:prstGeom>
              <a:solidFill>
                <a:srgbClr val="8E7CC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1134" name="Google Shape;1134;p52"/>
              <p:cNvGrpSpPr/>
              <p:nvPr/>
            </p:nvGrpSpPr>
            <p:grpSpPr>
              <a:xfrm>
                <a:off x="4082113" y="2780825"/>
                <a:ext cx="299700" cy="1531138"/>
                <a:chOff x="2402450" y="2774475"/>
                <a:chExt cx="299700" cy="1531138"/>
              </a:xfrm>
            </p:grpSpPr>
            <p:sp>
              <p:nvSpPr>
                <p:cNvPr id="1135" name="Google Shape;1135;p52"/>
                <p:cNvSpPr/>
                <p:nvPr/>
              </p:nvSpPr>
              <p:spPr>
                <a:xfrm>
                  <a:off x="2402450" y="2774475"/>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36" name="Google Shape;1136;p52"/>
                <p:cNvSpPr/>
                <p:nvPr/>
              </p:nvSpPr>
              <p:spPr>
                <a:xfrm>
                  <a:off x="2402450" y="3591833"/>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37" name="Google Shape;1137;p52"/>
                <p:cNvSpPr/>
                <p:nvPr/>
              </p:nvSpPr>
              <p:spPr>
                <a:xfrm>
                  <a:off x="2402450" y="4000513"/>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138" name="Google Shape;1138;p52"/>
              <p:cNvGrpSpPr/>
              <p:nvPr/>
            </p:nvGrpSpPr>
            <p:grpSpPr>
              <a:xfrm>
                <a:off x="3753163" y="3334238"/>
                <a:ext cx="339294" cy="416495"/>
                <a:chOff x="3753163" y="3334238"/>
                <a:chExt cx="339294" cy="416495"/>
              </a:xfrm>
            </p:grpSpPr>
            <p:cxnSp>
              <p:nvCxnSpPr>
                <p:cNvPr id="1139" name="Google Shape;1139;p52"/>
                <p:cNvCxnSpPr>
                  <a:stCxn id="1140" idx="6"/>
                  <a:endCxn id="1141" idx="3"/>
                </p:cNvCxnSpPr>
                <p:nvPr/>
              </p:nvCxnSpPr>
              <p:spPr>
                <a:xfrm flipH="1" rot="10800000">
                  <a:off x="3753163" y="3412333"/>
                  <a:ext cx="270600" cy="338400"/>
                </a:xfrm>
                <a:prstGeom prst="straightConnector1">
                  <a:avLst/>
                </a:prstGeom>
                <a:noFill/>
                <a:ln cap="flat" cmpd="sng" w="9525">
                  <a:solidFill>
                    <a:srgbClr val="9900FF"/>
                  </a:solidFill>
                  <a:prstDash val="solid"/>
                  <a:round/>
                  <a:headEnd len="sm" w="sm" type="none"/>
                  <a:tailEnd len="sm" w="sm" type="none"/>
                </a:ln>
              </p:spPr>
            </p:cxnSp>
            <p:sp>
              <p:nvSpPr>
                <p:cNvPr id="1141" name="Google Shape;1141;p52"/>
                <p:cNvSpPr/>
                <p:nvPr/>
              </p:nvSpPr>
              <p:spPr>
                <a:xfrm rot="2349630">
                  <a:off x="4032143" y="3336485"/>
                  <a:ext cx="37530" cy="85508"/>
                </a:xfrm>
                <a:prstGeom prst="triangle">
                  <a:avLst>
                    <a:gd fmla="val 50000" name="adj"/>
                  </a:avLst>
                </a:prstGeom>
                <a:solidFill>
                  <a:srgbClr val="9900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142" name="Google Shape;1142;p52"/>
              <p:cNvGrpSpPr/>
              <p:nvPr/>
            </p:nvGrpSpPr>
            <p:grpSpPr>
              <a:xfrm>
                <a:off x="3453463" y="2780825"/>
                <a:ext cx="299700" cy="1531138"/>
                <a:chOff x="1714925" y="2774475"/>
                <a:chExt cx="299700" cy="1531138"/>
              </a:xfrm>
            </p:grpSpPr>
            <p:sp>
              <p:nvSpPr>
                <p:cNvPr id="1143" name="Google Shape;1143;p52"/>
                <p:cNvSpPr/>
                <p:nvPr/>
              </p:nvSpPr>
              <p:spPr>
                <a:xfrm>
                  <a:off x="1714925" y="2774475"/>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44" name="Google Shape;1144;p52"/>
                <p:cNvSpPr/>
                <p:nvPr/>
              </p:nvSpPr>
              <p:spPr>
                <a:xfrm>
                  <a:off x="1714925" y="3183154"/>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40" name="Google Shape;1140;p52"/>
                <p:cNvSpPr/>
                <p:nvPr/>
              </p:nvSpPr>
              <p:spPr>
                <a:xfrm>
                  <a:off x="1714925" y="359183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45" name="Google Shape;1145;p52"/>
                <p:cNvSpPr/>
                <p:nvPr/>
              </p:nvSpPr>
              <p:spPr>
                <a:xfrm>
                  <a:off x="1714925" y="400051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sp>
          <p:nvSpPr>
            <p:cNvPr id="1146" name="Google Shape;1146;p52"/>
            <p:cNvSpPr txBox="1"/>
            <p:nvPr/>
          </p:nvSpPr>
          <p:spPr>
            <a:xfrm>
              <a:off x="4014975" y="3209325"/>
              <a:ext cx="624000" cy="243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400"/>
                <a:buFont typeface="Arial"/>
                <a:buNone/>
              </a:pPr>
              <a:r>
                <a:rPr b="1" i="0" lang="en" sz="400" u="none" cap="none" strike="noStrike">
                  <a:solidFill>
                    <a:schemeClr val="lt1"/>
                  </a:solidFill>
                  <a:latin typeface="Nunito"/>
                  <a:ea typeface="Nunito"/>
                  <a:cs typeface="Nunito"/>
                  <a:sym typeface="Nunito"/>
                </a:rPr>
                <a:t>z=∑</a:t>
              </a:r>
              <a:r>
                <a:rPr b="1" baseline="-25000" i="0" lang="en" sz="400" u="none" cap="none" strike="noStrike">
                  <a:solidFill>
                    <a:schemeClr val="lt1"/>
                  </a:solidFill>
                  <a:latin typeface="Nunito"/>
                  <a:ea typeface="Nunito"/>
                  <a:cs typeface="Nunito"/>
                  <a:sym typeface="Nunito"/>
                </a:rPr>
                <a:t>i</a:t>
              </a:r>
              <a:r>
                <a:rPr b="1" i="0" lang="en" sz="400" u="none" cap="none" strike="noStrike">
                  <a:solidFill>
                    <a:schemeClr val="lt1"/>
                  </a:solidFill>
                  <a:latin typeface="Nunito"/>
                  <a:ea typeface="Nunito"/>
                  <a:cs typeface="Nunito"/>
                  <a:sym typeface="Nunito"/>
                </a:rPr>
                <a:t> w</a:t>
              </a:r>
              <a:r>
                <a:rPr b="1" baseline="-25000" i="0" lang="en" sz="400" u="none" cap="none" strike="noStrike">
                  <a:solidFill>
                    <a:schemeClr val="lt1"/>
                  </a:solidFill>
                  <a:latin typeface="Nunito"/>
                  <a:ea typeface="Nunito"/>
                  <a:cs typeface="Nunito"/>
                  <a:sym typeface="Nunito"/>
                </a:rPr>
                <a:t>i</a:t>
              </a:r>
              <a:r>
                <a:rPr b="1" i="0" lang="en" sz="400" u="none" cap="none" strike="noStrike">
                  <a:solidFill>
                    <a:schemeClr val="lt1"/>
                  </a:solidFill>
                  <a:latin typeface="Nunito"/>
                  <a:ea typeface="Nunito"/>
                  <a:cs typeface="Nunito"/>
                  <a:sym typeface="Nunito"/>
                </a:rPr>
                <a:t>x</a:t>
              </a:r>
              <a:r>
                <a:rPr b="1" baseline="-25000" i="0" lang="en" sz="400" u="none" cap="none" strike="noStrike">
                  <a:solidFill>
                    <a:schemeClr val="lt1"/>
                  </a:solidFill>
                  <a:latin typeface="Nunito"/>
                  <a:ea typeface="Nunito"/>
                  <a:cs typeface="Nunito"/>
                  <a:sym typeface="Nunito"/>
                </a:rPr>
                <a:t>i</a:t>
              </a:r>
              <a:r>
                <a:rPr b="1" i="0" lang="en" sz="400" u="none" cap="none" strike="noStrike">
                  <a:solidFill>
                    <a:schemeClr val="lt1"/>
                  </a:solidFill>
                  <a:latin typeface="Nunito"/>
                  <a:ea typeface="Nunito"/>
                  <a:cs typeface="Nunito"/>
                  <a:sym typeface="Nunito"/>
                </a:rPr>
                <a:t>+b</a:t>
              </a:r>
              <a:endParaRPr b="1" i="0" sz="400" u="none" cap="none" strike="noStrike">
                <a:solidFill>
                  <a:schemeClr val="lt1"/>
                </a:solidFill>
                <a:latin typeface="Nunito"/>
                <a:ea typeface="Nunito"/>
                <a:cs typeface="Nunito"/>
                <a:sym typeface="Nunito"/>
              </a:endParaRPr>
            </a:p>
          </p:txBody>
        </p:sp>
      </p:grpSp>
      <p:grpSp>
        <p:nvGrpSpPr>
          <p:cNvPr id="1147" name="Google Shape;1147;p52"/>
          <p:cNvGrpSpPr/>
          <p:nvPr/>
        </p:nvGrpSpPr>
        <p:grpSpPr>
          <a:xfrm>
            <a:off x="2615263" y="2780825"/>
            <a:ext cx="1557150" cy="1531238"/>
            <a:chOff x="3453463" y="2780825"/>
            <a:chExt cx="1557150" cy="1531238"/>
          </a:xfrm>
        </p:grpSpPr>
        <p:grpSp>
          <p:nvGrpSpPr>
            <p:cNvPr id="1148" name="Google Shape;1148;p52"/>
            <p:cNvGrpSpPr/>
            <p:nvPr/>
          </p:nvGrpSpPr>
          <p:grpSpPr>
            <a:xfrm>
              <a:off x="3453463" y="2780825"/>
              <a:ext cx="1557150" cy="1531238"/>
              <a:chOff x="3453463" y="2780825"/>
              <a:chExt cx="1557150" cy="1531238"/>
            </a:xfrm>
          </p:grpSpPr>
          <p:grpSp>
            <p:nvGrpSpPr>
              <p:cNvPr id="1149" name="Google Shape;1149;p52"/>
              <p:cNvGrpSpPr/>
              <p:nvPr/>
            </p:nvGrpSpPr>
            <p:grpSpPr>
              <a:xfrm>
                <a:off x="3453463" y="2780825"/>
                <a:ext cx="1557150" cy="1531138"/>
                <a:chOff x="3453463" y="2780825"/>
                <a:chExt cx="1557150" cy="1531138"/>
              </a:xfrm>
            </p:grpSpPr>
            <p:sp>
              <p:nvSpPr>
                <p:cNvPr id="1150" name="Google Shape;1150;p52"/>
                <p:cNvSpPr txBox="1"/>
                <p:nvPr/>
              </p:nvSpPr>
              <p:spPr>
                <a:xfrm>
                  <a:off x="4014975" y="3209325"/>
                  <a:ext cx="624000" cy="243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400"/>
                    <a:buFont typeface="Arial"/>
                    <a:buNone/>
                  </a:pPr>
                  <a:r>
                    <a:rPr b="1" i="0" lang="en" sz="400" u="none" cap="none" strike="noStrike">
                      <a:solidFill>
                        <a:schemeClr val="lt1"/>
                      </a:solidFill>
                      <a:latin typeface="Nunito"/>
                      <a:ea typeface="Nunito"/>
                      <a:cs typeface="Nunito"/>
                      <a:sym typeface="Nunito"/>
                    </a:rPr>
                    <a:t>z=∑</a:t>
                  </a:r>
                  <a:r>
                    <a:rPr b="1" baseline="-25000" i="0" lang="en" sz="400" u="none" cap="none" strike="noStrike">
                      <a:solidFill>
                        <a:schemeClr val="lt1"/>
                      </a:solidFill>
                      <a:latin typeface="Nunito"/>
                      <a:ea typeface="Nunito"/>
                      <a:cs typeface="Nunito"/>
                      <a:sym typeface="Nunito"/>
                    </a:rPr>
                    <a:t>i</a:t>
                  </a:r>
                  <a:r>
                    <a:rPr b="1" i="0" lang="en" sz="400" u="none" cap="none" strike="noStrike">
                      <a:solidFill>
                        <a:schemeClr val="lt1"/>
                      </a:solidFill>
                      <a:latin typeface="Nunito"/>
                      <a:ea typeface="Nunito"/>
                      <a:cs typeface="Nunito"/>
                      <a:sym typeface="Nunito"/>
                    </a:rPr>
                    <a:t> w</a:t>
                  </a:r>
                  <a:r>
                    <a:rPr b="1" baseline="-25000" i="0" lang="en" sz="400" u="none" cap="none" strike="noStrike">
                      <a:solidFill>
                        <a:schemeClr val="lt1"/>
                      </a:solidFill>
                      <a:latin typeface="Nunito"/>
                      <a:ea typeface="Nunito"/>
                      <a:cs typeface="Nunito"/>
                      <a:sym typeface="Nunito"/>
                    </a:rPr>
                    <a:t>i</a:t>
                  </a:r>
                  <a:r>
                    <a:rPr b="1" i="0" lang="en" sz="400" u="none" cap="none" strike="noStrike">
                      <a:solidFill>
                        <a:schemeClr val="lt1"/>
                      </a:solidFill>
                      <a:latin typeface="Nunito"/>
                      <a:ea typeface="Nunito"/>
                      <a:cs typeface="Nunito"/>
                      <a:sym typeface="Nunito"/>
                    </a:rPr>
                    <a:t>x</a:t>
                  </a:r>
                  <a:r>
                    <a:rPr b="1" baseline="-25000" i="0" lang="en" sz="400" u="none" cap="none" strike="noStrike">
                      <a:solidFill>
                        <a:schemeClr val="lt1"/>
                      </a:solidFill>
                      <a:latin typeface="Nunito"/>
                      <a:ea typeface="Nunito"/>
                      <a:cs typeface="Nunito"/>
                      <a:sym typeface="Nunito"/>
                    </a:rPr>
                    <a:t>i</a:t>
                  </a:r>
                  <a:r>
                    <a:rPr b="1" i="0" lang="en" sz="400" u="none" cap="none" strike="noStrike">
                      <a:solidFill>
                        <a:schemeClr val="lt1"/>
                      </a:solidFill>
                      <a:latin typeface="Nunito"/>
                      <a:ea typeface="Nunito"/>
                      <a:cs typeface="Nunito"/>
                      <a:sym typeface="Nunito"/>
                    </a:rPr>
                    <a:t>+b</a:t>
                  </a:r>
                  <a:endParaRPr b="1" i="0" sz="400" u="none" cap="none" strike="noStrike">
                    <a:solidFill>
                      <a:schemeClr val="lt1"/>
                    </a:solidFill>
                    <a:latin typeface="Nunito"/>
                    <a:ea typeface="Nunito"/>
                    <a:cs typeface="Nunito"/>
                    <a:sym typeface="Nunito"/>
                  </a:endParaRPr>
                </a:p>
              </p:txBody>
            </p:sp>
            <p:grpSp>
              <p:nvGrpSpPr>
                <p:cNvPr id="1151" name="Google Shape;1151;p52"/>
                <p:cNvGrpSpPr/>
                <p:nvPr/>
              </p:nvGrpSpPr>
              <p:grpSpPr>
                <a:xfrm>
                  <a:off x="3453463" y="2780825"/>
                  <a:ext cx="1557150" cy="1531138"/>
                  <a:chOff x="3453463" y="2780825"/>
                  <a:chExt cx="1557150" cy="1531138"/>
                </a:xfrm>
              </p:grpSpPr>
              <p:cxnSp>
                <p:nvCxnSpPr>
                  <p:cNvPr id="1152" name="Google Shape;1152;p52"/>
                  <p:cNvCxnSpPr>
                    <a:endCxn id="1153" idx="2"/>
                  </p:cNvCxnSpPr>
                  <p:nvPr/>
                </p:nvCxnSpPr>
                <p:spPr>
                  <a:xfrm flipH="1" rot="10800000">
                    <a:off x="3753013" y="3342054"/>
                    <a:ext cx="329100" cy="817500"/>
                  </a:xfrm>
                  <a:prstGeom prst="straightConnector1">
                    <a:avLst/>
                  </a:prstGeom>
                  <a:noFill/>
                  <a:ln cap="flat" cmpd="sng" w="9525">
                    <a:solidFill>
                      <a:srgbClr val="F3F3F3"/>
                    </a:solidFill>
                    <a:prstDash val="solid"/>
                    <a:round/>
                    <a:headEnd len="sm" w="sm" type="none"/>
                    <a:tailEnd len="med" w="med" type="triangle"/>
                  </a:ln>
                </p:spPr>
              </p:cxnSp>
              <p:cxnSp>
                <p:nvCxnSpPr>
                  <p:cNvPr id="1154" name="Google Shape;1154;p52"/>
                  <p:cNvCxnSpPr>
                    <a:endCxn id="1153" idx="2"/>
                  </p:cNvCxnSpPr>
                  <p:nvPr/>
                </p:nvCxnSpPr>
                <p:spPr>
                  <a:xfrm>
                    <a:off x="3753013" y="2933454"/>
                    <a:ext cx="329100" cy="408600"/>
                  </a:xfrm>
                  <a:prstGeom prst="straightConnector1">
                    <a:avLst/>
                  </a:prstGeom>
                  <a:noFill/>
                  <a:ln cap="flat" cmpd="sng" w="19050">
                    <a:solidFill>
                      <a:srgbClr val="B200FF"/>
                    </a:solidFill>
                    <a:prstDash val="solid"/>
                    <a:round/>
                    <a:headEnd len="sm" w="sm" type="none"/>
                    <a:tailEnd len="med" w="med" type="triangle"/>
                  </a:ln>
                </p:spPr>
              </p:cxnSp>
              <p:cxnSp>
                <p:nvCxnSpPr>
                  <p:cNvPr id="1155" name="Google Shape;1155;p52"/>
                  <p:cNvCxnSpPr>
                    <a:endCxn id="1153" idx="2"/>
                  </p:cNvCxnSpPr>
                  <p:nvPr/>
                </p:nvCxnSpPr>
                <p:spPr>
                  <a:xfrm>
                    <a:off x="3753013" y="3342054"/>
                    <a:ext cx="329100" cy="0"/>
                  </a:xfrm>
                  <a:prstGeom prst="straightConnector1">
                    <a:avLst/>
                  </a:prstGeom>
                  <a:noFill/>
                  <a:ln cap="flat" cmpd="sng" w="9525">
                    <a:solidFill>
                      <a:srgbClr val="F3F3F3"/>
                    </a:solidFill>
                    <a:prstDash val="solid"/>
                    <a:round/>
                    <a:headEnd len="sm" w="sm" type="none"/>
                    <a:tailEnd len="med" w="med" type="triangle"/>
                  </a:ln>
                </p:spPr>
              </p:cxnSp>
              <p:grpSp>
                <p:nvGrpSpPr>
                  <p:cNvPr id="1156" name="Google Shape;1156;p52"/>
                  <p:cNvGrpSpPr/>
                  <p:nvPr/>
                </p:nvGrpSpPr>
                <p:grpSpPr>
                  <a:xfrm>
                    <a:off x="4381813" y="2933475"/>
                    <a:ext cx="329100" cy="1226038"/>
                    <a:chOff x="2073350" y="2927025"/>
                    <a:chExt cx="329100" cy="1226038"/>
                  </a:xfrm>
                </p:grpSpPr>
                <p:cxnSp>
                  <p:nvCxnSpPr>
                    <p:cNvPr id="1157" name="Google Shape;1157;p52"/>
                    <p:cNvCxnSpPr/>
                    <p:nvPr/>
                  </p:nvCxnSpPr>
                  <p:spPr>
                    <a:xfrm flipH="1" rot="10800000">
                      <a:off x="2073350" y="2927025"/>
                      <a:ext cx="329100" cy="408600"/>
                    </a:xfrm>
                    <a:prstGeom prst="straightConnector1">
                      <a:avLst/>
                    </a:prstGeom>
                    <a:noFill/>
                    <a:ln cap="flat" cmpd="sng" w="9525">
                      <a:solidFill>
                        <a:srgbClr val="EFEFEF"/>
                      </a:solidFill>
                      <a:prstDash val="solid"/>
                      <a:round/>
                      <a:headEnd len="sm" w="sm" type="none"/>
                      <a:tailEnd len="med" w="med" type="triangle"/>
                    </a:ln>
                  </p:spPr>
                </p:cxnSp>
                <p:cxnSp>
                  <p:nvCxnSpPr>
                    <p:cNvPr id="1158" name="Google Shape;1158;p52"/>
                    <p:cNvCxnSpPr/>
                    <p:nvPr/>
                  </p:nvCxnSpPr>
                  <p:spPr>
                    <a:xfrm>
                      <a:off x="2073350" y="3335704"/>
                      <a:ext cx="329100" cy="0"/>
                    </a:xfrm>
                    <a:prstGeom prst="straightConnector1">
                      <a:avLst/>
                    </a:prstGeom>
                    <a:noFill/>
                    <a:ln cap="flat" cmpd="sng" w="9525">
                      <a:solidFill>
                        <a:srgbClr val="9EC5E7"/>
                      </a:solidFill>
                      <a:prstDash val="solid"/>
                      <a:round/>
                      <a:headEnd len="sm" w="sm" type="none"/>
                      <a:tailEnd len="med" w="med" type="triangle"/>
                    </a:ln>
                  </p:spPr>
                </p:cxnSp>
                <p:cxnSp>
                  <p:nvCxnSpPr>
                    <p:cNvPr id="1159" name="Google Shape;1159;p52"/>
                    <p:cNvCxnSpPr/>
                    <p:nvPr/>
                  </p:nvCxnSpPr>
                  <p:spPr>
                    <a:xfrm>
                      <a:off x="2073350" y="3335783"/>
                      <a:ext cx="329100" cy="408600"/>
                    </a:xfrm>
                    <a:prstGeom prst="straightConnector1">
                      <a:avLst/>
                    </a:prstGeom>
                    <a:noFill/>
                    <a:ln cap="flat" cmpd="sng" w="19050">
                      <a:solidFill>
                        <a:srgbClr val="9EC5E7"/>
                      </a:solidFill>
                      <a:prstDash val="solid"/>
                      <a:round/>
                      <a:headEnd len="sm" w="sm" type="none"/>
                      <a:tailEnd len="med" w="med" type="triangle"/>
                    </a:ln>
                  </p:spPr>
                </p:cxnSp>
                <p:cxnSp>
                  <p:nvCxnSpPr>
                    <p:cNvPr id="1160" name="Google Shape;1160;p52"/>
                    <p:cNvCxnSpPr/>
                    <p:nvPr/>
                  </p:nvCxnSpPr>
                  <p:spPr>
                    <a:xfrm>
                      <a:off x="2073350" y="3335563"/>
                      <a:ext cx="329100" cy="817500"/>
                    </a:xfrm>
                    <a:prstGeom prst="straightConnector1">
                      <a:avLst/>
                    </a:prstGeom>
                    <a:noFill/>
                    <a:ln cap="flat" cmpd="sng" w="28575">
                      <a:solidFill>
                        <a:srgbClr val="9EC5E7"/>
                      </a:solidFill>
                      <a:prstDash val="solid"/>
                      <a:round/>
                      <a:headEnd len="sm" w="sm" type="none"/>
                      <a:tailEnd len="med" w="med" type="triangle"/>
                    </a:ln>
                  </p:spPr>
                </p:cxnSp>
              </p:grpSp>
              <p:sp>
                <p:nvSpPr>
                  <p:cNvPr id="1153" name="Google Shape;1153;p52"/>
                  <p:cNvSpPr/>
                  <p:nvPr/>
                </p:nvSpPr>
                <p:spPr>
                  <a:xfrm>
                    <a:off x="4082113" y="3189504"/>
                    <a:ext cx="299700" cy="305100"/>
                  </a:xfrm>
                  <a:prstGeom prst="ellipse">
                    <a:avLst/>
                  </a:prstGeom>
                  <a:solidFill>
                    <a:srgbClr val="8E7CC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1161" name="Google Shape;1161;p52"/>
                  <p:cNvGrpSpPr/>
                  <p:nvPr/>
                </p:nvGrpSpPr>
                <p:grpSpPr>
                  <a:xfrm>
                    <a:off x="4082113" y="2780825"/>
                    <a:ext cx="299700" cy="1531138"/>
                    <a:chOff x="2402450" y="2774475"/>
                    <a:chExt cx="299700" cy="1531138"/>
                  </a:xfrm>
                </p:grpSpPr>
                <p:sp>
                  <p:nvSpPr>
                    <p:cNvPr id="1162" name="Google Shape;1162;p52"/>
                    <p:cNvSpPr/>
                    <p:nvPr/>
                  </p:nvSpPr>
                  <p:spPr>
                    <a:xfrm>
                      <a:off x="2402450" y="2774475"/>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63" name="Google Shape;1163;p52"/>
                    <p:cNvSpPr/>
                    <p:nvPr/>
                  </p:nvSpPr>
                  <p:spPr>
                    <a:xfrm>
                      <a:off x="2402450" y="3591833"/>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64" name="Google Shape;1164;p52"/>
                    <p:cNvSpPr/>
                    <p:nvPr/>
                  </p:nvSpPr>
                  <p:spPr>
                    <a:xfrm>
                      <a:off x="2402450" y="4000513"/>
                      <a:ext cx="299700" cy="305100"/>
                    </a:xfrm>
                    <a:prstGeom prst="ellipse">
                      <a:avLst/>
                    </a:prstGeom>
                    <a:solidFill>
                      <a:srgbClr val="F7F7F7"/>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165" name="Google Shape;1165;p52"/>
                  <p:cNvGrpSpPr/>
                  <p:nvPr/>
                </p:nvGrpSpPr>
                <p:grpSpPr>
                  <a:xfrm>
                    <a:off x="3753163" y="3334238"/>
                    <a:ext cx="339294" cy="416495"/>
                    <a:chOff x="3753163" y="3334238"/>
                    <a:chExt cx="339294" cy="416495"/>
                  </a:xfrm>
                </p:grpSpPr>
                <p:cxnSp>
                  <p:nvCxnSpPr>
                    <p:cNvPr id="1166" name="Google Shape;1166;p52"/>
                    <p:cNvCxnSpPr>
                      <a:stCxn id="1167" idx="6"/>
                      <a:endCxn id="1168" idx="3"/>
                    </p:cNvCxnSpPr>
                    <p:nvPr/>
                  </p:nvCxnSpPr>
                  <p:spPr>
                    <a:xfrm flipH="1" rot="10800000">
                      <a:off x="3753163" y="3412333"/>
                      <a:ext cx="270600" cy="338400"/>
                    </a:xfrm>
                    <a:prstGeom prst="straightConnector1">
                      <a:avLst/>
                    </a:prstGeom>
                    <a:noFill/>
                    <a:ln cap="flat" cmpd="sng" w="9525">
                      <a:solidFill>
                        <a:srgbClr val="9900FF"/>
                      </a:solidFill>
                      <a:prstDash val="solid"/>
                      <a:round/>
                      <a:headEnd len="sm" w="sm" type="none"/>
                      <a:tailEnd len="sm" w="sm" type="none"/>
                    </a:ln>
                  </p:spPr>
                </p:cxnSp>
                <p:sp>
                  <p:nvSpPr>
                    <p:cNvPr id="1168" name="Google Shape;1168;p52"/>
                    <p:cNvSpPr/>
                    <p:nvPr/>
                  </p:nvSpPr>
                  <p:spPr>
                    <a:xfrm rot="2349630">
                      <a:off x="4032143" y="3336485"/>
                      <a:ext cx="37530" cy="85508"/>
                    </a:xfrm>
                    <a:prstGeom prst="triangle">
                      <a:avLst>
                        <a:gd fmla="val 50000" name="adj"/>
                      </a:avLst>
                    </a:prstGeom>
                    <a:solidFill>
                      <a:srgbClr val="9900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169" name="Google Shape;1169;p52"/>
                  <p:cNvGrpSpPr/>
                  <p:nvPr/>
                </p:nvGrpSpPr>
                <p:grpSpPr>
                  <a:xfrm>
                    <a:off x="3453463" y="2780825"/>
                    <a:ext cx="299700" cy="1531138"/>
                    <a:chOff x="1714925" y="2774475"/>
                    <a:chExt cx="299700" cy="1531138"/>
                  </a:xfrm>
                </p:grpSpPr>
                <p:sp>
                  <p:nvSpPr>
                    <p:cNvPr id="1170" name="Google Shape;1170;p52"/>
                    <p:cNvSpPr/>
                    <p:nvPr/>
                  </p:nvSpPr>
                  <p:spPr>
                    <a:xfrm>
                      <a:off x="1714925" y="2774475"/>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71" name="Google Shape;1171;p52"/>
                    <p:cNvSpPr/>
                    <p:nvPr/>
                  </p:nvSpPr>
                  <p:spPr>
                    <a:xfrm>
                      <a:off x="1714925" y="3183154"/>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67" name="Google Shape;1167;p52"/>
                    <p:cNvSpPr/>
                    <p:nvPr/>
                  </p:nvSpPr>
                  <p:spPr>
                    <a:xfrm>
                      <a:off x="1714925" y="359183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72" name="Google Shape;1172;p52"/>
                    <p:cNvSpPr/>
                    <p:nvPr/>
                  </p:nvSpPr>
                  <p:spPr>
                    <a:xfrm>
                      <a:off x="1714925" y="4000513"/>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173" name="Google Shape;1173;p52"/>
                  <p:cNvSpPr/>
                  <p:nvPr/>
                </p:nvSpPr>
                <p:spPr>
                  <a:xfrm>
                    <a:off x="4710913" y="2780925"/>
                    <a:ext cx="299700" cy="305100"/>
                  </a:xfrm>
                  <a:prstGeom prst="ellipse">
                    <a:avLst/>
                  </a:prstGeom>
                  <a:solidFill>
                    <a:srgbClr val="EEEEEE">
                      <a:alpha val="49020"/>
                    </a:srgbClr>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sp>
            <p:nvSpPr>
              <p:cNvPr id="1174" name="Google Shape;1174;p52"/>
              <p:cNvSpPr/>
              <p:nvPr/>
            </p:nvSpPr>
            <p:spPr>
              <a:xfrm>
                <a:off x="4710913" y="3189604"/>
                <a:ext cx="299700" cy="305100"/>
              </a:xfrm>
              <a:prstGeom prst="ellipse">
                <a:avLst/>
              </a:prstGeom>
              <a:solidFill>
                <a:srgbClr val="E3EEF8"/>
              </a:solid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75" name="Google Shape;1175;p52"/>
              <p:cNvSpPr/>
              <p:nvPr/>
            </p:nvSpPr>
            <p:spPr>
              <a:xfrm>
                <a:off x="4710913" y="3598283"/>
                <a:ext cx="299700" cy="305100"/>
              </a:xfrm>
              <a:prstGeom prst="ellipse">
                <a:avLst/>
              </a:prstGeom>
              <a:solidFill>
                <a:srgbClr val="C6DDF1"/>
              </a:solidFill>
              <a:ln cap="flat" cmpd="sng" w="9525">
                <a:solidFill>
                  <a:srgbClr val="7F7E7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76" name="Google Shape;1176;p52"/>
              <p:cNvSpPr/>
              <p:nvPr/>
            </p:nvSpPr>
            <p:spPr>
              <a:xfrm>
                <a:off x="4710913" y="4006963"/>
                <a:ext cx="299700" cy="305100"/>
              </a:xfrm>
              <a:prstGeom prst="ellipse">
                <a:avLst/>
              </a:prstGeom>
              <a:solidFill>
                <a:srgbClr val="9FC5E8"/>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177" name="Google Shape;1177;p52"/>
            <p:cNvSpPr txBox="1"/>
            <p:nvPr/>
          </p:nvSpPr>
          <p:spPr>
            <a:xfrm>
              <a:off x="4014975" y="3209325"/>
              <a:ext cx="624000" cy="243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400"/>
                <a:buFont typeface="Arial"/>
                <a:buNone/>
              </a:pPr>
              <a:r>
                <a:rPr b="1" i="0" lang="en" sz="400" u="none" cap="none" strike="noStrike">
                  <a:solidFill>
                    <a:schemeClr val="lt1"/>
                  </a:solidFill>
                  <a:latin typeface="Nunito"/>
                  <a:ea typeface="Nunito"/>
                  <a:cs typeface="Nunito"/>
                  <a:sym typeface="Nunito"/>
                </a:rPr>
                <a:t>z=∑</a:t>
              </a:r>
              <a:r>
                <a:rPr b="1" baseline="-25000" i="0" lang="en" sz="400" u="none" cap="none" strike="noStrike">
                  <a:solidFill>
                    <a:schemeClr val="lt1"/>
                  </a:solidFill>
                  <a:latin typeface="Nunito"/>
                  <a:ea typeface="Nunito"/>
                  <a:cs typeface="Nunito"/>
                  <a:sym typeface="Nunito"/>
                </a:rPr>
                <a:t>i</a:t>
              </a:r>
              <a:r>
                <a:rPr b="1" i="0" lang="en" sz="400" u="none" cap="none" strike="noStrike">
                  <a:solidFill>
                    <a:schemeClr val="lt1"/>
                  </a:solidFill>
                  <a:latin typeface="Nunito"/>
                  <a:ea typeface="Nunito"/>
                  <a:cs typeface="Nunito"/>
                  <a:sym typeface="Nunito"/>
                </a:rPr>
                <a:t> w</a:t>
              </a:r>
              <a:r>
                <a:rPr b="1" baseline="-25000" i="0" lang="en" sz="400" u="none" cap="none" strike="noStrike">
                  <a:solidFill>
                    <a:schemeClr val="lt1"/>
                  </a:solidFill>
                  <a:latin typeface="Nunito"/>
                  <a:ea typeface="Nunito"/>
                  <a:cs typeface="Nunito"/>
                  <a:sym typeface="Nunito"/>
                </a:rPr>
                <a:t>i</a:t>
              </a:r>
              <a:r>
                <a:rPr b="1" i="0" lang="en" sz="400" u="none" cap="none" strike="noStrike">
                  <a:solidFill>
                    <a:schemeClr val="lt1"/>
                  </a:solidFill>
                  <a:latin typeface="Nunito"/>
                  <a:ea typeface="Nunito"/>
                  <a:cs typeface="Nunito"/>
                  <a:sym typeface="Nunito"/>
                </a:rPr>
                <a:t>x</a:t>
              </a:r>
              <a:r>
                <a:rPr b="1" baseline="-25000" i="0" lang="en" sz="400" u="none" cap="none" strike="noStrike">
                  <a:solidFill>
                    <a:schemeClr val="lt1"/>
                  </a:solidFill>
                  <a:latin typeface="Nunito"/>
                  <a:ea typeface="Nunito"/>
                  <a:cs typeface="Nunito"/>
                  <a:sym typeface="Nunito"/>
                </a:rPr>
                <a:t>i</a:t>
              </a:r>
              <a:r>
                <a:rPr b="1" i="0" lang="en" sz="400" u="none" cap="none" strike="noStrike">
                  <a:solidFill>
                    <a:schemeClr val="lt1"/>
                  </a:solidFill>
                  <a:latin typeface="Nunito"/>
                  <a:ea typeface="Nunito"/>
                  <a:cs typeface="Nunito"/>
                  <a:sym typeface="Nunito"/>
                </a:rPr>
                <a:t>+b</a:t>
              </a:r>
              <a:endParaRPr b="1" i="0" sz="400" u="none" cap="none" strike="noStrike">
                <a:solidFill>
                  <a:schemeClr val="lt1"/>
                </a:solidFill>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9">
                                            <p:txEl>
                                              <p:pRg end="0" st="0"/>
                                            </p:txEl>
                                          </p:spTgt>
                                        </p:tgtEl>
                                        <p:attrNameLst>
                                          <p:attrName>style.visibility</p:attrName>
                                        </p:attrNameLst>
                                      </p:cBhvr>
                                      <p:to>
                                        <p:strVal val="visible"/>
                                      </p:to>
                                    </p:set>
                                    <p:animEffect filter="fade" transition="in">
                                      <p:cBhvr>
                                        <p:cTn dur="300"/>
                                        <p:tgtEl>
                                          <p:spTgt spid="90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9">
                                            <p:txEl>
                                              <p:pRg end="1" st="1"/>
                                            </p:txEl>
                                          </p:spTgt>
                                        </p:tgtEl>
                                        <p:attrNameLst>
                                          <p:attrName>style.visibility</p:attrName>
                                        </p:attrNameLst>
                                      </p:cBhvr>
                                      <p:to>
                                        <p:strVal val="visible"/>
                                      </p:to>
                                    </p:set>
                                    <p:animEffect filter="fade" transition="in">
                                      <p:cBhvr>
                                        <p:cTn dur="300"/>
                                        <p:tgtEl>
                                          <p:spTgt spid="909">
                                            <p:txEl>
                                              <p:pRg end="1" st="1"/>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910"/>
                                        </p:tgtEl>
                                        <p:attrNameLst>
                                          <p:attrName>style.visibility</p:attrName>
                                        </p:attrNameLst>
                                      </p:cBhvr>
                                      <p:to>
                                        <p:strVal val="visible"/>
                                      </p:to>
                                    </p:set>
                                    <p:animEffect filter="fade" transition="in">
                                      <p:cBhvr>
                                        <p:cTn dur="300"/>
                                        <p:tgtEl>
                                          <p:spTgt spid="9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6"/>
                                        </p:tgtEl>
                                        <p:attrNameLst>
                                          <p:attrName>style.visibility</p:attrName>
                                        </p:attrNameLst>
                                      </p:cBhvr>
                                      <p:to>
                                        <p:strVal val="visible"/>
                                      </p:to>
                                    </p:set>
                                    <p:animEffect filter="fade" transition="in">
                                      <p:cBhvr>
                                        <p:cTn dur="300"/>
                                        <p:tgtEl>
                                          <p:spTgt spid="1006"/>
                                        </p:tgtEl>
                                      </p:cBhvr>
                                    </p:animEffect>
                                  </p:childTnLst>
                                </p:cTn>
                              </p:par>
                            </p:childTnLst>
                          </p:cTn>
                        </p:par>
                        <p:par>
                          <p:cTn fill="hold">
                            <p:stCondLst>
                              <p:cond delay="300"/>
                            </p:stCondLst>
                            <p:childTnLst>
                              <p:par>
                                <p:cTn fill="hold" nodeType="afterEffect" presetClass="exit" presetID="10" presetSubtype="0">
                                  <p:stCondLst>
                                    <p:cond delay="0"/>
                                  </p:stCondLst>
                                  <p:childTnLst>
                                    <p:animEffect filter="fade" transition="out">
                                      <p:cBhvr>
                                        <p:cTn dur="300"/>
                                        <p:tgtEl>
                                          <p:spTgt spid="910"/>
                                        </p:tgtEl>
                                      </p:cBhvr>
                                    </p:animEffect>
                                    <p:set>
                                      <p:cBhvr>
                                        <p:cTn dur="1" fill="hold">
                                          <p:stCondLst>
                                            <p:cond delay="300"/>
                                          </p:stCondLst>
                                        </p:cTn>
                                        <p:tgtEl>
                                          <p:spTgt spid="91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8"/>
                                        </p:tgtEl>
                                        <p:attrNameLst>
                                          <p:attrName>style.visibility</p:attrName>
                                        </p:attrNameLst>
                                      </p:cBhvr>
                                      <p:to>
                                        <p:strVal val="visible"/>
                                      </p:to>
                                    </p:set>
                                    <p:animEffect filter="fade" transition="in">
                                      <p:cBhvr>
                                        <p:cTn dur="300"/>
                                        <p:tgtEl>
                                          <p:spTgt spid="1058"/>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032"/>
                                        </p:tgtEl>
                                        <p:attrNameLst>
                                          <p:attrName>style.visibility</p:attrName>
                                        </p:attrNameLst>
                                      </p:cBhvr>
                                      <p:to>
                                        <p:strVal val="visible"/>
                                      </p:to>
                                    </p:set>
                                    <p:animEffect filter="fade" transition="in">
                                      <p:cBhvr>
                                        <p:cTn dur="300"/>
                                        <p:tgtEl>
                                          <p:spTgt spid="1032"/>
                                        </p:tgtEl>
                                      </p:cBhvr>
                                    </p:animEffect>
                                  </p:childTnLst>
                                </p:cTn>
                              </p:par>
                            </p:childTnLst>
                          </p:cTn>
                        </p:par>
                        <p:par>
                          <p:cTn fill="hold">
                            <p:stCondLst>
                              <p:cond delay="600"/>
                            </p:stCondLst>
                            <p:childTnLst>
                              <p:par>
                                <p:cTn fill="hold" nodeType="afterEffect" presetClass="exit" presetID="10" presetSubtype="0">
                                  <p:stCondLst>
                                    <p:cond delay="0"/>
                                  </p:stCondLst>
                                  <p:childTnLst>
                                    <p:animEffect filter="fade" transition="out">
                                      <p:cBhvr>
                                        <p:cTn dur="300"/>
                                        <p:tgtEl>
                                          <p:spTgt spid="1006"/>
                                        </p:tgtEl>
                                      </p:cBhvr>
                                    </p:animEffect>
                                    <p:set>
                                      <p:cBhvr>
                                        <p:cTn dur="1" fill="hold">
                                          <p:stCondLst>
                                            <p:cond delay="300"/>
                                          </p:stCondLst>
                                        </p:cTn>
                                        <p:tgtEl>
                                          <p:spTgt spid="100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9"/>
                                        </p:tgtEl>
                                        <p:attrNameLst>
                                          <p:attrName>style.visibility</p:attrName>
                                        </p:attrNameLst>
                                      </p:cBhvr>
                                      <p:to>
                                        <p:strVal val="visible"/>
                                      </p:to>
                                    </p:set>
                                    <p:animEffect filter="fade" transition="in">
                                      <p:cBhvr>
                                        <p:cTn dur="300"/>
                                        <p:tgtEl>
                                          <p:spTgt spid="1059"/>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063"/>
                                        </p:tgtEl>
                                        <p:attrNameLst>
                                          <p:attrName>style.visibility</p:attrName>
                                        </p:attrNameLst>
                                      </p:cBhvr>
                                      <p:to>
                                        <p:strVal val="visible"/>
                                      </p:to>
                                    </p:set>
                                    <p:animEffect filter="fade" transition="in">
                                      <p:cBhvr>
                                        <p:cTn dur="300"/>
                                        <p:tgtEl>
                                          <p:spTgt spid="1063"/>
                                        </p:tgtEl>
                                      </p:cBhvr>
                                    </p:animEffect>
                                  </p:childTnLst>
                                </p:cTn>
                              </p:par>
                            </p:childTnLst>
                          </p:cTn>
                        </p:par>
                        <p:par>
                          <p:cTn fill="hold">
                            <p:stCondLst>
                              <p:cond delay="600"/>
                            </p:stCondLst>
                            <p:childTnLst>
                              <p:par>
                                <p:cTn fill="hold" nodeType="afterEffect" presetClass="exit" presetID="10" presetSubtype="0">
                                  <p:stCondLst>
                                    <p:cond delay="0"/>
                                  </p:stCondLst>
                                  <p:childTnLst>
                                    <p:animEffect filter="fade" transition="out">
                                      <p:cBhvr>
                                        <p:cTn dur="300"/>
                                        <p:tgtEl>
                                          <p:spTgt spid="1032"/>
                                        </p:tgtEl>
                                      </p:cBhvr>
                                    </p:animEffect>
                                    <p:set>
                                      <p:cBhvr>
                                        <p:cTn dur="1" fill="hold">
                                          <p:stCondLst>
                                            <p:cond delay="300"/>
                                          </p:stCondLst>
                                        </p:cTn>
                                        <p:tgtEl>
                                          <p:spTgt spid="103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0"/>
                                        </p:tgtEl>
                                        <p:attrNameLst>
                                          <p:attrName>style.visibility</p:attrName>
                                        </p:attrNameLst>
                                      </p:cBhvr>
                                      <p:to>
                                        <p:strVal val="visible"/>
                                      </p:to>
                                    </p:set>
                                    <p:animEffect filter="fade" transition="in">
                                      <p:cBhvr>
                                        <p:cTn dur="300"/>
                                        <p:tgtEl>
                                          <p:spTgt spid="1060"/>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090"/>
                                        </p:tgtEl>
                                        <p:attrNameLst>
                                          <p:attrName>style.visibility</p:attrName>
                                        </p:attrNameLst>
                                      </p:cBhvr>
                                      <p:to>
                                        <p:strVal val="visible"/>
                                      </p:to>
                                    </p:set>
                                    <p:animEffect filter="fade" transition="in">
                                      <p:cBhvr>
                                        <p:cTn dur="300"/>
                                        <p:tgtEl>
                                          <p:spTgt spid="1090"/>
                                        </p:tgtEl>
                                      </p:cBhvr>
                                    </p:animEffect>
                                  </p:childTnLst>
                                </p:cTn>
                              </p:par>
                            </p:childTnLst>
                          </p:cTn>
                        </p:par>
                        <p:par>
                          <p:cTn fill="hold">
                            <p:stCondLst>
                              <p:cond delay="600"/>
                            </p:stCondLst>
                            <p:childTnLst>
                              <p:par>
                                <p:cTn fill="hold" nodeType="afterEffect" presetClass="exit" presetID="10" presetSubtype="0">
                                  <p:stCondLst>
                                    <p:cond delay="0"/>
                                  </p:stCondLst>
                                  <p:childTnLst>
                                    <p:animEffect filter="fade" transition="out">
                                      <p:cBhvr>
                                        <p:cTn dur="300"/>
                                        <p:tgtEl>
                                          <p:spTgt spid="1063"/>
                                        </p:tgtEl>
                                      </p:cBhvr>
                                    </p:animEffect>
                                    <p:set>
                                      <p:cBhvr>
                                        <p:cTn dur="1" fill="hold">
                                          <p:stCondLst>
                                            <p:cond delay="300"/>
                                          </p:stCondLst>
                                        </p:cTn>
                                        <p:tgtEl>
                                          <p:spTgt spid="106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1"/>
                                        </p:tgtEl>
                                        <p:attrNameLst>
                                          <p:attrName>style.visibility</p:attrName>
                                        </p:attrNameLst>
                                      </p:cBhvr>
                                      <p:to>
                                        <p:strVal val="visible"/>
                                      </p:to>
                                    </p:set>
                                    <p:animEffect filter="fade" transition="in">
                                      <p:cBhvr>
                                        <p:cTn dur="300"/>
                                        <p:tgtEl>
                                          <p:spTgt spid="1061"/>
                                        </p:tgtEl>
                                      </p:cBhvr>
                                    </p:animEffect>
                                  </p:childTnLst>
                                </p:cTn>
                              </p:par>
                            </p:childTnLst>
                          </p:cTn>
                        </p:par>
                        <p:par>
                          <p:cTn fill="hold">
                            <p:stCondLst>
                              <p:cond delay="300"/>
                            </p:stCondLst>
                            <p:childTnLst>
                              <p:par>
                                <p:cTn fill="hold" nodeType="afterEffect" presetClass="entr" presetID="23" presetSubtype="16">
                                  <p:stCondLst>
                                    <p:cond delay="0"/>
                                  </p:stCondLst>
                                  <p:childTnLst>
                                    <p:set>
                                      <p:cBhvr>
                                        <p:cTn dur="1" fill="hold">
                                          <p:stCondLst>
                                            <p:cond delay="0"/>
                                          </p:stCondLst>
                                        </p:cTn>
                                        <p:tgtEl>
                                          <p:spTgt spid="1117"/>
                                        </p:tgtEl>
                                        <p:attrNameLst>
                                          <p:attrName>style.visibility</p:attrName>
                                        </p:attrNameLst>
                                      </p:cBhvr>
                                      <p:to>
                                        <p:strVal val="visible"/>
                                      </p:to>
                                    </p:set>
                                    <p:anim calcmode="lin" valueType="num">
                                      <p:cBhvr additive="base">
                                        <p:cTn dur="300"/>
                                        <p:tgtEl>
                                          <p:spTgt spid="1117"/>
                                        </p:tgtEl>
                                        <p:attrNameLst>
                                          <p:attrName>ppt_w</p:attrName>
                                        </p:attrNameLst>
                                      </p:cBhvr>
                                      <p:tavLst>
                                        <p:tav fmla="" tm="0">
                                          <p:val>
                                            <p:strVal val="0"/>
                                          </p:val>
                                        </p:tav>
                                        <p:tav fmla="" tm="100000">
                                          <p:val>
                                            <p:strVal val="#ppt_w"/>
                                          </p:val>
                                        </p:tav>
                                      </p:tavLst>
                                    </p:anim>
                                    <p:anim calcmode="lin" valueType="num">
                                      <p:cBhvr additive="base">
                                        <p:cTn dur="300"/>
                                        <p:tgtEl>
                                          <p:spTgt spid="111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2"/>
                                        </p:tgtEl>
                                        <p:attrNameLst>
                                          <p:attrName>style.visibility</p:attrName>
                                        </p:attrNameLst>
                                      </p:cBhvr>
                                      <p:to>
                                        <p:strVal val="visible"/>
                                      </p:to>
                                    </p:set>
                                    <p:animEffect filter="fade" transition="in">
                                      <p:cBhvr>
                                        <p:cTn dur="300"/>
                                        <p:tgtEl>
                                          <p:spTgt spid="1062"/>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118"/>
                                        </p:tgtEl>
                                        <p:attrNameLst>
                                          <p:attrName>style.visibility</p:attrName>
                                        </p:attrNameLst>
                                      </p:cBhvr>
                                      <p:to>
                                        <p:strVal val="visible"/>
                                      </p:to>
                                    </p:set>
                                    <p:animEffect filter="fade" transition="in">
                                      <p:cBhvr>
                                        <p:cTn dur="300"/>
                                        <p:tgtEl>
                                          <p:spTgt spid="1118"/>
                                        </p:tgtEl>
                                      </p:cBhvr>
                                    </p:animEffect>
                                  </p:childTnLst>
                                </p:cTn>
                              </p:par>
                            </p:childTnLst>
                          </p:cTn>
                        </p:par>
                        <p:par>
                          <p:cTn fill="hold">
                            <p:stCondLst>
                              <p:cond delay="600"/>
                            </p:stCondLst>
                            <p:childTnLst>
                              <p:par>
                                <p:cTn fill="hold" nodeType="afterEffect" presetClass="exit" presetID="10" presetSubtype="0">
                                  <p:stCondLst>
                                    <p:cond delay="0"/>
                                  </p:stCondLst>
                                  <p:childTnLst>
                                    <p:animEffect filter="fade" transition="out">
                                      <p:cBhvr>
                                        <p:cTn dur="300"/>
                                        <p:tgtEl>
                                          <p:spTgt spid="1090"/>
                                        </p:tgtEl>
                                      </p:cBhvr>
                                    </p:animEffect>
                                    <p:set>
                                      <p:cBhvr>
                                        <p:cTn dur="1" fill="hold">
                                          <p:stCondLst>
                                            <p:cond delay="300"/>
                                          </p:stCondLst>
                                        </p:cTn>
                                        <p:tgtEl>
                                          <p:spTgt spid="109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117"/>
                                        </p:tgtEl>
                                      </p:cBhvr>
                                    </p:animEffect>
                                    <p:set>
                                      <p:cBhvr>
                                        <p:cTn dur="1" fill="hold">
                                          <p:stCondLst>
                                            <p:cond delay="300"/>
                                          </p:stCondLst>
                                        </p:cTn>
                                        <p:tgtEl>
                                          <p:spTgt spid="1117"/>
                                        </p:tgtEl>
                                        <p:attrNameLst>
                                          <p:attrName>style.visibility</p:attrName>
                                        </p:attrNameLst>
                                      </p:cBhvr>
                                      <p:to>
                                        <p:strVal val="hidden"/>
                                      </p:to>
                                    </p:set>
                                  </p:childTnLst>
                                </p:cTn>
                              </p:par>
                            </p:childTnLst>
                          </p:cTn>
                        </p:par>
                        <p:par>
                          <p:cTn fill="hold">
                            <p:stCondLst>
                              <p:cond delay="900"/>
                            </p:stCondLst>
                            <p:childTnLst>
                              <p:par>
                                <p:cTn fill="hold" nodeType="afterEffect" presetClass="entr" presetID="10" presetSubtype="0">
                                  <p:stCondLst>
                                    <p:cond delay="0"/>
                                  </p:stCondLst>
                                  <p:childTnLst>
                                    <p:set>
                                      <p:cBhvr>
                                        <p:cTn dur="1" fill="hold">
                                          <p:stCondLst>
                                            <p:cond delay="0"/>
                                          </p:stCondLst>
                                        </p:cTn>
                                        <p:tgtEl>
                                          <p:spTgt spid="1147"/>
                                        </p:tgtEl>
                                        <p:attrNameLst>
                                          <p:attrName>style.visibility</p:attrName>
                                        </p:attrNameLst>
                                      </p:cBhvr>
                                      <p:to>
                                        <p:strVal val="visible"/>
                                      </p:to>
                                    </p:set>
                                    <p:animEffect filter="fade" transition="in">
                                      <p:cBhvr>
                                        <p:cTn dur="500"/>
                                        <p:tgtEl>
                                          <p:spTgt spid="1147"/>
                                        </p:tgtEl>
                                      </p:cBhvr>
                                    </p:animEffect>
                                  </p:childTnLst>
                                </p:cTn>
                              </p:par>
                            </p:childTnLst>
                          </p:cTn>
                        </p:par>
                        <p:par>
                          <p:cTn fill="hold">
                            <p:stCondLst>
                              <p:cond delay="1400"/>
                            </p:stCondLst>
                            <p:childTnLst>
                              <p:par>
                                <p:cTn fill="hold" nodeType="afterEffect" presetClass="exit" presetID="10" presetSubtype="0">
                                  <p:stCondLst>
                                    <p:cond delay="0"/>
                                  </p:stCondLst>
                                  <p:childTnLst>
                                    <p:animEffect filter="fade" transition="out">
                                      <p:cBhvr>
                                        <p:cTn dur="300"/>
                                        <p:tgtEl>
                                          <p:spTgt spid="1118"/>
                                        </p:tgtEl>
                                      </p:cBhvr>
                                    </p:animEffect>
                                    <p:set>
                                      <p:cBhvr>
                                        <p:cTn dur="1" fill="hold">
                                          <p:stCondLst>
                                            <p:cond delay="300"/>
                                          </p:stCondLst>
                                        </p:cTn>
                                        <p:tgtEl>
                                          <p:spTgt spid="111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1147"/>
                                        </p:tgtEl>
                                      </p:cBhvr>
                                    </p:animEffect>
                                    <p:set>
                                      <p:cBhvr>
                                        <p:cTn dur="1" fill="hold">
                                          <p:stCondLst>
                                            <p:cond delay="300"/>
                                          </p:stCondLst>
                                        </p:cTn>
                                        <p:tgtEl>
                                          <p:spTgt spid="1147"/>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058"/>
                                        </p:tgtEl>
                                      </p:cBhvr>
                                    </p:animEffect>
                                    <p:set>
                                      <p:cBhvr>
                                        <p:cTn dur="1" fill="hold">
                                          <p:stCondLst>
                                            <p:cond delay="300"/>
                                          </p:stCondLst>
                                        </p:cTn>
                                        <p:tgtEl>
                                          <p:spTgt spid="1058"/>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059"/>
                                        </p:tgtEl>
                                      </p:cBhvr>
                                    </p:animEffect>
                                    <p:set>
                                      <p:cBhvr>
                                        <p:cTn dur="1" fill="hold">
                                          <p:stCondLst>
                                            <p:cond delay="300"/>
                                          </p:stCondLst>
                                        </p:cTn>
                                        <p:tgtEl>
                                          <p:spTgt spid="1059"/>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060"/>
                                        </p:tgtEl>
                                      </p:cBhvr>
                                    </p:animEffect>
                                    <p:set>
                                      <p:cBhvr>
                                        <p:cTn dur="1" fill="hold">
                                          <p:stCondLst>
                                            <p:cond delay="300"/>
                                          </p:stCondLst>
                                        </p:cTn>
                                        <p:tgtEl>
                                          <p:spTgt spid="106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061"/>
                                        </p:tgtEl>
                                      </p:cBhvr>
                                    </p:animEffect>
                                    <p:set>
                                      <p:cBhvr>
                                        <p:cTn dur="1" fill="hold">
                                          <p:stCondLst>
                                            <p:cond delay="300"/>
                                          </p:stCondLst>
                                        </p:cTn>
                                        <p:tgtEl>
                                          <p:spTgt spid="106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062"/>
                                        </p:tgtEl>
                                      </p:cBhvr>
                                    </p:animEffect>
                                    <p:set>
                                      <p:cBhvr>
                                        <p:cTn dur="1" fill="hold">
                                          <p:stCondLst>
                                            <p:cond delay="300"/>
                                          </p:stCondLst>
                                        </p:cTn>
                                        <p:tgtEl>
                                          <p:spTgt spid="106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1" name="Shape 1181"/>
        <p:cNvGrpSpPr/>
        <p:nvPr/>
      </p:nvGrpSpPr>
      <p:grpSpPr>
        <a:xfrm>
          <a:off x="0" y="0"/>
          <a:ext cx="0" cy="0"/>
          <a:chOff x="0" y="0"/>
          <a:chExt cx="0" cy="0"/>
        </a:xfrm>
      </p:grpSpPr>
      <p:sp>
        <p:nvSpPr>
          <p:cNvPr id="1182" name="Google Shape;1182;p5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83" name="Google Shape;1183;p5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84" name="Google Shape;1184;p5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185" name="Google Shape;1185;p53"/>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Building block </a:t>
            </a:r>
            <a:r>
              <a:rPr lang="en" sz="1900">
                <a:latin typeface="Nunito"/>
                <a:ea typeface="Nunito"/>
                <a:cs typeface="Nunito"/>
                <a:sym typeface="Nunito"/>
              </a:rPr>
              <a:t>2</a:t>
            </a:r>
            <a:r>
              <a:rPr b="0" i="0" lang="en" sz="1900" u="none" cap="none" strike="noStrike">
                <a:solidFill>
                  <a:srgbClr val="000000"/>
                </a:solidFill>
                <a:latin typeface="Nunito"/>
                <a:ea typeface="Nunito"/>
                <a:cs typeface="Nunito"/>
                <a:sym typeface="Nunito"/>
              </a:rPr>
              <a:t>:</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Activation Functions</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1186" name="Google Shape;1186;p53"/>
          <p:cNvSpPr txBox="1"/>
          <p:nvPr/>
        </p:nvSpPr>
        <p:spPr>
          <a:xfrm>
            <a:off x="423400" y="969600"/>
            <a:ext cx="4148700" cy="1853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Key activation functions: </a:t>
            </a:r>
            <a:endParaRPr b="1"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Rectified Linear Unit (ReLU),</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Gaussian Error Linear Unit (GELU), Sigmoid, and Softmax.</a:t>
            </a:r>
            <a:endParaRPr b="0" i="0" sz="2000" u="none" cap="none" strike="noStrike">
              <a:solidFill>
                <a:schemeClr val="dk1"/>
              </a:solidFill>
              <a:latin typeface="Nunito"/>
              <a:ea typeface="Nunito"/>
              <a:cs typeface="Nunito"/>
              <a:sym typeface="Nunito"/>
            </a:endParaRPr>
          </a:p>
        </p:txBody>
      </p:sp>
      <p:pic>
        <p:nvPicPr>
          <p:cNvPr id="1187" name="Google Shape;1187;p53"/>
          <p:cNvPicPr preferRelativeResize="0"/>
          <p:nvPr/>
        </p:nvPicPr>
        <p:blipFill rotWithShape="1">
          <a:blip r:embed="rId3">
            <a:alphaModFix/>
          </a:blip>
          <a:srcRect b="0" l="0" r="0" t="0"/>
          <a:stretch/>
        </p:blipFill>
        <p:spPr>
          <a:xfrm>
            <a:off x="5013650" y="904800"/>
            <a:ext cx="3183150" cy="2007024"/>
          </a:xfrm>
          <a:prstGeom prst="rect">
            <a:avLst/>
          </a:prstGeom>
          <a:noFill/>
          <a:ln>
            <a:noFill/>
          </a:ln>
        </p:spPr>
      </p:pic>
      <p:pic>
        <p:nvPicPr>
          <p:cNvPr id="1188" name="Google Shape;1188;p53"/>
          <p:cNvPicPr preferRelativeResize="0"/>
          <p:nvPr/>
        </p:nvPicPr>
        <p:blipFill rotWithShape="1">
          <a:blip r:embed="rId4">
            <a:alphaModFix/>
          </a:blip>
          <a:srcRect b="0" l="0" r="0" t="0"/>
          <a:stretch/>
        </p:blipFill>
        <p:spPr>
          <a:xfrm>
            <a:off x="5013650" y="2828828"/>
            <a:ext cx="3183150" cy="1965620"/>
          </a:xfrm>
          <a:prstGeom prst="rect">
            <a:avLst/>
          </a:prstGeom>
          <a:noFill/>
          <a:ln>
            <a:noFill/>
          </a:ln>
        </p:spPr>
      </p:pic>
      <p:pic>
        <p:nvPicPr>
          <p:cNvPr id="1189" name="Google Shape;1189;p53"/>
          <p:cNvPicPr preferRelativeResize="0"/>
          <p:nvPr/>
        </p:nvPicPr>
        <p:blipFill rotWithShape="1">
          <a:blip r:embed="rId5">
            <a:alphaModFix/>
          </a:blip>
          <a:srcRect b="0" l="0" r="0" t="0"/>
          <a:stretch/>
        </p:blipFill>
        <p:spPr>
          <a:xfrm>
            <a:off x="906175" y="2822691"/>
            <a:ext cx="3183150" cy="197788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6">
                                            <p:txEl>
                                              <p:pRg end="0" st="0"/>
                                            </p:txEl>
                                          </p:spTgt>
                                        </p:tgtEl>
                                        <p:attrNameLst>
                                          <p:attrName>style.visibility</p:attrName>
                                        </p:attrNameLst>
                                      </p:cBhvr>
                                      <p:to>
                                        <p:strVal val="visible"/>
                                      </p:to>
                                    </p:set>
                                    <p:animEffect filter="fade" transition="in">
                                      <p:cBhvr>
                                        <p:cTn dur="300"/>
                                        <p:tgtEl>
                                          <p:spTgt spid="118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6">
                                            <p:txEl>
                                              <p:pRg end="1" st="1"/>
                                            </p:txEl>
                                          </p:spTgt>
                                        </p:tgtEl>
                                        <p:attrNameLst>
                                          <p:attrName>style.visibility</p:attrName>
                                        </p:attrNameLst>
                                      </p:cBhvr>
                                      <p:to>
                                        <p:strVal val="visible"/>
                                      </p:to>
                                    </p:set>
                                    <p:animEffect filter="fade" transition="in">
                                      <p:cBhvr>
                                        <p:cTn dur="300"/>
                                        <p:tgtEl>
                                          <p:spTgt spid="118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6">
                                            <p:txEl>
                                              <p:pRg end="2" st="2"/>
                                            </p:txEl>
                                          </p:spTgt>
                                        </p:tgtEl>
                                        <p:attrNameLst>
                                          <p:attrName>style.visibility</p:attrName>
                                        </p:attrNameLst>
                                      </p:cBhvr>
                                      <p:to>
                                        <p:strVal val="visible"/>
                                      </p:to>
                                    </p:set>
                                    <p:animEffect filter="fade" transition="in">
                                      <p:cBhvr>
                                        <p:cTn dur="300"/>
                                        <p:tgtEl>
                                          <p:spTgt spid="118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3" name="Shape 1193"/>
        <p:cNvGrpSpPr/>
        <p:nvPr/>
      </p:nvGrpSpPr>
      <p:grpSpPr>
        <a:xfrm>
          <a:off x="0" y="0"/>
          <a:ext cx="0" cy="0"/>
          <a:chOff x="0" y="0"/>
          <a:chExt cx="0" cy="0"/>
        </a:xfrm>
      </p:grpSpPr>
      <p:pic>
        <p:nvPicPr>
          <p:cNvPr id="1194" name="Google Shape;1194;p54"/>
          <p:cNvPicPr preferRelativeResize="0"/>
          <p:nvPr/>
        </p:nvPicPr>
        <p:blipFill rotWithShape="1">
          <a:blip r:embed="rId3">
            <a:alphaModFix/>
          </a:blip>
          <a:srcRect b="0" l="51728" r="0" t="0"/>
          <a:stretch/>
        </p:blipFill>
        <p:spPr>
          <a:xfrm>
            <a:off x="7533851" y="1279200"/>
            <a:ext cx="1564150" cy="3028350"/>
          </a:xfrm>
          <a:prstGeom prst="rect">
            <a:avLst/>
          </a:prstGeom>
          <a:noFill/>
          <a:ln>
            <a:noFill/>
          </a:ln>
        </p:spPr>
      </p:pic>
      <p:pic>
        <p:nvPicPr>
          <p:cNvPr id="1195" name="Google Shape;1195;p54"/>
          <p:cNvPicPr preferRelativeResize="0"/>
          <p:nvPr/>
        </p:nvPicPr>
        <p:blipFill rotWithShape="1">
          <a:blip r:embed="rId3">
            <a:alphaModFix/>
          </a:blip>
          <a:srcRect b="0" l="0" r="65842" t="0"/>
          <a:stretch/>
        </p:blipFill>
        <p:spPr>
          <a:xfrm>
            <a:off x="-28151" y="1165600"/>
            <a:ext cx="1106725" cy="3028350"/>
          </a:xfrm>
          <a:prstGeom prst="rect">
            <a:avLst/>
          </a:prstGeom>
          <a:noFill/>
          <a:ln>
            <a:noFill/>
          </a:ln>
        </p:spPr>
      </p:pic>
      <p:sp>
        <p:nvSpPr>
          <p:cNvPr id="1196" name="Google Shape;1196;p5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97" name="Google Shape;1197;p5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98" name="Google Shape;1198;p5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199" name="Google Shape;1199;p54"/>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Building block </a:t>
            </a:r>
            <a:r>
              <a:rPr lang="en" sz="1900">
                <a:latin typeface="Nunito"/>
                <a:ea typeface="Nunito"/>
                <a:cs typeface="Nunito"/>
                <a:sym typeface="Nunito"/>
              </a:rPr>
              <a:t>3</a:t>
            </a:r>
            <a:r>
              <a:rPr b="0" i="0" lang="en" sz="1900" u="none" cap="none" strike="noStrike">
                <a:solidFill>
                  <a:srgbClr val="000000"/>
                </a:solidFill>
                <a:latin typeface="Nunito"/>
                <a:ea typeface="Nunito"/>
                <a:cs typeface="Nunito"/>
                <a:sym typeface="Nunito"/>
              </a:rPr>
              <a:t>:</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Residual Connections</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1200" name="Google Shape;1200;p54"/>
          <p:cNvSpPr txBox="1"/>
          <p:nvPr/>
        </p:nvSpPr>
        <p:spPr>
          <a:xfrm>
            <a:off x="999850" y="858825"/>
            <a:ext cx="6713400" cy="3869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Residual connections</a:t>
            </a:r>
            <a:r>
              <a:rPr b="0" i="0" lang="en" sz="2000" u="none" cap="none" strike="noStrike">
                <a:solidFill>
                  <a:schemeClr val="dk1"/>
                </a:solidFill>
                <a:latin typeface="Nunito"/>
                <a:ea typeface="Nunito"/>
                <a:cs typeface="Nunito"/>
                <a:sym typeface="Nunito"/>
              </a:rPr>
              <a:t>: pathways for information to bypass network layers.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Data can skip being transformed in each layer, so its original content can be better preserved.</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Each layer can access more than just the previous layer’s representations.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Lower-level features from earlier layers contribute directly to higher-level features of deeper layers.</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By facilitating information flow, they help models learn iterative and hierarchical feature representations.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5"/>
                                        </p:tgtEl>
                                        <p:attrNameLst>
                                          <p:attrName>style.visibility</p:attrName>
                                        </p:attrNameLst>
                                      </p:cBhvr>
                                      <p:to>
                                        <p:strVal val="visible"/>
                                      </p:to>
                                    </p:set>
                                    <p:animEffect filter="fade" transition="in">
                                      <p:cBhvr>
                                        <p:cTn dur="300"/>
                                        <p:tgtEl>
                                          <p:spTgt spid="1195"/>
                                        </p:tgtEl>
                                      </p:cBhvr>
                                    </p:animEffect>
                                  </p:childTnLst>
                                </p:cTn>
                              </p:par>
                              <p:par>
                                <p:cTn fill="hold" nodeType="withEffect" presetClass="entr" presetID="10" presetSubtype="0">
                                  <p:stCondLst>
                                    <p:cond delay="0"/>
                                  </p:stCondLst>
                                  <p:childTnLst>
                                    <p:set>
                                      <p:cBhvr>
                                        <p:cTn dur="1" fill="hold">
                                          <p:stCondLst>
                                            <p:cond delay="0"/>
                                          </p:stCondLst>
                                        </p:cTn>
                                        <p:tgtEl>
                                          <p:spTgt spid="1194"/>
                                        </p:tgtEl>
                                        <p:attrNameLst>
                                          <p:attrName>style.visibility</p:attrName>
                                        </p:attrNameLst>
                                      </p:cBhvr>
                                      <p:to>
                                        <p:strVal val="visible"/>
                                      </p:to>
                                    </p:set>
                                    <p:animEffect filter="fade" transition="in">
                                      <p:cBhvr>
                                        <p:cTn dur="300"/>
                                        <p:tgtEl>
                                          <p:spTgt spid="11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0">
                                            <p:txEl>
                                              <p:pRg end="0" st="0"/>
                                            </p:txEl>
                                          </p:spTgt>
                                        </p:tgtEl>
                                        <p:attrNameLst>
                                          <p:attrName>style.visibility</p:attrName>
                                        </p:attrNameLst>
                                      </p:cBhvr>
                                      <p:to>
                                        <p:strVal val="visible"/>
                                      </p:to>
                                    </p:set>
                                    <p:animEffect filter="fade" transition="in">
                                      <p:cBhvr>
                                        <p:cTn dur="300"/>
                                        <p:tgtEl>
                                          <p:spTgt spid="120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0">
                                            <p:txEl>
                                              <p:pRg end="1" st="1"/>
                                            </p:txEl>
                                          </p:spTgt>
                                        </p:tgtEl>
                                        <p:attrNameLst>
                                          <p:attrName>style.visibility</p:attrName>
                                        </p:attrNameLst>
                                      </p:cBhvr>
                                      <p:to>
                                        <p:strVal val="visible"/>
                                      </p:to>
                                    </p:set>
                                    <p:animEffect filter="fade" transition="in">
                                      <p:cBhvr>
                                        <p:cTn dur="300"/>
                                        <p:tgtEl>
                                          <p:spTgt spid="120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0">
                                            <p:txEl>
                                              <p:pRg end="2" st="2"/>
                                            </p:txEl>
                                          </p:spTgt>
                                        </p:tgtEl>
                                        <p:attrNameLst>
                                          <p:attrName>style.visibility</p:attrName>
                                        </p:attrNameLst>
                                      </p:cBhvr>
                                      <p:to>
                                        <p:strVal val="visible"/>
                                      </p:to>
                                    </p:set>
                                    <p:animEffect filter="fade" transition="in">
                                      <p:cBhvr>
                                        <p:cTn dur="300"/>
                                        <p:tgtEl>
                                          <p:spTgt spid="120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0">
                                            <p:txEl>
                                              <p:pRg end="3" st="3"/>
                                            </p:txEl>
                                          </p:spTgt>
                                        </p:tgtEl>
                                        <p:attrNameLst>
                                          <p:attrName>style.visibility</p:attrName>
                                        </p:attrNameLst>
                                      </p:cBhvr>
                                      <p:to>
                                        <p:strVal val="visible"/>
                                      </p:to>
                                    </p:set>
                                    <p:animEffect filter="fade" transition="in">
                                      <p:cBhvr>
                                        <p:cTn dur="300"/>
                                        <p:tgtEl>
                                          <p:spTgt spid="120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0">
                                            <p:txEl>
                                              <p:pRg end="4" st="4"/>
                                            </p:txEl>
                                          </p:spTgt>
                                        </p:tgtEl>
                                        <p:attrNameLst>
                                          <p:attrName>style.visibility</p:attrName>
                                        </p:attrNameLst>
                                      </p:cBhvr>
                                      <p:to>
                                        <p:strVal val="visible"/>
                                      </p:to>
                                    </p:set>
                                    <p:animEffect filter="fade" transition="in">
                                      <p:cBhvr>
                                        <p:cTn dur="300"/>
                                        <p:tgtEl>
                                          <p:spTgt spid="120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0">
                                            <p:txEl>
                                              <p:pRg end="5" st="5"/>
                                            </p:txEl>
                                          </p:spTgt>
                                        </p:tgtEl>
                                        <p:attrNameLst>
                                          <p:attrName>style.visibility</p:attrName>
                                        </p:attrNameLst>
                                      </p:cBhvr>
                                      <p:to>
                                        <p:strVal val="visible"/>
                                      </p:to>
                                    </p:set>
                                    <p:animEffect filter="fade" transition="in">
                                      <p:cBhvr>
                                        <p:cTn dur="300"/>
                                        <p:tgtEl>
                                          <p:spTgt spid="1200">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4" name="Shape 1204"/>
        <p:cNvGrpSpPr/>
        <p:nvPr/>
      </p:nvGrpSpPr>
      <p:grpSpPr>
        <a:xfrm>
          <a:off x="0" y="0"/>
          <a:ext cx="0" cy="0"/>
          <a:chOff x="0" y="0"/>
          <a:chExt cx="0" cy="0"/>
        </a:xfrm>
      </p:grpSpPr>
      <p:cxnSp>
        <p:nvCxnSpPr>
          <p:cNvPr id="1205" name="Google Shape;1205;p55"/>
          <p:cNvCxnSpPr/>
          <p:nvPr/>
        </p:nvCxnSpPr>
        <p:spPr>
          <a:xfrm>
            <a:off x="5384800" y="3606800"/>
            <a:ext cx="597000" cy="0"/>
          </a:xfrm>
          <a:prstGeom prst="straightConnector1">
            <a:avLst/>
          </a:prstGeom>
          <a:noFill/>
          <a:ln cap="flat" cmpd="sng" w="19050">
            <a:solidFill>
              <a:schemeClr val="dk2"/>
            </a:solidFill>
            <a:prstDash val="solid"/>
            <a:round/>
            <a:headEnd len="sm" w="sm" type="none"/>
            <a:tailEnd len="med" w="med" type="triangle"/>
          </a:ln>
        </p:spPr>
      </p:cxnSp>
      <p:sp>
        <p:nvSpPr>
          <p:cNvPr id="1206" name="Google Shape;1206;p55"/>
          <p:cNvSpPr/>
          <p:nvPr/>
        </p:nvSpPr>
        <p:spPr>
          <a:xfrm>
            <a:off x="-190500" y="2311400"/>
            <a:ext cx="5397600" cy="2489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1207" name="Google Shape;1207;p55"/>
          <p:cNvGrpSpPr/>
          <p:nvPr/>
        </p:nvGrpSpPr>
        <p:grpSpPr>
          <a:xfrm>
            <a:off x="496475" y="2383125"/>
            <a:ext cx="1840800" cy="1636500"/>
            <a:chOff x="347200" y="2173575"/>
            <a:chExt cx="1840800" cy="1636500"/>
          </a:xfrm>
        </p:grpSpPr>
        <p:sp>
          <p:nvSpPr>
            <p:cNvPr id="1208" name="Google Shape;1208;p55"/>
            <p:cNvSpPr/>
            <p:nvPr/>
          </p:nvSpPr>
          <p:spPr>
            <a:xfrm>
              <a:off x="347200" y="2173575"/>
              <a:ext cx="1840800" cy="1636500"/>
            </a:xfrm>
            <a:prstGeom prst="roundRect">
              <a:avLst>
                <a:gd fmla="val 7006" name="adj"/>
              </a:avLst>
            </a:prstGeom>
            <a:solidFill>
              <a:srgbClr val="00FFFF">
                <a:alpha val="20000"/>
              </a:srgbClr>
            </a:solidFill>
            <a:ln cap="flat" cmpd="sng" w="28575">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1209" name="Google Shape;1209;p55"/>
            <p:cNvCxnSpPr>
              <a:stCxn id="1208" idx="0"/>
              <a:endCxn id="1208" idx="2"/>
            </p:cNvCxnSpPr>
            <p:nvPr/>
          </p:nvCxnSpPr>
          <p:spPr>
            <a:xfrm>
              <a:off x="1267600" y="2173575"/>
              <a:ext cx="0" cy="1636500"/>
            </a:xfrm>
            <a:prstGeom prst="straightConnector1">
              <a:avLst/>
            </a:prstGeom>
            <a:noFill/>
            <a:ln cap="flat" cmpd="sng" w="19050">
              <a:solidFill>
                <a:srgbClr val="00FFFF"/>
              </a:solidFill>
              <a:prstDash val="solid"/>
              <a:round/>
              <a:headEnd len="sm" w="sm" type="none"/>
              <a:tailEnd len="sm" w="sm" type="none"/>
            </a:ln>
          </p:spPr>
        </p:cxnSp>
        <p:cxnSp>
          <p:nvCxnSpPr>
            <p:cNvPr id="1210" name="Google Shape;1210;p55"/>
            <p:cNvCxnSpPr>
              <a:stCxn id="1208" idx="1"/>
              <a:endCxn id="1208" idx="3"/>
            </p:cNvCxnSpPr>
            <p:nvPr/>
          </p:nvCxnSpPr>
          <p:spPr>
            <a:xfrm>
              <a:off x="347200" y="2991825"/>
              <a:ext cx="1840800" cy="0"/>
            </a:xfrm>
            <a:prstGeom prst="straightConnector1">
              <a:avLst/>
            </a:prstGeom>
            <a:noFill/>
            <a:ln cap="flat" cmpd="sng" w="19050">
              <a:solidFill>
                <a:srgbClr val="00FFFF"/>
              </a:solidFill>
              <a:prstDash val="solid"/>
              <a:round/>
              <a:headEnd len="sm" w="sm" type="none"/>
              <a:tailEnd len="sm" w="sm" type="none"/>
            </a:ln>
          </p:spPr>
        </p:cxnSp>
        <p:grpSp>
          <p:nvGrpSpPr>
            <p:cNvPr id="1211" name="Google Shape;1211;p55"/>
            <p:cNvGrpSpPr/>
            <p:nvPr/>
          </p:nvGrpSpPr>
          <p:grpSpPr>
            <a:xfrm>
              <a:off x="589313" y="2356763"/>
              <a:ext cx="1356550" cy="1270113"/>
              <a:chOff x="2713488" y="2348550"/>
              <a:chExt cx="1356550" cy="1270113"/>
            </a:xfrm>
          </p:grpSpPr>
          <p:sp>
            <p:nvSpPr>
              <p:cNvPr id="1212" name="Google Shape;1212;p55"/>
              <p:cNvSpPr txBox="1"/>
              <p:nvPr/>
            </p:nvSpPr>
            <p:spPr>
              <a:xfrm>
                <a:off x="2713488" y="2348550"/>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w</a:t>
                </a:r>
                <a:endParaRPr b="0" i="0" sz="2000" u="none" cap="none" strike="noStrike">
                  <a:solidFill>
                    <a:srgbClr val="FF9900"/>
                  </a:solidFill>
                  <a:latin typeface="Nunito"/>
                  <a:ea typeface="Nunito"/>
                  <a:cs typeface="Nunito"/>
                  <a:sym typeface="Nunito"/>
                </a:endParaRPr>
              </a:p>
            </p:txBody>
          </p:sp>
          <p:sp>
            <p:nvSpPr>
              <p:cNvPr id="1213" name="Google Shape;1213;p55"/>
              <p:cNvSpPr txBox="1"/>
              <p:nvPr/>
            </p:nvSpPr>
            <p:spPr>
              <a:xfrm>
                <a:off x="3626038" y="2348550"/>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x</a:t>
                </a:r>
                <a:endParaRPr b="0" i="0" sz="2000" u="none" cap="none" strike="noStrike">
                  <a:solidFill>
                    <a:srgbClr val="FF9900"/>
                  </a:solidFill>
                  <a:latin typeface="Nunito"/>
                  <a:ea typeface="Nunito"/>
                  <a:cs typeface="Nunito"/>
                  <a:sym typeface="Nunito"/>
                </a:endParaRPr>
              </a:p>
            </p:txBody>
          </p:sp>
          <p:sp>
            <p:nvSpPr>
              <p:cNvPr id="1214" name="Google Shape;1214;p55"/>
              <p:cNvSpPr txBox="1"/>
              <p:nvPr/>
            </p:nvSpPr>
            <p:spPr>
              <a:xfrm>
                <a:off x="2713488" y="312696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y</a:t>
                </a:r>
                <a:endParaRPr b="0" i="0" sz="2000" u="none" cap="none" strike="noStrike">
                  <a:solidFill>
                    <a:srgbClr val="FF9900"/>
                  </a:solidFill>
                  <a:latin typeface="Nunito"/>
                  <a:ea typeface="Nunito"/>
                  <a:cs typeface="Nunito"/>
                  <a:sym typeface="Nunito"/>
                </a:endParaRPr>
              </a:p>
            </p:txBody>
          </p:sp>
          <p:sp>
            <p:nvSpPr>
              <p:cNvPr id="1215" name="Google Shape;1215;p55"/>
              <p:cNvSpPr txBox="1"/>
              <p:nvPr/>
            </p:nvSpPr>
            <p:spPr>
              <a:xfrm>
                <a:off x="3626038" y="312696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z</a:t>
                </a:r>
                <a:endParaRPr b="0" i="0" sz="2000" u="none" cap="none" strike="noStrike">
                  <a:solidFill>
                    <a:srgbClr val="FF9900"/>
                  </a:solidFill>
                  <a:latin typeface="Nunito"/>
                  <a:ea typeface="Nunito"/>
                  <a:cs typeface="Nunito"/>
                  <a:sym typeface="Nunito"/>
                </a:endParaRPr>
              </a:p>
            </p:txBody>
          </p:sp>
        </p:grpSp>
      </p:grpSp>
      <p:sp>
        <p:nvSpPr>
          <p:cNvPr id="1216" name="Google Shape;1216;p5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17" name="Google Shape;1217;p5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18" name="Google Shape;1218;p5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219" name="Google Shape;1219;p55"/>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Building block </a:t>
            </a:r>
            <a:r>
              <a:rPr lang="en" sz="1900">
                <a:latin typeface="Nunito"/>
                <a:ea typeface="Nunito"/>
                <a:cs typeface="Nunito"/>
                <a:sym typeface="Nunito"/>
              </a:rPr>
              <a:t>4</a:t>
            </a:r>
            <a:r>
              <a:rPr b="0" i="0" lang="en" sz="1900" u="none" cap="none" strike="noStrike">
                <a:solidFill>
                  <a:srgbClr val="000000"/>
                </a:solidFill>
                <a:latin typeface="Nunito"/>
                <a:ea typeface="Nunito"/>
                <a:cs typeface="Nunito"/>
                <a:sym typeface="Nunito"/>
              </a:rPr>
              <a:t>:</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Convolution</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sp>
        <p:nvSpPr>
          <p:cNvPr id="1220" name="Google Shape;1220;p55"/>
          <p:cNvSpPr txBox="1"/>
          <p:nvPr/>
        </p:nvSpPr>
        <p:spPr>
          <a:xfrm>
            <a:off x="423400" y="969600"/>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Convolution</a:t>
            </a:r>
            <a:r>
              <a:rPr b="0" i="0" lang="en" sz="2000" u="none" cap="none" strike="noStrike">
                <a:solidFill>
                  <a:schemeClr val="dk1"/>
                </a:solidFill>
                <a:latin typeface="Nunito"/>
                <a:ea typeface="Nunito"/>
                <a:cs typeface="Nunito"/>
                <a:sym typeface="Nunito"/>
              </a:rPr>
              <a:t>: a process used to detect patterns in input data by applying a small matrix called a “filter” or “kernel” and looking for cross-correlations.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grpSp>
        <p:nvGrpSpPr>
          <p:cNvPr id="1221" name="Google Shape;1221;p55"/>
          <p:cNvGrpSpPr/>
          <p:nvPr/>
        </p:nvGrpSpPr>
        <p:grpSpPr>
          <a:xfrm>
            <a:off x="2569750" y="2402175"/>
            <a:ext cx="2709000" cy="2398500"/>
            <a:chOff x="2569750" y="2173575"/>
            <a:chExt cx="2709000" cy="2398500"/>
          </a:xfrm>
        </p:grpSpPr>
        <p:grpSp>
          <p:nvGrpSpPr>
            <p:cNvPr id="1222" name="Google Shape;1222;p55"/>
            <p:cNvGrpSpPr/>
            <p:nvPr/>
          </p:nvGrpSpPr>
          <p:grpSpPr>
            <a:xfrm>
              <a:off x="2569750" y="2173575"/>
              <a:ext cx="2709000" cy="2398500"/>
              <a:chOff x="2569750" y="2173575"/>
              <a:chExt cx="2709000" cy="2398500"/>
            </a:xfrm>
          </p:grpSpPr>
          <p:sp>
            <p:nvSpPr>
              <p:cNvPr id="1223" name="Google Shape;1223;p55"/>
              <p:cNvSpPr/>
              <p:nvPr/>
            </p:nvSpPr>
            <p:spPr>
              <a:xfrm>
                <a:off x="2569750" y="2173575"/>
                <a:ext cx="2709000" cy="2398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1224" name="Google Shape;1224;p55"/>
              <p:cNvCxnSpPr/>
              <p:nvPr/>
            </p:nvCxnSpPr>
            <p:spPr>
              <a:xfrm>
                <a:off x="2569750" y="2973250"/>
                <a:ext cx="2709000" cy="0"/>
              </a:xfrm>
              <a:prstGeom prst="straightConnector1">
                <a:avLst/>
              </a:prstGeom>
              <a:noFill/>
              <a:ln cap="flat" cmpd="sng" w="9525">
                <a:solidFill>
                  <a:schemeClr val="dk2"/>
                </a:solidFill>
                <a:prstDash val="solid"/>
                <a:round/>
                <a:headEnd len="sm" w="sm" type="none"/>
                <a:tailEnd len="sm" w="sm" type="none"/>
              </a:ln>
            </p:spPr>
          </p:cxnSp>
          <p:cxnSp>
            <p:nvCxnSpPr>
              <p:cNvPr id="1225" name="Google Shape;1225;p55"/>
              <p:cNvCxnSpPr/>
              <p:nvPr/>
            </p:nvCxnSpPr>
            <p:spPr>
              <a:xfrm>
                <a:off x="2569750" y="3771363"/>
                <a:ext cx="2709000" cy="0"/>
              </a:xfrm>
              <a:prstGeom prst="straightConnector1">
                <a:avLst/>
              </a:prstGeom>
              <a:noFill/>
              <a:ln cap="flat" cmpd="sng" w="9525">
                <a:solidFill>
                  <a:schemeClr val="dk2"/>
                </a:solidFill>
                <a:prstDash val="solid"/>
                <a:round/>
                <a:headEnd len="sm" w="sm" type="none"/>
                <a:tailEnd len="sm" w="sm" type="none"/>
              </a:ln>
            </p:spPr>
          </p:cxnSp>
          <p:cxnSp>
            <p:nvCxnSpPr>
              <p:cNvPr id="1226" name="Google Shape;1226;p55"/>
              <p:cNvCxnSpPr/>
              <p:nvPr/>
            </p:nvCxnSpPr>
            <p:spPr>
              <a:xfrm>
                <a:off x="4373033" y="2173575"/>
                <a:ext cx="0" cy="2398500"/>
              </a:xfrm>
              <a:prstGeom prst="straightConnector1">
                <a:avLst/>
              </a:prstGeom>
              <a:noFill/>
              <a:ln cap="flat" cmpd="sng" w="9525">
                <a:solidFill>
                  <a:schemeClr val="dk2"/>
                </a:solidFill>
                <a:prstDash val="solid"/>
                <a:round/>
                <a:headEnd len="sm" w="sm" type="none"/>
                <a:tailEnd len="sm" w="sm" type="none"/>
              </a:ln>
            </p:spPr>
          </p:cxnSp>
          <p:cxnSp>
            <p:nvCxnSpPr>
              <p:cNvPr id="1227" name="Google Shape;1227;p55"/>
              <p:cNvCxnSpPr/>
              <p:nvPr/>
            </p:nvCxnSpPr>
            <p:spPr>
              <a:xfrm>
                <a:off x="3467317" y="2173575"/>
                <a:ext cx="0" cy="2398500"/>
              </a:xfrm>
              <a:prstGeom prst="straightConnector1">
                <a:avLst/>
              </a:prstGeom>
              <a:noFill/>
              <a:ln cap="flat" cmpd="sng" w="9525">
                <a:solidFill>
                  <a:schemeClr val="dk2"/>
                </a:solidFill>
                <a:prstDash val="solid"/>
                <a:round/>
                <a:headEnd len="sm" w="sm" type="none"/>
                <a:tailEnd len="sm" w="sm" type="none"/>
              </a:ln>
            </p:spPr>
          </p:cxnSp>
        </p:grpSp>
        <p:sp>
          <p:nvSpPr>
            <p:cNvPr id="1228" name="Google Shape;1228;p55"/>
            <p:cNvSpPr txBox="1"/>
            <p:nvPr/>
          </p:nvSpPr>
          <p:spPr>
            <a:xfrm>
              <a:off x="2789688" y="2348550"/>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a</a:t>
              </a:r>
              <a:endParaRPr b="0" i="0" sz="2000" u="none" cap="none" strike="noStrike">
                <a:solidFill>
                  <a:schemeClr val="dk1"/>
                </a:solidFill>
                <a:latin typeface="Nunito"/>
                <a:ea typeface="Nunito"/>
                <a:cs typeface="Nunito"/>
                <a:sym typeface="Nunito"/>
              </a:endParaRPr>
            </a:p>
          </p:txBody>
        </p:sp>
        <p:sp>
          <p:nvSpPr>
            <p:cNvPr id="1229" name="Google Shape;1229;p55"/>
            <p:cNvSpPr txBox="1"/>
            <p:nvPr/>
          </p:nvSpPr>
          <p:spPr>
            <a:xfrm>
              <a:off x="3702238" y="2348550"/>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a:t>
              </a:r>
              <a:endParaRPr b="0" i="0" sz="2000" u="none" cap="none" strike="noStrike">
                <a:solidFill>
                  <a:schemeClr val="dk1"/>
                </a:solidFill>
                <a:latin typeface="Nunito"/>
                <a:ea typeface="Nunito"/>
                <a:cs typeface="Nunito"/>
                <a:sym typeface="Nunito"/>
              </a:endParaRPr>
            </a:p>
          </p:txBody>
        </p:sp>
        <p:sp>
          <p:nvSpPr>
            <p:cNvPr id="1230" name="Google Shape;1230;p55"/>
            <p:cNvSpPr txBox="1"/>
            <p:nvPr/>
          </p:nvSpPr>
          <p:spPr>
            <a:xfrm>
              <a:off x="4614788" y="2348550"/>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a:t>
              </a:r>
              <a:endParaRPr b="0" i="0" sz="2000" u="none" cap="none" strike="noStrike">
                <a:solidFill>
                  <a:schemeClr val="dk1"/>
                </a:solidFill>
                <a:latin typeface="Nunito"/>
                <a:ea typeface="Nunito"/>
                <a:cs typeface="Nunito"/>
                <a:sym typeface="Nunito"/>
              </a:endParaRPr>
            </a:p>
          </p:txBody>
        </p:sp>
        <p:sp>
          <p:nvSpPr>
            <p:cNvPr id="1231" name="Google Shape;1231;p55"/>
            <p:cNvSpPr txBox="1"/>
            <p:nvPr/>
          </p:nvSpPr>
          <p:spPr>
            <a:xfrm>
              <a:off x="2789688" y="312696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a:t>
              </a:r>
              <a:endParaRPr b="0" i="0" sz="2000" u="none" cap="none" strike="noStrike">
                <a:solidFill>
                  <a:schemeClr val="dk1"/>
                </a:solidFill>
                <a:latin typeface="Nunito"/>
                <a:ea typeface="Nunito"/>
                <a:cs typeface="Nunito"/>
                <a:sym typeface="Nunito"/>
              </a:endParaRPr>
            </a:p>
          </p:txBody>
        </p:sp>
        <p:sp>
          <p:nvSpPr>
            <p:cNvPr id="1232" name="Google Shape;1232;p55"/>
            <p:cNvSpPr txBox="1"/>
            <p:nvPr/>
          </p:nvSpPr>
          <p:spPr>
            <a:xfrm>
              <a:off x="3702238" y="312696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a:t>
              </a:r>
              <a:endParaRPr b="0" i="0" sz="2000" u="none" cap="none" strike="noStrike">
                <a:solidFill>
                  <a:schemeClr val="dk1"/>
                </a:solidFill>
                <a:latin typeface="Nunito"/>
                <a:ea typeface="Nunito"/>
                <a:cs typeface="Nunito"/>
                <a:sym typeface="Nunito"/>
              </a:endParaRPr>
            </a:p>
          </p:txBody>
        </p:sp>
        <p:sp>
          <p:nvSpPr>
            <p:cNvPr id="1233" name="Google Shape;1233;p55"/>
            <p:cNvSpPr txBox="1"/>
            <p:nvPr/>
          </p:nvSpPr>
          <p:spPr>
            <a:xfrm>
              <a:off x="4614788" y="312696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f</a:t>
              </a:r>
              <a:endParaRPr b="0" i="0" sz="2000" u="none" cap="none" strike="noStrike">
                <a:solidFill>
                  <a:schemeClr val="dk1"/>
                </a:solidFill>
                <a:latin typeface="Nunito"/>
                <a:ea typeface="Nunito"/>
                <a:cs typeface="Nunito"/>
                <a:sym typeface="Nunito"/>
              </a:endParaRPr>
            </a:p>
          </p:txBody>
        </p:sp>
        <p:sp>
          <p:nvSpPr>
            <p:cNvPr id="1234" name="Google Shape;1234;p55"/>
            <p:cNvSpPr txBox="1"/>
            <p:nvPr/>
          </p:nvSpPr>
          <p:spPr>
            <a:xfrm>
              <a:off x="2789688" y="3905388"/>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g</a:t>
              </a:r>
              <a:endParaRPr b="0" i="0" sz="2000" u="none" cap="none" strike="noStrike">
                <a:solidFill>
                  <a:schemeClr val="dk1"/>
                </a:solidFill>
                <a:latin typeface="Nunito"/>
                <a:ea typeface="Nunito"/>
                <a:cs typeface="Nunito"/>
                <a:sym typeface="Nunito"/>
              </a:endParaRPr>
            </a:p>
          </p:txBody>
        </p:sp>
        <p:sp>
          <p:nvSpPr>
            <p:cNvPr id="1235" name="Google Shape;1235;p55"/>
            <p:cNvSpPr txBox="1"/>
            <p:nvPr/>
          </p:nvSpPr>
          <p:spPr>
            <a:xfrm>
              <a:off x="3702238" y="3905388"/>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a:t>
              </a:r>
              <a:endParaRPr b="0" i="0" sz="2000" u="none" cap="none" strike="noStrike">
                <a:solidFill>
                  <a:schemeClr val="dk1"/>
                </a:solidFill>
                <a:latin typeface="Nunito"/>
                <a:ea typeface="Nunito"/>
                <a:cs typeface="Nunito"/>
                <a:sym typeface="Nunito"/>
              </a:endParaRPr>
            </a:p>
          </p:txBody>
        </p:sp>
        <p:sp>
          <p:nvSpPr>
            <p:cNvPr id="1236" name="Google Shape;1236;p55"/>
            <p:cNvSpPr txBox="1"/>
            <p:nvPr/>
          </p:nvSpPr>
          <p:spPr>
            <a:xfrm>
              <a:off x="4614788" y="3905388"/>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a:t>
              </a:r>
              <a:endParaRPr b="0" i="0" sz="2000" u="none" cap="none" strike="noStrike">
                <a:solidFill>
                  <a:schemeClr val="dk1"/>
                </a:solidFill>
                <a:latin typeface="Nunito"/>
                <a:ea typeface="Nunito"/>
                <a:cs typeface="Nunito"/>
                <a:sym typeface="Nunito"/>
              </a:endParaRPr>
            </a:p>
          </p:txBody>
        </p:sp>
      </p:grpSp>
      <p:sp>
        <p:nvSpPr>
          <p:cNvPr id="1237" name="Google Shape;1237;p55"/>
          <p:cNvSpPr txBox="1"/>
          <p:nvPr/>
        </p:nvSpPr>
        <p:spPr>
          <a:xfrm>
            <a:off x="423400" y="1947500"/>
            <a:ext cx="859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Filter</a:t>
            </a:r>
            <a:endParaRPr b="0" i="0" sz="2000" u="none" cap="none" strike="noStrike">
              <a:solidFill>
                <a:schemeClr val="dk1"/>
              </a:solidFill>
              <a:latin typeface="Nunito"/>
              <a:ea typeface="Nunito"/>
              <a:cs typeface="Nunito"/>
              <a:sym typeface="Nunito"/>
            </a:endParaRPr>
          </a:p>
        </p:txBody>
      </p:sp>
      <p:sp>
        <p:nvSpPr>
          <p:cNvPr id="1238" name="Google Shape;1238;p55"/>
          <p:cNvSpPr txBox="1"/>
          <p:nvPr/>
        </p:nvSpPr>
        <p:spPr>
          <a:xfrm>
            <a:off x="2569750" y="1947500"/>
            <a:ext cx="9864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Data</a:t>
            </a:r>
            <a:endParaRPr b="0" i="0" sz="2000" u="none" cap="none" strike="noStrike">
              <a:solidFill>
                <a:schemeClr val="dk1"/>
              </a:solidFill>
              <a:latin typeface="Nunito"/>
              <a:ea typeface="Nunito"/>
              <a:cs typeface="Nunito"/>
              <a:sym typeface="Nunito"/>
            </a:endParaRPr>
          </a:p>
        </p:txBody>
      </p:sp>
      <p:grpSp>
        <p:nvGrpSpPr>
          <p:cNvPr id="1239" name="Google Shape;1239;p55"/>
          <p:cNvGrpSpPr/>
          <p:nvPr/>
        </p:nvGrpSpPr>
        <p:grpSpPr>
          <a:xfrm>
            <a:off x="6011500" y="2383125"/>
            <a:ext cx="2709000" cy="2398500"/>
            <a:chOff x="6011500" y="2383125"/>
            <a:chExt cx="2709000" cy="2398500"/>
          </a:xfrm>
        </p:grpSpPr>
        <p:sp>
          <p:nvSpPr>
            <p:cNvPr id="1240" name="Google Shape;1240;p55"/>
            <p:cNvSpPr/>
            <p:nvPr/>
          </p:nvSpPr>
          <p:spPr>
            <a:xfrm>
              <a:off x="6011500" y="2383125"/>
              <a:ext cx="2709000" cy="2398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1241" name="Google Shape;1241;p55"/>
            <p:cNvCxnSpPr>
              <a:stCxn id="1240" idx="0"/>
              <a:endCxn id="1240" idx="2"/>
            </p:cNvCxnSpPr>
            <p:nvPr/>
          </p:nvCxnSpPr>
          <p:spPr>
            <a:xfrm>
              <a:off x="7366000" y="2383125"/>
              <a:ext cx="0" cy="2398500"/>
            </a:xfrm>
            <a:prstGeom prst="straightConnector1">
              <a:avLst/>
            </a:prstGeom>
            <a:noFill/>
            <a:ln cap="flat" cmpd="sng" w="9525">
              <a:solidFill>
                <a:schemeClr val="dk2"/>
              </a:solidFill>
              <a:prstDash val="solid"/>
              <a:round/>
              <a:headEnd len="sm" w="sm" type="none"/>
              <a:tailEnd len="sm" w="sm" type="none"/>
            </a:ln>
          </p:spPr>
        </p:cxnSp>
        <p:cxnSp>
          <p:nvCxnSpPr>
            <p:cNvPr id="1242" name="Google Shape;1242;p55"/>
            <p:cNvCxnSpPr>
              <a:stCxn id="1240" idx="1"/>
              <a:endCxn id="1240" idx="3"/>
            </p:cNvCxnSpPr>
            <p:nvPr/>
          </p:nvCxnSpPr>
          <p:spPr>
            <a:xfrm>
              <a:off x="6011500" y="3582375"/>
              <a:ext cx="2709000" cy="0"/>
            </a:xfrm>
            <a:prstGeom prst="straightConnector1">
              <a:avLst/>
            </a:prstGeom>
            <a:noFill/>
            <a:ln cap="flat" cmpd="sng" w="9525">
              <a:solidFill>
                <a:schemeClr val="dk2"/>
              </a:solidFill>
              <a:prstDash val="solid"/>
              <a:round/>
              <a:headEnd len="sm" w="sm" type="none"/>
              <a:tailEnd len="sm" w="sm" type="none"/>
            </a:ln>
          </p:spPr>
        </p:cxnSp>
      </p:grpSp>
      <p:sp>
        <p:nvSpPr>
          <p:cNvPr id="1243" name="Google Shape;1243;p55"/>
          <p:cNvSpPr txBox="1"/>
          <p:nvPr/>
        </p:nvSpPr>
        <p:spPr>
          <a:xfrm>
            <a:off x="6075000" y="2500950"/>
            <a:ext cx="1236300" cy="1004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a:t>
            </a:r>
            <a:r>
              <a:rPr b="0" i="0" lang="en" sz="2000" u="none" cap="none" strike="noStrike">
                <a:solidFill>
                  <a:srgbClr val="FF9900"/>
                </a:solidFill>
                <a:latin typeface="Nunito"/>
                <a:ea typeface="Nunito"/>
                <a:cs typeface="Nunito"/>
                <a:sym typeface="Nunito"/>
              </a:rPr>
              <a:t>w</a:t>
            </a:r>
            <a:r>
              <a:rPr b="0" i="0" lang="en" sz="2000" u="none" cap="none" strike="noStrike">
                <a:solidFill>
                  <a:schemeClr val="dk1"/>
                </a:solidFill>
                <a:latin typeface="Nunito"/>
                <a:ea typeface="Nunito"/>
                <a:cs typeface="Nunito"/>
                <a:sym typeface="Nunito"/>
              </a:rPr>
              <a:t> + b</a:t>
            </a:r>
            <a:r>
              <a:rPr b="0" i="0" lang="en" sz="2000" u="none" cap="none" strike="noStrike">
                <a:solidFill>
                  <a:srgbClr val="FF9900"/>
                </a:solidFill>
                <a:latin typeface="Nunito"/>
                <a:ea typeface="Nunito"/>
                <a:cs typeface="Nunito"/>
                <a:sym typeface="Nunito"/>
              </a:rPr>
              <a:t>x</a:t>
            </a:r>
            <a:r>
              <a:rPr b="0" i="0" lang="en" sz="2000" u="none" cap="none" strike="noStrike">
                <a:solidFill>
                  <a:schemeClr val="dk1"/>
                </a:solidFill>
                <a:latin typeface="Nunito"/>
                <a:ea typeface="Nunito"/>
                <a:cs typeface="Nunito"/>
                <a:sym typeface="Nunito"/>
              </a:rPr>
              <a:t> + d</a:t>
            </a:r>
            <a:r>
              <a:rPr b="0" i="0" lang="en" sz="2000" u="none" cap="none" strike="noStrike">
                <a:solidFill>
                  <a:srgbClr val="FF9900"/>
                </a:solidFill>
                <a:latin typeface="Nunito"/>
                <a:ea typeface="Nunito"/>
                <a:cs typeface="Nunito"/>
                <a:sym typeface="Nunito"/>
              </a:rPr>
              <a:t>y</a:t>
            </a:r>
            <a:r>
              <a:rPr b="0" i="0" lang="en" sz="2000" u="none" cap="none" strike="noStrike">
                <a:solidFill>
                  <a:schemeClr val="dk1"/>
                </a:solidFill>
                <a:latin typeface="Nunito"/>
                <a:ea typeface="Nunito"/>
                <a:cs typeface="Nunito"/>
                <a:sym typeface="Nunito"/>
              </a:rPr>
              <a:t> + e</a:t>
            </a:r>
            <a:r>
              <a:rPr b="0" i="0" lang="en" sz="2000" u="none" cap="none" strike="noStrike">
                <a:solidFill>
                  <a:srgbClr val="FF9900"/>
                </a:solidFill>
                <a:latin typeface="Nunito"/>
                <a:ea typeface="Nunito"/>
                <a:cs typeface="Nunito"/>
                <a:sym typeface="Nunito"/>
              </a:rPr>
              <a:t>z</a:t>
            </a:r>
            <a:endParaRPr b="0" i="0" sz="2000" u="none" cap="none" strike="noStrike">
              <a:solidFill>
                <a:srgbClr val="FF9900"/>
              </a:solidFill>
              <a:latin typeface="Nunito"/>
              <a:ea typeface="Nunito"/>
              <a:cs typeface="Nunito"/>
              <a:sym typeface="Nunito"/>
            </a:endParaRPr>
          </a:p>
        </p:txBody>
      </p:sp>
      <p:sp>
        <p:nvSpPr>
          <p:cNvPr id="1244" name="Google Shape;1244;p55"/>
          <p:cNvSpPr txBox="1"/>
          <p:nvPr/>
        </p:nvSpPr>
        <p:spPr>
          <a:xfrm>
            <a:off x="7420700" y="2500950"/>
            <a:ext cx="1236300" cy="1004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a:t>
            </a:r>
            <a:r>
              <a:rPr b="0" i="0" lang="en" sz="2000" u="none" cap="none" strike="noStrike">
                <a:solidFill>
                  <a:srgbClr val="FF9900"/>
                </a:solidFill>
                <a:latin typeface="Nunito"/>
                <a:ea typeface="Nunito"/>
                <a:cs typeface="Nunito"/>
                <a:sym typeface="Nunito"/>
              </a:rPr>
              <a:t>w</a:t>
            </a:r>
            <a:r>
              <a:rPr b="0" i="0" lang="en" sz="2000" u="none" cap="none" strike="noStrike">
                <a:solidFill>
                  <a:schemeClr val="dk1"/>
                </a:solidFill>
                <a:latin typeface="Nunito"/>
                <a:ea typeface="Nunito"/>
                <a:cs typeface="Nunito"/>
                <a:sym typeface="Nunito"/>
              </a:rPr>
              <a:t> + c</a:t>
            </a:r>
            <a:r>
              <a:rPr b="0" i="0" lang="en" sz="2000" u="none" cap="none" strike="noStrike">
                <a:solidFill>
                  <a:srgbClr val="FF9900"/>
                </a:solidFill>
                <a:latin typeface="Nunito"/>
                <a:ea typeface="Nunito"/>
                <a:cs typeface="Nunito"/>
                <a:sym typeface="Nunito"/>
              </a:rPr>
              <a:t>x</a:t>
            </a:r>
            <a:r>
              <a:rPr b="0" i="0" lang="en" sz="2000" u="none" cap="none" strike="noStrike">
                <a:solidFill>
                  <a:schemeClr val="dk1"/>
                </a:solidFill>
                <a:latin typeface="Nunito"/>
                <a:ea typeface="Nunito"/>
                <a:cs typeface="Nunito"/>
                <a:sym typeface="Nunito"/>
              </a:rPr>
              <a:t> + e</a:t>
            </a:r>
            <a:r>
              <a:rPr b="0" i="0" lang="en" sz="2000" u="none" cap="none" strike="noStrike">
                <a:solidFill>
                  <a:srgbClr val="FF9900"/>
                </a:solidFill>
                <a:latin typeface="Nunito"/>
                <a:ea typeface="Nunito"/>
                <a:cs typeface="Nunito"/>
                <a:sym typeface="Nunito"/>
              </a:rPr>
              <a:t>y</a:t>
            </a:r>
            <a:r>
              <a:rPr b="0" i="0" lang="en" sz="2000" u="none" cap="none" strike="noStrike">
                <a:solidFill>
                  <a:schemeClr val="dk1"/>
                </a:solidFill>
                <a:latin typeface="Nunito"/>
                <a:ea typeface="Nunito"/>
                <a:cs typeface="Nunito"/>
                <a:sym typeface="Nunito"/>
              </a:rPr>
              <a:t> + f</a:t>
            </a:r>
            <a:r>
              <a:rPr b="0" i="0" lang="en" sz="2000" u="none" cap="none" strike="noStrike">
                <a:solidFill>
                  <a:srgbClr val="FF9900"/>
                </a:solidFill>
                <a:latin typeface="Nunito"/>
                <a:ea typeface="Nunito"/>
                <a:cs typeface="Nunito"/>
                <a:sym typeface="Nunito"/>
              </a:rPr>
              <a:t>z</a:t>
            </a:r>
            <a:endParaRPr b="0" i="0" sz="2000" u="none" cap="none" strike="noStrike">
              <a:solidFill>
                <a:srgbClr val="FF9900"/>
              </a:solidFill>
              <a:latin typeface="Nunito"/>
              <a:ea typeface="Nunito"/>
              <a:cs typeface="Nunito"/>
              <a:sym typeface="Nunito"/>
            </a:endParaRPr>
          </a:p>
        </p:txBody>
      </p:sp>
      <p:sp>
        <p:nvSpPr>
          <p:cNvPr id="1245" name="Google Shape;1245;p55"/>
          <p:cNvSpPr txBox="1"/>
          <p:nvPr/>
        </p:nvSpPr>
        <p:spPr>
          <a:xfrm>
            <a:off x="6075000" y="3762425"/>
            <a:ext cx="1290300" cy="1004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a:t>
            </a:r>
            <a:r>
              <a:rPr b="0" i="0" lang="en" sz="2000" u="none" cap="none" strike="noStrike">
                <a:solidFill>
                  <a:srgbClr val="FF9900"/>
                </a:solidFill>
                <a:latin typeface="Nunito"/>
                <a:ea typeface="Nunito"/>
                <a:cs typeface="Nunito"/>
                <a:sym typeface="Nunito"/>
              </a:rPr>
              <a:t>w</a:t>
            </a:r>
            <a:r>
              <a:rPr b="0" i="0" lang="en" sz="2000" u="none" cap="none" strike="noStrike">
                <a:solidFill>
                  <a:schemeClr val="dk1"/>
                </a:solidFill>
                <a:latin typeface="Nunito"/>
                <a:ea typeface="Nunito"/>
                <a:cs typeface="Nunito"/>
                <a:sym typeface="Nunito"/>
              </a:rPr>
              <a:t> + e</a:t>
            </a:r>
            <a:r>
              <a:rPr b="0" i="0" lang="en" sz="2000" u="none" cap="none" strike="noStrike">
                <a:solidFill>
                  <a:srgbClr val="FF9900"/>
                </a:solidFill>
                <a:latin typeface="Nunito"/>
                <a:ea typeface="Nunito"/>
                <a:cs typeface="Nunito"/>
                <a:sym typeface="Nunito"/>
              </a:rPr>
              <a:t>x</a:t>
            </a:r>
            <a:r>
              <a:rPr b="0" i="0" lang="en" sz="2000" u="none" cap="none" strike="noStrike">
                <a:solidFill>
                  <a:schemeClr val="dk1"/>
                </a:solidFill>
                <a:latin typeface="Nunito"/>
                <a:ea typeface="Nunito"/>
                <a:cs typeface="Nunito"/>
                <a:sym typeface="Nunito"/>
              </a:rPr>
              <a:t> + g</a:t>
            </a:r>
            <a:r>
              <a:rPr b="0" i="0" lang="en" sz="2000" u="none" cap="none" strike="noStrike">
                <a:solidFill>
                  <a:srgbClr val="FF9900"/>
                </a:solidFill>
                <a:latin typeface="Nunito"/>
                <a:ea typeface="Nunito"/>
                <a:cs typeface="Nunito"/>
                <a:sym typeface="Nunito"/>
              </a:rPr>
              <a:t>y</a:t>
            </a:r>
            <a:r>
              <a:rPr b="0" i="0" lang="en" sz="2000" u="none" cap="none" strike="noStrike">
                <a:solidFill>
                  <a:schemeClr val="dk1"/>
                </a:solidFill>
                <a:latin typeface="Nunito"/>
                <a:ea typeface="Nunito"/>
                <a:cs typeface="Nunito"/>
                <a:sym typeface="Nunito"/>
              </a:rPr>
              <a:t> + h</a:t>
            </a:r>
            <a:r>
              <a:rPr b="0" i="0" lang="en" sz="2000" u="none" cap="none" strike="noStrike">
                <a:solidFill>
                  <a:srgbClr val="FF9900"/>
                </a:solidFill>
                <a:latin typeface="Nunito"/>
                <a:ea typeface="Nunito"/>
                <a:cs typeface="Nunito"/>
                <a:sym typeface="Nunito"/>
              </a:rPr>
              <a:t>z</a:t>
            </a:r>
            <a:endParaRPr b="0" i="0" sz="2000" u="none" cap="none" strike="noStrike">
              <a:solidFill>
                <a:srgbClr val="FF9900"/>
              </a:solidFill>
              <a:latin typeface="Nunito"/>
              <a:ea typeface="Nunito"/>
              <a:cs typeface="Nunito"/>
              <a:sym typeface="Nunito"/>
            </a:endParaRPr>
          </a:p>
        </p:txBody>
      </p:sp>
      <p:sp>
        <p:nvSpPr>
          <p:cNvPr id="1246" name="Google Shape;1246;p55"/>
          <p:cNvSpPr txBox="1"/>
          <p:nvPr/>
        </p:nvSpPr>
        <p:spPr>
          <a:xfrm>
            <a:off x="7420700" y="3762413"/>
            <a:ext cx="1236300" cy="1004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a:t>
            </a:r>
            <a:r>
              <a:rPr b="0" i="0" lang="en" sz="2000" u="none" cap="none" strike="noStrike">
                <a:solidFill>
                  <a:srgbClr val="FF9900"/>
                </a:solidFill>
                <a:latin typeface="Nunito"/>
                <a:ea typeface="Nunito"/>
                <a:cs typeface="Nunito"/>
                <a:sym typeface="Nunito"/>
              </a:rPr>
              <a:t>w</a:t>
            </a:r>
            <a:r>
              <a:rPr b="0" i="0" lang="en" sz="2000" u="none" cap="none" strike="noStrike">
                <a:solidFill>
                  <a:schemeClr val="dk1"/>
                </a:solidFill>
                <a:latin typeface="Nunito"/>
                <a:ea typeface="Nunito"/>
                <a:cs typeface="Nunito"/>
                <a:sym typeface="Nunito"/>
              </a:rPr>
              <a:t> + f</a:t>
            </a:r>
            <a:r>
              <a:rPr b="0" i="0" lang="en" sz="2000" u="none" cap="none" strike="noStrike">
                <a:solidFill>
                  <a:srgbClr val="FF9900"/>
                </a:solidFill>
                <a:latin typeface="Nunito"/>
                <a:ea typeface="Nunito"/>
                <a:cs typeface="Nunito"/>
                <a:sym typeface="Nunito"/>
              </a:rPr>
              <a:t>x</a:t>
            </a:r>
            <a:r>
              <a:rPr b="0" i="0" lang="en" sz="2000" u="none" cap="none" strike="noStrike">
                <a:solidFill>
                  <a:schemeClr val="dk1"/>
                </a:solidFill>
                <a:latin typeface="Nunito"/>
                <a:ea typeface="Nunito"/>
                <a:cs typeface="Nunito"/>
                <a:sym typeface="Nunito"/>
              </a:rPr>
              <a:t> + h</a:t>
            </a:r>
            <a:r>
              <a:rPr b="0" i="0" lang="en" sz="2000" u="none" cap="none" strike="noStrike">
                <a:solidFill>
                  <a:srgbClr val="FF9900"/>
                </a:solidFill>
                <a:latin typeface="Nunito"/>
                <a:ea typeface="Nunito"/>
                <a:cs typeface="Nunito"/>
                <a:sym typeface="Nunito"/>
              </a:rPr>
              <a:t>y</a:t>
            </a:r>
            <a:r>
              <a:rPr b="0" i="0" lang="en" sz="2000" u="none" cap="none" strike="noStrike">
                <a:solidFill>
                  <a:schemeClr val="dk1"/>
                </a:solidFill>
                <a:latin typeface="Nunito"/>
                <a:ea typeface="Nunito"/>
                <a:cs typeface="Nunito"/>
                <a:sym typeface="Nunito"/>
              </a:rPr>
              <a:t> + i</a:t>
            </a:r>
            <a:r>
              <a:rPr b="0" i="0" lang="en" sz="2000" u="none" cap="none" strike="noStrike">
                <a:solidFill>
                  <a:srgbClr val="FF9900"/>
                </a:solidFill>
                <a:latin typeface="Nunito"/>
                <a:ea typeface="Nunito"/>
                <a:cs typeface="Nunito"/>
                <a:sym typeface="Nunito"/>
              </a:rPr>
              <a:t>z</a:t>
            </a:r>
            <a:endParaRPr b="0" i="0" sz="2000" u="none" cap="none" strike="noStrike">
              <a:solidFill>
                <a:srgbClr val="FF9900"/>
              </a:solidFill>
              <a:latin typeface="Nunito"/>
              <a:ea typeface="Nunito"/>
              <a:cs typeface="Nunito"/>
              <a:sym typeface="Nunito"/>
            </a:endParaRPr>
          </a:p>
        </p:txBody>
      </p:sp>
      <p:sp>
        <p:nvSpPr>
          <p:cNvPr id="1247" name="Google Shape;1247;p55"/>
          <p:cNvSpPr txBox="1"/>
          <p:nvPr/>
        </p:nvSpPr>
        <p:spPr>
          <a:xfrm>
            <a:off x="6011500" y="1887675"/>
            <a:ext cx="2129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Activation map</a:t>
            </a:r>
            <a:endParaRPr b="0" i="0" sz="2000" u="none" cap="none" strike="noStrike">
              <a:solidFill>
                <a:schemeClr val="dk1"/>
              </a:solidFill>
              <a:latin typeface="Nunito"/>
              <a:ea typeface="Nunito"/>
              <a:cs typeface="Nunito"/>
              <a:sym typeface="Nunito"/>
            </a:endParaRPr>
          </a:p>
        </p:txBody>
      </p:sp>
      <p:grpSp>
        <p:nvGrpSpPr>
          <p:cNvPr id="1248" name="Google Shape;1248;p55"/>
          <p:cNvGrpSpPr/>
          <p:nvPr/>
        </p:nvGrpSpPr>
        <p:grpSpPr>
          <a:xfrm>
            <a:off x="2553875" y="2383125"/>
            <a:ext cx="1840800" cy="1636500"/>
            <a:chOff x="347200" y="2173575"/>
            <a:chExt cx="1840800" cy="1636500"/>
          </a:xfrm>
        </p:grpSpPr>
        <p:sp>
          <p:nvSpPr>
            <p:cNvPr id="1249" name="Google Shape;1249;p55"/>
            <p:cNvSpPr/>
            <p:nvPr/>
          </p:nvSpPr>
          <p:spPr>
            <a:xfrm>
              <a:off x="347200" y="2173575"/>
              <a:ext cx="1840800" cy="1636500"/>
            </a:xfrm>
            <a:prstGeom prst="roundRect">
              <a:avLst>
                <a:gd fmla="val 7006" name="adj"/>
              </a:avLst>
            </a:prstGeom>
            <a:solidFill>
              <a:srgbClr val="00FFFF">
                <a:alpha val="20000"/>
              </a:srgbClr>
            </a:solidFill>
            <a:ln cap="flat" cmpd="sng" w="28575">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1250" name="Google Shape;1250;p55"/>
            <p:cNvCxnSpPr>
              <a:stCxn id="1249" idx="0"/>
              <a:endCxn id="1249" idx="2"/>
            </p:cNvCxnSpPr>
            <p:nvPr/>
          </p:nvCxnSpPr>
          <p:spPr>
            <a:xfrm>
              <a:off x="1267600" y="2173575"/>
              <a:ext cx="0" cy="1636500"/>
            </a:xfrm>
            <a:prstGeom prst="straightConnector1">
              <a:avLst/>
            </a:prstGeom>
            <a:noFill/>
            <a:ln cap="flat" cmpd="sng" w="19050">
              <a:solidFill>
                <a:srgbClr val="00FFFF"/>
              </a:solidFill>
              <a:prstDash val="solid"/>
              <a:round/>
              <a:headEnd len="sm" w="sm" type="none"/>
              <a:tailEnd len="sm" w="sm" type="none"/>
            </a:ln>
          </p:spPr>
        </p:cxnSp>
        <p:cxnSp>
          <p:nvCxnSpPr>
            <p:cNvPr id="1251" name="Google Shape;1251;p55"/>
            <p:cNvCxnSpPr>
              <a:stCxn id="1249" idx="1"/>
              <a:endCxn id="1249" idx="3"/>
            </p:cNvCxnSpPr>
            <p:nvPr/>
          </p:nvCxnSpPr>
          <p:spPr>
            <a:xfrm>
              <a:off x="347200" y="2991825"/>
              <a:ext cx="1840800" cy="0"/>
            </a:xfrm>
            <a:prstGeom prst="straightConnector1">
              <a:avLst/>
            </a:prstGeom>
            <a:noFill/>
            <a:ln cap="flat" cmpd="sng" w="19050">
              <a:solidFill>
                <a:srgbClr val="00FFFF"/>
              </a:solidFill>
              <a:prstDash val="solid"/>
              <a:round/>
              <a:headEnd len="sm" w="sm" type="none"/>
              <a:tailEnd len="sm" w="sm" type="none"/>
            </a:ln>
          </p:spPr>
        </p:cxnSp>
        <p:grpSp>
          <p:nvGrpSpPr>
            <p:cNvPr id="1252" name="Google Shape;1252;p55"/>
            <p:cNvGrpSpPr/>
            <p:nvPr/>
          </p:nvGrpSpPr>
          <p:grpSpPr>
            <a:xfrm>
              <a:off x="741713" y="2364863"/>
              <a:ext cx="1326400" cy="1272863"/>
              <a:chOff x="2865888" y="2356650"/>
              <a:chExt cx="1326400" cy="1272863"/>
            </a:xfrm>
          </p:grpSpPr>
          <p:sp>
            <p:nvSpPr>
              <p:cNvPr id="1253" name="Google Shape;1253;p55"/>
              <p:cNvSpPr txBox="1"/>
              <p:nvPr/>
            </p:nvSpPr>
            <p:spPr>
              <a:xfrm>
                <a:off x="2865888" y="236061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w</a:t>
                </a:r>
                <a:endParaRPr b="0" i="0" sz="2000" u="none" cap="none" strike="noStrike">
                  <a:solidFill>
                    <a:srgbClr val="FF9900"/>
                  </a:solidFill>
                  <a:latin typeface="Nunito"/>
                  <a:ea typeface="Nunito"/>
                  <a:cs typeface="Nunito"/>
                  <a:sym typeface="Nunito"/>
                </a:endParaRPr>
              </a:p>
            </p:txBody>
          </p:sp>
          <p:sp>
            <p:nvSpPr>
              <p:cNvPr id="1254" name="Google Shape;1254;p55"/>
              <p:cNvSpPr txBox="1"/>
              <p:nvPr/>
            </p:nvSpPr>
            <p:spPr>
              <a:xfrm>
                <a:off x="3748288" y="2356650"/>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x</a:t>
                </a:r>
                <a:endParaRPr b="0" i="0" sz="2000" u="none" cap="none" strike="noStrike">
                  <a:solidFill>
                    <a:srgbClr val="FF9900"/>
                  </a:solidFill>
                  <a:latin typeface="Nunito"/>
                  <a:ea typeface="Nunito"/>
                  <a:cs typeface="Nunito"/>
                  <a:sym typeface="Nunito"/>
                </a:endParaRPr>
              </a:p>
            </p:txBody>
          </p:sp>
          <p:sp>
            <p:nvSpPr>
              <p:cNvPr id="1255" name="Google Shape;1255;p55"/>
              <p:cNvSpPr txBox="1"/>
              <p:nvPr/>
            </p:nvSpPr>
            <p:spPr>
              <a:xfrm>
                <a:off x="2865888" y="312696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y</a:t>
                </a:r>
                <a:endParaRPr b="0" i="0" sz="2000" u="none" cap="none" strike="noStrike">
                  <a:solidFill>
                    <a:srgbClr val="FF9900"/>
                  </a:solidFill>
                  <a:latin typeface="Nunito"/>
                  <a:ea typeface="Nunito"/>
                  <a:cs typeface="Nunito"/>
                  <a:sym typeface="Nunito"/>
                </a:endParaRPr>
              </a:p>
            </p:txBody>
          </p:sp>
          <p:sp>
            <p:nvSpPr>
              <p:cNvPr id="1256" name="Google Shape;1256;p55"/>
              <p:cNvSpPr txBox="1"/>
              <p:nvPr/>
            </p:nvSpPr>
            <p:spPr>
              <a:xfrm>
                <a:off x="3748288" y="313781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z</a:t>
                </a:r>
                <a:endParaRPr b="0" i="0" sz="2000" u="none" cap="none" strike="noStrike">
                  <a:solidFill>
                    <a:srgbClr val="FF9900"/>
                  </a:solidFill>
                  <a:latin typeface="Nunito"/>
                  <a:ea typeface="Nunito"/>
                  <a:cs typeface="Nunito"/>
                  <a:sym typeface="Nunito"/>
                </a:endParaRPr>
              </a:p>
            </p:txBody>
          </p:sp>
        </p:grpSp>
      </p:grpSp>
      <p:grpSp>
        <p:nvGrpSpPr>
          <p:cNvPr id="1257" name="Google Shape;1257;p55"/>
          <p:cNvGrpSpPr/>
          <p:nvPr/>
        </p:nvGrpSpPr>
        <p:grpSpPr>
          <a:xfrm>
            <a:off x="3461925" y="2383125"/>
            <a:ext cx="1840800" cy="1636500"/>
            <a:chOff x="347200" y="2173575"/>
            <a:chExt cx="1840800" cy="1636500"/>
          </a:xfrm>
        </p:grpSpPr>
        <p:sp>
          <p:nvSpPr>
            <p:cNvPr id="1258" name="Google Shape;1258;p55"/>
            <p:cNvSpPr/>
            <p:nvPr/>
          </p:nvSpPr>
          <p:spPr>
            <a:xfrm>
              <a:off x="347200" y="2173575"/>
              <a:ext cx="1840800" cy="1636500"/>
            </a:xfrm>
            <a:prstGeom prst="roundRect">
              <a:avLst>
                <a:gd fmla="val 7006" name="adj"/>
              </a:avLst>
            </a:prstGeom>
            <a:solidFill>
              <a:srgbClr val="00FFFF">
                <a:alpha val="20000"/>
              </a:srgbClr>
            </a:solidFill>
            <a:ln cap="flat" cmpd="sng" w="28575">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1259" name="Google Shape;1259;p55"/>
            <p:cNvCxnSpPr>
              <a:stCxn id="1258" idx="0"/>
              <a:endCxn id="1258" idx="2"/>
            </p:cNvCxnSpPr>
            <p:nvPr/>
          </p:nvCxnSpPr>
          <p:spPr>
            <a:xfrm>
              <a:off x="1267600" y="2173575"/>
              <a:ext cx="0" cy="1636500"/>
            </a:xfrm>
            <a:prstGeom prst="straightConnector1">
              <a:avLst/>
            </a:prstGeom>
            <a:noFill/>
            <a:ln cap="flat" cmpd="sng" w="19050">
              <a:solidFill>
                <a:srgbClr val="00FFFF"/>
              </a:solidFill>
              <a:prstDash val="solid"/>
              <a:round/>
              <a:headEnd len="sm" w="sm" type="none"/>
              <a:tailEnd len="sm" w="sm" type="none"/>
            </a:ln>
          </p:spPr>
        </p:cxnSp>
        <p:cxnSp>
          <p:nvCxnSpPr>
            <p:cNvPr id="1260" name="Google Shape;1260;p55"/>
            <p:cNvCxnSpPr>
              <a:stCxn id="1258" idx="1"/>
              <a:endCxn id="1258" idx="3"/>
            </p:cNvCxnSpPr>
            <p:nvPr/>
          </p:nvCxnSpPr>
          <p:spPr>
            <a:xfrm>
              <a:off x="347200" y="2991825"/>
              <a:ext cx="1840800" cy="0"/>
            </a:xfrm>
            <a:prstGeom prst="straightConnector1">
              <a:avLst/>
            </a:prstGeom>
            <a:noFill/>
            <a:ln cap="flat" cmpd="sng" w="19050">
              <a:solidFill>
                <a:srgbClr val="00FFFF"/>
              </a:solidFill>
              <a:prstDash val="solid"/>
              <a:round/>
              <a:headEnd len="sm" w="sm" type="none"/>
              <a:tailEnd len="sm" w="sm" type="none"/>
            </a:ln>
          </p:spPr>
        </p:cxnSp>
        <p:grpSp>
          <p:nvGrpSpPr>
            <p:cNvPr id="1261" name="Google Shape;1261;p55"/>
            <p:cNvGrpSpPr/>
            <p:nvPr/>
          </p:nvGrpSpPr>
          <p:grpSpPr>
            <a:xfrm>
              <a:off x="709963" y="2368825"/>
              <a:ext cx="1358150" cy="1274325"/>
              <a:chOff x="2834138" y="2360613"/>
              <a:chExt cx="1358150" cy="1274325"/>
            </a:xfrm>
          </p:grpSpPr>
          <p:sp>
            <p:nvSpPr>
              <p:cNvPr id="1262" name="Google Shape;1262;p55"/>
              <p:cNvSpPr txBox="1"/>
              <p:nvPr/>
            </p:nvSpPr>
            <p:spPr>
              <a:xfrm>
                <a:off x="2865888" y="236061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w</a:t>
                </a:r>
                <a:endParaRPr b="0" i="0" sz="2000" u="none" cap="none" strike="noStrike">
                  <a:solidFill>
                    <a:srgbClr val="FF9900"/>
                  </a:solidFill>
                  <a:latin typeface="Nunito"/>
                  <a:ea typeface="Nunito"/>
                  <a:cs typeface="Nunito"/>
                  <a:sym typeface="Nunito"/>
                </a:endParaRPr>
              </a:p>
            </p:txBody>
          </p:sp>
          <p:sp>
            <p:nvSpPr>
              <p:cNvPr id="1263" name="Google Shape;1263;p55"/>
              <p:cNvSpPr txBox="1"/>
              <p:nvPr/>
            </p:nvSpPr>
            <p:spPr>
              <a:xfrm>
                <a:off x="3748288" y="236061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x</a:t>
                </a:r>
                <a:endParaRPr b="0" i="0" sz="2000" u="none" cap="none" strike="noStrike">
                  <a:solidFill>
                    <a:srgbClr val="FF9900"/>
                  </a:solidFill>
                  <a:latin typeface="Nunito"/>
                  <a:ea typeface="Nunito"/>
                  <a:cs typeface="Nunito"/>
                  <a:sym typeface="Nunito"/>
                </a:endParaRPr>
              </a:p>
            </p:txBody>
          </p:sp>
          <p:sp>
            <p:nvSpPr>
              <p:cNvPr id="1264" name="Google Shape;1264;p55"/>
              <p:cNvSpPr txBox="1"/>
              <p:nvPr/>
            </p:nvSpPr>
            <p:spPr>
              <a:xfrm>
                <a:off x="2834138" y="3143238"/>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y</a:t>
                </a:r>
                <a:endParaRPr b="0" i="0" sz="2000" u="none" cap="none" strike="noStrike">
                  <a:solidFill>
                    <a:srgbClr val="FF9900"/>
                  </a:solidFill>
                  <a:latin typeface="Nunito"/>
                  <a:ea typeface="Nunito"/>
                  <a:cs typeface="Nunito"/>
                  <a:sym typeface="Nunito"/>
                </a:endParaRPr>
              </a:p>
            </p:txBody>
          </p:sp>
          <p:sp>
            <p:nvSpPr>
              <p:cNvPr id="1265" name="Google Shape;1265;p55"/>
              <p:cNvSpPr txBox="1"/>
              <p:nvPr/>
            </p:nvSpPr>
            <p:spPr>
              <a:xfrm>
                <a:off x="3716538" y="3143238"/>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z</a:t>
                </a:r>
                <a:endParaRPr b="0" i="0" sz="2000" u="none" cap="none" strike="noStrike">
                  <a:solidFill>
                    <a:srgbClr val="FF9900"/>
                  </a:solidFill>
                  <a:latin typeface="Nunito"/>
                  <a:ea typeface="Nunito"/>
                  <a:cs typeface="Nunito"/>
                  <a:sym typeface="Nunito"/>
                </a:endParaRPr>
              </a:p>
            </p:txBody>
          </p:sp>
        </p:grpSp>
      </p:grpSp>
      <p:grpSp>
        <p:nvGrpSpPr>
          <p:cNvPr id="1266" name="Google Shape;1266;p55"/>
          <p:cNvGrpSpPr/>
          <p:nvPr/>
        </p:nvGrpSpPr>
        <p:grpSpPr>
          <a:xfrm>
            <a:off x="2553875" y="3183225"/>
            <a:ext cx="1840800" cy="1636500"/>
            <a:chOff x="347200" y="2173575"/>
            <a:chExt cx="1840800" cy="1636500"/>
          </a:xfrm>
        </p:grpSpPr>
        <p:sp>
          <p:nvSpPr>
            <p:cNvPr id="1267" name="Google Shape;1267;p55"/>
            <p:cNvSpPr/>
            <p:nvPr/>
          </p:nvSpPr>
          <p:spPr>
            <a:xfrm>
              <a:off x="347200" y="2173575"/>
              <a:ext cx="1840800" cy="1636500"/>
            </a:xfrm>
            <a:prstGeom prst="roundRect">
              <a:avLst>
                <a:gd fmla="val 7006" name="adj"/>
              </a:avLst>
            </a:prstGeom>
            <a:solidFill>
              <a:srgbClr val="00FFFF">
                <a:alpha val="20000"/>
              </a:srgbClr>
            </a:solidFill>
            <a:ln cap="flat" cmpd="sng" w="28575">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1268" name="Google Shape;1268;p55"/>
            <p:cNvCxnSpPr>
              <a:stCxn id="1267" idx="0"/>
              <a:endCxn id="1267" idx="2"/>
            </p:cNvCxnSpPr>
            <p:nvPr/>
          </p:nvCxnSpPr>
          <p:spPr>
            <a:xfrm>
              <a:off x="1267600" y="2173575"/>
              <a:ext cx="0" cy="1636500"/>
            </a:xfrm>
            <a:prstGeom prst="straightConnector1">
              <a:avLst/>
            </a:prstGeom>
            <a:noFill/>
            <a:ln cap="flat" cmpd="sng" w="19050">
              <a:solidFill>
                <a:srgbClr val="00FFFF"/>
              </a:solidFill>
              <a:prstDash val="solid"/>
              <a:round/>
              <a:headEnd len="sm" w="sm" type="none"/>
              <a:tailEnd len="sm" w="sm" type="none"/>
            </a:ln>
          </p:spPr>
        </p:cxnSp>
        <p:cxnSp>
          <p:nvCxnSpPr>
            <p:cNvPr id="1269" name="Google Shape;1269;p55"/>
            <p:cNvCxnSpPr>
              <a:stCxn id="1267" idx="1"/>
              <a:endCxn id="1267" idx="3"/>
            </p:cNvCxnSpPr>
            <p:nvPr/>
          </p:nvCxnSpPr>
          <p:spPr>
            <a:xfrm>
              <a:off x="347200" y="2991825"/>
              <a:ext cx="1840800" cy="0"/>
            </a:xfrm>
            <a:prstGeom prst="straightConnector1">
              <a:avLst/>
            </a:prstGeom>
            <a:noFill/>
            <a:ln cap="flat" cmpd="sng" w="19050">
              <a:solidFill>
                <a:srgbClr val="00FFFF"/>
              </a:solidFill>
              <a:prstDash val="solid"/>
              <a:round/>
              <a:headEnd len="sm" w="sm" type="none"/>
              <a:tailEnd len="sm" w="sm" type="none"/>
            </a:ln>
          </p:spPr>
        </p:cxnSp>
        <p:grpSp>
          <p:nvGrpSpPr>
            <p:cNvPr id="1270" name="Google Shape;1270;p55"/>
            <p:cNvGrpSpPr/>
            <p:nvPr/>
          </p:nvGrpSpPr>
          <p:grpSpPr>
            <a:xfrm>
              <a:off x="741713" y="2345913"/>
              <a:ext cx="1326400" cy="1274613"/>
              <a:chOff x="2865888" y="2337700"/>
              <a:chExt cx="1326400" cy="1274613"/>
            </a:xfrm>
          </p:grpSpPr>
          <p:sp>
            <p:nvSpPr>
              <p:cNvPr id="1271" name="Google Shape;1271;p55"/>
              <p:cNvSpPr txBox="1"/>
              <p:nvPr/>
            </p:nvSpPr>
            <p:spPr>
              <a:xfrm>
                <a:off x="2881763" y="2337700"/>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w</a:t>
                </a:r>
                <a:endParaRPr b="0" i="0" sz="2000" u="none" cap="none" strike="noStrike">
                  <a:solidFill>
                    <a:srgbClr val="FF9900"/>
                  </a:solidFill>
                  <a:latin typeface="Nunito"/>
                  <a:ea typeface="Nunito"/>
                  <a:cs typeface="Nunito"/>
                  <a:sym typeface="Nunito"/>
                </a:endParaRPr>
              </a:p>
            </p:txBody>
          </p:sp>
          <p:sp>
            <p:nvSpPr>
              <p:cNvPr id="1272" name="Google Shape;1272;p55"/>
              <p:cNvSpPr txBox="1"/>
              <p:nvPr/>
            </p:nvSpPr>
            <p:spPr>
              <a:xfrm>
                <a:off x="3748288" y="2337700"/>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x</a:t>
                </a:r>
                <a:endParaRPr b="0" i="0" sz="2000" u="none" cap="none" strike="noStrike">
                  <a:solidFill>
                    <a:srgbClr val="FF9900"/>
                  </a:solidFill>
                  <a:latin typeface="Nunito"/>
                  <a:ea typeface="Nunito"/>
                  <a:cs typeface="Nunito"/>
                  <a:sym typeface="Nunito"/>
                </a:endParaRPr>
              </a:p>
            </p:txBody>
          </p:sp>
          <p:sp>
            <p:nvSpPr>
              <p:cNvPr id="1273" name="Google Shape;1273;p55"/>
              <p:cNvSpPr txBox="1"/>
              <p:nvPr/>
            </p:nvSpPr>
            <p:spPr>
              <a:xfrm>
                <a:off x="2865888" y="312061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y</a:t>
                </a:r>
                <a:endParaRPr b="0" i="0" sz="2000" u="none" cap="none" strike="noStrike">
                  <a:solidFill>
                    <a:srgbClr val="FF9900"/>
                  </a:solidFill>
                  <a:latin typeface="Nunito"/>
                  <a:ea typeface="Nunito"/>
                  <a:cs typeface="Nunito"/>
                  <a:sym typeface="Nunito"/>
                </a:endParaRPr>
              </a:p>
            </p:txBody>
          </p:sp>
          <p:sp>
            <p:nvSpPr>
              <p:cNvPr id="1274" name="Google Shape;1274;p55"/>
              <p:cNvSpPr txBox="1"/>
              <p:nvPr/>
            </p:nvSpPr>
            <p:spPr>
              <a:xfrm>
                <a:off x="3748288" y="312061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z</a:t>
                </a:r>
                <a:endParaRPr b="0" i="0" sz="2000" u="none" cap="none" strike="noStrike">
                  <a:solidFill>
                    <a:srgbClr val="FF9900"/>
                  </a:solidFill>
                  <a:latin typeface="Nunito"/>
                  <a:ea typeface="Nunito"/>
                  <a:cs typeface="Nunito"/>
                  <a:sym typeface="Nunito"/>
                </a:endParaRPr>
              </a:p>
            </p:txBody>
          </p:sp>
        </p:grpSp>
      </p:grpSp>
      <p:grpSp>
        <p:nvGrpSpPr>
          <p:cNvPr id="1275" name="Google Shape;1275;p55"/>
          <p:cNvGrpSpPr/>
          <p:nvPr/>
        </p:nvGrpSpPr>
        <p:grpSpPr>
          <a:xfrm>
            <a:off x="3461925" y="3183225"/>
            <a:ext cx="1840800" cy="1636500"/>
            <a:chOff x="347200" y="2173575"/>
            <a:chExt cx="1840800" cy="1636500"/>
          </a:xfrm>
        </p:grpSpPr>
        <p:sp>
          <p:nvSpPr>
            <p:cNvPr id="1276" name="Google Shape;1276;p55"/>
            <p:cNvSpPr/>
            <p:nvPr/>
          </p:nvSpPr>
          <p:spPr>
            <a:xfrm>
              <a:off x="347200" y="2173575"/>
              <a:ext cx="1840800" cy="1636500"/>
            </a:xfrm>
            <a:prstGeom prst="roundRect">
              <a:avLst>
                <a:gd fmla="val 7006" name="adj"/>
              </a:avLst>
            </a:prstGeom>
            <a:solidFill>
              <a:srgbClr val="00FFFF">
                <a:alpha val="20000"/>
              </a:srgbClr>
            </a:solidFill>
            <a:ln cap="flat" cmpd="sng" w="28575">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1277" name="Google Shape;1277;p55"/>
            <p:cNvCxnSpPr>
              <a:stCxn id="1276" idx="0"/>
              <a:endCxn id="1276" idx="2"/>
            </p:cNvCxnSpPr>
            <p:nvPr/>
          </p:nvCxnSpPr>
          <p:spPr>
            <a:xfrm>
              <a:off x="1267600" y="2173575"/>
              <a:ext cx="0" cy="1636500"/>
            </a:xfrm>
            <a:prstGeom prst="straightConnector1">
              <a:avLst/>
            </a:prstGeom>
            <a:noFill/>
            <a:ln cap="flat" cmpd="sng" w="19050">
              <a:solidFill>
                <a:srgbClr val="00FFFF"/>
              </a:solidFill>
              <a:prstDash val="solid"/>
              <a:round/>
              <a:headEnd len="sm" w="sm" type="none"/>
              <a:tailEnd len="sm" w="sm" type="none"/>
            </a:ln>
          </p:spPr>
        </p:cxnSp>
        <p:cxnSp>
          <p:nvCxnSpPr>
            <p:cNvPr id="1278" name="Google Shape;1278;p55"/>
            <p:cNvCxnSpPr>
              <a:stCxn id="1276" idx="1"/>
              <a:endCxn id="1276" idx="3"/>
            </p:cNvCxnSpPr>
            <p:nvPr/>
          </p:nvCxnSpPr>
          <p:spPr>
            <a:xfrm>
              <a:off x="347200" y="2991825"/>
              <a:ext cx="1840800" cy="0"/>
            </a:xfrm>
            <a:prstGeom prst="straightConnector1">
              <a:avLst/>
            </a:prstGeom>
            <a:noFill/>
            <a:ln cap="flat" cmpd="sng" w="19050">
              <a:solidFill>
                <a:srgbClr val="00FFFF"/>
              </a:solidFill>
              <a:prstDash val="solid"/>
              <a:round/>
              <a:headEnd len="sm" w="sm" type="none"/>
              <a:tailEnd len="sm" w="sm" type="none"/>
            </a:ln>
          </p:spPr>
        </p:cxnSp>
        <p:grpSp>
          <p:nvGrpSpPr>
            <p:cNvPr id="1279" name="Google Shape;1279;p55"/>
            <p:cNvGrpSpPr/>
            <p:nvPr/>
          </p:nvGrpSpPr>
          <p:grpSpPr>
            <a:xfrm>
              <a:off x="744888" y="2351300"/>
              <a:ext cx="1306487" cy="1265175"/>
              <a:chOff x="2869063" y="2343088"/>
              <a:chExt cx="1306487" cy="1265175"/>
            </a:xfrm>
          </p:grpSpPr>
          <p:sp>
            <p:nvSpPr>
              <p:cNvPr id="1280" name="Google Shape;1280;p55"/>
              <p:cNvSpPr txBox="1"/>
              <p:nvPr/>
            </p:nvSpPr>
            <p:spPr>
              <a:xfrm>
                <a:off x="2869063" y="2343088"/>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w</a:t>
                </a:r>
                <a:endParaRPr b="0" i="0" sz="2000" u="none" cap="none" strike="noStrike">
                  <a:solidFill>
                    <a:srgbClr val="FF9900"/>
                  </a:solidFill>
                  <a:latin typeface="Nunito"/>
                  <a:ea typeface="Nunito"/>
                  <a:cs typeface="Nunito"/>
                  <a:sym typeface="Nunito"/>
                </a:endParaRPr>
              </a:p>
            </p:txBody>
          </p:sp>
          <p:sp>
            <p:nvSpPr>
              <p:cNvPr id="1281" name="Google Shape;1281;p55"/>
              <p:cNvSpPr txBox="1"/>
              <p:nvPr/>
            </p:nvSpPr>
            <p:spPr>
              <a:xfrm>
                <a:off x="3731550" y="2343088"/>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x</a:t>
                </a:r>
                <a:endParaRPr b="0" i="0" sz="2000" u="none" cap="none" strike="noStrike">
                  <a:solidFill>
                    <a:srgbClr val="FF9900"/>
                  </a:solidFill>
                  <a:latin typeface="Nunito"/>
                  <a:ea typeface="Nunito"/>
                  <a:cs typeface="Nunito"/>
                  <a:sym typeface="Nunito"/>
                </a:endParaRPr>
              </a:p>
            </p:txBody>
          </p:sp>
          <p:sp>
            <p:nvSpPr>
              <p:cNvPr id="1282" name="Google Shape;1282;p55"/>
              <p:cNvSpPr txBox="1"/>
              <p:nvPr/>
            </p:nvSpPr>
            <p:spPr>
              <a:xfrm>
                <a:off x="2869063" y="311656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y</a:t>
                </a:r>
                <a:endParaRPr b="0" i="0" sz="2000" u="none" cap="none" strike="noStrike">
                  <a:solidFill>
                    <a:srgbClr val="FF9900"/>
                  </a:solidFill>
                  <a:latin typeface="Nunito"/>
                  <a:ea typeface="Nunito"/>
                  <a:cs typeface="Nunito"/>
                  <a:sym typeface="Nunito"/>
                </a:endParaRPr>
              </a:p>
            </p:txBody>
          </p:sp>
          <p:sp>
            <p:nvSpPr>
              <p:cNvPr id="1283" name="Google Shape;1283;p55"/>
              <p:cNvSpPr txBox="1"/>
              <p:nvPr/>
            </p:nvSpPr>
            <p:spPr>
              <a:xfrm>
                <a:off x="3731550" y="3116563"/>
                <a:ext cx="444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rgbClr val="FF9900"/>
                    </a:solidFill>
                    <a:latin typeface="Nunito"/>
                    <a:ea typeface="Nunito"/>
                    <a:cs typeface="Nunito"/>
                    <a:sym typeface="Nunito"/>
                  </a:rPr>
                  <a:t>z</a:t>
                </a:r>
                <a:endParaRPr b="0" i="0" sz="2000" u="none" cap="none" strike="noStrike">
                  <a:solidFill>
                    <a:srgbClr val="FF9900"/>
                  </a:solidFill>
                  <a:latin typeface="Nunito"/>
                  <a:ea typeface="Nunito"/>
                  <a:cs typeface="Nunito"/>
                  <a:sym typeface="Nunito"/>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0"/>
                                        </p:tgtEl>
                                        <p:attrNameLst>
                                          <p:attrName>style.visibility</p:attrName>
                                        </p:attrNameLst>
                                      </p:cBhvr>
                                      <p:to>
                                        <p:strVal val="visible"/>
                                      </p:to>
                                    </p:set>
                                    <p:animEffect filter="fade" transition="in">
                                      <p:cBhvr>
                                        <p:cTn dur="300"/>
                                        <p:tgtEl>
                                          <p:spTgt spid="12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7"/>
                                        </p:tgtEl>
                                        <p:attrNameLst>
                                          <p:attrName>style.visibility</p:attrName>
                                        </p:attrNameLst>
                                      </p:cBhvr>
                                      <p:to>
                                        <p:strVal val="visible"/>
                                      </p:to>
                                    </p:set>
                                    <p:animEffect filter="fade" transition="in">
                                      <p:cBhvr>
                                        <p:cTn dur="300"/>
                                        <p:tgtEl>
                                          <p:spTgt spid="1237"/>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207"/>
                                        </p:tgtEl>
                                        <p:attrNameLst>
                                          <p:attrName>style.visibility</p:attrName>
                                        </p:attrNameLst>
                                      </p:cBhvr>
                                      <p:to>
                                        <p:strVal val="visible"/>
                                      </p:to>
                                    </p:set>
                                    <p:animEffect filter="fade" transition="in">
                                      <p:cBhvr>
                                        <p:cTn dur="300"/>
                                        <p:tgtEl>
                                          <p:spTgt spid="12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8"/>
                                        </p:tgtEl>
                                        <p:attrNameLst>
                                          <p:attrName>style.visibility</p:attrName>
                                        </p:attrNameLst>
                                      </p:cBhvr>
                                      <p:to>
                                        <p:strVal val="visible"/>
                                      </p:to>
                                    </p:set>
                                    <p:animEffect filter="fade" transition="in">
                                      <p:cBhvr>
                                        <p:cTn dur="300"/>
                                        <p:tgtEl>
                                          <p:spTgt spid="1238"/>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221"/>
                                        </p:tgtEl>
                                        <p:attrNameLst>
                                          <p:attrName>style.visibility</p:attrName>
                                        </p:attrNameLst>
                                      </p:cBhvr>
                                      <p:to>
                                        <p:strVal val="visible"/>
                                      </p:to>
                                    </p:set>
                                    <p:animEffect filter="fade" transition="in">
                                      <p:cBhvr>
                                        <p:cTn dur="300"/>
                                        <p:tgtEl>
                                          <p:spTgt spid="12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205"/>
                                        </p:tgtEl>
                                        <p:attrNameLst>
                                          <p:attrName>style.visibility</p:attrName>
                                        </p:attrNameLst>
                                      </p:cBhvr>
                                      <p:to>
                                        <p:strVal val="visible"/>
                                      </p:to>
                                    </p:set>
                                    <p:anim calcmode="lin" valueType="num">
                                      <p:cBhvr additive="base">
                                        <p:cTn dur="300"/>
                                        <p:tgtEl>
                                          <p:spTgt spid="1205"/>
                                        </p:tgtEl>
                                        <p:attrNameLst>
                                          <p:attrName>ppt_x</p:attrName>
                                        </p:attrNameLst>
                                      </p:cBhvr>
                                      <p:tavLst>
                                        <p:tav fmla="" tm="0">
                                          <p:val>
                                            <p:strVal val="#ppt_x-1"/>
                                          </p:val>
                                        </p:tav>
                                        <p:tav fmla="" tm="100000">
                                          <p:val>
                                            <p:strVal val="#ppt_x"/>
                                          </p:val>
                                        </p:tav>
                                      </p:tavLst>
                                    </p:anim>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247"/>
                                        </p:tgtEl>
                                        <p:attrNameLst>
                                          <p:attrName>style.visibility</p:attrName>
                                        </p:attrNameLst>
                                      </p:cBhvr>
                                      <p:to>
                                        <p:strVal val="visible"/>
                                      </p:to>
                                    </p:set>
                                    <p:animEffect filter="fade" transition="in">
                                      <p:cBhvr>
                                        <p:cTn dur="300"/>
                                        <p:tgtEl>
                                          <p:spTgt spid="1247"/>
                                        </p:tgtEl>
                                      </p:cBhvr>
                                    </p:animEffec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1239"/>
                                        </p:tgtEl>
                                        <p:attrNameLst>
                                          <p:attrName>style.visibility</p:attrName>
                                        </p:attrNameLst>
                                      </p:cBhvr>
                                      <p:to>
                                        <p:strVal val="visible"/>
                                      </p:to>
                                    </p:set>
                                    <p:animEffect filter="fade" transition="in">
                                      <p:cBhvr>
                                        <p:cTn dur="300"/>
                                        <p:tgtEl>
                                          <p:spTgt spid="12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1207"/>
                                        </p:tgtEl>
                                      </p:cBhvr>
                                    </p:animEffect>
                                    <p:set>
                                      <p:cBhvr>
                                        <p:cTn dur="1" fill="hold">
                                          <p:stCondLst>
                                            <p:cond delay="300"/>
                                          </p:stCondLst>
                                        </p:cTn>
                                        <p:tgtEl>
                                          <p:spTgt spid="1207"/>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1237"/>
                                        </p:tgtEl>
                                      </p:cBhvr>
                                    </p:animEffect>
                                    <p:set>
                                      <p:cBhvr>
                                        <p:cTn dur="1" fill="hold">
                                          <p:stCondLst>
                                            <p:cond delay="300"/>
                                          </p:stCondLst>
                                        </p:cTn>
                                        <p:tgtEl>
                                          <p:spTgt spid="1237"/>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248"/>
                                        </p:tgtEl>
                                        <p:attrNameLst>
                                          <p:attrName>style.visibility</p:attrName>
                                        </p:attrNameLst>
                                      </p:cBhvr>
                                      <p:to>
                                        <p:strVal val="visible"/>
                                      </p:to>
                                    </p:set>
                                    <p:animEffect filter="fade" transition="in">
                                      <p:cBhvr>
                                        <p:cTn dur="300"/>
                                        <p:tgtEl>
                                          <p:spTgt spid="1248"/>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243"/>
                                        </p:tgtEl>
                                        <p:attrNameLst>
                                          <p:attrName>style.visibility</p:attrName>
                                        </p:attrNameLst>
                                      </p:cBhvr>
                                      <p:to>
                                        <p:strVal val="visible"/>
                                      </p:to>
                                    </p:set>
                                    <p:animEffect filter="fade" transition="in">
                                      <p:cBhvr>
                                        <p:cTn dur="300"/>
                                        <p:tgtEl>
                                          <p:spTgt spid="12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1248"/>
                                        </p:tgtEl>
                                      </p:cBhvr>
                                    </p:animEffect>
                                    <p:set>
                                      <p:cBhvr>
                                        <p:cTn dur="1" fill="hold">
                                          <p:stCondLst>
                                            <p:cond delay="300"/>
                                          </p:stCondLst>
                                        </p:cTn>
                                        <p:tgtEl>
                                          <p:spTgt spid="1248"/>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257"/>
                                        </p:tgtEl>
                                        <p:attrNameLst>
                                          <p:attrName>style.visibility</p:attrName>
                                        </p:attrNameLst>
                                      </p:cBhvr>
                                      <p:to>
                                        <p:strVal val="visible"/>
                                      </p:to>
                                    </p:set>
                                    <p:animEffect filter="fade" transition="in">
                                      <p:cBhvr>
                                        <p:cTn dur="300"/>
                                        <p:tgtEl>
                                          <p:spTgt spid="1257"/>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244"/>
                                        </p:tgtEl>
                                        <p:attrNameLst>
                                          <p:attrName>style.visibility</p:attrName>
                                        </p:attrNameLst>
                                      </p:cBhvr>
                                      <p:to>
                                        <p:strVal val="visible"/>
                                      </p:to>
                                    </p:set>
                                    <p:animEffect filter="fade" transition="in">
                                      <p:cBhvr>
                                        <p:cTn dur="300"/>
                                        <p:tgtEl>
                                          <p:spTgt spid="12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1257"/>
                                        </p:tgtEl>
                                      </p:cBhvr>
                                    </p:animEffect>
                                    <p:set>
                                      <p:cBhvr>
                                        <p:cTn dur="1" fill="hold">
                                          <p:stCondLst>
                                            <p:cond delay="300"/>
                                          </p:stCondLst>
                                        </p:cTn>
                                        <p:tgtEl>
                                          <p:spTgt spid="1257"/>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266"/>
                                        </p:tgtEl>
                                        <p:attrNameLst>
                                          <p:attrName>style.visibility</p:attrName>
                                        </p:attrNameLst>
                                      </p:cBhvr>
                                      <p:to>
                                        <p:strVal val="visible"/>
                                      </p:to>
                                    </p:set>
                                    <p:animEffect filter="fade" transition="in">
                                      <p:cBhvr>
                                        <p:cTn dur="300"/>
                                        <p:tgtEl>
                                          <p:spTgt spid="1266"/>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245"/>
                                        </p:tgtEl>
                                        <p:attrNameLst>
                                          <p:attrName>style.visibility</p:attrName>
                                        </p:attrNameLst>
                                      </p:cBhvr>
                                      <p:to>
                                        <p:strVal val="visible"/>
                                      </p:to>
                                    </p:set>
                                    <p:animEffect filter="fade" transition="in">
                                      <p:cBhvr>
                                        <p:cTn dur="300"/>
                                        <p:tgtEl>
                                          <p:spTgt spid="12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1266"/>
                                        </p:tgtEl>
                                      </p:cBhvr>
                                    </p:animEffect>
                                    <p:set>
                                      <p:cBhvr>
                                        <p:cTn dur="1" fill="hold">
                                          <p:stCondLst>
                                            <p:cond delay="300"/>
                                          </p:stCondLst>
                                        </p:cTn>
                                        <p:tgtEl>
                                          <p:spTgt spid="1266"/>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275"/>
                                        </p:tgtEl>
                                        <p:attrNameLst>
                                          <p:attrName>style.visibility</p:attrName>
                                        </p:attrNameLst>
                                      </p:cBhvr>
                                      <p:to>
                                        <p:strVal val="visible"/>
                                      </p:to>
                                    </p:set>
                                    <p:animEffect filter="fade" transition="in">
                                      <p:cBhvr>
                                        <p:cTn dur="300"/>
                                        <p:tgtEl>
                                          <p:spTgt spid="1275"/>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246"/>
                                        </p:tgtEl>
                                        <p:attrNameLst>
                                          <p:attrName>style.visibility</p:attrName>
                                        </p:attrNameLst>
                                      </p:cBhvr>
                                      <p:to>
                                        <p:strVal val="visible"/>
                                      </p:to>
                                    </p:set>
                                    <p:animEffect filter="fade" transition="in">
                                      <p:cBhvr>
                                        <p:cTn dur="300"/>
                                        <p:tgtEl>
                                          <p:spTgt spid="1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7" name="Shape 1287"/>
        <p:cNvGrpSpPr/>
        <p:nvPr/>
      </p:nvGrpSpPr>
      <p:grpSpPr>
        <a:xfrm>
          <a:off x="0" y="0"/>
          <a:ext cx="0" cy="0"/>
          <a:chOff x="0" y="0"/>
          <a:chExt cx="0" cy="0"/>
        </a:xfrm>
      </p:grpSpPr>
      <p:sp>
        <p:nvSpPr>
          <p:cNvPr id="1288" name="Google Shape;1288;p56"/>
          <p:cNvSpPr txBox="1"/>
          <p:nvPr/>
        </p:nvSpPr>
        <p:spPr>
          <a:xfrm>
            <a:off x="423400" y="851013"/>
            <a:ext cx="4858500" cy="369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Self-attention</a:t>
            </a:r>
            <a:r>
              <a:rPr b="0" i="0" lang="en" sz="2000" u="none" cap="none" strike="noStrike">
                <a:solidFill>
                  <a:schemeClr val="dk1"/>
                </a:solidFill>
                <a:latin typeface="Nunito"/>
                <a:ea typeface="Nunito"/>
                <a:cs typeface="Nunito"/>
                <a:sym typeface="Nunito"/>
              </a:rPr>
              <a:t> encodes the relationships between elements in a sequence.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Each element “attends” to every other element by determining its relative importance and focusing on the most relevant connections, capturing  relationships within sequences that are separated by long distances.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summarizing a long text.</a:t>
            </a:r>
            <a:endParaRPr b="0" i="0" sz="2000" u="none" cap="none" strike="noStrike">
              <a:solidFill>
                <a:schemeClr val="dk1"/>
              </a:solidFill>
              <a:latin typeface="Nunito"/>
              <a:ea typeface="Nunito"/>
              <a:cs typeface="Nunito"/>
              <a:sym typeface="Nunito"/>
            </a:endParaRPr>
          </a:p>
        </p:txBody>
      </p:sp>
      <p:sp>
        <p:nvSpPr>
          <p:cNvPr id="1289" name="Google Shape;1289;p5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90" name="Google Shape;1290;p5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91" name="Google Shape;1291;p5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292" name="Google Shape;1292;p56"/>
          <p:cNvSpPr txBox="1"/>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 sz="1900" u="none" cap="none" strike="noStrike">
                <a:solidFill>
                  <a:srgbClr val="000000"/>
                </a:solidFill>
                <a:latin typeface="Nunito"/>
                <a:ea typeface="Nunito"/>
                <a:cs typeface="Nunito"/>
                <a:sym typeface="Nunito"/>
              </a:rPr>
              <a:t>Building block </a:t>
            </a:r>
            <a:r>
              <a:rPr lang="en" sz="1900">
                <a:latin typeface="Nunito"/>
                <a:ea typeface="Nunito"/>
                <a:cs typeface="Nunito"/>
                <a:sym typeface="Nunito"/>
              </a:rPr>
              <a:t>5</a:t>
            </a:r>
            <a:r>
              <a:rPr b="0" i="0" lang="en" sz="1900" u="none" cap="none" strike="noStrike">
                <a:solidFill>
                  <a:srgbClr val="000000"/>
                </a:solidFill>
                <a:latin typeface="Nunito"/>
                <a:ea typeface="Nunito"/>
                <a:cs typeface="Nunito"/>
                <a:sym typeface="Nunito"/>
              </a:rPr>
              <a:t>:</a:t>
            </a:r>
            <a:endParaRPr b="0" i="0" sz="19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rPr b="0" i="0" lang="en" sz="3600" u="none" cap="none" strike="noStrike">
                <a:solidFill>
                  <a:srgbClr val="000000"/>
                </a:solidFill>
                <a:latin typeface="Nunito"/>
                <a:ea typeface="Nunito"/>
                <a:cs typeface="Nunito"/>
                <a:sym typeface="Nunito"/>
              </a:rPr>
              <a:t>Self-Attention</a:t>
            </a:r>
            <a:endParaRPr b="0" i="0" sz="36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000000"/>
              </a:solidFill>
              <a:latin typeface="Nunito"/>
              <a:ea typeface="Nunito"/>
              <a:cs typeface="Nunito"/>
              <a:sym typeface="Nunito"/>
            </a:endParaRPr>
          </a:p>
        </p:txBody>
      </p:sp>
      <p:pic>
        <p:nvPicPr>
          <p:cNvPr id="1293" name="Google Shape;1293;p56"/>
          <p:cNvPicPr preferRelativeResize="0"/>
          <p:nvPr/>
        </p:nvPicPr>
        <p:blipFill rotWithShape="1">
          <a:blip r:embed="rId3">
            <a:alphaModFix/>
          </a:blip>
          <a:srcRect b="10112" l="0" r="0" t="0"/>
          <a:stretch/>
        </p:blipFill>
        <p:spPr>
          <a:xfrm rot="5400000">
            <a:off x="5294747" y="956874"/>
            <a:ext cx="3778599" cy="38040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8">
                                            <p:txEl>
                                              <p:pRg end="0" st="0"/>
                                            </p:txEl>
                                          </p:spTgt>
                                        </p:tgtEl>
                                        <p:attrNameLst>
                                          <p:attrName>style.visibility</p:attrName>
                                        </p:attrNameLst>
                                      </p:cBhvr>
                                      <p:to>
                                        <p:strVal val="visible"/>
                                      </p:to>
                                    </p:set>
                                    <p:animEffect filter="fade" transition="in">
                                      <p:cBhvr>
                                        <p:cTn dur="300"/>
                                        <p:tgtEl>
                                          <p:spTgt spid="128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8">
                                            <p:txEl>
                                              <p:pRg end="1" st="1"/>
                                            </p:txEl>
                                          </p:spTgt>
                                        </p:tgtEl>
                                        <p:attrNameLst>
                                          <p:attrName>style.visibility</p:attrName>
                                        </p:attrNameLst>
                                      </p:cBhvr>
                                      <p:to>
                                        <p:strVal val="visible"/>
                                      </p:to>
                                    </p:set>
                                    <p:animEffect filter="fade" transition="in">
                                      <p:cBhvr>
                                        <p:cTn dur="300"/>
                                        <p:tgtEl>
                                          <p:spTgt spid="128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8">
                                            <p:txEl>
                                              <p:pRg end="2" st="2"/>
                                            </p:txEl>
                                          </p:spTgt>
                                        </p:tgtEl>
                                        <p:attrNameLst>
                                          <p:attrName>style.visibility</p:attrName>
                                        </p:attrNameLst>
                                      </p:cBhvr>
                                      <p:to>
                                        <p:strVal val="visible"/>
                                      </p:to>
                                    </p:set>
                                    <p:animEffect filter="fade" transition="in">
                                      <p:cBhvr>
                                        <p:cTn dur="300"/>
                                        <p:tgtEl>
                                          <p:spTgt spid="128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8">
                                            <p:txEl>
                                              <p:pRg end="3" st="3"/>
                                            </p:txEl>
                                          </p:spTgt>
                                        </p:tgtEl>
                                        <p:attrNameLst>
                                          <p:attrName>style.visibility</p:attrName>
                                        </p:attrNameLst>
                                      </p:cBhvr>
                                      <p:to>
                                        <p:strVal val="visible"/>
                                      </p:to>
                                    </p:set>
                                    <p:animEffect filter="fade" transition="in">
                                      <p:cBhvr>
                                        <p:cTn dur="300"/>
                                        <p:tgtEl>
                                          <p:spTgt spid="128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8">
                                            <p:txEl>
                                              <p:pRg end="4" st="4"/>
                                            </p:txEl>
                                          </p:spTgt>
                                        </p:tgtEl>
                                        <p:attrNameLst>
                                          <p:attrName>style.visibility</p:attrName>
                                        </p:attrNameLst>
                                      </p:cBhvr>
                                      <p:to>
                                        <p:strVal val="visible"/>
                                      </p:to>
                                    </p:set>
                                    <p:animEffect filter="fade" transition="in">
                                      <p:cBhvr>
                                        <p:cTn dur="300"/>
                                        <p:tgtEl>
                                          <p:spTgt spid="128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3"/>
                                        </p:tgtEl>
                                        <p:attrNameLst>
                                          <p:attrName>style.visibility</p:attrName>
                                        </p:attrNameLst>
                                      </p:cBhvr>
                                      <p:to>
                                        <p:strVal val="visible"/>
                                      </p:to>
                                    </p:set>
                                    <p:animEffect filter="fade" transition="in">
                                      <p:cBhvr>
                                        <p:cTn dur="1000"/>
                                        <p:tgtEl>
                                          <p:spTgt spid="12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7" name="Shape 1297"/>
        <p:cNvGrpSpPr/>
        <p:nvPr/>
      </p:nvGrpSpPr>
      <p:grpSpPr>
        <a:xfrm>
          <a:off x="0" y="0"/>
          <a:ext cx="0" cy="0"/>
          <a:chOff x="0" y="0"/>
          <a:chExt cx="0" cy="0"/>
        </a:xfrm>
      </p:grpSpPr>
      <p:sp>
        <p:nvSpPr>
          <p:cNvPr id="1298" name="Google Shape;1298;p5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The Transformer</a:t>
            </a:r>
            <a:endParaRPr/>
          </a:p>
          <a:p>
            <a:pPr indent="0" lvl="0" marL="0" rtl="0" algn="ctr">
              <a:lnSpc>
                <a:spcPct val="100000"/>
              </a:lnSpc>
              <a:spcBef>
                <a:spcPts val="0"/>
              </a:spcBef>
              <a:spcAft>
                <a:spcPts val="0"/>
              </a:spcAft>
              <a:buSzPts val="3600"/>
              <a:buNone/>
            </a:pPr>
            <a:r>
              <a:t/>
            </a:r>
            <a:endParaRPr/>
          </a:p>
        </p:txBody>
      </p:sp>
      <p:sp>
        <p:nvSpPr>
          <p:cNvPr id="1299" name="Google Shape;1299;p57"/>
          <p:cNvSpPr txBox="1"/>
          <p:nvPr/>
        </p:nvSpPr>
        <p:spPr>
          <a:xfrm>
            <a:off x="423400" y="817200"/>
            <a:ext cx="8720700" cy="2180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Transformer</a:t>
            </a:r>
            <a:r>
              <a:rPr b="0" i="0" lang="en" sz="2000" u="none" cap="none" strike="noStrike">
                <a:solidFill>
                  <a:schemeClr val="dk1"/>
                </a:solidFill>
                <a:latin typeface="Nunito"/>
                <a:ea typeface="Nunito"/>
                <a:cs typeface="Nunito"/>
                <a:sym typeface="Nunito"/>
              </a:rPr>
              <a:t>: a deep learning architecture used in LLMs and other models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model consists of </a:t>
            </a:r>
            <a:r>
              <a:rPr b="1" i="0" lang="en" sz="2000" u="none" cap="none" strike="noStrike">
                <a:solidFill>
                  <a:schemeClr val="dk1"/>
                </a:solidFill>
                <a:latin typeface="Nunito"/>
                <a:ea typeface="Nunito"/>
                <a:cs typeface="Nunito"/>
                <a:sym typeface="Nunito"/>
              </a:rPr>
              <a:t>Transformer blocks</a:t>
            </a:r>
            <a:r>
              <a:rPr b="0" i="0" lang="en" sz="2000" u="none" cap="none" strike="noStrike">
                <a:solidFill>
                  <a:schemeClr val="dk1"/>
                </a:solidFill>
                <a:latin typeface="Nunito"/>
                <a:ea typeface="Nunito"/>
                <a:cs typeface="Nunito"/>
                <a:sym typeface="Nunito"/>
              </a:rPr>
              <a:t>,                                                 which combine </a:t>
            </a:r>
            <a:r>
              <a:rPr b="1" i="0" lang="en" sz="2000" u="none" cap="none" strike="noStrike">
                <a:solidFill>
                  <a:schemeClr val="dk1"/>
                </a:solidFill>
                <a:latin typeface="Nunito"/>
                <a:ea typeface="Nunito"/>
                <a:cs typeface="Nunito"/>
                <a:sym typeface="Nunito"/>
              </a:rPr>
              <a:t>self-attention</a:t>
            </a:r>
            <a:r>
              <a:rPr b="0" i="0" lang="en" sz="2000" u="none" cap="none" strike="noStrike">
                <a:solidFill>
                  <a:schemeClr val="dk1"/>
                </a:solidFill>
                <a:latin typeface="Nunito"/>
                <a:ea typeface="Nunito"/>
                <a:cs typeface="Nunito"/>
                <a:sym typeface="Nunito"/>
              </a:rPr>
              <a:t> and </a:t>
            </a:r>
            <a:r>
              <a:rPr b="1" i="0" lang="en" sz="2000" u="none" cap="none" strike="noStrike">
                <a:solidFill>
                  <a:schemeClr val="dk1"/>
                </a:solidFill>
                <a:latin typeface="Nunito"/>
                <a:ea typeface="Nunito"/>
                <a:cs typeface="Nunito"/>
                <a:sym typeface="Nunito"/>
              </a:rPr>
              <a:t>MLPs</a:t>
            </a:r>
            <a:r>
              <a:rPr b="0" i="0" lang="en" sz="2000" u="none" cap="none" strike="noStrike">
                <a:solidFill>
                  <a:schemeClr val="dk1"/>
                </a:solidFill>
                <a:latin typeface="Nunito"/>
                <a:ea typeface="Nunito"/>
                <a:cs typeface="Nunito"/>
                <a:sym typeface="Nunito"/>
              </a:rPr>
              <a:t>                                                      with optimization techniques such as                                                                 </a:t>
            </a:r>
            <a:r>
              <a:rPr b="1" i="0" lang="en" sz="2000" u="none" cap="none" strike="noStrike">
                <a:solidFill>
                  <a:schemeClr val="dk1"/>
                </a:solidFill>
                <a:latin typeface="Nunito"/>
                <a:ea typeface="Nunito"/>
                <a:cs typeface="Nunito"/>
                <a:sym typeface="Nunito"/>
              </a:rPr>
              <a:t>residual connections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300" name="Google Shape;1300;p5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01" name="Google Shape;1301;p5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02" name="Google Shape;1302;p5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303" name="Google Shape;1303;p57"/>
          <p:cNvPicPr preferRelativeResize="0"/>
          <p:nvPr/>
        </p:nvPicPr>
        <p:blipFill rotWithShape="1">
          <a:blip r:embed="rId3">
            <a:alphaModFix/>
          </a:blip>
          <a:srcRect b="50078" l="1904" r="1904" t="834"/>
          <a:stretch/>
        </p:blipFill>
        <p:spPr>
          <a:xfrm>
            <a:off x="5703250" y="1451951"/>
            <a:ext cx="3151539" cy="3255550"/>
          </a:xfrm>
          <a:prstGeom prst="rect">
            <a:avLst/>
          </a:prstGeom>
          <a:noFill/>
          <a:ln>
            <a:noFill/>
          </a:ln>
        </p:spPr>
      </p:pic>
      <p:sp>
        <p:nvSpPr>
          <p:cNvPr id="1304" name="Google Shape;1304;p57"/>
          <p:cNvSpPr txBox="1"/>
          <p:nvPr/>
        </p:nvSpPr>
        <p:spPr>
          <a:xfrm>
            <a:off x="423400" y="29979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a:t>
            </a:r>
            <a:r>
              <a:rPr b="1" i="0" lang="en" sz="2000" u="none" cap="none" strike="noStrike">
                <a:solidFill>
                  <a:schemeClr val="dk1"/>
                </a:solidFill>
                <a:latin typeface="Nunito"/>
                <a:ea typeface="Nunito"/>
                <a:cs typeface="Nunito"/>
                <a:sym typeface="Nunito"/>
              </a:rPr>
              <a:t>large language models (LLMs)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sp>
        <p:nvSpPr>
          <p:cNvPr id="1305" name="Google Shape;1305;p57"/>
          <p:cNvSpPr txBox="1"/>
          <p:nvPr/>
        </p:nvSpPr>
        <p:spPr>
          <a:xfrm>
            <a:off x="423400" y="3345900"/>
            <a:ext cx="5457900" cy="14532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Very high parameter numbers (billions)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Vast quantities of training data</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Most use Transformers to model long-range dependencies effectively.</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9">
                                            <p:txEl>
                                              <p:pRg end="0" st="0"/>
                                            </p:txEl>
                                          </p:spTgt>
                                        </p:tgtEl>
                                        <p:attrNameLst>
                                          <p:attrName>style.visibility</p:attrName>
                                        </p:attrNameLst>
                                      </p:cBhvr>
                                      <p:to>
                                        <p:strVal val="visible"/>
                                      </p:to>
                                    </p:set>
                                    <p:animEffect filter="fade" transition="in">
                                      <p:cBhvr>
                                        <p:cTn dur="300"/>
                                        <p:tgtEl>
                                          <p:spTgt spid="129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9">
                                            <p:txEl>
                                              <p:pRg end="1" st="1"/>
                                            </p:txEl>
                                          </p:spTgt>
                                        </p:tgtEl>
                                        <p:attrNameLst>
                                          <p:attrName>style.visibility</p:attrName>
                                        </p:attrNameLst>
                                      </p:cBhvr>
                                      <p:to>
                                        <p:strVal val="visible"/>
                                      </p:to>
                                    </p:set>
                                    <p:animEffect filter="fade" transition="in">
                                      <p:cBhvr>
                                        <p:cTn dur="300"/>
                                        <p:tgtEl>
                                          <p:spTgt spid="129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9">
                                            <p:txEl>
                                              <p:pRg end="2" st="2"/>
                                            </p:txEl>
                                          </p:spTgt>
                                        </p:tgtEl>
                                        <p:attrNameLst>
                                          <p:attrName>style.visibility</p:attrName>
                                        </p:attrNameLst>
                                      </p:cBhvr>
                                      <p:to>
                                        <p:strVal val="visible"/>
                                      </p:to>
                                    </p:set>
                                    <p:animEffect filter="fade" transition="in">
                                      <p:cBhvr>
                                        <p:cTn dur="300"/>
                                        <p:tgtEl>
                                          <p:spTgt spid="129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9">
                                            <p:txEl>
                                              <p:pRg end="3" st="3"/>
                                            </p:txEl>
                                          </p:spTgt>
                                        </p:tgtEl>
                                        <p:attrNameLst>
                                          <p:attrName>style.visibility</p:attrName>
                                        </p:attrNameLst>
                                      </p:cBhvr>
                                      <p:to>
                                        <p:strVal val="visible"/>
                                      </p:to>
                                    </p:set>
                                    <p:animEffect filter="fade" transition="in">
                                      <p:cBhvr>
                                        <p:cTn dur="300"/>
                                        <p:tgtEl>
                                          <p:spTgt spid="129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3"/>
                                        </p:tgtEl>
                                        <p:attrNameLst>
                                          <p:attrName>style.visibility</p:attrName>
                                        </p:attrNameLst>
                                      </p:cBhvr>
                                      <p:to>
                                        <p:strVal val="visible"/>
                                      </p:to>
                                    </p:set>
                                    <p:animEffect filter="fade" transition="in">
                                      <p:cBhvr>
                                        <p:cTn dur="300"/>
                                        <p:tgtEl>
                                          <p:spTgt spid="13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4"/>
                                        </p:tgtEl>
                                        <p:attrNameLst>
                                          <p:attrName>style.visibility</p:attrName>
                                        </p:attrNameLst>
                                      </p:cBhvr>
                                      <p:to>
                                        <p:strVal val="visible"/>
                                      </p:to>
                                    </p:set>
                                    <p:animEffect filter="fade" transition="in">
                                      <p:cBhvr>
                                        <p:cTn dur="300"/>
                                        <p:tgtEl>
                                          <p:spTgt spid="13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5">
                                            <p:txEl>
                                              <p:pRg end="0" st="0"/>
                                            </p:txEl>
                                          </p:spTgt>
                                        </p:tgtEl>
                                        <p:attrNameLst>
                                          <p:attrName>style.visibility</p:attrName>
                                        </p:attrNameLst>
                                      </p:cBhvr>
                                      <p:to>
                                        <p:strVal val="visible"/>
                                      </p:to>
                                    </p:set>
                                    <p:animEffect filter="fade" transition="in">
                                      <p:cBhvr>
                                        <p:cTn dur="300"/>
                                        <p:tgtEl>
                                          <p:spTgt spid="130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5">
                                            <p:txEl>
                                              <p:pRg end="1" st="1"/>
                                            </p:txEl>
                                          </p:spTgt>
                                        </p:tgtEl>
                                        <p:attrNameLst>
                                          <p:attrName>style.visibility</p:attrName>
                                        </p:attrNameLst>
                                      </p:cBhvr>
                                      <p:to>
                                        <p:strVal val="visible"/>
                                      </p:to>
                                    </p:set>
                                    <p:animEffect filter="fade" transition="in">
                                      <p:cBhvr>
                                        <p:cTn dur="300"/>
                                        <p:tgtEl>
                                          <p:spTgt spid="130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5">
                                            <p:txEl>
                                              <p:pRg end="2" st="2"/>
                                            </p:txEl>
                                          </p:spTgt>
                                        </p:tgtEl>
                                        <p:attrNameLst>
                                          <p:attrName>style.visibility</p:attrName>
                                        </p:attrNameLst>
                                      </p:cBhvr>
                                      <p:to>
                                        <p:strVal val="visible"/>
                                      </p:to>
                                    </p:set>
                                    <p:animEffect filter="fade" transition="in">
                                      <p:cBhvr>
                                        <p:cTn dur="300"/>
                                        <p:tgtEl>
                                          <p:spTgt spid="1305">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9" name="Shape 1309"/>
        <p:cNvGrpSpPr/>
        <p:nvPr/>
      </p:nvGrpSpPr>
      <p:grpSpPr>
        <a:xfrm>
          <a:off x="0" y="0"/>
          <a:ext cx="0" cy="0"/>
          <a:chOff x="0" y="0"/>
          <a:chExt cx="0" cy="0"/>
        </a:xfrm>
      </p:grpSpPr>
      <p:sp>
        <p:nvSpPr>
          <p:cNvPr id="1310" name="Google Shape;1310;p5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Training Steps</a:t>
            </a:r>
            <a:endParaRPr/>
          </a:p>
          <a:p>
            <a:pPr indent="0" lvl="0" marL="0" rtl="0" algn="ctr">
              <a:lnSpc>
                <a:spcPct val="100000"/>
              </a:lnSpc>
              <a:spcBef>
                <a:spcPts val="0"/>
              </a:spcBef>
              <a:spcAft>
                <a:spcPts val="0"/>
              </a:spcAft>
              <a:buSzPts val="3600"/>
              <a:buNone/>
            </a:pPr>
            <a:r>
              <a:t/>
            </a:r>
            <a:endParaRPr/>
          </a:p>
        </p:txBody>
      </p:sp>
      <p:sp>
        <p:nvSpPr>
          <p:cNvPr id="1311" name="Google Shape;1311;p5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12" name="Google Shape;1312;p5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13" name="Google Shape;1313;p5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314" name="Google Shape;1314;p58"/>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Initialization</a:t>
            </a:r>
            <a:endParaRPr b="0" i="0" sz="2000" u="none" cap="none" strike="noStrike">
              <a:solidFill>
                <a:schemeClr val="dk1"/>
              </a:solidFill>
              <a:latin typeface="Nunito"/>
              <a:ea typeface="Nunito"/>
              <a:cs typeface="Nunito"/>
              <a:sym typeface="Nunito"/>
            </a:endParaRPr>
          </a:p>
        </p:txBody>
      </p:sp>
      <p:sp>
        <p:nvSpPr>
          <p:cNvPr id="1315" name="Google Shape;1315;p58"/>
          <p:cNvSpPr txBox="1"/>
          <p:nvPr/>
        </p:nvSpPr>
        <p:spPr>
          <a:xfrm>
            <a:off x="423400" y="13379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Forward propagation</a:t>
            </a:r>
            <a:endParaRPr b="0" i="0" sz="2000" u="none" cap="none" strike="noStrike">
              <a:solidFill>
                <a:schemeClr val="dk1"/>
              </a:solidFill>
              <a:latin typeface="Nunito"/>
              <a:ea typeface="Nunito"/>
              <a:cs typeface="Nunito"/>
              <a:sym typeface="Nunito"/>
            </a:endParaRPr>
          </a:p>
        </p:txBody>
      </p:sp>
      <p:sp>
        <p:nvSpPr>
          <p:cNvPr id="1316" name="Google Shape;1316;p58"/>
          <p:cNvSpPr txBox="1"/>
          <p:nvPr/>
        </p:nvSpPr>
        <p:spPr>
          <a:xfrm>
            <a:off x="423400" y="18586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3. Loss calculation</a:t>
            </a:r>
            <a:endParaRPr b="0" i="0" sz="2000" u="none" cap="none" strike="noStrike">
              <a:solidFill>
                <a:schemeClr val="dk1"/>
              </a:solidFill>
              <a:latin typeface="Nunito"/>
              <a:ea typeface="Nunito"/>
              <a:cs typeface="Nunito"/>
              <a:sym typeface="Nunito"/>
            </a:endParaRPr>
          </a:p>
        </p:txBody>
      </p:sp>
      <p:sp>
        <p:nvSpPr>
          <p:cNvPr id="1317" name="Google Shape;1317;p58"/>
          <p:cNvSpPr txBox="1"/>
          <p:nvPr/>
        </p:nvSpPr>
        <p:spPr>
          <a:xfrm>
            <a:off x="423400" y="23793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4. Backpropagation </a:t>
            </a:r>
            <a:endParaRPr b="0" i="0" sz="2000" u="none" cap="none" strike="noStrike">
              <a:solidFill>
                <a:schemeClr val="dk1"/>
              </a:solidFill>
              <a:latin typeface="Nunito"/>
              <a:ea typeface="Nunito"/>
              <a:cs typeface="Nunito"/>
              <a:sym typeface="Nunito"/>
            </a:endParaRPr>
          </a:p>
        </p:txBody>
      </p:sp>
      <p:sp>
        <p:nvSpPr>
          <p:cNvPr id="1318" name="Google Shape;1318;p58"/>
          <p:cNvSpPr txBox="1"/>
          <p:nvPr/>
        </p:nvSpPr>
        <p:spPr>
          <a:xfrm>
            <a:off x="423400" y="29000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5. Parameter update</a:t>
            </a:r>
            <a:endParaRPr b="0" i="0" sz="2000" u="none" cap="none" strike="noStrike">
              <a:solidFill>
                <a:schemeClr val="dk1"/>
              </a:solidFill>
              <a:latin typeface="Nunito"/>
              <a:ea typeface="Nunito"/>
              <a:cs typeface="Nunito"/>
              <a:sym typeface="Nunito"/>
            </a:endParaRPr>
          </a:p>
        </p:txBody>
      </p:sp>
      <p:sp>
        <p:nvSpPr>
          <p:cNvPr id="1319" name="Google Shape;1319;p58"/>
          <p:cNvSpPr txBox="1"/>
          <p:nvPr/>
        </p:nvSpPr>
        <p:spPr>
          <a:xfrm>
            <a:off x="423400" y="34207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6. Iteration</a:t>
            </a:r>
            <a:endParaRPr b="0" i="0" sz="2000" u="none" cap="none" strike="noStrike">
              <a:solidFill>
                <a:schemeClr val="dk1"/>
              </a:solidFill>
              <a:latin typeface="Nunito"/>
              <a:ea typeface="Nunito"/>
              <a:cs typeface="Nunito"/>
              <a:sym typeface="Nunito"/>
            </a:endParaRPr>
          </a:p>
        </p:txBody>
      </p:sp>
      <p:sp>
        <p:nvSpPr>
          <p:cNvPr id="1320" name="Google Shape;1320;p58"/>
          <p:cNvSpPr txBox="1"/>
          <p:nvPr/>
        </p:nvSpPr>
        <p:spPr>
          <a:xfrm>
            <a:off x="423400" y="39414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7. Stopping criterion</a:t>
            </a:r>
            <a:endParaRPr b="0" i="0" sz="2000" u="none" cap="none" strike="noStrike">
              <a:solidFill>
                <a:schemeClr val="dk1"/>
              </a:solidFill>
              <a:latin typeface="Nunito"/>
              <a:ea typeface="Nunito"/>
              <a:cs typeface="Nunito"/>
              <a:sym typeface="Nunito"/>
            </a:endParaRPr>
          </a:p>
        </p:txBody>
      </p:sp>
      <p:grpSp>
        <p:nvGrpSpPr>
          <p:cNvPr id="1321" name="Google Shape;1321;p58"/>
          <p:cNvGrpSpPr/>
          <p:nvPr/>
        </p:nvGrpSpPr>
        <p:grpSpPr>
          <a:xfrm>
            <a:off x="423400" y="817200"/>
            <a:ext cx="8659375" cy="2663950"/>
            <a:chOff x="423400" y="817200"/>
            <a:chExt cx="8659375" cy="2663950"/>
          </a:xfrm>
        </p:grpSpPr>
        <p:sp>
          <p:nvSpPr>
            <p:cNvPr id="1322" name="Google Shape;1322;p58"/>
            <p:cNvSpPr txBox="1"/>
            <p:nvPr/>
          </p:nvSpPr>
          <p:spPr>
            <a:xfrm>
              <a:off x="423400" y="817200"/>
              <a:ext cx="3330000" cy="4917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1. Initialization</a:t>
              </a:r>
              <a:endParaRPr b="1" i="0" sz="2000" u="none" cap="none" strike="noStrike">
                <a:solidFill>
                  <a:schemeClr val="dk1"/>
                </a:solidFill>
                <a:latin typeface="Nunito"/>
                <a:ea typeface="Nunito"/>
                <a:cs typeface="Nunito"/>
                <a:sym typeface="Nunito"/>
              </a:endParaRPr>
            </a:p>
          </p:txBody>
        </p:sp>
        <p:grpSp>
          <p:nvGrpSpPr>
            <p:cNvPr id="1323" name="Google Shape;1323;p58"/>
            <p:cNvGrpSpPr/>
            <p:nvPr/>
          </p:nvGrpSpPr>
          <p:grpSpPr>
            <a:xfrm>
              <a:off x="2313275" y="873063"/>
              <a:ext cx="6769500" cy="2608087"/>
              <a:chOff x="2313275" y="873063"/>
              <a:chExt cx="6769500" cy="2608087"/>
            </a:xfrm>
          </p:grpSpPr>
          <p:sp>
            <p:nvSpPr>
              <p:cNvPr id="1324" name="Google Shape;1324;p58"/>
              <p:cNvSpPr/>
              <p:nvPr/>
            </p:nvSpPr>
            <p:spPr>
              <a:xfrm>
                <a:off x="4150175" y="963850"/>
                <a:ext cx="4932600" cy="2517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325" name="Google Shape;1325;p58"/>
              <p:cNvSpPr/>
              <p:nvPr/>
            </p:nvSpPr>
            <p:spPr>
              <a:xfrm>
                <a:off x="2313275" y="873063"/>
                <a:ext cx="1836900" cy="393600"/>
              </a:xfrm>
              <a:prstGeom prst="left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326" name="Google Shape;1326;p58"/>
            <p:cNvSpPr txBox="1"/>
            <p:nvPr/>
          </p:nvSpPr>
          <p:spPr>
            <a:xfrm>
              <a:off x="4290600" y="1087500"/>
              <a:ext cx="4690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model’s parameters (weights and biases) are set to some </a:t>
              </a:r>
              <a:r>
                <a:rPr b="1" i="0" lang="en" sz="2000" u="none" cap="none" strike="noStrike">
                  <a:solidFill>
                    <a:schemeClr val="dk1"/>
                  </a:solidFill>
                  <a:latin typeface="Nunito"/>
                  <a:ea typeface="Nunito"/>
                  <a:cs typeface="Nunito"/>
                  <a:sym typeface="Nunito"/>
                </a:rPr>
                <a:t>initial values</a:t>
              </a:r>
              <a:r>
                <a:rPr b="0" i="0" lang="en" sz="2000" u="none" cap="none" strike="noStrike">
                  <a:solidFill>
                    <a:schemeClr val="dk1"/>
                  </a:solidFill>
                  <a:latin typeface="Nunito"/>
                  <a:ea typeface="Nunito"/>
                  <a:cs typeface="Nunito"/>
                  <a:sym typeface="Nunito"/>
                </a:rPr>
                <a:t>, often small random numbers. These values define the starting point for the training of the model and can have a significant influence on its success.</a:t>
              </a:r>
              <a:endParaRPr b="0" i="0" sz="2000" u="none" cap="none" strike="noStrike">
                <a:solidFill>
                  <a:schemeClr val="dk1"/>
                </a:solidFill>
                <a:latin typeface="Nunito"/>
                <a:ea typeface="Nunito"/>
                <a:cs typeface="Nunito"/>
                <a:sym typeface="Nunito"/>
              </a:endParaRPr>
            </a:p>
          </p:txBody>
        </p:sp>
      </p:grpSp>
      <p:grpSp>
        <p:nvGrpSpPr>
          <p:cNvPr id="1327" name="Google Shape;1327;p58"/>
          <p:cNvGrpSpPr/>
          <p:nvPr/>
        </p:nvGrpSpPr>
        <p:grpSpPr>
          <a:xfrm>
            <a:off x="423400" y="963850"/>
            <a:ext cx="8659375" cy="3469200"/>
            <a:chOff x="423400" y="963850"/>
            <a:chExt cx="8659375" cy="3469200"/>
          </a:xfrm>
        </p:grpSpPr>
        <p:sp>
          <p:nvSpPr>
            <p:cNvPr id="1328" name="Google Shape;1328;p58"/>
            <p:cNvSpPr txBox="1"/>
            <p:nvPr/>
          </p:nvSpPr>
          <p:spPr>
            <a:xfrm>
              <a:off x="423400" y="1337900"/>
              <a:ext cx="3330000" cy="4917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2. Forward propagation</a:t>
              </a:r>
              <a:endParaRPr b="1" i="0" sz="2000" u="none" cap="none" strike="noStrike">
                <a:solidFill>
                  <a:schemeClr val="dk1"/>
                </a:solidFill>
                <a:latin typeface="Nunito"/>
                <a:ea typeface="Nunito"/>
                <a:cs typeface="Nunito"/>
                <a:sym typeface="Nunito"/>
              </a:endParaRPr>
            </a:p>
          </p:txBody>
        </p:sp>
        <p:grpSp>
          <p:nvGrpSpPr>
            <p:cNvPr id="1329" name="Google Shape;1329;p58"/>
            <p:cNvGrpSpPr/>
            <p:nvPr/>
          </p:nvGrpSpPr>
          <p:grpSpPr>
            <a:xfrm>
              <a:off x="3390450" y="963850"/>
              <a:ext cx="5692325" cy="3469200"/>
              <a:chOff x="3390450" y="963850"/>
              <a:chExt cx="5692325" cy="3469200"/>
            </a:xfrm>
          </p:grpSpPr>
          <p:sp>
            <p:nvSpPr>
              <p:cNvPr id="1330" name="Google Shape;1330;p58"/>
              <p:cNvSpPr/>
              <p:nvPr/>
            </p:nvSpPr>
            <p:spPr>
              <a:xfrm>
                <a:off x="4150175" y="963850"/>
                <a:ext cx="4932600" cy="3469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331" name="Google Shape;1331;p58"/>
              <p:cNvSpPr/>
              <p:nvPr/>
            </p:nvSpPr>
            <p:spPr>
              <a:xfrm>
                <a:off x="3390450" y="1406475"/>
                <a:ext cx="759600" cy="393600"/>
              </a:xfrm>
              <a:prstGeom prst="left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332" name="Google Shape;1332;p58"/>
            <p:cNvSpPr txBox="1"/>
            <p:nvPr/>
          </p:nvSpPr>
          <p:spPr>
            <a:xfrm>
              <a:off x="4290600" y="1087500"/>
              <a:ext cx="4690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Input data is passed through the model, layer by layer. The neurons in each layer perform their specific operations via weights, biases, and activation functions. Once the final layer is reached, an output is produced. This procedure can be carried out on individual examples or on </a:t>
              </a:r>
              <a:r>
                <a:rPr b="1" i="0" lang="en" sz="2000" u="none" cap="none" strike="noStrike">
                  <a:solidFill>
                    <a:schemeClr val="dk1"/>
                  </a:solidFill>
                  <a:latin typeface="Nunito"/>
                  <a:ea typeface="Nunito"/>
                  <a:cs typeface="Nunito"/>
                  <a:sym typeface="Nunito"/>
                </a:rPr>
                <a:t>batches</a:t>
              </a:r>
              <a:r>
                <a:rPr b="0" i="0" lang="en" sz="2000" u="none" cap="none" strike="noStrike">
                  <a:solidFill>
                    <a:schemeClr val="dk1"/>
                  </a:solidFill>
                  <a:latin typeface="Nunito"/>
                  <a:ea typeface="Nunito"/>
                  <a:cs typeface="Nunito"/>
                  <a:sym typeface="Nunito"/>
                </a:rPr>
                <a:t> of multiple data points.</a:t>
              </a:r>
              <a:endParaRPr b="0" i="0" sz="2000" u="none" cap="none" strike="noStrike">
                <a:solidFill>
                  <a:schemeClr val="dk1"/>
                </a:solidFill>
                <a:latin typeface="Nunito"/>
                <a:ea typeface="Nunito"/>
                <a:cs typeface="Nunito"/>
                <a:sym typeface="Nunito"/>
              </a:endParaRPr>
            </a:p>
          </p:txBody>
        </p:sp>
      </p:grpSp>
      <p:grpSp>
        <p:nvGrpSpPr>
          <p:cNvPr id="1333" name="Google Shape;1333;p58"/>
          <p:cNvGrpSpPr/>
          <p:nvPr/>
        </p:nvGrpSpPr>
        <p:grpSpPr>
          <a:xfrm>
            <a:off x="423400" y="1192450"/>
            <a:ext cx="8659375" cy="2778000"/>
            <a:chOff x="423400" y="1192450"/>
            <a:chExt cx="8659375" cy="2778000"/>
          </a:xfrm>
        </p:grpSpPr>
        <p:sp>
          <p:nvSpPr>
            <p:cNvPr id="1334" name="Google Shape;1334;p58"/>
            <p:cNvSpPr txBox="1"/>
            <p:nvPr/>
          </p:nvSpPr>
          <p:spPr>
            <a:xfrm>
              <a:off x="423400" y="1858600"/>
              <a:ext cx="3330000" cy="4917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3. Loss calculation</a:t>
              </a:r>
              <a:endParaRPr b="1" i="0" sz="2000" u="none" cap="none" strike="noStrike">
                <a:solidFill>
                  <a:schemeClr val="dk1"/>
                </a:solidFill>
                <a:latin typeface="Nunito"/>
                <a:ea typeface="Nunito"/>
                <a:cs typeface="Nunito"/>
                <a:sym typeface="Nunito"/>
              </a:endParaRPr>
            </a:p>
          </p:txBody>
        </p:sp>
        <p:grpSp>
          <p:nvGrpSpPr>
            <p:cNvPr id="1335" name="Google Shape;1335;p58"/>
            <p:cNvGrpSpPr/>
            <p:nvPr/>
          </p:nvGrpSpPr>
          <p:grpSpPr>
            <a:xfrm>
              <a:off x="2778125" y="1192450"/>
              <a:ext cx="6304650" cy="2778000"/>
              <a:chOff x="2778125" y="1192450"/>
              <a:chExt cx="6304650" cy="2778000"/>
            </a:xfrm>
          </p:grpSpPr>
          <p:sp>
            <p:nvSpPr>
              <p:cNvPr id="1336" name="Google Shape;1336;p58"/>
              <p:cNvSpPr/>
              <p:nvPr/>
            </p:nvSpPr>
            <p:spPr>
              <a:xfrm>
                <a:off x="4150175" y="1192450"/>
                <a:ext cx="4932600" cy="2778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337" name="Google Shape;1337;p58"/>
              <p:cNvSpPr/>
              <p:nvPr/>
            </p:nvSpPr>
            <p:spPr>
              <a:xfrm>
                <a:off x="2778125" y="1939875"/>
                <a:ext cx="1371900" cy="393600"/>
              </a:xfrm>
              <a:prstGeom prst="left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338" name="Google Shape;1338;p58"/>
            <p:cNvSpPr txBox="1"/>
            <p:nvPr/>
          </p:nvSpPr>
          <p:spPr>
            <a:xfrm>
              <a:off x="4150175" y="1316100"/>
              <a:ext cx="4830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model’s output is compared to the target output using a </a:t>
              </a:r>
              <a:r>
                <a:rPr b="1" i="0" lang="en" sz="2000" u="none" cap="none" strike="noStrike">
                  <a:solidFill>
                    <a:schemeClr val="dk1"/>
                  </a:solidFill>
                  <a:latin typeface="Nunito"/>
                  <a:ea typeface="Nunito"/>
                  <a:cs typeface="Nunito"/>
                  <a:sym typeface="Nunito"/>
                </a:rPr>
                <a:t>loss function</a:t>
              </a:r>
              <a:r>
                <a:rPr b="0" i="0" lang="en" sz="2000" u="none" cap="none" strike="noStrike">
                  <a:solidFill>
                    <a:schemeClr val="dk1"/>
                  </a:solidFill>
                  <a:latin typeface="Nunito"/>
                  <a:ea typeface="Nunito"/>
                  <a:cs typeface="Nunito"/>
                  <a:sym typeface="Nunito"/>
                </a:rPr>
                <a:t> that quantifies the difference between predicted and actual values. The </a:t>
              </a:r>
              <a:r>
                <a:rPr b="1" i="0" lang="en" sz="2000" u="none" cap="none" strike="noStrike">
                  <a:solidFill>
                    <a:schemeClr val="dk1"/>
                  </a:solidFill>
                  <a:latin typeface="Nunito"/>
                  <a:ea typeface="Nunito"/>
                  <a:cs typeface="Nunito"/>
                  <a:sym typeface="Nunito"/>
                </a:rPr>
                <a:t>loss</a:t>
              </a:r>
              <a:r>
                <a:rPr b="0" i="0" lang="en" sz="2000" u="none" cap="none" strike="noStrike">
                  <a:solidFill>
                    <a:schemeClr val="dk1"/>
                  </a:solidFill>
                  <a:latin typeface="Nunito"/>
                  <a:ea typeface="Nunito"/>
                  <a:cs typeface="Nunito"/>
                  <a:sym typeface="Nunito"/>
                </a:rPr>
                <a:t> represents the model’s error: how far its output was from what it should have been.</a:t>
              </a:r>
              <a:endParaRPr b="0" i="0" sz="2000" u="none" cap="none" strike="noStrike">
                <a:solidFill>
                  <a:schemeClr val="dk1"/>
                </a:solidFill>
                <a:latin typeface="Nunito"/>
                <a:ea typeface="Nunito"/>
                <a:cs typeface="Nunito"/>
                <a:sym typeface="Nunito"/>
              </a:endParaRPr>
            </a:p>
          </p:txBody>
        </p:sp>
      </p:grpSp>
      <p:grpSp>
        <p:nvGrpSpPr>
          <p:cNvPr id="1339" name="Google Shape;1339;p58"/>
          <p:cNvGrpSpPr/>
          <p:nvPr/>
        </p:nvGrpSpPr>
        <p:grpSpPr>
          <a:xfrm>
            <a:off x="423400" y="1497250"/>
            <a:ext cx="8659375" cy="2778000"/>
            <a:chOff x="423400" y="1497250"/>
            <a:chExt cx="8659375" cy="2778000"/>
          </a:xfrm>
        </p:grpSpPr>
        <p:sp>
          <p:nvSpPr>
            <p:cNvPr id="1340" name="Google Shape;1340;p58"/>
            <p:cNvSpPr txBox="1"/>
            <p:nvPr/>
          </p:nvSpPr>
          <p:spPr>
            <a:xfrm>
              <a:off x="423400" y="2379300"/>
              <a:ext cx="3330000" cy="4917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4. Backpropagation </a:t>
              </a:r>
              <a:endParaRPr b="1" i="0" sz="2000" u="none" cap="none" strike="noStrike">
                <a:solidFill>
                  <a:schemeClr val="dk1"/>
                </a:solidFill>
                <a:latin typeface="Nunito"/>
                <a:ea typeface="Nunito"/>
                <a:cs typeface="Nunito"/>
                <a:sym typeface="Nunito"/>
              </a:endParaRPr>
            </a:p>
          </p:txBody>
        </p:sp>
        <p:grpSp>
          <p:nvGrpSpPr>
            <p:cNvPr id="1341" name="Google Shape;1341;p58"/>
            <p:cNvGrpSpPr/>
            <p:nvPr/>
          </p:nvGrpSpPr>
          <p:grpSpPr>
            <a:xfrm>
              <a:off x="2857500" y="1497250"/>
              <a:ext cx="6225275" cy="2778000"/>
              <a:chOff x="2857500" y="1497250"/>
              <a:chExt cx="6225275" cy="2778000"/>
            </a:xfrm>
          </p:grpSpPr>
          <p:sp>
            <p:nvSpPr>
              <p:cNvPr id="1342" name="Google Shape;1342;p58"/>
              <p:cNvSpPr/>
              <p:nvPr/>
            </p:nvSpPr>
            <p:spPr>
              <a:xfrm>
                <a:off x="4150175" y="1497250"/>
                <a:ext cx="4932600" cy="2778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343" name="Google Shape;1343;p58"/>
              <p:cNvSpPr/>
              <p:nvPr/>
            </p:nvSpPr>
            <p:spPr>
              <a:xfrm>
                <a:off x="2857500" y="2448175"/>
                <a:ext cx="1292400" cy="393600"/>
              </a:xfrm>
              <a:prstGeom prst="left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344" name="Google Shape;1344;p58"/>
            <p:cNvSpPr txBox="1"/>
            <p:nvPr/>
          </p:nvSpPr>
          <p:spPr>
            <a:xfrm>
              <a:off x="4150175" y="1544700"/>
              <a:ext cx="4830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error is propagated back through the model, starting from the </a:t>
              </a:r>
              <a:r>
                <a:rPr b="0" i="1" lang="en" sz="2000" u="none" cap="none" strike="noStrike">
                  <a:solidFill>
                    <a:schemeClr val="dk1"/>
                  </a:solidFill>
                  <a:latin typeface="Nunito"/>
                  <a:ea typeface="Nunito"/>
                  <a:cs typeface="Nunito"/>
                  <a:sym typeface="Nunito"/>
                </a:rPr>
                <a:t>output</a:t>
              </a:r>
              <a:r>
                <a:rPr b="0" i="0" lang="en" sz="2000" u="none" cap="none" strike="noStrike">
                  <a:solidFill>
                    <a:schemeClr val="dk1"/>
                  </a:solidFill>
                  <a:latin typeface="Nunito"/>
                  <a:ea typeface="Nunito"/>
                  <a:cs typeface="Nunito"/>
                  <a:sym typeface="Nunito"/>
                </a:rPr>
                <a:t> layer and going </a:t>
              </a:r>
              <a:r>
                <a:rPr b="1" i="0" lang="en" sz="2000" u="none" cap="none" strike="noStrike">
                  <a:solidFill>
                    <a:schemeClr val="dk1"/>
                  </a:solidFill>
                  <a:latin typeface="Nunito"/>
                  <a:ea typeface="Nunito"/>
                  <a:cs typeface="Nunito"/>
                  <a:sym typeface="Nunito"/>
                </a:rPr>
                <a:t>backward</a:t>
              </a:r>
              <a:r>
                <a:rPr b="0" i="0" lang="en" sz="2000" u="none" cap="none" strike="noStrike">
                  <a:solidFill>
                    <a:schemeClr val="dk1"/>
                  </a:solidFill>
                  <a:latin typeface="Nunito"/>
                  <a:ea typeface="Nunito"/>
                  <a:cs typeface="Nunito"/>
                  <a:sym typeface="Nunito"/>
                </a:rPr>
                <a:t> to the </a:t>
              </a:r>
              <a:r>
                <a:rPr b="0" i="1" lang="en" sz="2000" u="none" cap="none" strike="noStrike">
                  <a:solidFill>
                    <a:schemeClr val="dk1"/>
                  </a:solidFill>
                  <a:latin typeface="Nunito"/>
                  <a:ea typeface="Nunito"/>
                  <a:cs typeface="Nunito"/>
                  <a:sym typeface="Nunito"/>
                </a:rPr>
                <a:t>input</a:t>
              </a:r>
              <a:r>
                <a:rPr b="0" i="0" lang="en" sz="2000" u="none" cap="none" strike="noStrike">
                  <a:solidFill>
                    <a:schemeClr val="dk1"/>
                  </a:solidFill>
                  <a:latin typeface="Nunito"/>
                  <a:ea typeface="Nunito"/>
                  <a:cs typeface="Nunito"/>
                  <a:sym typeface="Nunito"/>
                </a:rPr>
                <a:t> layer. This process is used to compute gradients that determine how much each parameter contributed to the overall loss.</a:t>
              </a:r>
              <a:endParaRPr b="0" i="0" sz="2000" u="none" cap="none" strike="noStrike">
                <a:solidFill>
                  <a:schemeClr val="dk1"/>
                </a:solidFill>
                <a:latin typeface="Nunito"/>
                <a:ea typeface="Nunito"/>
                <a:cs typeface="Nunito"/>
                <a:sym typeface="Nunito"/>
              </a:endParaRPr>
            </a:p>
          </p:txBody>
        </p:sp>
      </p:grpSp>
      <p:grpSp>
        <p:nvGrpSpPr>
          <p:cNvPr id="1345" name="Google Shape;1345;p58"/>
          <p:cNvGrpSpPr/>
          <p:nvPr/>
        </p:nvGrpSpPr>
        <p:grpSpPr>
          <a:xfrm>
            <a:off x="423400" y="2075100"/>
            <a:ext cx="8659375" cy="2052300"/>
            <a:chOff x="423400" y="2075100"/>
            <a:chExt cx="8659375" cy="2052300"/>
          </a:xfrm>
        </p:grpSpPr>
        <p:sp>
          <p:nvSpPr>
            <p:cNvPr id="1346" name="Google Shape;1346;p58"/>
            <p:cNvSpPr txBox="1"/>
            <p:nvPr/>
          </p:nvSpPr>
          <p:spPr>
            <a:xfrm>
              <a:off x="423400" y="2900000"/>
              <a:ext cx="3330000" cy="4917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5. Parameter update</a:t>
              </a:r>
              <a:endParaRPr b="1" i="0" sz="2000" u="none" cap="none" strike="noStrike">
                <a:solidFill>
                  <a:schemeClr val="dk1"/>
                </a:solidFill>
                <a:latin typeface="Nunito"/>
                <a:ea typeface="Nunito"/>
                <a:cs typeface="Nunito"/>
                <a:sym typeface="Nunito"/>
              </a:endParaRPr>
            </a:p>
          </p:txBody>
        </p:sp>
        <p:grpSp>
          <p:nvGrpSpPr>
            <p:cNvPr id="1347" name="Google Shape;1347;p58"/>
            <p:cNvGrpSpPr/>
            <p:nvPr/>
          </p:nvGrpSpPr>
          <p:grpSpPr>
            <a:xfrm>
              <a:off x="2993575" y="2075100"/>
              <a:ext cx="6089200" cy="2052300"/>
              <a:chOff x="2993575" y="2075100"/>
              <a:chExt cx="6089200" cy="2052300"/>
            </a:xfrm>
          </p:grpSpPr>
          <p:sp>
            <p:nvSpPr>
              <p:cNvPr id="1348" name="Google Shape;1348;p58"/>
              <p:cNvSpPr/>
              <p:nvPr/>
            </p:nvSpPr>
            <p:spPr>
              <a:xfrm>
                <a:off x="4150175" y="2075100"/>
                <a:ext cx="4932600" cy="2052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349" name="Google Shape;1349;p58"/>
              <p:cNvSpPr/>
              <p:nvPr/>
            </p:nvSpPr>
            <p:spPr>
              <a:xfrm>
                <a:off x="2993575" y="2981575"/>
                <a:ext cx="1156200" cy="393600"/>
              </a:xfrm>
              <a:prstGeom prst="left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350" name="Google Shape;1350;p58"/>
            <p:cNvSpPr txBox="1"/>
            <p:nvPr/>
          </p:nvSpPr>
          <p:spPr>
            <a:xfrm>
              <a:off x="4150175" y="2154300"/>
              <a:ext cx="4830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Based on the gradients, the model’s weights and biases are adjusted using an </a:t>
              </a:r>
              <a:r>
                <a:rPr b="1" i="0" lang="en" sz="2000" u="none" cap="none" strike="noStrike">
                  <a:solidFill>
                    <a:schemeClr val="dk1"/>
                  </a:solidFill>
                  <a:latin typeface="Nunito"/>
                  <a:ea typeface="Nunito"/>
                  <a:cs typeface="Nunito"/>
                  <a:sym typeface="Nunito"/>
                </a:rPr>
                <a:t>optimization algorithm</a:t>
              </a:r>
              <a:r>
                <a:rPr b="0" i="0" lang="en" sz="2000" u="none" cap="none" strike="noStrike">
                  <a:solidFill>
                    <a:schemeClr val="dk1"/>
                  </a:solidFill>
                  <a:latin typeface="Nunito"/>
                  <a:ea typeface="Nunito"/>
                  <a:cs typeface="Nunito"/>
                  <a:sym typeface="Nunito"/>
                </a:rPr>
                <a:t>. This is typically done using </a:t>
              </a:r>
              <a:r>
                <a:rPr b="1" i="0" lang="en" sz="2000" u="none" cap="none" strike="noStrike">
                  <a:solidFill>
                    <a:schemeClr val="dk1"/>
                  </a:solidFill>
                  <a:latin typeface="Nunito"/>
                  <a:ea typeface="Nunito"/>
                  <a:cs typeface="Nunito"/>
                  <a:sym typeface="Nunito"/>
                </a:rPr>
                <a:t>gradient descent</a:t>
              </a:r>
              <a:r>
                <a:rPr b="0" i="0" lang="en" sz="2000" u="none" cap="none" strike="noStrike">
                  <a:solidFill>
                    <a:schemeClr val="dk1"/>
                  </a:solidFill>
                  <a:latin typeface="Nunito"/>
                  <a:ea typeface="Nunito"/>
                  <a:cs typeface="Nunito"/>
                  <a:sym typeface="Nunito"/>
                </a:rPr>
                <a:t> or one of its variants.</a:t>
              </a:r>
              <a:endParaRPr b="0" i="0" sz="2000" u="none" cap="none" strike="noStrike">
                <a:solidFill>
                  <a:schemeClr val="dk1"/>
                </a:solidFill>
                <a:latin typeface="Nunito"/>
                <a:ea typeface="Nunito"/>
                <a:cs typeface="Nunito"/>
                <a:sym typeface="Nunito"/>
              </a:endParaRPr>
            </a:p>
          </p:txBody>
        </p:sp>
      </p:grpSp>
      <p:grpSp>
        <p:nvGrpSpPr>
          <p:cNvPr id="1351" name="Google Shape;1351;p58"/>
          <p:cNvGrpSpPr/>
          <p:nvPr/>
        </p:nvGrpSpPr>
        <p:grpSpPr>
          <a:xfrm>
            <a:off x="423400" y="2611500"/>
            <a:ext cx="8659375" cy="1572600"/>
            <a:chOff x="423400" y="2611500"/>
            <a:chExt cx="8659375" cy="1572600"/>
          </a:xfrm>
        </p:grpSpPr>
        <p:sp>
          <p:nvSpPr>
            <p:cNvPr id="1352" name="Google Shape;1352;p58"/>
            <p:cNvSpPr txBox="1"/>
            <p:nvPr/>
          </p:nvSpPr>
          <p:spPr>
            <a:xfrm>
              <a:off x="423400" y="3420700"/>
              <a:ext cx="3330000" cy="4917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6. Iteration</a:t>
              </a:r>
              <a:endParaRPr b="1" i="0" sz="2000" u="none" cap="none" strike="noStrike">
                <a:solidFill>
                  <a:schemeClr val="dk1"/>
                </a:solidFill>
                <a:latin typeface="Nunito"/>
                <a:ea typeface="Nunito"/>
                <a:cs typeface="Nunito"/>
                <a:sym typeface="Nunito"/>
              </a:endParaRPr>
            </a:p>
          </p:txBody>
        </p:sp>
        <p:grpSp>
          <p:nvGrpSpPr>
            <p:cNvPr id="1353" name="Google Shape;1353;p58"/>
            <p:cNvGrpSpPr/>
            <p:nvPr/>
          </p:nvGrpSpPr>
          <p:grpSpPr>
            <a:xfrm>
              <a:off x="1882325" y="2611500"/>
              <a:ext cx="7200450" cy="1572600"/>
              <a:chOff x="1882325" y="2611500"/>
              <a:chExt cx="7200450" cy="1572600"/>
            </a:xfrm>
          </p:grpSpPr>
          <p:sp>
            <p:nvSpPr>
              <p:cNvPr id="1354" name="Google Shape;1354;p58"/>
              <p:cNvSpPr/>
              <p:nvPr/>
            </p:nvSpPr>
            <p:spPr>
              <a:xfrm>
                <a:off x="4150175" y="2611500"/>
                <a:ext cx="4932600" cy="15726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355" name="Google Shape;1355;p58"/>
              <p:cNvSpPr/>
              <p:nvPr/>
            </p:nvSpPr>
            <p:spPr>
              <a:xfrm>
                <a:off x="1882325" y="3484125"/>
                <a:ext cx="2267400" cy="393600"/>
              </a:xfrm>
              <a:prstGeom prst="left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356" name="Google Shape;1356;p58"/>
            <p:cNvSpPr txBox="1"/>
            <p:nvPr/>
          </p:nvSpPr>
          <p:spPr>
            <a:xfrm>
              <a:off x="4290600" y="2611500"/>
              <a:ext cx="4690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Steps 2–5 are repeated many times, often millions or billions. With each pass, the loss should decrease as the model’s predictions improve.</a:t>
              </a:r>
              <a:endParaRPr b="0" i="0" sz="2000" u="none" cap="none" strike="noStrike">
                <a:solidFill>
                  <a:schemeClr val="dk1"/>
                </a:solidFill>
                <a:latin typeface="Nunito"/>
                <a:ea typeface="Nunito"/>
                <a:cs typeface="Nunito"/>
                <a:sym typeface="Nunito"/>
              </a:endParaRPr>
            </a:p>
          </p:txBody>
        </p:sp>
      </p:grpSp>
      <p:grpSp>
        <p:nvGrpSpPr>
          <p:cNvPr id="1357" name="Google Shape;1357;p58"/>
          <p:cNvGrpSpPr/>
          <p:nvPr/>
        </p:nvGrpSpPr>
        <p:grpSpPr>
          <a:xfrm>
            <a:off x="423400" y="2459100"/>
            <a:ext cx="8659400" cy="1974000"/>
            <a:chOff x="423400" y="2459100"/>
            <a:chExt cx="8659400" cy="1974000"/>
          </a:xfrm>
        </p:grpSpPr>
        <p:sp>
          <p:nvSpPr>
            <p:cNvPr id="1358" name="Google Shape;1358;p58"/>
            <p:cNvSpPr txBox="1"/>
            <p:nvPr/>
          </p:nvSpPr>
          <p:spPr>
            <a:xfrm>
              <a:off x="423400" y="3941400"/>
              <a:ext cx="3330000" cy="4917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7. Stopping criterion</a:t>
              </a:r>
              <a:endParaRPr b="1" i="0" sz="2000" u="none" cap="none" strike="noStrike">
                <a:solidFill>
                  <a:schemeClr val="dk1"/>
                </a:solidFill>
                <a:latin typeface="Nunito"/>
                <a:ea typeface="Nunito"/>
                <a:cs typeface="Nunito"/>
                <a:sym typeface="Nunito"/>
              </a:endParaRPr>
            </a:p>
          </p:txBody>
        </p:sp>
        <p:grpSp>
          <p:nvGrpSpPr>
            <p:cNvPr id="1359" name="Google Shape;1359;p58"/>
            <p:cNvGrpSpPr/>
            <p:nvPr/>
          </p:nvGrpSpPr>
          <p:grpSpPr>
            <a:xfrm>
              <a:off x="2993575" y="2459100"/>
              <a:ext cx="6089200" cy="1952025"/>
              <a:chOff x="2993575" y="2459100"/>
              <a:chExt cx="6089200" cy="1952025"/>
            </a:xfrm>
          </p:grpSpPr>
          <p:sp>
            <p:nvSpPr>
              <p:cNvPr id="1360" name="Google Shape;1360;p58"/>
              <p:cNvSpPr/>
              <p:nvPr/>
            </p:nvSpPr>
            <p:spPr>
              <a:xfrm>
                <a:off x="4150175" y="2459100"/>
                <a:ext cx="4932600" cy="1849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361" name="Google Shape;1361;p58"/>
              <p:cNvSpPr/>
              <p:nvPr/>
            </p:nvSpPr>
            <p:spPr>
              <a:xfrm>
                <a:off x="2993575" y="4017525"/>
                <a:ext cx="1156200" cy="393600"/>
              </a:xfrm>
              <a:prstGeom prst="left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362" name="Google Shape;1362;p58"/>
            <p:cNvSpPr txBox="1"/>
            <p:nvPr/>
          </p:nvSpPr>
          <p:spPr>
            <a:xfrm>
              <a:off x="4150200" y="2459100"/>
              <a:ext cx="4932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Training continues until the model reaches a stopping point, such as when the loss stops decreasing, or when the model has gone through the full training dataset a given number of times.</a:t>
              </a:r>
              <a:endParaRPr b="0" i="0" sz="2000" u="none" cap="none" strike="noStrike">
                <a:solidFill>
                  <a:schemeClr val="dk1"/>
                </a:solidFill>
                <a:latin typeface="Nunito"/>
                <a:ea typeface="Nunito"/>
                <a:cs typeface="Nunito"/>
                <a:sym typeface="Nunito"/>
              </a:endParaRPr>
            </a:p>
          </p:txBody>
        </p:sp>
      </p:grpSp>
      <p:sp>
        <p:nvSpPr>
          <p:cNvPr id="1363" name="Google Shape;1363;p58"/>
          <p:cNvSpPr/>
          <p:nvPr/>
        </p:nvSpPr>
        <p:spPr>
          <a:xfrm>
            <a:off x="4125425" y="914188"/>
            <a:ext cx="4957500" cy="35346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pic>
        <p:nvPicPr>
          <p:cNvPr id="1364" name="Google Shape;1364;p58"/>
          <p:cNvPicPr preferRelativeResize="0"/>
          <p:nvPr/>
        </p:nvPicPr>
        <p:blipFill rotWithShape="1">
          <a:blip r:embed="rId3">
            <a:alphaModFix/>
          </a:blip>
          <a:srcRect b="0" l="0" r="0" t="0"/>
          <a:stretch/>
        </p:blipFill>
        <p:spPr>
          <a:xfrm>
            <a:off x="4391421" y="1330063"/>
            <a:ext cx="4297601" cy="25901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4"/>
                                        </p:tgtEl>
                                        <p:attrNameLst>
                                          <p:attrName>style.visibility</p:attrName>
                                        </p:attrNameLst>
                                      </p:cBhvr>
                                      <p:to>
                                        <p:strVal val="visible"/>
                                      </p:to>
                                    </p:set>
                                    <p:animEffect filter="fade" transition="in">
                                      <p:cBhvr>
                                        <p:cTn dur="300"/>
                                        <p:tgtEl>
                                          <p:spTgt spid="13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5"/>
                                        </p:tgtEl>
                                        <p:attrNameLst>
                                          <p:attrName>style.visibility</p:attrName>
                                        </p:attrNameLst>
                                      </p:cBhvr>
                                      <p:to>
                                        <p:strVal val="visible"/>
                                      </p:to>
                                    </p:set>
                                    <p:animEffect filter="fade" transition="in">
                                      <p:cBhvr>
                                        <p:cTn dur="300"/>
                                        <p:tgtEl>
                                          <p:spTgt spid="13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6"/>
                                        </p:tgtEl>
                                        <p:attrNameLst>
                                          <p:attrName>style.visibility</p:attrName>
                                        </p:attrNameLst>
                                      </p:cBhvr>
                                      <p:to>
                                        <p:strVal val="visible"/>
                                      </p:to>
                                    </p:set>
                                    <p:animEffect filter="fade" transition="in">
                                      <p:cBhvr>
                                        <p:cTn dur="300"/>
                                        <p:tgtEl>
                                          <p:spTgt spid="13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7"/>
                                        </p:tgtEl>
                                        <p:attrNameLst>
                                          <p:attrName>style.visibility</p:attrName>
                                        </p:attrNameLst>
                                      </p:cBhvr>
                                      <p:to>
                                        <p:strVal val="visible"/>
                                      </p:to>
                                    </p:set>
                                    <p:animEffect filter="fade" transition="in">
                                      <p:cBhvr>
                                        <p:cTn dur="300"/>
                                        <p:tgtEl>
                                          <p:spTgt spid="13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8"/>
                                        </p:tgtEl>
                                        <p:attrNameLst>
                                          <p:attrName>style.visibility</p:attrName>
                                        </p:attrNameLst>
                                      </p:cBhvr>
                                      <p:to>
                                        <p:strVal val="visible"/>
                                      </p:to>
                                    </p:set>
                                    <p:animEffect filter="fade" transition="in">
                                      <p:cBhvr>
                                        <p:cTn dur="300"/>
                                        <p:tgtEl>
                                          <p:spTgt spid="13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9"/>
                                        </p:tgtEl>
                                        <p:attrNameLst>
                                          <p:attrName>style.visibility</p:attrName>
                                        </p:attrNameLst>
                                      </p:cBhvr>
                                      <p:to>
                                        <p:strVal val="visible"/>
                                      </p:to>
                                    </p:set>
                                    <p:animEffect filter="fade" transition="in">
                                      <p:cBhvr>
                                        <p:cTn dur="300"/>
                                        <p:tgtEl>
                                          <p:spTgt spid="13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0"/>
                                        </p:tgtEl>
                                        <p:attrNameLst>
                                          <p:attrName>style.visibility</p:attrName>
                                        </p:attrNameLst>
                                      </p:cBhvr>
                                      <p:to>
                                        <p:strVal val="visible"/>
                                      </p:to>
                                    </p:set>
                                    <p:animEffect filter="fade" transition="in">
                                      <p:cBhvr>
                                        <p:cTn dur="300"/>
                                        <p:tgtEl>
                                          <p:spTgt spid="13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1364"/>
                                        </p:tgtEl>
                                      </p:cBhvr>
                                    </p:animEffect>
                                    <p:set>
                                      <p:cBhvr>
                                        <p:cTn dur="1" fill="hold">
                                          <p:stCondLst>
                                            <p:cond delay="300"/>
                                          </p:stCondLst>
                                        </p:cTn>
                                        <p:tgtEl>
                                          <p:spTgt spid="136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1"/>
                                        </p:tgtEl>
                                        <p:attrNameLst>
                                          <p:attrName>style.visibility</p:attrName>
                                        </p:attrNameLst>
                                      </p:cBhvr>
                                      <p:to>
                                        <p:strVal val="visible"/>
                                      </p:to>
                                    </p:set>
                                    <p:animEffect filter="fade" transition="in">
                                      <p:cBhvr>
                                        <p:cTn dur="300"/>
                                        <p:tgtEl>
                                          <p:spTgt spid="13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7"/>
                                        </p:tgtEl>
                                        <p:attrNameLst>
                                          <p:attrName>style.visibility</p:attrName>
                                        </p:attrNameLst>
                                      </p:cBhvr>
                                      <p:to>
                                        <p:strVal val="visible"/>
                                      </p:to>
                                    </p:set>
                                    <p:animEffect filter="fade" transition="in">
                                      <p:cBhvr>
                                        <p:cTn dur="300"/>
                                        <p:tgtEl>
                                          <p:spTgt spid="1327"/>
                                        </p:tgtEl>
                                      </p:cBhvr>
                                    </p:animEffect>
                                  </p:childTnLst>
                                </p:cTn>
                              </p:par>
                              <p:par>
                                <p:cTn fill="hold" nodeType="withEffect" presetClass="exit" presetID="10" presetSubtype="0">
                                  <p:stCondLst>
                                    <p:cond delay="0"/>
                                  </p:stCondLst>
                                  <p:childTnLst>
                                    <p:animEffect filter="fade" transition="out">
                                      <p:cBhvr>
                                        <p:cTn dur="300"/>
                                        <p:tgtEl>
                                          <p:spTgt spid="1321"/>
                                        </p:tgtEl>
                                      </p:cBhvr>
                                    </p:animEffect>
                                    <p:set>
                                      <p:cBhvr>
                                        <p:cTn dur="1" fill="hold">
                                          <p:stCondLst>
                                            <p:cond delay="300"/>
                                          </p:stCondLst>
                                        </p:cTn>
                                        <p:tgtEl>
                                          <p:spTgt spid="132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3"/>
                                        </p:tgtEl>
                                        <p:attrNameLst>
                                          <p:attrName>style.visibility</p:attrName>
                                        </p:attrNameLst>
                                      </p:cBhvr>
                                      <p:to>
                                        <p:strVal val="visible"/>
                                      </p:to>
                                    </p:set>
                                    <p:animEffect filter="fade" transition="in">
                                      <p:cBhvr>
                                        <p:cTn dur="300"/>
                                        <p:tgtEl>
                                          <p:spTgt spid="1333"/>
                                        </p:tgtEl>
                                      </p:cBhvr>
                                    </p:animEffect>
                                  </p:childTnLst>
                                </p:cTn>
                              </p:par>
                              <p:par>
                                <p:cTn fill="hold" nodeType="withEffect" presetClass="exit" presetID="10" presetSubtype="0">
                                  <p:stCondLst>
                                    <p:cond delay="0"/>
                                  </p:stCondLst>
                                  <p:childTnLst>
                                    <p:animEffect filter="fade" transition="out">
                                      <p:cBhvr>
                                        <p:cTn dur="300"/>
                                        <p:tgtEl>
                                          <p:spTgt spid="1327"/>
                                        </p:tgtEl>
                                      </p:cBhvr>
                                    </p:animEffect>
                                    <p:set>
                                      <p:cBhvr>
                                        <p:cTn dur="1" fill="hold">
                                          <p:stCondLst>
                                            <p:cond delay="300"/>
                                          </p:stCondLst>
                                        </p:cTn>
                                        <p:tgtEl>
                                          <p:spTgt spid="132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9"/>
                                        </p:tgtEl>
                                        <p:attrNameLst>
                                          <p:attrName>style.visibility</p:attrName>
                                        </p:attrNameLst>
                                      </p:cBhvr>
                                      <p:to>
                                        <p:strVal val="visible"/>
                                      </p:to>
                                    </p:set>
                                    <p:animEffect filter="fade" transition="in">
                                      <p:cBhvr>
                                        <p:cTn dur="300"/>
                                        <p:tgtEl>
                                          <p:spTgt spid="1339"/>
                                        </p:tgtEl>
                                      </p:cBhvr>
                                    </p:animEffect>
                                  </p:childTnLst>
                                </p:cTn>
                              </p:par>
                              <p:par>
                                <p:cTn fill="hold" nodeType="withEffect" presetClass="exit" presetID="10" presetSubtype="0">
                                  <p:stCondLst>
                                    <p:cond delay="0"/>
                                  </p:stCondLst>
                                  <p:childTnLst>
                                    <p:animEffect filter="fade" transition="out">
                                      <p:cBhvr>
                                        <p:cTn dur="300"/>
                                        <p:tgtEl>
                                          <p:spTgt spid="1333"/>
                                        </p:tgtEl>
                                      </p:cBhvr>
                                    </p:animEffect>
                                    <p:set>
                                      <p:cBhvr>
                                        <p:cTn dur="1" fill="hold">
                                          <p:stCondLst>
                                            <p:cond delay="300"/>
                                          </p:stCondLst>
                                        </p:cTn>
                                        <p:tgtEl>
                                          <p:spTgt spid="133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5"/>
                                        </p:tgtEl>
                                        <p:attrNameLst>
                                          <p:attrName>style.visibility</p:attrName>
                                        </p:attrNameLst>
                                      </p:cBhvr>
                                      <p:to>
                                        <p:strVal val="visible"/>
                                      </p:to>
                                    </p:set>
                                    <p:animEffect filter="fade" transition="in">
                                      <p:cBhvr>
                                        <p:cTn dur="300"/>
                                        <p:tgtEl>
                                          <p:spTgt spid="1345"/>
                                        </p:tgtEl>
                                      </p:cBhvr>
                                    </p:animEffect>
                                  </p:childTnLst>
                                </p:cTn>
                              </p:par>
                              <p:par>
                                <p:cTn fill="hold" nodeType="withEffect" presetClass="exit" presetID="10" presetSubtype="0">
                                  <p:stCondLst>
                                    <p:cond delay="0"/>
                                  </p:stCondLst>
                                  <p:childTnLst>
                                    <p:animEffect filter="fade" transition="out">
                                      <p:cBhvr>
                                        <p:cTn dur="300"/>
                                        <p:tgtEl>
                                          <p:spTgt spid="1339"/>
                                        </p:tgtEl>
                                      </p:cBhvr>
                                    </p:animEffect>
                                    <p:set>
                                      <p:cBhvr>
                                        <p:cTn dur="1" fill="hold">
                                          <p:stCondLst>
                                            <p:cond delay="300"/>
                                          </p:stCondLst>
                                        </p:cTn>
                                        <p:tgtEl>
                                          <p:spTgt spid="1339"/>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1"/>
                                        </p:tgtEl>
                                        <p:attrNameLst>
                                          <p:attrName>style.visibility</p:attrName>
                                        </p:attrNameLst>
                                      </p:cBhvr>
                                      <p:to>
                                        <p:strVal val="visible"/>
                                      </p:to>
                                    </p:set>
                                    <p:animEffect filter="fade" transition="in">
                                      <p:cBhvr>
                                        <p:cTn dur="300"/>
                                        <p:tgtEl>
                                          <p:spTgt spid="1351"/>
                                        </p:tgtEl>
                                      </p:cBhvr>
                                    </p:animEffect>
                                  </p:childTnLst>
                                </p:cTn>
                              </p:par>
                              <p:par>
                                <p:cTn fill="hold" nodeType="withEffect" presetClass="exit" presetID="10" presetSubtype="0">
                                  <p:stCondLst>
                                    <p:cond delay="0"/>
                                  </p:stCondLst>
                                  <p:childTnLst>
                                    <p:animEffect filter="fade" transition="out">
                                      <p:cBhvr>
                                        <p:cTn dur="300"/>
                                        <p:tgtEl>
                                          <p:spTgt spid="1345"/>
                                        </p:tgtEl>
                                      </p:cBhvr>
                                    </p:animEffect>
                                    <p:set>
                                      <p:cBhvr>
                                        <p:cTn dur="1" fill="hold">
                                          <p:stCondLst>
                                            <p:cond delay="300"/>
                                          </p:stCondLst>
                                        </p:cTn>
                                        <p:tgtEl>
                                          <p:spTgt spid="134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7"/>
                                        </p:tgtEl>
                                        <p:attrNameLst>
                                          <p:attrName>style.visibility</p:attrName>
                                        </p:attrNameLst>
                                      </p:cBhvr>
                                      <p:to>
                                        <p:strVal val="visible"/>
                                      </p:to>
                                    </p:set>
                                    <p:animEffect filter="fade" transition="in">
                                      <p:cBhvr>
                                        <p:cTn dur="300"/>
                                        <p:tgtEl>
                                          <p:spTgt spid="1357"/>
                                        </p:tgtEl>
                                      </p:cBhvr>
                                    </p:animEffect>
                                  </p:childTnLst>
                                </p:cTn>
                              </p:par>
                              <p:par>
                                <p:cTn fill="hold" nodeType="withEffect" presetClass="exit" presetID="10" presetSubtype="0">
                                  <p:stCondLst>
                                    <p:cond delay="0"/>
                                  </p:stCondLst>
                                  <p:childTnLst>
                                    <p:animEffect filter="fade" transition="out">
                                      <p:cBhvr>
                                        <p:cTn dur="300"/>
                                        <p:tgtEl>
                                          <p:spTgt spid="1351"/>
                                        </p:tgtEl>
                                      </p:cBhvr>
                                    </p:animEffect>
                                    <p:set>
                                      <p:cBhvr>
                                        <p:cTn dur="1" fill="hold">
                                          <p:stCondLst>
                                            <p:cond delay="300"/>
                                          </p:stCondLst>
                                        </p:cTn>
                                        <p:tgtEl>
                                          <p:spTgt spid="135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1357"/>
                                        </p:tgtEl>
                                      </p:cBhvr>
                                    </p:animEffect>
                                    <p:set>
                                      <p:cBhvr>
                                        <p:cTn dur="1" fill="hold">
                                          <p:stCondLst>
                                            <p:cond delay="300"/>
                                          </p:stCondLst>
                                        </p:cTn>
                                        <p:tgtEl>
                                          <p:spTgt spid="1357"/>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13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8" name="Shape 1368"/>
        <p:cNvGrpSpPr/>
        <p:nvPr/>
      </p:nvGrpSpPr>
      <p:grpSpPr>
        <a:xfrm>
          <a:off x="0" y="0"/>
          <a:ext cx="0" cy="0"/>
          <a:chOff x="0" y="0"/>
          <a:chExt cx="0" cy="0"/>
        </a:xfrm>
      </p:grpSpPr>
      <p:sp>
        <p:nvSpPr>
          <p:cNvPr id="1369" name="Google Shape;1369;p59"/>
          <p:cNvSpPr txBox="1"/>
          <p:nvPr/>
        </p:nvSpPr>
        <p:spPr>
          <a:xfrm>
            <a:off x="423400" y="1592475"/>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These representations are encoded via the model’s weights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Example: training a model to write movie scripts by first teaching it more general rules about grammar and language</a:t>
            </a:r>
            <a:endParaRPr b="0" i="0" sz="2000" u="none" cap="none" strike="noStrike">
              <a:solidFill>
                <a:schemeClr val="dk1"/>
              </a:solidFill>
              <a:latin typeface="Nunito"/>
              <a:ea typeface="Nunito"/>
              <a:cs typeface="Nunito"/>
              <a:sym typeface="Nunito"/>
            </a:endParaRPr>
          </a:p>
        </p:txBody>
      </p:sp>
      <p:sp>
        <p:nvSpPr>
          <p:cNvPr id="1370" name="Google Shape;1370;p5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Training Methods (</a:t>
            </a:r>
            <a:r>
              <a:rPr lang="en"/>
              <a:t>1/2</a:t>
            </a:r>
            <a:r>
              <a:rPr lang="en"/>
              <a:t>)</a:t>
            </a:r>
            <a:endParaRPr/>
          </a:p>
        </p:txBody>
      </p:sp>
      <p:sp>
        <p:nvSpPr>
          <p:cNvPr id="1371" name="Google Shape;1371;p5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72" name="Google Shape;1372;p5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73" name="Google Shape;1373;p5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374" name="Google Shape;1374;p59"/>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Pre-training</a:t>
            </a:r>
            <a:r>
              <a:rPr b="0" i="0" lang="en" sz="2000" u="none" cap="none" strike="noStrike">
                <a:solidFill>
                  <a:schemeClr val="dk1"/>
                </a:solidFill>
                <a:latin typeface="Nunito"/>
                <a:ea typeface="Nunito"/>
                <a:cs typeface="Nunito"/>
                <a:sym typeface="Nunito"/>
              </a:rPr>
              <a:t>: training a model on vast quantities of data to give it </a:t>
            </a:r>
            <a:r>
              <a:rPr lang="en" sz="2000">
                <a:solidFill>
                  <a:schemeClr val="dk1"/>
                </a:solidFill>
                <a:latin typeface="Nunito"/>
                <a:ea typeface="Nunito"/>
                <a:cs typeface="Nunito"/>
                <a:sym typeface="Nunito"/>
              </a:rPr>
              <a:t>many</a:t>
            </a:r>
            <a:r>
              <a:rPr b="0" i="0" lang="en" sz="2000" u="none" cap="none" strike="noStrike">
                <a:solidFill>
                  <a:schemeClr val="dk1"/>
                </a:solidFill>
                <a:latin typeface="Nunito"/>
                <a:ea typeface="Nunito"/>
                <a:cs typeface="Nunito"/>
                <a:sym typeface="Nunito"/>
              </a:rPr>
              <a:t> generally</a:t>
            </a:r>
            <a:r>
              <a:rPr lang="en" sz="2000">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useful representations.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4">
                                            <p:txEl>
                                              <p:pRg end="0" st="0"/>
                                            </p:txEl>
                                          </p:spTgt>
                                        </p:tgtEl>
                                        <p:attrNameLst>
                                          <p:attrName>style.visibility</p:attrName>
                                        </p:attrNameLst>
                                      </p:cBhvr>
                                      <p:to>
                                        <p:strVal val="visible"/>
                                      </p:to>
                                    </p:set>
                                    <p:animEffect filter="fade" transition="in">
                                      <p:cBhvr>
                                        <p:cTn dur="300"/>
                                        <p:tgtEl>
                                          <p:spTgt spid="137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9">
                                            <p:txEl>
                                              <p:pRg end="0" st="0"/>
                                            </p:txEl>
                                          </p:spTgt>
                                        </p:tgtEl>
                                        <p:attrNameLst>
                                          <p:attrName>style.visibility</p:attrName>
                                        </p:attrNameLst>
                                      </p:cBhvr>
                                      <p:to>
                                        <p:strVal val="visible"/>
                                      </p:to>
                                    </p:set>
                                    <p:animEffect filter="fade" transition="in">
                                      <p:cBhvr>
                                        <p:cTn dur="300"/>
                                        <p:tgtEl>
                                          <p:spTgt spid="136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9">
                                            <p:txEl>
                                              <p:pRg end="1" st="1"/>
                                            </p:txEl>
                                          </p:spTgt>
                                        </p:tgtEl>
                                        <p:attrNameLst>
                                          <p:attrName>style.visibility</p:attrName>
                                        </p:attrNameLst>
                                      </p:cBhvr>
                                      <p:to>
                                        <p:strVal val="visible"/>
                                      </p:to>
                                    </p:set>
                                    <p:animEffect filter="fade" transition="in">
                                      <p:cBhvr>
                                        <p:cTn dur="300"/>
                                        <p:tgtEl>
                                          <p:spTgt spid="1369">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8" name="Shape 1378"/>
        <p:cNvGrpSpPr/>
        <p:nvPr/>
      </p:nvGrpSpPr>
      <p:grpSpPr>
        <a:xfrm>
          <a:off x="0" y="0"/>
          <a:ext cx="0" cy="0"/>
          <a:chOff x="0" y="0"/>
          <a:chExt cx="0" cy="0"/>
        </a:xfrm>
      </p:grpSpPr>
      <p:sp>
        <p:nvSpPr>
          <p:cNvPr id="1379" name="Google Shape;1379;p6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Training Methods (2/2)</a:t>
            </a:r>
            <a:endParaRPr/>
          </a:p>
        </p:txBody>
      </p:sp>
      <p:sp>
        <p:nvSpPr>
          <p:cNvPr id="1380" name="Google Shape;1380;p6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81" name="Google Shape;1381;p6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82" name="Google Shape;1382;p6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383" name="Google Shape;1383;p60"/>
          <p:cNvSpPr txBox="1"/>
          <p:nvPr/>
        </p:nvSpPr>
        <p:spPr>
          <a:xfrm>
            <a:off x="475050" y="6758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Fine-tuning</a:t>
            </a:r>
            <a:r>
              <a:rPr b="0" i="0" lang="en" sz="2000" u="none" cap="none" strike="noStrike">
                <a:solidFill>
                  <a:schemeClr val="dk1"/>
                </a:solidFill>
                <a:latin typeface="Nunito"/>
                <a:ea typeface="Nunito"/>
                <a:cs typeface="Nunito"/>
                <a:sym typeface="Nunito"/>
              </a:rPr>
              <a:t>: adapting a pre-trained model to a new dataset or task.</a:t>
            </a:r>
            <a:endParaRPr b="0" i="0" sz="2000" u="none" cap="none" strike="noStrike">
              <a:solidFill>
                <a:schemeClr val="dk1"/>
              </a:solidFill>
              <a:latin typeface="Nunito"/>
              <a:ea typeface="Nunito"/>
              <a:cs typeface="Nunito"/>
              <a:sym typeface="Nunito"/>
            </a:endParaRPr>
          </a:p>
        </p:txBody>
      </p:sp>
      <p:sp>
        <p:nvSpPr>
          <p:cNvPr id="1384" name="Google Shape;1384;p60"/>
          <p:cNvSpPr txBox="1"/>
          <p:nvPr/>
        </p:nvSpPr>
        <p:spPr>
          <a:xfrm>
            <a:off x="423400" y="2735125"/>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Few-shot learning</a:t>
            </a:r>
            <a:r>
              <a:rPr b="0" i="0" lang="en" sz="2000" u="none" cap="none" strike="noStrike">
                <a:solidFill>
                  <a:schemeClr val="dk1"/>
                </a:solidFill>
                <a:latin typeface="Nunito"/>
                <a:ea typeface="Nunito"/>
                <a:cs typeface="Nunito"/>
                <a:sym typeface="Nunito"/>
              </a:rPr>
              <a:t>: training a model using a small amount of training data.</a:t>
            </a:r>
            <a:endParaRPr b="0" i="0" sz="2000" u="none" cap="none" strike="noStrike">
              <a:solidFill>
                <a:schemeClr val="dk1"/>
              </a:solidFill>
              <a:latin typeface="Nunito"/>
              <a:ea typeface="Nunito"/>
              <a:cs typeface="Nunito"/>
              <a:sym typeface="Nunito"/>
            </a:endParaRPr>
          </a:p>
        </p:txBody>
      </p:sp>
      <p:sp>
        <p:nvSpPr>
          <p:cNvPr id="1385" name="Google Shape;1385;p60"/>
          <p:cNvSpPr txBox="1"/>
          <p:nvPr/>
        </p:nvSpPr>
        <p:spPr>
          <a:xfrm>
            <a:off x="526675" y="1167488"/>
            <a:ext cx="84090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Use the weights of the pre-trained model as a starting point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Then some (or all) layers are trained on the new task or data, usually backwards from the output layer to the input layer</a:t>
            </a:r>
            <a:endParaRPr b="0" i="0" sz="2000" u="none" cap="none" strike="noStrike">
              <a:solidFill>
                <a:schemeClr val="dk1"/>
              </a:solidFill>
              <a:latin typeface="Nunito"/>
              <a:ea typeface="Nunito"/>
              <a:cs typeface="Nunito"/>
              <a:sym typeface="Nunito"/>
            </a:endParaRPr>
          </a:p>
        </p:txBody>
      </p:sp>
      <p:sp>
        <p:nvSpPr>
          <p:cNvPr id="1386" name="Google Shape;1386;p60"/>
          <p:cNvSpPr txBox="1"/>
          <p:nvPr/>
        </p:nvSpPr>
        <p:spPr>
          <a:xfrm>
            <a:off x="423400" y="3352100"/>
            <a:ext cx="87501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Most effective after a model has already learned good representations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83"/>
                                        </p:tgtEl>
                                        <p:attrNameLst>
                                          <p:attrName>style.visibility</p:attrName>
                                        </p:attrNameLst>
                                      </p:cBhvr>
                                      <p:to>
                                        <p:strVal val="visible"/>
                                      </p:to>
                                    </p:set>
                                    <p:animEffect filter="fade" transition="in">
                                      <p:cBhvr>
                                        <p:cTn dur="300"/>
                                        <p:tgtEl>
                                          <p:spTgt spid="13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5">
                                            <p:txEl>
                                              <p:pRg end="0" st="0"/>
                                            </p:txEl>
                                          </p:spTgt>
                                        </p:tgtEl>
                                        <p:attrNameLst>
                                          <p:attrName>style.visibility</p:attrName>
                                        </p:attrNameLst>
                                      </p:cBhvr>
                                      <p:to>
                                        <p:strVal val="visible"/>
                                      </p:to>
                                    </p:set>
                                    <p:animEffect filter="fade" transition="in">
                                      <p:cBhvr>
                                        <p:cTn dur="300"/>
                                        <p:tgtEl>
                                          <p:spTgt spid="138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5">
                                            <p:txEl>
                                              <p:pRg end="1" st="1"/>
                                            </p:txEl>
                                          </p:spTgt>
                                        </p:tgtEl>
                                        <p:attrNameLst>
                                          <p:attrName>style.visibility</p:attrName>
                                        </p:attrNameLst>
                                      </p:cBhvr>
                                      <p:to>
                                        <p:strVal val="visible"/>
                                      </p:to>
                                    </p:set>
                                    <p:animEffect filter="fade" transition="in">
                                      <p:cBhvr>
                                        <p:cTn dur="300"/>
                                        <p:tgtEl>
                                          <p:spTgt spid="138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4"/>
                                        </p:tgtEl>
                                        <p:attrNameLst>
                                          <p:attrName>style.visibility</p:attrName>
                                        </p:attrNameLst>
                                      </p:cBhvr>
                                      <p:to>
                                        <p:strVal val="visible"/>
                                      </p:to>
                                    </p:set>
                                    <p:animEffect filter="fade" transition="in">
                                      <p:cBhvr>
                                        <p:cTn dur="300"/>
                                        <p:tgtEl>
                                          <p:spTgt spid="13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0" st="0"/>
                                            </p:txEl>
                                          </p:spTgt>
                                        </p:tgtEl>
                                        <p:attrNameLst>
                                          <p:attrName>style.visibility</p:attrName>
                                        </p:attrNameLst>
                                      </p:cBhvr>
                                      <p:to>
                                        <p:strVal val="visible"/>
                                      </p:to>
                                    </p:set>
                                    <p:animEffect filter="fade" transition="in">
                                      <p:cBhvr>
                                        <p:cTn dur="300"/>
                                        <p:tgtEl>
                                          <p:spTgt spid="1386">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0" name="Shape 1390"/>
        <p:cNvGrpSpPr/>
        <p:nvPr/>
      </p:nvGrpSpPr>
      <p:grpSpPr>
        <a:xfrm>
          <a:off x="0" y="0"/>
          <a:ext cx="0" cy="0"/>
          <a:chOff x="0" y="0"/>
          <a:chExt cx="0" cy="0"/>
        </a:xfrm>
      </p:grpSpPr>
      <p:sp>
        <p:nvSpPr>
          <p:cNvPr id="1391" name="Google Shape;1391;p61"/>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Scaling Laws</a:t>
            </a:r>
            <a:endParaRPr sz="3600">
              <a:latin typeface="Nunito"/>
              <a:ea typeface="Nunito"/>
              <a:cs typeface="Nunito"/>
              <a:sym typeface="Nunito"/>
            </a:endParaRPr>
          </a:p>
        </p:txBody>
      </p:sp>
      <p:sp>
        <p:nvSpPr>
          <p:cNvPr id="1392" name="Google Shape;1392;p6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93" name="Google Shape;1393;p6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94" name="Google Shape;1394;p6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395" name="Google Shape;1395;p61"/>
          <p:cNvSpPr txBox="1"/>
          <p:nvPr/>
        </p:nvSpPr>
        <p:spPr>
          <a:xfrm>
            <a:off x="367675" y="29300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Many AI systems improve predictably with scale.</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5"/>
                                        </p:tgtEl>
                                        <p:attrNameLst>
                                          <p:attrName>style.visibility</p:attrName>
                                        </p:attrNameLst>
                                      </p:cBhvr>
                                      <p:to>
                                        <p:strVal val="visible"/>
                                      </p:to>
                                    </p:set>
                                    <p:animEffect filter="fade" transition="in">
                                      <p:cBhvr>
                                        <p:cTn dur="300"/>
                                        <p:tgtEl>
                                          <p:spTgt spid="13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Modern History of AI</a:t>
            </a:r>
            <a:endParaRPr/>
          </a:p>
          <a:p>
            <a:pPr indent="0" lvl="0" marL="0" rtl="0" algn="ctr">
              <a:lnSpc>
                <a:spcPct val="100000"/>
              </a:lnSpc>
              <a:spcBef>
                <a:spcPts val="0"/>
              </a:spcBef>
              <a:spcAft>
                <a:spcPts val="0"/>
              </a:spcAft>
              <a:buSzPts val="3600"/>
              <a:buNone/>
            </a:pPr>
            <a:r>
              <a:t/>
            </a:r>
            <a:endParaRPr/>
          </a:p>
        </p:txBody>
      </p:sp>
      <p:sp>
        <p:nvSpPr>
          <p:cNvPr id="91" name="Google Shape;91;p1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2" name="Google Shape;92;p1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3" name="Google Shape;93;p1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4" name="Google Shape;94;p17"/>
          <p:cNvSpPr/>
          <p:nvPr/>
        </p:nvSpPr>
        <p:spPr>
          <a:xfrm>
            <a:off x="9036850" y="1521625"/>
            <a:ext cx="107100" cy="13074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95" name="Google Shape;95;p17"/>
          <p:cNvGrpSpPr/>
          <p:nvPr/>
        </p:nvGrpSpPr>
        <p:grpSpPr>
          <a:xfrm>
            <a:off x="7922387" y="2629618"/>
            <a:ext cx="1446840" cy="2232056"/>
            <a:chOff x="8024750" y="2612175"/>
            <a:chExt cx="1484700" cy="2249150"/>
          </a:xfrm>
        </p:grpSpPr>
        <p:cxnSp>
          <p:nvCxnSpPr>
            <p:cNvPr id="96" name="Google Shape;96;p17"/>
            <p:cNvCxnSpPr/>
            <p:nvPr/>
          </p:nvCxnSpPr>
          <p:spPr>
            <a:xfrm flipH="1" rot="10800000">
              <a:off x="8939225" y="2612175"/>
              <a:ext cx="900" cy="1856100"/>
            </a:xfrm>
            <a:prstGeom prst="straightConnector1">
              <a:avLst/>
            </a:prstGeom>
            <a:noFill/>
            <a:ln cap="flat" cmpd="sng" w="9525">
              <a:solidFill>
                <a:srgbClr val="E69138"/>
              </a:solidFill>
              <a:prstDash val="solid"/>
              <a:round/>
              <a:headEnd len="sm" w="sm" type="none"/>
              <a:tailEnd len="med" w="med" type="triangle"/>
            </a:ln>
          </p:spPr>
        </p:cxnSp>
        <p:sp>
          <p:nvSpPr>
            <p:cNvPr id="97" name="Google Shape;97;p17"/>
            <p:cNvSpPr/>
            <p:nvPr/>
          </p:nvSpPr>
          <p:spPr>
            <a:xfrm>
              <a:off x="8390300" y="4436138"/>
              <a:ext cx="753600" cy="264300"/>
            </a:xfrm>
            <a:prstGeom prst="roundRect">
              <a:avLst>
                <a:gd fmla="val 16667" name="adj"/>
              </a:avLst>
            </a:prstGeom>
            <a:solidFill>
              <a:schemeClr val="lt2"/>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98" name="Google Shape;98;p17"/>
            <p:cNvSpPr txBox="1"/>
            <p:nvPr/>
          </p:nvSpPr>
          <p:spPr>
            <a:xfrm>
              <a:off x="8024750" y="4369625"/>
              <a:ext cx="1484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ChatGPT</a:t>
              </a:r>
              <a:endParaRPr b="0" i="0" sz="1400" u="none" cap="none" strike="noStrike">
                <a:solidFill>
                  <a:schemeClr val="dk1"/>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latin typeface="Nunito"/>
                <a:ea typeface="Nunito"/>
                <a:cs typeface="Nunito"/>
                <a:sym typeface="Nunito"/>
              </a:endParaRPr>
            </a:p>
          </p:txBody>
        </p:sp>
      </p:grpSp>
      <p:grpSp>
        <p:nvGrpSpPr>
          <p:cNvPr id="99" name="Google Shape;99;p17"/>
          <p:cNvGrpSpPr/>
          <p:nvPr/>
        </p:nvGrpSpPr>
        <p:grpSpPr>
          <a:xfrm>
            <a:off x="7699678" y="1865892"/>
            <a:ext cx="2161636" cy="749014"/>
            <a:chOff x="7034213" y="1842600"/>
            <a:chExt cx="2218200" cy="754750"/>
          </a:xfrm>
        </p:grpSpPr>
        <p:grpSp>
          <p:nvGrpSpPr>
            <p:cNvPr id="100" name="Google Shape;100;p17"/>
            <p:cNvGrpSpPr/>
            <p:nvPr/>
          </p:nvGrpSpPr>
          <p:grpSpPr>
            <a:xfrm>
              <a:off x="7034256" y="1854375"/>
              <a:ext cx="2086048" cy="742975"/>
              <a:chOff x="929825" y="1997850"/>
              <a:chExt cx="2221800" cy="742975"/>
            </a:xfrm>
          </p:grpSpPr>
          <p:sp>
            <p:nvSpPr>
              <p:cNvPr id="101" name="Google Shape;101;p17"/>
              <p:cNvSpPr/>
              <p:nvPr/>
            </p:nvSpPr>
            <p:spPr>
              <a:xfrm>
                <a:off x="2260925" y="2137125"/>
                <a:ext cx="890700" cy="341700"/>
              </a:xfrm>
              <a:prstGeom prst="round1Rect">
                <a:avLst>
                  <a:gd fmla="val 41813" name="adj"/>
                </a:avLst>
              </a:prstGeom>
              <a:solidFill>
                <a:srgbClr val="E69138"/>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2" name="Google Shape;102;p17"/>
              <p:cNvSpPr/>
              <p:nvPr/>
            </p:nvSpPr>
            <p:spPr>
              <a:xfrm>
                <a:off x="2234850" y="2124050"/>
                <a:ext cx="890700" cy="341700"/>
              </a:xfrm>
              <a:prstGeom prst="round1Rect">
                <a:avLst>
                  <a:gd fmla="val 41813" name="adj"/>
                </a:avLst>
              </a:prstGeom>
              <a:solidFill>
                <a:srgbClr val="E69138"/>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103" name="Google Shape;103;p17"/>
              <p:cNvGrpSpPr/>
              <p:nvPr/>
            </p:nvGrpSpPr>
            <p:grpSpPr>
              <a:xfrm>
                <a:off x="1724767" y="1997850"/>
                <a:ext cx="677002" cy="403636"/>
                <a:chOff x="1724767" y="1997850"/>
                <a:chExt cx="677002" cy="403636"/>
              </a:xfrm>
            </p:grpSpPr>
            <p:grpSp>
              <p:nvGrpSpPr>
                <p:cNvPr id="104" name="Google Shape;104;p17"/>
                <p:cNvGrpSpPr/>
                <p:nvPr/>
              </p:nvGrpSpPr>
              <p:grpSpPr>
                <a:xfrm>
                  <a:off x="1850775" y="1997850"/>
                  <a:ext cx="361500" cy="385607"/>
                  <a:chOff x="1850775" y="1997850"/>
                  <a:chExt cx="361500" cy="385607"/>
                </a:xfrm>
              </p:grpSpPr>
              <p:sp>
                <p:nvSpPr>
                  <p:cNvPr id="105" name="Google Shape;105;p17"/>
                  <p:cNvSpPr/>
                  <p:nvPr/>
                </p:nvSpPr>
                <p:spPr>
                  <a:xfrm rot="-2700000">
                    <a:off x="1897033" y="2081580"/>
                    <a:ext cx="268983" cy="242255"/>
                  </a:xfrm>
                  <a:prstGeom prst="teardrop">
                    <a:avLst>
                      <a:gd fmla="val 100000" name="adj"/>
                    </a:avLst>
                  </a:prstGeom>
                  <a:solidFill>
                    <a:srgbClr val="E69138"/>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6" name="Google Shape;106;p17"/>
                  <p:cNvSpPr/>
                  <p:nvPr/>
                </p:nvSpPr>
                <p:spPr>
                  <a:xfrm>
                    <a:off x="2025875" y="1997850"/>
                    <a:ext cx="26100" cy="59400"/>
                  </a:xfrm>
                  <a:prstGeom prst="triangle">
                    <a:avLst>
                      <a:gd fmla="val 50000" name="adj"/>
                    </a:avLst>
                  </a:prstGeom>
                  <a:solidFill>
                    <a:srgbClr val="E69138"/>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07" name="Google Shape;107;p17"/>
                <p:cNvSpPr/>
                <p:nvPr/>
              </p:nvSpPr>
              <p:spPr>
                <a:xfrm rot="-1379323">
                  <a:off x="1829457" y="2102297"/>
                  <a:ext cx="268852" cy="242105"/>
                </a:xfrm>
                <a:prstGeom prst="teardrop">
                  <a:avLst>
                    <a:gd fmla="val 100000" name="adj"/>
                  </a:avLst>
                </a:prstGeom>
                <a:solidFill>
                  <a:srgbClr val="E69138"/>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8" name="Google Shape;108;p17"/>
                <p:cNvSpPr/>
                <p:nvPr/>
              </p:nvSpPr>
              <p:spPr>
                <a:xfrm rot="-438443">
                  <a:off x="1739125" y="2114210"/>
                  <a:ext cx="268884" cy="241981"/>
                </a:xfrm>
                <a:prstGeom prst="teardrop">
                  <a:avLst>
                    <a:gd fmla="val 100000" name="adj"/>
                  </a:avLst>
                </a:prstGeom>
                <a:solidFill>
                  <a:srgbClr val="E69138"/>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9" name="Google Shape;109;p17"/>
                <p:cNvSpPr/>
                <p:nvPr/>
              </p:nvSpPr>
              <p:spPr>
                <a:xfrm rot="-4491759">
                  <a:off x="2008128" y="2119025"/>
                  <a:ext cx="268828" cy="242121"/>
                </a:xfrm>
                <a:prstGeom prst="teardrop">
                  <a:avLst>
                    <a:gd fmla="val 116147" name="adj"/>
                  </a:avLst>
                </a:prstGeom>
                <a:solidFill>
                  <a:srgbClr val="E69138"/>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0" name="Google Shape;110;p17"/>
                <p:cNvSpPr/>
                <p:nvPr/>
              </p:nvSpPr>
              <p:spPr>
                <a:xfrm rot="-5400000">
                  <a:off x="2146319" y="2131926"/>
                  <a:ext cx="268800" cy="242100"/>
                </a:xfrm>
                <a:prstGeom prst="teardrop">
                  <a:avLst>
                    <a:gd fmla="val 116147" name="adj"/>
                  </a:avLst>
                </a:prstGeom>
                <a:solidFill>
                  <a:srgbClr val="E69138"/>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11" name="Google Shape;111;p17"/>
              <p:cNvSpPr/>
              <p:nvPr/>
            </p:nvSpPr>
            <p:spPr>
              <a:xfrm flipH="1">
                <a:off x="966925" y="2124050"/>
                <a:ext cx="939300" cy="341700"/>
              </a:xfrm>
              <a:prstGeom prst="round1Rect">
                <a:avLst>
                  <a:gd fmla="val 41813" name="adj"/>
                </a:avLst>
              </a:prstGeom>
              <a:solidFill>
                <a:srgbClr val="E69138"/>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2" name="Google Shape;112;p17"/>
              <p:cNvSpPr/>
              <p:nvPr/>
            </p:nvSpPr>
            <p:spPr>
              <a:xfrm flipH="1">
                <a:off x="929825" y="2132350"/>
                <a:ext cx="885900" cy="341700"/>
              </a:xfrm>
              <a:prstGeom prst="round1Rect">
                <a:avLst>
                  <a:gd fmla="val 41813" name="adj"/>
                </a:avLst>
              </a:prstGeom>
              <a:solidFill>
                <a:srgbClr val="E69138"/>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13" name="Google Shape;113;p17"/>
              <p:cNvSpPr/>
              <p:nvPr/>
            </p:nvSpPr>
            <p:spPr>
              <a:xfrm>
                <a:off x="929825" y="2321725"/>
                <a:ext cx="2221800" cy="419100"/>
              </a:xfrm>
              <a:prstGeom prst="rect">
                <a:avLst/>
              </a:prstGeom>
              <a:solidFill>
                <a:srgbClr val="E69138"/>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14" name="Google Shape;114;p17"/>
            <p:cNvSpPr/>
            <p:nvPr/>
          </p:nvSpPr>
          <p:spPr>
            <a:xfrm rot="5400000">
              <a:off x="8011163" y="865650"/>
              <a:ext cx="264300" cy="2218200"/>
            </a:xfrm>
            <a:prstGeom prst="leftBrace">
              <a:avLst>
                <a:gd fmla="val 84695" name="adj1"/>
                <a:gd fmla="val 53088"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15" name="Google Shape;115;p17"/>
          <p:cNvGrpSpPr/>
          <p:nvPr/>
        </p:nvGrpSpPr>
        <p:grpSpPr>
          <a:xfrm>
            <a:off x="4764203" y="1865892"/>
            <a:ext cx="2935490" cy="746384"/>
            <a:chOff x="4783925" y="1842600"/>
            <a:chExt cx="3012304" cy="752100"/>
          </a:xfrm>
        </p:grpSpPr>
        <p:grpSp>
          <p:nvGrpSpPr>
            <p:cNvPr id="116" name="Google Shape;116;p17"/>
            <p:cNvGrpSpPr/>
            <p:nvPr/>
          </p:nvGrpSpPr>
          <p:grpSpPr>
            <a:xfrm>
              <a:off x="4783925" y="1882410"/>
              <a:ext cx="3012300" cy="712290"/>
              <a:chOff x="4783925" y="1882410"/>
              <a:chExt cx="3012300" cy="712290"/>
            </a:xfrm>
          </p:grpSpPr>
          <p:sp>
            <p:nvSpPr>
              <p:cNvPr id="117" name="Google Shape;117;p17"/>
              <p:cNvSpPr/>
              <p:nvPr/>
            </p:nvSpPr>
            <p:spPr>
              <a:xfrm rot="-2532165">
                <a:off x="6224951" y="1909950"/>
                <a:ext cx="130404" cy="125521"/>
              </a:xfrm>
              <a:prstGeom prst="teardrop">
                <a:avLst>
                  <a:gd fmla="val 133291" name="adj"/>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118" name="Google Shape;118;p17"/>
              <p:cNvGrpSpPr/>
              <p:nvPr/>
            </p:nvGrpSpPr>
            <p:grpSpPr>
              <a:xfrm>
                <a:off x="5973248" y="1928130"/>
                <a:ext cx="341822" cy="168966"/>
                <a:chOff x="3256742" y="1929699"/>
                <a:chExt cx="293158" cy="171140"/>
              </a:xfrm>
            </p:grpSpPr>
            <p:sp>
              <p:nvSpPr>
                <p:cNvPr id="119" name="Google Shape;119;p17"/>
                <p:cNvSpPr/>
                <p:nvPr/>
              </p:nvSpPr>
              <p:spPr>
                <a:xfrm rot="-1472264">
                  <a:off x="3410020" y="1949674"/>
                  <a:ext cx="121360" cy="115451"/>
                </a:xfrm>
                <a:prstGeom prst="teardrop">
                  <a:avLst>
                    <a:gd fmla="val 133291" name="adj"/>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20" name="Google Shape;120;p17"/>
                <p:cNvSpPr/>
                <p:nvPr/>
              </p:nvSpPr>
              <p:spPr>
                <a:xfrm rot="-710256">
                  <a:off x="3355784" y="1971548"/>
                  <a:ext cx="121381" cy="115263"/>
                </a:xfrm>
                <a:prstGeom prst="teardrop">
                  <a:avLst>
                    <a:gd fmla="val 133291" name="adj"/>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21" name="Google Shape;121;p17"/>
                <p:cNvSpPr/>
                <p:nvPr/>
              </p:nvSpPr>
              <p:spPr>
                <a:xfrm rot="416972">
                  <a:off x="3263196" y="1978774"/>
                  <a:ext cx="121493" cy="115130"/>
                </a:xfrm>
                <a:prstGeom prst="teardrop">
                  <a:avLst>
                    <a:gd fmla="val 133291" name="adj"/>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22" name="Google Shape;122;p17"/>
              <p:cNvGrpSpPr/>
              <p:nvPr/>
            </p:nvGrpSpPr>
            <p:grpSpPr>
              <a:xfrm flipH="1">
                <a:off x="6256089" y="1928131"/>
                <a:ext cx="341851" cy="168966"/>
                <a:chOff x="3256742" y="1929699"/>
                <a:chExt cx="293158" cy="171140"/>
              </a:xfrm>
            </p:grpSpPr>
            <p:sp>
              <p:nvSpPr>
                <p:cNvPr id="123" name="Google Shape;123;p17"/>
                <p:cNvSpPr/>
                <p:nvPr/>
              </p:nvSpPr>
              <p:spPr>
                <a:xfrm rot="-1472264">
                  <a:off x="3410020" y="1949674"/>
                  <a:ext cx="121360" cy="115451"/>
                </a:xfrm>
                <a:prstGeom prst="teardrop">
                  <a:avLst>
                    <a:gd fmla="val 133291" name="adj"/>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24" name="Google Shape;124;p17"/>
                <p:cNvSpPr/>
                <p:nvPr/>
              </p:nvSpPr>
              <p:spPr>
                <a:xfrm rot="-710256">
                  <a:off x="3355784" y="1971548"/>
                  <a:ext cx="121381" cy="115263"/>
                </a:xfrm>
                <a:prstGeom prst="teardrop">
                  <a:avLst>
                    <a:gd fmla="val 133291" name="adj"/>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25" name="Google Shape;125;p17"/>
                <p:cNvSpPr/>
                <p:nvPr/>
              </p:nvSpPr>
              <p:spPr>
                <a:xfrm rot="416972">
                  <a:off x="3263196" y="1978774"/>
                  <a:ext cx="121493" cy="115130"/>
                </a:xfrm>
                <a:prstGeom prst="teardrop">
                  <a:avLst>
                    <a:gd fmla="val 133291" name="adj"/>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26" name="Google Shape;126;p17"/>
              <p:cNvGrpSpPr/>
              <p:nvPr/>
            </p:nvGrpSpPr>
            <p:grpSpPr>
              <a:xfrm>
                <a:off x="7455500" y="1962553"/>
                <a:ext cx="336300" cy="214772"/>
                <a:chOff x="6387450" y="1959878"/>
                <a:chExt cx="336300" cy="214772"/>
              </a:xfrm>
            </p:grpSpPr>
            <p:sp>
              <p:nvSpPr>
                <p:cNvPr id="127" name="Google Shape;127;p17"/>
                <p:cNvSpPr/>
                <p:nvPr/>
              </p:nvSpPr>
              <p:spPr>
                <a:xfrm>
                  <a:off x="6387450" y="2019550"/>
                  <a:ext cx="336300" cy="155100"/>
                </a:xfrm>
                <a:prstGeom prst="round1Rect">
                  <a:avLst>
                    <a:gd fmla="val 50000" name="adj"/>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28" name="Google Shape;128;p17"/>
                <p:cNvSpPr/>
                <p:nvPr/>
              </p:nvSpPr>
              <p:spPr>
                <a:xfrm rot="1125160">
                  <a:off x="6537737" y="1994853"/>
                  <a:ext cx="153974" cy="101416"/>
                </a:xfrm>
                <a:prstGeom prst="ellipse">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29" name="Google Shape;129;p17"/>
                <p:cNvSpPr/>
                <p:nvPr/>
              </p:nvSpPr>
              <p:spPr>
                <a:xfrm rot="1125160">
                  <a:off x="6494683" y="1981920"/>
                  <a:ext cx="153974" cy="101416"/>
                </a:xfrm>
                <a:prstGeom prst="ellipse">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30" name="Google Shape;130;p17"/>
              <p:cNvGrpSpPr/>
              <p:nvPr/>
            </p:nvGrpSpPr>
            <p:grpSpPr>
              <a:xfrm flipH="1">
                <a:off x="4789847" y="1961801"/>
                <a:ext cx="341901" cy="212634"/>
                <a:chOff x="3611975" y="1964084"/>
                <a:chExt cx="293100" cy="215391"/>
              </a:xfrm>
            </p:grpSpPr>
            <p:sp>
              <p:nvSpPr>
                <p:cNvPr id="131" name="Google Shape;131;p17"/>
                <p:cNvSpPr/>
                <p:nvPr/>
              </p:nvSpPr>
              <p:spPr>
                <a:xfrm>
                  <a:off x="3611975" y="2022275"/>
                  <a:ext cx="293100" cy="157200"/>
                </a:xfrm>
                <a:prstGeom prst="round1Rect">
                  <a:avLst>
                    <a:gd fmla="val 50000" name="adj"/>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32" name="Google Shape;132;p17"/>
                <p:cNvSpPr/>
                <p:nvPr/>
              </p:nvSpPr>
              <p:spPr>
                <a:xfrm rot="1309506">
                  <a:off x="3739625" y="1998641"/>
                  <a:ext cx="134759" cy="99886"/>
                </a:xfrm>
                <a:prstGeom prst="ellipse">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33" name="Google Shape;133;p17"/>
                <p:cNvSpPr/>
                <p:nvPr/>
              </p:nvSpPr>
              <p:spPr>
                <a:xfrm rot="1309506">
                  <a:off x="3702700" y="1985541"/>
                  <a:ext cx="134759" cy="99886"/>
                </a:xfrm>
                <a:prstGeom prst="ellipse">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34" name="Google Shape;134;p17"/>
              <p:cNvSpPr/>
              <p:nvPr/>
            </p:nvSpPr>
            <p:spPr>
              <a:xfrm>
                <a:off x="4983950" y="1979750"/>
                <a:ext cx="2643300" cy="212700"/>
              </a:xfrm>
              <a:prstGeom prst="rect">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35" name="Google Shape;135;p17"/>
              <p:cNvSpPr/>
              <p:nvPr/>
            </p:nvSpPr>
            <p:spPr>
              <a:xfrm>
                <a:off x="4783925" y="2106900"/>
                <a:ext cx="3012300" cy="487800"/>
              </a:xfrm>
              <a:prstGeom prst="rect">
                <a:avLst/>
              </a:prstGeom>
              <a:solidFill>
                <a:srgbClr val="EA9999"/>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36" name="Google Shape;136;p17"/>
            <p:cNvSpPr/>
            <p:nvPr/>
          </p:nvSpPr>
          <p:spPr>
            <a:xfrm rot="5400000">
              <a:off x="6157929" y="468600"/>
              <a:ext cx="264300" cy="3012300"/>
            </a:xfrm>
            <a:prstGeom prst="leftBrace">
              <a:avLst>
                <a:gd fmla="val 84695"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37" name="Google Shape;137;p17"/>
          <p:cNvGrpSpPr/>
          <p:nvPr/>
        </p:nvGrpSpPr>
        <p:grpSpPr>
          <a:xfrm>
            <a:off x="3907921" y="1865892"/>
            <a:ext cx="856306" cy="746459"/>
            <a:chOff x="3905236" y="1842600"/>
            <a:chExt cx="878714" cy="752176"/>
          </a:xfrm>
        </p:grpSpPr>
        <p:grpSp>
          <p:nvGrpSpPr>
            <p:cNvPr id="138" name="Google Shape;138;p17"/>
            <p:cNvGrpSpPr/>
            <p:nvPr/>
          </p:nvGrpSpPr>
          <p:grpSpPr>
            <a:xfrm>
              <a:off x="3905236" y="1889917"/>
              <a:ext cx="878698" cy="704859"/>
              <a:chOff x="3151650" y="1890985"/>
              <a:chExt cx="753600" cy="713926"/>
            </a:xfrm>
          </p:grpSpPr>
          <p:sp>
            <p:nvSpPr>
              <p:cNvPr id="139" name="Google Shape;139;p17"/>
              <p:cNvSpPr/>
              <p:nvPr/>
            </p:nvSpPr>
            <p:spPr>
              <a:xfrm rot="-2820152">
                <a:off x="3467729" y="1917056"/>
                <a:ext cx="121414" cy="115258"/>
              </a:xfrm>
              <a:prstGeom prst="teardrop">
                <a:avLst>
                  <a:gd fmla="val 133291" name="adj"/>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140" name="Google Shape;140;p17"/>
              <p:cNvGrpSpPr/>
              <p:nvPr/>
            </p:nvGrpSpPr>
            <p:grpSpPr>
              <a:xfrm>
                <a:off x="3256742" y="1929699"/>
                <a:ext cx="293158" cy="171140"/>
                <a:chOff x="3256742" y="1929699"/>
                <a:chExt cx="293158" cy="171140"/>
              </a:xfrm>
            </p:grpSpPr>
            <p:sp>
              <p:nvSpPr>
                <p:cNvPr id="141" name="Google Shape;141;p17"/>
                <p:cNvSpPr/>
                <p:nvPr/>
              </p:nvSpPr>
              <p:spPr>
                <a:xfrm rot="-1472264">
                  <a:off x="3410020" y="1949674"/>
                  <a:ext cx="121360" cy="115451"/>
                </a:xfrm>
                <a:prstGeom prst="teardrop">
                  <a:avLst>
                    <a:gd fmla="val 133291" name="adj"/>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42" name="Google Shape;142;p17"/>
                <p:cNvSpPr/>
                <p:nvPr/>
              </p:nvSpPr>
              <p:spPr>
                <a:xfrm rot="-710256">
                  <a:off x="3355784" y="1971548"/>
                  <a:ext cx="121381" cy="115263"/>
                </a:xfrm>
                <a:prstGeom prst="teardrop">
                  <a:avLst>
                    <a:gd fmla="val 133291" name="adj"/>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43" name="Google Shape;143;p17"/>
                <p:cNvSpPr/>
                <p:nvPr/>
              </p:nvSpPr>
              <p:spPr>
                <a:xfrm rot="416972">
                  <a:off x="3263196" y="1978774"/>
                  <a:ext cx="121493" cy="115130"/>
                </a:xfrm>
                <a:prstGeom prst="teardrop">
                  <a:avLst>
                    <a:gd fmla="val 133291" name="adj"/>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44" name="Google Shape;144;p17"/>
              <p:cNvGrpSpPr/>
              <p:nvPr/>
            </p:nvGrpSpPr>
            <p:grpSpPr>
              <a:xfrm>
                <a:off x="3499268" y="1929700"/>
                <a:ext cx="401003" cy="249787"/>
                <a:chOff x="3499268" y="1929700"/>
                <a:chExt cx="401003" cy="249787"/>
              </a:xfrm>
            </p:grpSpPr>
            <p:grpSp>
              <p:nvGrpSpPr>
                <p:cNvPr id="145" name="Google Shape;145;p17"/>
                <p:cNvGrpSpPr/>
                <p:nvPr/>
              </p:nvGrpSpPr>
              <p:grpSpPr>
                <a:xfrm flipH="1">
                  <a:off x="3499268" y="1929700"/>
                  <a:ext cx="293187" cy="171140"/>
                  <a:chOff x="3256742" y="1929699"/>
                  <a:chExt cx="293158" cy="171140"/>
                </a:xfrm>
              </p:grpSpPr>
              <p:sp>
                <p:nvSpPr>
                  <p:cNvPr id="146" name="Google Shape;146;p17"/>
                  <p:cNvSpPr/>
                  <p:nvPr/>
                </p:nvSpPr>
                <p:spPr>
                  <a:xfrm rot="-1472264">
                    <a:off x="3410020" y="1949674"/>
                    <a:ext cx="121360" cy="115451"/>
                  </a:xfrm>
                  <a:prstGeom prst="teardrop">
                    <a:avLst>
                      <a:gd fmla="val 133291" name="adj"/>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47" name="Google Shape;147;p17"/>
                  <p:cNvSpPr/>
                  <p:nvPr/>
                </p:nvSpPr>
                <p:spPr>
                  <a:xfrm rot="-710256">
                    <a:off x="3355784" y="1971548"/>
                    <a:ext cx="121381" cy="115263"/>
                  </a:xfrm>
                  <a:prstGeom prst="teardrop">
                    <a:avLst>
                      <a:gd fmla="val 133291" name="adj"/>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48" name="Google Shape;148;p17"/>
                  <p:cNvSpPr/>
                  <p:nvPr/>
                </p:nvSpPr>
                <p:spPr>
                  <a:xfrm rot="416972">
                    <a:off x="3263196" y="1978774"/>
                    <a:ext cx="121493" cy="115130"/>
                  </a:xfrm>
                  <a:prstGeom prst="teardrop">
                    <a:avLst>
                      <a:gd fmla="val 133291" name="adj"/>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49" name="Google Shape;149;p17"/>
                <p:cNvSpPr/>
                <p:nvPr/>
              </p:nvSpPr>
              <p:spPr>
                <a:xfrm>
                  <a:off x="3611971" y="2022287"/>
                  <a:ext cx="288300" cy="157200"/>
                </a:xfrm>
                <a:prstGeom prst="round1Rect">
                  <a:avLst>
                    <a:gd fmla="val 50000" name="adj"/>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50" name="Google Shape;150;p17"/>
                <p:cNvSpPr/>
                <p:nvPr/>
              </p:nvSpPr>
              <p:spPr>
                <a:xfrm rot="1309506">
                  <a:off x="3739625" y="1998641"/>
                  <a:ext cx="134759" cy="99886"/>
                </a:xfrm>
                <a:prstGeom prst="ellipse">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51" name="Google Shape;151;p17"/>
                <p:cNvSpPr/>
                <p:nvPr/>
              </p:nvSpPr>
              <p:spPr>
                <a:xfrm rot="1309506">
                  <a:off x="3702700" y="1985541"/>
                  <a:ext cx="134759" cy="99886"/>
                </a:xfrm>
                <a:prstGeom prst="ellipse">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52" name="Google Shape;152;p17"/>
              <p:cNvGrpSpPr/>
              <p:nvPr/>
            </p:nvGrpSpPr>
            <p:grpSpPr>
              <a:xfrm flipH="1">
                <a:off x="3156847" y="1963795"/>
                <a:ext cx="293217" cy="215370"/>
                <a:chOff x="3611975" y="1964084"/>
                <a:chExt cx="293100" cy="215391"/>
              </a:xfrm>
            </p:grpSpPr>
            <p:sp>
              <p:nvSpPr>
                <p:cNvPr id="153" name="Google Shape;153;p17"/>
                <p:cNvSpPr/>
                <p:nvPr/>
              </p:nvSpPr>
              <p:spPr>
                <a:xfrm>
                  <a:off x="3611975" y="2022275"/>
                  <a:ext cx="293100" cy="157200"/>
                </a:xfrm>
                <a:prstGeom prst="round1Rect">
                  <a:avLst>
                    <a:gd fmla="val 50000" name="adj"/>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54" name="Google Shape;154;p17"/>
                <p:cNvSpPr/>
                <p:nvPr/>
              </p:nvSpPr>
              <p:spPr>
                <a:xfrm rot="1309506">
                  <a:off x="3739625" y="1998641"/>
                  <a:ext cx="134759" cy="99886"/>
                </a:xfrm>
                <a:prstGeom prst="ellipse">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55" name="Google Shape;155;p17"/>
                <p:cNvSpPr/>
                <p:nvPr/>
              </p:nvSpPr>
              <p:spPr>
                <a:xfrm rot="1309506">
                  <a:off x="3702700" y="1985541"/>
                  <a:ext cx="134759" cy="99886"/>
                </a:xfrm>
                <a:prstGeom prst="ellipse">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56" name="Google Shape;156;p17"/>
              <p:cNvSpPr/>
              <p:nvPr/>
            </p:nvSpPr>
            <p:spPr>
              <a:xfrm flipH="1">
                <a:off x="3362521" y="2015855"/>
                <a:ext cx="293100" cy="157200"/>
              </a:xfrm>
              <a:prstGeom prst="round1Rect">
                <a:avLst>
                  <a:gd fmla="val 50000" name="adj"/>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57" name="Google Shape;157;p17"/>
              <p:cNvSpPr/>
              <p:nvPr/>
            </p:nvSpPr>
            <p:spPr>
              <a:xfrm>
                <a:off x="3151650" y="2106911"/>
                <a:ext cx="753600" cy="498000"/>
              </a:xfrm>
              <a:prstGeom prst="rect">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58" name="Google Shape;158;p17"/>
            <p:cNvSpPr/>
            <p:nvPr/>
          </p:nvSpPr>
          <p:spPr>
            <a:xfrm rot="5400000">
              <a:off x="4212450" y="1535400"/>
              <a:ext cx="264300" cy="878700"/>
            </a:xfrm>
            <a:prstGeom prst="leftBrace">
              <a:avLst>
                <a:gd fmla="val 84695"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59" name="Google Shape;159;p17"/>
          <p:cNvGrpSpPr/>
          <p:nvPr/>
        </p:nvGrpSpPr>
        <p:grpSpPr>
          <a:xfrm>
            <a:off x="3173551" y="1865892"/>
            <a:ext cx="734383" cy="747601"/>
            <a:chOff x="3151650" y="1842600"/>
            <a:chExt cx="753600" cy="753327"/>
          </a:xfrm>
        </p:grpSpPr>
        <p:grpSp>
          <p:nvGrpSpPr>
            <p:cNvPr id="160" name="Google Shape;160;p17"/>
            <p:cNvGrpSpPr/>
            <p:nvPr/>
          </p:nvGrpSpPr>
          <p:grpSpPr>
            <a:xfrm>
              <a:off x="3151650" y="1891068"/>
              <a:ext cx="753600" cy="704859"/>
              <a:chOff x="3151650" y="1890985"/>
              <a:chExt cx="753600" cy="713926"/>
            </a:xfrm>
          </p:grpSpPr>
          <p:sp>
            <p:nvSpPr>
              <p:cNvPr id="161" name="Google Shape;161;p17"/>
              <p:cNvSpPr/>
              <p:nvPr/>
            </p:nvSpPr>
            <p:spPr>
              <a:xfrm rot="-2820152">
                <a:off x="3467729" y="1917056"/>
                <a:ext cx="121414" cy="115258"/>
              </a:xfrm>
              <a:prstGeom prst="teardrop">
                <a:avLst>
                  <a:gd fmla="val 133291" name="adj"/>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162" name="Google Shape;162;p17"/>
              <p:cNvGrpSpPr/>
              <p:nvPr/>
            </p:nvGrpSpPr>
            <p:grpSpPr>
              <a:xfrm>
                <a:off x="3256742" y="1929699"/>
                <a:ext cx="293158" cy="171140"/>
                <a:chOff x="3256742" y="1929699"/>
                <a:chExt cx="293158" cy="171140"/>
              </a:xfrm>
            </p:grpSpPr>
            <p:sp>
              <p:nvSpPr>
                <p:cNvPr id="163" name="Google Shape;163;p17"/>
                <p:cNvSpPr/>
                <p:nvPr/>
              </p:nvSpPr>
              <p:spPr>
                <a:xfrm rot="-1472264">
                  <a:off x="3410020" y="1949674"/>
                  <a:ext cx="121360" cy="115451"/>
                </a:xfrm>
                <a:prstGeom prst="teardrop">
                  <a:avLst>
                    <a:gd fmla="val 133291" name="adj"/>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64" name="Google Shape;164;p17"/>
                <p:cNvSpPr/>
                <p:nvPr/>
              </p:nvSpPr>
              <p:spPr>
                <a:xfrm rot="-710256">
                  <a:off x="3355784" y="1971548"/>
                  <a:ext cx="121381" cy="115263"/>
                </a:xfrm>
                <a:prstGeom prst="teardrop">
                  <a:avLst>
                    <a:gd fmla="val 133291" name="adj"/>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65" name="Google Shape;165;p17"/>
                <p:cNvSpPr/>
                <p:nvPr/>
              </p:nvSpPr>
              <p:spPr>
                <a:xfrm rot="416972">
                  <a:off x="3263196" y="1978774"/>
                  <a:ext cx="121493" cy="115130"/>
                </a:xfrm>
                <a:prstGeom prst="teardrop">
                  <a:avLst>
                    <a:gd fmla="val 133291" name="adj"/>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66" name="Google Shape;166;p17"/>
              <p:cNvGrpSpPr/>
              <p:nvPr/>
            </p:nvGrpSpPr>
            <p:grpSpPr>
              <a:xfrm>
                <a:off x="3499268" y="1929700"/>
                <a:ext cx="405807" cy="249775"/>
                <a:chOff x="3499268" y="1929700"/>
                <a:chExt cx="405807" cy="249775"/>
              </a:xfrm>
            </p:grpSpPr>
            <p:grpSp>
              <p:nvGrpSpPr>
                <p:cNvPr id="167" name="Google Shape;167;p17"/>
                <p:cNvGrpSpPr/>
                <p:nvPr/>
              </p:nvGrpSpPr>
              <p:grpSpPr>
                <a:xfrm flipH="1">
                  <a:off x="3499268" y="1929700"/>
                  <a:ext cx="293187" cy="171140"/>
                  <a:chOff x="3256742" y="1929699"/>
                  <a:chExt cx="293158" cy="171140"/>
                </a:xfrm>
              </p:grpSpPr>
              <p:sp>
                <p:nvSpPr>
                  <p:cNvPr id="168" name="Google Shape;168;p17"/>
                  <p:cNvSpPr/>
                  <p:nvPr/>
                </p:nvSpPr>
                <p:spPr>
                  <a:xfrm rot="-1472264">
                    <a:off x="3410020" y="1949674"/>
                    <a:ext cx="121360" cy="115451"/>
                  </a:xfrm>
                  <a:prstGeom prst="teardrop">
                    <a:avLst>
                      <a:gd fmla="val 133291" name="adj"/>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69" name="Google Shape;169;p17"/>
                  <p:cNvSpPr/>
                  <p:nvPr/>
                </p:nvSpPr>
                <p:spPr>
                  <a:xfrm rot="-710256">
                    <a:off x="3355784" y="1971548"/>
                    <a:ext cx="121381" cy="115263"/>
                  </a:xfrm>
                  <a:prstGeom prst="teardrop">
                    <a:avLst>
                      <a:gd fmla="val 133291" name="adj"/>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70" name="Google Shape;170;p17"/>
                  <p:cNvSpPr/>
                  <p:nvPr/>
                </p:nvSpPr>
                <p:spPr>
                  <a:xfrm rot="416972">
                    <a:off x="3263196" y="1978774"/>
                    <a:ext cx="121493" cy="115130"/>
                  </a:xfrm>
                  <a:prstGeom prst="teardrop">
                    <a:avLst>
                      <a:gd fmla="val 133291" name="adj"/>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71" name="Google Shape;171;p17"/>
                <p:cNvSpPr/>
                <p:nvPr/>
              </p:nvSpPr>
              <p:spPr>
                <a:xfrm>
                  <a:off x="3611975" y="2022275"/>
                  <a:ext cx="293100" cy="157200"/>
                </a:xfrm>
                <a:prstGeom prst="round1Rect">
                  <a:avLst>
                    <a:gd fmla="val 50000" name="adj"/>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72" name="Google Shape;172;p17"/>
                <p:cNvSpPr/>
                <p:nvPr/>
              </p:nvSpPr>
              <p:spPr>
                <a:xfrm rot="1309506">
                  <a:off x="3739625" y="1998641"/>
                  <a:ext cx="134759" cy="99886"/>
                </a:xfrm>
                <a:prstGeom prst="ellipse">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73" name="Google Shape;173;p17"/>
                <p:cNvSpPr/>
                <p:nvPr/>
              </p:nvSpPr>
              <p:spPr>
                <a:xfrm rot="1309506">
                  <a:off x="3702700" y="1985541"/>
                  <a:ext cx="134759" cy="99886"/>
                </a:xfrm>
                <a:prstGeom prst="ellipse">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74" name="Google Shape;174;p17"/>
              <p:cNvGrpSpPr/>
              <p:nvPr/>
            </p:nvGrpSpPr>
            <p:grpSpPr>
              <a:xfrm flipH="1">
                <a:off x="3156847" y="1963795"/>
                <a:ext cx="293217" cy="215370"/>
                <a:chOff x="3611975" y="1964084"/>
                <a:chExt cx="293100" cy="215391"/>
              </a:xfrm>
            </p:grpSpPr>
            <p:sp>
              <p:nvSpPr>
                <p:cNvPr id="175" name="Google Shape;175;p17"/>
                <p:cNvSpPr/>
                <p:nvPr/>
              </p:nvSpPr>
              <p:spPr>
                <a:xfrm>
                  <a:off x="3611975" y="2022275"/>
                  <a:ext cx="293100" cy="157200"/>
                </a:xfrm>
                <a:prstGeom prst="round1Rect">
                  <a:avLst>
                    <a:gd fmla="val 50000" name="adj"/>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76" name="Google Shape;176;p17"/>
                <p:cNvSpPr/>
                <p:nvPr/>
              </p:nvSpPr>
              <p:spPr>
                <a:xfrm rot="1309506">
                  <a:off x="3739625" y="1998641"/>
                  <a:ext cx="134759" cy="99886"/>
                </a:xfrm>
                <a:prstGeom prst="ellipse">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77" name="Google Shape;177;p17"/>
                <p:cNvSpPr/>
                <p:nvPr/>
              </p:nvSpPr>
              <p:spPr>
                <a:xfrm rot="1309506">
                  <a:off x="3702700" y="1985541"/>
                  <a:ext cx="134759" cy="99886"/>
                </a:xfrm>
                <a:prstGeom prst="ellipse">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78" name="Google Shape;178;p17"/>
              <p:cNvSpPr/>
              <p:nvPr/>
            </p:nvSpPr>
            <p:spPr>
              <a:xfrm flipH="1">
                <a:off x="3362521" y="2015855"/>
                <a:ext cx="293100" cy="157200"/>
              </a:xfrm>
              <a:prstGeom prst="round1Rect">
                <a:avLst>
                  <a:gd fmla="val 50000" name="adj"/>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79" name="Google Shape;179;p17"/>
              <p:cNvSpPr/>
              <p:nvPr/>
            </p:nvSpPr>
            <p:spPr>
              <a:xfrm>
                <a:off x="3151650" y="2106911"/>
                <a:ext cx="753600" cy="498000"/>
              </a:xfrm>
              <a:prstGeom prst="rect">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80" name="Google Shape;180;p17"/>
            <p:cNvSpPr/>
            <p:nvPr/>
          </p:nvSpPr>
          <p:spPr>
            <a:xfrm rot="5400000">
              <a:off x="3396300" y="1597950"/>
              <a:ext cx="264300" cy="753600"/>
            </a:xfrm>
            <a:prstGeom prst="leftBrace">
              <a:avLst>
                <a:gd fmla="val 84695" name="adj1"/>
                <a:gd fmla="val 50000" name="adj2"/>
              </a:avLst>
            </a:prstGeom>
            <a:solidFill>
              <a:srgbClr val="6D9EEB"/>
            </a:solidFill>
            <a:ln cap="flat" cmpd="sng" w="952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81" name="Google Shape;181;p17"/>
          <p:cNvGrpSpPr/>
          <p:nvPr/>
        </p:nvGrpSpPr>
        <p:grpSpPr>
          <a:xfrm>
            <a:off x="1008590" y="1865892"/>
            <a:ext cx="2165144" cy="750180"/>
            <a:chOff x="965125" y="1552625"/>
            <a:chExt cx="2221800" cy="755925"/>
          </a:xfrm>
        </p:grpSpPr>
        <p:grpSp>
          <p:nvGrpSpPr>
            <p:cNvPr id="182" name="Google Shape;182;p17"/>
            <p:cNvGrpSpPr/>
            <p:nvPr/>
          </p:nvGrpSpPr>
          <p:grpSpPr>
            <a:xfrm>
              <a:off x="965125" y="1565575"/>
              <a:ext cx="2221800" cy="742975"/>
              <a:chOff x="929825" y="1997850"/>
              <a:chExt cx="2221800" cy="742975"/>
            </a:xfrm>
          </p:grpSpPr>
          <p:sp>
            <p:nvSpPr>
              <p:cNvPr id="183" name="Google Shape;183;p17"/>
              <p:cNvSpPr/>
              <p:nvPr/>
            </p:nvSpPr>
            <p:spPr>
              <a:xfrm>
                <a:off x="2260925" y="2137125"/>
                <a:ext cx="890700" cy="341700"/>
              </a:xfrm>
              <a:prstGeom prst="round1Rect">
                <a:avLst>
                  <a:gd fmla="val 41813" name="adj"/>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84" name="Google Shape;184;p17"/>
              <p:cNvSpPr/>
              <p:nvPr/>
            </p:nvSpPr>
            <p:spPr>
              <a:xfrm>
                <a:off x="2234850" y="2124050"/>
                <a:ext cx="890700" cy="341700"/>
              </a:xfrm>
              <a:prstGeom prst="round1Rect">
                <a:avLst>
                  <a:gd fmla="val 41813" name="adj"/>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185" name="Google Shape;185;p17"/>
              <p:cNvGrpSpPr/>
              <p:nvPr/>
            </p:nvGrpSpPr>
            <p:grpSpPr>
              <a:xfrm>
                <a:off x="1724767" y="1997850"/>
                <a:ext cx="677002" cy="403636"/>
                <a:chOff x="1724767" y="1997850"/>
                <a:chExt cx="677002" cy="403636"/>
              </a:xfrm>
            </p:grpSpPr>
            <p:grpSp>
              <p:nvGrpSpPr>
                <p:cNvPr id="186" name="Google Shape;186;p17"/>
                <p:cNvGrpSpPr/>
                <p:nvPr/>
              </p:nvGrpSpPr>
              <p:grpSpPr>
                <a:xfrm>
                  <a:off x="1850775" y="1997850"/>
                  <a:ext cx="361500" cy="385607"/>
                  <a:chOff x="1850775" y="1997850"/>
                  <a:chExt cx="361500" cy="385607"/>
                </a:xfrm>
              </p:grpSpPr>
              <p:sp>
                <p:nvSpPr>
                  <p:cNvPr id="187" name="Google Shape;187;p17"/>
                  <p:cNvSpPr/>
                  <p:nvPr/>
                </p:nvSpPr>
                <p:spPr>
                  <a:xfrm rot="-2700000">
                    <a:off x="1897033" y="2081580"/>
                    <a:ext cx="268983" cy="242255"/>
                  </a:xfrm>
                  <a:prstGeom prst="teardrop">
                    <a:avLst>
                      <a:gd fmla="val 100000" name="adj"/>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88" name="Google Shape;188;p17"/>
                  <p:cNvSpPr/>
                  <p:nvPr/>
                </p:nvSpPr>
                <p:spPr>
                  <a:xfrm>
                    <a:off x="2025875" y="1997850"/>
                    <a:ext cx="26100" cy="59400"/>
                  </a:xfrm>
                  <a:prstGeom prst="triangle">
                    <a:avLst>
                      <a:gd fmla="val 50000" name="adj"/>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89" name="Google Shape;189;p17"/>
                <p:cNvSpPr/>
                <p:nvPr/>
              </p:nvSpPr>
              <p:spPr>
                <a:xfrm rot="-1379323">
                  <a:off x="1829457" y="2102297"/>
                  <a:ext cx="268852" cy="242105"/>
                </a:xfrm>
                <a:prstGeom prst="teardrop">
                  <a:avLst>
                    <a:gd fmla="val 100000" name="adj"/>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90" name="Google Shape;190;p17"/>
                <p:cNvSpPr/>
                <p:nvPr/>
              </p:nvSpPr>
              <p:spPr>
                <a:xfrm rot="-438443">
                  <a:off x="1739125" y="2114210"/>
                  <a:ext cx="268884" cy="241981"/>
                </a:xfrm>
                <a:prstGeom prst="teardrop">
                  <a:avLst>
                    <a:gd fmla="val 100000" name="adj"/>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91" name="Google Shape;191;p17"/>
                <p:cNvSpPr/>
                <p:nvPr/>
              </p:nvSpPr>
              <p:spPr>
                <a:xfrm rot="-4491759">
                  <a:off x="2008128" y="2119025"/>
                  <a:ext cx="268828" cy="242121"/>
                </a:xfrm>
                <a:prstGeom prst="teardrop">
                  <a:avLst>
                    <a:gd fmla="val 116147" name="adj"/>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92" name="Google Shape;192;p17"/>
                <p:cNvSpPr/>
                <p:nvPr/>
              </p:nvSpPr>
              <p:spPr>
                <a:xfrm rot="-5400000">
                  <a:off x="2146319" y="2131926"/>
                  <a:ext cx="268800" cy="242100"/>
                </a:xfrm>
                <a:prstGeom prst="teardrop">
                  <a:avLst>
                    <a:gd fmla="val 116147" name="adj"/>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93" name="Google Shape;193;p17"/>
              <p:cNvSpPr/>
              <p:nvPr/>
            </p:nvSpPr>
            <p:spPr>
              <a:xfrm flipH="1">
                <a:off x="966925" y="2124050"/>
                <a:ext cx="939300" cy="341700"/>
              </a:xfrm>
              <a:prstGeom prst="round1Rect">
                <a:avLst>
                  <a:gd fmla="val 41813" name="adj"/>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94" name="Google Shape;194;p17"/>
              <p:cNvSpPr/>
              <p:nvPr/>
            </p:nvSpPr>
            <p:spPr>
              <a:xfrm flipH="1">
                <a:off x="929825" y="2132350"/>
                <a:ext cx="885900" cy="341700"/>
              </a:xfrm>
              <a:prstGeom prst="round1Rect">
                <a:avLst>
                  <a:gd fmla="val 41813" name="adj"/>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95" name="Google Shape;195;p17"/>
              <p:cNvSpPr/>
              <p:nvPr/>
            </p:nvSpPr>
            <p:spPr>
              <a:xfrm>
                <a:off x="929825" y="2321725"/>
                <a:ext cx="2221800" cy="419100"/>
              </a:xfrm>
              <a:prstGeom prst="rect">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196" name="Google Shape;196;p17"/>
            <p:cNvSpPr/>
            <p:nvPr/>
          </p:nvSpPr>
          <p:spPr>
            <a:xfrm rot="5400000">
              <a:off x="1943875" y="575675"/>
              <a:ext cx="264300" cy="2218200"/>
            </a:xfrm>
            <a:prstGeom prst="leftBrace">
              <a:avLst>
                <a:gd fmla="val 84695" name="adj1"/>
                <a:gd fmla="val 50000" name="adj2"/>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197" name="Google Shape;197;p17"/>
          <p:cNvGrpSpPr/>
          <p:nvPr/>
        </p:nvGrpSpPr>
        <p:grpSpPr>
          <a:xfrm>
            <a:off x="1482915" y="2629618"/>
            <a:ext cx="1446840" cy="985850"/>
            <a:chOff x="1416775" y="2612175"/>
            <a:chExt cx="1484700" cy="993400"/>
          </a:xfrm>
        </p:grpSpPr>
        <p:cxnSp>
          <p:nvCxnSpPr>
            <p:cNvPr id="198" name="Google Shape;198;p17"/>
            <p:cNvCxnSpPr/>
            <p:nvPr/>
          </p:nvCxnSpPr>
          <p:spPr>
            <a:xfrm flipH="1" rot="10800000">
              <a:off x="2159125" y="2612175"/>
              <a:ext cx="4800" cy="513000"/>
            </a:xfrm>
            <a:prstGeom prst="straightConnector1">
              <a:avLst/>
            </a:prstGeom>
            <a:noFill/>
            <a:ln cap="flat" cmpd="sng" w="9525">
              <a:solidFill>
                <a:srgbClr val="93C47D"/>
              </a:solidFill>
              <a:prstDash val="solid"/>
              <a:round/>
              <a:headEnd len="sm" w="sm" type="none"/>
              <a:tailEnd len="med" w="med" type="triangle"/>
            </a:ln>
          </p:spPr>
        </p:cxnSp>
        <p:grpSp>
          <p:nvGrpSpPr>
            <p:cNvPr id="199" name="Google Shape;199;p17"/>
            <p:cNvGrpSpPr/>
            <p:nvPr/>
          </p:nvGrpSpPr>
          <p:grpSpPr>
            <a:xfrm>
              <a:off x="1416775" y="3048975"/>
              <a:ext cx="1484700" cy="556600"/>
              <a:chOff x="1416775" y="3125175"/>
              <a:chExt cx="1484700" cy="556600"/>
            </a:xfrm>
          </p:grpSpPr>
          <p:sp>
            <p:nvSpPr>
              <p:cNvPr id="200" name="Google Shape;200;p17"/>
              <p:cNvSpPr/>
              <p:nvPr/>
            </p:nvSpPr>
            <p:spPr>
              <a:xfrm>
                <a:off x="1557350" y="3190075"/>
                <a:ext cx="1181100" cy="491700"/>
              </a:xfrm>
              <a:prstGeom prst="roundRect">
                <a:avLst>
                  <a:gd fmla="val 16667" name="adj"/>
                </a:avLst>
              </a:prstGeom>
              <a:solidFill>
                <a:schemeClr val="lt2"/>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01" name="Google Shape;201;p17"/>
              <p:cNvSpPr txBox="1"/>
              <p:nvPr/>
            </p:nvSpPr>
            <p:spPr>
              <a:xfrm>
                <a:off x="1416775" y="3125175"/>
                <a:ext cx="1484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“ELIZA”</a:t>
                </a:r>
                <a:endParaRPr b="0" i="0" sz="1400" u="none" cap="none" strike="noStrike">
                  <a:solidFill>
                    <a:schemeClr val="dk1"/>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(First chatbot)</a:t>
                </a:r>
                <a:endParaRPr b="0" i="0" sz="1400" u="none" cap="none" strike="noStrike">
                  <a:solidFill>
                    <a:schemeClr val="dk1"/>
                  </a:solidFill>
                  <a:latin typeface="Nunito"/>
                  <a:ea typeface="Nunito"/>
                  <a:cs typeface="Nunito"/>
                  <a:sym typeface="Nunito"/>
                </a:endParaRPr>
              </a:p>
            </p:txBody>
          </p:sp>
        </p:grpSp>
      </p:grpSp>
      <p:grpSp>
        <p:nvGrpSpPr>
          <p:cNvPr id="202" name="Google Shape;202;p17"/>
          <p:cNvGrpSpPr/>
          <p:nvPr/>
        </p:nvGrpSpPr>
        <p:grpSpPr>
          <a:xfrm>
            <a:off x="3421050" y="2629618"/>
            <a:ext cx="1446840" cy="986768"/>
            <a:chOff x="3405625" y="2612175"/>
            <a:chExt cx="1484700" cy="994325"/>
          </a:xfrm>
        </p:grpSpPr>
        <p:cxnSp>
          <p:nvCxnSpPr>
            <p:cNvPr id="203" name="Google Shape;203;p17"/>
            <p:cNvCxnSpPr/>
            <p:nvPr/>
          </p:nvCxnSpPr>
          <p:spPr>
            <a:xfrm flipH="1" rot="10800000">
              <a:off x="4147975" y="2612175"/>
              <a:ext cx="4800" cy="513000"/>
            </a:xfrm>
            <a:prstGeom prst="straightConnector1">
              <a:avLst/>
            </a:prstGeom>
            <a:noFill/>
            <a:ln cap="flat" cmpd="sng" w="9525">
              <a:solidFill>
                <a:srgbClr val="FFE59A"/>
              </a:solidFill>
              <a:prstDash val="solid"/>
              <a:round/>
              <a:headEnd len="sm" w="sm" type="none"/>
              <a:tailEnd len="med" w="med" type="triangle"/>
            </a:ln>
          </p:spPr>
        </p:cxnSp>
        <p:grpSp>
          <p:nvGrpSpPr>
            <p:cNvPr id="204" name="Google Shape;204;p17"/>
            <p:cNvGrpSpPr/>
            <p:nvPr/>
          </p:nvGrpSpPr>
          <p:grpSpPr>
            <a:xfrm>
              <a:off x="3405625" y="3048975"/>
              <a:ext cx="1484700" cy="557525"/>
              <a:chOff x="3405625" y="3109950"/>
              <a:chExt cx="1484700" cy="557525"/>
            </a:xfrm>
          </p:grpSpPr>
          <p:sp>
            <p:nvSpPr>
              <p:cNvPr id="205" name="Google Shape;205;p17"/>
              <p:cNvSpPr/>
              <p:nvPr/>
            </p:nvSpPr>
            <p:spPr>
              <a:xfrm>
                <a:off x="3773850" y="3175775"/>
                <a:ext cx="753600" cy="491700"/>
              </a:xfrm>
              <a:prstGeom prst="roundRect">
                <a:avLst>
                  <a:gd fmla="val 16667" name="adj"/>
                </a:avLst>
              </a:prstGeom>
              <a:solidFill>
                <a:schemeClr val="lt2"/>
              </a:solidFill>
              <a:ln cap="flat" cmpd="sng" w="9525">
                <a:solidFill>
                  <a:srgbClr val="FFE59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06" name="Google Shape;206;p17"/>
              <p:cNvSpPr txBox="1"/>
              <p:nvPr/>
            </p:nvSpPr>
            <p:spPr>
              <a:xfrm>
                <a:off x="3405625" y="3109950"/>
                <a:ext cx="1484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“Expert” systems</a:t>
                </a:r>
                <a:endParaRPr b="0" i="0" sz="1400" u="none" cap="none" strike="noStrike">
                  <a:solidFill>
                    <a:schemeClr val="dk1"/>
                  </a:solidFill>
                  <a:latin typeface="Nunito"/>
                  <a:ea typeface="Nunito"/>
                  <a:cs typeface="Nunito"/>
                  <a:sym typeface="Nunito"/>
                </a:endParaRPr>
              </a:p>
            </p:txBody>
          </p:sp>
        </p:grpSp>
      </p:grpSp>
      <p:grpSp>
        <p:nvGrpSpPr>
          <p:cNvPr id="207" name="Google Shape;207;p17"/>
          <p:cNvGrpSpPr/>
          <p:nvPr/>
        </p:nvGrpSpPr>
        <p:grpSpPr>
          <a:xfrm>
            <a:off x="4261995" y="2617635"/>
            <a:ext cx="1446840" cy="1009767"/>
            <a:chOff x="4268575" y="2612125"/>
            <a:chExt cx="1484700" cy="1017500"/>
          </a:xfrm>
        </p:grpSpPr>
        <p:cxnSp>
          <p:nvCxnSpPr>
            <p:cNvPr id="208" name="Google Shape;208;p17"/>
            <p:cNvCxnSpPr/>
            <p:nvPr/>
          </p:nvCxnSpPr>
          <p:spPr>
            <a:xfrm rot="10800000">
              <a:off x="5015650" y="2612125"/>
              <a:ext cx="1200" cy="528000"/>
            </a:xfrm>
            <a:prstGeom prst="straightConnector1">
              <a:avLst/>
            </a:prstGeom>
            <a:noFill/>
            <a:ln cap="flat" cmpd="sng" w="9525">
              <a:solidFill>
                <a:srgbClr val="EA9999"/>
              </a:solidFill>
              <a:prstDash val="solid"/>
              <a:round/>
              <a:headEnd len="sm" w="sm" type="none"/>
              <a:tailEnd len="med" w="med" type="triangle"/>
            </a:ln>
          </p:spPr>
        </p:cxnSp>
        <p:grpSp>
          <p:nvGrpSpPr>
            <p:cNvPr id="209" name="Google Shape;209;p17"/>
            <p:cNvGrpSpPr/>
            <p:nvPr/>
          </p:nvGrpSpPr>
          <p:grpSpPr>
            <a:xfrm>
              <a:off x="4268575" y="3071488"/>
              <a:ext cx="1484700" cy="558137"/>
              <a:chOff x="4268575" y="3132463"/>
              <a:chExt cx="1484700" cy="558137"/>
            </a:xfrm>
          </p:grpSpPr>
          <p:sp>
            <p:nvSpPr>
              <p:cNvPr id="210" name="Google Shape;210;p17"/>
              <p:cNvSpPr/>
              <p:nvPr/>
            </p:nvSpPr>
            <p:spPr>
              <a:xfrm>
                <a:off x="4634125" y="3198900"/>
                <a:ext cx="753600" cy="491700"/>
              </a:xfrm>
              <a:prstGeom prst="roundRect">
                <a:avLst>
                  <a:gd fmla="val 16667" name="adj"/>
                </a:avLst>
              </a:prstGeom>
              <a:solidFill>
                <a:schemeClr val="lt2"/>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11" name="Google Shape;211;p17"/>
              <p:cNvSpPr txBox="1"/>
              <p:nvPr/>
            </p:nvSpPr>
            <p:spPr>
              <a:xfrm>
                <a:off x="4268575" y="3132463"/>
                <a:ext cx="1484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WWW</a:t>
                </a:r>
                <a:endParaRPr b="0" i="0" sz="1400" u="none" cap="none" strike="noStrike">
                  <a:solidFill>
                    <a:schemeClr val="dk1"/>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invented</a:t>
                </a:r>
                <a:endParaRPr b="0" i="0" sz="1400" u="none" cap="none" strike="noStrike">
                  <a:solidFill>
                    <a:schemeClr val="dk1"/>
                  </a:solidFill>
                  <a:latin typeface="Nunito"/>
                  <a:ea typeface="Nunito"/>
                  <a:cs typeface="Nunito"/>
                  <a:sym typeface="Nunito"/>
                </a:endParaRPr>
              </a:p>
            </p:txBody>
          </p:sp>
        </p:grpSp>
      </p:grpSp>
      <p:sp>
        <p:nvSpPr>
          <p:cNvPr id="212" name="Google Shape;212;p17"/>
          <p:cNvSpPr txBox="1"/>
          <p:nvPr/>
        </p:nvSpPr>
        <p:spPr>
          <a:xfrm>
            <a:off x="8116654" y="1278757"/>
            <a:ext cx="1058307" cy="487963"/>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E88A27"/>
                </a:solidFill>
                <a:latin typeface="Nunito"/>
                <a:ea typeface="Nunito"/>
                <a:cs typeface="Nunito"/>
                <a:sym typeface="Nunito"/>
              </a:rPr>
              <a:t>Deep </a:t>
            </a:r>
            <a:endParaRPr b="1" i="0" sz="1400" u="none" cap="none" strike="noStrike">
              <a:solidFill>
                <a:srgbClr val="E88A27"/>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E88A27"/>
                </a:solidFill>
                <a:latin typeface="Nunito"/>
                <a:ea typeface="Nunito"/>
                <a:cs typeface="Nunito"/>
                <a:sym typeface="Nunito"/>
              </a:rPr>
              <a:t>learning</a:t>
            </a:r>
            <a:endParaRPr b="1" i="0" sz="1400" u="none" cap="none" strike="noStrike">
              <a:solidFill>
                <a:srgbClr val="E88A27"/>
              </a:solidFill>
              <a:latin typeface="Nunito"/>
              <a:ea typeface="Nunito"/>
              <a:cs typeface="Nunito"/>
              <a:sym typeface="Nunito"/>
            </a:endParaRPr>
          </a:p>
        </p:txBody>
      </p:sp>
      <p:cxnSp>
        <p:nvCxnSpPr>
          <p:cNvPr id="213" name="Google Shape;213;p17"/>
          <p:cNvCxnSpPr/>
          <p:nvPr/>
        </p:nvCxnSpPr>
        <p:spPr>
          <a:xfrm>
            <a:off x="120832" y="2616959"/>
            <a:ext cx="8706768" cy="0"/>
          </a:xfrm>
          <a:prstGeom prst="straightConnector1">
            <a:avLst/>
          </a:prstGeom>
          <a:noFill/>
          <a:ln cap="flat" cmpd="sng" w="19050">
            <a:solidFill>
              <a:schemeClr val="dk1"/>
            </a:solidFill>
            <a:prstDash val="solid"/>
            <a:round/>
            <a:headEnd len="sm" w="sm" type="none"/>
            <a:tailEnd len="sm" w="sm" type="none"/>
          </a:ln>
        </p:spPr>
      </p:cxnSp>
      <p:grpSp>
        <p:nvGrpSpPr>
          <p:cNvPr id="214" name="Google Shape;214;p17"/>
          <p:cNvGrpSpPr/>
          <p:nvPr/>
        </p:nvGrpSpPr>
        <p:grpSpPr>
          <a:xfrm>
            <a:off x="5818271" y="2627534"/>
            <a:ext cx="1446840" cy="2117261"/>
            <a:chOff x="5865575" y="2610075"/>
            <a:chExt cx="1484700" cy="2133475"/>
          </a:xfrm>
        </p:grpSpPr>
        <p:grpSp>
          <p:nvGrpSpPr>
            <p:cNvPr id="215" name="Google Shape;215;p17"/>
            <p:cNvGrpSpPr/>
            <p:nvPr/>
          </p:nvGrpSpPr>
          <p:grpSpPr>
            <a:xfrm>
              <a:off x="5979675" y="2610075"/>
              <a:ext cx="1257000" cy="2133475"/>
              <a:chOff x="5979675" y="2610075"/>
              <a:chExt cx="1257000" cy="2133475"/>
            </a:xfrm>
          </p:grpSpPr>
          <p:cxnSp>
            <p:nvCxnSpPr>
              <p:cNvPr id="216" name="Google Shape;216;p17"/>
              <p:cNvCxnSpPr/>
              <p:nvPr/>
            </p:nvCxnSpPr>
            <p:spPr>
              <a:xfrm flipH="1" rot="10800000">
                <a:off x="6305550" y="2610075"/>
                <a:ext cx="4800" cy="1495200"/>
              </a:xfrm>
              <a:prstGeom prst="straightConnector1">
                <a:avLst/>
              </a:prstGeom>
              <a:noFill/>
              <a:ln cap="flat" cmpd="sng" w="9525">
                <a:solidFill>
                  <a:srgbClr val="EA9999"/>
                </a:solidFill>
                <a:prstDash val="solid"/>
                <a:round/>
                <a:headEnd len="sm" w="sm" type="none"/>
                <a:tailEnd len="med" w="med" type="triangle"/>
              </a:ln>
            </p:spPr>
          </p:cxnSp>
          <p:sp>
            <p:nvSpPr>
              <p:cNvPr id="217" name="Google Shape;217;p17"/>
              <p:cNvSpPr/>
              <p:nvPr/>
            </p:nvSpPr>
            <p:spPr>
              <a:xfrm>
                <a:off x="5979675" y="4059850"/>
                <a:ext cx="1257000" cy="683700"/>
              </a:xfrm>
              <a:prstGeom prst="roundRect">
                <a:avLst>
                  <a:gd fmla="val 10396" name="adj"/>
                </a:avLst>
              </a:prstGeom>
              <a:solidFill>
                <a:schemeClr val="lt2"/>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sp>
          <p:nvSpPr>
            <p:cNvPr id="218" name="Google Shape;218;p17"/>
            <p:cNvSpPr txBox="1"/>
            <p:nvPr/>
          </p:nvSpPr>
          <p:spPr>
            <a:xfrm>
              <a:off x="5865575" y="4010250"/>
              <a:ext cx="1484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Developments:</a:t>
              </a:r>
              <a:endParaRPr b="0" i="0" sz="1400" u="none" cap="none" strike="noStrike">
                <a:solidFill>
                  <a:schemeClr val="dk1"/>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TBAs, PGMs, and SVMs</a:t>
              </a:r>
              <a:endParaRPr b="0" i="0" sz="1400" u="none" cap="none" strike="noStrike">
                <a:solidFill>
                  <a:schemeClr val="dk1"/>
                </a:solidFill>
                <a:latin typeface="Nunito"/>
                <a:ea typeface="Nunito"/>
                <a:cs typeface="Nunito"/>
                <a:sym typeface="Nunito"/>
              </a:endParaRPr>
            </a:p>
          </p:txBody>
        </p:sp>
      </p:grpSp>
      <p:grpSp>
        <p:nvGrpSpPr>
          <p:cNvPr id="219" name="Google Shape;219;p17"/>
          <p:cNvGrpSpPr/>
          <p:nvPr/>
        </p:nvGrpSpPr>
        <p:grpSpPr>
          <a:xfrm>
            <a:off x="8318643" y="2227398"/>
            <a:ext cx="817118" cy="487963"/>
            <a:chOff x="8431375" y="2206875"/>
            <a:chExt cx="838500" cy="491700"/>
          </a:xfrm>
        </p:grpSpPr>
        <p:cxnSp>
          <p:nvCxnSpPr>
            <p:cNvPr id="220" name="Google Shape;220;p17"/>
            <p:cNvCxnSpPr/>
            <p:nvPr/>
          </p:nvCxnSpPr>
          <p:spPr>
            <a:xfrm>
              <a:off x="8850475" y="2498463"/>
              <a:ext cx="300" cy="200100"/>
            </a:xfrm>
            <a:prstGeom prst="straightConnector1">
              <a:avLst/>
            </a:prstGeom>
            <a:noFill/>
            <a:ln cap="flat" cmpd="sng" w="19050">
              <a:solidFill>
                <a:schemeClr val="dk1"/>
              </a:solidFill>
              <a:prstDash val="solid"/>
              <a:round/>
              <a:headEnd len="sm" w="sm" type="none"/>
              <a:tailEnd len="sm" w="sm" type="none"/>
            </a:ln>
          </p:spPr>
        </p:cxnSp>
        <p:sp>
          <p:nvSpPr>
            <p:cNvPr id="221" name="Google Shape;221;p17"/>
            <p:cNvSpPr txBox="1"/>
            <p:nvPr/>
          </p:nvSpPr>
          <p:spPr>
            <a:xfrm>
              <a:off x="8431375" y="2206875"/>
              <a:ext cx="8385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Nunito"/>
                  <a:ea typeface="Nunito"/>
                  <a:cs typeface="Nunito"/>
                  <a:sym typeface="Nunito"/>
                </a:rPr>
                <a:t>2020</a:t>
              </a:r>
              <a:endParaRPr b="0" i="0" sz="1200" u="none" cap="none" strike="noStrike">
                <a:solidFill>
                  <a:schemeClr val="dk1"/>
                </a:solidFill>
                <a:latin typeface="Nunito"/>
                <a:ea typeface="Nunito"/>
                <a:cs typeface="Nunito"/>
                <a:sym typeface="Nunito"/>
              </a:endParaRPr>
            </a:p>
          </p:txBody>
        </p:sp>
      </p:grpSp>
      <p:grpSp>
        <p:nvGrpSpPr>
          <p:cNvPr id="222" name="Google Shape;222;p17"/>
          <p:cNvGrpSpPr/>
          <p:nvPr/>
        </p:nvGrpSpPr>
        <p:grpSpPr>
          <a:xfrm>
            <a:off x="-109515" y="2227398"/>
            <a:ext cx="817118" cy="487963"/>
            <a:chOff x="-217325" y="2206875"/>
            <a:chExt cx="838500" cy="491700"/>
          </a:xfrm>
        </p:grpSpPr>
        <p:cxnSp>
          <p:nvCxnSpPr>
            <p:cNvPr id="223" name="Google Shape;223;p17"/>
            <p:cNvCxnSpPr/>
            <p:nvPr/>
          </p:nvCxnSpPr>
          <p:spPr>
            <a:xfrm>
              <a:off x="201775" y="2498463"/>
              <a:ext cx="300" cy="200100"/>
            </a:xfrm>
            <a:prstGeom prst="straightConnector1">
              <a:avLst/>
            </a:prstGeom>
            <a:noFill/>
            <a:ln cap="flat" cmpd="sng" w="19050">
              <a:solidFill>
                <a:schemeClr val="dk1"/>
              </a:solidFill>
              <a:prstDash val="solid"/>
              <a:round/>
              <a:headEnd len="sm" w="sm" type="none"/>
              <a:tailEnd len="sm" w="sm" type="none"/>
            </a:ln>
          </p:spPr>
        </p:cxnSp>
        <p:sp>
          <p:nvSpPr>
            <p:cNvPr id="224" name="Google Shape;224;p17"/>
            <p:cNvSpPr txBox="1"/>
            <p:nvPr/>
          </p:nvSpPr>
          <p:spPr>
            <a:xfrm>
              <a:off x="-217325" y="2206875"/>
              <a:ext cx="8385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Nunito"/>
                  <a:ea typeface="Nunito"/>
                  <a:cs typeface="Nunito"/>
                  <a:sym typeface="Nunito"/>
                </a:rPr>
                <a:t>1950</a:t>
              </a:r>
              <a:endParaRPr b="0" i="0" sz="1200" u="none" cap="none" strike="noStrike">
                <a:solidFill>
                  <a:schemeClr val="dk1"/>
                </a:solidFill>
                <a:latin typeface="Nunito"/>
                <a:ea typeface="Nunito"/>
                <a:cs typeface="Nunito"/>
                <a:sym typeface="Nunito"/>
              </a:endParaRPr>
            </a:p>
          </p:txBody>
        </p:sp>
      </p:grpSp>
      <p:grpSp>
        <p:nvGrpSpPr>
          <p:cNvPr id="225" name="Google Shape;225;p17"/>
          <p:cNvGrpSpPr/>
          <p:nvPr/>
        </p:nvGrpSpPr>
        <p:grpSpPr>
          <a:xfrm>
            <a:off x="5910598" y="2227398"/>
            <a:ext cx="817118" cy="487963"/>
            <a:chOff x="5960318" y="2206875"/>
            <a:chExt cx="838500" cy="491700"/>
          </a:xfrm>
        </p:grpSpPr>
        <p:cxnSp>
          <p:nvCxnSpPr>
            <p:cNvPr id="226" name="Google Shape;226;p17"/>
            <p:cNvCxnSpPr/>
            <p:nvPr/>
          </p:nvCxnSpPr>
          <p:spPr>
            <a:xfrm>
              <a:off x="6379418" y="2498463"/>
              <a:ext cx="300" cy="200100"/>
            </a:xfrm>
            <a:prstGeom prst="straightConnector1">
              <a:avLst/>
            </a:prstGeom>
            <a:noFill/>
            <a:ln cap="flat" cmpd="sng" w="19050">
              <a:solidFill>
                <a:schemeClr val="dk1"/>
              </a:solidFill>
              <a:prstDash val="solid"/>
              <a:round/>
              <a:headEnd len="sm" w="sm" type="none"/>
              <a:tailEnd len="sm" w="sm" type="none"/>
            </a:ln>
          </p:spPr>
        </p:cxnSp>
        <p:sp>
          <p:nvSpPr>
            <p:cNvPr id="227" name="Google Shape;227;p17"/>
            <p:cNvSpPr txBox="1"/>
            <p:nvPr/>
          </p:nvSpPr>
          <p:spPr>
            <a:xfrm>
              <a:off x="5960318" y="2206875"/>
              <a:ext cx="8385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Nunito"/>
                  <a:ea typeface="Nunito"/>
                  <a:cs typeface="Nunito"/>
                  <a:sym typeface="Nunito"/>
                </a:rPr>
                <a:t>2000</a:t>
              </a:r>
              <a:endParaRPr b="0" i="0" sz="1200" u="none" cap="none" strike="noStrike">
                <a:solidFill>
                  <a:schemeClr val="dk1"/>
                </a:solidFill>
                <a:latin typeface="Nunito"/>
                <a:ea typeface="Nunito"/>
                <a:cs typeface="Nunito"/>
                <a:sym typeface="Nunito"/>
              </a:endParaRPr>
            </a:p>
          </p:txBody>
        </p:sp>
      </p:grpSp>
      <p:grpSp>
        <p:nvGrpSpPr>
          <p:cNvPr id="228" name="Google Shape;228;p17"/>
          <p:cNvGrpSpPr/>
          <p:nvPr/>
        </p:nvGrpSpPr>
        <p:grpSpPr>
          <a:xfrm>
            <a:off x="4706575" y="2227398"/>
            <a:ext cx="817118" cy="487963"/>
            <a:chOff x="4724789" y="2206875"/>
            <a:chExt cx="838500" cy="491700"/>
          </a:xfrm>
        </p:grpSpPr>
        <p:cxnSp>
          <p:nvCxnSpPr>
            <p:cNvPr id="229" name="Google Shape;229;p17"/>
            <p:cNvCxnSpPr/>
            <p:nvPr/>
          </p:nvCxnSpPr>
          <p:spPr>
            <a:xfrm>
              <a:off x="5143889" y="2498463"/>
              <a:ext cx="300" cy="200100"/>
            </a:xfrm>
            <a:prstGeom prst="straightConnector1">
              <a:avLst/>
            </a:prstGeom>
            <a:noFill/>
            <a:ln cap="flat" cmpd="sng" w="19050">
              <a:solidFill>
                <a:schemeClr val="dk1"/>
              </a:solidFill>
              <a:prstDash val="solid"/>
              <a:round/>
              <a:headEnd len="sm" w="sm" type="none"/>
              <a:tailEnd len="sm" w="sm" type="none"/>
            </a:ln>
          </p:spPr>
        </p:cxnSp>
        <p:sp>
          <p:nvSpPr>
            <p:cNvPr id="230" name="Google Shape;230;p17"/>
            <p:cNvSpPr txBox="1"/>
            <p:nvPr/>
          </p:nvSpPr>
          <p:spPr>
            <a:xfrm>
              <a:off x="4724789" y="2206875"/>
              <a:ext cx="8385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Nunito"/>
                  <a:ea typeface="Nunito"/>
                  <a:cs typeface="Nunito"/>
                  <a:sym typeface="Nunito"/>
                </a:rPr>
                <a:t>1990</a:t>
              </a:r>
              <a:endParaRPr b="0" i="0" sz="1200" u="none" cap="none" strike="noStrike">
                <a:solidFill>
                  <a:schemeClr val="dk1"/>
                </a:solidFill>
                <a:latin typeface="Nunito"/>
                <a:ea typeface="Nunito"/>
                <a:cs typeface="Nunito"/>
                <a:sym typeface="Nunito"/>
              </a:endParaRPr>
            </a:p>
          </p:txBody>
        </p:sp>
      </p:grpSp>
      <p:grpSp>
        <p:nvGrpSpPr>
          <p:cNvPr id="231" name="Google Shape;231;p17"/>
          <p:cNvGrpSpPr/>
          <p:nvPr/>
        </p:nvGrpSpPr>
        <p:grpSpPr>
          <a:xfrm>
            <a:off x="3502553" y="2227398"/>
            <a:ext cx="817118" cy="487963"/>
            <a:chOff x="3489261" y="2206875"/>
            <a:chExt cx="838500" cy="491700"/>
          </a:xfrm>
        </p:grpSpPr>
        <p:cxnSp>
          <p:nvCxnSpPr>
            <p:cNvPr id="232" name="Google Shape;232;p17"/>
            <p:cNvCxnSpPr/>
            <p:nvPr/>
          </p:nvCxnSpPr>
          <p:spPr>
            <a:xfrm>
              <a:off x="3908361" y="2498463"/>
              <a:ext cx="300" cy="200100"/>
            </a:xfrm>
            <a:prstGeom prst="straightConnector1">
              <a:avLst/>
            </a:prstGeom>
            <a:noFill/>
            <a:ln cap="flat" cmpd="sng" w="19050">
              <a:solidFill>
                <a:schemeClr val="dk1"/>
              </a:solidFill>
              <a:prstDash val="solid"/>
              <a:round/>
              <a:headEnd len="sm" w="sm" type="none"/>
              <a:tailEnd len="sm" w="sm" type="none"/>
            </a:ln>
          </p:spPr>
        </p:cxnSp>
        <p:sp>
          <p:nvSpPr>
            <p:cNvPr id="233" name="Google Shape;233;p17"/>
            <p:cNvSpPr txBox="1"/>
            <p:nvPr/>
          </p:nvSpPr>
          <p:spPr>
            <a:xfrm>
              <a:off x="3489261" y="2206875"/>
              <a:ext cx="8385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Nunito"/>
                  <a:ea typeface="Nunito"/>
                  <a:cs typeface="Nunito"/>
                  <a:sym typeface="Nunito"/>
                </a:rPr>
                <a:t>1980</a:t>
              </a:r>
              <a:endParaRPr b="0" i="0" sz="1200" u="none" cap="none" strike="noStrike">
                <a:solidFill>
                  <a:schemeClr val="dk1"/>
                </a:solidFill>
                <a:latin typeface="Nunito"/>
                <a:ea typeface="Nunito"/>
                <a:cs typeface="Nunito"/>
                <a:sym typeface="Nunito"/>
              </a:endParaRPr>
            </a:p>
          </p:txBody>
        </p:sp>
      </p:grpSp>
      <p:grpSp>
        <p:nvGrpSpPr>
          <p:cNvPr id="234" name="Google Shape;234;p17"/>
          <p:cNvGrpSpPr/>
          <p:nvPr/>
        </p:nvGrpSpPr>
        <p:grpSpPr>
          <a:xfrm>
            <a:off x="1094508" y="2227398"/>
            <a:ext cx="817118" cy="487963"/>
            <a:chOff x="1018204" y="2206875"/>
            <a:chExt cx="838500" cy="491700"/>
          </a:xfrm>
        </p:grpSpPr>
        <p:cxnSp>
          <p:nvCxnSpPr>
            <p:cNvPr id="235" name="Google Shape;235;p17"/>
            <p:cNvCxnSpPr/>
            <p:nvPr/>
          </p:nvCxnSpPr>
          <p:spPr>
            <a:xfrm>
              <a:off x="1437304" y="2498463"/>
              <a:ext cx="300" cy="200100"/>
            </a:xfrm>
            <a:prstGeom prst="straightConnector1">
              <a:avLst/>
            </a:prstGeom>
            <a:noFill/>
            <a:ln cap="flat" cmpd="sng" w="19050">
              <a:solidFill>
                <a:schemeClr val="dk1"/>
              </a:solidFill>
              <a:prstDash val="solid"/>
              <a:round/>
              <a:headEnd len="sm" w="sm" type="none"/>
              <a:tailEnd len="sm" w="sm" type="none"/>
            </a:ln>
          </p:spPr>
        </p:cxnSp>
        <p:sp>
          <p:nvSpPr>
            <p:cNvPr id="236" name="Google Shape;236;p17"/>
            <p:cNvSpPr txBox="1"/>
            <p:nvPr/>
          </p:nvSpPr>
          <p:spPr>
            <a:xfrm>
              <a:off x="1018204" y="2206875"/>
              <a:ext cx="8385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Nunito"/>
                  <a:ea typeface="Nunito"/>
                  <a:cs typeface="Nunito"/>
                  <a:sym typeface="Nunito"/>
                </a:rPr>
                <a:t>1960</a:t>
              </a:r>
              <a:endParaRPr b="0" i="0" sz="1200" u="none" cap="none" strike="noStrike">
                <a:solidFill>
                  <a:schemeClr val="dk1"/>
                </a:solidFill>
                <a:latin typeface="Nunito"/>
                <a:ea typeface="Nunito"/>
                <a:cs typeface="Nunito"/>
                <a:sym typeface="Nunito"/>
              </a:endParaRPr>
            </a:p>
          </p:txBody>
        </p:sp>
      </p:grpSp>
      <p:grpSp>
        <p:nvGrpSpPr>
          <p:cNvPr id="237" name="Google Shape;237;p17"/>
          <p:cNvGrpSpPr/>
          <p:nvPr/>
        </p:nvGrpSpPr>
        <p:grpSpPr>
          <a:xfrm>
            <a:off x="2298530" y="2227398"/>
            <a:ext cx="817118" cy="487963"/>
            <a:chOff x="2253732" y="2206875"/>
            <a:chExt cx="838500" cy="491700"/>
          </a:xfrm>
        </p:grpSpPr>
        <p:cxnSp>
          <p:nvCxnSpPr>
            <p:cNvPr id="238" name="Google Shape;238;p17"/>
            <p:cNvCxnSpPr/>
            <p:nvPr/>
          </p:nvCxnSpPr>
          <p:spPr>
            <a:xfrm>
              <a:off x="2672832" y="2498463"/>
              <a:ext cx="300" cy="200100"/>
            </a:xfrm>
            <a:prstGeom prst="straightConnector1">
              <a:avLst/>
            </a:prstGeom>
            <a:noFill/>
            <a:ln cap="flat" cmpd="sng" w="19050">
              <a:solidFill>
                <a:schemeClr val="dk1"/>
              </a:solidFill>
              <a:prstDash val="solid"/>
              <a:round/>
              <a:headEnd len="sm" w="sm" type="none"/>
              <a:tailEnd len="sm" w="sm" type="none"/>
            </a:ln>
          </p:spPr>
        </p:cxnSp>
        <p:sp>
          <p:nvSpPr>
            <p:cNvPr id="239" name="Google Shape;239;p17"/>
            <p:cNvSpPr txBox="1"/>
            <p:nvPr/>
          </p:nvSpPr>
          <p:spPr>
            <a:xfrm>
              <a:off x="2253732" y="2206875"/>
              <a:ext cx="8385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Nunito"/>
                  <a:ea typeface="Nunito"/>
                  <a:cs typeface="Nunito"/>
                  <a:sym typeface="Nunito"/>
                </a:rPr>
                <a:t>1970</a:t>
              </a:r>
              <a:endParaRPr b="0" i="0" sz="1200" u="none" cap="none" strike="noStrike">
                <a:solidFill>
                  <a:schemeClr val="dk1"/>
                </a:solidFill>
                <a:latin typeface="Nunito"/>
                <a:ea typeface="Nunito"/>
                <a:cs typeface="Nunito"/>
                <a:sym typeface="Nunito"/>
              </a:endParaRPr>
            </a:p>
          </p:txBody>
        </p:sp>
      </p:grpSp>
      <p:grpSp>
        <p:nvGrpSpPr>
          <p:cNvPr id="240" name="Google Shape;240;p17"/>
          <p:cNvGrpSpPr/>
          <p:nvPr/>
        </p:nvGrpSpPr>
        <p:grpSpPr>
          <a:xfrm>
            <a:off x="1010344" y="1377923"/>
            <a:ext cx="2161636" cy="750260"/>
            <a:chOff x="1010344" y="1377923"/>
            <a:chExt cx="2161636" cy="750260"/>
          </a:xfrm>
        </p:grpSpPr>
        <p:sp>
          <p:nvSpPr>
            <p:cNvPr id="241" name="Google Shape;241;p17"/>
            <p:cNvSpPr txBox="1"/>
            <p:nvPr/>
          </p:nvSpPr>
          <p:spPr>
            <a:xfrm>
              <a:off x="1367754" y="1377923"/>
              <a:ext cx="1446840" cy="487963"/>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1" i="0" lang="en" sz="1400" u="none" cap="none" strike="noStrike">
                  <a:solidFill>
                    <a:srgbClr val="7FB069"/>
                  </a:solidFill>
                  <a:latin typeface="Nunito"/>
                  <a:ea typeface="Nunito"/>
                  <a:cs typeface="Nunito"/>
                  <a:sym typeface="Nunito"/>
                </a:rPr>
                <a:t>Symbolic AI</a:t>
              </a:r>
              <a:endParaRPr b="1" i="0" sz="1400" u="none" cap="none" strike="noStrike">
                <a:solidFill>
                  <a:srgbClr val="7FB069"/>
                </a:solidFill>
                <a:latin typeface="Nunito"/>
                <a:ea typeface="Nunito"/>
                <a:cs typeface="Nunito"/>
                <a:sym typeface="Nunito"/>
              </a:endParaRPr>
            </a:p>
          </p:txBody>
        </p:sp>
        <p:sp>
          <p:nvSpPr>
            <p:cNvPr id="242" name="Google Shape;242;p17"/>
            <p:cNvSpPr/>
            <p:nvPr/>
          </p:nvSpPr>
          <p:spPr>
            <a:xfrm rot="5400000">
              <a:off x="1960017" y="916219"/>
              <a:ext cx="262291" cy="2161636"/>
            </a:xfrm>
            <a:prstGeom prst="leftBrace">
              <a:avLst>
                <a:gd fmla="val 84695"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243" name="Google Shape;243;p17"/>
          <p:cNvGrpSpPr/>
          <p:nvPr/>
        </p:nvGrpSpPr>
        <p:grpSpPr>
          <a:xfrm>
            <a:off x="2726840" y="1278757"/>
            <a:ext cx="1627805" cy="849426"/>
            <a:chOff x="2726840" y="1278757"/>
            <a:chExt cx="1627805" cy="849426"/>
          </a:xfrm>
        </p:grpSpPr>
        <p:sp>
          <p:nvSpPr>
            <p:cNvPr id="244" name="Google Shape;244;p17"/>
            <p:cNvSpPr txBox="1"/>
            <p:nvPr/>
          </p:nvSpPr>
          <p:spPr>
            <a:xfrm>
              <a:off x="2726840" y="1278757"/>
              <a:ext cx="1627805" cy="487963"/>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4A7DCD"/>
                  </a:solidFill>
                  <a:latin typeface="Nunito"/>
                  <a:ea typeface="Nunito"/>
                  <a:cs typeface="Nunito"/>
                  <a:sym typeface="Nunito"/>
                </a:rPr>
                <a:t>First </a:t>
              </a:r>
              <a:endParaRPr b="1" i="0" sz="1400" u="none" cap="none" strike="noStrike">
                <a:solidFill>
                  <a:srgbClr val="4A7DCD"/>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4A7DCD"/>
                  </a:solidFill>
                  <a:latin typeface="Nunito"/>
                  <a:ea typeface="Nunito"/>
                  <a:cs typeface="Nunito"/>
                  <a:sym typeface="Nunito"/>
                </a:rPr>
                <a:t>AI winter</a:t>
              </a:r>
              <a:endParaRPr b="1" i="0" sz="1400" u="none" cap="none" strike="noStrike">
                <a:solidFill>
                  <a:srgbClr val="4A7DCD"/>
                </a:solidFill>
                <a:latin typeface="Nunito"/>
                <a:ea typeface="Nunito"/>
                <a:cs typeface="Nunito"/>
                <a:sym typeface="Nunito"/>
              </a:endParaRPr>
            </a:p>
          </p:txBody>
        </p:sp>
        <p:sp>
          <p:nvSpPr>
            <p:cNvPr id="245" name="Google Shape;245;p17"/>
            <p:cNvSpPr/>
            <p:nvPr/>
          </p:nvSpPr>
          <p:spPr>
            <a:xfrm rot="5400000">
              <a:off x="3409597" y="1629846"/>
              <a:ext cx="262291" cy="734383"/>
            </a:xfrm>
            <a:prstGeom prst="leftBrace">
              <a:avLst>
                <a:gd fmla="val 84695"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246" name="Google Shape;246;p17"/>
          <p:cNvGrpSpPr/>
          <p:nvPr/>
        </p:nvGrpSpPr>
        <p:grpSpPr>
          <a:xfrm>
            <a:off x="3612661" y="1377923"/>
            <a:ext cx="1446840" cy="750260"/>
            <a:chOff x="3612661" y="1377923"/>
            <a:chExt cx="1446840" cy="750260"/>
          </a:xfrm>
        </p:grpSpPr>
        <p:sp>
          <p:nvSpPr>
            <p:cNvPr id="247" name="Google Shape;247;p17"/>
            <p:cNvSpPr txBox="1"/>
            <p:nvPr/>
          </p:nvSpPr>
          <p:spPr>
            <a:xfrm>
              <a:off x="3612661" y="1377923"/>
              <a:ext cx="1446840" cy="487963"/>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1" i="0" lang="en" sz="1400" u="none" cap="none" strike="noStrike">
                  <a:solidFill>
                    <a:srgbClr val="FBD464"/>
                  </a:solidFill>
                  <a:latin typeface="Nunito"/>
                  <a:ea typeface="Nunito"/>
                  <a:cs typeface="Nunito"/>
                  <a:sym typeface="Nunito"/>
                </a:rPr>
                <a:t>Recovery</a:t>
              </a:r>
              <a:endParaRPr b="1" i="0" sz="1400" u="none" cap="none" strike="noStrike">
                <a:solidFill>
                  <a:srgbClr val="FBD464"/>
                </a:solidFill>
                <a:latin typeface="Nunito"/>
                <a:ea typeface="Nunito"/>
                <a:cs typeface="Nunito"/>
                <a:sym typeface="Nunito"/>
              </a:endParaRPr>
            </a:p>
          </p:txBody>
        </p:sp>
        <p:sp>
          <p:nvSpPr>
            <p:cNvPr id="248" name="Google Shape;248;p17"/>
            <p:cNvSpPr/>
            <p:nvPr/>
          </p:nvSpPr>
          <p:spPr>
            <a:xfrm rot="5400000">
              <a:off x="4204935" y="1568891"/>
              <a:ext cx="262291" cy="856293"/>
            </a:xfrm>
            <a:prstGeom prst="leftBrace">
              <a:avLst>
                <a:gd fmla="val 84695"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cxnSp>
        <p:nvCxnSpPr>
          <p:cNvPr id="249" name="Google Shape;249;p17"/>
          <p:cNvCxnSpPr/>
          <p:nvPr/>
        </p:nvCxnSpPr>
        <p:spPr>
          <a:xfrm flipH="1" rot="10800000">
            <a:off x="8837321" y="2616816"/>
            <a:ext cx="27481" cy="298"/>
          </a:xfrm>
          <a:prstGeom prst="straightConnector1">
            <a:avLst/>
          </a:prstGeom>
          <a:noFill/>
          <a:ln cap="flat" cmpd="sng" w="19050">
            <a:solidFill>
              <a:schemeClr val="dk1"/>
            </a:solidFill>
            <a:prstDash val="solid"/>
            <a:round/>
            <a:headEnd len="sm" w="sm" type="none"/>
            <a:tailEnd len="sm" w="sm" type="none"/>
          </a:ln>
        </p:spPr>
      </p:cxnSp>
      <p:cxnSp>
        <p:nvCxnSpPr>
          <p:cNvPr id="250" name="Google Shape;250;p17"/>
          <p:cNvCxnSpPr/>
          <p:nvPr/>
        </p:nvCxnSpPr>
        <p:spPr>
          <a:xfrm flipH="1" rot="10800000">
            <a:off x="8877781" y="2616816"/>
            <a:ext cx="27481" cy="298"/>
          </a:xfrm>
          <a:prstGeom prst="straightConnector1">
            <a:avLst/>
          </a:prstGeom>
          <a:noFill/>
          <a:ln cap="flat" cmpd="sng" w="19050">
            <a:solidFill>
              <a:schemeClr val="dk1"/>
            </a:solidFill>
            <a:prstDash val="solid"/>
            <a:round/>
            <a:headEnd len="sm" w="sm" type="none"/>
            <a:tailEnd len="sm" w="sm" type="none"/>
          </a:ln>
        </p:spPr>
      </p:cxnSp>
      <p:cxnSp>
        <p:nvCxnSpPr>
          <p:cNvPr id="251" name="Google Shape;251;p17"/>
          <p:cNvCxnSpPr/>
          <p:nvPr/>
        </p:nvCxnSpPr>
        <p:spPr>
          <a:xfrm flipH="1" rot="10800000">
            <a:off x="8918241" y="2616816"/>
            <a:ext cx="27481" cy="298"/>
          </a:xfrm>
          <a:prstGeom prst="straightConnector1">
            <a:avLst/>
          </a:prstGeom>
          <a:noFill/>
          <a:ln cap="flat" cmpd="sng" w="19050">
            <a:solidFill>
              <a:schemeClr val="dk1"/>
            </a:solidFill>
            <a:prstDash val="solid"/>
            <a:round/>
            <a:headEnd len="sm" w="sm" type="none"/>
            <a:tailEnd len="sm" w="sm" type="none"/>
          </a:ln>
        </p:spPr>
      </p:cxnSp>
      <p:cxnSp>
        <p:nvCxnSpPr>
          <p:cNvPr id="252" name="Google Shape;252;p17"/>
          <p:cNvCxnSpPr/>
          <p:nvPr/>
        </p:nvCxnSpPr>
        <p:spPr>
          <a:xfrm flipH="1" rot="10800000">
            <a:off x="8958701" y="2616816"/>
            <a:ext cx="27481" cy="298"/>
          </a:xfrm>
          <a:prstGeom prst="straightConnector1">
            <a:avLst/>
          </a:prstGeom>
          <a:noFill/>
          <a:ln cap="flat" cmpd="sng" w="19050">
            <a:solidFill>
              <a:schemeClr val="dk1"/>
            </a:solidFill>
            <a:prstDash val="solid"/>
            <a:round/>
            <a:headEnd len="sm" w="sm" type="none"/>
            <a:tailEnd len="sm" w="sm" type="none"/>
          </a:ln>
        </p:spPr>
      </p:cxnSp>
      <p:cxnSp>
        <p:nvCxnSpPr>
          <p:cNvPr id="253" name="Google Shape;253;p17"/>
          <p:cNvCxnSpPr/>
          <p:nvPr/>
        </p:nvCxnSpPr>
        <p:spPr>
          <a:xfrm flipH="1" rot="10800000">
            <a:off x="8999161" y="2616816"/>
            <a:ext cx="27481" cy="298"/>
          </a:xfrm>
          <a:prstGeom prst="straightConnector1">
            <a:avLst/>
          </a:prstGeom>
          <a:noFill/>
          <a:ln cap="flat" cmpd="sng" w="19050">
            <a:solidFill>
              <a:schemeClr val="dk1"/>
            </a:solidFill>
            <a:prstDash val="solid"/>
            <a:round/>
            <a:headEnd len="sm" w="sm" type="none"/>
            <a:tailEnd len="sm" w="sm" type="none"/>
          </a:ln>
        </p:spPr>
      </p:cxnSp>
      <p:sp>
        <p:nvSpPr>
          <p:cNvPr id="254" name="Google Shape;254;p17"/>
          <p:cNvSpPr/>
          <p:nvPr/>
        </p:nvSpPr>
        <p:spPr>
          <a:xfrm rot="5400000">
            <a:off x="8649350" y="916219"/>
            <a:ext cx="262291" cy="2161636"/>
          </a:xfrm>
          <a:prstGeom prst="leftBrace">
            <a:avLst>
              <a:gd fmla="val 84695" name="adj1"/>
              <a:gd fmla="val 53088"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255" name="Google Shape;255;p17"/>
          <p:cNvGrpSpPr/>
          <p:nvPr/>
        </p:nvGrpSpPr>
        <p:grpSpPr>
          <a:xfrm>
            <a:off x="579310" y="2629618"/>
            <a:ext cx="1446840" cy="1986313"/>
            <a:chOff x="420475" y="2612175"/>
            <a:chExt cx="1484700" cy="2001525"/>
          </a:xfrm>
        </p:grpSpPr>
        <p:cxnSp>
          <p:nvCxnSpPr>
            <p:cNvPr id="256" name="Google Shape;256;p17"/>
            <p:cNvCxnSpPr/>
            <p:nvPr/>
          </p:nvCxnSpPr>
          <p:spPr>
            <a:xfrm rot="10800000">
              <a:off x="1171450" y="2612175"/>
              <a:ext cx="900" cy="1252500"/>
            </a:xfrm>
            <a:prstGeom prst="straightConnector1">
              <a:avLst/>
            </a:prstGeom>
            <a:noFill/>
            <a:ln cap="flat" cmpd="sng" w="9525">
              <a:solidFill>
                <a:srgbClr val="93C47D"/>
              </a:solidFill>
              <a:prstDash val="solid"/>
              <a:round/>
              <a:headEnd len="sm" w="sm" type="none"/>
              <a:tailEnd len="med" w="med" type="triangle"/>
            </a:ln>
          </p:spPr>
        </p:cxnSp>
        <p:grpSp>
          <p:nvGrpSpPr>
            <p:cNvPr id="257" name="Google Shape;257;p17"/>
            <p:cNvGrpSpPr/>
            <p:nvPr/>
          </p:nvGrpSpPr>
          <p:grpSpPr>
            <a:xfrm>
              <a:off x="420475" y="3795750"/>
              <a:ext cx="1484700" cy="817950"/>
              <a:chOff x="420475" y="3871950"/>
              <a:chExt cx="1484700" cy="817950"/>
            </a:xfrm>
          </p:grpSpPr>
          <p:sp>
            <p:nvSpPr>
              <p:cNvPr id="258" name="Google Shape;258;p17"/>
              <p:cNvSpPr/>
              <p:nvPr/>
            </p:nvSpPr>
            <p:spPr>
              <a:xfrm>
                <a:off x="619825" y="3937800"/>
                <a:ext cx="1086000" cy="752100"/>
              </a:xfrm>
              <a:prstGeom prst="roundRect">
                <a:avLst>
                  <a:gd fmla="val 16667" name="adj"/>
                </a:avLst>
              </a:prstGeom>
              <a:solidFill>
                <a:schemeClr val="lt2"/>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59" name="Google Shape;259;p17"/>
              <p:cNvSpPr txBox="1"/>
              <p:nvPr/>
            </p:nvSpPr>
            <p:spPr>
              <a:xfrm>
                <a:off x="420475" y="3871950"/>
                <a:ext cx="1484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“Perceptron”</a:t>
                </a:r>
                <a:endParaRPr b="0" i="0" sz="1400" u="none" cap="none" strike="noStrike">
                  <a:solidFill>
                    <a:schemeClr val="dk1"/>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(First neural</a:t>
                </a:r>
                <a:endParaRPr b="0" i="0" sz="1400" u="none" cap="none" strike="noStrike">
                  <a:solidFill>
                    <a:schemeClr val="dk1"/>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network)</a:t>
                </a:r>
                <a:endParaRPr b="0" i="0" sz="1400" u="none" cap="none" strike="noStrike">
                  <a:solidFill>
                    <a:schemeClr val="dk1"/>
                  </a:solidFill>
                  <a:latin typeface="Nunito"/>
                  <a:ea typeface="Nunito"/>
                  <a:cs typeface="Nunito"/>
                  <a:sym typeface="Nunito"/>
                </a:endParaRPr>
              </a:p>
            </p:txBody>
          </p:sp>
        </p:grpSp>
      </p:grpSp>
      <p:grpSp>
        <p:nvGrpSpPr>
          <p:cNvPr id="260" name="Google Shape;260;p17"/>
          <p:cNvGrpSpPr/>
          <p:nvPr/>
        </p:nvGrpSpPr>
        <p:grpSpPr>
          <a:xfrm>
            <a:off x="5220488" y="2629618"/>
            <a:ext cx="1446840" cy="1189515"/>
            <a:chOff x="5252150" y="2612175"/>
            <a:chExt cx="1484700" cy="1198625"/>
          </a:xfrm>
        </p:grpSpPr>
        <p:cxnSp>
          <p:nvCxnSpPr>
            <p:cNvPr id="261" name="Google Shape;261;p17"/>
            <p:cNvCxnSpPr/>
            <p:nvPr/>
          </p:nvCxnSpPr>
          <p:spPr>
            <a:xfrm flipH="1" rot="10800000">
              <a:off x="6146900" y="2612175"/>
              <a:ext cx="4800" cy="513000"/>
            </a:xfrm>
            <a:prstGeom prst="straightConnector1">
              <a:avLst/>
            </a:prstGeom>
            <a:noFill/>
            <a:ln cap="flat" cmpd="sng" w="9525">
              <a:solidFill>
                <a:srgbClr val="EA9999"/>
              </a:solidFill>
              <a:prstDash val="solid"/>
              <a:round/>
              <a:headEnd len="sm" w="sm" type="none"/>
              <a:tailEnd len="med" w="med" type="triangle"/>
            </a:ln>
          </p:spPr>
        </p:cxnSp>
        <p:grpSp>
          <p:nvGrpSpPr>
            <p:cNvPr id="262" name="Google Shape;262;p17"/>
            <p:cNvGrpSpPr/>
            <p:nvPr/>
          </p:nvGrpSpPr>
          <p:grpSpPr>
            <a:xfrm>
              <a:off x="5252150" y="3048975"/>
              <a:ext cx="1484700" cy="761825"/>
              <a:chOff x="5252150" y="3109950"/>
              <a:chExt cx="1484700" cy="761825"/>
            </a:xfrm>
          </p:grpSpPr>
          <p:sp>
            <p:nvSpPr>
              <p:cNvPr id="263" name="Google Shape;263;p17"/>
              <p:cNvSpPr/>
              <p:nvPr/>
            </p:nvSpPr>
            <p:spPr>
              <a:xfrm>
                <a:off x="5542100" y="3186575"/>
                <a:ext cx="904800" cy="685200"/>
              </a:xfrm>
              <a:prstGeom prst="roundRect">
                <a:avLst>
                  <a:gd fmla="val 10986" name="adj"/>
                </a:avLst>
              </a:prstGeom>
              <a:solidFill>
                <a:schemeClr val="lt2"/>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64" name="Google Shape;264;p17"/>
              <p:cNvSpPr txBox="1"/>
              <p:nvPr/>
            </p:nvSpPr>
            <p:spPr>
              <a:xfrm>
                <a:off x="5252150" y="3109950"/>
                <a:ext cx="1484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Deep Blue</a:t>
                </a:r>
                <a:endParaRPr b="0" i="0" sz="1400" u="none" cap="none" strike="noStrike">
                  <a:solidFill>
                    <a:schemeClr val="dk1"/>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beats</a:t>
                </a:r>
                <a:endParaRPr b="0" i="0" sz="1400" u="none" cap="none" strike="noStrike">
                  <a:solidFill>
                    <a:schemeClr val="dk1"/>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Kasparov</a:t>
                </a:r>
                <a:endParaRPr b="0" i="0" sz="1400" u="none" cap="none" strike="noStrike">
                  <a:solidFill>
                    <a:schemeClr val="dk1"/>
                  </a:solidFill>
                  <a:latin typeface="Nunito"/>
                  <a:ea typeface="Nunito"/>
                  <a:cs typeface="Nunito"/>
                  <a:sym typeface="Nunito"/>
                </a:endParaRPr>
              </a:p>
            </p:txBody>
          </p:sp>
        </p:grpSp>
      </p:grpSp>
      <p:grpSp>
        <p:nvGrpSpPr>
          <p:cNvPr id="265" name="Google Shape;265;p17"/>
          <p:cNvGrpSpPr/>
          <p:nvPr/>
        </p:nvGrpSpPr>
        <p:grpSpPr>
          <a:xfrm>
            <a:off x="7807981" y="2629618"/>
            <a:ext cx="1446840" cy="1635078"/>
            <a:chOff x="7907350" y="2612175"/>
            <a:chExt cx="1484700" cy="1647600"/>
          </a:xfrm>
        </p:grpSpPr>
        <p:cxnSp>
          <p:nvCxnSpPr>
            <p:cNvPr id="266" name="Google Shape;266;p17"/>
            <p:cNvCxnSpPr/>
            <p:nvPr/>
          </p:nvCxnSpPr>
          <p:spPr>
            <a:xfrm rot="10800000">
              <a:off x="8691575" y="2612175"/>
              <a:ext cx="0" cy="1086000"/>
            </a:xfrm>
            <a:prstGeom prst="straightConnector1">
              <a:avLst/>
            </a:prstGeom>
            <a:noFill/>
            <a:ln cap="flat" cmpd="sng" w="9525">
              <a:solidFill>
                <a:srgbClr val="E69138"/>
              </a:solidFill>
              <a:prstDash val="solid"/>
              <a:round/>
              <a:headEnd len="sm" w="sm" type="none"/>
              <a:tailEnd len="med" w="med" type="triangle"/>
            </a:ln>
          </p:spPr>
        </p:cxnSp>
        <p:sp>
          <p:nvSpPr>
            <p:cNvPr id="267" name="Google Shape;267;p17"/>
            <p:cNvSpPr/>
            <p:nvPr/>
          </p:nvSpPr>
          <p:spPr>
            <a:xfrm>
              <a:off x="8153000" y="3606075"/>
              <a:ext cx="990900" cy="653700"/>
            </a:xfrm>
            <a:prstGeom prst="roundRect">
              <a:avLst>
                <a:gd fmla="val 9381" name="adj"/>
              </a:avLst>
            </a:prstGeom>
            <a:solidFill>
              <a:schemeClr val="lt2"/>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68" name="Google Shape;268;p17"/>
            <p:cNvSpPr txBox="1"/>
            <p:nvPr/>
          </p:nvSpPr>
          <p:spPr>
            <a:xfrm>
              <a:off x="7907350" y="3540675"/>
              <a:ext cx="1484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Transformer</a:t>
              </a:r>
              <a:endParaRPr b="0" i="0" sz="1400" u="none" cap="none" strike="noStrike">
                <a:solidFill>
                  <a:schemeClr val="dk1"/>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a:t>
              </a:r>
              <a:endParaRPr b="0" i="0" sz="1400" u="none" cap="none" strike="noStrike">
                <a:solidFill>
                  <a:schemeClr val="dk1"/>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LLMs</a:t>
              </a:r>
              <a:endParaRPr b="0" i="0" sz="1400" u="none" cap="none" strike="noStrike">
                <a:solidFill>
                  <a:schemeClr val="dk1"/>
                </a:solidFill>
                <a:latin typeface="Nunito"/>
                <a:ea typeface="Nunito"/>
                <a:cs typeface="Nunito"/>
                <a:sym typeface="Nunito"/>
              </a:endParaRPr>
            </a:p>
          </p:txBody>
        </p:sp>
      </p:grpSp>
      <p:grpSp>
        <p:nvGrpSpPr>
          <p:cNvPr id="269" name="Google Shape;269;p17"/>
          <p:cNvGrpSpPr/>
          <p:nvPr/>
        </p:nvGrpSpPr>
        <p:grpSpPr>
          <a:xfrm>
            <a:off x="4764207" y="1278757"/>
            <a:ext cx="2935486" cy="849426"/>
            <a:chOff x="4764207" y="1278757"/>
            <a:chExt cx="2935486" cy="849426"/>
          </a:xfrm>
        </p:grpSpPr>
        <p:sp>
          <p:nvSpPr>
            <p:cNvPr id="270" name="Google Shape;270;p17"/>
            <p:cNvSpPr txBox="1"/>
            <p:nvPr/>
          </p:nvSpPr>
          <p:spPr>
            <a:xfrm>
              <a:off x="5411807" y="1278757"/>
              <a:ext cx="1627805" cy="487963"/>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EB7878"/>
                  </a:solidFill>
                  <a:latin typeface="Nunito"/>
                  <a:ea typeface="Nunito"/>
                  <a:cs typeface="Nunito"/>
                  <a:sym typeface="Nunito"/>
                </a:rPr>
                <a:t>Advancements </a:t>
              </a:r>
              <a:endParaRPr b="1" i="0" sz="1400" u="none" cap="none" strike="noStrike">
                <a:solidFill>
                  <a:srgbClr val="EB7878"/>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EB7878"/>
                  </a:solidFill>
                  <a:latin typeface="Nunito"/>
                  <a:ea typeface="Nunito"/>
                  <a:cs typeface="Nunito"/>
                  <a:sym typeface="Nunito"/>
                </a:rPr>
                <a:t>in ML</a:t>
              </a:r>
              <a:endParaRPr b="1" i="0" sz="1400" u="none" cap="none" strike="noStrike">
                <a:solidFill>
                  <a:srgbClr val="EB7878"/>
                </a:solidFill>
                <a:latin typeface="Nunito"/>
                <a:ea typeface="Nunito"/>
                <a:cs typeface="Nunito"/>
                <a:sym typeface="Nunito"/>
              </a:endParaRPr>
            </a:p>
          </p:txBody>
        </p:sp>
        <p:sp>
          <p:nvSpPr>
            <p:cNvPr id="271" name="Google Shape;271;p17"/>
            <p:cNvSpPr/>
            <p:nvPr/>
          </p:nvSpPr>
          <p:spPr>
            <a:xfrm rot="5400000">
              <a:off x="6100805" y="529294"/>
              <a:ext cx="262291" cy="2935486"/>
            </a:xfrm>
            <a:prstGeom prst="leftBrace">
              <a:avLst>
                <a:gd fmla="val 84695"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grpSp>
        <p:nvGrpSpPr>
          <p:cNvPr id="272" name="Google Shape;272;p17"/>
          <p:cNvGrpSpPr/>
          <p:nvPr/>
        </p:nvGrpSpPr>
        <p:grpSpPr>
          <a:xfrm>
            <a:off x="7114620" y="2227398"/>
            <a:ext cx="817118" cy="487963"/>
            <a:chOff x="7195846" y="2206875"/>
            <a:chExt cx="838500" cy="491700"/>
          </a:xfrm>
        </p:grpSpPr>
        <p:cxnSp>
          <p:nvCxnSpPr>
            <p:cNvPr id="273" name="Google Shape;273;p17"/>
            <p:cNvCxnSpPr/>
            <p:nvPr/>
          </p:nvCxnSpPr>
          <p:spPr>
            <a:xfrm>
              <a:off x="7614946" y="2498463"/>
              <a:ext cx="300" cy="200100"/>
            </a:xfrm>
            <a:prstGeom prst="straightConnector1">
              <a:avLst/>
            </a:prstGeom>
            <a:noFill/>
            <a:ln cap="flat" cmpd="sng" w="19050">
              <a:solidFill>
                <a:schemeClr val="dk1"/>
              </a:solidFill>
              <a:prstDash val="solid"/>
              <a:round/>
              <a:headEnd len="sm" w="sm" type="none"/>
              <a:tailEnd len="sm" w="sm" type="none"/>
            </a:ln>
          </p:spPr>
        </p:cxnSp>
        <p:sp>
          <p:nvSpPr>
            <p:cNvPr id="274" name="Google Shape;274;p17"/>
            <p:cNvSpPr txBox="1"/>
            <p:nvPr/>
          </p:nvSpPr>
          <p:spPr>
            <a:xfrm>
              <a:off x="7195846" y="2206875"/>
              <a:ext cx="8385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 sz="1200" u="none" cap="none" strike="noStrike">
                  <a:solidFill>
                    <a:schemeClr val="dk1"/>
                  </a:solidFill>
                  <a:latin typeface="Nunito"/>
                  <a:ea typeface="Nunito"/>
                  <a:cs typeface="Nunito"/>
                  <a:sym typeface="Nunito"/>
                </a:rPr>
                <a:t>2010</a:t>
              </a:r>
              <a:endParaRPr b="0" i="0" sz="1200" u="none" cap="none" strike="noStrike">
                <a:solidFill>
                  <a:schemeClr val="dk1"/>
                </a:solidFill>
                <a:latin typeface="Nunito"/>
                <a:ea typeface="Nunito"/>
                <a:cs typeface="Nunito"/>
                <a:sym typeface="Nunito"/>
              </a:endParaRPr>
            </a:p>
          </p:txBody>
        </p:sp>
      </p:grpSp>
      <p:grpSp>
        <p:nvGrpSpPr>
          <p:cNvPr id="275" name="Google Shape;275;p17"/>
          <p:cNvGrpSpPr/>
          <p:nvPr/>
        </p:nvGrpSpPr>
        <p:grpSpPr>
          <a:xfrm>
            <a:off x="7596709" y="2629742"/>
            <a:ext cx="1446840" cy="906210"/>
            <a:chOff x="7690550" y="2612300"/>
            <a:chExt cx="1484700" cy="913150"/>
          </a:xfrm>
        </p:grpSpPr>
        <p:sp>
          <p:nvSpPr>
            <p:cNvPr id="276" name="Google Shape;276;p17"/>
            <p:cNvSpPr/>
            <p:nvPr/>
          </p:nvSpPr>
          <p:spPr>
            <a:xfrm>
              <a:off x="8013650" y="3100300"/>
              <a:ext cx="838500" cy="264300"/>
            </a:xfrm>
            <a:prstGeom prst="roundRect">
              <a:avLst>
                <a:gd fmla="val 16667" name="adj"/>
              </a:avLst>
            </a:prstGeom>
            <a:solidFill>
              <a:schemeClr val="lt2"/>
            </a:solidFill>
            <a:ln cap="flat" cmpd="sng" w="9525">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grpSp>
          <p:nvGrpSpPr>
            <p:cNvPr id="277" name="Google Shape;277;p17"/>
            <p:cNvGrpSpPr/>
            <p:nvPr/>
          </p:nvGrpSpPr>
          <p:grpSpPr>
            <a:xfrm>
              <a:off x="7690550" y="2612300"/>
              <a:ext cx="1484700" cy="913150"/>
              <a:chOff x="7690550" y="2612300"/>
              <a:chExt cx="1484700" cy="913150"/>
            </a:xfrm>
          </p:grpSpPr>
          <p:cxnSp>
            <p:nvCxnSpPr>
              <p:cNvPr id="278" name="Google Shape;278;p17"/>
              <p:cNvCxnSpPr/>
              <p:nvPr/>
            </p:nvCxnSpPr>
            <p:spPr>
              <a:xfrm rot="10800000">
                <a:off x="8513850" y="2612300"/>
                <a:ext cx="300" cy="488100"/>
              </a:xfrm>
              <a:prstGeom prst="straightConnector1">
                <a:avLst/>
              </a:prstGeom>
              <a:noFill/>
              <a:ln cap="flat" cmpd="sng" w="9525">
                <a:solidFill>
                  <a:srgbClr val="E69138"/>
                </a:solidFill>
                <a:prstDash val="solid"/>
                <a:round/>
                <a:headEnd len="sm" w="sm" type="none"/>
                <a:tailEnd len="med" w="med" type="triangle"/>
              </a:ln>
            </p:spPr>
          </p:cxnSp>
          <p:sp>
            <p:nvSpPr>
              <p:cNvPr id="279" name="Google Shape;279;p17"/>
              <p:cNvSpPr txBox="1"/>
              <p:nvPr/>
            </p:nvSpPr>
            <p:spPr>
              <a:xfrm>
                <a:off x="7690550" y="3033750"/>
                <a:ext cx="1484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AlphaGo</a:t>
                </a:r>
                <a:endParaRPr b="0" i="0" sz="1400" u="none" cap="none" strike="noStrike">
                  <a:solidFill>
                    <a:schemeClr val="dk1"/>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latin typeface="Nunito"/>
                  <a:ea typeface="Nunito"/>
                  <a:cs typeface="Nunito"/>
                  <a:sym typeface="Nunito"/>
                </a:endParaRPr>
              </a:p>
            </p:txBody>
          </p:sp>
        </p:grpSp>
      </p:grpSp>
      <p:grpSp>
        <p:nvGrpSpPr>
          <p:cNvPr id="280" name="Google Shape;280;p17"/>
          <p:cNvGrpSpPr/>
          <p:nvPr/>
        </p:nvGrpSpPr>
        <p:grpSpPr>
          <a:xfrm>
            <a:off x="57198" y="2629618"/>
            <a:ext cx="1446840" cy="998330"/>
            <a:chOff x="-46250" y="2612175"/>
            <a:chExt cx="1484700" cy="1005975"/>
          </a:xfrm>
        </p:grpSpPr>
        <p:cxnSp>
          <p:nvCxnSpPr>
            <p:cNvPr id="281" name="Google Shape;281;p17"/>
            <p:cNvCxnSpPr/>
            <p:nvPr/>
          </p:nvCxnSpPr>
          <p:spPr>
            <a:xfrm flipH="1" rot="10800000">
              <a:off x="924700" y="2612175"/>
              <a:ext cx="4800" cy="513000"/>
            </a:xfrm>
            <a:prstGeom prst="straightConnector1">
              <a:avLst/>
            </a:prstGeom>
            <a:noFill/>
            <a:ln cap="flat" cmpd="sng" w="9525">
              <a:solidFill>
                <a:srgbClr val="93C47D"/>
              </a:solidFill>
              <a:prstDash val="solid"/>
              <a:round/>
              <a:headEnd len="sm" w="sm" type="none"/>
              <a:tailEnd len="med" w="med" type="triangle"/>
            </a:ln>
          </p:spPr>
        </p:cxnSp>
        <p:grpSp>
          <p:nvGrpSpPr>
            <p:cNvPr id="282" name="Google Shape;282;p17"/>
            <p:cNvGrpSpPr/>
            <p:nvPr/>
          </p:nvGrpSpPr>
          <p:grpSpPr>
            <a:xfrm>
              <a:off x="-46250" y="3048975"/>
              <a:ext cx="1484700" cy="569175"/>
              <a:chOff x="-46250" y="3048975"/>
              <a:chExt cx="1484700" cy="569175"/>
            </a:xfrm>
          </p:grpSpPr>
          <p:sp>
            <p:nvSpPr>
              <p:cNvPr id="283" name="Google Shape;283;p17"/>
              <p:cNvSpPr/>
              <p:nvPr/>
            </p:nvSpPr>
            <p:spPr>
              <a:xfrm>
                <a:off x="209550" y="3105150"/>
                <a:ext cx="962700" cy="513000"/>
              </a:xfrm>
              <a:prstGeom prst="roundRect">
                <a:avLst>
                  <a:gd fmla="val 16667" name="adj"/>
                </a:avLst>
              </a:prstGeom>
              <a:solidFill>
                <a:schemeClr val="lt2"/>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84" name="Google Shape;284;p17"/>
              <p:cNvSpPr txBox="1"/>
              <p:nvPr/>
            </p:nvSpPr>
            <p:spPr>
              <a:xfrm>
                <a:off x="-46250" y="3048975"/>
                <a:ext cx="1484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Dartmouth </a:t>
                </a:r>
                <a:endParaRPr b="0" i="0" sz="1400" u="none" cap="none" strike="noStrike">
                  <a:solidFill>
                    <a:schemeClr val="dk1"/>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conference</a:t>
                </a:r>
                <a:endParaRPr b="0" i="0" sz="1400" u="none" cap="none" strike="noStrike">
                  <a:solidFill>
                    <a:schemeClr val="dk1"/>
                  </a:solidFill>
                  <a:latin typeface="Nunito"/>
                  <a:ea typeface="Nunito"/>
                  <a:cs typeface="Nunito"/>
                  <a:sym typeface="Nunito"/>
                </a:endParaRPr>
              </a:p>
            </p:txBody>
          </p:sp>
        </p:grpSp>
      </p:grpSp>
      <p:grpSp>
        <p:nvGrpSpPr>
          <p:cNvPr id="285" name="Google Shape;285;p17"/>
          <p:cNvGrpSpPr/>
          <p:nvPr/>
        </p:nvGrpSpPr>
        <p:grpSpPr>
          <a:xfrm>
            <a:off x="6500640" y="2629618"/>
            <a:ext cx="1446840" cy="917325"/>
            <a:chOff x="6565800" y="2612175"/>
            <a:chExt cx="1484700" cy="924350"/>
          </a:xfrm>
        </p:grpSpPr>
        <p:cxnSp>
          <p:nvCxnSpPr>
            <p:cNvPr id="286" name="Google Shape;286;p17"/>
            <p:cNvCxnSpPr/>
            <p:nvPr/>
          </p:nvCxnSpPr>
          <p:spPr>
            <a:xfrm flipH="1" rot="10800000">
              <a:off x="7554700" y="2612175"/>
              <a:ext cx="4800" cy="513000"/>
            </a:xfrm>
            <a:prstGeom prst="straightConnector1">
              <a:avLst/>
            </a:prstGeom>
            <a:noFill/>
            <a:ln cap="flat" cmpd="sng" w="9525">
              <a:solidFill>
                <a:srgbClr val="EA9999"/>
              </a:solidFill>
              <a:prstDash val="solid"/>
              <a:round/>
              <a:headEnd len="sm" w="sm" type="none"/>
              <a:tailEnd len="med" w="med" type="triangle"/>
            </a:ln>
          </p:spPr>
        </p:cxnSp>
        <p:grpSp>
          <p:nvGrpSpPr>
            <p:cNvPr id="287" name="Google Shape;287;p17"/>
            <p:cNvGrpSpPr/>
            <p:nvPr/>
          </p:nvGrpSpPr>
          <p:grpSpPr>
            <a:xfrm>
              <a:off x="6565800" y="3044825"/>
              <a:ext cx="1484700" cy="491700"/>
              <a:chOff x="6565800" y="3006125"/>
              <a:chExt cx="1484700" cy="491700"/>
            </a:xfrm>
          </p:grpSpPr>
          <p:sp>
            <p:nvSpPr>
              <p:cNvPr id="288" name="Google Shape;288;p17"/>
              <p:cNvSpPr/>
              <p:nvPr/>
            </p:nvSpPr>
            <p:spPr>
              <a:xfrm>
                <a:off x="6888900" y="3086475"/>
                <a:ext cx="838500" cy="264300"/>
              </a:xfrm>
              <a:prstGeom prst="roundRect">
                <a:avLst>
                  <a:gd fmla="val 16667" name="adj"/>
                </a:avLst>
              </a:prstGeom>
              <a:solidFill>
                <a:schemeClr val="lt2"/>
              </a:solidFill>
              <a:ln cap="flat" cmpd="sng" w="9525">
                <a:solidFill>
                  <a:srgbClr val="EA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89" name="Google Shape;289;p17"/>
              <p:cNvSpPr txBox="1"/>
              <p:nvPr/>
            </p:nvSpPr>
            <p:spPr>
              <a:xfrm>
                <a:off x="6565800" y="3006125"/>
                <a:ext cx="1484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ImageNet</a:t>
                </a:r>
                <a:endParaRPr b="0" i="0" sz="1400" u="none" cap="none" strike="noStrike">
                  <a:solidFill>
                    <a:schemeClr val="dk1"/>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latin typeface="Nunito"/>
                  <a:ea typeface="Nunito"/>
                  <a:cs typeface="Nunito"/>
                  <a:sym typeface="Nunito"/>
                </a:endParaRPr>
              </a:p>
            </p:txBody>
          </p:sp>
        </p:grpSp>
      </p:grpSp>
      <p:grpSp>
        <p:nvGrpSpPr>
          <p:cNvPr id="290" name="Google Shape;290;p17"/>
          <p:cNvGrpSpPr/>
          <p:nvPr/>
        </p:nvGrpSpPr>
        <p:grpSpPr>
          <a:xfrm>
            <a:off x="6879550" y="2629618"/>
            <a:ext cx="1446840" cy="1409406"/>
            <a:chOff x="6954625" y="2612175"/>
            <a:chExt cx="1484700" cy="1420200"/>
          </a:xfrm>
        </p:grpSpPr>
        <p:sp>
          <p:nvSpPr>
            <p:cNvPr id="291" name="Google Shape;291;p17"/>
            <p:cNvSpPr/>
            <p:nvPr/>
          </p:nvSpPr>
          <p:spPr>
            <a:xfrm>
              <a:off x="7338475" y="3605563"/>
              <a:ext cx="717000" cy="264300"/>
            </a:xfrm>
            <a:prstGeom prst="roundRect">
              <a:avLst>
                <a:gd fmla="val 16667" name="adj"/>
              </a:avLst>
            </a:prstGeom>
            <a:solidFill>
              <a:schemeClr val="lt2"/>
            </a:solidFill>
            <a:ln cap="flat" cmpd="sng" w="9525">
              <a:solidFill>
                <a:srgbClr val="8E7CC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cxnSp>
          <p:nvCxnSpPr>
            <p:cNvPr id="292" name="Google Shape;292;p17"/>
            <p:cNvCxnSpPr/>
            <p:nvPr/>
          </p:nvCxnSpPr>
          <p:spPr>
            <a:xfrm flipH="1" rot="10800000">
              <a:off x="7773175" y="2612175"/>
              <a:ext cx="3900" cy="1052400"/>
            </a:xfrm>
            <a:prstGeom prst="straightConnector1">
              <a:avLst/>
            </a:prstGeom>
            <a:noFill/>
            <a:ln cap="flat" cmpd="sng" w="9525">
              <a:solidFill>
                <a:srgbClr val="8E7CC3"/>
              </a:solidFill>
              <a:prstDash val="solid"/>
              <a:round/>
              <a:headEnd len="sm" w="sm" type="none"/>
              <a:tailEnd len="med" w="med" type="triangle"/>
            </a:ln>
          </p:spPr>
        </p:cxnSp>
        <p:sp>
          <p:nvSpPr>
            <p:cNvPr id="293" name="Google Shape;293;p17"/>
            <p:cNvSpPr txBox="1"/>
            <p:nvPr/>
          </p:nvSpPr>
          <p:spPr>
            <a:xfrm>
              <a:off x="6954625" y="3540675"/>
              <a:ext cx="1484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AlexNet</a:t>
              </a:r>
              <a:endParaRPr b="0" i="0" sz="1400" u="none" cap="none" strike="noStrike">
                <a:solidFill>
                  <a:schemeClr val="dk1"/>
                </a:solidFill>
                <a:latin typeface="Nunito"/>
                <a:ea typeface="Nunito"/>
                <a:cs typeface="Nunito"/>
                <a:sym typeface="Nunito"/>
              </a:endParaRPr>
            </a:p>
            <a:p>
              <a:pPr indent="0" lvl="0" marL="0" marR="0" rtl="0" algn="ctr">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300"/>
                                        <p:tgtEl>
                                          <p:spTgt spid="280"/>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300"/>
                                        <p:tgtEl>
                                          <p:spTgt spid="255"/>
                                        </p:tgtEl>
                                      </p:cBhvr>
                                    </p:animEffec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300"/>
                                        <p:tgtEl>
                                          <p:spTgt spid="197"/>
                                        </p:tgtEl>
                                      </p:cBhvr>
                                    </p:animEffect>
                                  </p:childTnLst>
                                </p:cTn>
                              </p:par>
                            </p:childTnLst>
                          </p:cTn>
                        </p:par>
                        <p:par>
                          <p:cTn fill="hold">
                            <p:stCondLst>
                              <p:cond delay="900"/>
                            </p:stCondLst>
                            <p:childTnLst>
                              <p:par>
                                <p:cTn fill="hold" nodeType="after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300"/>
                                        <p:tgtEl>
                                          <p:spTgt spid="240"/>
                                        </p:tgtEl>
                                      </p:cBhvr>
                                    </p:animEffect>
                                  </p:childTnLst>
                                </p:cTn>
                              </p:par>
                            </p:childTnLst>
                          </p:cTn>
                        </p:par>
                        <p:par>
                          <p:cTn fill="hold">
                            <p:stCondLst>
                              <p:cond delay="1200"/>
                            </p:stCondLst>
                            <p:childTnLst>
                              <p:par>
                                <p:cTn fill="hold" nodeType="after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300"/>
                                        <p:tgtEl>
                                          <p:spTgt spid="1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3"/>
                                        </p:tgtEl>
                                        <p:attrNameLst>
                                          <p:attrName>style.visibility</p:attrName>
                                        </p:attrNameLst>
                                      </p:cBhvr>
                                      <p:to>
                                        <p:strVal val="visible"/>
                                      </p:to>
                                    </p:set>
                                    <p:animEffect filter="fade" transition="in">
                                      <p:cBhvr>
                                        <p:cTn dur="300"/>
                                        <p:tgtEl>
                                          <p:spTgt spid="243"/>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300"/>
                                        <p:tgtEl>
                                          <p:spTgt spid="1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300"/>
                                        <p:tgtEl>
                                          <p:spTgt spid="246"/>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300"/>
                                        <p:tgtEl>
                                          <p:spTgt spid="137"/>
                                        </p:tgtEl>
                                      </p:cBhvr>
                                    </p:animEffec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300"/>
                                        <p:tgtEl>
                                          <p:spTgt spid="2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300"/>
                                        <p:tgtEl>
                                          <p:spTgt spid="269"/>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300"/>
                                        <p:tgtEl>
                                          <p:spTgt spid="115"/>
                                        </p:tgtEl>
                                      </p:cBhvr>
                                    </p:animEffec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300"/>
                                        <p:tgtEl>
                                          <p:spTgt spid="207"/>
                                        </p:tgtEl>
                                      </p:cBhvr>
                                    </p:animEffect>
                                  </p:childTnLst>
                                </p:cTn>
                              </p:par>
                            </p:childTnLst>
                          </p:cTn>
                        </p:par>
                        <p:par>
                          <p:cTn fill="hold">
                            <p:stCondLst>
                              <p:cond delay="900"/>
                            </p:stCondLst>
                            <p:childTnLst>
                              <p:par>
                                <p:cTn fill="hold" nodeType="after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300"/>
                                        <p:tgtEl>
                                          <p:spTgt spid="260"/>
                                        </p:tgtEl>
                                      </p:cBhvr>
                                    </p:animEffect>
                                  </p:childTnLst>
                                </p:cTn>
                              </p:par>
                            </p:childTnLst>
                          </p:cTn>
                        </p:par>
                        <p:par>
                          <p:cTn fill="hold">
                            <p:stCondLst>
                              <p:cond delay="1200"/>
                            </p:stCondLst>
                            <p:childTnLst>
                              <p:par>
                                <p:cTn fill="hold" nodeType="after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300"/>
                                        <p:tgtEl>
                                          <p:spTgt spid="21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300"/>
                                        <p:tgtEl>
                                          <p:spTgt spid="2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300"/>
                                        <p:tgtEl>
                                          <p:spTgt spid="2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300"/>
                                        <p:tgtEl>
                                          <p:spTgt spid="212"/>
                                        </p:tgtEl>
                                      </p:cBhvr>
                                    </p:animEffect>
                                  </p:childTnLst>
                                </p:cTn>
                              </p:par>
                              <p:par>
                                <p:cTn fill="hold" nodeType="with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300"/>
                                        <p:tgtEl>
                                          <p:spTgt spid="254"/>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300"/>
                                        <p:tgtEl>
                                          <p:spTgt spid="99"/>
                                        </p:tgtEl>
                                      </p:cBhvr>
                                    </p:animEffec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300"/>
                                        <p:tgtEl>
                                          <p:spTgt spid="275"/>
                                        </p:tgtEl>
                                      </p:cBhvr>
                                    </p:animEffect>
                                  </p:childTnLst>
                                </p:cTn>
                              </p:par>
                            </p:childTnLst>
                          </p:cTn>
                        </p:par>
                        <p:par>
                          <p:cTn fill="hold">
                            <p:stCondLst>
                              <p:cond delay="900"/>
                            </p:stCondLst>
                            <p:childTnLst>
                              <p:par>
                                <p:cTn fill="hold" nodeType="after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300"/>
                                        <p:tgtEl>
                                          <p:spTgt spid="265"/>
                                        </p:tgtEl>
                                      </p:cBhvr>
                                    </p:animEffect>
                                  </p:childTnLst>
                                </p:cTn>
                              </p:par>
                            </p:childTnLst>
                          </p:cTn>
                        </p:par>
                        <p:par>
                          <p:cTn fill="hold">
                            <p:stCondLst>
                              <p:cond delay="1200"/>
                            </p:stCondLst>
                            <p:childTnLst>
                              <p:par>
                                <p:cTn fill="hold" nodeType="after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3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9" name="Shape 1399"/>
        <p:cNvGrpSpPr/>
        <p:nvPr/>
      </p:nvGrpSpPr>
      <p:grpSpPr>
        <a:xfrm>
          <a:off x="0" y="0"/>
          <a:ext cx="0" cy="0"/>
          <a:chOff x="0" y="0"/>
          <a:chExt cx="0" cy="0"/>
        </a:xfrm>
      </p:grpSpPr>
      <p:sp>
        <p:nvSpPr>
          <p:cNvPr id="1400" name="Google Shape;1400;p6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Scaling laws</a:t>
            </a:r>
            <a:endParaRPr/>
          </a:p>
          <a:p>
            <a:pPr indent="0" lvl="0" marL="0" rtl="0" algn="ctr">
              <a:lnSpc>
                <a:spcPct val="100000"/>
              </a:lnSpc>
              <a:spcBef>
                <a:spcPts val="0"/>
              </a:spcBef>
              <a:spcAft>
                <a:spcPts val="0"/>
              </a:spcAft>
              <a:buSzPts val="3600"/>
              <a:buNone/>
            </a:pPr>
            <a:r>
              <a:t/>
            </a:r>
            <a:endParaRPr/>
          </a:p>
        </p:txBody>
      </p:sp>
      <p:sp>
        <p:nvSpPr>
          <p:cNvPr id="1401" name="Google Shape;1401;p62"/>
          <p:cNvSpPr txBox="1"/>
          <p:nvPr/>
        </p:nvSpPr>
        <p:spPr>
          <a:xfrm>
            <a:off x="423400" y="828200"/>
            <a:ext cx="8409000" cy="2626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Scaling laws</a:t>
            </a:r>
            <a:r>
              <a:rPr b="0" i="0" lang="en" sz="2000" u="none" cap="none" strike="noStrike">
                <a:solidFill>
                  <a:srgbClr val="000000"/>
                </a:solidFill>
                <a:latin typeface="Nunito"/>
                <a:ea typeface="Nunito"/>
                <a:cs typeface="Nunito"/>
                <a:sym typeface="Nunito"/>
              </a:rPr>
              <a:t> predictably model the </a:t>
            </a:r>
            <a:r>
              <a:rPr lang="en" sz="2000">
                <a:latin typeface="Nunito"/>
                <a:ea typeface="Nunito"/>
                <a:cs typeface="Nunito"/>
                <a:sym typeface="Nunito"/>
              </a:rPr>
              <a:t>how AI systems’ performance scales with resources.</a:t>
            </a:r>
            <a:endParaRPr b="0" i="0" sz="2000" u="none" cap="none" strike="sng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Parameter count and dataset size are crucial inputs, both are bottlenecked by compute.</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Scaling laws detail the relationship between an AI model's performance and its primary inputs.</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sp>
        <p:nvSpPr>
          <p:cNvPr id="1402" name="Google Shape;1402;p6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03" name="Google Shape;1403;p6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04" name="Google Shape;1404;p6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1">
                                            <p:txEl>
                                              <p:pRg end="0" st="0"/>
                                            </p:txEl>
                                          </p:spTgt>
                                        </p:tgtEl>
                                        <p:attrNameLst>
                                          <p:attrName>style.visibility</p:attrName>
                                        </p:attrNameLst>
                                      </p:cBhvr>
                                      <p:to>
                                        <p:strVal val="visible"/>
                                      </p:to>
                                    </p:set>
                                    <p:animEffect filter="fade" transition="in">
                                      <p:cBhvr>
                                        <p:cTn dur="300"/>
                                        <p:tgtEl>
                                          <p:spTgt spid="140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1">
                                            <p:txEl>
                                              <p:pRg end="1" st="1"/>
                                            </p:txEl>
                                          </p:spTgt>
                                        </p:tgtEl>
                                        <p:attrNameLst>
                                          <p:attrName>style.visibility</p:attrName>
                                        </p:attrNameLst>
                                      </p:cBhvr>
                                      <p:to>
                                        <p:strVal val="visible"/>
                                      </p:to>
                                    </p:set>
                                    <p:animEffect filter="fade" transition="in">
                                      <p:cBhvr>
                                        <p:cTn dur="300"/>
                                        <p:tgtEl>
                                          <p:spTgt spid="140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1">
                                            <p:txEl>
                                              <p:pRg end="2" st="2"/>
                                            </p:txEl>
                                          </p:spTgt>
                                        </p:tgtEl>
                                        <p:attrNameLst>
                                          <p:attrName>style.visibility</p:attrName>
                                        </p:attrNameLst>
                                      </p:cBhvr>
                                      <p:to>
                                        <p:strVal val="visible"/>
                                      </p:to>
                                    </p:set>
                                    <p:animEffect filter="fade" transition="in">
                                      <p:cBhvr>
                                        <p:cTn dur="300"/>
                                        <p:tgtEl>
                                          <p:spTgt spid="140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1">
                                            <p:txEl>
                                              <p:pRg end="3" st="3"/>
                                            </p:txEl>
                                          </p:spTgt>
                                        </p:tgtEl>
                                        <p:attrNameLst>
                                          <p:attrName>style.visibility</p:attrName>
                                        </p:attrNameLst>
                                      </p:cBhvr>
                                      <p:to>
                                        <p:strVal val="visible"/>
                                      </p:to>
                                    </p:set>
                                    <p:animEffect filter="fade" transition="in">
                                      <p:cBhvr>
                                        <p:cTn dur="300"/>
                                        <p:tgtEl>
                                          <p:spTgt spid="140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1">
                                            <p:txEl>
                                              <p:pRg end="4" st="4"/>
                                            </p:txEl>
                                          </p:spTgt>
                                        </p:tgtEl>
                                        <p:attrNameLst>
                                          <p:attrName>style.visibility</p:attrName>
                                        </p:attrNameLst>
                                      </p:cBhvr>
                                      <p:to>
                                        <p:strVal val="visible"/>
                                      </p:to>
                                    </p:set>
                                    <p:animEffect filter="fade" transition="in">
                                      <p:cBhvr>
                                        <p:cTn dur="300"/>
                                        <p:tgtEl>
                                          <p:spTgt spid="140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1">
                                            <p:txEl>
                                              <p:pRg end="5" st="5"/>
                                            </p:txEl>
                                          </p:spTgt>
                                        </p:tgtEl>
                                        <p:attrNameLst>
                                          <p:attrName>style.visibility</p:attrName>
                                        </p:attrNameLst>
                                      </p:cBhvr>
                                      <p:to>
                                        <p:strVal val="visible"/>
                                      </p:to>
                                    </p:set>
                                    <p:animEffect filter="fade" transition="in">
                                      <p:cBhvr>
                                        <p:cTn dur="300"/>
                                        <p:tgtEl>
                                          <p:spTgt spid="1401">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8" name="Shape 1408"/>
        <p:cNvGrpSpPr/>
        <p:nvPr/>
      </p:nvGrpSpPr>
      <p:grpSpPr>
        <a:xfrm>
          <a:off x="0" y="0"/>
          <a:ext cx="0" cy="0"/>
          <a:chOff x="0" y="0"/>
          <a:chExt cx="0" cy="0"/>
        </a:xfrm>
      </p:grpSpPr>
      <p:sp>
        <p:nvSpPr>
          <p:cNvPr id="1409" name="Google Shape;1409;p6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Power Laws</a:t>
            </a:r>
            <a:endParaRPr/>
          </a:p>
          <a:p>
            <a:pPr indent="0" lvl="0" marL="0" rtl="0" algn="ctr">
              <a:lnSpc>
                <a:spcPct val="100000"/>
              </a:lnSpc>
              <a:spcBef>
                <a:spcPts val="0"/>
              </a:spcBef>
              <a:spcAft>
                <a:spcPts val="0"/>
              </a:spcAft>
              <a:buSzPts val="3600"/>
              <a:buNone/>
            </a:pPr>
            <a:r>
              <a:t/>
            </a:r>
            <a:endParaRPr/>
          </a:p>
        </p:txBody>
      </p:sp>
      <p:sp>
        <p:nvSpPr>
          <p:cNvPr id="1410" name="Google Shape;1410;p63"/>
          <p:cNvSpPr txBox="1"/>
          <p:nvPr/>
        </p:nvSpPr>
        <p:spPr>
          <a:xfrm>
            <a:off x="423400" y="817200"/>
            <a:ext cx="8409000" cy="979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Scaling laws are a type of </a:t>
            </a:r>
            <a:r>
              <a:rPr b="1" i="0" lang="en" sz="2000" u="none" cap="none" strike="noStrike">
                <a:solidFill>
                  <a:schemeClr val="dk1"/>
                </a:solidFill>
                <a:latin typeface="Nunito"/>
                <a:ea typeface="Nunito"/>
                <a:cs typeface="Nunito"/>
                <a:sym typeface="Nunito"/>
              </a:rPr>
              <a:t>power law</a:t>
            </a:r>
            <a:r>
              <a:rPr b="0" i="0" lang="en" sz="2000" u="none" cap="none" strike="noStrike">
                <a:solidFill>
                  <a:schemeClr val="dk1"/>
                </a:solidFill>
                <a:latin typeface="Nunito"/>
                <a:ea typeface="Nunito"/>
                <a:cs typeface="Nunito"/>
                <a:sym typeface="Nunito"/>
              </a:rPr>
              <a:t>, in which one quantity varies as a power of another. </a:t>
            </a:r>
            <a:endParaRPr b="0" i="0" sz="2000" u="none" cap="none" strike="noStrike">
              <a:solidFill>
                <a:schemeClr val="dk1"/>
              </a:solidFill>
              <a:latin typeface="Nunito"/>
              <a:ea typeface="Nunito"/>
              <a:cs typeface="Nunito"/>
              <a:sym typeface="Nunito"/>
            </a:endParaRPr>
          </a:p>
        </p:txBody>
      </p:sp>
      <p:sp>
        <p:nvSpPr>
          <p:cNvPr id="1411" name="Google Shape;1411;p6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12" name="Google Shape;1412;p6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13" name="Google Shape;1413;p6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1414" name="Google Shape;1414;p63"/>
          <p:cNvGrpSpPr/>
          <p:nvPr/>
        </p:nvGrpSpPr>
        <p:grpSpPr>
          <a:xfrm>
            <a:off x="2154100" y="1592550"/>
            <a:ext cx="6566562" cy="979200"/>
            <a:chOff x="2153813" y="1796400"/>
            <a:chExt cx="6566562" cy="979200"/>
          </a:xfrm>
        </p:grpSpPr>
        <p:cxnSp>
          <p:nvCxnSpPr>
            <p:cNvPr id="1415" name="Google Shape;1415;p63"/>
            <p:cNvCxnSpPr>
              <a:endCxn id="1416" idx="3"/>
            </p:cNvCxnSpPr>
            <p:nvPr/>
          </p:nvCxnSpPr>
          <p:spPr>
            <a:xfrm flipH="1">
              <a:off x="2153813" y="2244963"/>
              <a:ext cx="519600" cy="5700"/>
            </a:xfrm>
            <a:prstGeom prst="straightConnector1">
              <a:avLst/>
            </a:prstGeom>
            <a:noFill/>
            <a:ln cap="flat" cmpd="sng" w="9525">
              <a:solidFill>
                <a:schemeClr val="dk2"/>
              </a:solidFill>
              <a:prstDash val="solid"/>
              <a:round/>
              <a:headEnd len="sm" w="sm" type="none"/>
              <a:tailEnd len="med" w="med" type="triangle"/>
            </a:ln>
          </p:spPr>
        </p:cxnSp>
        <p:sp>
          <p:nvSpPr>
            <p:cNvPr id="1417" name="Google Shape;1417;p63"/>
            <p:cNvSpPr txBox="1"/>
            <p:nvPr/>
          </p:nvSpPr>
          <p:spPr>
            <a:xfrm>
              <a:off x="2722475" y="1796400"/>
              <a:ext cx="5997900" cy="979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change in </a:t>
              </a:r>
              <a:r>
                <a:rPr b="0" i="1" lang="en" sz="2000" u="none" cap="none" strike="noStrike">
                  <a:solidFill>
                    <a:schemeClr val="dk1"/>
                  </a:solidFill>
                  <a:latin typeface="Nunito"/>
                  <a:ea typeface="Nunito"/>
                  <a:cs typeface="Nunito"/>
                  <a:sym typeface="Nunito"/>
                </a:rPr>
                <a:t>y</a:t>
              </a:r>
              <a:r>
                <a:rPr b="0" i="0" lang="en" sz="2000" u="none" cap="none" strike="noStrike">
                  <a:solidFill>
                    <a:schemeClr val="dk1"/>
                  </a:solidFill>
                  <a:latin typeface="Nunito"/>
                  <a:ea typeface="Nunito"/>
                  <a:cs typeface="Nunito"/>
                  <a:sym typeface="Nunito"/>
                </a:rPr>
                <a:t> is proportional to the change in </a:t>
              </a:r>
              <a:r>
                <a:rPr b="0" i="1" lang="en" sz="2000" u="none" cap="none" strike="noStrike">
                  <a:solidFill>
                    <a:schemeClr val="dk1"/>
                  </a:solidFill>
                  <a:latin typeface="Nunito"/>
                  <a:ea typeface="Nunito"/>
                  <a:cs typeface="Nunito"/>
                  <a:sym typeface="Nunito"/>
                </a:rPr>
                <a:t>x</a:t>
              </a:r>
              <a:r>
                <a:rPr b="0" i="0" lang="en" sz="2000" u="none" cap="none" strike="noStrike">
                  <a:solidFill>
                    <a:schemeClr val="dk1"/>
                  </a:solidFill>
                  <a:latin typeface="Nunito"/>
                  <a:ea typeface="Nunito"/>
                  <a:cs typeface="Nunito"/>
                  <a:sym typeface="Nunito"/>
                </a:rPr>
                <a:t> raised to </a:t>
              </a:r>
              <a:r>
                <a:rPr b="0" i="1" lang="en" sz="2000" u="none" cap="none" strike="noStrike">
                  <a:solidFill>
                    <a:schemeClr val="dk1"/>
                  </a:solidFill>
                  <a:latin typeface="Nunito"/>
                  <a:ea typeface="Nunito"/>
                  <a:cs typeface="Nunito"/>
                  <a:sym typeface="Nunito"/>
                </a:rPr>
                <a:t>a</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p:txBody>
        </p:sp>
      </p:grpSp>
      <p:grpSp>
        <p:nvGrpSpPr>
          <p:cNvPr id="1418" name="Google Shape;1418;p63"/>
          <p:cNvGrpSpPr/>
          <p:nvPr/>
        </p:nvGrpSpPr>
        <p:grpSpPr>
          <a:xfrm>
            <a:off x="423400" y="3290988"/>
            <a:ext cx="4148700" cy="1182900"/>
            <a:chOff x="423400" y="3290988"/>
            <a:chExt cx="4148700" cy="1182900"/>
          </a:xfrm>
        </p:grpSpPr>
        <p:sp>
          <p:nvSpPr>
            <p:cNvPr id="1419" name="Google Shape;1419;p63"/>
            <p:cNvSpPr txBox="1"/>
            <p:nvPr/>
          </p:nvSpPr>
          <p:spPr>
            <a:xfrm>
              <a:off x="423400" y="3754788"/>
              <a:ext cx="4148700" cy="71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A power law relationship is linear in the logarithmic space.</a:t>
              </a:r>
              <a:endParaRPr b="0" i="0" sz="2000" u="none" cap="none" strike="noStrike">
                <a:solidFill>
                  <a:srgbClr val="000000"/>
                </a:solidFill>
                <a:latin typeface="Nunito"/>
                <a:ea typeface="Nunito"/>
                <a:cs typeface="Nunito"/>
                <a:sym typeface="Nunito"/>
              </a:endParaRPr>
            </a:p>
          </p:txBody>
        </p:sp>
        <p:cxnSp>
          <p:nvCxnSpPr>
            <p:cNvPr id="1420" name="Google Shape;1420;p63"/>
            <p:cNvCxnSpPr>
              <a:stCxn id="1419" idx="0"/>
            </p:cNvCxnSpPr>
            <p:nvPr/>
          </p:nvCxnSpPr>
          <p:spPr>
            <a:xfrm rot="10800000">
              <a:off x="2497750" y="3290988"/>
              <a:ext cx="0" cy="463800"/>
            </a:xfrm>
            <a:prstGeom prst="straightConnector1">
              <a:avLst/>
            </a:prstGeom>
            <a:noFill/>
            <a:ln cap="flat" cmpd="sng" w="9525">
              <a:solidFill>
                <a:schemeClr val="dk2"/>
              </a:solidFill>
              <a:prstDash val="solid"/>
              <a:round/>
              <a:headEnd len="sm" w="sm" type="none"/>
              <a:tailEnd len="med" w="med" type="triangle"/>
            </a:ln>
          </p:spPr>
        </p:cxnSp>
      </p:grpSp>
      <p:pic>
        <p:nvPicPr>
          <p:cNvPr id="1416" name="Google Shape;1416;p63"/>
          <p:cNvPicPr preferRelativeResize="0"/>
          <p:nvPr/>
        </p:nvPicPr>
        <p:blipFill rotWithShape="1">
          <a:blip r:embed="rId3">
            <a:alphaModFix/>
          </a:blip>
          <a:srcRect b="0" l="0" r="0" t="0"/>
          <a:stretch/>
        </p:blipFill>
        <p:spPr>
          <a:xfrm>
            <a:off x="484044" y="1682825"/>
            <a:ext cx="1670056" cy="727975"/>
          </a:xfrm>
          <a:prstGeom prst="rect">
            <a:avLst/>
          </a:prstGeom>
          <a:noFill/>
          <a:ln>
            <a:noFill/>
          </a:ln>
        </p:spPr>
      </p:pic>
      <p:pic>
        <p:nvPicPr>
          <p:cNvPr id="1421" name="Google Shape;1421;p63"/>
          <p:cNvPicPr preferRelativeResize="0"/>
          <p:nvPr/>
        </p:nvPicPr>
        <p:blipFill rotWithShape="1">
          <a:blip r:embed="rId4">
            <a:alphaModFix/>
          </a:blip>
          <a:srcRect b="0" l="0" r="0" t="0"/>
          <a:stretch/>
        </p:blipFill>
        <p:spPr>
          <a:xfrm>
            <a:off x="373056" y="2527913"/>
            <a:ext cx="4347298" cy="645975"/>
          </a:xfrm>
          <a:prstGeom prst="rect">
            <a:avLst/>
          </a:prstGeom>
          <a:noFill/>
          <a:ln>
            <a:noFill/>
          </a:ln>
        </p:spPr>
      </p:pic>
      <p:pic>
        <p:nvPicPr>
          <p:cNvPr id="1422" name="Google Shape;1422;p63"/>
          <p:cNvPicPr preferRelativeResize="0"/>
          <p:nvPr/>
        </p:nvPicPr>
        <p:blipFill rotWithShape="1">
          <a:blip r:embed="rId5">
            <a:alphaModFix/>
          </a:blip>
          <a:srcRect b="129" l="0" r="0" t="129"/>
          <a:stretch/>
        </p:blipFill>
        <p:spPr>
          <a:xfrm>
            <a:off x="4571950" y="2005911"/>
            <a:ext cx="4148700" cy="275783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0"/>
                                        </p:tgtEl>
                                        <p:attrNameLst>
                                          <p:attrName>style.visibility</p:attrName>
                                        </p:attrNameLst>
                                      </p:cBhvr>
                                      <p:to>
                                        <p:strVal val="visible"/>
                                      </p:to>
                                    </p:set>
                                    <p:animEffect filter="fade" transition="in">
                                      <p:cBhvr>
                                        <p:cTn dur="300"/>
                                        <p:tgtEl>
                                          <p:spTgt spid="1410"/>
                                        </p:tgtEl>
                                      </p:cBhvr>
                                    </p:animEffect>
                                  </p:childTnLst>
                                </p:cTn>
                              </p:par>
                              <p:par>
                                <p:cTn fill="hold" nodeType="withEffect" presetClass="entr" presetID="10" presetSubtype="0">
                                  <p:stCondLst>
                                    <p:cond delay="0"/>
                                  </p:stCondLst>
                                  <p:childTnLst>
                                    <p:set>
                                      <p:cBhvr>
                                        <p:cTn dur="1" fill="hold">
                                          <p:stCondLst>
                                            <p:cond delay="0"/>
                                          </p:stCondLst>
                                        </p:cTn>
                                        <p:tgtEl>
                                          <p:spTgt spid="1422"/>
                                        </p:tgtEl>
                                        <p:attrNameLst>
                                          <p:attrName>style.visibility</p:attrName>
                                        </p:attrNameLst>
                                      </p:cBhvr>
                                      <p:to>
                                        <p:strVal val="visible"/>
                                      </p:to>
                                    </p:set>
                                    <p:animEffect filter="fade" transition="in">
                                      <p:cBhvr>
                                        <p:cTn dur="300"/>
                                        <p:tgtEl>
                                          <p:spTgt spid="14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6"/>
                                        </p:tgtEl>
                                        <p:attrNameLst>
                                          <p:attrName>style.visibility</p:attrName>
                                        </p:attrNameLst>
                                      </p:cBhvr>
                                      <p:to>
                                        <p:strVal val="visible"/>
                                      </p:to>
                                    </p:set>
                                    <p:animEffect filter="fade" transition="in">
                                      <p:cBhvr>
                                        <p:cTn dur="300"/>
                                        <p:tgtEl>
                                          <p:spTgt spid="14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4"/>
                                        </p:tgtEl>
                                        <p:attrNameLst>
                                          <p:attrName>style.visibility</p:attrName>
                                        </p:attrNameLst>
                                      </p:cBhvr>
                                      <p:to>
                                        <p:strVal val="visible"/>
                                      </p:to>
                                    </p:set>
                                    <p:animEffect filter="fade" transition="in">
                                      <p:cBhvr>
                                        <p:cTn dur="300"/>
                                        <p:tgtEl>
                                          <p:spTgt spid="14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1"/>
                                        </p:tgtEl>
                                        <p:attrNameLst>
                                          <p:attrName>style.visibility</p:attrName>
                                        </p:attrNameLst>
                                      </p:cBhvr>
                                      <p:to>
                                        <p:strVal val="visible"/>
                                      </p:to>
                                    </p:set>
                                    <p:animEffect filter="fade" transition="in">
                                      <p:cBhvr>
                                        <p:cTn dur="300"/>
                                        <p:tgtEl>
                                          <p:spTgt spid="14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8"/>
                                        </p:tgtEl>
                                        <p:attrNameLst>
                                          <p:attrName>style.visibility</p:attrName>
                                        </p:attrNameLst>
                                      </p:cBhvr>
                                      <p:to>
                                        <p:strVal val="visible"/>
                                      </p:to>
                                    </p:set>
                                    <p:animEffect filter="fade" transition="in">
                                      <p:cBhvr>
                                        <p:cTn dur="300"/>
                                        <p:tgtEl>
                                          <p:spTgt spid="14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6" name="Shape 1426"/>
        <p:cNvGrpSpPr/>
        <p:nvPr/>
      </p:nvGrpSpPr>
      <p:grpSpPr>
        <a:xfrm>
          <a:off x="0" y="0"/>
          <a:ext cx="0" cy="0"/>
          <a:chOff x="0" y="0"/>
          <a:chExt cx="0" cy="0"/>
        </a:xfrm>
      </p:grpSpPr>
      <p:sp>
        <p:nvSpPr>
          <p:cNvPr id="1427" name="Google Shape;1427;p6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Power Laws</a:t>
            </a:r>
            <a:endParaRPr/>
          </a:p>
          <a:p>
            <a:pPr indent="0" lvl="0" marL="0" rtl="0" algn="ctr">
              <a:lnSpc>
                <a:spcPct val="100000"/>
              </a:lnSpc>
              <a:spcBef>
                <a:spcPts val="0"/>
              </a:spcBef>
              <a:spcAft>
                <a:spcPts val="0"/>
              </a:spcAft>
              <a:buSzPts val="3600"/>
              <a:buNone/>
            </a:pPr>
            <a:r>
              <a:t/>
            </a:r>
            <a:endParaRPr/>
          </a:p>
        </p:txBody>
      </p:sp>
      <p:sp>
        <p:nvSpPr>
          <p:cNvPr id="1428" name="Google Shape;1428;p64"/>
          <p:cNvSpPr txBox="1"/>
          <p:nvPr/>
        </p:nvSpPr>
        <p:spPr>
          <a:xfrm>
            <a:off x="423425" y="795825"/>
            <a:ext cx="8409000" cy="1521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Power laws are very ubiquitous, found throughout nature and society.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Examples include the distributions of earthquake magnitudes, social media content generation, wealth, and city populations.</a:t>
            </a:r>
            <a:endParaRPr b="0" i="0" sz="2000" u="none" cap="none" strike="noStrike">
              <a:solidFill>
                <a:schemeClr val="dk1"/>
              </a:solidFill>
              <a:latin typeface="Nunito"/>
              <a:ea typeface="Nunito"/>
              <a:cs typeface="Nunito"/>
              <a:sym typeface="Nunito"/>
            </a:endParaRPr>
          </a:p>
        </p:txBody>
      </p:sp>
      <p:sp>
        <p:nvSpPr>
          <p:cNvPr id="1429" name="Google Shape;1429;p6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30" name="Google Shape;1430;p6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31" name="Google Shape;1431;p6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432" name="Google Shape;1432;p64"/>
          <p:cNvPicPr preferRelativeResize="0"/>
          <p:nvPr/>
        </p:nvPicPr>
        <p:blipFill rotWithShape="1">
          <a:blip r:embed="rId3">
            <a:alphaModFix/>
          </a:blip>
          <a:srcRect b="1681" l="0" r="0" t="1681"/>
          <a:stretch/>
        </p:blipFill>
        <p:spPr>
          <a:xfrm>
            <a:off x="4820325" y="2335425"/>
            <a:ext cx="3859702" cy="2486098"/>
          </a:xfrm>
          <a:prstGeom prst="rect">
            <a:avLst/>
          </a:prstGeom>
          <a:noFill/>
          <a:ln>
            <a:noFill/>
          </a:ln>
        </p:spPr>
      </p:pic>
      <p:pic>
        <p:nvPicPr>
          <p:cNvPr id="1433" name="Google Shape;1433;p64"/>
          <p:cNvPicPr preferRelativeResize="0"/>
          <p:nvPr/>
        </p:nvPicPr>
        <p:blipFill rotWithShape="1">
          <a:blip r:embed="rId4">
            <a:alphaModFix/>
          </a:blip>
          <a:srcRect b="0" l="0" r="0" t="0"/>
          <a:stretch/>
        </p:blipFill>
        <p:spPr>
          <a:xfrm>
            <a:off x="389925" y="2315175"/>
            <a:ext cx="3761952" cy="25266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8">
                                            <p:txEl>
                                              <p:pRg end="0" st="0"/>
                                            </p:txEl>
                                          </p:spTgt>
                                        </p:tgtEl>
                                        <p:attrNameLst>
                                          <p:attrName>style.visibility</p:attrName>
                                        </p:attrNameLst>
                                      </p:cBhvr>
                                      <p:to>
                                        <p:strVal val="visible"/>
                                      </p:to>
                                    </p:set>
                                    <p:animEffect filter="fade" transition="in">
                                      <p:cBhvr>
                                        <p:cTn dur="300"/>
                                        <p:tgtEl>
                                          <p:spTgt spid="142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8">
                                            <p:txEl>
                                              <p:pRg end="1" st="1"/>
                                            </p:txEl>
                                          </p:spTgt>
                                        </p:tgtEl>
                                        <p:attrNameLst>
                                          <p:attrName>style.visibility</p:attrName>
                                        </p:attrNameLst>
                                      </p:cBhvr>
                                      <p:to>
                                        <p:strVal val="visible"/>
                                      </p:to>
                                    </p:set>
                                    <p:animEffect filter="fade" transition="in">
                                      <p:cBhvr>
                                        <p:cTn dur="300"/>
                                        <p:tgtEl>
                                          <p:spTgt spid="142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8">
                                            <p:txEl>
                                              <p:pRg end="2" st="2"/>
                                            </p:txEl>
                                          </p:spTgt>
                                        </p:tgtEl>
                                        <p:attrNameLst>
                                          <p:attrName>style.visibility</p:attrName>
                                        </p:attrNameLst>
                                      </p:cBhvr>
                                      <p:to>
                                        <p:strVal val="visible"/>
                                      </p:to>
                                    </p:set>
                                    <p:animEffect filter="fade" transition="in">
                                      <p:cBhvr>
                                        <p:cTn dur="300"/>
                                        <p:tgtEl>
                                          <p:spTgt spid="142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7" name="Shape 1437"/>
        <p:cNvGrpSpPr/>
        <p:nvPr/>
      </p:nvGrpSpPr>
      <p:grpSpPr>
        <a:xfrm>
          <a:off x="0" y="0"/>
          <a:ext cx="0" cy="0"/>
          <a:chOff x="0" y="0"/>
          <a:chExt cx="0" cy="0"/>
        </a:xfrm>
      </p:grpSpPr>
      <p:sp>
        <p:nvSpPr>
          <p:cNvPr id="1438" name="Google Shape;1438;p6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Scaling Laws in Deep Learning</a:t>
            </a:r>
            <a:endParaRPr/>
          </a:p>
          <a:p>
            <a:pPr indent="0" lvl="0" marL="0" rtl="0" algn="ctr">
              <a:lnSpc>
                <a:spcPct val="100000"/>
              </a:lnSpc>
              <a:spcBef>
                <a:spcPts val="0"/>
              </a:spcBef>
              <a:spcAft>
                <a:spcPts val="0"/>
              </a:spcAft>
              <a:buSzPts val="3600"/>
              <a:buNone/>
            </a:pPr>
            <a:r>
              <a:t/>
            </a:r>
            <a:endParaRPr/>
          </a:p>
        </p:txBody>
      </p:sp>
      <p:sp>
        <p:nvSpPr>
          <p:cNvPr id="1439" name="Google Shape;1439;p65"/>
          <p:cNvSpPr txBox="1"/>
          <p:nvPr/>
        </p:nvSpPr>
        <p:spPr>
          <a:xfrm>
            <a:off x="363350" y="772950"/>
            <a:ext cx="8526900" cy="4021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Scaling laws follow power laws that predict </a:t>
            </a:r>
            <a:r>
              <a:rPr b="1" i="0" lang="en" sz="2000" u="none" cap="none" strike="noStrike">
                <a:solidFill>
                  <a:schemeClr val="dk1"/>
                </a:solidFill>
                <a:latin typeface="Nunito"/>
                <a:ea typeface="Nunito"/>
                <a:cs typeface="Nunito"/>
                <a:sym typeface="Nunito"/>
              </a:rPr>
              <a:t>loss</a:t>
            </a:r>
            <a:r>
              <a:rPr b="0" i="0" lang="en" sz="2000" u="none" cap="none" strike="noStrike">
                <a:solidFill>
                  <a:schemeClr val="dk1"/>
                </a:solidFill>
                <a:latin typeface="Nunito"/>
                <a:ea typeface="Nunito"/>
                <a:cs typeface="Nunito"/>
                <a:sym typeface="Nunito"/>
              </a:rPr>
              <a:t> based on </a:t>
            </a:r>
            <a:r>
              <a:rPr b="1" i="0" lang="en" sz="2000" u="none" cap="none" strike="noStrike">
                <a:solidFill>
                  <a:schemeClr val="dk1"/>
                </a:solidFill>
                <a:latin typeface="Nunito"/>
                <a:ea typeface="Nunito"/>
                <a:cs typeface="Nunito"/>
                <a:sym typeface="Nunito"/>
              </a:rPr>
              <a:t>model size</a:t>
            </a:r>
            <a:r>
              <a:rPr b="0" i="0" lang="en" sz="2000" u="none" cap="none" strike="noStrike">
                <a:solidFill>
                  <a:schemeClr val="dk1"/>
                </a:solidFill>
                <a:latin typeface="Nunito"/>
                <a:ea typeface="Nunito"/>
                <a:cs typeface="Nunito"/>
                <a:sym typeface="Nunito"/>
              </a:rPr>
              <a:t> and </a:t>
            </a:r>
            <a:r>
              <a:rPr b="1" i="0" lang="en" sz="2000" u="none" cap="none" strike="noStrike">
                <a:solidFill>
                  <a:schemeClr val="dk1"/>
                </a:solidFill>
                <a:latin typeface="Nunito"/>
                <a:ea typeface="Nunito"/>
                <a:cs typeface="Nunito"/>
                <a:sym typeface="Nunito"/>
              </a:rPr>
              <a:t>dataset size</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Model size is measured in parameters, a model’s adjustable weights.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Dataset size is measured in tokens, fundamental units of data that may vary based on the type of data.</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Loss falls nonlinearly with increased numbers of parameters or tokens.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Scaling is dependent on computational power (compute), which enables more operations, more parameters, and processing of more data.</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440" name="Google Shape;1440;p6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41" name="Google Shape;1441;p6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42" name="Google Shape;1442;p6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9">
                                            <p:txEl>
                                              <p:pRg end="0" st="0"/>
                                            </p:txEl>
                                          </p:spTgt>
                                        </p:tgtEl>
                                        <p:attrNameLst>
                                          <p:attrName>style.visibility</p:attrName>
                                        </p:attrNameLst>
                                      </p:cBhvr>
                                      <p:to>
                                        <p:strVal val="visible"/>
                                      </p:to>
                                    </p:set>
                                    <p:animEffect filter="fade" transition="in">
                                      <p:cBhvr>
                                        <p:cTn dur="300"/>
                                        <p:tgtEl>
                                          <p:spTgt spid="143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9">
                                            <p:txEl>
                                              <p:pRg end="1" st="1"/>
                                            </p:txEl>
                                          </p:spTgt>
                                        </p:tgtEl>
                                        <p:attrNameLst>
                                          <p:attrName>style.visibility</p:attrName>
                                        </p:attrNameLst>
                                      </p:cBhvr>
                                      <p:to>
                                        <p:strVal val="visible"/>
                                      </p:to>
                                    </p:set>
                                    <p:animEffect filter="fade" transition="in">
                                      <p:cBhvr>
                                        <p:cTn dur="300"/>
                                        <p:tgtEl>
                                          <p:spTgt spid="143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9">
                                            <p:txEl>
                                              <p:pRg end="2" st="2"/>
                                            </p:txEl>
                                          </p:spTgt>
                                        </p:tgtEl>
                                        <p:attrNameLst>
                                          <p:attrName>style.visibility</p:attrName>
                                        </p:attrNameLst>
                                      </p:cBhvr>
                                      <p:to>
                                        <p:strVal val="visible"/>
                                      </p:to>
                                    </p:set>
                                    <p:animEffect filter="fade" transition="in">
                                      <p:cBhvr>
                                        <p:cTn dur="300"/>
                                        <p:tgtEl>
                                          <p:spTgt spid="143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9">
                                            <p:txEl>
                                              <p:pRg end="3" st="3"/>
                                            </p:txEl>
                                          </p:spTgt>
                                        </p:tgtEl>
                                        <p:attrNameLst>
                                          <p:attrName>style.visibility</p:attrName>
                                        </p:attrNameLst>
                                      </p:cBhvr>
                                      <p:to>
                                        <p:strVal val="visible"/>
                                      </p:to>
                                    </p:set>
                                    <p:animEffect filter="fade" transition="in">
                                      <p:cBhvr>
                                        <p:cTn dur="300"/>
                                        <p:tgtEl>
                                          <p:spTgt spid="143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9">
                                            <p:txEl>
                                              <p:pRg end="4" st="4"/>
                                            </p:txEl>
                                          </p:spTgt>
                                        </p:tgtEl>
                                        <p:attrNameLst>
                                          <p:attrName>style.visibility</p:attrName>
                                        </p:attrNameLst>
                                      </p:cBhvr>
                                      <p:to>
                                        <p:strVal val="visible"/>
                                      </p:to>
                                    </p:set>
                                    <p:animEffect filter="fade" transition="in">
                                      <p:cBhvr>
                                        <p:cTn dur="300"/>
                                        <p:tgtEl>
                                          <p:spTgt spid="143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9">
                                            <p:txEl>
                                              <p:pRg end="5" st="5"/>
                                            </p:txEl>
                                          </p:spTgt>
                                        </p:tgtEl>
                                        <p:attrNameLst>
                                          <p:attrName>style.visibility</p:attrName>
                                        </p:attrNameLst>
                                      </p:cBhvr>
                                      <p:to>
                                        <p:strVal val="visible"/>
                                      </p:to>
                                    </p:set>
                                    <p:animEffect filter="fade" transition="in">
                                      <p:cBhvr>
                                        <p:cTn dur="300"/>
                                        <p:tgtEl>
                                          <p:spTgt spid="143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9">
                                            <p:txEl>
                                              <p:pRg end="6" st="6"/>
                                            </p:txEl>
                                          </p:spTgt>
                                        </p:tgtEl>
                                        <p:attrNameLst>
                                          <p:attrName>style.visibility</p:attrName>
                                        </p:attrNameLst>
                                      </p:cBhvr>
                                      <p:to>
                                        <p:strVal val="visible"/>
                                      </p:to>
                                    </p:set>
                                    <p:animEffect filter="fade" transition="in">
                                      <p:cBhvr>
                                        <p:cTn dur="300"/>
                                        <p:tgtEl>
                                          <p:spTgt spid="143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9">
                                            <p:txEl>
                                              <p:pRg end="7" st="7"/>
                                            </p:txEl>
                                          </p:spTgt>
                                        </p:tgtEl>
                                        <p:attrNameLst>
                                          <p:attrName>style.visibility</p:attrName>
                                        </p:attrNameLst>
                                      </p:cBhvr>
                                      <p:to>
                                        <p:strVal val="visible"/>
                                      </p:to>
                                    </p:set>
                                    <p:animEffect filter="fade" transition="in">
                                      <p:cBhvr>
                                        <p:cTn dur="300"/>
                                        <p:tgtEl>
                                          <p:spTgt spid="143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9">
                                            <p:txEl>
                                              <p:pRg end="8" st="8"/>
                                            </p:txEl>
                                          </p:spTgt>
                                        </p:tgtEl>
                                        <p:attrNameLst>
                                          <p:attrName>style.visibility</p:attrName>
                                        </p:attrNameLst>
                                      </p:cBhvr>
                                      <p:to>
                                        <p:strVal val="visible"/>
                                      </p:to>
                                    </p:set>
                                    <p:animEffect filter="fade" transition="in">
                                      <p:cBhvr>
                                        <p:cTn dur="300"/>
                                        <p:tgtEl>
                                          <p:spTgt spid="1439">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9">
                                            <p:txEl>
                                              <p:pRg end="9" st="9"/>
                                            </p:txEl>
                                          </p:spTgt>
                                        </p:tgtEl>
                                        <p:attrNameLst>
                                          <p:attrName>style.visibility</p:attrName>
                                        </p:attrNameLst>
                                      </p:cBhvr>
                                      <p:to>
                                        <p:strVal val="visible"/>
                                      </p:to>
                                    </p:set>
                                    <p:animEffect filter="fade" transition="in">
                                      <p:cBhvr>
                                        <p:cTn dur="300"/>
                                        <p:tgtEl>
                                          <p:spTgt spid="1439">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9">
                                            <p:txEl>
                                              <p:pRg end="10" st="10"/>
                                            </p:txEl>
                                          </p:spTgt>
                                        </p:tgtEl>
                                        <p:attrNameLst>
                                          <p:attrName>style.visibility</p:attrName>
                                        </p:attrNameLst>
                                      </p:cBhvr>
                                      <p:to>
                                        <p:strVal val="visible"/>
                                      </p:to>
                                    </p:set>
                                    <p:animEffect filter="fade" transition="in">
                                      <p:cBhvr>
                                        <p:cTn dur="300"/>
                                        <p:tgtEl>
                                          <p:spTgt spid="1439">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9">
                                            <p:txEl>
                                              <p:pRg end="11" st="11"/>
                                            </p:txEl>
                                          </p:spTgt>
                                        </p:tgtEl>
                                        <p:attrNameLst>
                                          <p:attrName>style.visibility</p:attrName>
                                        </p:attrNameLst>
                                      </p:cBhvr>
                                      <p:to>
                                        <p:strVal val="visible"/>
                                      </p:to>
                                    </p:set>
                                    <p:animEffect filter="fade" transition="in">
                                      <p:cBhvr>
                                        <p:cTn dur="300"/>
                                        <p:tgtEl>
                                          <p:spTgt spid="1439">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9">
                                            <p:txEl>
                                              <p:pRg end="12" st="12"/>
                                            </p:txEl>
                                          </p:spTgt>
                                        </p:tgtEl>
                                        <p:attrNameLst>
                                          <p:attrName>style.visibility</p:attrName>
                                        </p:attrNameLst>
                                      </p:cBhvr>
                                      <p:to>
                                        <p:strVal val="visible"/>
                                      </p:to>
                                    </p:set>
                                    <p:animEffect filter="fade" transition="in">
                                      <p:cBhvr>
                                        <p:cTn dur="300"/>
                                        <p:tgtEl>
                                          <p:spTgt spid="1439">
                                            <p:txEl>
                                              <p:pRg end="12" st="1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6" name="Shape 1446"/>
        <p:cNvGrpSpPr/>
        <p:nvPr/>
      </p:nvGrpSpPr>
      <p:grpSpPr>
        <a:xfrm>
          <a:off x="0" y="0"/>
          <a:ext cx="0" cy="0"/>
          <a:chOff x="0" y="0"/>
          <a:chExt cx="0" cy="0"/>
        </a:xfrm>
      </p:grpSpPr>
      <p:sp>
        <p:nvSpPr>
          <p:cNvPr id="1447" name="Google Shape;1447;p6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The Chinchilla Scaling Example (1/2)</a:t>
            </a:r>
            <a:endParaRPr/>
          </a:p>
        </p:txBody>
      </p:sp>
      <p:sp>
        <p:nvSpPr>
          <p:cNvPr id="1448" name="Google Shape;1448;p66"/>
          <p:cNvSpPr txBox="1"/>
          <p:nvPr/>
        </p:nvSpPr>
        <p:spPr>
          <a:xfrm>
            <a:off x="423400" y="817200"/>
            <a:ext cx="8409000" cy="744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Chinchilla is a LLM that was outperformed much larger models (in terms of parameters) by training on more data (tokens).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sp>
        <p:nvSpPr>
          <p:cNvPr id="1449" name="Google Shape;1449;p6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50" name="Google Shape;1450;p6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51" name="Google Shape;1451;p6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1452" name="Google Shape;1452;p66"/>
          <p:cNvGrpSpPr/>
          <p:nvPr/>
        </p:nvGrpSpPr>
        <p:grpSpPr>
          <a:xfrm>
            <a:off x="423400" y="1561223"/>
            <a:ext cx="8720602" cy="976425"/>
            <a:chOff x="423400" y="1561223"/>
            <a:chExt cx="8720602" cy="976425"/>
          </a:xfrm>
        </p:grpSpPr>
        <p:pic>
          <p:nvPicPr>
            <p:cNvPr id="1453" name="Google Shape;1453;p66"/>
            <p:cNvPicPr preferRelativeResize="0"/>
            <p:nvPr/>
          </p:nvPicPr>
          <p:blipFill rotWithShape="1">
            <a:blip r:embed="rId3">
              <a:alphaModFix/>
            </a:blip>
            <a:srcRect b="0" l="0" r="0" t="0"/>
            <a:stretch/>
          </p:blipFill>
          <p:spPr>
            <a:xfrm>
              <a:off x="3192550" y="1561223"/>
              <a:ext cx="5951452" cy="976425"/>
            </a:xfrm>
            <a:prstGeom prst="rect">
              <a:avLst/>
            </a:prstGeom>
            <a:noFill/>
            <a:ln>
              <a:noFill/>
            </a:ln>
          </p:spPr>
        </p:pic>
        <p:sp>
          <p:nvSpPr>
            <p:cNvPr id="1454" name="Google Shape;1454;p66"/>
            <p:cNvSpPr txBox="1"/>
            <p:nvPr/>
          </p:nvSpPr>
          <p:spPr>
            <a:xfrm>
              <a:off x="423400" y="1677413"/>
              <a:ext cx="2816700" cy="744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Chinchilla scaling law:</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grpSp>
      <p:grpSp>
        <p:nvGrpSpPr>
          <p:cNvPr id="1455" name="Google Shape;1455;p66"/>
          <p:cNvGrpSpPr/>
          <p:nvPr/>
        </p:nvGrpSpPr>
        <p:grpSpPr>
          <a:xfrm>
            <a:off x="2823050" y="2164750"/>
            <a:ext cx="620100" cy="1122900"/>
            <a:chOff x="2823050" y="2053125"/>
            <a:chExt cx="620100" cy="1122900"/>
          </a:xfrm>
        </p:grpSpPr>
        <p:cxnSp>
          <p:nvCxnSpPr>
            <p:cNvPr id="1456" name="Google Shape;1456;p66"/>
            <p:cNvCxnSpPr/>
            <p:nvPr/>
          </p:nvCxnSpPr>
          <p:spPr>
            <a:xfrm flipH="1" rot="10800000">
              <a:off x="3154525" y="2053125"/>
              <a:ext cx="171000" cy="630900"/>
            </a:xfrm>
            <a:prstGeom prst="straightConnector1">
              <a:avLst/>
            </a:prstGeom>
            <a:noFill/>
            <a:ln cap="flat" cmpd="sng" w="9525">
              <a:solidFill>
                <a:schemeClr val="dk2"/>
              </a:solidFill>
              <a:prstDash val="solid"/>
              <a:round/>
              <a:headEnd len="sm" w="sm" type="none"/>
              <a:tailEnd len="med" w="med" type="triangle"/>
            </a:ln>
          </p:spPr>
        </p:cxnSp>
        <p:sp>
          <p:nvSpPr>
            <p:cNvPr id="1457" name="Google Shape;1457;p66"/>
            <p:cNvSpPr txBox="1"/>
            <p:nvPr/>
          </p:nvSpPr>
          <p:spPr>
            <a:xfrm>
              <a:off x="2823050" y="2684025"/>
              <a:ext cx="620100" cy="49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Nunito"/>
                  <a:ea typeface="Nunito"/>
                  <a:cs typeface="Nunito"/>
                  <a:sym typeface="Nunito"/>
                </a:rPr>
                <a:t>Loss</a:t>
              </a:r>
              <a:endParaRPr b="0" i="0" sz="1600" u="none" cap="none" strike="noStrike">
                <a:solidFill>
                  <a:srgbClr val="000000"/>
                </a:solidFill>
                <a:latin typeface="Nunito"/>
                <a:ea typeface="Nunito"/>
                <a:cs typeface="Nunito"/>
                <a:sym typeface="Nunito"/>
              </a:endParaRPr>
            </a:p>
          </p:txBody>
        </p:sp>
      </p:grpSp>
      <p:grpSp>
        <p:nvGrpSpPr>
          <p:cNvPr id="1458" name="Google Shape;1458;p66"/>
          <p:cNvGrpSpPr/>
          <p:nvPr/>
        </p:nvGrpSpPr>
        <p:grpSpPr>
          <a:xfrm>
            <a:off x="4491250" y="2143300"/>
            <a:ext cx="1347300" cy="1251300"/>
            <a:chOff x="4491250" y="2031675"/>
            <a:chExt cx="1347300" cy="1251300"/>
          </a:xfrm>
        </p:grpSpPr>
        <p:cxnSp>
          <p:nvCxnSpPr>
            <p:cNvPr id="1459" name="Google Shape;1459;p66"/>
            <p:cNvCxnSpPr/>
            <p:nvPr/>
          </p:nvCxnSpPr>
          <p:spPr>
            <a:xfrm flipH="1" rot="10800000">
              <a:off x="5132800" y="2031675"/>
              <a:ext cx="64200" cy="759300"/>
            </a:xfrm>
            <a:prstGeom prst="straightConnector1">
              <a:avLst/>
            </a:prstGeom>
            <a:noFill/>
            <a:ln cap="flat" cmpd="sng" w="9525">
              <a:solidFill>
                <a:schemeClr val="dk2"/>
              </a:solidFill>
              <a:prstDash val="solid"/>
              <a:round/>
              <a:headEnd len="sm" w="sm" type="none"/>
              <a:tailEnd len="med" w="med" type="triangle"/>
            </a:ln>
          </p:spPr>
        </p:cxnSp>
        <p:sp>
          <p:nvSpPr>
            <p:cNvPr id="1460" name="Google Shape;1460;p66"/>
            <p:cNvSpPr txBox="1"/>
            <p:nvPr/>
          </p:nvSpPr>
          <p:spPr>
            <a:xfrm>
              <a:off x="4491250" y="2790975"/>
              <a:ext cx="1347300" cy="49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Nunito"/>
                  <a:ea typeface="Nunito"/>
                  <a:cs typeface="Nunito"/>
                  <a:sym typeface="Nunito"/>
                </a:rPr>
                <a:t>Parameters</a:t>
              </a:r>
              <a:endParaRPr b="0" i="0" sz="1600" u="none" cap="none" strike="noStrike">
                <a:solidFill>
                  <a:srgbClr val="000000"/>
                </a:solidFill>
                <a:latin typeface="Nunito"/>
                <a:ea typeface="Nunito"/>
                <a:cs typeface="Nunito"/>
                <a:sym typeface="Nunito"/>
              </a:endParaRPr>
            </a:p>
          </p:txBody>
        </p:sp>
      </p:grpSp>
      <p:grpSp>
        <p:nvGrpSpPr>
          <p:cNvPr id="1461" name="Google Shape;1461;p66"/>
          <p:cNvGrpSpPr/>
          <p:nvPr/>
        </p:nvGrpSpPr>
        <p:grpSpPr>
          <a:xfrm>
            <a:off x="6536250" y="2164925"/>
            <a:ext cx="846600" cy="1165500"/>
            <a:chOff x="6536250" y="2053300"/>
            <a:chExt cx="846600" cy="1165500"/>
          </a:xfrm>
        </p:grpSpPr>
        <p:cxnSp>
          <p:nvCxnSpPr>
            <p:cNvPr id="1462" name="Google Shape;1462;p66"/>
            <p:cNvCxnSpPr/>
            <p:nvPr/>
          </p:nvCxnSpPr>
          <p:spPr>
            <a:xfrm rot="10800000">
              <a:off x="6843625" y="2053300"/>
              <a:ext cx="42900" cy="673500"/>
            </a:xfrm>
            <a:prstGeom prst="straightConnector1">
              <a:avLst/>
            </a:prstGeom>
            <a:noFill/>
            <a:ln cap="flat" cmpd="sng" w="9525">
              <a:solidFill>
                <a:schemeClr val="dk2"/>
              </a:solidFill>
              <a:prstDash val="solid"/>
              <a:round/>
              <a:headEnd len="sm" w="sm" type="none"/>
              <a:tailEnd len="med" w="med" type="triangle"/>
            </a:ln>
          </p:spPr>
        </p:cxnSp>
        <p:sp>
          <p:nvSpPr>
            <p:cNvPr id="1463" name="Google Shape;1463;p66"/>
            <p:cNvSpPr txBox="1"/>
            <p:nvPr/>
          </p:nvSpPr>
          <p:spPr>
            <a:xfrm>
              <a:off x="6536250" y="2726800"/>
              <a:ext cx="846600" cy="49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Nunito"/>
                  <a:ea typeface="Nunito"/>
                  <a:cs typeface="Nunito"/>
                  <a:sym typeface="Nunito"/>
                </a:rPr>
                <a:t>Tokens</a:t>
              </a:r>
              <a:endParaRPr b="0" i="0" sz="1600" u="none" cap="none" strike="noStrike">
                <a:solidFill>
                  <a:srgbClr val="000000"/>
                </a:solidFill>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8"/>
                                        </p:tgtEl>
                                        <p:attrNameLst>
                                          <p:attrName>style.visibility</p:attrName>
                                        </p:attrNameLst>
                                      </p:cBhvr>
                                      <p:to>
                                        <p:strVal val="visible"/>
                                      </p:to>
                                    </p:set>
                                    <p:animEffect filter="fade" transition="in">
                                      <p:cBhvr>
                                        <p:cTn dur="300"/>
                                        <p:tgtEl>
                                          <p:spTgt spid="14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2"/>
                                        </p:tgtEl>
                                        <p:attrNameLst>
                                          <p:attrName>style.visibility</p:attrName>
                                        </p:attrNameLst>
                                      </p:cBhvr>
                                      <p:to>
                                        <p:strVal val="visible"/>
                                      </p:to>
                                    </p:set>
                                    <p:animEffect filter="fade" transition="in">
                                      <p:cBhvr>
                                        <p:cTn dur="300"/>
                                        <p:tgtEl>
                                          <p:spTgt spid="14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5"/>
                                        </p:tgtEl>
                                        <p:attrNameLst>
                                          <p:attrName>style.visibility</p:attrName>
                                        </p:attrNameLst>
                                      </p:cBhvr>
                                      <p:to>
                                        <p:strVal val="visible"/>
                                      </p:to>
                                    </p:set>
                                    <p:animEffect filter="fade" transition="in">
                                      <p:cBhvr>
                                        <p:cTn dur="300"/>
                                        <p:tgtEl>
                                          <p:spTgt spid="14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8"/>
                                        </p:tgtEl>
                                        <p:attrNameLst>
                                          <p:attrName>style.visibility</p:attrName>
                                        </p:attrNameLst>
                                      </p:cBhvr>
                                      <p:to>
                                        <p:strVal val="visible"/>
                                      </p:to>
                                    </p:set>
                                    <p:animEffect filter="fade" transition="in">
                                      <p:cBhvr>
                                        <p:cTn dur="300"/>
                                        <p:tgtEl>
                                          <p:spTgt spid="14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1"/>
                                        </p:tgtEl>
                                        <p:attrNameLst>
                                          <p:attrName>style.visibility</p:attrName>
                                        </p:attrNameLst>
                                      </p:cBhvr>
                                      <p:to>
                                        <p:strVal val="visible"/>
                                      </p:to>
                                    </p:set>
                                    <p:animEffect filter="fade" transition="in">
                                      <p:cBhvr>
                                        <p:cTn dur="300"/>
                                        <p:tgtEl>
                                          <p:spTgt spid="1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7" name="Shape 1467"/>
        <p:cNvGrpSpPr/>
        <p:nvPr/>
      </p:nvGrpSpPr>
      <p:grpSpPr>
        <a:xfrm>
          <a:off x="0" y="0"/>
          <a:ext cx="0" cy="0"/>
          <a:chOff x="0" y="0"/>
          <a:chExt cx="0" cy="0"/>
        </a:xfrm>
      </p:grpSpPr>
      <p:sp>
        <p:nvSpPr>
          <p:cNvPr id="1468" name="Google Shape;1468;p6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The Chinchilla Scaling Example (2/2)</a:t>
            </a:r>
            <a:endParaRPr/>
          </a:p>
        </p:txBody>
      </p:sp>
      <p:sp>
        <p:nvSpPr>
          <p:cNvPr id="1469" name="Google Shape;1469;p6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70" name="Google Shape;1470;p6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71" name="Google Shape;1471;p6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472" name="Google Shape;1472;p67"/>
          <p:cNvPicPr preferRelativeResize="0"/>
          <p:nvPr/>
        </p:nvPicPr>
        <p:blipFill>
          <a:blip r:embed="rId3">
            <a:alphaModFix/>
          </a:blip>
          <a:stretch>
            <a:fillRect/>
          </a:stretch>
        </p:blipFill>
        <p:spPr>
          <a:xfrm>
            <a:off x="2122950" y="732763"/>
            <a:ext cx="4897992" cy="39337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6" name="Shape 1476"/>
        <p:cNvGrpSpPr/>
        <p:nvPr/>
      </p:nvGrpSpPr>
      <p:grpSpPr>
        <a:xfrm>
          <a:off x="0" y="0"/>
          <a:ext cx="0" cy="0"/>
          <a:chOff x="0" y="0"/>
          <a:chExt cx="0" cy="0"/>
        </a:xfrm>
      </p:grpSpPr>
      <p:sp>
        <p:nvSpPr>
          <p:cNvPr id="1477" name="Google Shape;1477;p6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Discussion of Scaling Laws</a:t>
            </a:r>
            <a:endParaRPr/>
          </a:p>
        </p:txBody>
      </p:sp>
      <p:sp>
        <p:nvSpPr>
          <p:cNvPr id="1478" name="Google Shape;1478;p68"/>
          <p:cNvSpPr txBox="1"/>
          <p:nvPr/>
        </p:nvSpPr>
        <p:spPr>
          <a:xfrm>
            <a:off x="423400" y="817200"/>
            <a:ext cx="8409000" cy="3722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Scaling laws hold across modalities and orders of magnitude—factors of ten—applying to both small and larger models.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Scaling laws describe some ML models more closely than others. </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Generative models like LLMs following scaling laws closely. </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Discriminative models like image classifiers do not.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Better learning algorithms increase the constant term in scaling laws.</a:t>
            </a:r>
            <a:endParaRPr b="0" i="0" sz="2000" u="none" cap="none" strike="noStrike">
              <a:solidFill>
                <a:srgbClr val="000000"/>
              </a:solidFill>
              <a:latin typeface="Nunito"/>
              <a:ea typeface="Nunito"/>
              <a:cs typeface="Nunito"/>
              <a:sym typeface="Nunito"/>
            </a:endParaRPr>
          </a:p>
        </p:txBody>
      </p:sp>
      <p:sp>
        <p:nvSpPr>
          <p:cNvPr id="1479" name="Google Shape;1479;p6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80" name="Google Shape;1480;p6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81" name="Google Shape;1481;p6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8">
                                            <p:txEl>
                                              <p:pRg end="0" st="0"/>
                                            </p:txEl>
                                          </p:spTgt>
                                        </p:tgtEl>
                                        <p:attrNameLst>
                                          <p:attrName>style.visibility</p:attrName>
                                        </p:attrNameLst>
                                      </p:cBhvr>
                                      <p:to>
                                        <p:strVal val="visible"/>
                                      </p:to>
                                    </p:set>
                                    <p:animEffect filter="fade" transition="in">
                                      <p:cBhvr>
                                        <p:cTn dur="300"/>
                                        <p:tgtEl>
                                          <p:spTgt spid="147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8">
                                            <p:txEl>
                                              <p:pRg end="1" st="1"/>
                                            </p:txEl>
                                          </p:spTgt>
                                        </p:tgtEl>
                                        <p:attrNameLst>
                                          <p:attrName>style.visibility</p:attrName>
                                        </p:attrNameLst>
                                      </p:cBhvr>
                                      <p:to>
                                        <p:strVal val="visible"/>
                                      </p:to>
                                    </p:set>
                                    <p:animEffect filter="fade" transition="in">
                                      <p:cBhvr>
                                        <p:cTn dur="300"/>
                                        <p:tgtEl>
                                          <p:spTgt spid="147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8">
                                            <p:txEl>
                                              <p:pRg end="2" st="2"/>
                                            </p:txEl>
                                          </p:spTgt>
                                        </p:tgtEl>
                                        <p:attrNameLst>
                                          <p:attrName>style.visibility</p:attrName>
                                        </p:attrNameLst>
                                      </p:cBhvr>
                                      <p:to>
                                        <p:strVal val="visible"/>
                                      </p:to>
                                    </p:set>
                                    <p:animEffect filter="fade" transition="in">
                                      <p:cBhvr>
                                        <p:cTn dur="300"/>
                                        <p:tgtEl>
                                          <p:spTgt spid="147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8">
                                            <p:txEl>
                                              <p:pRg end="3" st="3"/>
                                            </p:txEl>
                                          </p:spTgt>
                                        </p:tgtEl>
                                        <p:attrNameLst>
                                          <p:attrName>style.visibility</p:attrName>
                                        </p:attrNameLst>
                                      </p:cBhvr>
                                      <p:to>
                                        <p:strVal val="visible"/>
                                      </p:to>
                                    </p:set>
                                    <p:animEffect filter="fade" transition="in">
                                      <p:cBhvr>
                                        <p:cTn dur="300"/>
                                        <p:tgtEl>
                                          <p:spTgt spid="147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8">
                                            <p:txEl>
                                              <p:pRg end="4" st="4"/>
                                            </p:txEl>
                                          </p:spTgt>
                                        </p:tgtEl>
                                        <p:attrNameLst>
                                          <p:attrName>style.visibility</p:attrName>
                                        </p:attrNameLst>
                                      </p:cBhvr>
                                      <p:to>
                                        <p:strVal val="visible"/>
                                      </p:to>
                                    </p:set>
                                    <p:animEffect filter="fade" transition="in">
                                      <p:cBhvr>
                                        <p:cTn dur="300"/>
                                        <p:tgtEl>
                                          <p:spTgt spid="147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8">
                                            <p:txEl>
                                              <p:pRg end="5" st="5"/>
                                            </p:txEl>
                                          </p:spTgt>
                                        </p:tgtEl>
                                        <p:attrNameLst>
                                          <p:attrName>style.visibility</p:attrName>
                                        </p:attrNameLst>
                                      </p:cBhvr>
                                      <p:to>
                                        <p:strVal val="visible"/>
                                      </p:to>
                                    </p:set>
                                    <p:animEffect filter="fade" transition="in">
                                      <p:cBhvr>
                                        <p:cTn dur="300"/>
                                        <p:tgtEl>
                                          <p:spTgt spid="147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8">
                                            <p:txEl>
                                              <p:pRg end="6" st="6"/>
                                            </p:txEl>
                                          </p:spTgt>
                                        </p:tgtEl>
                                        <p:attrNameLst>
                                          <p:attrName>style.visibility</p:attrName>
                                        </p:attrNameLst>
                                      </p:cBhvr>
                                      <p:to>
                                        <p:strVal val="visible"/>
                                      </p:to>
                                    </p:set>
                                    <p:animEffect filter="fade" transition="in">
                                      <p:cBhvr>
                                        <p:cTn dur="300"/>
                                        <p:tgtEl>
                                          <p:spTgt spid="1478">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5" name="Shape 1485"/>
        <p:cNvGrpSpPr/>
        <p:nvPr/>
      </p:nvGrpSpPr>
      <p:grpSpPr>
        <a:xfrm>
          <a:off x="0" y="0"/>
          <a:ext cx="0" cy="0"/>
          <a:chOff x="0" y="0"/>
          <a:chExt cx="0" cy="0"/>
        </a:xfrm>
      </p:grpSpPr>
      <p:sp>
        <p:nvSpPr>
          <p:cNvPr id="1486" name="Google Shape;1486;p6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The Bitter Lesson</a:t>
            </a:r>
            <a:endParaRPr/>
          </a:p>
        </p:txBody>
      </p:sp>
      <p:sp>
        <p:nvSpPr>
          <p:cNvPr id="1487" name="Google Shape;1487;p69"/>
          <p:cNvSpPr txBox="1"/>
          <p:nvPr/>
        </p:nvSpPr>
        <p:spPr>
          <a:xfrm>
            <a:off x="423400" y="817200"/>
            <a:ext cx="8409000" cy="3722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AI researchers have often tried to improve systems using expert knowledge.</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This approach only leads to improvements in the short term, and may even hurt long term progress.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Breakthrough progress occurs when developers instead scale computation and data.</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Takeaway: The simple method of increasing scale beats complex research approaches. </a:t>
            </a:r>
            <a:endParaRPr b="0" i="0" sz="2000" u="none" cap="none" strike="noStrike">
              <a:solidFill>
                <a:srgbClr val="000000"/>
              </a:solidFill>
              <a:latin typeface="Nunito"/>
              <a:ea typeface="Nunito"/>
              <a:cs typeface="Nunito"/>
              <a:sym typeface="Nunito"/>
            </a:endParaRPr>
          </a:p>
        </p:txBody>
      </p:sp>
      <p:sp>
        <p:nvSpPr>
          <p:cNvPr id="1488" name="Google Shape;1488;p6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89" name="Google Shape;1489;p6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90" name="Google Shape;1490;p6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7">
                                            <p:txEl>
                                              <p:pRg end="0" st="0"/>
                                            </p:txEl>
                                          </p:spTgt>
                                        </p:tgtEl>
                                        <p:attrNameLst>
                                          <p:attrName>style.visibility</p:attrName>
                                        </p:attrNameLst>
                                      </p:cBhvr>
                                      <p:to>
                                        <p:strVal val="visible"/>
                                      </p:to>
                                    </p:set>
                                    <p:animEffect filter="fade" transition="in">
                                      <p:cBhvr>
                                        <p:cTn dur="300"/>
                                        <p:tgtEl>
                                          <p:spTgt spid="148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7">
                                            <p:txEl>
                                              <p:pRg end="1" st="1"/>
                                            </p:txEl>
                                          </p:spTgt>
                                        </p:tgtEl>
                                        <p:attrNameLst>
                                          <p:attrName>style.visibility</p:attrName>
                                        </p:attrNameLst>
                                      </p:cBhvr>
                                      <p:to>
                                        <p:strVal val="visible"/>
                                      </p:to>
                                    </p:set>
                                    <p:animEffect filter="fade" transition="in">
                                      <p:cBhvr>
                                        <p:cTn dur="300"/>
                                        <p:tgtEl>
                                          <p:spTgt spid="148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7">
                                            <p:txEl>
                                              <p:pRg end="2" st="2"/>
                                            </p:txEl>
                                          </p:spTgt>
                                        </p:tgtEl>
                                        <p:attrNameLst>
                                          <p:attrName>style.visibility</p:attrName>
                                        </p:attrNameLst>
                                      </p:cBhvr>
                                      <p:to>
                                        <p:strVal val="visible"/>
                                      </p:to>
                                    </p:set>
                                    <p:animEffect filter="fade" transition="in">
                                      <p:cBhvr>
                                        <p:cTn dur="300"/>
                                        <p:tgtEl>
                                          <p:spTgt spid="148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7">
                                            <p:txEl>
                                              <p:pRg end="3" st="3"/>
                                            </p:txEl>
                                          </p:spTgt>
                                        </p:tgtEl>
                                        <p:attrNameLst>
                                          <p:attrName>style.visibility</p:attrName>
                                        </p:attrNameLst>
                                      </p:cBhvr>
                                      <p:to>
                                        <p:strVal val="visible"/>
                                      </p:to>
                                    </p:set>
                                    <p:animEffect filter="fade" transition="in">
                                      <p:cBhvr>
                                        <p:cTn dur="300"/>
                                        <p:tgtEl>
                                          <p:spTgt spid="148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7">
                                            <p:txEl>
                                              <p:pRg end="4" st="4"/>
                                            </p:txEl>
                                          </p:spTgt>
                                        </p:tgtEl>
                                        <p:attrNameLst>
                                          <p:attrName>style.visibility</p:attrName>
                                        </p:attrNameLst>
                                      </p:cBhvr>
                                      <p:to>
                                        <p:strVal val="visible"/>
                                      </p:to>
                                    </p:set>
                                    <p:animEffect filter="fade" transition="in">
                                      <p:cBhvr>
                                        <p:cTn dur="300"/>
                                        <p:tgtEl>
                                          <p:spTgt spid="148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7">
                                            <p:txEl>
                                              <p:pRg end="5" st="5"/>
                                            </p:txEl>
                                          </p:spTgt>
                                        </p:tgtEl>
                                        <p:attrNameLst>
                                          <p:attrName>style.visibility</p:attrName>
                                        </p:attrNameLst>
                                      </p:cBhvr>
                                      <p:to>
                                        <p:strVal val="visible"/>
                                      </p:to>
                                    </p:set>
                                    <p:animEffect filter="fade" transition="in">
                                      <p:cBhvr>
                                        <p:cTn dur="300"/>
                                        <p:tgtEl>
                                          <p:spTgt spid="148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7">
                                            <p:txEl>
                                              <p:pRg end="6" st="6"/>
                                            </p:txEl>
                                          </p:spTgt>
                                        </p:tgtEl>
                                        <p:attrNameLst>
                                          <p:attrName>style.visibility</p:attrName>
                                        </p:attrNameLst>
                                      </p:cBhvr>
                                      <p:to>
                                        <p:strVal val="visible"/>
                                      </p:to>
                                    </p:set>
                                    <p:animEffect filter="fade" transition="in">
                                      <p:cBhvr>
                                        <p:cTn dur="300"/>
                                        <p:tgtEl>
                                          <p:spTgt spid="1487">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94" name="Shape 1494"/>
        <p:cNvGrpSpPr/>
        <p:nvPr/>
      </p:nvGrpSpPr>
      <p:grpSpPr>
        <a:xfrm>
          <a:off x="0" y="0"/>
          <a:ext cx="0" cy="0"/>
          <a:chOff x="0" y="0"/>
          <a:chExt cx="0" cy="0"/>
        </a:xfrm>
      </p:grpSpPr>
      <p:sp>
        <p:nvSpPr>
          <p:cNvPr id="1495" name="Google Shape;1495;p70"/>
          <p:cNvSpPr txBox="1"/>
          <p:nvPr/>
        </p:nvSpPr>
        <p:spPr>
          <a:xfrm>
            <a:off x="0" y="937695"/>
            <a:ext cx="9144000" cy="2222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Artificial Intelligence Fundamentals</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Part 3: Reinforcement Learning</a:t>
            </a:r>
            <a:endParaRPr b="0" i="0" sz="3000" u="none" cap="none" strike="noStrike">
              <a:solidFill>
                <a:srgbClr val="000000"/>
              </a:solidFill>
              <a:latin typeface="Nunito Light"/>
              <a:ea typeface="Nunito Light"/>
              <a:cs typeface="Nunito Light"/>
              <a:sym typeface="Nunito Light"/>
            </a:endParaRPr>
          </a:p>
        </p:txBody>
      </p:sp>
      <p:sp>
        <p:nvSpPr>
          <p:cNvPr id="1496" name="Google Shape;1496;p7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97" name="Google Shape;1497;p7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98" name="Google Shape;1498;p7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02" name="Shape 1502"/>
        <p:cNvGrpSpPr/>
        <p:nvPr/>
      </p:nvGrpSpPr>
      <p:grpSpPr>
        <a:xfrm>
          <a:off x="0" y="0"/>
          <a:ext cx="0" cy="0"/>
          <a:chOff x="0" y="0"/>
          <a:chExt cx="0" cy="0"/>
        </a:xfrm>
      </p:grpSpPr>
      <p:sp>
        <p:nvSpPr>
          <p:cNvPr id="1503" name="Google Shape;1503;p7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1504" name="Google Shape;1504;p7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05" name="Google Shape;1505;p7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06" name="Google Shape;1506;p7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507" name="Google Shape;1507;p71"/>
          <p:cNvSpPr/>
          <p:nvPr/>
        </p:nvSpPr>
        <p:spPr>
          <a:xfrm>
            <a:off x="364325" y="3507600"/>
            <a:ext cx="8279700" cy="1035900"/>
          </a:xfrm>
          <a:prstGeom prst="rect">
            <a:avLst/>
          </a:prstGeom>
          <a:noFill/>
          <a:ln cap="flat" cmpd="sng" w="9525">
            <a:solidFill>
              <a:schemeClr val="accent5"/>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508" name="Google Shape;1508;p71"/>
          <p:cNvSpPr txBox="1"/>
          <p:nvPr/>
        </p:nvSpPr>
        <p:spPr>
          <a:xfrm>
            <a:off x="367450" y="817200"/>
            <a:ext cx="8409000" cy="36912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Artificial Intelligence: </a:t>
            </a:r>
            <a:r>
              <a:rPr b="0" i="1" lang="en" sz="2000" u="none" cap="none" strike="noStrike">
                <a:solidFill>
                  <a:schemeClr val="dk1"/>
                </a:solidFill>
                <a:latin typeface="Nunito"/>
                <a:ea typeface="Nunito"/>
                <a:cs typeface="Nunito"/>
                <a:sym typeface="Nunito"/>
              </a:rPr>
              <a:t>Definitions, history, and types.</a:t>
            </a:r>
            <a:endParaRPr b="0" i="1"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Machine Learning: M</a:t>
            </a:r>
            <a:r>
              <a:rPr b="0" i="1" lang="en" sz="2000" u="none" cap="none" strike="noStrike">
                <a:solidFill>
                  <a:schemeClr val="dk1"/>
                </a:solidFill>
                <a:latin typeface="Nunito"/>
                <a:ea typeface="Nunito"/>
                <a:cs typeface="Nunito"/>
                <a:sym typeface="Nunito"/>
              </a:rPr>
              <a:t>odels, tasks, data, and learning types.</a:t>
            </a:r>
            <a:endParaRPr b="0" i="1"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Deep Learning: </a:t>
            </a:r>
            <a:r>
              <a:rPr b="0" i="1" lang="en" sz="2000" u="none" cap="none" strike="noStrike">
                <a:solidFill>
                  <a:schemeClr val="dk1"/>
                </a:solidFill>
                <a:latin typeface="Nunito"/>
                <a:ea typeface="Nunito"/>
                <a:cs typeface="Nunito"/>
                <a:sym typeface="Nunito"/>
              </a:rPr>
              <a:t>The </a:t>
            </a:r>
            <a:r>
              <a:rPr i="1" lang="en" sz="2000">
                <a:solidFill>
                  <a:schemeClr val="dk1"/>
                </a:solidFill>
                <a:latin typeface="Nunito"/>
                <a:ea typeface="Nunito"/>
                <a:cs typeface="Nunito"/>
                <a:sym typeface="Nunito"/>
              </a:rPr>
              <a:t>preeminent</a:t>
            </a:r>
            <a:r>
              <a:rPr b="0" i="1" lang="en" sz="2000" u="none" cap="none" strike="noStrike">
                <a:solidFill>
                  <a:schemeClr val="dk1"/>
                </a:solidFill>
                <a:latin typeface="Nunito"/>
                <a:ea typeface="Nunito"/>
                <a:cs typeface="Nunito"/>
                <a:sym typeface="Nunito"/>
              </a:rPr>
              <a:t> paradigm</a:t>
            </a:r>
            <a:r>
              <a:rPr i="1" lang="en" sz="2000">
                <a:solidFill>
                  <a:schemeClr val="dk1"/>
                </a:solidFill>
                <a:latin typeface="Nunito"/>
                <a:ea typeface="Nunito"/>
                <a:cs typeface="Nunito"/>
                <a:sym typeface="Nunito"/>
              </a:rPr>
              <a:t>.</a:t>
            </a:r>
            <a:endParaRPr b="0" i="1"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Scaling Laws: </a:t>
            </a:r>
            <a:r>
              <a:rPr b="0" i="1" lang="en" sz="2000" u="none" cap="none" strike="noStrike">
                <a:solidFill>
                  <a:schemeClr val="dk1"/>
                </a:solidFill>
                <a:latin typeface="Nunito"/>
                <a:ea typeface="Nunito"/>
                <a:cs typeface="Nunito"/>
                <a:sym typeface="Nunito"/>
              </a:rPr>
              <a:t>Many AI systems improve predictably with scale.</a:t>
            </a:r>
            <a:endParaRPr b="0" i="1"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Reinforcement Learning: </a:t>
            </a:r>
            <a:r>
              <a:rPr b="0" i="1" lang="en" sz="2000" u="none" cap="none" strike="noStrike">
                <a:solidFill>
                  <a:schemeClr val="dk1"/>
                </a:solidFill>
                <a:highlight>
                  <a:schemeClr val="lt1"/>
                </a:highlight>
                <a:latin typeface="Nunito"/>
                <a:ea typeface="Nunito"/>
                <a:cs typeface="Nunito"/>
                <a:sym typeface="Nunito"/>
              </a:rPr>
              <a:t>RL agents learn by interacting with their environments.</a:t>
            </a:r>
            <a:endParaRPr b="0" i="0" sz="2000" u="none" cap="none" strike="noStrike">
              <a:solidFill>
                <a:schemeClr val="dk1"/>
              </a:solidFill>
              <a:latin typeface="Nunito"/>
              <a:ea typeface="Nunito"/>
              <a:cs typeface="Nunito"/>
              <a:sym typeface="Nunito"/>
            </a:endParaRPr>
          </a:p>
          <a:p>
            <a:pPr indent="0" lvl="0" marL="45720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1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Types of AI</a:t>
            </a:r>
            <a:endParaRPr/>
          </a:p>
          <a:p>
            <a:pPr indent="0" lvl="0" marL="0" rtl="0" algn="ctr">
              <a:lnSpc>
                <a:spcPct val="100000"/>
              </a:lnSpc>
              <a:spcBef>
                <a:spcPts val="0"/>
              </a:spcBef>
              <a:spcAft>
                <a:spcPts val="0"/>
              </a:spcAft>
              <a:buSzPts val="3600"/>
              <a:buNone/>
            </a:pPr>
            <a:r>
              <a:t/>
            </a:r>
            <a:endParaRPr/>
          </a:p>
        </p:txBody>
      </p:sp>
      <p:sp>
        <p:nvSpPr>
          <p:cNvPr id="299" name="Google Shape;299;p1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00" name="Google Shape;300;p1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01" name="Google Shape;301;p1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02" name="Google Shape;302;p18"/>
          <p:cNvSpPr txBox="1"/>
          <p:nvPr/>
        </p:nvSpPr>
        <p:spPr>
          <a:xfrm>
            <a:off x="286350" y="817200"/>
            <a:ext cx="86832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Narrow AI</a:t>
            </a:r>
            <a:r>
              <a:rPr b="0" i="0" lang="en" sz="2000" u="none" cap="none" strike="noStrike">
                <a:solidFill>
                  <a:schemeClr val="dk1"/>
                </a:solidFill>
                <a:latin typeface="Nunito"/>
                <a:ea typeface="Nunito"/>
                <a:cs typeface="Nunito"/>
                <a:sym typeface="Nunito"/>
              </a:rPr>
              <a:t>: capable of performing specific tasks only.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Artificial General Intelligence (AGI)</a:t>
            </a:r>
            <a:r>
              <a:rPr b="0" i="0" lang="en" sz="2000" u="none" cap="none" strike="noStrike">
                <a:solidFill>
                  <a:schemeClr val="dk1"/>
                </a:solidFill>
                <a:latin typeface="Nunito"/>
                <a:ea typeface="Nunito"/>
                <a:cs typeface="Nunito"/>
                <a:sym typeface="Nunito"/>
              </a:rPr>
              <a:t>: capable of performing many cognitive tasks across multiple domains, at human or superhuman levels.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Human-level AI (HLA</a:t>
            </a:r>
            <a:r>
              <a:rPr b="1" lang="en" sz="2000">
                <a:solidFill>
                  <a:schemeClr val="dk1"/>
                </a:solidFill>
                <a:latin typeface="Nunito"/>
                <a:ea typeface="Nunito"/>
                <a:cs typeface="Nunito"/>
                <a:sym typeface="Nunito"/>
              </a:rPr>
              <a:t>I)</a:t>
            </a:r>
            <a:r>
              <a:rPr b="0" i="0" lang="en" sz="2000" u="none" cap="none" strike="noStrike">
                <a:solidFill>
                  <a:schemeClr val="dk1"/>
                </a:solidFill>
                <a:latin typeface="Nunito"/>
                <a:ea typeface="Nunito"/>
                <a:cs typeface="Nunito"/>
                <a:sym typeface="Nunito"/>
              </a:rPr>
              <a:t>: capable of doing virtually everything humans do.</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Transformative AI (</a:t>
            </a:r>
            <a:r>
              <a:rPr b="1" lang="en" sz="2000">
                <a:solidFill>
                  <a:schemeClr val="dk1"/>
                </a:solidFill>
                <a:latin typeface="Nunito"/>
                <a:ea typeface="Nunito"/>
                <a:cs typeface="Nunito"/>
                <a:sym typeface="Nunito"/>
              </a:rPr>
              <a:t>TAI)</a:t>
            </a:r>
            <a:r>
              <a:rPr b="0" i="0" lang="en" sz="2000" u="none" cap="none" strike="noStrike">
                <a:solidFill>
                  <a:schemeClr val="dk1"/>
                </a:solidFill>
                <a:latin typeface="Nunito"/>
                <a:ea typeface="Nunito"/>
                <a:cs typeface="Nunito"/>
                <a:sym typeface="Nunito"/>
              </a:rPr>
              <a:t>: systems with a dramatic impact on the world at the level of the industrial revolution.</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500"/>
              <a:buFont typeface="Arial"/>
              <a:buNone/>
            </a:pPr>
            <a:r>
              <a:t/>
            </a:r>
            <a:endParaRPr b="0" i="0" sz="15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Superintelligence (ASI)</a:t>
            </a:r>
            <a:r>
              <a:rPr b="0" i="0" lang="en" sz="2000" u="none" cap="none" strike="noStrike">
                <a:solidFill>
                  <a:schemeClr val="dk1"/>
                </a:solidFill>
                <a:latin typeface="Nunito"/>
                <a:ea typeface="Nunito"/>
                <a:cs typeface="Nunito"/>
                <a:sym typeface="Nunito"/>
              </a:rPr>
              <a:t>: capable of outclassing human performance on virtually all intellectual tasks.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xEl>
                                              <p:pRg end="0" st="0"/>
                                            </p:txEl>
                                          </p:spTgt>
                                        </p:tgtEl>
                                        <p:attrNameLst>
                                          <p:attrName>style.visibility</p:attrName>
                                        </p:attrNameLst>
                                      </p:cBhvr>
                                      <p:to>
                                        <p:strVal val="visible"/>
                                      </p:to>
                                    </p:set>
                                    <p:animEffect filter="fade" transition="in">
                                      <p:cBhvr>
                                        <p:cTn dur="300"/>
                                        <p:tgtEl>
                                          <p:spTgt spid="30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xEl>
                                              <p:pRg end="1" st="1"/>
                                            </p:txEl>
                                          </p:spTgt>
                                        </p:tgtEl>
                                        <p:attrNameLst>
                                          <p:attrName>style.visibility</p:attrName>
                                        </p:attrNameLst>
                                      </p:cBhvr>
                                      <p:to>
                                        <p:strVal val="visible"/>
                                      </p:to>
                                    </p:set>
                                    <p:animEffect filter="fade" transition="in">
                                      <p:cBhvr>
                                        <p:cTn dur="300"/>
                                        <p:tgtEl>
                                          <p:spTgt spid="30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xEl>
                                              <p:pRg end="2" st="2"/>
                                            </p:txEl>
                                          </p:spTgt>
                                        </p:tgtEl>
                                        <p:attrNameLst>
                                          <p:attrName>style.visibility</p:attrName>
                                        </p:attrNameLst>
                                      </p:cBhvr>
                                      <p:to>
                                        <p:strVal val="visible"/>
                                      </p:to>
                                    </p:set>
                                    <p:animEffect filter="fade" transition="in">
                                      <p:cBhvr>
                                        <p:cTn dur="300"/>
                                        <p:tgtEl>
                                          <p:spTgt spid="30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xEl>
                                              <p:pRg end="3" st="3"/>
                                            </p:txEl>
                                          </p:spTgt>
                                        </p:tgtEl>
                                        <p:attrNameLst>
                                          <p:attrName>style.visibility</p:attrName>
                                        </p:attrNameLst>
                                      </p:cBhvr>
                                      <p:to>
                                        <p:strVal val="visible"/>
                                      </p:to>
                                    </p:set>
                                    <p:animEffect filter="fade" transition="in">
                                      <p:cBhvr>
                                        <p:cTn dur="300"/>
                                        <p:tgtEl>
                                          <p:spTgt spid="30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xEl>
                                              <p:pRg end="4" st="4"/>
                                            </p:txEl>
                                          </p:spTgt>
                                        </p:tgtEl>
                                        <p:attrNameLst>
                                          <p:attrName>style.visibility</p:attrName>
                                        </p:attrNameLst>
                                      </p:cBhvr>
                                      <p:to>
                                        <p:strVal val="visible"/>
                                      </p:to>
                                    </p:set>
                                    <p:animEffect filter="fade" transition="in">
                                      <p:cBhvr>
                                        <p:cTn dur="300"/>
                                        <p:tgtEl>
                                          <p:spTgt spid="30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xEl>
                                              <p:pRg end="5" st="5"/>
                                            </p:txEl>
                                          </p:spTgt>
                                        </p:tgtEl>
                                        <p:attrNameLst>
                                          <p:attrName>style.visibility</p:attrName>
                                        </p:attrNameLst>
                                      </p:cBhvr>
                                      <p:to>
                                        <p:strVal val="visible"/>
                                      </p:to>
                                    </p:set>
                                    <p:animEffect filter="fade" transition="in">
                                      <p:cBhvr>
                                        <p:cTn dur="300"/>
                                        <p:tgtEl>
                                          <p:spTgt spid="30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xEl>
                                              <p:pRg end="6" st="6"/>
                                            </p:txEl>
                                          </p:spTgt>
                                        </p:tgtEl>
                                        <p:attrNameLst>
                                          <p:attrName>style.visibility</p:attrName>
                                        </p:attrNameLst>
                                      </p:cBhvr>
                                      <p:to>
                                        <p:strVal val="visible"/>
                                      </p:to>
                                    </p:set>
                                    <p:animEffect filter="fade" transition="in">
                                      <p:cBhvr>
                                        <p:cTn dur="300"/>
                                        <p:tgtEl>
                                          <p:spTgt spid="30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xEl>
                                              <p:pRg end="7" st="7"/>
                                            </p:txEl>
                                          </p:spTgt>
                                        </p:tgtEl>
                                        <p:attrNameLst>
                                          <p:attrName>style.visibility</p:attrName>
                                        </p:attrNameLst>
                                      </p:cBhvr>
                                      <p:to>
                                        <p:strVal val="visible"/>
                                      </p:to>
                                    </p:set>
                                    <p:animEffect filter="fade" transition="in">
                                      <p:cBhvr>
                                        <p:cTn dur="300"/>
                                        <p:tgtEl>
                                          <p:spTgt spid="302">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xEl>
                                              <p:pRg end="8" st="8"/>
                                            </p:txEl>
                                          </p:spTgt>
                                        </p:tgtEl>
                                        <p:attrNameLst>
                                          <p:attrName>style.visibility</p:attrName>
                                        </p:attrNameLst>
                                      </p:cBhvr>
                                      <p:to>
                                        <p:strVal val="visible"/>
                                      </p:to>
                                    </p:set>
                                    <p:animEffect filter="fade" transition="in">
                                      <p:cBhvr>
                                        <p:cTn dur="300"/>
                                        <p:tgtEl>
                                          <p:spTgt spid="302">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12" name="Shape 1512"/>
        <p:cNvGrpSpPr/>
        <p:nvPr/>
      </p:nvGrpSpPr>
      <p:grpSpPr>
        <a:xfrm>
          <a:off x="0" y="0"/>
          <a:ext cx="0" cy="0"/>
          <a:chOff x="0" y="0"/>
          <a:chExt cx="0" cy="0"/>
        </a:xfrm>
      </p:grpSpPr>
      <p:sp>
        <p:nvSpPr>
          <p:cNvPr id="1513" name="Google Shape;1513;p72"/>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Reinforcement Learning</a:t>
            </a:r>
            <a:endParaRPr sz="3600">
              <a:latin typeface="Nunito"/>
              <a:ea typeface="Nunito"/>
              <a:cs typeface="Nunito"/>
              <a:sym typeface="Nunito"/>
            </a:endParaRPr>
          </a:p>
        </p:txBody>
      </p:sp>
      <p:sp>
        <p:nvSpPr>
          <p:cNvPr id="1514" name="Google Shape;1514;p7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15" name="Google Shape;1515;p7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16" name="Google Shape;1516;p7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517" name="Google Shape;1517;p72"/>
          <p:cNvSpPr txBox="1"/>
          <p:nvPr/>
        </p:nvSpPr>
        <p:spPr>
          <a:xfrm>
            <a:off x="367675" y="29300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highlight>
                  <a:schemeClr val="lt1"/>
                </a:highlight>
                <a:latin typeface="Nunito"/>
                <a:ea typeface="Nunito"/>
                <a:cs typeface="Nunito"/>
                <a:sym typeface="Nunito"/>
              </a:rPr>
              <a:t>RL agents learn by interacting with their environments.</a:t>
            </a:r>
            <a:endParaRPr b="0" i="1" sz="2000" u="none" cap="none" strike="noStrike">
              <a:solidFill>
                <a:schemeClr val="dk1"/>
              </a:solidFill>
              <a:highlight>
                <a:schemeClr val="lt1"/>
              </a:highlight>
              <a:latin typeface="Nunito"/>
              <a:ea typeface="Nunito"/>
              <a:cs typeface="Nunito"/>
              <a:sym typeface="Nunito"/>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21" name="Shape 1521"/>
        <p:cNvGrpSpPr/>
        <p:nvPr/>
      </p:nvGrpSpPr>
      <p:grpSpPr>
        <a:xfrm>
          <a:off x="0" y="0"/>
          <a:ext cx="0" cy="0"/>
          <a:chOff x="0" y="0"/>
          <a:chExt cx="0" cy="0"/>
        </a:xfrm>
      </p:grpSpPr>
      <p:sp>
        <p:nvSpPr>
          <p:cNvPr id="1522" name="Google Shape;1522;p7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Introduction (1/2)</a:t>
            </a:r>
            <a:endParaRPr/>
          </a:p>
          <a:p>
            <a:pPr indent="0" lvl="0" marL="0" rtl="0" algn="ctr">
              <a:lnSpc>
                <a:spcPct val="100000"/>
              </a:lnSpc>
              <a:spcBef>
                <a:spcPts val="0"/>
              </a:spcBef>
              <a:spcAft>
                <a:spcPts val="0"/>
              </a:spcAft>
              <a:buSzPts val="3600"/>
              <a:buNone/>
            </a:pPr>
            <a:r>
              <a:t/>
            </a:r>
            <a:endParaRPr/>
          </a:p>
        </p:txBody>
      </p:sp>
      <p:sp>
        <p:nvSpPr>
          <p:cNvPr id="1523" name="Google Shape;1523;p73"/>
          <p:cNvSpPr txBox="1"/>
          <p:nvPr/>
        </p:nvSpPr>
        <p:spPr>
          <a:xfrm>
            <a:off x="423400" y="817200"/>
            <a:ext cx="8409000" cy="3767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Reinforcement learning (RL)</a:t>
            </a:r>
            <a:r>
              <a:rPr b="0" i="0" lang="en" sz="2000" u="none" cap="none" strike="noStrike">
                <a:solidFill>
                  <a:schemeClr val="dk1"/>
                </a:solidFill>
                <a:latin typeface="Nunito"/>
                <a:ea typeface="Nunito"/>
                <a:cs typeface="Nunito"/>
                <a:sym typeface="Nunito"/>
              </a:rPr>
              <a:t> is a field of machine learning where agents learn by exploring their environments.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RL agents take different actions and learn from consequences, in order to maximize </a:t>
            </a:r>
            <a:r>
              <a:rPr b="0" i="1" lang="en" sz="2000" u="none" cap="none" strike="noStrike">
                <a:solidFill>
                  <a:schemeClr val="dk1"/>
                </a:solidFill>
                <a:latin typeface="Nunito"/>
                <a:ea typeface="Nunito"/>
                <a:cs typeface="Nunito"/>
                <a:sym typeface="Nunito"/>
              </a:rPr>
              <a:t>reward</a:t>
            </a:r>
            <a:r>
              <a:rPr b="0" i="0" lang="en" sz="2000" u="none" cap="none" strike="noStrike">
                <a:solidFill>
                  <a:schemeClr val="dk1"/>
                </a:solidFill>
                <a:latin typeface="Nunito"/>
                <a:ea typeface="Nunito"/>
                <a:cs typeface="Nunito"/>
                <a:sym typeface="Nunito"/>
              </a:rPr>
              <a:t>.</a:t>
            </a:r>
            <a:endParaRPr b="0" i="1"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other ML techniques, systems learn from a existing dataset.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Reinforcement learning is inspired by how humans and animals learn.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524" name="Google Shape;1524;p7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25" name="Google Shape;1525;p7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26" name="Google Shape;1526;p7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3">
                                            <p:txEl>
                                              <p:pRg end="0" st="0"/>
                                            </p:txEl>
                                          </p:spTgt>
                                        </p:tgtEl>
                                        <p:attrNameLst>
                                          <p:attrName>style.visibility</p:attrName>
                                        </p:attrNameLst>
                                      </p:cBhvr>
                                      <p:to>
                                        <p:strVal val="visible"/>
                                      </p:to>
                                    </p:set>
                                    <p:animEffect filter="fade" transition="in">
                                      <p:cBhvr>
                                        <p:cTn dur="1000"/>
                                        <p:tgtEl>
                                          <p:spTgt spid="152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3">
                                            <p:txEl>
                                              <p:pRg end="1" st="1"/>
                                            </p:txEl>
                                          </p:spTgt>
                                        </p:tgtEl>
                                        <p:attrNameLst>
                                          <p:attrName>style.visibility</p:attrName>
                                        </p:attrNameLst>
                                      </p:cBhvr>
                                      <p:to>
                                        <p:strVal val="visible"/>
                                      </p:to>
                                    </p:set>
                                    <p:animEffect filter="fade" transition="in">
                                      <p:cBhvr>
                                        <p:cTn dur="1000"/>
                                        <p:tgtEl>
                                          <p:spTgt spid="152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3">
                                            <p:txEl>
                                              <p:pRg end="2" st="2"/>
                                            </p:txEl>
                                          </p:spTgt>
                                        </p:tgtEl>
                                        <p:attrNameLst>
                                          <p:attrName>style.visibility</p:attrName>
                                        </p:attrNameLst>
                                      </p:cBhvr>
                                      <p:to>
                                        <p:strVal val="visible"/>
                                      </p:to>
                                    </p:set>
                                    <p:animEffect filter="fade" transition="in">
                                      <p:cBhvr>
                                        <p:cTn dur="1000"/>
                                        <p:tgtEl>
                                          <p:spTgt spid="152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3">
                                            <p:txEl>
                                              <p:pRg end="3" st="3"/>
                                            </p:txEl>
                                          </p:spTgt>
                                        </p:tgtEl>
                                        <p:attrNameLst>
                                          <p:attrName>style.visibility</p:attrName>
                                        </p:attrNameLst>
                                      </p:cBhvr>
                                      <p:to>
                                        <p:strVal val="visible"/>
                                      </p:to>
                                    </p:set>
                                    <p:animEffect filter="fade" transition="in">
                                      <p:cBhvr>
                                        <p:cTn dur="1000"/>
                                        <p:tgtEl>
                                          <p:spTgt spid="152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3">
                                            <p:txEl>
                                              <p:pRg end="4" st="4"/>
                                            </p:txEl>
                                          </p:spTgt>
                                        </p:tgtEl>
                                        <p:attrNameLst>
                                          <p:attrName>style.visibility</p:attrName>
                                        </p:attrNameLst>
                                      </p:cBhvr>
                                      <p:to>
                                        <p:strVal val="visible"/>
                                      </p:to>
                                    </p:set>
                                    <p:animEffect filter="fade" transition="in">
                                      <p:cBhvr>
                                        <p:cTn dur="1000"/>
                                        <p:tgtEl>
                                          <p:spTgt spid="152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3">
                                            <p:txEl>
                                              <p:pRg end="5" st="5"/>
                                            </p:txEl>
                                          </p:spTgt>
                                        </p:tgtEl>
                                        <p:attrNameLst>
                                          <p:attrName>style.visibility</p:attrName>
                                        </p:attrNameLst>
                                      </p:cBhvr>
                                      <p:to>
                                        <p:strVal val="visible"/>
                                      </p:to>
                                    </p:set>
                                    <p:animEffect filter="fade" transition="in">
                                      <p:cBhvr>
                                        <p:cTn dur="1000"/>
                                        <p:tgtEl>
                                          <p:spTgt spid="152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3">
                                            <p:txEl>
                                              <p:pRg end="6" st="6"/>
                                            </p:txEl>
                                          </p:spTgt>
                                        </p:tgtEl>
                                        <p:attrNameLst>
                                          <p:attrName>style.visibility</p:attrName>
                                        </p:attrNameLst>
                                      </p:cBhvr>
                                      <p:to>
                                        <p:strVal val="visible"/>
                                      </p:to>
                                    </p:set>
                                    <p:animEffect filter="fade" transition="in">
                                      <p:cBhvr>
                                        <p:cTn dur="1000"/>
                                        <p:tgtEl>
                                          <p:spTgt spid="152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3">
                                            <p:txEl>
                                              <p:pRg end="7" st="7"/>
                                            </p:txEl>
                                          </p:spTgt>
                                        </p:tgtEl>
                                        <p:attrNameLst>
                                          <p:attrName>style.visibility</p:attrName>
                                        </p:attrNameLst>
                                      </p:cBhvr>
                                      <p:to>
                                        <p:strVal val="visible"/>
                                      </p:to>
                                    </p:set>
                                    <p:animEffect filter="fade" transition="in">
                                      <p:cBhvr>
                                        <p:cTn dur="1000"/>
                                        <p:tgtEl>
                                          <p:spTgt spid="152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3">
                                            <p:txEl>
                                              <p:pRg end="8" st="8"/>
                                            </p:txEl>
                                          </p:spTgt>
                                        </p:tgtEl>
                                        <p:attrNameLst>
                                          <p:attrName>style.visibility</p:attrName>
                                        </p:attrNameLst>
                                      </p:cBhvr>
                                      <p:to>
                                        <p:strVal val="visible"/>
                                      </p:to>
                                    </p:set>
                                    <p:animEffect filter="fade" transition="in">
                                      <p:cBhvr>
                                        <p:cTn dur="1000"/>
                                        <p:tgtEl>
                                          <p:spTgt spid="152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3">
                                            <p:txEl>
                                              <p:pRg end="9" st="9"/>
                                            </p:txEl>
                                          </p:spTgt>
                                        </p:tgtEl>
                                        <p:attrNameLst>
                                          <p:attrName>style.visibility</p:attrName>
                                        </p:attrNameLst>
                                      </p:cBhvr>
                                      <p:to>
                                        <p:strVal val="visible"/>
                                      </p:to>
                                    </p:set>
                                    <p:animEffect filter="fade" transition="in">
                                      <p:cBhvr>
                                        <p:cTn dur="1000"/>
                                        <p:tgtEl>
                                          <p:spTgt spid="1523">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3">
                                            <p:txEl>
                                              <p:pRg end="10" st="10"/>
                                            </p:txEl>
                                          </p:spTgt>
                                        </p:tgtEl>
                                        <p:attrNameLst>
                                          <p:attrName>style.visibility</p:attrName>
                                        </p:attrNameLst>
                                      </p:cBhvr>
                                      <p:to>
                                        <p:strVal val="visible"/>
                                      </p:to>
                                    </p:set>
                                    <p:animEffect filter="fade" transition="in">
                                      <p:cBhvr>
                                        <p:cTn dur="1000"/>
                                        <p:tgtEl>
                                          <p:spTgt spid="1523">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30" name="Shape 1530"/>
        <p:cNvGrpSpPr/>
        <p:nvPr/>
      </p:nvGrpSpPr>
      <p:grpSpPr>
        <a:xfrm>
          <a:off x="0" y="0"/>
          <a:ext cx="0" cy="0"/>
          <a:chOff x="0" y="0"/>
          <a:chExt cx="0" cy="0"/>
        </a:xfrm>
      </p:grpSpPr>
      <p:sp>
        <p:nvSpPr>
          <p:cNvPr id="1531" name="Google Shape;1531;p7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Introduction (2/2)</a:t>
            </a:r>
            <a:endParaRPr/>
          </a:p>
        </p:txBody>
      </p:sp>
      <p:sp>
        <p:nvSpPr>
          <p:cNvPr id="1532" name="Google Shape;1532;p7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33" name="Google Shape;1533;p7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34" name="Google Shape;1534;p7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535" name="Google Shape;1535;p74"/>
          <p:cNvPicPr preferRelativeResize="0"/>
          <p:nvPr/>
        </p:nvPicPr>
        <p:blipFill rotWithShape="1">
          <a:blip r:embed="rId3">
            <a:alphaModFix/>
          </a:blip>
          <a:srcRect b="0" l="0" r="0" t="0"/>
          <a:stretch/>
        </p:blipFill>
        <p:spPr>
          <a:xfrm>
            <a:off x="4571988" y="2520950"/>
            <a:ext cx="4227875" cy="2251324"/>
          </a:xfrm>
          <a:prstGeom prst="rect">
            <a:avLst/>
          </a:prstGeom>
          <a:noFill/>
          <a:ln>
            <a:noFill/>
          </a:ln>
        </p:spPr>
      </p:pic>
      <p:pic>
        <p:nvPicPr>
          <p:cNvPr id="1536" name="Google Shape;1536;p74"/>
          <p:cNvPicPr preferRelativeResize="0"/>
          <p:nvPr/>
        </p:nvPicPr>
        <p:blipFill rotWithShape="1">
          <a:blip r:embed="rId4">
            <a:alphaModFix/>
          </a:blip>
          <a:srcRect b="0" l="0" r="0" t="0"/>
          <a:stretch/>
        </p:blipFill>
        <p:spPr>
          <a:xfrm>
            <a:off x="567750" y="2520950"/>
            <a:ext cx="3377812" cy="2251325"/>
          </a:xfrm>
          <a:prstGeom prst="rect">
            <a:avLst/>
          </a:prstGeom>
          <a:noFill/>
          <a:ln>
            <a:noFill/>
          </a:ln>
        </p:spPr>
      </p:pic>
      <p:sp>
        <p:nvSpPr>
          <p:cNvPr id="1537" name="Google Shape;1537;p74"/>
          <p:cNvSpPr txBox="1"/>
          <p:nvPr/>
        </p:nvSpPr>
        <p:spPr>
          <a:xfrm>
            <a:off x="551150" y="1023950"/>
            <a:ext cx="3549000" cy="149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Nunito"/>
                <a:ea typeface="Nunito"/>
                <a:cs typeface="Nunito"/>
                <a:sym typeface="Nunito"/>
              </a:rPr>
              <a:t>Humans learn from experiences of interacting with the world. </a:t>
            </a:r>
            <a:endParaRPr b="0" i="0" sz="16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Nunito"/>
                <a:ea typeface="Nunito"/>
                <a:cs typeface="Nunito"/>
                <a:sym typeface="Nunito"/>
              </a:rPr>
              <a:t>A child learns not to touch hot surfaces after feeling the pain once. </a:t>
            </a:r>
            <a:endParaRPr b="0" i="0" sz="1600" u="none" cap="none" strike="noStrike">
              <a:solidFill>
                <a:srgbClr val="000000"/>
              </a:solidFill>
              <a:latin typeface="Nunito"/>
              <a:ea typeface="Nunito"/>
              <a:cs typeface="Nunito"/>
              <a:sym typeface="Nunito"/>
            </a:endParaRPr>
          </a:p>
        </p:txBody>
      </p:sp>
      <p:sp>
        <p:nvSpPr>
          <p:cNvPr id="1538" name="Google Shape;1538;p74"/>
          <p:cNvSpPr txBox="1"/>
          <p:nvPr/>
        </p:nvSpPr>
        <p:spPr>
          <a:xfrm>
            <a:off x="4604525" y="1023950"/>
            <a:ext cx="4195500" cy="149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Nunito"/>
                <a:ea typeface="Nunito"/>
                <a:cs typeface="Nunito"/>
                <a:sym typeface="Nunito"/>
              </a:rPr>
              <a:t>Reinforcement learning mirrors human and animal learning.</a:t>
            </a:r>
            <a:endParaRPr b="0" i="0" sz="16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Nunito"/>
                <a:ea typeface="Nunito"/>
                <a:cs typeface="Nunito"/>
                <a:sym typeface="Nunito"/>
              </a:rPr>
              <a:t>DeepMind’s AlphaGo uses RL to learn to beat the top Go players. </a:t>
            </a:r>
            <a:endParaRPr b="0" i="0" sz="1600" u="none" cap="none" strike="noStrike">
              <a:solidFill>
                <a:srgbClr val="000000"/>
              </a:solidFill>
              <a:latin typeface="Nunito"/>
              <a:ea typeface="Nunito"/>
              <a:cs typeface="Nunito"/>
              <a:sym typeface="Nunito"/>
            </a:endParaRPr>
          </a:p>
        </p:txBody>
      </p:sp>
      <p:cxnSp>
        <p:nvCxnSpPr>
          <p:cNvPr id="1539" name="Google Shape;1539;p74"/>
          <p:cNvCxnSpPr/>
          <p:nvPr/>
        </p:nvCxnSpPr>
        <p:spPr>
          <a:xfrm flipH="1">
            <a:off x="4331225" y="1020225"/>
            <a:ext cx="900" cy="3774000"/>
          </a:xfrm>
          <a:prstGeom prst="straightConnector1">
            <a:avLst/>
          </a:prstGeom>
          <a:noFill/>
          <a:ln cap="flat" cmpd="sng" w="9525">
            <a:solidFill>
              <a:schemeClr val="dk2"/>
            </a:solidFill>
            <a:prstDash val="solid"/>
            <a:round/>
            <a:headEnd len="sm" w="sm" type="none"/>
            <a:tailEnd len="sm" w="sm" type="none"/>
          </a:ln>
        </p:spPr>
      </p:cxnSp>
      <p:cxnSp>
        <p:nvCxnSpPr>
          <p:cNvPr id="1540" name="Google Shape;1540;p74"/>
          <p:cNvCxnSpPr/>
          <p:nvPr/>
        </p:nvCxnSpPr>
        <p:spPr>
          <a:xfrm flipH="1" rot="10800000">
            <a:off x="551150" y="1013950"/>
            <a:ext cx="8351700" cy="13800"/>
          </a:xfrm>
          <a:prstGeom prst="straightConnector1">
            <a:avLst/>
          </a:prstGeom>
          <a:noFill/>
          <a:ln cap="flat" cmpd="sng" w="9525">
            <a:solidFill>
              <a:schemeClr val="dk2"/>
            </a:solidFill>
            <a:prstDash val="solid"/>
            <a:round/>
            <a:headEnd len="sm" w="sm" type="none"/>
            <a:tailEnd len="sm" w="sm" type="none"/>
          </a:ln>
        </p:spPr>
      </p:cxnSp>
      <p:sp>
        <p:nvSpPr>
          <p:cNvPr id="1541" name="Google Shape;1541;p74"/>
          <p:cNvSpPr txBox="1"/>
          <p:nvPr/>
        </p:nvSpPr>
        <p:spPr>
          <a:xfrm>
            <a:off x="1201550" y="594775"/>
            <a:ext cx="2248200" cy="384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Human learning</a:t>
            </a:r>
            <a:endParaRPr b="0" i="0" sz="2000" u="none" cap="none" strike="noStrike">
              <a:solidFill>
                <a:srgbClr val="000000"/>
              </a:solidFill>
              <a:latin typeface="Nunito"/>
              <a:ea typeface="Nunito"/>
              <a:cs typeface="Nunito"/>
              <a:sym typeface="Nunito"/>
            </a:endParaRPr>
          </a:p>
        </p:txBody>
      </p:sp>
      <p:sp>
        <p:nvSpPr>
          <p:cNvPr id="1542" name="Google Shape;1542;p74"/>
          <p:cNvSpPr txBox="1"/>
          <p:nvPr/>
        </p:nvSpPr>
        <p:spPr>
          <a:xfrm>
            <a:off x="4997088" y="599788"/>
            <a:ext cx="3377700" cy="384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Reinforcement learning</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7">
                                            <p:txEl>
                                              <p:pRg end="0" st="0"/>
                                            </p:txEl>
                                          </p:spTgt>
                                        </p:tgtEl>
                                        <p:attrNameLst>
                                          <p:attrName>style.visibility</p:attrName>
                                        </p:attrNameLst>
                                      </p:cBhvr>
                                      <p:to>
                                        <p:strVal val="visible"/>
                                      </p:to>
                                    </p:set>
                                    <p:animEffect filter="fade" transition="in">
                                      <p:cBhvr>
                                        <p:cTn dur="1000"/>
                                        <p:tgtEl>
                                          <p:spTgt spid="153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7">
                                            <p:txEl>
                                              <p:pRg end="1" st="1"/>
                                            </p:txEl>
                                          </p:spTgt>
                                        </p:tgtEl>
                                        <p:attrNameLst>
                                          <p:attrName>style.visibility</p:attrName>
                                        </p:attrNameLst>
                                      </p:cBhvr>
                                      <p:to>
                                        <p:strVal val="visible"/>
                                      </p:to>
                                    </p:set>
                                    <p:animEffect filter="fade" transition="in">
                                      <p:cBhvr>
                                        <p:cTn dur="1000"/>
                                        <p:tgtEl>
                                          <p:spTgt spid="153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7">
                                            <p:txEl>
                                              <p:pRg end="2" st="2"/>
                                            </p:txEl>
                                          </p:spTgt>
                                        </p:tgtEl>
                                        <p:attrNameLst>
                                          <p:attrName>style.visibility</p:attrName>
                                        </p:attrNameLst>
                                      </p:cBhvr>
                                      <p:to>
                                        <p:strVal val="visible"/>
                                      </p:to>
                                    </p:set>
                                    <p:animEffect filter="fade" transition="in">
                                      <p:cBhvr>
                                        <p:cTn dur="1000"/>
                                        <p:tgtEl>
                                          <p:spTgt spid="153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6"/>
                                        </p:tgtEl>
                                        <p:attrNameLst>
                                          <p:attrName>style.visibility</p:attrName>
                                        </p:attrNameLst>
                                      </p:cBhvr>
                                      <p:to>
                                        <p:strVal val="visible"/>
                                      </p:to>
                                    </p:set>
                                    <p:animEffect filter="fade" transition="in">
                                      <p:cBhvr>
                                        <p:cTn dur="1000"/>
                                        <p:tgtEl>
                                          <p:spTgt spid="15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8">
                                            <p:txEl>
                                              <p:pRg end="0" st="0"/>
                                            </p:txEl>
                                          </p:spTgt>
                                        </p:tgtEl>
                                        <p:attrNameLst>
                                          <p:attrName>style.visibility</p:attrName>
                                        </p:attrNameLst>
                                      </p:cBhvr>
                                      <p:to>
                                        <p:strVal val="visible"/>
                                      </p:to>
                                    </p:set>
                                    <p:animEffect filter="fade" transition="in">
                                      <p:cBhvr>
                                        <p:cTn dur="1000"/>
                                        <p:tgtEl>
                                          <p:spTgt spid="153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8">
                                            <p:txEl>
                                              <p:pRg end="1" st="1"/>
                                            </p:txEl>
                                          </p:spTgt>
                                        </p:tgtEl>
                                        <p:attrNameLst>
                                          <p:attrName>style.visibility</p:attrName>
                                        </p:attrNameLst>
                                      </p:cBhvr>
                                      <p:to>
                                        <p:strVal val="visible"/>
                                      </p:to>
                                    </p:set>
                                    <p:animEffect filter="fade" transition="in">
                                      <p:cBhvr>
                                        <p:cTn dur="1000"/>
                                        <p:tgtEl>
                                          <p:spTgt spid="153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8">
                                            <p:txEl>
                                              <p:pRg end="2" st="2"/>
                                            </p:txEl>
                                          </p:spTgt>
                                        </p:tgtEl>
                                        <p:attrNameLst>
                                          <p:attrName>style.visibility</p:attrName>
                                        </p:attrNameLst>
                                      </p:cBhvr>
                                      <p:to>
                                        <p:strVal val="visible"/>
                                      </p:to>
                                    </p:set>
                                    <p:animEffect filter="fade" transition="in">
                                      <p:cBhvr>
                                        <p:cTn dur="1000"/>
                                        <p:tgtEl>
                                          <p:spTgt spid="153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5"/>
                                        </p:tgtEl>
                                        <p:attrNameLst>
                                          <p:attrName>style.visibility</p:attrName>
                                        </p:attrNameLst>
                                      </p:cBhvr>
                                      <p:to>
                                        <p:strVal val="visible"/>
                                      </p:to>
                                    </p:set>
                                    <p:animEffect filter="fade" transition="in">
                                      <p:cBhvr>
                                        <p:cTn dur="1000"/>
                                        <p:tgtEl>
                                          <p:spTgt spid="15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46" name="Shape 1546"/>
        <p:cNvGrpSpPr/>
        <p:nvPr/>
      </p:nvGrpSpPr>
      <p:grpSpPr>
        <a:xfrm>
          <a:off x="0" y="0"/>
          <a:ext cx="0" cy="0"/>
          <a:chOff x="0" y="0"/>
          <a:chExt cx="0" cy="0"/>
        </a:xfrm>
      </p:grpSpPr>
      <p:sp>
        <p:nvSpPr>
          <p:cNvPr id="1547" name="Google Shape;1547;p75"/>
          <p:cNvSpPr txBox="1"/>
          <p:nvPr>
            <p:ph type="title"/>
          </p:nvPr>
        </p:nvSpPr>
        <p:spPr>
          <a:xfrm>
            <a:off x="117625" y="-12175"/>
            <a:ext cx="8918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Reinforcement Learning</a:t>
            </a:r>
            <a:endParaRPr/>
          </a:p>
        </p:txBody>
      </p:sp>
      <p:sp>
        <p:nvSpPr>
          <p:cNvPr id="1548" name="Google Shape;1548;p75"/>
          <p:cNvSpPr txBox="1"/>
          <p:nvPr/>
        </p:nvSpPr>
        <p:spPr>
          <a:xfrm>
            <a:off x="423400" y="817200"/>
            <a:ext cx="8409000" cy="3681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Typically, RL agents do not initially have information about their environment.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They use </a:t>
            </a:r>
            <a:r>
              <a:rPr b="1" i="0" lang="en" sz="2000" u="none" cap="none" strike="noStrike">
                <a:solidFill>
                  <a:schemeClr val="dk1"/>
                </a:solidFill>
                <a:latin typeface="Nunito"/>
                <a:ea typeface="Nunito"/>
                <a:cs typeface="Nunito"/>
                <a:sym typeface="Nunito"/>
              </a:rPr>
              <a:t>trial and error</a:t>
            </a:r>
            <a:r>
              <a:rPr b="0" i="0" lang="en" sz="2000" u="none" cap="none" strike="noStrike">
                <a:solidFill>
                  <a:schemeClr val="dk1"/>
                </a:solidFill>
                <a:latin typeface="Nunito"/>
                <a:ea typeface="Nunito"/>
                <a:cs typeface="Nunito"/>
                <a:sym typeface="Nunito"/>
              </a:rPr>
              <a:t> to gain information and inform decision making.</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RL is a form of </a:t>
            </a:r>
            <a:r>
              <a:rPr b="1" i="0" lang="en" sz="2000" u="none" cap="none" strike="noStrike">
                <a:solidFill>
                  <a:schemeClr val="dk1"/>
                </a:solidFill>
                <a:latin typeface="Nunito"/>
                <a:ea typeface="Nunito"/>
                <a:cs typeface="Nunito"/>
                <a:sym typeface="Nunito"/>
              </a:rPr>
              <a:t>sequential decision making</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What is the correct order of actions?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What are delayed consequences of actions?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How should changes in the environment impact decision making?</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549" name="Google Shape;1549;p7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50" name="Google Shape;1550;p7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51" name="Google Shape;1551;p7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8">
                                            <p:txEl>
                                              <p:pRg end="0" st="0"/>
                                            </p:txEl>
                                          </p:spTgt>
                                        </p:tgtEl>
                                        <p:attrNameLst>
                                          <p:attrName>style.visibility</p:attrName>
                                        </p:attrNameLst>
                                      </p:cBhvr>
                                      <p:to>
                                        <p:strVal val="visible"/>
                                      </p:to>
                                    </p:set>
                                    <p:animEffect filter="fade" transition="in">
                                      <p:cBhvr>
                                        <p:cTn dur="1000"/>
                                        <p:tgtEl>
                                          <p:spTgt spid="154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8">
                                            <p:txEl>
                                              <p:pRg end="1" st="1"/>
                                            </p:txEl>
                                          </p:spTgt>
                                        </p:tgtEl>
                                        <p:attrNameLst>
                                          <p:attrName>style.visibility</p:attrName>
                                        </p:attrNameLst>
                                      </p:cBhvr>
                                      <p:to>
                                        <p:strVal val="visible"/>
                                      </p:to>
                                    </p:set>
                                    <p:animEffect filter="fade" transition="in">
                                      <p:cBhvr>
                                        <p:cTn dur="1000"/>
                                        <p:tgtEl>
                                          <p:spTgt spid="154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8">
                                            <p:txEl>
                                              <p:pRg end="2" st="2"/>
                                            </p:txEl>
                                          </p:spTgt>
                                        </p:tgtEl>
                                        <p:attrNameLst>
                                          <p:attrName>style.visibility</p:attrName>
                                        </p:attrNameLst>
                                      </p:cBhvr>
                                      <p:to>
                                        <p:strVal val="visible"/>
                                      </p:to>
                                    </p:set>
                                    <p:animEffect filter="fade" transition="in">
                                      <p:cBhvr>
                                        <p:cTn dur="1000"/>
                                        <p:tgtEl>
                                          <p:spTgt spid="154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8">
                                            <p:txEl>
                                              <p:pRg end="3" st="3"/>
                                            </p:txEl>
                                          </p:spTgt>
                                        </p:tgtEl>
                                        <p:attrNameLst>
                                          <p:attrName>style.visibility</p:attrName>
                                        </p:attrNameLst>
                                      </p:cBhvr>
                                      <p:to>
                                        <p:strVal val="visible"/>
                                      </p:to>
                                    </p:set>
                                    <p:animEffect filter="fade" transition="in">
                                      <p:cBhvr>
                                        <p:cTn dur="1000"/>
                                        <p:tgtEl>
                                          <p:spTgt spid="154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8">
                                            <p:txEl>
                                              <p:pRg end="4" st="4"/>
                                            </p:txEl>
                                          </p:spTgt>
                                        </p:tgtEl>
                                        <p:attrNameLst>
                                          <p:attrName>style.visibility</p:attrName>
                                        </p:attrNameLst>
                                      </p:cBhvr>
                                      <p:to>
                                        <p:strVal val="visible"/>
                                      </p:to>
                                    </p:set>
                                    <p:animEffect filter="fade" transition="in">
                                      <p:cBhvr>
                                        <p:cTn dur="1000"/>
                                        <p:tgtEl>
                                          <p:spTgt spid="154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8">
                                            <p:txEl>
                                              <p:pRg end="5" st="5"/>
                                            </p:txEl>
                                          </p:spTgt>
                                        </p:tgtEl>
                                        <p:attrNameLst>
                                          <p:attrName>style.visibility</p:attrName>
                                        </p:attrNameLst>
                                      </p:cBhvr>
                                      <p:to>
                                        <p:strVal val="visible"/>
                                      </p:to>
                                    </p:set>
                                    <p:animEffect filter="fade" transition="in">
                                      <p:cBhvr>
                                        <p:cTn dur="1000"/>
                                        <p:tgtEl>
                                          <p:spTgt spid="154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8">
                                            <p:txEl>
                                              <p:pRg end="6" st="6"/>
                                            </p:txEl>
                                          </p:spTgt>
                                        </p:tgtEl>
                                        <p:attrNameLst>
                                          <p:attrName>style.visibility</p:attrName>
                                        </p:attrNameLst>
                                      </p:cBhvr>
                                      <p:to>
                                        <p:strVal val="visible"/>
                                      </p:to>
                                    </p:set>
                                    <p:animEffect filter="fade" transition="in">
                                      <p:cBhvr>
                                        <p:cTn dur="1000"/>
                                        <p:tgtEl>
                                          <p:spTgt spid="154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8">
                                            <p:txEl>
                                              <p:pRg end="7" st="7"/>
                                            </p:txEl>
                                          </p:spTgt>
                                        </p:tgtEl>
                                        <p:attrNameLst>
                                          <p:attrName>style.visibility</p:attrName>
                                        </p:attrNameLst>
                                      </p:cBhvr>
                                      <p:to>
                                        <p:strVal val="visible"/>
                                      </p:to>
                                    </p:set>
                                    <p:animEffect filter="fade" transition="in">
                                      <p:cBhvr>
                                        <p:cTn dur="1000"/>
                                        <p:tgtEl>
                                          <p:spTgt spid="154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8">
                                            <p:txEl>
                                              <p:pRg end="8" st="8"/>
                                            </p:txEl>
                                          </p:spTgt>
                                        </p:tgtEl>
                                        <p:attrNameLst>
                                          <p:attrName>style.visibility</p:attrName>
                                        </p:attrNameLst>
                                      </p:cBhvr>
                                      <p:to>
                                        <p:strVal val="visible"/>
                                      </p:to>
                                    </p:set>
                                    <p:animEffect filter="fade" transition="in">
                                      <p:cBhvr>
                                        <p:cTn dur="1000"/>
                                        <p:tgtEl>
                                          <p:spTgt spid="1548">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8">
                                            <p:txEl>
                                              <p:pRg end="9" st="9"/>
                                            </p:txEl>
                                          </p:spTgt>
                                        </p:tgtEl>
                                        <p:attrNameLst>
                                          <p:attrName>style.visibility</p:attrName>
                                        </p:attrNameLst>
                                      </p:cBhvr>
                                      <p:to>
                                        <p:strVal val="visible"/>
                                      </p:to>
                                    </p:set>
                                    <p:animEffect filter="fade" transition="in">
                                      <p:cBhvr>
                                        <p:cTn dur="1000"/>
                                        <p:tgtEl>
                                          <p:spTgt spid="1548">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55" name="Shape 1555"/>
        <p:cNvGrpSpPr/>
        <p:nvPr/>
      </p:nvGrpSpPr>
      <p:grpSpPr>
        <a:xfrm>
          <a:off x="0" y="0"/>
          <a:ext cx="0" cy="0"/>
          <a:chOff x="0" y="0"/>
          <a:chExt cx="0" cy="0"/>
        </a:xfrm>
      </p:grpSpPr>
      <p:sp>
        <p:nvSpPr>
          <p:cNvPr id="1556" name="Google Shape;1556;p76"/>
          <p:cNvSpPr txBox="1"/>
          <p:nvPr>
            <p:ph type="title"/>
          </p:nvPr>
        </p:nvSpPr>
        <p:spPr>
          <a:xfrm>
            <a:off x="117625" y="-12175"/>
            <a:ext cx="8918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Reinforcement Learning</a:t>
            </a:r>
            <a:endParaRPr/>
          </a:p>
        </p:txBody>
      </p:sp>
      <p:sp>
        <p:nvSpPr>
          <p:cNvPr id="1557" name="Google Shape;1557;p76"/>
          <p:cNvSpPr txBox="1"/>
          <p:nvPr/>
        </p:nvSpPr>
        <p:spPr>
          <a:xfrm>
            <a:off x="423400" y="817200"/>
            <a:ext cx="8409000" cy="1754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Sequential decision making is a type of </a:t>
            </a:r>
            <a:r>
              <a:rPr b="1" i="0" lang="en" sz="2000" u="none" cap="none" strike="noStrike">
                <a:solidFill>
                  <a:schemeClr val="dk1"/>
                </a:solidFill>
                <a:latin typeface="Nunito"/>
                <a:ea typeface="Nunito"/>
                <a:cs typeface="Nunito"/>
                <a:sym typeface="Nunito"/>
              </a:rPr>
              <a:t>sequence modeling </a:t>
            </a:r>
            <a:r>
              <a:rPr b="0" i="0" lang="en" sz="2000" u="none" cap="none" strike="noStrike">
                <a:solidFill>
                  <a:schemeClr val="dk1"/>
                </a:solidFill>
                <a:latin typeface="Nunito"/>
                <a:ea typeface="Nunito"/>
                <a:cs typeface="Nunito"/>
                <a:sym typeface="Nunito"/>
              </a:rPr>
              <a:t>task, which analyzes ordered data and makes predictions.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Data for RL agents is observations of the environment over time.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558" name="Google Shape;1558;p7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59" name="Google Shape;1559;p7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60" name="Google Shape;1560;p7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561" name="Google Shape;1561;p76"/>
          <p:cNvSpPr txBox="1"/>
          <p:nvPr/>
        </p:nvSpPr>
        <p:spPr>
          <a:xfrm>
            <a:off x="423400" y="2571900"/>
            <a:ext cx="8201400" cy="1754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While supervised and unsupervised learning involve structured datasets, RL agents must interact with the environment to gather data.</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7">
                                            <p:txEl>
                                              <p:pRg end="0" st="0"/>
                                            </p:txEl>
                                          </p:spTgt>
                                        </p:tgtEl>
                                        <p:attrNameLst>
                                          <p:attrName>style.visibility</p:attrName>
                                        </p:attrNameLst>
                                      </p:cBhvr>
                                      <p:to>
                                        <p:strVal val="visible"/>
                                      </p:to>
                                    </p:set>
                                    <p:animEffect filter="fade" transition="in">
                                      <p:cBhvr>
                                        <p:cTn dur="1000"/>
                                        <p:tgtEl>
                                          <p:spTgt spid="155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7">
                                            <p:txEl>
                                              <p:pRg end="1" st="1"/>
                                            </p:txEl>
                                          </p:spTgt>
                                        </p:tgtEl>
                                        <p:attrNameLst>
                                          <p:attrName>style.visibility</p:attrName>
                                        </p:attrNameLst>
                                      </p:cBhvr>
                                      <p:to>
                                        <p:strVal val="visible"/>
                                      </p:to>
                                    </p:set>
                                    <p:animEffect filter="fade" transition="in">
                                      <p:cBhvr>
                                        <p:cTn dur="1000"/>
                                        <p:tgtEl>
                                          <p:spTgt spid="155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7">
                                            <p:txEl>
                                              <p:pRg end="2" st="2"/>
                                            </p:txEl>
                                          </p:spTgt>
                                        </p:tgtEl>
                                        <p:attrNameLst>
                                          <p:attrName>style.visibility</p:attrName>
                                        </p:attrNameLst>
                                      </p:cBhvr>
                                      <p:to>
                                        <p:strVal val="visible"/>
                                      </p:to>
                                    </p:set>
                                    <p:animEffect filter="fade" transition="in">
                                      <p:cBhvr>
                                        <p:cTn dur="1000"/>
                                        <p:tgtEl>
                                          <p:spTgt spid="155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7">
                                            <p:txEl>
                                              <p:pRg end="3" st="3"/>
                                            </p:txEl>
                                          </p:spTgt>
                                        </p:tgtEl>
                                        <p:attrNameLst>
                                          <p:attrName>style.visibility</p:attrName>
                                        </p:attrNameLst>
                                      </p:cBhvr>
                                      <p:to>
                                        <p:strVal val="visible"/>
                                      </p:to>
                                    </p:set>
                                    <p:animEffect filter="fade" transition="in">
                                      <p:cBhvr>
                                        <p:cTn dur="1000"/>
                                        <p:tgtEl>
                                          <p:spTgt spid="155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7">
                                            <p:txEl>
                                              <p:pRg end="4" st="4"/>
                                            </p:txEl>
                                          </p:spTgt>
                                        </p:tgtEl>
                                        <p:attrNameLst>
                                          <p:attrName>style.visibility</p:attrName>
                                        </p:attrNameLst>
                                      </p:cBhvr>
                                      <p:to>
                                        <p:strVal val="visible"/>
                                      </p:to>
                                    </p:set>
                                    <p:animEffect filter="fade" transition="in">
                                      <p:cBhvr>
                                        <p:cTn dur="1000"/>
                                        <p:tgtEl>
                                          <p:spTgt spid="155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1"/>
                                        </p:tgtEl>
                                        <p:attrNameLst>
                                          <p:attrName>style.visibility</p:attrName>
                                        </p:attrNameLst>
                                      </p:cBhvr>
                                      <p:to>
                                        <p:strVal val="visible"/>
                                      </p:to>
                                    </p:set>
                                    <p:animEffect filter="fade" transition="in">
                                      <p:cBhvr>
                                        <p:cTn dur="1000"/>
                                        <p:tgtEl>
                                          <p:spTgt spid="15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65" name="Shape 1565"/>
        <p:cNvGrpSpPr/>
        <p:nvPr/>
      </p:nvGrpSpPr>
      <p:grpSpPr>
        <a:xfrm>
          <a:off x="0" y="0"/>
          <a:ext cx="0" cy="0"/>
          <a:chOff x="0" y="0"/>
          <a:chExt cx="0" cy="0"/>
        </a:xfrm>
      </p:grpSpPr>
      <p:sp>
        <p:nvSpPr>
          <p:cNvPr id="1566" name="Google Shape;1566;p7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3600">
                <a:latin typeface="Nunito"/>
                <a:ea typeface="Nunito"/>
                <a:cs typeface="Nunito"/>
                <a:sym typeface="Nunito"/>
              </a:rPr>
              <a:t>The Reinforcement Learning Problem</a:t>
            </a:r>
            <a:endParaRPr sz="3600">
              <a:latin typeface="Nunito"/>
              <a:ea typeface="Nunito"/>
              <a:cs typeface="Nunito"/>
              <a:sym typeface="Nunito"/>
            </a:endParaRPr>
          </a:p>
        </p:txBody>
      </p:sp>
      <p:sp>
        <p:nvSpPr>
          <p:cNvPr id="1567" name="Google Shape;1567;p77"/>
          <p:cNvSpPr/>
          <p:nvPr/>
        </p:nvSpPr>
        <p:spPr>
          <a:xfrm>
            <a:off x="914400" y="1592875"/>
            <a:ext cx="3189900" cy="1236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Multi-Armed</a:t>
            </a:r>
            <a:endParaRPr b="0" i="0" sz="20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Bandits</a:t>
            </a:r>
            <a:endParaRPr b="0" i="0" sz="2000" u="none" cap="none" strike="noStrike">
              <a:solidFill>
                <a:srgbClr val="000000"/>
              </a:solidFill>
              <a:latin typeface="Nunito"/>
              <a:ea typeface="Nunito"/>
              <a:cs typeface="Nunito"/>
              <a:sym typeface="Nunito"/>
            </a:endParaRPr>
          </a:p>
        </p:txBody>
      </p:sp>
      <p:sp>
        <p:nvSpPr>
          <p:cNvPr id="1568" name="Google Shape;1568;p77"/>
          <p:cNvSpPr/>
          <p:nvPr/>
        </p:nvSpPr>
        <p:spPr>
          <a:xfrm>
            <a:off x="5039700" y="1592875"/>
            <a:ext cx="3189900" cy="1236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The Full RL</a:t>
            </a:r>
            <a:endParaRPr b="0" i="0" sz="2000" u="none" cap="none" strike="noStrike">
              <a:solidFill>
                <a:srgbClr val="000000"/>
              </a:solidFill>
              <a:latin typeface="Nunito"/>
              <a:ea typeface="Nunito"/>
              <a:cs typeface="Nunito"/>
              <a:sym typeface="Nunito"/>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Problem</a:t>
            </a:r>
            <a:endParaRPr b="0" i="0" sz="2000" u="none" cap="none" strike="noStrike">
              <a:solidFill>
                <a:srgbClr val="000000"/>
              </a:solidFill>
              <a:latin typeface="Nunito"/>
              <a:ea typeface="Nunito"/>
              <a:cs typeface="Nunito"/>
              <a:sym typeface="Nunito"/>
            </a:endParaRPr>
          </a:p>
        </p:txBody>
      </p:sp>
      <p:sp>
        <p:nvSpPr>
          <p:cNvPr id="1569" name="Google Shape;1569;p77"/>
          <p:cNvSpPr/>
          <p:nvPr/>
        </p:nvSpPr>
        <p:spPr>
          <a:xfrm>
            <a:off x="2977050" y="3297600"/>
            <a:ext cx="3189900" cy="1236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Policies in RL</a:t>
            </a:r>
            <a:endParaRPr b="0" i="0" sz="2000" u="none" cap="none" strike="noStrike">
              <a:solidFill>
                <a:srgbClr val="000000"/>
              </a:solidFill>
              <a:latin typeface="Nunito"/>
              <a:ea typeface="Nunito"/>
              <a:cs typeface="Nunito"/>
              <a:sym typeface="Nunito"/>
            </a:endParaRPr>
          </a:p>
        </p:txBody>
      </p:sp>
      <p:sp>
        <p:nvSpPr>
          <p:cNvPr id="1570" name="Google Shape;1570;p7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71" name="Google Shape;1571;p7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72" name="Google Shape;1572;p7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76" name="Shape 1576"/>
        <p:cNvGrpSpPr/>
        <p:nvPr/>
      </p:nvGrpSpPr>
      <p:grpSpPr>
        <a:xfrm>
          <a:off x="0" y="0"/>
          <a:ext cx="0" cy="0"/>
          <a:chOff x="0" y="0"/>
          <a:chExt cx="0" cy="0"/>
        </a:xfrm>
      </p:grpSpPr>
      <p:sp>
        <p:nvSpPr>
          <p:cNvPr id="1577" name="Google Shape;1577;p7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Multi-Armed Bandits (1/2)</a:t>
            </a:r>
            <a:endParaRPr/>
          </a:p>
        </p:txBody>
      </p:sp>
      <p:sp>
        <p:nvSpPr>
          <p:cNvPr id="1578" name="Google Shape;1578;p78"/>
          <p:cNvSpPr txBox="1"/>
          <p:nvPr/>
        </p:nvSpPr>
        <p:spPr>
          <a:xfrm>
            <a:off x="423400" y="734900"/>
            <a:ext cx="8409000" cy="864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Suppose there’s a slot machine with multiple levers which lead to different outcomes. What levers should one pull and in what order?</a:t>
            </a:r>
            <a:endParaRPr b="0" i="0" sz="2000" u="none" cap="none" strike="noStrike">
              <a:solidFill>
                <a:schemeClr val="dk1"/>
              </a:solidFill>
              <a:latin typeface="Nunito"/>
              <a:ea typeface="Nunito"/>
              <a:cs typeface="Nunito"/>
              <a:sym typeface="Nunito"/>
            </a:endParaRPr>
          </a:p>
        </p:txBody>
      </p:sp>
      <p:sp>
        <p:nvSpPr>
          <p:cNvPr id="1579" name="Google Shape;1579;p7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80" name="Google Shape;1580;p7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81" name="Google Shape;1581;p7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582" name="Google Shape;1582;p78"/>
          <p:cNvPicPr preferRelativeResize="0"/>
          <p:nvPr/>
        </p:nvPicPr>
        <p:blipFill rotWithShape="1">
          <a:blip r:embed="rId3">
            <a:alphaModFix/>
          </a:blip>
          <a:srcRect b="0" l="0" r="0" t="0"/>
          <a:stretch/>
        </p:blipFill>
        <p:spPr>
          <a:xfrm>
            <a:off x="2193047" y="1599200"/>
            <a:ext cx="4757799" cy="3043449"/>
          </a:xfrm>
          <a:prstGeom prst="rect">
            <a:avLst/>
          </a:prstGeom>
          <a:noFill/>
          <a:ln>
            <a:noFill/>
          </a:ln>
        </p:spPr>
      </p:pic>
      <p:sp>
        <p:nvSpPr>
          <p:cNvPr id="1583" name="Google Shape;1583;p78"/>
          <p:cNvSpPr txBox="1"/>
          <p:nvPr/>
        </p:nvSpPr>
        <p:spPr>
          <a:xfrm>
            <a:off x="517475" y="4033425"/>
            <a:ext cx="8409000" cy="761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8"/>
                                        </p:tgtEl>
                                        <p:attrNameLst>
                                          <p:attrName>style.visibility</p:attrName>
                                        </p:attrNameLst>
                                      </p:cBhvr>
                                      <p:to>
                                        <p:strVal val="visible"/>
                                      </p:to>
                                    </p:set>
                                    <p:animEffect filter="fade" transition="in">
                                      <p:cBhvr>
                                        <p:cTn dur="1000"/>
                                        <p:tgtEl>
                                          <p:spTgt spid="1578"/>
                                        </p:tgtEl>
                                      </p:cBhvr>
                                    </p:animEffect>
                                  </p:childTnLst>
                                </p:cTn>
                              </p:par>
                              <p:par>
                                <p:cTn fill="hold" nodeType="withEffect" presetClass="entr" presetID="10" presetSubtype="0">
                                  <p:stCondLst>
                                    <p:cond delay="0"/>
                                  </p:stCondLst>
                                  <p:childTnLst>
                                    <p:set>
                                      <p:cBhvr>
                                        <p:cTn dur="1" fill="hold">
                                          <p:stCondLst>
                                            <p:cond delay="0"/>
                                          </p:stCondLst>
                                        </p:cTn>
                                        <p:tgtEl>
                                          <p:spTgt spid="1582"/>
                                        </p:tgtEl>
                                        <p:attrNameLst>
                                          <p:attrName>style.visibility</p:attrName>
                                        </p:attrNameLst>
                                      </p:cBhvr>
                                      <p:to>
                                        <p:strVal val="visible"/>
                                      </p:to>
                                    </p:set>
                                    <p:animEffect filter="fade" transition="in">
                                      <p:cBhvr>
                                        <p:cTn dur="1000"/>
                                        <p:tgtEl>
                                          <p:spTgt spid="15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87" name="Shape 1587"/>
        <p:cNvGrpSpPr/>
        <p:nvPr/>
      </p:nvGrpSpPr>
      <p:grpSpPr>
        <a:xfrm>
          <a:off x="0" y="0"/>
          <a:ext cx="0" cy="0"/>
          <a:chOff x="0" y="0"/>
          <a:chExt cx="0" cy="0"/>
        </a:xfrm>
      </p:grpSpPr>
      <p:sp>
        <p:nvSpPr>
          <p:cNvPr id="1588" name="Google Shape;1588;p7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Multi-Armed Bandits (2/2)</a:t>
            </a:r>
            <a:endParaRPr/>
          </a:p>
        </p:txBody>
      </p:sp>
      <p:sp>
        <p:nvSpPr>
          <p:cNvPr id="1589" name="Google Shape;1589;p7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90" name="Google Shape;1590;p7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91" name="Google Shape;1591;p7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592" name="Google Shape;1592;p79"/>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Exploration</a:t>
            </a:r>
            <a:r>
              <a:rPr b="0" i="0" lang="en" sz="2000" u="none" cap="none" strike="noStrike">
                <a:solidFill>
                  <a:schemeClr val="dk1"/>
                </a:solidFill>
                <a:latin typeface="Nunito"/>
                <a:ea typeface="Nunito"/>
                <a:cs typeface="Nunito"/>
                <a:sym typeface="Nunito"/>
              </a:rPr>
              <a:t> vs. </a:t>
            </a:r>
            <a:r>
              <a:rPr b="1" i="0" lang="en" sz="2000" u="none" cap="none" strike="noStrike">
                <a:solidFill>
                  <a:schemeClr val="dk1"/>
                </a:solidFill>
                <a:latin typeface="Nunito"/>
                <a:ea typeface="Nunito"/>
                <a:cs typeface="Nunito"/>
                <a:sym typeface="Nunito"/>
              </a:rPr>
              <a:t>exploitation</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grpSp>
        <p:nvGrpSpPr>
          <p:cNvPr id="1593" name="Google Shape;1593;p79"/>
          <p:cNvGrpSpPr/>
          <p:nvPr/>
        </p:nvGrpSpPr>
        <p:grpSpPr>
          <a:xfrm>
            <a:off x="360100" y="1161600"/>
            <a:ext cx="4212000" cy="639000"/>
            <a:chOff x="360100" y="1161600"/>
            <a:chExt cx="4212000" cy="639000"/>
          </a:xfrm>
        </p:grpSpPr>
        <p:sp>
          <p:nvSpPr>
            <p:cNvPr id="1594" name="Google Shape;1594;p79"/>
            <p:cNvSpPr txBox="1"/>
            <p:nvPr/>
          </p:nvSpPr>
          <p:spPr>
            <a:xfrm>
              <a:off x="360100" y="1308900"/>
              <a:ext cx="4212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600"/>
                <a:buFont typeface="Arial"/>
                <a:buNone/>
              </a:pPr>
              <a:r>
                <a:rPr b="0" i="0" lang="en" sz="1600" u="none" cap="none" strike="noStrike">
                  <a:solidFill>
                    <a:schemeClr val="dk1"/>
                  </a:solidFill>
                  <a:latin typeface="Nunito"/>
                  <a:ea typeface="Nunito"/>
                  <a:cs typeface="Nunito"/>
                  <a:sym typeface="Nunito"/>
                </a:rPr>
                <a:t>Try different actions with uncertain rewards. </a:t>
              </a:r>
              <a:endParaRPr b="0" i="0" sz="1600" u="none" cap="none" strike="noStrike">
                <a:solidFill>
                  <a:schemeClr val="dk1"/>
                </a:solidFill>
                <a:latin typeface="Nunito"/>
                <a:ea typeface="Nunito"/>
                <a:cs typeface="Nunito"/>
                <a:sym typeface="Nunito"/>
              </a:endParaRPr>
            </a:p>
          </p:txBody>
        </p:sp>
        <p:cxnSp>
          <p:nvCxnSpPr>
            <p:cNvPr id="1595" name="Google Shape;1595;p79"/>
            <p:cNvCxnSpPr>
              <a:stCxn id="1594" idx="0"/>
            </p:cNvCxnSpPr>
            <p:nvPr/>
          </p:nvCxnSpPr>
          <p:spPr>
            <a:xfrm flipH="1" rot="10800000">
              <a:off x="2466100" y="1161600"/>
              <a:ext cx="426300" cy="147300"/>
            </a:xfrm>
            <a:prstGeom prst="straightConnector1">
              <a:avLst/>
            </a:prstGeom>
            <a:noFill/>
            <a:ln cap="flat" cmpd="sng" w="9525">
              <a:solidFill>
                <a:schemeClr val="dk2"/>
              </a:solidFill>
              <a:prstDash val="solid"/>
              <a:round/>
              <a:headEnd len="sm" w="sm" type="none"/>
              <a:tailEnd len="med" w="med" type="triangle"/>
            </a:ln>
          </p:spPr>
        </p:cxnSp>
      </p:grpSp>
      <p:grpSp>
        <p:nvGrpSpPr>
          <p:cNvPr id="1596" name="Google Shape;1596;p79"/>
          <p:cNvGrpSpPr/>
          <p:nvPr/>
        </p:nvGrpSpPr>
        <p:grpSpPr>
          <a:xfrm>
            <a:off x="4683700" y="1184700"/>
            <a:ext cx="4148700" cy="615900"/>
            <a:chOff x="4683700" y="1184700"/>
            <a:chExt cx="4148700" cy="615900"/>
          </a:xfrm>
        </p:grpSpPr>
        <p:sp>
          <p:nvSpPr>
            <p:cNvPr id="1597" name="Google Shape;1597;p79"/>
            <p:cNvSpPr txBox="1"/>
            <p:nvPr/>
          </p:nvSpPr>
          <p:spPr>
            <a:xfrm>
              <a:off x="4683700" y="1308900"/>
              <a:ext cx="41487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600"/>
                <a:buFont typeface="Arial"/>
                <a:buNone/>
              </a:pPr>
              <a:r>
                <a:rPr b="0" i="0" lang="en" sz="1600" u="none" cap="none" strike="noStrike">
                  <a:solidFill>
                    <a:schemeClr val="dk1"/>
                  </a:solidFill>
                  <a:latin typeface="Nunito"/>
                  <a:ea typeface="Nunito"/>
                  <a:cs typeface="Nunito"/>
                  <a:sym typeface="Nunito"/>
                </a:rPr>
                <a:t>Take actions with high expected value. </a:t>
              </a:r>
              <a:endParaRPr b="0" i="0" sz="1600" u="none" cap="none" strike="noStrike">
                <a:solidFill>
                  <a:schemeClr val="dk1"/>
                </a:solidFill>
                <a:latin typeface="Nunito"/>
                <a:ea typeface="Nunito"/>
                <a:cs typeface="Nunito"/>
                <a:sym typeface="Nunito"/>
              </a:endParaRPr>
            </a:p>
          </p:txBody>
        </p:sp>
        <p:cxnSp>
          <p:nvCxnSpPr>
            <p:cNvPr id="1598" name="Google Shape;1598;p79"/>
            <p:cNvCxnSpPr>
              <a:stCxn id="1597" idx="0"/>
            </p:cNvCxnSpPr>
            <p:nvPr/>
          </p:nvCxnSpPr>
          <p:spPr>
            <a:xfrm rot="10800000">
              <a:off x="6319150" y="1184700"/>
              <a:ext cx="438900" cy="124200"/>
            </a:xfrm>
            <a:prstGeom prst="straightConnector1">
              <a:avLst/>
            </a:prstGeom>
            <a:noFill/>
            <a:ln cap="flat" cmpd="sng" w="9525">
              <a:solidFill>
                <a:schemeClr val="dk2"/>
              </a:solidFill>
              <a:prstDash val="solid"/>
              <a:round/>
              <a:headEnd len="sm" w="sm" type="none"/>
              <a:tailEnd len="med" w="med" type="triangle"/>
            </a:ln>
          </p:spPr>
        </p:cxnSp>
      </p:grpSp>
      <p:sp>
        <p:nvSpPr>
          <p:cNvPr id="1599" name="Google Shape;1599;p79"/>
          <p:cNvSpPr txBox="1"/>
          <p:nvPr/>
        </p:nvSpPr>
        <p:spPr>
          <a:xfrm>
            <a:off x="423400" y="1833225"/>
            <a:ext cx="8409000" cy="2928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Greedy strategy: Try each lever once and repeatedly pull the most profitable.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May choose a suboptimal lever to pull.</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Epsilon-greedy: Greedy strategy but pull randomly 5% of the time, so as to gather more information.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In the long run, pulls the optimal lever 95% of the time.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2"/>
                                        </p:tgtEl>
                                        <p:attrNameLst>
                                          <p:attrName>style.visibility</p:attrName>
                                        </p:attrNameLst>
                                      </p:cBhvr>
                                      <p:to>
                                        <p:strVal val="visible"/>
                                      </p:to>
                                    </p:set>
                                    <p:animEffect filter="fade" transition="in">
                                      <p:cBhvr>
                                        <p:cTn dur="1000"/>
                                        <p:tgtEl>
                                          <p:spTgt spid="15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3"/>
                                        </p:tgtEl>
                                        <p:attrNameLst>
                                          <p:attrName>style.visibility</p:attrName>
                                        </p:attrNameLst>
                                      </p:cBhvr>
                                      <p:to>
                                        <p:strVal val="visible"/>
                                      </p:to>
                                    </p:set>
                                    <p:animEffect filter="fade" transition="in">
                                      <p:cBhvr>
                                        <p:cTn dur="1000"/>
                                        <p:tgtEl>
                                          <p:spTgt spid="15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6"/>
                                        </p:tgtEl>
                                        <p:attrNameLst>
                                          <p:attrName>style.visibility</p:attrName>
                                        </p:attrNameLst>
                                      </p:cBhvr>
                                      <p:to>
                                        <p:strVal val="visible"/>
                                      </p:to>
                                    </p:set>
                                    <p:animEffect filter="fade" transition="in">
                                      <p:cBhvr>
                                        <p:cTn dur="1000"/>
                                        <p:tgtEl>
                                          <p:spTgt spid="15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9">
                                            <p:txEl>
                                              <p:pRg end="0" st="0"/>
                                            </p:txEl>
                                          </p:spTgt>
                                        </p:tgtEl>
                                        <p:attrNameLst>
                                          <p:attrName>style.visibility</p:attrName>
                                        </p:attrNameLst>
                                      </p:cBhvr>
                                      <p:to>
                                        <p:strVal val="visible"/>
                                      </p:to>
                                    </p:set>
                                    <p:animEffect filter="fade" transition="in">
                                      <p:cBhvr>
                                        <p:cTn dur="1000"/>
                                        <p:tgtEl>
                                          <p:spTgt spid="159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9">
                                            <p:txEl>
                                              <p:pRg end="1" st="1"/>
                                            </p:txEl>
                                          </p:spTgt>
                                        </p:tgtEl>
                                        <p:attrNameLst>
                                          <p:attrName>style.visibility</p:attrName>
                                        </p:attrNameLst>
                                      </p:cBhvr>
                                      <p:to>
                                        <p:strVal val="visible"/>
                                      </p:to>
                                    </p:set>
                                    <p:animEffect filter="fade" transition="in">
                                      <p:cBhvr>
                                        <p:cTn dur="1000"/>
                                        <p:tgtEl>
                                          <p:spTgt spid="159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9">
                                            <p:txEl>
                                              <p:pRg end="2" st="2"/>
                                            </p:txEl>
                                          </p:spTgt>
                                        </p:tgtEl>
                                        <p:attrNameLst>
                                          <p:attrName>style.visibility</p:attrName>
                                        </p:attrNameLst>
                                      </p:cBhvr>
                                      <p:to>
                                        <p:strVal val="visible"/>
                                      </p:to>
                                    </p:set>
                                    <p:animEffect filter="fade" transition="in">
                                      <p:cBhvr>
                                        <p:cTn dur="1000"/>
                                        <p:tgtEl>
                                          <p:spTgt spid="159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9">
                                            <p:txEl>
                                              <p:pRg end="3" st="3"/>
                                            </p:txEl>
                                          </p:spTgt>
                                        </p:tgtEl>
                                        <p:attrNameLst>
                                          <p:attrName>style.visibility</p:attrName>
                                        </p:attrNameLst>
                                      </p:cBhvr>
                                      <p:to>
                                        <p:strVal val="visible"/>
                                      </p:to>
                                    </p:set>
                                    <p:animEffect filter="fade" transition="in">
                                      <p:cBhvr>
                                        <p:cTn dur="1000"/>
                                        <p:tgtEl>
                                          <p:spTgt spid="159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9">
                                            <p:txEl>
                                              <p:pRg end="4" st="4"/>
                                            </p:txEl>
                                          </p:spTgt>
                                        </p:tgtEl>
                                        <p:attrNameLst>
                                          <p:attrName>style.visibility</p:attrName>
                                        </p:attrNameLst>
                                      </p:cBhvr>
                                      <p:to>
                                        <p:strVal val="visible"/>
                                      </p:to>
                                    </p:set>
                                    <p:animEffect filter="fade" transition="in">
                                      <p:cBhvr>
                                        <p:cTn dur="1000"/>
                                        <p:tgtEl>
                                          <p:spTgt spid="1599">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03" name="Shape 1603"/>
        <p:cNvGrpSpPr/>
        <p:nvPr/>
      </p:nvGrpSpPr>
      <p:grpSpPr>
        <a:xfrm>
          <a:off x="0" y="0"/>
          <a:ext cx="0" cy="0"/>
          <a:chOff x="0" y="0"/>
          <a:chExt cx="0" cy="0"/>
        </a:xfrm>
      </p:grpSpPr>
      <p:sp>
        <p:nvSpPr>
          <p:cNvPr id="1604" name="Google Shape;1604;p8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Full RL Problem</a:t>
            </a:r>
            <a:endParaRPr/>
          </a:p>
        </p:txBody>
      </p:sp>
      <p:sp>
        <p:nvSpPr>
          <p:cNvPr id="1605" name="Google Shape;1605;p8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06" name="Google Shape;1606;p8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07" name="Google Shape;1607;p8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608" name="Google Shape;1608;p80"/>
          <p:cNvSpPr txBox="1"/>
          <p:nvPr/>
        </p:nvSpPr>
        <p:spPr>
          <a:xfrm>
            <a:off x="423400" y="916000"/>
            <a:ext cx="3609900" cy="3805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Add context: Suppose each lever has a light that varies randomly between green and red. The lever has a different distribution for each color.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Add interaction: Suppose the color of the lever depends on previous actions taken by the agent. </a:t>
            </a:r>
            <a:endParaRPr b="0" i="0" sz="2000" u="none" cap="none" strike="noStrike">
              <a:solidFill>
                <a:schemeClr val="dk1"/>
              </a:solidFill>
              <a:latin typeface="Nunito"/>
              <a:ea typeface="Nunito"/>
              <a:cs typeface="Nunito"/>
              <a:sym typeface="Nunito"/>
            </a:endParaRPr>
          </a:p>
        </p:txBody>
      </p:sp>
      <p:sp>
        <p:nvSpPr>
          <p:cNvPr id="1609" name="Google Shape;1609;p80"/>
          <p:cNvSpPr txBox="1"/>
          <p:nvPr/>
        </p:nvSpPr>
        <p:spPr>
          <a:xfrm>
            <a:off x="4221600" y="3252175"/>
            <a:ext cx="4922700" cy="1546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The agent must now consider environmental context and the sequence of decision making: this is a </a:t>
            </a:r>
            <a:r>
              <a:rPr b="1" i="0" lang="en" sz="2000" u="none" cap="none" strike="noStrike">
                <a:solidFill>
                  <a:schemeClr val="dk1"/>
                </a:solidFill>
                <a:latin typeface="Nunito"/>
                <a:ea typeface="Nunito"/>
                <a:cs typeface="Nunito"/>
                <a:sym typeface="Nunito"/>
              </a:rPr>
              <a:t>full RL problem</a:t>
            </a:r>
            <a:r>
              <a:rPr b="0" i="0" lang="en" sz="2000" u="none" cap="none" strike="noStrike">
                <a:solidFill>
                  <a:schemeClr val="dk1"/>
                </a:solidFill>
                <a:latin typeface="Nunito"/>
                <a:ea typeface="Nunito"/>
                <a:cs typeface="Nunito"/>
                <a:sym typeface="Nunito"/>
              </a:rPr>
              <a:t>. </a:t>
            </a:r>
            <a:endParaRPr b="0" i="0" sz="1400" u="none" cap="none" strike="noStrike">
              <a:solidFill>
                <a:srgbClr val="000000"/>
              </a:solidFill>
              <a:latin typeface="Telex"/>
              <a:ea typeface="Telex"/>
              <a:cs typeface="Telex"/>
              <a:sym typeface="Telex"/>
            </a:endParaRPr>
          </a:p>
        </p:txBody>
      </p:sp>
      <p:pic>
        <p:nvPicPr>
          <p:cNvPr id="1610" name="Google Shape;1610;p80"/>
          <p:cNvPicPr preferRelativeResize="0"/>
          <p:nvPr/>
        </p:nvPicPr>
        <p:blipFill rotWithShape="1">
          <a:blip r:embed="rId3">
            <a:alphaModFix/>
          </a:blip>
          <a:srcRect b="0" l="0" r="0" t="0"/>
          <a:stretch/>
        </p:blipFill>
        <p:spPr>
          <a:xfrm>
            <a:off x="4328875" y="717800"/>
            <a:ext cx="4391624" cy="24946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8"/>
                                        </p:tgtEl>
                                        <p:attrNameLst>
                                          <p:attrName>style.visibility</p:attrName>
                                        </p:attrNameLst>
                                      </p:cBhvr>
                                      <p:to>
                                        <p:strVal val="visible"/>
                                      </p:to>
                                    </p:set>
                                    <p:animEffect filter="fade" transition="in">
                                      <p:cBhvr>
                                        <p:cTn dur="1000"/>
                                        <p:tgtEl>
                                          <p:spTgt spid="16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9"/>
                                        </p:tgtEl>
                                        <p:attrNameLst>
                                          <p:attrName>style.visibility</p:attrName>
                                        </p:attrNameLst>
                                      </p:cBhvr>
                                      <p:to>
                                        <p:strVal val="visible"/>
                                      </p:to>
                                    </p:set>
                                    <p:animEffect filter="fade" transition="in">
                                      <p:cBhvr>
                                        <p:cTn dur="1000"/>
                                        <p:tgtEl>
                                          <p:spTgt spid="16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14" name="Shape 1614"/>
        <p:cNvGrpSpPr/>
        <p:nvPr/>
      </p:nvGrpSpPr>
      <p:grpSpPr>
        <a:xfrm>
          <a:off x="0" y="0"/>
          <a:ext cx="0" cy="0"/>
          <a:chOff x="0" y="0"/>
          <a:chExt cx="0" cy="0"/>
        </a:xfrm>
      </p:grpSpPr>
      <p:sp>
        <p:nvSpPr>
          <p:cNvPr id="1615" name="Google Shape;1615;p81"/>
          <p:cNvSpPr txBox="1"/>
          <p:nvPr>
            <p:ph type="title"/>
          </p:nvPr>
        </p:nvSpPr>
        <p:spPr>
          <a:xfrm>
            <a:off x="-75"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The Agent-Environment Loop</a:t>
            </a:r>
            <a:endParaRPr/>
          </a:p>
        </p:txBody>
      </p:sp>
      <p:sp>
        <p:nvSpPr>
          <p:cNvPr id="1616" name="Google Shape;1616;p8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17" name="Google Shape;1617;p8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18" name="Google Shape;1618;p8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619" name="Google Shape;1619;p81"/>
          <p:cNvPicPr preferRelativeResize="0"/>
          <p:nvPr/>
        </p:nvPicPr>
        <p:blipFill rotWithShape="1">
          <a:blip r:embed="rId3">
            <a:alphaModFix/>
          </a:blip>
          <a:srcRect b="0" l="0" r="0" t="0"/>
          <a:stretch/>
        </p:blipFill>
        <p:spPr>
          <a:xfrm>
            <a:off x="2498800" y="1535337"/>
            <a:ext cx="4569600" cy="2072838"/>
          </a:xfrm>
          <a:prstGeom prst="rect">
            <a:avLst/>
          </a:prstGeom>
          <a:noFill/>
          <a:ln>
            <a:noFill/>
          </a:ln>
        </p:spPr>
      </p:pic>
      <p:sp>
        <p:nvSpPr>
          <p:cNvPr id="1620" name="Google Shape;1620;p81"/>
          <p:cNvSpPr txBox="1"/>
          <p:nvPr/>
        </p:nvSpPr>
        <p:spPr>
          <a:xfrm>
            <a:off x="423400" y="2442400"/>
            <a:ext cx="4221600" cy="1203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grpSp>
        <p:nvGrpSpPr>
          <p:cNvPr id="1621" name="Google Shape;1621;p81"/>
          <p:cNvGrpSpPr/>
          <p:nvPr/>
        </p:nvGrpSpPr>
        <p:grpSpPr>
          <a:xfrm>
            <a:off x="188325" y="2442375"/>
            <a:ext cx="3000000" cy="2150100"/>
            <a:chOff x="188325" y="2442375"/>
            <a:chExt cx="3000000" cy="2150100"/>
          </a:xfrm>
        </p:grpSpPr>
        <p:sp>
          <p:nvSpPr>
            <p:cNvPr id="1622" name="Google Shape;1622;p81"/>
            <p:cNvSpPr txBox="1"/>
            <p:nvPr/>
          </p:nvSpPr>
          <p:spPr>
            <a:xfrm>
              <a:off x="188325" y="3174975"/>
              <a:ext cx="3000000" cy="1417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 sz="1800" u="none" cap="none" strike="noStrike">
                  <a:solidFill>
                    <a:schemeClr val="dk1"/>
                  </a:solidFill>
                  <a:latin typeface="Nunito"/>
                  <a:ea typeface="Nunito"/>
                  <a:cs typeface="Nunito"/>
                  <a:sym typeface="Nunito"/>
                </a:rPr>
                <a:t>State</a:t>
              </a:r>
              <a:r>
                <a:rPr b="0" i="0" lang="en" sz="1800" u="none" cap="none" strike="noStrike">
                  <a:solidFill>
                    <a:schemeClr val="dk1"/>
                  </a:solidFill>
                  <a:latin typeface="Nunito"/>
                  <a:ea typeface="Nunito"/>
                  <a:cs typeface="Nunito"/>
                  <a:sym typeface="Nunito"/>
                </a:rPr>
                <a:t> is a snapshot of the non-reward information an agent knows about the environment. </a:t>
              </a:r>
              <a:endParaRPr b="0" i="0" sz="1200" u="none" cap="none" strike="noStrike">
                <a:solidFill>
                  <a:srgbClr val="000000"/>
                </a:solidFill>
                <a:latin typeface="Arial"/>
                <a:ea typeface="Arial"/>
                <a:cs typeface="Arial"/>
                <a:sym typeface="Arial"/>
              </a:endParaRPr>
            </a:p>
          </p:txBody>
        </p:sp>
        <p:cxnSp>
          <p:nvCxnSpPr>
            <p:cNvPr id="1623" name="Google Shape;1623;p81"/>
            <p:cNvCxnSpPr>
              <a:stCxn id="1622" idx="0"/>
              <a:endCxn id="1620" idx="0"/>
            </p:cNvCxnSpPr>
            <p:nvPr/>
          </p:nvCxnSpPr>
          <p:spPr>
            <a:xfrm flipH="1" rot="10800000">
              <a:off x="1688325" y="2442375"/>
              <a:ext cx="846000" cy="732600"/>
            </a:xfrm>
            <a:prstGeom prst="straightConnector1">
              <a:avLst/>
            </a:prstGeom>
            <a:noFill/>
            <a:ln cap="flat" cmpd="sng" w="9525">
              <a:solidFill>
                <a:schemeClr val="dk2"/>
              </a:solidFill>
              <a:prstDash val="solid"/>
              <a:round/>
              <a:headEnd len="sm" w="sm" type="none"/>
              <a:tailEnd len="med" w="med" type="triangle"/>
            </a:ln>
          </p:spPr>
        </p:cxnSp>
      </p:grpSp>
      <p:grpSp>
        <p:nvGrpSpPr>
          <p:cNvPr id="1624" name="Google Shape;1624;p81"/>
          <p:cNvGrpSpPr/>
          <p:nvPr/>
        </p:nvGrpSpPr>
        <p:grpSpPr>
          <a:xfrm>
            <a:off x="5832400" y="2571675"/>
            <a:ext cx="3000000" cy="2020800"/>
            <a:chOff x="5832400" y="2571675"/>
            <a:chExt cx="3000000" cy="2020800"/>
          </a:xfrm>
        </p:grpSpPr>
        <p:sp>
          <p:nvSpPr>
            <p:cNvPr id="1625" name="Google Shape;1625;p81"/>
            <p:cNvSpPr txBox="1"/>
            <p:nvPr/>
          </p:nvSpPr>
          <p:spPr>
            <a:xfrm>
              <a:off x="5832400" y="3174975"/>
              <a:ext cx="3000000" cy="1417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0" i="0" lang="en" sz="1800" u="none" cap="none" strike="noStrike">
                  <a:solidFill>
                    <a:schemeClr val="dk1"/>
                  </a:solidFill>
                  <a:latin typeface="Nunito"/>
                  <a:ea typeface="Nunito"/>
                  <a:cs typeface="Nunito"/>
                  <a:sym typeface="Nunito"/>
                </a:rPr>
                <a:t>Agents take actions from the </a:t>
              </a:r>
              <a:r>
                <a:rPr b="1" i="0" lang="en" sz="1800" u="none" cap="none" strike="noStrike">
                  <a:solidFill>
                    <a:schemeClr val="dk1"/>
                  </a:solidFill>
                  <a:latin typeface="Nunito"/>
                  <a:ea typeface="Nunito"/>
                  <a:cs typeface="Nunito"/>
                  <a:sym typeface="Nunito"/>
                </a:rPr>
                <a:t>action space</a:t>
              </a:r>
              <a:r>
                <a:rPr b="0" i="0" lang="en" sz="1800" u="none" cap="none" strike="noStrike">
                  <a:solidFill>
                    <a:schemeClr val="dk1"/>
                  </a:solidFill>
                  <a:latin typeface="Nunito"/>
                  <a:ea typeface="Nunito"/>
                  <a:cs typeface="Nunito"/>
                  <a:sym typeface="Nunito"/>
                </a:rPr>
                <a:t>—set of possible actions—to affect the environment.</a:t>
              </a:r>
              <a:endParaRPr b="0" i="0" sz="1200" u="none" cap="none" strike="noStrike">
                <a:solidFill>
                  <a:srgbClr val="000000"/>
                </a:solidFill>
                <a:latin typeface="Nunito"/>
                <a:ea typeface="Nunito"/>
                <a:cs typeface="Nunito"/>
                <a:sym typeface="Nunito"/>
              </a:endParaRPr>
            </a:p>
          </p:txBody>
        </p:sp>
        <p:cxnSp>
          <p:nvCxnSpPr>
            <p:cNvPr id="1626" name="Google Shape;1626;p81"/>
            <p:cNvCxnSpPr>
              <a:stCxn id="1625" idx="0"/>
              <a:endCxn id="1619" idx="3"/>
            </p:cNvCxnSpPr>
            <p:nvPr/>
          </p:nvCxnSpPr>
          <p:spPr>
            <a:xfrm rot="10800000">
              <a:off x="7068400" y="2571675"/>
              <a:ext cx="264000" cy="603300"/>
            </a:xfrm>
            <a:prstGeom prst="straightConnector1">
              <a:avLst/>
            </a:prstGeom>
            <a:noFill/>
            <a:ln cap="flat" cmpd="sng" w="9525">
              <a:solidFill>
                <a:schemeClr val="dk2"/>
              </a:solidFill>
              <a:prstDash val="solid"/>
              <a:round/>
              <a:headEnd len="sm" w="sm" type="none"/>
              <a:tailEnd len="med" w="med" type="triangle"/>
            </a:ln>
          </p:spPr>
        </p:cxnSp>
      </p:grpSp>
      <p:sp>
        <p:nvSpPr>
          <p:cNvPr id="1627" name="Google Shape;1627;p81"/>
          <p:cNvSpPr txBox="1"/>
          <p:nvPr/>
        </p:nvSpPr>
        <p:spPr>
          <a:xfrm>
            <a:off x="188325" y="720750"/>
            <a:ext cx="8644200" cy="1054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800"/>
              <a:buFont typeface="Arial"/>
              <a:buNone/>
            </a:pPr>
            <a:r>
              <a:rPr b="1" i="0" lang="en" sz="1800" u="none" cap="none" strike="noStrike">
                <a:solidFill>
                  <a:schemeClr val="dk1"/>
                </a:solidFill>
                <a:latin typeface="Nunito"/>
                <a:ea typeface="Nunito"/>
                <a:cs typeface="Nunito"/>
                <a:sym typeface="Nunito"/>
              </a:rPr>
              <a:t>Rewards</a:t>
            </a:r>
            <a:r>
              <a:rPr b="0" i="0" lang="en" sz="1800" u="none" cap="none" strike="noStrike">
                <a:solidFill>
                  <a:schemeClr val="dk1"/>
                </a:solidFill>
                <a:latin typeface="Nunito"/>
                <a:ea typeface="Nunito"/>
                <a:cs typeface="Nunito"/>
                <a:sym typeface="Nunito"/>
              </a:rPr>
              <a:t> are feedback received at each time step. </a:t>
            </a:r>
            <a:r>
              <a:rPr b="1" i="0" lang="en" sz="1800" u="none" cap="none" strike="noStrike">
                <a:solidFill>
                  <a:schemeClr val="dk1"/>
                </a:solidFill>
                <a:latin typeface="Nunito"/>
                <a:ea typeface="Nunito"/>
                <a:cs typeface="Nunito"/>
                <a:sym typeface="Nunito"/>
              </a:rPr>
              <a:t>Reward shaping</a:t>
            </a:r>
            <a:r>
              <a:rPr b="0" i="0" lang="en" sz="1800" u="none" cap="none" strike="noStrike">
                <a:solidFill>
                  <a:schemeClr val="dk1"/>
                </a:solidFill>
                <a:latin typeface="Nunito"/>
                <a:ea typeface="Nunito"/>
                <a:cs typeface="Nunito"/>
                <a:sym typeface="Nunito"/>
              </a:rPr>
              <a:t> is the process of designing suitable rewards for a problem. Future rewards may be </a:t>
            </a:r>
            <a:r>
              <a:rPr b="1" i="0" lang="en" sz="1800" u="none" cap="none" strike="noStrike">
                <a:solidFill>
                  <a:schemeClr val="dk1"/>
                </a:solidFill>
                <a:latin typeface="Nunito"/>
                <a:ea typeface="Nunito"/>
                <a:cs typeface="Nunito"/>
                <a:sym typeface="Nunito"/>
              </a:rPr>
              <a:t>discounted</a:t>
            </a:r>
            <a:r>
              <a:rPr b="0" i="0" lang="en" sz="1800" u="none" cap="none" strike="noStrike">
                <a:solidFill>
                  <a:schemeClr val="dk1"/>
                </a:solidFill>
                <a:latin typeface="Nunito"/>
                <a:ea typeface="Nunito"/>
                <a:cs typeface="Nunito"/>
                <a:sym typeface="Nunito"/>
              </a:rPr>
              <a:t>.</a:t>
            </a:r>
            <a:endParaRPr b="0" i="0" sz="18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9"/>
                                        </p:tgtEl>
                                        <p:attrNameLst>
                                          <p:attrName>style.visibility</p:attrName>
                                        </p:attrNameLst>
                                      </p:cBhvr>
                                      <p:to>
                                        <p:strVal val="visible"/>
                                      </p:to>
                                    </p:set>
                                    <p:animEffect filter="fade" transition="in">
                                      <p:cBhvr>
                                        <p:cTn dur="1000"/>
                                        <p:tgtEl>
                                          <p:spTgt spid="16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1"/>
                                        </p:tgtEl>
                                        <p:attrNameLst>
                                          <p:attrName>style.visibility</p:attrName>
                                        </p:attrNameLst>
                                      </p:cBhvr>
                                      <p:to>
                                        <p:strVal val="visible"/>
                                      </p:to>
                                    </p:set>
                                    <p:animEffect filter="fade" transition="in">
                                      <p:cBhvr>
                                        <p:cTn dur="1000"/>
                                        <p:tgtEl>
                                          <p:spTgt spid="16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4"/>
                                        </p:tgtEl>
                                        <p:attrNameLst>
                                          <p:attrName>style.visibility</p:attrName>
                                        </p:attrNameLst>
                                      </p:cBhvr>
                                      <p:to>
                                        <p:strVal val="visible"/>
                                      </p:to>
                                    </p:set>
                                    <p:animEffect filter="fade" transition="in">
                                      <p:cBhvr>
                                        <p:cTn dur="1000"/>
                                        <p:tgtEl>
                                          <p:spTgt spid="16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19"/>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Machine Learning</a:t>
            </a:r>
            <a:endParaRPr sz="3600">
              <a:latin typeface="Nunito"/>
              <a:ea typeface="Nunito"/>
              <a:cs typeface="Nunito"/>
              <a:sym typeface="Nunito"/>
            </a:endParaRPr>
          </a:p>
        </p:txBody>
      </p:sp>
      <p:sp>
        <p:nvSpPr>
          <p:cNvPr id="308" name="Google Shape;308;p1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09" name="Google Shape;309;p1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10" name="Google Shape;310;p1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11" name="Google Shape;311;p19"/>
          <p:cNvSpPr txBox="1"/>
          <p:nvPr/>
        </p:nvSpPr>
        <p:spPr>
          <a:xfrm>
            <a:off x="367675" y="29300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The models, tasks, data, and types of learning</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300"/>
                                        <p:tgtEl>
                                          <p:spTgt spid="3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31" name="Shape 1631"/>
        <p:cNvGrpSpPr/>
        <p:nvPr/>
      </p:nvGrpSpPr>
      <p:grpSpPr>
        <a:xfrm>
          <a:off x="0" y="0"/>
          <a:ext cx="0" cy="0"/>
          <a:chOff x="0" y="0"/>
          <a:chExt cx="0" cy="0"/>
        </a:xfrm>
      </p:grpSpPr>
      <p:sp>
        <p:nvSpPr>
          <p:cNvPr id="1632" name="Google Shape;1632;p82"/>
          <p:cNvSpPr txBox="1"/>
          <p:nvPr>
            <p:ph type="title"/>
          </p:nvPr>
        </p:nvSpPr>
        <p:spPr>
          <a:xfrm>
            <a:off x="-75"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Gridworld</a:t>
            </a:r>
            <a:endParaRPr/>
          </a:p>
        </p:txBody>
      </p:sp>
      <p:sp>
        <p:nvSpPr>
          <p:cNvPr id="1633" name="Google Shape;1633;p8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34" name="Google Shape;1634;p8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35" name="Google Shape;1635;p8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1636" name="Google Shape;1636;p82"/>
          <p:cNvGrpSpPr/>
          <p:nvPr/>
        </p:nvGrpSpPr>
        <p:grpSpPr>
          <a:xfrm>
            <a:off x="423400" y="640600"/>
            <a:ext cx="8409000" cy="3254988"/>
            <a:chOff x="423400" y="640600"/>
            <a:chExt cx="8409000" cy="3254988"/>
          </a:xfrm>
        </p:grpSpPr>
        <p:sp>
          <p:nvSpPr>
            <p:cNvPr id="1637" name="Google Shape;1637;p82"/>
            <p:cNvSpPr txBox="1"/>
            <p:nvPr/>
          </p:nvSpPr>
          <p:spPr>
            <a:xfrm>
              <a:off x="423400" y="640600"/>
              <a:ext cx="8409000" cy="758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gridworld, agents move from cell to cell, aiming to find the goal while avoiding hazards.</a:t>
              </a:r>
              <a:endParaRPr b="0" i="0" sz="2000" u="none" cap="none" strike="noStrike">
                <a:solidFill>
                  <a:schemeClr val="dk1"/>
                </a:solidFill>
                <a:latin typeface="Nunito"/>
                <a:ea typeface="Nunito"/>
                <a:cs typeface="Nunito"/>
                <a:sym typeface="Nunito"/>
              </a:endParaRPr>
            </a:p>
          </p:txBody>
        </p:sp>
        <p:pic>
          <p:nvPicPr>
            <p:cNvPr id="1638" name="Google Shape;1638;p82"/>
            <p:cNvPicPr preferRelativeResize="0"/>
            <p:nvPr/>
          </p:nvPicPr>
          <p:blipFill rotWithShape="1">
            <a:blip r:embed="rId3">
              <a:alphaModFix/>
            </a:blip>
            <a:srcRect b="5606" l="4147" r="9264" t="8534"/>
            <a:stretch/>
          </p:blipFill>
          <p:spPr>
            <a:xfrm>
              <a:off x="3292600" y="1247913"/>
              <a:ext cx="5232876" cy="2647675"/>
            </a:xfrm>
            <a:prstGeom prst="rect">
              <a:avLst/>
            </a:prstGeom>
            <a:noFill/>
            <a:ln>
              <a:noFill/>
            </a:ln>
          </p:spPr>
        </p:pic>
      </p:grpSp>
      <p:sp>
        <p:nvSpPr>
          <p:cNvPr id="1639" name="Google Shape;1639;p82"/>
          <p:cNvSpPr txBox="1"/>
          <p:nvPr/>
        </p:nvSpPr>
        <p:spPr>
          <a:xfrm>
            <a:off x="423400" y="1613563"/>
            <a:ext cx="2869200" cy="2970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environment is </a:t>
            </a:r>
            <a:r>
              <a:rPr b="1" i="0" lang="en" sz="2000" u="none" cap="none" strike="noStrike">
                <a:solidFill>
                  <a:schemeClr val="dk1"/>
                </a:solidFill>
                <a:latin typeface="Nunito"/>
                <a:ea typeface="Nunito"/>
                <a:cs typeface="Nunito"/>
                <a:sym typeface="Nunito"/>
              </a:rPr>
              <a:t>fully observable</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action space is </a:t>
            </a:r>
            <a:r>
              <a:rPr b="1" i="0" lang="en" sz="2000" u="none" cap="none" strike="noStrike">
                <a:solidFill>
                  <a:schemeClr val="dk1"/>
                </a:solidFill>
                <a:latin typeface="Nunito"/>
                <a:ea typeface="Nunito"/>
                <a:cs typeface="Nunito"/>
                <a:sym typeface="Nunito"/>
              </a:rPr>
              <a:t>discrete</a:t>
            </a:r>
            <a:r>
              <a:rPr b="0" i="0" lang="en" sz="2000" u="none" cap="none" strike="noStrike">
                <a:solidFill>
                  <a:schemeClr val="dk1"/>
                </a:solidFill>
                <a:latin typeface="Nunito"/>
                <a:ea typeface="Nunito"/>
                <a:cs typeface="Nunito"/>
                <a:sym typeface="Nunito"/>
              </a:rPr>
              <a:t> and consists of all possible moves to unoccupied adjacent spaces. </a:t>
            </a:r>
            <a:endParaRPr b="0" i="0" sz="2000" u="none" cap="none" strike="noStrike">
              <a:solidFill>
                <a:schemeClr val="dk1"/>
              </a:solidFill>
              <a:latin typeface="Nunito"/>
              <a:ea typeface="Nunito"/>
              <a:cs typeface="Nunito"/>
              <a:sym typeface="Nunito"/>
            </a:endParaRPr>
          </a:p>
        </p:txBody>
      </p:sp>
      <p:sp>
        <p:nvSpPr>
          <p:cNvPr id="1640" name="Google Shape;1640;p82"/>
          <p:cNvSpPr txBox="1"/>
          <p:nvPr/>
        </p:nvSpPr>
        <p:spPr>
          <a:xfrm>
            <a:off x="3363100" y="3965963"/>
            <a:ext cx="5469300" cy="758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Nunito"/>
                <a:ea typeface="Nunito"/>
                <a:cs typeface="Nunito"/>
                <a:sym typeface="Nunito"/>
              </a:rPr>
              <a:t>Example rewards: +10 for finding the goal, -10 for encountering a hazard, 0 otherwise. </a:t>
            </a:r>
            <a:endParaRPr b="0" i="0" sz="18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6"/>
                                        </p:tgtEl>
                                        <p:attrNameLst>
                                          <p:attrName>style.visibility</p:attrName>
                                        </p:attrNameLst>
                                      </p:cBhvr>
                                      <p:to>
                                        <p:strVal val="visible"/>
                                      </p:to>
                                    </p:set>
                                    <p:animEffect filter="fade" transition="in">
                                      <p:cBhvr>
                                        <p:cTn dur="1"/>
                                        <p:tgtEl>
                                          <p:spTgt spid="16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9">
                                            <p:txEl>
                                              <p:pRg end="0" st="0"/>
                                            </p:txEl>
                                          </p:spTgt>
                                        </p:tgtEl>
                                        <p:attrNameLst>
                                          <p:attrName>style.visibility</p:attrName>
                                        </p:attrNameLst>
                                      </p:cBhvr>
                                      <p:to>
                                        <p:strVal val="visible"/>
                                      </p:to>
                                    </p:set>
                                    <p:animEffect filter="fade" transition="in">
                                      <p:cBhvr>
                                        <p:cTn dur="1000"/>
                                        <p:tgtEl>
                                          <p:spTgt spid="163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9">
                                            <p:txEl>
                                              <p:pRg end="1" st="1"/>
                                            </p:txEl>
                                          </p:spTgt>
                                        </p:tgtEl>
                                        <p:attrNameLst>
                                          <p:attrName>style.visibility</p:attrName>
                                        </p:attrNameLst>
                                      </p:cBhvr>
                                      <p:to>
                                        <p:strVal val="visible"/>
                                      </p:to>
                                    </p:set>
                                    <p:animEffect filter="fade" transition="in">
                                      <p:cBhvr>
                                        <p:cTn dur="1000"/>
                                        <p:tgtEl>
                                          <p:spTgt spid="163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9">
                                            <p:txEl>
                                              <p:pRg end="2" st="2"/>
                                            </p:txEl>
                                          </p:spTgt>
                                        </p:tgtEl>
                                        <p:attrNameLst>
                                          <p:attrName>style.visibility</p:attrName>
                                        </p:attrNameLst>
                                      </p:cBhvr>
                                      <p:to>
                                        <p:strVal val="visible"/>
                                      </p:to>
                                    </p:set>
                                    <p:animEffect filter="fade" transition="in">
                                      <p:cBhvr>
                                        <p:cTn dur="1000"/>
                                        <p:tgtEl>
                                          <p:spTgt spid="163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0"/>
                                        </p:tgtEl>
                                        <p:attrNameLst>
                                          <p:attrName>style.visibility</p:attrName>
                                        </p:attrNameLst>
                                      </p:cBhvr>
                                      <p:to>
                                        <p:strVal val="visible"/>
                                      </p:to>
                                    </p:set>
                                    <p:animEffect filter="fade" transition="in">
                                      <p:cBhvr>
                                        <p:cTn dur="1000"/>
                                        <p:tgtEl>
                                          <p:spTgt spid="16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44" name="Shape 1644"/>
        <p:cNvGrpSpPr/>
        <p:nvPr/>
      </p:nvGrpSpPr>
      <p:grpSpPr>
        <a:xfrm>
          <a:off x="0" y="0"/>
          <a:ext cx="0" cy="0"/>
          <a:chOff x="0" y="0"/>
          <a:chExt cx="0" cy="0"/>
        </a:xfrm>
      </p:grpSpPr>
      <p:sp>
        <p:nvSpPr>
          <p:cNvPr id="1645" name="Google Shape;1645;p83"/>
          <p:cNvSpPr txBox="1"/>
          <p:nvPr>
            <p:ph type="title"/>
          </p:nvPr>
        </p:nvSpPr>
        <p:spPr>
          <a:xfrm>
            <a:off x="-75"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Policies</a:t>
            </a:r>
            <a:endParaRPr/>
          </a:p>
        </p:txBody>
      </p:sp>
      <p:sp>
        <p:nvSpPr>
          <p:cNvPr id="1646" name="Google Shape;1646;p8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47" name="Google Shape;1647;p8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48" name="Google Shape;1648;p8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649" name="Google Shape;1649;p83"/>
          <p:cNvSpPr txBox="1"/>
          <p:nvPr/>
        </p:nvSpPr>
        <p:spPr>
          <a:xfrm>
            <a:off x="423400" y="754125"/>
            <a:ext cx="8409000" cy="4044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a:t>
            </a:r>
            <a:r>
              <a:rPr b="1" i="0" lang="en" sz="2000" u="none" cap="none" strike="noStrike">
                <a:solidFill>
                  <a:schemeClr val="dk1"/>
                </a:solidFill>
                <a:latin typeface="Nunito"/>
                <a:ea typeface="Nunito"/>
                <a:cs typeface="Nunito"/>
                <a:sym typeface="Nunito"/>
              </a:rPr>
              <a:t>policy</a:t>
            </a:r>
            <a:r>
              <a:rPr b="0" i="0" lang="en" sz="2000" u="none" cap="none" strike="noStrike">
                <a:solidFill>
                  <a:schemeClr val="dk1"/>
                </a:solidFill>
                <a:latin typeface="Nunito"/>
                <a:ea typeface="Nunito"/>
                <a:cs typeface="Nunito"/>
                <a:sym typeface="Nunito"/>
              </a:rPr>
              <a:t> specifies an action for each possible state observation.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Deterministic policies</a:t>
            </a:r>
            <a:r>
              <a:rPr b="0" i="0" lang="en" sz="2000" u="none" cap="none" strike="noStrike">
                <a:solidFill>
                  <a:schemeClr val="dk1"/>
                </a:solidFill>
                <a:latin typeface="Nunito"/>
                <a:ea typeface="Nunito"/>
                <a:cs typeface="Nunito"/>
                <a:sym typeface="Nunito"/>
              </a:rPr>
              <a:t> takes actions with certainty. </a:t>
            </a:r>
            <a:r>
              <a:rPr b="1" i="0" lang="en" sz="2000" u="none" cap="none" strike="noStrike">
                <a:solidFill>
                  <a:schemeClr val="dk1"/>
                </a:solidFill>
                <a:latin typeface="Nunito"/>
                <a:ea typeface="Nunito"/>
                <a:cs typeface="Nunito"/>
                <a:sym typeface="Nunito"/>
              </a:rPr>
              <a:t>Stochastic policies</a:t>
            </a:r>
            <a:r>
              <a:rPr b="0" i="0" lang="en" sz="2000" u="none" cap="none" strike="noStrike">
                <a:solidFill>
                  <a:schemeClr val="dk1"/>
                </a:solidFill>
                <a:latin typeface="Nunito"/>
                <a:ea typeface="Nunito"/>
                <a:cs typeface="Nunito"/>
                <a:sym typeface="Nunito"/>
              </a:rPr>
              <a:t>—like greedy-epsilon—have some randomness involved.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An optimal policy maximizes rewards.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In Gridworld, an optimal policy reaches the goal in the fewest possible steps.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In chess, an optimal policy would need to specify an action in 10^45 possible board positions, but RL agents can find powerful approximations.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9">
                                            <p:txEl>
                                              <p:pRg end="0" st="0"/>
                                            </p:txEl>
                                          </p:spTgt>
                                        </p:tgtEl>
                                        <p:attrNameLst>
                                          <p:attrName>style.visibility</p:attrName>
                                        </p:attrNameLst>
                                      </p:cBhvr>
                                      <p:to>
                                        <p:strVal val="visible"/>
                                      </p:to>
                                    </p:set>
                                    <p:animEffect filter="fade" transition="in">
                                      <p:cBhvr>
                                        <p:cTn dur="1000"/>
                                        <p:tgtEl>
                                          <p:spTgt spid="164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9">
                                            <p:txEl>
                                              <p:pRg end="1" st="1"/>
                                            </p:txEl>
                                          </p:spTgt>
                                        </p:tgtEl>
                                        <p:attrNameLst>
                                          <p:attrName>style.visibility</p:attrName>
                                        </p:attrNameLst>
                                      </p:cBhvr>
                                      <p:to>
                                        <p:strVal val="visible"/>
                                      </p:to>
                                    </p:set>
                                    <p:animEffect filter="fade" transition="in">
                                      <p:cBhvr>
                                        <p:cTn dur="1000"/>
                                        <p:tgtEl>
                                          <p:spTgt spid="164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9">
                                            <p:txEl>
                                              <p:pRg end="2" st="2"/>
                                            </p:txEl>
                                          </p:spTgt>
                                        </p:tgtEl>
                                        <p:attrNameLst>
                                          <p:attrName>style.visibility</p:attrName>
                                        </p:attrNameLst>
                                      </p:cBhvr>
                                      <p:to>
                                        <p:strVal val="visible"/>
                                      </p:to>
                                    </p:set>
                                    <p:animEffect filter="fade" transition="in">
                                      <p:cBhvr>
                                        <p:cTn dur="1000"/>
                                        <p:tgtEl>
                                          <p:spTgt spid="164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9">
                                            <p:txEl>
                                              <p:pRg end="3" st="3"/>
                                            </p:txEl>
                                          </p:spTgt>
                                        </p:tgtEl>
                                        <p:attrNameLst>
                                          <p:attrName>style.visibility</p:attrName>
                                        </p:attrNameLst>
                                      </p:cBhvr>
                                      <p:to>
                                        <p:strVal val="visible"/>
                                      </p:to>
                                    </p:set>
                                    <p:animEffect filter="fade" transition="in">
                                      <p:cBhvr>
                                        <p:cTn dur="1000"/>
                                        <p:tgtEl>
                                          <p:spTgt spid="164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9">
                                            <p:txEl>
                                              <p:pRg end="4" st="4"/>
                                            </p:txEl>
                                          </p:spTgt>
                                        </p:tgtEl>
                                        <p:attrNameLst>
                                          <p:attrName>style.visibility</p:attrName>
                                        </p:attrNameLst>
                                      </p:cBhvr>
                                      <p:to>
                                        <p:strVal val="visible"/>
                                      </p:to>
                                    </p:set>
                                    <p:animEffect filter="fade" transition="in">
                                      <p:cBhvr>
                                        <p:cTn dur="1000"/>
                                        <p:tgtEl>
                                          <p:spTgt spid="164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9">
                                            <p:txEl>
                                              <p:pRg end="5" st="5"/>
                                            </p:txEl>
                                          </p:spTgt>
                                        </p:tgtEl>
                                        <p:attrNameLst>
                                          <p:attrName>style.visibility</p:attrName>
                                        </p:attrNameLst>
                                      </p:cBhvr>
                                      <p:to>
                                        <p:strVal val="visible"/>
                                      </p:to>
                                    </p:set>
                                    <p:animEffect filter="fade" transition="in">
                                      <p:cBhvr>
                                        <p:cTn dur="1000"/>
                                        <p:tgtEl>
                                          <p:spTgt spid="164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9">
                                            <p:txEl>
                                              <p:pRg end="6" st="6"/>
                                            </p:txEl>
                                          </p:spTgt>
                                        </p:tgtEl>
                                        <p:attrNameLst>
                                          <p:attrName>style.visibility</p:attrName>
                                        </p:attrNameLst>
                                      </p:cBhvr>
                                      <p:to>
                                        <p:strVal val="visible"/>
                                      </p:to>
                                    </p:set>
                                    <p:animEffect filter="fade" transition="in">
                                      <p:cBhvr>
                                        <p:cTn dur="1000"/>
                                        <p:tgtEl>
                                          <p:spTgt spid="164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9">
                                            <p:txEl>
                                              <p:pRg end="7" st="7"/>
                                            </p:txEl>
                                          </p:spTgt>
                                        </p:tgtEl>
                                        <p:attrNameLst>
                                          <p:attrName>style.visibility</p:attrName>
                                        </p:attrNameLst>
                                      </p:cBhvr>
                                      <p:to>
                                        <p:strVal val="visible"/>
                                      </p:to>
                                    </p:set>
                                    <p:animEffect filter="fade" transition="in">
                                      <p:cBhvr>
                                        <p:cTn dur="1000"/>
                                        <p:tgtEl>
                                          <p:spTgt spid="164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9">
                                            <p:txEl>
                                              <p:pRg end="8" st="8"/>
                                            </p:txEl>
                                          </p:spTgt>
                                        </p:tgtEl>
                                        <p:attrNameLst>
                                          <p:attrName>style.visibility</p:attrName>
                                        </p:attrNameLst>
                                      </p:cBhvr>
                                      <p:to>
                                        <p:strVal val="visible"/>
                                      </p:to>
                                    </p:set>
                                    <p:animEffect filter="fade" transition="in">
                                      <p:cBhvr>
                                        <p:cTn dur="1000"/>
                                        <p:tgtEl>
                                          <p:spTgt spid="1649">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53" name="Shape 1653"/>
        <p:cNvGrpSpPr/>
        <p:nvPr/>
      </p:nvGrpSpPr>
      <p:grpSpPr>
        <a:xfrm>
          <a:off x="0" y="0"/>
          <a:ext cx="0" cy="0"/>
          <a:chOff x="0" y="0"/>
          <a:chExt cx="0" cy="0"/>
        </a:xfrm>
      </p:grpSpPr>
      <p:sp>
        <p:nvSpPr>
          <p:cNvPr id="1654" name="Google Shape;1654;p8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Methods for Solving RL Problems (1/3)</a:t>
            </a:r>
            <a:endParaRPr/>
          </a:p>
        </p:txBody>
      </p:sp>
      <p:sp>
        <p:nvSpPr>
          <p:cNvPr id="1655" name="Google Shape;1655;p8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56" name="Google Shape;1656;p8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57" name="Google Shape;1657;p8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658" name="Google Shape;1658;p84"/>
          <p:cNvSpPr txBox="1"/>
          <p:nvPr/>
        </p:nvSpPr>
        <p:spPr>
          <a:xfrm>
            <a:off x="423400" y="939525"/>
            <a:ext cx="8409000" cy="153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RL algorithms </a:t>
            </a:r>
            <a:r>
              <a:rPr b="0" i="0" lang="en" sz="2000" u="none" cap="none" strike="noStrike">
                <a:solidFill>
                  <a:schemeClr val="dk1"/>
                </a:solidFill>
                <a:latin typeface="Nunito"/>
                <a:ea typeface="Nunito"/>
                <a:cs typeface="Nunito"/>
                <a:sym typeface="Nunito"/>
              </a:rPr>
              <a:t>guide the learning process.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a:t>
            </a:r>
            <a:r>
              <a:rPr b="1" i="0" lang="en" sz="2000" u="none" cap="none" strike="noStrike">
                <a:solidFill>
                  <a:schemeClr val="dk1"/>
                </a:solidFill>
                <a:latin typeface="Nunito"/>
                <a:ea typeface="Nunito"/>
                <a:cs typeface="Nunito"/>
                <a:sym typeface="Nunito"/>
              </a:rPr>
              <a:t>model-based RL</a:t>
            </a:r>
            <a:r>
              <a:rPr b="0" i="0" lang="en" sz="2000" u="none" cap="none" strike="noStrike">
                <a:solidFill>
                  <a:schemeClr val="dk1"/>
                </a:solidFill>
                <a:latin typeface="Nunito"/>
                <a:ea typeface="Nunito"/>
                <a:cs typeface="Nunito"/>
                <a:sym typeface="Nunito"/>
              </a:rPr>
              <a:t>, the agent constructs a representation of its environment. </a:t>
            </a:r>
            <a:endParaRPr b="0" i="0" sz="2000" u="none" cap="none" strike="noStrike">
              <a:solidFill>
                <a:schemeClr val="dk1"/>
              </a:solidFill>
              <a:latin typeface="Nunito"/>
              <a:ea typeface="Nunito"/>
              <a:cs typeface="Nunito"/>
              <a:sym typeface="Nunito"/>
            </a:endParaRPr>
          </a:p>
        </p:txBody>
      </p:sp>
      <p:sp>
        <p:nvSpPr>
          <p:cNvPr id="1659" name="Google Shape;1659;p84"/>
          <p:cNvSpPr txBox="1"/>
          <p:nvPr/>
        </p:nvSpPr>
        <p:spPr>
          <a:xfrm>
            <a:off x="423400" y="2571750"/>
            <a:ext cx="4148700" cy="153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In </a:t>
            </a:r>
            <a:r>
              <a:rPr b="1" i="0" lang="en" sz="2000" u="none" cap="none" strike="noStrike">
                <a:solidFill>
                  <a:schemeClr val="dk1"/>
                </a:solidFill>
                <a:latin typeface="Nunito"/>
                <a:ea typeface="Nunito"/>
                <a:cs typeface="Nunito"/>
                <a:sym typeface="Nunito"/>
              </a:rPr>
              <a:t>model-free RL</a:t>
            </a:r>
            <a:r>
              <a:rPr b="0" i="0" lang="en" sz="2000" u="none" cap="none" strike="noStrike">
                <a:solidFill>
                  <a:schemeClr val="dk1"/>
                </a:solidFill>
                <a:latin typeface="Nunito"/>
                <a:ea typeface="Nunito"/>
                <a:cs typeface="Nunito"/>
                <a:sym typeface="Nunito"/>
              </a:rPr>
              <a:t>, the agent learns helpful associations from experience, rather than construct a full model of the environment.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1" i="0" sz="2000" u="none" cap="none" strike="noStrike">
              <a:solidFill>
                <a:schemeClr val="dk1"/>
              </a:solidFill>
              <a:latin typeface="Nunito"/>
              <a:ea typeface="Nunito"/>
              <a:cs typeface="Nunito"/>
              <a:sym typeface="Nunito"/>
            </a:endParaRPr>
          </a:p>
        </p:txBody>
      </p:sp>
      <p:grpSp>
        <p:nvGrpSpPr>
          <p:cNvPr id="1660" name="Google Shape;1660;p84"/>
          <p:cNvGrpSpPr/>
          <p:nvPr/>
        </p:nvGrpSpPr>
        <p:grpSpPr>
          <a:xfrm>
            <a:off x="4729938" y="2337500"/>
            <a:ext cx="4207212" cy="2247900"/>
            <a:chOff x="4729938" y="2337500"/>
            <a:chExt cx="4207212" cy="2247900"/>
          </a:xfrm>
        </p:grpSpPr>
        <p:pic>
          <p:nvPicPr>
            <p:cNvPr id="1661" name="Google Shape;1661;p84"/>
            <p:cNvPicPr preferRelativeResize="0"/>
            <p:nvPr/>
          </p:nvPicPr>
          <p:blipFill rotWithShape="1">
            <a:blip r:embed="rId3">
              <a:alphaModFix/>
            </a:blip>
            <a:srcRect b="0" l="0" r="0" t="0"/>
            <a:stretch/>
          </p:blipFill>
          <p:spPr>
            <a:xfrm>
              <a:off x="4729938" y="2337500"/>
              <a:ext cx="2028825" cy="2247900"/>
            </a:xfrm>
            <a:prstGeom prst="rect">
              <a:avLst/>
            </a:prstGeom>
            <a:noFill/>
            <a:ln>
              <a:noFill/>
            </a:ln>
          </p:spPr>
        </p:pic>
        <p:sp>
          <p:nvSpPr>
            <p:cNvPr id="1662" name="Google Shape;1662;p84"/>
            <p:cNvSpPr txBox="1"/>
            <p:nvPr/>
          </p:nvSpPr>
          <p:spPr>
            <a:xfrm>
              <a:off x="6908250" y="2386475"/>
              <a:ext cx="2028900" cy="2135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Nunito"/>
                  <a:ea typeface="Nunito"/>
                  <a:cs typeface="Nunito"/>
                  <a:sym typeface="Nunito"/>
                </a:rPr>
                <a:t>A model-free RL agent playing Pac-Man may learn associations like “eat a power pellet and then chase ghosts to earn high scores.”</a:t>
              </a:r>
              <a:endParaRPr b="0" i="0" sz="1600" u="none" cap="none" strike="noStrike">
                <a:solidFill>
                  <a:srgbClr val="000000"/>
                </a:solidFill>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8">
                                            <p:txEl>
                                              <p:pRg end="0" st="0"/>
                                            </p:txEl>
                                          </p:spTgt>
                                        </p:tgtEl>
                                        <p:attrNameLst>
                                          <p:attrName>style.visibility</p:attrName>
                                        </p:attrNameLst>
                                      </p:cBhvr>
                                      <p:to>
                                        <p:strVal val="visible"/>
                                      </p:to>
                                    </p:set>
                                    <p:animEffect filter="fade" transition="in">
                                      <p:cBhvr>
                                        <p:cTn dur="1000"/>
                                        <p:tgtEl>
                                          <p:spTgt spid="165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8">
                                            <p:txEl>
                                              <p:pRg end="1" st="1"/>
                                            </p:txEl>
                                          </p:spTgt>
                                        </p:tgtEl>
                                        <p:attrNameLst>
                                          <p:attrName>style.visibility</p:attrName>
                                        </p:attrNameLst>
                                      </p:cBhvr>
                                      <p:to>
                                        <p:strVal val="visible"/>
                                      </p:to>
                                    </p:set>
                                    <p:animEffect filter="fade" transition="in">
                                      <p:cBhvr>
                                        <p:cTn dur="1000"/>
                                        <p:tgtEl>
                                          <p:spTgt spid="165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8">
                                            <p:txEl>
                                              <p:pRg end="2" st="2"/>
                                            </p:txEl>
                                          </p:spTgt>
                                        </p:tgtEl>
                                        <p:attrNameLst>
                                          <p:attrName>style.visibility</p:attrName>
                                        </p:attrNameLst>
                                      </p:cBhvr>
                                      <p:to>
                                        <p:strVal val="visible"/>
                                      </p:to>
                                    </p:set>
                                    <p:animEffect filter="fade" transition="in">
                                      <p:cBhvr>
                                        <p:cTn dur="1000"/>
                                        <p:tgtEl>
                                          <p:spTgt spid="165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9"/>
                                        </p:tgtEl>
                                        <p:attrNameLst>
                                          <p:attrName>style.visibility</p:attrName>
                                        </p:attrNameLst>
                                      </p:cBhvr>
                                      <p:to>
                                        <p:strVal val="visible"/>
                                      </p:to>
                                    </p:set>
                                    <p:animEffect filter="fade" transition="in">
                                      <p:cBhvr>
                                        <p:cTn dur="1000"/>
                                        <p:tgtEl>
                                          <p:spTgt spid="16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0"/>
                                        </p:tgtEl>
                                        <p:attrNameLst>
                                          <p:attrName>style.visibility</p:attrName>
                                        </p:attrNameLst>
                                      </p:cBhvr>
                                      <p:to>
                                        <p:strVal val="visible"/>
                                      </p:to>
                                    </p:set>
                                    <p:animEffect filter="fade" transition="in">
                                      <p:cBhvr>
                                        <p:cTn dur="1000"/>
                                        <p:tgtEl>
                                          <p:spTgt spid="16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66" name="Shape 1666"/>
        <p:cNvGrpSpPr/>
        <p:nvPr/>
      </p:nvGrpSpPr>
      <p:grpSpPr>
        <a:xfrm>
          <a:off x="0" y="0"/>
          <a:ext cx="0" cy="0"/>
          <a:chOff x="0" y="0"/>
          <a:chExt cx="0" cy="0"/>
        </a:xfrm>
      </p:grpSpPr>
      <p:sp>
        <p:nvSpPr>
          <p:cNvPr id="1667" name="Google Shape;1667;p8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Methods for Solving RL Problems (2/3)</a:t>
            </a:r>
            <a:endParaRPr/>
          </a:p>
        </p:txBody>
      </p:sp>
      <p:sp>
        <p:nvSpPr>
          <p:cNvPr id="1668" name="Google Shape;1668;p8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69" name="Google Shape;1669;p8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70" name="Google Shape;1670;p8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671" name="Google Shape;1671;p85"/>
          <p:cNvSpPr txBox="1"/>
          <p:nvPr/>
        </p:nvSpPr>
        <p:spPr>
          <a:xfrm>
            <a:off x="367450" y="749988"/>
            <a:ext cx="8409000" cy="385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800"/>
              <a:buFont typeface="Arial"/>
              <a:buNone/>
            </a:pPr>
            <a:r>
              <a:rPr b="0" i="0" lang="en" sz="1800" u="none" cap="none" strike="noStrike">
                <a:solidFill>
                  <a:schemeClr val="dk1"/>
                </a:solidFill>
                <a:latin typeface="Nunito"/>
                <a:ea typeface="Nunito"/>
                <a:cs typeface="Nunito"/>
                <a:sym typeface="Nunito"/>
              </a:rPr>
              <a:t>RL methods can be </a:t>
            </a:r>
            <a:r>
              <a:rPr b="1" i="0" lang="en" sz="1800" u="none" cap="none" strike="noStrike">
                <a:solidFill>
                  <a:schemeClr val="dk1"/>
                </a:solidFill>
                <a:latin typeface="Nunito"/>
                <a:ea typeface="Nunito"/>
                <a:cs typeface="Nunito"/>
                <a:sym typeface="Nunito"/>
              </a:rPr>
              <a:t>policy-based</a:t>
            </a:r>
            <a:r>
              <a:rPr b="0" i="0" lang="en" sz="1800" u="none" cap="none" strike="noStrike">
                <a:solidFill>
                  <a:schemeClr val="dk1"/>
                </a:solidFill>
                <a:latin typeface="Nunito"/>
                <a:ea typeface="Nunito"/>
                <a:cs typeface="Nunito"/>
                <a:sym typeface="Nunito"/>
              </a:rPr>
              <a:t>, </a:t>
            </a:r>
            <a:r>
              <a:rPr b="1" i="0" lang="en" sz="1800" u="none" cap="none" strike="noStrike">
                <a:solidFill>
                  <a:schemeClr val="dk1"/>
                </a:solidFill>
                <a:latin typeface="Nunito"/>
                <a:ea typeface="Nunito"/>
                <a:cs typeface="Nunito"/>
                <a:sym typeface="Nunito"/>
              </a:rPr>
              <a:t>value-based</a:t>
            </a:r>
            <a:r>
              <a:rPr b="0" i="0" lang="en" sz="1800" u="none" cap="none" strike="noStrike">
                <a:solidFill>
                  <a:schemeClr val="dk1"/>
                </a:solidFill>
                <a:latin typeface="Nunito"/>
                <a:ea typeface="Nunito"/>
                <a:cs typeface="Nunito"/>
                <a:sym typeface="Nunito"/>
              </a:rPr>
              <a:t>, or both.</a:t>
            </a:r>
            <a:endParaRPr b="0" i="0" sz="1800" u="none" cap="none" strike="noStrike">
              <a:solidFill>
                <a:schemeClr val="dk1"/>
              </a:solidFill>
              <a:latin typeface="Nunito"/>
              <a:ea typeface="Nunito"/>
              <a:cs typeface="Nunito"/>
              <a:sym typeface="Nunito"/>
            </a:endParaRPr>
          </a:p>
          <a:p>
            <a:pPr indent="-342900" lvl="0" marL="457200" marR="0" rtl="0" algn="l">
              <a:lnSpc>
                <a:spcPct val="115000"/>
              </a:lnSpc>
              <a:spcBef>
                <a:spcPts val="0"/>
              </a:spcBef>
              <a:spcAft>
                <a:spcPts val="0"/>
              </a:spcAft>
              <a:buClr>
                <a:schemeClr val="dk1"/>
              </a:buClr>
              <a:buSzPts val="1800"/>
              <a:buFont typeface="Nunito"/>
              <a:buChar char="-"/>
            </a:pPr>
            <a:r>
              <a:rPr b="0" i="0" lang="en" sz="1800" u="none" cap="none" strike="noStrike">
                <a:solidFill>
                  <a:schemeClr val="dk1"/>
                </a:solidFill>
                <a:latin typeface="Nunito"/>
                <a:ea typeface="Nunito"/>
                <a:cs typeface="Nunito"/>
                <a:sym typeface="Nunito"/>
              </a:rPr>
              <a:t>Policy-based: agents focus on learning sets of rules to guide actions in response to different states.</a:t>
            </a:r>
            <a:endParaRPr b="0" i="0" sz="1800" u="none" cap="none" strike="noStrike">
              <a:solidFill>
                <a:schemeClr val="dk1"/>
              </a:solidFill>
              <a:latin typeface="Nunito"/>
              <a:ea typeface="Nunito"/>
              <a:cs typeface="Nunito"/>
              <a:sym typeface="Nunito"/>
            </a:endParaRPr>
          </a:p>
          <a:p>
            <a:pPr indent="-342900" lvl="0" marL="457200" marR="0" rtl="0" algn="l">
              <a:lnSpc>
                <a:spcPct val="115000"/>
              </a:lnSpc>
              <a:spcBef>
                <a:spcPts val="0"/>
              </a:spcBef>
              <a:spcAft>
                <a:spcPts val="0"/>
              </a:spcAft>
              <a:buClr>
                <a:schemeClr val="dk1"/>
              </a:buClr>
              <a:buSzPts val="1800"/>
              <a:buFont typeface="Nunito"/>
              <a:buChar char="-"/>
            </a:pPr>
            <a:r>
              <a:rPr b="0" i="0" lang="en" sz="1800" u="none" cap="none" strike="noStrike">
                <a:solidFill>
                  <a:schemeClr val="dk1"/>
                </a:solidFill>
                <a:latin typeface="Nunito"/>
                <a:ea typeface="Nunito"/>
                <a:cs typeface="Nunito"/>
                <a:sym typeface="Nunito"/>
              </a:rPr>
              <a:t>Value-based: agents try to estimate the value of actions and states, and attempt to choose those with the highest expected reward.</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rPr b="0" i="0" lang="en" sz="1800" u="none" cap="none" strike="noStrike">
                <a:solidFill>
                  <a:schemeClr val="dk1"/>
                </a:solidFill>
                <a:latin typeface="Nunito"/>
                <a:ea typeface="Nunito"/>
                <a:cs typeface="Nunito"/>
                <a:sym typeface="Nunito"/>
              </a:rPr>
              <a:t>An agent’s </a:t>
            </a:r>
            <a:r>
              <a:rPr b="1" i="0" lang="en" sz="1800" u="none" cap="none" strike="noStrike">
                <a:solidFill>
                  <a:schemeClr val="dk1"/>
                </a:solidFill>
                <a:latin typeface="Nunito"/>
                <a:ea typeface="Nunito"/>
                <a:cs typeface="Nunito"/>
                <a:sym typeface="Nunito"/>
              </a:rPr>
              <a:t>value functions </a:t>
            </a:r>
            <a:r>
              <a:rPr b="0" i="0" lang="en" sz="1800" u="none" cap="none" strike="noStrike">
                <a:solidFill>
                  <a:schemeClr val="dk1"/>
                </a:solidFill>
                <a:latin typeface="Nunito"/>
                <a:ea typeface="Nunito"/>
                <a:cs typeface="Nunito"/>
                <a:sym typeface="Nunito"/>
              </a:rPr>
              <a:t>estimates the expected rewards.</a:t>
            </a:r>
            <a:endParaRPr b="0" i="0" sz="1800" u="none" cap="none" strike="noStrike">
              <a:solidFill>
                <a:schemeClr val="dk1"/>
              </a:solidFill>
              <a:latin typeface="Nunito"/>
              <a:ea typeface="Nunito"/>
              <a:cs typeface="Nunito"/>
              <a:sym typeface="Nunito"/>
            </a:endParaRPr>
          </a:p>
          <a:p>
            <a:pPr indent="-342900" lvl="0" marL="457200" marR="0" rtl="0" algn="l">
              <a:lnSpc>
                <a:spcPct val="115000"/>
              </a:lnSpc>
              <a:spcBef>
                <a:spcPts val="0"/>
              </a:spcBef>
              <a:spcAft>
                <a:spcPts val="0"/>
              </a:spcAft>
              <a:buClr>
                <a:schemeClr val="dk1"/>
              </a:buClr>
              <a:buSzPts val="1800"/>
              <a:buFont typeface="Nunito"/>
              <a:buChar char="-"/>
            </a:pPr>
            <a:r>
              <a:rPr b="0" i="0" lang="en" sz="1800" u="none" cap="none" strike="noStrike">
                <a:solidFill>
                  <a:schemeClr val="dk1"/>
                </a:solidFill>
                <a:latin typeface="Nunito"/>
                <a:ea typeface="Nunito"/>
                <a:cs typeface="Nunito"/>
                <a:sym typeface="Nunito"/>
              </a:rPr>
              <a:t>They help estimate a policy’s long run rewards. </a:t>
            </a:r>
            <a:endParaRPr b="0" i="0" sz="1800" u="none" cap="none" strike="noStrike">
              <a:solidFill>
                <a:schemeClr val="dk1"/>
              </a:solidFill>
              <a:latin typeface="Nunito"/>
              <a:ea typeface="Nunito"/>
              <a:cs typeface="Nunito"/>
              <a:sym typeface="Nunito"/>
            </a:endParaRPr>
          </a:p>
          <a:p>
            <a:pPr indent="-342900" lvl="0" marL="457200" marR="0" rtl="0" algn="l">
              <a:lnSpc>
                <a:spcPct val="115000"/>
              </a:lnSpc>
              <a:spcBef>
                <a:spcPts val="0"/>
              </a:spcBef>
              <a:spcAft>
                <a:spcPts val="0"/>
              </a:spcAft>
              <a:buClr>
                <a:schemeClr val="dk1"/>
              </a:buClr>
              <a:buSzPts val="1800"/>
              <a:buFont typeface="Nunito"/>
              <a:buChar char="-"/>
            </a:pPr>
            <a:r>
              <a:rPr b="1" i="0" lang="en" sz="1800" u="none" cap="none" strike="noStrike">
                <a:solidFill>
                  <a:schemeClr val="dk1"/>
                </a:solidFill>
                <a:latin typeface="Nunito"/>
                <a:ea typeface="Nunito"/>
                <a:cs typeface="Nunito"/>
                <a:sym typeface="Nunito"/>
              </a:rPr>
              <a:t>State-value functions</a:t>
            </a:r>
            <a:r>
              <a:rPr b="0" i="0" lang="en" sz="1800" u="none" cap="none" strike="noStrike">
                <a:solidFill>
                  <a:schemeClr val="dk1"/>
                </a:solidFill>
                <a:latin typeface="Nunito"/>
                <a:ea typeface="Nunito"/>
                <a:cs typeface="Nunito"/>
                <a:sym typeface="Nunito"/>
              </a:rPr>
              <a:t> estimate the total rewards from starting at state </a:t>
            </a:r>
            <a:r>
              <a:rPr b="0" i="1" lang="en" sz="1800" u="none" cap="none" strike="noStrike">
                <a:solidFill>
                  <a:schemeClr val="dk1"/>
                </a:solidFill>
                <a:latin typeface="Nunito"/>
                <a:ea typeface="Nunito"/>
                <a:cs typeface="Nunito"/>
                <a:sym typeface="Nunito"/>
              </a:rPr>
              <a:t>s </a:t>
            </a:r>
            <a:r>
              <a:rPr b="0" i="0" lang="en" sz="1800" u="none" cap="none" strike="noStrike">
                <a:solidFill>
                  <a:schemeClr val="dk1"/>
                </a:solidFill>
                <a:latin typeface="Nunito"/>
                <a:ea typeface="Nunito"/>
                <a:cs typeface="Nunito"/>
                <a:sym typeface="Nunito"/>
              </a:rPr>
              <a:t>and following policy 𝜋. </a:t>
            </a:r>
            <a:endParaRPr b="0" i="0" sz="1800" u="none" cap="none" strike="noStrike">
              <a:solidFill>
                <a:schemeClr val="dk1"/>
              </a:solidFill>
              <a:latin typeface="Nunito"/>
              <a:ea typeface="Nunito"/>
              <a:cs typeface="Nunito"/>
              <a:sym typeface="Nunito"/>
            </a:endParaRPr>
          </a:p>
          <a:p>
            <a:pPr indent="-342900" lvl="0" marL="457200" marR="0" rtl="0" algn="l">
              <a:lnSpc>
                <a:spcPct val="115000"/>
              </a:lnSpc>
              <a:spcBef>
                <a:spcPts val="0"/>
              </a:spcBef>
              <a:spcAft>
                <a:spcPts val="0"/>
              </a:spcAft>
              <a:buClr>
                <a:schemeClr val="dk1"/>
              </a:buClr>
              <a:buSzPts val="1800"/>
              <a:buFont typeface="Nunito"/>
              <a:buChar char="-"/>
            </a:pPr>
            <a:r>
              <a:rPr b="1" i="0" lang="en" sz="1800" u="none" cap="none" strike="noStrike">
                <a:solidFill>
                  <a:schemeClr val="dk1"/>
                </a:solidFill>
                <a:latin typeface="Nunito"/>
                <a:ea typeface="Nunito"/>
                <a:cs typeface="Nunito"/>
                <a:sym typeface="Nunito"/>
              </a:rPr>
              <a:t>Action-value functions </a:t>
            </a:r>
            <a:r>
              <a:rPr b="0" i="0" lang="en" sz="1800" u="none" cap="none" strike="noStrike">
                <a:solidFill>
                  <a:schemeClr val="dk1"/>
                </a:solidFill>
                <a:latin typeface="Nunito"/>
                <a:ea typeface="Nunito"/>
                <a:cs typeface="Nunito"/>
                <a:sym typeface="Nunito"/>
              </a:rPr>
              <a:t>estimate the total rewards from taking action </a:t>
            </a:r>
            <a:r>
              <a:rPr b="0" i="1" lang="en" sz="1800" u="none" cap="none" strike="noStrike">
                <a:solidFill>
                  <a:schemeClr val="dk1"/>
                </a:solidFill>
                <a:latin typeface="Nunito"/>
                <a:ea typeface="Nunito"/>
                <a:cs typeface="Nunito"/>
                <a:sym typeface="Nunito"/>
              </a:rPr>
              <a:t>a</a:t>
            </a:r>
            <a:r>
              <a:rPr b="0" i="0" lang="en" sz="1800" u="none" cap="none" strike="noStrike">
                <a:solidFill>
                  <a:schemeClr val="dk1"/>
                </a:solidFill>
                <a:latin typeface="Nunito"/>
                <a:ea typeface="Nunito"/>
                <a:cs typeface="Nunito"/>
                <a:sym typeface="Nunito"/>
              </a:rPr>
              <a:t> at state </a:t>
            </a:r>
            <a:r>
              <a:rPr b="0" i="1" lang="en" sz="1800" u="none" cap="none" strike="noStrike">
                <a:solidFill>
                  <a:schemeClr val="dk1"/>
                </a:solidFill>
                <a:latin typeface="Nunito"/>
                <a:ea typeface="Nunito"/>
                <a:cs typeface="Nunito"/>
                <a:sym typeface="Nunito"/>
              </a:rPr>
              <a:t>s </a:t>
            </a:r>
            <a:r>
              <a:rPr b="0" i="0" lang="en" sz="1800" u="none" cap="none" strike="noStrike">
                <a:solidFill>
                  <a:schemeClr val="dk1"/>
                </a:solidFill>
                <a:latin typeface="Nunito"/>
                <a:ea typeface="Nunito"/>
                <a:cs typeface="Nunito"/>
                <a:sym typeface="Nunito"/>
              </a:rPr>
              <a:t>and then following policy 𝜋.</a:t>
            </a:r>
            <a:endParaRPr b="0" i="0" sz="18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1">
                                            <p:txEl>
                                              <p:pRg end="0" st="0"/>
                                            </p:txEl>
                                          </p:spTgt>
                                        </p:tgtEl>
                                        <p:attrNameLst>
                                          <p:attrName>style.visibility</p:attrName>
                                        </p:attrNameLst>
                                      </p:cBhvr>
                                      <p:to>
                                        <p:strVal val="visible"/>
                                      </p:to>
                                    </p:set>
                                    <p:animEffect filter="fade" transition="in">
                                      <p:cBhvr>
                                        <p:cTn dur="1000"/>
                                        <p:tgtEl>
                                          <p:spTgt spid="167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1">
                                            <p:txEl>
                                              <p:pRg end="1" st="1"/>
                                            </p:txEl>
                                          </p:spTgt>
                                        </p:tgtEl>
                                        <p:attrNameLst>
                                          <p:attrName>style.visibility</p:attrName>
                                        </p:attrNameLst>
                                      </p:cBhvr>
                                      <p:to>
                                        <p:strVal val="visible"/>
                                      </p:to>
                                    </p:set>
                                    <p:animEffect filter="fade" transition="in">
                                      <p:cBhvr>
                                        <p:cTn dur="1000"/>
                                        <p:tgtEl>
                                          <p:spTgt spid="167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1">
                                            <p:txEl>
                                              <p:pRg end="2" st="2"/>
                                            </p:txEl>
                                          </p:spTgt>
                                        </p:tgtEl>
                                        <p:attrNameLst>
                                          <p:attrName>style.visibility</p:attrName>
                                        </p:attrNameLst>
                                      </p:cBhvr>
                                      <p:to>
                                        <p:strVal val="visible"/>
                                      </p:to>
                                    </p:set>
                                    <p:animEffect filter="fade" transition="in">
                                      <p:cBhvr>
                                        <p:cTn dur="1000"/>
                                        <p:tgtEl>
                                          <p:spTgt spid="167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1">
                                            <p:txEl>
                                              <p:pRg end="3" st="3"/>
                                            </p:txEl>
                                          </p:spTgt>
                                        </p:tgtEl>
                                        <p:attrNameLst>
                                          <p:attrName>style.visibility</p:attrName>
                                        </p:attrNameLst>
                                      </p:cBhvr>
                                      <p:to>
                                        <p:strVal val="visible"/>
                                      </p:to>
                                    </p:set>
                                    <p:animEffect filter="fade" transition="in">
                                      <p:cBhvr>
                                        <p:cTn dur="1000"/>
                                        <p:tgtEl>
                                          <p:spTgt spid="167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1">
                                            <p:txEl>
                                              <p:pRg end="4" st="4"/>
                                            </p:txEl>
                                          </p:spTgt>
                                        </p:tgtEl>
                                        <p:attrNameLst>
                                          <p:attrName>style.visibility</p:attrName>
                                        </p:attrNameLst>
                                      </p:cBhvr>
                                      <p:to>
                                        <p:strVal val="visible"/>
                                      </p:to>
                                    </p:set>
                                    <p:animEffect filter="fade" transition="in">
                                      <p:cBhvr>
                                        <p:cTn dur="1000"/>
                                        <p:tgtEl>
                                          <p:spTgt spid="167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1">
                                            <p:txEl>
                                              <p:pRg end="5" st="5"/>
                                            </p:txEl>
                                          </p:spTgt>
                                        </p:tgtEl>
                                        <p:attrNameLst>
                                          <p:attrName>style.visibility</p:attrName>
                                        </p:attrNameLst>
                                      </p:cBhvr>
                                      <p:to>
                                        <p:strVal val="visible"/>
                                      </p:to>
                                    </p:set>
                                    <p:animEffect filter="fade" transition="in">
                                      <p:cBhvr>
                                        <p:cTn dur="1000"/>
                                        <p:tgtEl>
                                          <p:spTgt spid="167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1">
                                            <p:txEl>
                                              <p:pRg end="6" st="6"/>
                                            </p:txEl>
                                          </p:spTgt>
                                        </p:tgtEl>
                                        <p:attrNameLst>
                                          <p:attrName>style.visibility</p:attrName>
                                        </p:attrNameLst>
                                      </p:cBhvr>
                                      <p:to>
                                        <p:strVal val="visible"/>
                                      </p:to>
                                    </p:set>
                                    <p:animEffect filter="fade" transition="in">
                                      <p:cBhvr>
                                        <p:cTn dur="1000"/>
                                        <p:tgtEl>
                                          <p:spTgt spid="167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1">
                                            <p:txEl>
                                              <p:pRg end="7" st="7"/>
                                            </p:txEl>
                                          </p:spTgt>
                                        </p:tgtEl>
                                        <p:attrNameLst>
                                          <p:attrName>style.visibility</p:attrName>
                                        </p:attrNameLst>
                                      </p:cBhvr>
                                      <p:to>
                                        <p:strVal val="visible"/>
                                      </p:to>
                                    </p:set>
                                    <p:animEffect filter="fade" transition="in">
                                      <p:cBhvr>
                                        <p:cTn dur="1000"/>
                                        <p:tgtEl>
                                          <p:spTgt spid="1671">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75" name="Shape 1675"/>
        <p:cNvGrpSpPr/>
        <p:nvPr/>
      </p:nvGrpSpPr>
      <p:grpSpPr>
        <a:xfrm>
          <a:off x="0" y="0"/>
          <a:ext cx="0" cy="0"/>
          <a:chOff x="0" y="0"/>
          <a:chExt cx="0" cy="0"/>
        </a:xfrm>
      </p:grpSpPr>
      <p:sp>
        <p:nvSpPr>
          <p:cNvPr id="1676" name="Google Shape;1676;p8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Methods for Solving RL Problems (3/3)</a:t>
            </a:r>
            <a:endParaRPr/>
          </a:p>
        </p:txBody>
      </p:sp>
      <p:sp>
        <p:nvSpPr>
          <p:cNvPr id="1677" name="Google Shape;1677;p8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78" name="Google Shape;1678;p8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79" name="Google Shape;1679;p8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680" name="Google Shape;1680;p86"/>
          <p:cNvSpPr txBox="1"/>
          <p:nvPr/>
        </p:nvSpPr>
        <p:spPr>
          <a:xfrm>
            <a:off x="423400" y="887200"/>
            <a:ext cx="8409000" cy="803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800"/>
              <a:buFont typeface="Arial"/>
              <a:buNone/>
            </a:pPr>
            <a:r>
              <a:rPr b="0" i="0" lang="en" sz="1800" u="none" cap="none" strike="noStrike">
                <a:solidFill>
                  <a:schemeClr val="dk1"/>
                </a:solidFill>
                <a:latin typeface="Nunito"/>
                <a:ea typeface="Nunito"/>
                <a:cs typeface="Nunito"/>
                <a:sym typeface="Nunito"/>
              </a:rPr>
              <a:t>Action-valued functions are also called </a:t>
            </a:r>
            <a:r>
              <a:rPr b="1" i="0" lang="en" sz="1800" u="none" cap="none" strike="noStrike">
                <a:solidFill>
                  <a:schemeClr val="dk1"/>
                </a:solidFill>
                <a:latin typeface="Nunito"/>
                <a:ea typeface="Nunito"/>
                <a:cs typeface="Nunito"/>
                <a:sym typeface="Nunito"/>
              </a:rPr>
              <a:t>Q-functions</a:t>
            </a:r>
            <a:r>
              <a:rPr b="0" i="0" lang="en" sz="1800" u="none" cap="none" strike="noStrike">
                <a:solidFill>
                  <a:schemeClr val="dk1"/>
                </a:solidFill>
                <a:latin typeface="Nunito"/>
                <a:ea typeface="Nunito"/>
                <a:cs typeface="Nunito"/>
                <a:sym typeface="Nunito"/>
              </a:rPr>
              <a:t>, and their outputs are called </a:t>
            </a:r>
            <a:r>
              <a:rPr b="1" i="0" lang="en" sz="1800" u="none" cap="none" strike="noStrike">
                <a:solidFill>
                  <a:schemeClr val="dk1"/>
                </a:solidFill>
                <a:latin typeface="Nunito"/>
                <a:ea typeface="Nunito"/>
                <a:cs typeface="Nunito"/>
                <a:sym typeface="Nunito"/>
              </a:rPr>
              <a:t>Q-values</a:t>
            </a:r>
            <a:r>
              <a:rPr b="0" i="0" lang="en" sz="1800" u="none" cap="none" strike="noStrike">
                <a:solidFill>
                  <a:schemeClr val="dk1"/>
                </a:solidFill>
                <a:latin typeface="Nunito"/>
                <a:ea typeface="Nunito"/>
                <a:cs typeface="Nunito"/>
                <a:sym typeface="Nunito"/>
              </a:rPr>
              <a:t>. </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p:txBody>
      </p:sp>
      <p:pic>
        <p:nvPicPr>
          <p:cNvPr id="1681" name="Google Shape;1681;p86"/>
          <p:cNvPicPr preferRelativeResize="0"/>
          <p:nvPr/>
        </p:nvPicPr>
        <p:blipFill rotWithShape="1">
          <a:blip r:embed="rId3">
            <a:alphaModFix/>
          </a:blip>
          <a:srcRect b="0" l="0" r="0" t="0"/>
          <a:stretch/>
        </p:blipFill>
        <p:spPr>
          <a:xfrm>
            <a:off x="5821300" y="1590138"/>
            <a:ext cx="2899351" cy="2834825"/>
          </a:xfrm>
          <a:prstGeom prst="rect">
            <a:avLst/>
          </a:prstGeom>
          <a:noFill/>
          <a:ln>
            <a:noFill/>
          </a:ln>
        </p:spPr>
      </p:pic>
      <p:sp>
        <p:nvSpPr>
          <p:cNvPr id="1682" name="Google Shape;1682;p86"/>
          <p:cNvSpPr txBox="1"/>
          <p:nvPr/>
        </p:nvSpPr>
        <p:spPr>
          <a:xfrm>
            <a:off x="423400" y="1742588"/>
            <a:ext cx="5397900" cy="2834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800"/>
              <a:buFont typeface="Arial"/>
              <a:buNone/>
            </a:pPr>
            <a:r>
              <a:rPr b="1" i="0" lang="en" sz="1800" u="none" cap="none" strike="noStrike">
                <a:solidFill>
                  <a:schemeClr val="dk1"/>
                </a:solidFill>
                <a:latin typeface="Nunito"/>
                <a:ea typeface="Nunito"/>
                <a:cs typeface="Nunito"/>
                <a:sym typeface="Nunito"/>
              </a:rPr>
              <a:t>Q-learning</a:t>
            </a:r>
            <a:r>
              <a:rPr b="0" i="0" lang="en" sz="1800" u="none" cap="none" strike="noStrike">
                <a:solidFill>
                  <a:schemeClr val="dk1"/>
                </a:solidFill>
                <a:latin typeface="Nunito"/>
                <a:ea typeface="Nunito"/>
                <a:cs typeface="Nunito"/>
                <a:sym typeface="Nunito"/>
              </a:rPr>
              <a:t> is a reinforcement learning algorithm where agents learn what actions to take in different states. </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rPr b="0" i="0" lang="en" sz="1800" u="none" cap="none" strike="noStrike">
                <a:solidFill>
                  <a:schemeClr val="dk1"/>
                </a:solidFill>
                <a:latin typeface="Nunito"/>
                <a:ea typeface="Nunito"/>
                <a:cs typeface="Nunito"/>
                <a:sym typeface="Nunito"/>
              </a:rPr>
              <a:t>The agent attempts to iteratively construct a Q-function that outputs accurate Q-values, based on what it has learned.</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rPr b="0" i="0" lang="en" sz="1800" u="none" cap="none" strike="noStrike">
                <a:solidFill>
                  <a:schemeClr val="dk1"/>
                </a:solidFill>
                <a:latin typeface="Nunito"/>
                <a:ea typeface="Nunito"/>
                <a:cs typeface="Nunito"/>
                <a:sym typeface="Nunito"/>
              </a:rPr>
              <a:t>It takes the action with the highest Q-value. </a:t>
            </a:r>
            <a:endParaRPr b="0" i="0" sz="18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0"/>
                                        </p:tgtEl>
                                        <p:attrNameLst>
                                          <p:attrName>style.visibility</p:attrName>
                                        </p:attrNameLst>
                                      </p:cBhvr>
                                      <p:to>
                                        <p:strVal val="visible"/>
                                      </p:to>
                                    </p:set>
                                    <p:animEffect filter="fade" transition="in">
                                      <p:cBhvr>
                                        <p:cTn dur="1000"/>
                                        <p:tgtEl>
                                          <p:spTgt spid="16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2">
                                            <p:txEl>
                                              <p:pRg end="0" st="0"/>
                                            </p:txEl>
                                          </p:spTgt>
                                        </p:tgtEl>
                                        <p:attrNameLst>
                                          <p:attrName>style.visibility</p:attrName>
                                        </p:attrNameLst>
                                      </p:cBhvr>
                                      <p:to>
                                        <p:strVal val="visible"/>
                                      </p:to>
                                    </p:set>
                                    <p:animEffect filter="fade" transition="in">
                                      <p:cBhvr>
                                        <p:cTn dur="1000"/>
                                        <p:tgtEl>
                                          <p:spTgt spid="168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2">
                                            <p:txEl>
                                              <p:pRg end="1" st="1"/>
                                            </p:txEl>
                                          </p:spTgt>
                                        </p:tgtEl>
                                        <p:attrNameLst>
                                          <p:attrName>style.visibility</p:attrName>
                                        </p:attrNameLst>
                                      </p:cBhvr>
                                      <p:to>
                                        <p:strVal val="visible"/>
                                      </p:to>
                                    </p:set>
                                    <p:animEffect filter="fade" transition="in">
                                      <p:cBhvr>
                                        <p:cTn dur="1000"/>
                                        <p:tgtEl>
                                          <p:spTgt spid="168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2">
                                            <p:txEl>
                                              <p:pRg end="2" st="2"/>
                                            </p:txEl>
                                          </p:spTgt>
                                        </p:tgtEl>
                                        <p:attrNameLst>
                                          <p:attrName>style.visibility</p:attrName>
                                        </p:attrNameLst>
                                      </p:cBhvr>
                                      <p:to>
                                        <p:strVal val="visible"/>
                                      </p:to>
                                    </p:set>
                                    <p:animEffect filter="fade" transition="in">
                                      <p:cBhvr>
                                        <p:cTn dur="1000"/>
                                        <p:tgtEl>
                                          <p:spTgt spid="168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2">
                                            <p:txEl>
                                              <p:pRg end="3" st="3"/>
                                            </p:txEl>
                                          </p:spTgt>
                                        </p:tgtEl>
                                        <p:attrNameLst>
                                          <p:attrName>style.visibility</p:attrName>
                                        </p:attrNameLst>
                                      </p:cBhvr>
                                      <p:to>
                                        <p:strVal val="visible"/>
                                      </p:to>
                                    </p:set>
                                    <p:animEffect filter="fade" transition="in">
                                      <p:cBhvr>
                                        <p:cTn dur="1000"/>
                                        <p:tgtEl>
                                          <p:spTgt spid="168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2">
                                            <p:txEl>
                                              <p:pRg end="4" st="4"/>
                                            </p:txEl>
                                          </p:spTgt>
                                        </p:tgtEl>
                                        <p:attrNameLst>
                                          <p:attrName>style.visibility</p:attrName>
                                        </p:attrNameLst>
                                      </p:cBhvr>
                                      <p:to>
                                        <p:strVal val="visible"/>
                                      </p:to>
                                    </p:set>
                                    <p:animEffect filter="fade" transition="in">
                                      <p:cBhvr>
                                        <p:cTn dur="1000"/>
                                        <p:tgtEl>
                                          <p:spTgt spid="168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1"/>
                                        </p:tgtEl>
                                        <p:attrNameLst>
                                          <p:attrName>style.visibility</p:attrName>
                                        </p:attrNameLst>
                                      </p:cBhvr>
                                      <p:to>
                                        <p:strVal val="visible"/>
                                      </p:to>
                                    </p:set>
                                    <p:animEffect filter="fade" transition="in">
                                      <p:cBhvr>
                                        <p:cTn dur="1000"/>
                                        <p:tgtEl>
                                          <p:spTgt spid="16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86" name="Shape 1686"/>
        <p:cNvGrpSpPr/>
        <p:nvPr/>
      </p:nvGrpSpPr>
      <p:grpSpPr>
        <a:xfrm>
          <a:off x="0" y="0"/>
          <a:ext cx="0" cy="0"/>
          <a:chOff x="0" y="0"/>
          <a:chExt cx="0" cy="0"/>
        </a:xfrm>
      </p:grpSpPr>
      <p:sp>
        <p:nvSpPr>
          <p:cNvPr id="1687" name="Google Shape;1687;p8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Deep Reinforcement Learning</a:t>
            </a:r>
            <a:endParaRPr/>
          </a:p>
        </p:txBody>
      </p:sp>
      <p:sp>
        <p:nvSpPr>
          <p:cNvPr id="1688" name="Google Shape;1688;p87"/>
          <p:cNvSpPr txBox="1"/>
          <p:nvPr/>
        </p:nvSpPr>
        <p:spPr>
          <a:xfrm>
            <a:off x="423400" y="817200"/>
            <a:ext cx="8409000" cy="4021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Deep reinforcement-learning (Deep RL) uses deep learning techniques to help solve reinforcement problems.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Deep RL has been a pivotal part of RL in recent years: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Modeling the policy function.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Approximating the value function.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Modeling the environment. </a:t>
            </a:r>
            <a:endParaRPr b="0" i="0" sz="2000" u="none" cap="none" strike="noStrike">
              <a:solidFill>
                <a:schemeClr val="dk1"/>
              </a:solidFill>
              <a:latin typeface="Nunito"/>
              <a:ea typeface="Nunito"/>
              <a:cs typeface="Nunito"/>
              <a:sym typeface="Nunito"/>
            </a:endParaRPr>
          </a:p>
        </p:txBody>
      </p:sp>
      <p:sp>
        <p:nvSpPr>
          <p:cNvPr id="1689" name="Google Shape;1689;p8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90" name="Google Shape;1690;p8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91" name="Google Shape;1691;p8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8">
                                            <p:txEl>
                                              <p:pRg end="0" st="0"/>
                                            </p:txEl>
                                          </p:spTgt>
                                        </p:tgtEl>
                                        <p:attrNameLst>
                                          <p:attrName>style.visibility</p:attrName>
                                        </p:attrNameLst>
                                      </p:cBhvr>
                                      <p:to>
                                        <p:strVal val="visible"/>
                                      </p:to>
                                    </p:set>
                                    <p:animEffect filter="fade" transition="in">
                                      <p:cBhvr>
                                        <p:cTn dur="1000"/>
                                        <p:tgtEl>
                                          <p:spTgt spid="168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8">
                                            <p:txEl>
                                              <p:pRg end="1" st="1"/>
                                            </p:txEl>
                                          </p:spTgt>
                                        </p:tgtEl>
                                        <p:attrNameLst>
                                          <p:attrName>style.visibility</p:attrName>
                                        </p:attrNameLst>
                                      </p:cBhvr>
                                      <p:to>
                                        <p:strVal val="visible"/>
                                      </p:to>
                                    </p:set>
                                    <p:animEffect filter="fade" transition="in">
                                      <p:cBhvr>
                                        <p:cTn dur="1000"/>
                                        <p:tgtEl>
                                          <p:spTgt spid="168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8">
                                            <p:txEl>
                                              <p:pRg end="2" st="2"/>
                                            </p:txEl>
                                          </p:spTgt>
                                        </p:tgtEl>
                                        <p:attrNameLst>
                                          <p:attrName>style.visibility</p:attrName>
                                        </p:attrNameLst>
                                      </p:cBhvr>
                                      <p:to>
                                        <p:strVal val="visible"/>
                                      </p:to>
                                    </p:set>
                                    <p:animEffect filter="fade" transition="in">
                                      <p:cBhvr>
                                        <p:cTn dur="1000"/>
                                        <p:tgtEl>
                                          <p:spTgt spid="168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8">
                                            <p:txEl>
                                              <p:pRg end="3" st="3"/>
                                            </p:txEl>
                                          </p:spTgt>
                                        </p:tgtEl>
                                        <p:attrNameLst>
                                          <p:attrName>style.visibility</p:attrName>
                                        </p:attrNameLst>
                                      </p:cBhvr>
                                      <p:to>
                                        <p:strVal val="visible"/>
                                      </p:to>
                                    </p:set>
                                    <p:animEffect filter="fade" transition="in">
                                      <p:cBhvr>
                                        <p:cTn dur="1000"/>
                                        <p:tgtEl>
                                          <p:spTgt spid="168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8">
                                            <p:txEl>
                                              <p:pRg end="4" st="4"/>
                                            </p:txEl>
                                          </p:spTgt>
                                        </p:tgtEl>
                                        <p:attrNameLst>
                                          <p:attrName>style.visibility</p:attrName>
                                        </p:attrNameLst>
                                      </p:cBhvr>
                                      <p:to>
                                        <p:strVal val="visible"/>
                                      </p:to>
                                    </p:set>
                                    <p:animEffect filter="fade" transition="in">
                                      <p:cBhvr>
                                        <p:cTn dur="1000"/>
                                        <p:tgtEl>
                                          <p:spTgt spid="168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8">
                                            <p:txEl>
                                              <p:pRg end="5" st="5"/>
                                            </p:txEl>
                                          </p:spTgt>
                                        </p:tgtEl>
                                        <p:attrNameLst>
                                          <p:attrName>style.visibility</p:attrName>
                                        </p:attrNameLst>
                                      </p:cBhvr>
                                      <p:to>
                                        <p:strVal val="visible"/>
                                      </p:to>
                                    </p:set>
                                    <p:animEffect filter="fade" transition="in">
                                      <p:cBhvr>
                                        <p:cTn dur="1000"/>
                                        <p:tgtEl>
                                          <p:spTgt spid="1688">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95" name="Shape 1695"/>
        <p:cNvGrpSpPr/>
        <p:nvPr/>
      </p:nvGrpSpPr>
      <p:grpSpPr>
        <a:xfrm>
          <a:off x="0" y="0"/>
          <a:ext cx="0" cy="0"/>
          <a:chOff x="0" y="0"/>
          <a:chExt cx="0" cy="0"/>
        </a:xfrm>
      </p:grpSpPr>
      <p:sp>
        <p:nvSpPr>
          <p:cNvPr id="1696" name="Google Shape;1696;p8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Examples of RL (1/2)</a:t>
            </a:r>
            <a:endParaRPr/>
          </a:p>
        </p:txBody>
      </p:sp>
      <p:sp>
        <p:nvSpPr>
          <p:cNvPr id="1697" name="Google Shape;1697;p88"/>
          <p:cNvSpPr txBox="1"/>
          <p:nvPr/>
        </p:nvSpPr>
        <p:spPr>
          <a:xfrm>
            <a:off x="460350" y="603465"/>
            <a:ext cx="4118100" cy="3849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AlphaGo</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p:txBody>
      </p:sp>
      <p:sp>
        <p:nvSpPr>
          <p:cNvPr id="1698" name="Google Shape;1698;p8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99" name="Google Shape;1699;p8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00" name="Google Shape;1700;p8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701" name="Google Shape;1701;p88"/>
          <p:cNvSpPr txBox="1"/>
          <p:nvPr/>
        </p:nvSpPr>
        <p:spPr>
          <a:xfrm>
            <a:off x="4562600" y="603469"/>
            <a:ext cx="4118100" cy="3849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Atari</a:t>
            </a:r>
            <a:endParaRPr b="0" i="0" sz="1600" u="none" cap="none" strike="noStrike">
              <a:solidFill>
                <a:schemeClr val="dk1"/>
              </a:solidFill>
              <a:latin typeface="Nunito"/>
              <a:ea typeface="Nunito"/>
              <a:cs typeface="Nunito"/>
              <a:sym typeface="Nunito"/>
            </a:endParaRPr>
          </a:p>
        </p:txBody>
      </p:sp>
      <p:grpSp>
        <p:nvGrpSpPr>
          <p:cNvPr id="1702" name="Google Shape;1702;p88"/>
          <p:cNvGrpSpPr/>
          <p:nvPr/>
        </p:nvGrpSpPr>
        <p:grpSpPr>
          <a:xfrm>
            <a:off x="423400" y="2135575"/>
            <a:ext cx="3996450" cy="2337800"/>
            <a:chOff x="423400" y="2135575"/>
            <a:chExt cx="3996450" cy="2337800"/>
          </a:xfrm>
        </p:grpSpPr>
        <p:pic>
          <p:nvPicPr>
            <p:cNvPr id="1703" name="Google Shape;1703;p88"/>
            <p:cNvPicPr preferRelativeResize="0"/>
            <p:nvPr/>
          </p:nvPicPr>
          <p:blipFill rotWithShape="1">
            <a:blip r:embed="rId3">
              <a:alphaModFix/>
            </a:blip>
            <a:srcRect b="0" l="0" r="0" t="0"/>
            <a:stretch/>
          </p:blipFill>
          <p:spPr>
            <a:xfrm>
              <a:off x="2240650" y="2294175"/>
              <a:ext cx="2179200" cy="2179200"/>
            </a:xfrm>
            <a:prstGeom prst="rect">
              <a:avLst/>
            </a:prstGeom>
            <a:noFill/>
            <a:ln>
              <a:noFill/>
            </a:ln>
          </p:spPr>
        </p:pic>
        <p:sp>
          <p:nvSpPr>
            <p:cNvPr id="1704" name="Google Shape;1704;p88"/>
            <p:cNvSpPr txBox="1"/>
            <p:nvPr/>
          </p:nvSpPr>
          <p:spPr>
            <a:xfrm>
              <a:off x="423400" y="2135575"/>
              <a:ext cx="1880100" cy="2179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1600" u="none" cap="none" strike="noStrike">
                  <a:solidFill>
                    <a:schemeClr val="dk1"/>
                  </a:solidFill>
                  <a:latin typeface="Nunito"/>
                  <a:ea typeface="Nunito"/>
                  <a:cs typeface="Nunito"/>
                  <a:sym typeface="Nunito"/>
                </a:rPr>
                <a:t>AlphaGo bettered human performance by playing against itself millions of times. </a:t>
              </a:r>
              <a:endParaRPr b="0" i="0" sz="1600" u="none" cap="none" strike="noStrike">
                <a:solidFill>
                  <a:schemeClr val="dk1"/>
                </a:solidFill>
                <a:latin typeface="Nunito"/>
                <a:ea typeface="Nunito"/>
                <a:cs typeface="Nunito"/>
                <a:sym typeface="Nunito"/>
              </a:endParaRPr>
            </a:p>
          </p:txBody>
        </p:sp>
      </p:grpSp>
      <p:grpSp>
        <p:nvGrpSpPr>
          <p:cNvPr id="1705" name="Google Shape;1705;p88"/>
          <p:cNvGrpSpPr/>
          <p:nvPr/>
        </p:nvGrpSpPr>
        <p:grpSpPr>
          <a:xfrm>
            <a:off x="4651850" y="2422525"/>
            <a:ext cx="4324675" cy="1793100"/>
            <a:chOff x="4651850" y="2422525"/>
            <a:chExt cx="4324675" cy="1793100"/>
          </a:xfrm>
        </p:grpSpPr>
        <p:pic>
          <p:nvPicPr>
            <p:cNvPr id="1706" name="Google Shape;1706;p88"/>
            <p:cNvPicPr preferRelativeResize="0"/>
            <p:nvPr/>
          </p:nvPicPr>
          <p:blipFill rotWithShape="1">
            <a:blip r:embed="rId4">
              <a:alphaModFix/>
            </a:blip>
            <a:srcRect b="0" l="0" r="0" t="0"/>
            <a:stretch/>
          </p:blipFill>
          <p:spPr>
            <a:xfrm>
              <a:off x="6353751" y="2551925"/>
              <a:ext cx="2622774" cy="1663700"/>
            </a:xfrm>
            <a:prstGeom prst="rect">
              <a:avLst/>
            </a:prstGeom>
            <a:noFill/>
            <a:ln>
              <a:noFill/>
            </a:ln>
          </p:spPr>
        </p:pic>
        <p:sp>
          <p:nvSpPr>
            <p:cNvPr id="1707" name="Google Shape;1707;p88"/>
            <p:cNvSpPr txBox="1"/>
            <p:nvPr/>
          </p:nvSpPr>
          <p:spPr>
            <a:xfrm>
              <a:off x="4651850" y="2422525"/>
              <a:ext cx="1999800" cy="1605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600"/>
                <a:buFont typeface="Arial"/>
                <a:buNone/>
              </a:pPr>
              <a:r>
                <a:rPr b="0" i="0" lang="en" sz="1600" u="none" cap="none" strike="noStrike">
                  <a:solidFill>
                    <a:schemeClr val="dk1"/>
                  </a:solidFill>
                  <a:latin typeface="Nunito"/>
                  <a:ea typeface="Nunito"/>
                  <a:cs typeface="Nunito"/>
                  <a:sym typeface="Nunito"/>
                </a:rPr>
                <a:t>In Montezuma’s Revenge, agents overcame sparse rewards by adopting a preference for novelty.</a:t>
              </a:r>
              <a:endParaRPr b="0" i="0" sz="1600" u="none" cap="none" strike="noStrike">
                <a:solidFill>
                  <a:schemeClr val="dk1"/>
                </a:solidFill>
                <a:latin typeface="Nunito"/>
                <a:ea typeface="Nunito"/>
                <a:cs typeface="Nunito"/>
                <a:sym typeface="Nunito"/>
              </a:endParaRPr>
            </a:p>
          </p:txBody>
        </p:sp>
      </p:grpSp>
      <p:cxnSp>
        <p:nvCxnSpPr>
          <p:cNvPr id="1708" name="Google Shape;1708;p88"/>
          <p:cNvCxnSpPr/>
          <p:nvPr/>
        </p:nvCxnSpPr>
        <p:spPr>
          <a:xfrm>
            <a:off x="4562600" y="1034825"/>
            <a:ext cx="9300" cy="3657600"/>
          </a:xfrm>
          <a:prstGeom prst="straightConnector1">
            <a:avLst/>
          </a:prstGeom>
          <a:noFill/>
          <a:ln cap="flat" cmpd="sng" w="9525">
            <a:solidFill>
              <a:schemeClr val="dk2"/>
            </a:solidFill>
            <a:prstDash val="solid"/>
            <a:round/>
            <a:headEnd len="sm" w="sm" type="none"/>
            <a:tailEnd len="sm" w="sm" type="none"/>
          </a:ln>
        </p:spPr>
      </p:cxnSp>
      <p:cxnSp>
        <p:nvCxnSpPr>
          <p:cNvPr id="1709" name="Google Shape;1709;p88"/>
          <p:cNvCxnSpPr/>
          <p:nvPr/>
        </p:nvCxnSpPr>
        <p:spPr>
          <a:xfrm>
            <a:off x="460350" y="1031325"/>
            <a:ext cx="8223300" cy="0"/>
          </a:xfrm>
          <a:prstGeom prst="straightConnector1">
            <a:avLst/>
          </a:prstGeom>
          <a:noFill/>
          <a:ln cap="flat" cmpd="sng" w="9525">
            <a:solidFill>
              <a:schemeClr val="dk2"/>
            </a:solidFill>
            <a:prstDash val="solid"/>
            <a:round/>
            <a:headEnd len="sm" w="sm" type="none"/>
            <a:tailEnd len="sm" w="sm" type="none"/>
          </a:ln>
        </p:spPr>
      </p:cxnSp>
      <p:sp>
        <p:nvSpPr>
          <p:cNvPr id="1710" name="Google Shape;1710;p88"/>
          <p:cNvSpPr txBox="1"/>
          <p:nvPr/>
        </p:nvSpPr>
        <p:spPr>
          <a:xfrm>
            <a:off x="4651850" y="1299085"/>
            <a:ext cx="4118100" cy="995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1600" u="none" cap="none" strike="noStrike">
                <a:solidFill>
                  <a:schemeClr val="dk1"/>
                </a:solidFill>
                <a:latin typeface="Nunito"/>
                <a:ea typeface="Nunito"/>
                <a:cs typeface="Nunito"/>
                <a:sym typeface="Nunito"/>
              </a:rPr>
              <a:t>RL agents have mastered classic Atari video games like Pacman, Montezuma’s Revenge, and Breakout.</a:t>
            </a:r>
            <a:endParaRPr b="0" i="0" sz="1600" u="none" cap="none" strike="noStrike">
              <a:solidFill>
                <a:schemeClr val="dk1"/>
              </a:solidFill>
              <a:latin typeface="Nunito"/>
              <a:ea typeface="Nunito"/>
              <a:cs typeface="Nunito"/>
              <a:sym typeface="Nunito"/>
            </a:endParaRPr>
          </a:p>
        </p:txBody>
      </p:sp>
      <p:sp>
        <p:nvSpPr>
          <p:cNvPr id="1711" name="Google Shape;1711;p88"/>
          <p:cNvSpPr txBox="1"/>
          <p:nvPr/>
        </p:nvSpPr>
        <p:spPr>
          <a:xfrm>
            <a:off x="460350" y="1299085"/>
            <a:ext cx="4118100" cy="995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600"/>
              <a:buFont typeface="Arial"/>
              <a:buNone/>
            </a:pPr>
            <a:r>
              <a:rPr b="0" i="0" lang="en" sz="1600" u="none" cap="none" strike="noStrike">
                <a:solidFill>
                  <a:schemeClr val="dk1"/>
                </a:solidFill>
                <a:latin typeface="Nunito"/>
                <a:ea typeface="Nunito"/>
                <a:cs typeface="Nunito"/>
                <a:sym typeface="Nunito"/>
              </a:rPr>
              <a:t>Go is a fully-observable board game that is more complex than chess. </a:t>
            </a:r>
            <a:endParaRPr b="0" i="0" sz="16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1"/>
                                        </p:tgtEl>
                                        <p:attrNameLst>
                                          <p:attrName>style.visibility</p:attrName>
                                        </p:attrNameLst>
                                      </p:cBhvr>
                                      <p:to>
                                        <p:strVal val="visible"/>
                                      </p:to>
                                    </p:set>
                                    <p:animEffect filter="fade" transition="in">
                                      <p:cBhvr>
                                        <p:cTn dur="1000"/>
                                        <p:tgtEl>
                                          <p:spTgt spid="17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2"/>
                                        </p:tgtEl>
                                        <p:attrNameLst>
                                          <p:attrName>style.visibility</p:attrName>
                                        </p:attrNameLst>
                                      </p:cBhvr>
                                      <p:to>
                                        <p:strVal val="visible"/>
                                      </p:to>
                                    </p:set>
                                    <p:animEffect filter="fade" transition="in">
                                      <p:cBhvr>
                                        <p:cTn dur="1000"/>
                                        <p:tgtEl>
                                          <p:spTgt spid="17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0"/>
                                        </p:tgtEl>
                                        <p:attrNameLst>
                                          <p:attrName>style.visibility</p:attrName>
                                        </p:attrNameLst>
                                      </p:cBhvr>
                                      <p:to>
                                        <p:strVal val="visible"/>
                                      </p:to>
                                    </p:set>
                                    <p:animEffect filter="fade" transition="in">
                                      <p:cBhvr>
                                        <p:cTn dur="1000"/>
                                        <p:tgtEl>
                                          <p:spTgt spid="17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5"/>
                                        </p:tgtEl>
                                        <p:attrNameLst>
                                          <p:attrName>style.visibility</p:attrName>
                                        </p:attrNameLst>
                                      </p:cBhvr>
                                      <p:to>
                                        <p:strVal val="visible"/>
                                      </p:to>
                                    </p:set>
                                    <p:animEffect filter="fade" transition="in">
                                      <p:cBhvr>
                                        <p:cTn dur="1000"/>
                                        <p:tgtEl>
                                          <p:spTgt spid="17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15" name="Shape 1715"/>
        <p:cNvGrpSpPr/>
        <p:nvPr/>
      </p:nvGrpSpPr>
      <p:grpSpPr>
        <a:xfrm>
          <a:off x="0" y="0"/>
          <a:ext cx="0" cy="0"/>
          <a:chOff x="0" y="0"/>
          <a:chExt cx="0" cy="0"/>
        </a:xfrm>
      </p:grpSpPr>
      <p:sp>
        <p:nvSpPr>
          <p:cNvPr id="1716" name="Google Shape;1716;p8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Examples of RL (2/2)</a:t>
            </a:r>
            <a:endParaRPr/>
          </a:p>
        </p:txBody>
      </p:sp>
      <p:sp>
        <p:nvSpPr>
          <p:cNvPr id="1717" name="Google Shape;1717;p89"/>
          <p:cNvSpPr txBox="1"/>
          <p:nvPr/>
        </p:nvSpPr>
        <p:spPr>
          <a:xfrm>
            <a:off x="414000" y="603465"/>
            <a:ext cx="4118100" cy="3849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AlphaStar</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p:txBody>
      </p:sp>
      <p:sp>
        <p:nvSpPr>
          <p:cNvPr id="1718" name="Google Shape;1718;p8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19" name="Google Shape;1719;p8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20" name="Google Shape;1720;p8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721" name="Google Shape;1721;p89"/>
          <p:cNvSpPr txBox="1"/>
          <p:nvPr/>
        </p:nvSpPr>
        <p:spPr>
          <a:xfrm>
            <a:off x="4602400" y="603469"/>
            <a:ext cx="4118100" cy="3051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Diplomacy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Nunito"/>
              <a:ea typeface="Nunito"/>
              <a:cs typeface="Nunito"/>
              <a:sym typeface="Nunito"/>
            </a:endParaRPr>
          </a:p>
        </p:txBody>
      </p:sp>
      <p:sp>
        <p:nvSpPr>
          <p:cNvPr id="1722" name="Google Shape;1722;p89"/>
          <p:cNvSpPr txBox="1"/>
          <p:nvPr/>
        </p:nvSpPr>
        <p:spPr>
          <a:xfrm>
            <a:off x="4593000" y="2294163"/>
            <a:ext cx="2030400" cy="1605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600"/>
              <a:buFont typeface="Arial"/>
              <a:buNone/>
            </a:pPr>
            <a:r>
              <a:rPr b="0" i="0" lang="en" sz="1600" u="none" cap="none" strike="noStrike">
                <a:solidFill>
                  <a:schemeClr val="dk1"/>
                </a:solidFill>
                <a:latin typeface="Nunito"/>
                <a:ea typeface="Nunito"/>
                <a:cs typeface="Nunito"/>
                <a:sym typeface="Nunito"/>
              </a:rPr>
              <a:t>Cicero demonstrated the ability to deceive human players.</a:t>
            </a:r>
            <a:endParaRPr b="0" i="0" sz="1600" u="none" cap="none" strike="noStrike">
              <a:solidFill>
                <a:schemeClr val="dk1"/>
              </a:solidFill>
              <a:latin typeface="Nunito"/>
              <a:ea typeface="Nunito"/>
              <a:cs typeface="Nunito"/>
              <a:sym typeface="Nunito"/>
            </a:endParaRPr>
          </a:p>
        </p:txBody>
      </p:sp>
      <p:cxnSp>
        <p:nvCxnSpPr>
          <p:cNvPr id="1723" name="Google Shape;1723;p89"/>
          <p:cNvCxnSpPr/>
          <p:nvPr/>
        </p:nvCxnSpPr>
        <p:spPr>
          <a:xfrm>
            <a:off x="4562600" y="1034825"/>
            <a:ext cx="9300" cy="3657600"/>
          </a:xfrm>
          <a:prstGeom prst="straightConnector1">
            <a:avLst/>
          </a:prstGeom>
          <a:noFill/>
          <a:ln cap="flat" cmpd="sng" w="9525">
            <a:solidFill>
              <a:schemeClr val="dk2"/>
            </a:solidFill>
            <a:prstDash val="solid"/>
            <a:round/>
            <a:headEnd len="sm" w="sm" type="none"/>
            <a:tailEnd len="sm" w="sm" type="none"/>
          </a:ln>
        </p:spPr>
      </p:cxnSp>
      <p:pic>
        <p:nvPicPr>
          <p:cNvPr id="1724" name="Google Shape;1724;p89"/>
          <p:cNvPicPr preferRelativeResize="0"/>
          <p:nvPr/>
        </p:nvPicPr>
        <p:blipFill rotWithShape="1">
          <a:blip r:embed="rId3">
            <a:alphaModFix/>
          </a:blip>
          <a:srcRect b="0" l="0" r="0" t="0"/>
          <a:stretch/>
        </p:blipFill>
        <p:spPr>
          <a:xfrm>
            <a:off x="708713" y="2571750"/>
            <a:ext cx="3528676" cy="2180325"/>
          </a:xfrm>
          <a:prstGeom prst="rect">
            <a:avLst/>
          </a:prstGeom>
          <a:noFill/>
          <a:ln>
            <a:noFill/>
          </a:ln>
        </p:spPr>
      </p:pic>
      <p:pic>
        <p:nvPicPr>
          <p:cNvPr id="1725" name="Google Shape;1725;p89"/>
          <p:cNvPicPr preferRelativeResize="0"/>
          <p:nvPr/>
        </p:nvPicPr>
        <p:blipFill rotWithShape="1">
          <a:blip r:embed="rId4">
            <a:alphaModFix/>
          </a:blip>
          <a:srcRect b="0" l="12282" r="12873" t="0"/>
          <a:stretch/>
        </p:blipFill>
        <p:spPr>
          <a:xfrm>
            <a:off x="6483388" y="2445674"/>
            <a:ext cx="2660712" cy="2245127"/>
          </a:xfrm>
          <a:prstGeom prst="rect">
            <a:avLst/>
          </a:prstGeom>
          <a:noFill/>
          <a:ln>
            <a:noFill/>
          </a:ln>
        </p:spPr>
      </p:pic>
      <p:cxnSp>
        <p:nvCxnSpPr>
          <p:cNvPr id="1726" name="Google Shape;1726;p89"/>
          <p:cNvCxnSpPr/>
          <p:nvPr/>
        </p:nvCxnSpPr>
        <p:spPr>
          <a:xfrm>
            <a:off x="460350" y="1031325"/>
            <a:ext cx="8223300" cy="0"/>
          </a:xfrm>
          <a:prstGeom prst="straightConnector1">
            <a:avLst/>
          </a:prstGeom>
          <a:noFill/>
          <a:ln cap="flat" cmpd="sng" w="9525">
            <a:solidFill>
              <a:schemeClr val="dk2"/>
            </a:solidFill>
            <a:prstDash val="solid"/>
            <a:round/>
            <a:headEnd len="sm" w="sm" type="none"/>
            <a:tailEnd len="sm" w="sm" type="none"/>
          </a:ln>
        </p:spPr>
      </p:cxnSp>
      <p:sp>
        <p:nvSpPr>
          <p:cNvPr id="1727" name="Google Shape;1727;p89"/>
          <p:cNvSpPr txBox="1"/>
          <p:nvPr/>
        </p:nvSpPr>
        <p:spPr>
          <a:xfrm>
            <a:off x="414000" y="1202115"/>
            <a:ext cx="4118100" cy="384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1600" u="none" cap="none" strike="noStrike">
                <a:solidFill>
                  <a:schemeClr val="dk1"/>
                </a:solidFill>
                <a:latin typeface="Nunito"/>
                <a:ea typeface="Nunito"/>
                <a:cs typeface="Nunito"/>
                <a:sym typeface="Nunito"/>
              </a:rPr>
              <a:t>DeepMind’s program mastered StarCraft, a two player strategy game with significant uncertainty due to a partially-observable board.</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p:txBody>
      </p:sp>
      <p:sp>
        <p:nvSpPr>
          <p:cNvPr id="1728" name="Google Shape;1728;p89"/>
          <p:cNvSpPr txBox="1"/>
          <p:nvPr/>
        </p:nvSpPr>
        <p:spPr>
          <a:xfrm>
            <a:off x="4602400" y="1234890"/>
            <a:ext cx="4118100" cy="384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600"/>
              <a:buFont typeface="Arial"/>
              <a:buNone/>
            </a:pPr>
            <a:r>
              <a:rPr b="0" i="0" lang="en" sz="1600" u="none" cap="none" strike="noStrike">
                <a:solidFill>
                  <a:schemeClr val="dk1"/>
                </a:solidFill>
                <a:latin typeface="Nunito"/>
                <a:ea typeface="Nunito"/>
                <a:cs typeface="Nunito"/>
                <a:sym typeface="Nunito"/>
              </a:rPr>
              <a:t>Facebook’s Cicero used natural language to communicate and surpass human performance in Diplomacy.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27"/>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1724"/>
                                        </p:tgtEl>
                                        <p:attrNameLst>
                                          <p:attrName>style.visibility</p:attrName>
                                        </p:attrNameLst>
                                      </p:cBhvr>
                                      <p:to>
                                        <p:strVal val="visible"/>
                                      </p:to>
                                    </p:set>
                                    <p:animEffect filter="fade" transition="in">
                                      <p:cBhvr>
                                        <p:cTn dur="1000"/>
                                        <p:tgtEl>
                                          <p:spTgt spid="17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8"/>
                                        </p:tgtEl>
                                        <p:attrNameLst>
                                          <p:attrName>style.visibility</p:attrName>
                                        </p:attrNameLst>
                                      </p:cBhvr>
                                      <p:to>
                                        <p:strVal val="visible"/>
                                      </p:to>
                                    </p:set>
                                    <p:animEffect filter="fade" transition="in">
                                      <p:cBhvr>
                                        <p:cTn dur="1000"/>
                                        <p:tgtEl>
                                          <p:spTgt spid="1728"/>
                                        </p:tgtEl>
                                      </p:cBhvr>
                                    </p:animEffect>
                                  </p:childTnLst>
                                </p:cTn>
                              </p:par>
                              <p:par>
                                <p:cTn fill="hold" nodeType="withEffect" presetClass="entr" presetID="10" presetSubtype="0">
                                  <p:stCondLst>
                                    <p:cond delay="0"/>
                                  </p:stCondLst>
                                  <p:childTnLst>
                                    <p:set>
                                      <p:cBhvr>
                                        <p:cTn dur="1" fill="hold">
                                          <p:stCondLst>
                                            <p:cond delay="0"/>
                                          </p:stCondLst>
                                        </p:cTn>
                                        <p:tgtEl>
                                          <p:spTgt spid="1725"/>
                                        </p:tgtEl>
                                        <p:attrNameLst>
                                          <p:attrName>style.visibility</p:attrName>
                                        </p:attrNameLst>
                                      </p:cBhvr>
                                      <p:to>
                                        <p:strVal val="visible"/>
                                      </p:to>
                                    </p:set>
                                    <p:animEffect filter="fade" transition="in">
                                      <p:cBhvr>
                                        <p:cTn dur="1000"/>
                                        <p:tgtEl>
                                          <p:spTgt spid="17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2"/>
                                        </p:tgtEl>
                                        <p:attrNameLst>
                                          <p:attrName>style.visibility</p:attrName>
                                        </p:attrNameLst>
                                      </p:cBhvr>
                                      <p:to>
                                        <p:strVal val="visible"/>
                                      </p:to>
                                    </p:set>
                                    <p:animEffect filter="fade" transition="in">
                                      <p:cBhvr>
                                        <p:cTn dur="1000"/>
                                        <p:tgtEl>
                                          <p:spTgt spid="17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32" name="Shape 1732"/>
        <p:cNvGrpSpPr/>
        <p:nvPr/>
      </p:nvGrpSpPr>
      <p:grpSpPr>
        <a:xfrm>
          <a:off x="0" y="0"/>
          <a:ext cx="0" cy="0"/>
          <a:chOff x="0" y="0"/>
          <a:chExt cx="0" cy="0"/>
        </a:xfrm>
      </p:grpSpPr>
      <p:sp>
        <p:nvSpPr>
          <p:cNvPr id="1733" name="Google Shape;1733;p9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Applications</a:t>
            </a:r>
            <a:endParaRPr/>
          </a:p>
          <a:p>
            <a:pPr indent="0" lvl="0" marL="0" rtl="0" algn="ctr">
              <a:lnSpc>
                <a:spcPct val="100000"/>
              </a:lnSpc>
              <a:spcBef>
                <a:spcPts val="0"/>
              </a:spcBef>
              <a:spcAft>
                <a:spcPts val="0"/>
              </a:spcAft>
              <a:buSzPts val="3600"/>
              <a:buNone/>
            </a:pPr>
            <a:r>
              <a:t/>
            </a:r>
            <a:endParaRPr/>
          </a:p>
        </p:txBody>
      </p:sp>
      <p:sp>
        <p:nvSpPr>
          <p:cNvPr id="1734" name="Google Shape;1734;p9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35" name="Google Shape;1735;p9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36" name="Google Shape;1736;p9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737" name="Google Shape;1737;p90"/>
          <p:cNvSpPr txBox="1"/>
          <p:nvPr/>
        </p:nvSpPr>
        <p:spPr>
          <a:xfrm>
            <a:off x="423400" y="969600"/>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Communication, entertainment, and productivity: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Streaming services: recommendation systems</a:t>
            </a:r>
            <a:endParaRPr b="0" i="0" sz="2000" u="none" cap="none" strike="noStrike">
              <a:solidFill>
                <a:schemeClr val="dk1"/>
              </a:solidFill>
              <a:latin typeface="Nunito"/>
              <a:ea typeface="Nunito"/>
              <a:cs typeface="Nunito"/>
              <a:sym typeface="Nunito"/>
            </a:endParaRPr>
          </a:p>
        </p:txBody>
      </p:sp>
      <p:sp>
        <p:nvSpPr>
          <p:cNvPr id="1738" name="Google Shape;1738;p90"/>
          <p:cNvSpPr txBox="1"/>
          <p:nvPr/>
        </p:nvSpPr>
        <p:spPr>
          <a:xfrm>
            <a:off x="423400" y="1675675"/>
            <a:ext cx="88116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Social media: photo auto-tagging and video transcription</a:t>
            </a:r>
            <a:endParaRPr b="0" i="0" sz="2000" u="none" cap="none" strike="noStrike">
              <a:solidFill>
                <a:schemeClr val="dk1"/>
              </a:solidFill>
              <a:latin typeface="Nunito"/>
              <a:ea typeface="Nunito"/>
              <a:cs typeface="Nunito"/>
              <a:sym typeface="Nunito"/>
            </a:endParaRPr>
          </a:p>
        </p:txBody>
      </p:sp>
      <p:sp>
        <p:nvSpPr>
          <p:cNvPr id="1739" name="Google Shape;1739;p90"/>
          <p:cNvSpPr txBox="1"/>
          <p:nvPr/>
        </p:nvSpPr>
        <p:spPr>
          <a:xfrm>
            <a:off x="423400" y="2048525"/>
            <a:ext cx="88116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Personal assistants: SIRI, Google Assistant, and Alexa</a:t>
            </a:r>
            <a:endParaRPr b="0" i="0" sz="2000" u="none" cap="none" strike="noStrike">
              <a:solidFill>
                <a:schemeClr val="dk1"/>
              </a:solidFill>
              <a:latin typeface="Nunito"/>
              <a:ea typeface="Nunito"/>
              <a:cs typeface="Nunito"/>
              <a:sym typeface="Nunito"/>
            </a:endParaRPr>
          </a:p>
        </p:txBody>
      </p:sp>
      <p:grpSp>
        <p:nvGrpSpPr>
          <p:cNvPr id="1740" name="Google Shape;1740;p90"/>
          <p:cNvGrpSpPr/>
          <p:nvPr/>
        </p:nvGrpSpPr>
        <p:grpSpPr>
          <a:xfrm>
            <a:off x="1559146" y="2633612"/>
            <a:ext cx="6532203" cy="2120566"/>
            <a:chOff x="1559175" y="2534888"/>
            <a:chExt cx="6540051" cy="2219326"/>
          </a:xfrm>
        </p:grpSpPr>
        <p:pic>
          <p:nvPicPr>
            <p:cNvPr id="1741" name="Google Shape;1741;p90"/>
            <p:cNvPicPr preferRelativeResize="0"/>
            <p:nvPr/>
          </p:nvPicPr>
          <p:blipFill rotWithShape="1">
            <a:blip r:embed="rId3">
              <a:alphaModFix/>
            </a:blip>
            <a:srcRect b="0" l="0" r="0" t="0"/>
            <a:stretch/>
          </p:blipFill>
          <p:spPr>
            <a:xfrm>
              <a:off x="1559175" y="2550988"/>
              <a:ext cx="2203226" cy="2203226"/>
            </a:xfrm>
            <a:prstGeom prst="rect">
              <a:avLst/>
            </a:prstGeom>
            <a:noFill/>
            <a:ln>
              <a:noFill/>
            </a:ln>
          </p:spPr>
        </p:pic>
        <p:pic>
          <p:nvPicPr>
            <p:cNvPr id="1742" name="Google Shape;1742;p90"/>
            <p:cNvPicPr preferRelativeResize="0"/>
            <p:nvPr/>
          </p:nvPicPr>
          <p:blipFill rotWithShape="1">
            <a:blip r:embed="rId4">
              <a:alphaModFix/>
            </a:blip>
            <a:srcRect b="0" l="0" r="0" t="0"/>
            <a:stretch/>
          </p:blipFill>
          <p:spPr>
            <a:xfrm>
              <a:off x="5896000" y="2550987"/>
              <a:ext cx="2203226" cy="2203226"/>
            </a:xfrm>
            <a:prstGeom prst="rect">
              <a:avLst/>
            </a:prstGeom>
            <a:noFill/>
            <a:ln>
              <a:noFill/>
            </a:ln>
          </p:spPr>
        </p:pic>
        <p:pic>
          <p:nvPicPr>
            <p:cNvPr id="1743" name="Google Shape;1743;p90"/>
            <p:cNvPicPr preferRelativeResize="0"/>
            <p:nvPr/>
          </p:nvPicPr>
          <p:blipFill rotWithShape="1">
            <a:blip r:embed="rId5">
              <a:alphaModFix/>
            </a:blip>
            <a:srcRect b="0" l="0" r="0" t="0"/>
            <a:stretch/>
          </p:blipFill>
          <p:spPr>
            <a:xfrm>
              <a:off x="3712000" y="2534888"/>
              <a:ext cx="2219325" cy="2219325"/>
            </a:xfrm>
            <a:prstGeom prst="rect">
              <a:avLst/>
            </a:prstGeom>
            <a:noFill/>
            <a:ln>
              <a:noFill/>
            </a:ln>
          </p:spPr>
        </p:pic>
      </p:grpSp>
      <p:grpSp>
        <p:nvGrpSpPr>
          <p:cNvPr id="1744" name="Google Shape;1744;p90"/>
          <p:cNvGrpSpPr/>
          <p:nvPr/>
        </p:nvGrpSpPr>
        <p:grpSpPr>
          <a:xfrm>
            <a:off x="1559175" y="2670395"/>
            <a:ext cx="6592825" cy="2120482"/>
            <a:chOff x="1559175" y="2541704"/>
            <a:chExt cx="6592825" cy="2249371"/>
          </a:xfrm>
        </p:grpSpPr>
        <p:pic>
          <p:nvPicPr>
            <p:cNvPr id="1745" name="Google Shape;1745;p90"/>
            <p:cNvPicPr preferRelativeResize="0"/>
            <p:nvPr/>
          </p:nvPicPr>
          <p:blipFill rotWithShape="1">
            <a:blip r:embed="rId6">
              <a:alphaModFix/>
            </a:blip>
            <a:srcRect b="16225" l="32771" r="32812" t="15830"/>
            <a:stretch/>
          </p:blipFill>
          <p:spPr>
            <a:xfrm>
              <a:off x="1559175" y="2541704"/>
              <a:ext cx="2141196" cy="2219325"/>
            </a:xfrm>
            <a:prstGeom prst="rect">
              <a:avLst/>
            </a:prstGeom>
            <a:noFill/>
            <a:ln>
              <a:noFill/>
            </a:ln>
          </p:spPr>
        </p:pic>
        <p:pic>
          <p:nvPicPr>
            <p:cNvPr id="1746" name="Google Shape;1746;p90"/>
            <p:cNvPicPr preferRelativeResize="0"/>
            <p:nvPr/>
          </p:nvPicPr>
          <p:blipFill rotWithShape="1">
            <a:blip r:embed="rId7">
              <a:alphaModFix/>
            </a:blip>
            <a:srcRect b="0" l="0" r="0" t="0"/>
            <a:stretch/>
          </p:blipFill>
          <p:spPr>
            <a:xfrm>
              <a:off x="3700375" y="2573950"/>
              <a:ext cx="2141199" cy="2141199"/>
            </a:xfrm>
            <a:prstGeom prst="rect">
              <a:avLst/>
            </a:prstGeom>
            <a:noFill/>
            <a:ln>
              <a:noFill/>
            </a:ln>
          </p:spPr>
        </p:pic>
        <p:pic>
          <p:nvPicPr>
            <p:cNvPr id="1747" name="Google Shape;1747;p90"/>
            <p:cNvPicPr preferRelativeResize="0"/>
            <p:nvPr/>
          </p:nvPicPr>
          <p:blipFill rotWithShape="1">
            <a:blip r:embed="rId8">
              <a:alphaModFix/>
            </a:blip>
            <a:srcRect b="0" l="0" r="0" t="0"/>
            <a:stretch/>
          </p:blipFill>
          <p:spPr>
            <a:xfrm>
              <a:off x="5932675" y="2571750"/>
              <a:ext cx="2219325" cy="2219325"/>
            </a:xfrm>
            <a:prstGeom prst="rect">
              <a:avLst/>
            </a:prstGeom>
            <a:noFill/>
            <a:ln>
              <a:noFill/>
            </a:ln>
          </p:spPr>
        </p:pic>
      </p:grpSp>
      <p:grpSp>
        <p:nvGrpSpPr>
          <p:cNvPr id="1748" name="Google Shape;1748;p90"/>
          <p:cNvGrpSpPr/>
          <p:nvPr/>
        </p:nvGrpSpPr>
        <p:grpSpPr>
          <a:xfrm>
            <a:off x="653177" y="2541963"/>
            <a:ext cx="7600967" cy="2303842"/>
            <a:chOff x="1042400" y="2110000"/>
            <a:chExt cx="7887275" cy="2728700"/>
          </a:xfrm>
        </p:grpSpPr>
        <p:pic>
          <p:nvPicPr>
            <p:cNvPr id="1749" name="Google Shape;1749;p90"/>
            <p:cNvPicPr preferRelativeResize="0"/>
            <p:nvPr/>
          </p:nvPicPr>
          <p:blipFill rotWithShape="1">
            <a:blip r:embed="rId9">
              <a:alphaModFix/>
            </a:blip>
            <a:srcRect b="8659" l="6960" r="20612" t="0"/>
            <a:stretch/>
          </p:blipFill>
          <p:spPr>
            <a:xfrm>
              <a:off x="1042400" y="2110000"/>
              <a:ext cx="2846800" cy="2728700"/>
            </a:xfrm>
            <a:prstGeom prst="rect">
              <a:avLst/>
            </a:prstGeom>
            <a:noFill/>
            <a:ln>
              <a:noFill/>
            </a:ln>
          </p:spPr>
        </p:pic>
        <p:pic>
          <p:nvPicPr>
            <p:cNvPr id="1750" name="Google Shape;1750;p90"/>
            <p:cNvPicPr preferRelativeResize="0"/>
            <p:nvPr/>
          </p:nvPicPr>
          <p:blipFill rotWithShape="1">
            <a:blip r:embed="rId10">
              <a:alphaModFix/>
            </a:blip>
            <a:srcRect b="0" l="0" r="0" t="0"/>
            <a:stretch/>
          </p:blipFill>
          <p:spPr>
            <a:xfrm>
              <a:off x="3903325" y="2229400"/>
              <a:ext cx="5026350" cy="258925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7">
                                            <p:txEl>
                                              <p:pRg end="0" st="0"/>
                                            </p:txEl>
                                          </p:spTgt>
                                        </p:tgtEl>
                                        <p:attrNameLst>
                                          <p:attrName>style.visibility</p:attrName>
                                        </p:attrNameLst>
                                      </p:cBhvr>
                                      <p:to>
                                        <p:strVal val="visible"/>
                                      </p:to>
                                    </p:set>
                                    <p:animEffect filter="fade" transition="in">
                                      <p:cBhvr>
                                        <p:cTn dur="300"/>
                                        <p:tgtEl>
                                          <p:spTgt spid="173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7">
                                            <p:txEl>
                                              <p:pRg end="1" st="1"/>
                                            </p:txEl>
                                          </p:spTgt>
                                        </p:tgtEl>
                                        <p:attrNameLst>
                                          <p:attrName>style.visibility</p:attrName>
                                        </p:attrNameLst>
                                      </p:cBhvr>
                                      <p:to>
                                        <p:strVal val="visible"/>
                                      </p:to>
                                    </p:set>
                                    <p:animEffect filter="fade" transition="in">
                                      <p:cBhvr>
                                        <p:cTn dur="300"/>
                                        <p:tgtEl>
                                          <p:spTgt spid="1737">
                                            <p:txEl>
                                              <p:pRg end="1" st="1"/>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740"/>
                                        </p:tgtEl>
                                        <p:attrNameLst>
                                          <p:attrName>style.visibility</p:attrName>
                                        </p:attrNameLst>
                                      </p:cBhvr>
                                      <p:to>
                                        <p:strVal val="visible"/>
                                      </p:to>
                                    </p:set>
                                    <p:animEffect filter="fade" transition="in">
                                      <p:cBhvr>
                                        <p:cTn dur="300"/>
                                        <p:tgtEl>
                                          <p:spTgt spid="17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8"/>
                                        </p:tgtEl>
                                        <p:attrNameLst>
                                          <p:attrName>style.visibility</p:attrName>
                                        </p:attrNameLst>
                                      </p:cBhvr>
                                      <p:to>
                                        <p:strVal val="visible"/>
                                      </p:to>
                                    </p:set>
                                    <p:animEffect filter="fade" transition="in">
                                      <p:cBhvr>
                                        <p:cTn dur="300"/>
                                        <p:tgtEl>
                                          <p:spTgt spid="1738"/>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748"/>
                                        </p:tgtEl>
                                        <p:attrNameLst>
                                          <p:attrName>style.visibility</p:attrName>
                                        </p:attrNameLst>
                                      </p:cBhvr>
                                      <p:to>
                                        <p:strVal val="visible"/>
                                      </p:to>
                                    </p:set>
                                    <p:animEffect filter="fade" transition="in">
                                      <p:cBhvr>
                                        <p:cTn dur="300"/>
                                        <p:tgtEl>
                                          <p:spTgt spid="1748"/>
                                        </p:tgtEl>
                                      </p:cBhvr>
                                    </p:animEffect>
                                  </p:childTnLst>
                                </p:cTn>
                              </p:par>
                              <p:par>
                                <p:cTn fill="hold" nodeType="withEffect" presetClass="exit" presetID="10" presetSubtype="0">
                                  <p:stCondLst>
                                    <p:cond delay="0"/>
                                  </p:stCondLst>
                                  <p:childTnLst>
                                    <p:animEffect filter="fade" transition="out">
                                      <p:cBhvr>
                                        <p:cTn dur="300"/>
                                        <p:tgtEl>
                                          <p:spTgt spid="1740"/>
                                        </p:tgtEl>
                                      </p:cBhvr>
                                    </p:animEffect>
                                    <p:set>
                                      <p:cBhvr>
                                        <p:cTn dur="1" fill="hold">
                                          <p:stCondLst>
                                            <p:cond delay="300"/>
                                          </p:stCondLst>
                                        </p:cTn>
                                        <p:tgtEl>
                                          <p:spTgt spid="174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9"/>
                                        </p:tgtEl>
                                        <p:attrNameLst>
                                          <p:attrName>style.visibility</p:attrName>
                                        </p:attrNameLst>
                                      </p:cBhvr>
                                      <p:to>
                                        <p:strVal val="visible"/>
                                      </p:to>
                                    </p:set>
                                    <p:animEffect filter="fade" transition="in">
                                      <p:cBhvr>
                                        <p:cTn dur="300"/>
                                        <p:tgtEl>
                                          <p:spTgt spid="1739"/>
                                        </p:tgtEl>
                                      </p:cBhvr>
                                    </p:animEffect>
                                  </p:childTnLst>
                                </p:cTn>
                              </p:par>
                              <p:par>
                                <p:cTn fill="hold" nodeType="withEffect" presetClass="exit" presetID="10" presetSubtype="0">
                                  <p:stCondLst>
                                    <p:cond delay="0"/>
                                  </p:stCondLst>
                                  <p:childTnLst>
                                    <p:animEffect filter="fade" transition="out">
                                      <p:cBhvr>
                                        <p:cTn dur="300"/>
                                        <p:tgtEl>
                                          <p:spTgt spid="1748"/>
                                        </p:tgtEl>
                                      </p:cBhvr>
                                    </p:animEffect>
                                    <p:set>
                                      <p:cBhvr>
                                        <p:cTn dur="1" fill="hold">
                                          <p:stCondLst>
                                            <p:cond delay="300"/>
                                          </p:stCondLst>
                                        </p:cTn>
                                        <p:tgtEl>
                                          <p:spTgt spid="1748"/>
                                        </p:tgtEl>
                                        <p:attrNameLst>
                                          <p:attrName>style.visibility</p:attrName>
                                        </p:attrNameLst>
                                      </p:cBhvr>
                                      <p:to>
                                        <p:strVal val="hidden"/>
                                      </p:to>
                                    </p:se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744"/>
                                        </p:tgtEl>
                                        <p:attrNameLst>
                                          <p:attrName>style.visibility</p:attrName>
                                        </p:attrNameLst>
                                      </p:cBhvr>
                                      <p:to>
                                        <p:strVal val="visible"/>
                                      </p:to>
                                    </p:set>
                                    <p:animEffect filter="fade" transition="in">
                                      <p:cBhvr>
                                        <p:cTn dur="300"/>
                                        <p:tgtEl>
                                          <p:spTgt spid="17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54" name="Shape 1754"/>
        <p:cNvGrpSpPr/>
        <p:nvPr/>
      </p:nvGrpSpPr>
      <p:grpSpPr>
        <a:xfrm>
          <a:off x="0" y="0"/>
          <a:ext cx="0" cy="0"/>
          <a:chOff x="0" y="0"/>
          <a:chExt cx="0" cy="0"/>
        </a:xfrm>
      </p:grpSpPr>
      <p:sp>
        <p:nvSpPr>
          <p:cNvPr id="1755" name="Google Shape;1755;p9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56" name="Google Shape;1756;p9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57" name="Google Shape;1757;p9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758" name="Google Shape;1758;p91"/>
          <p:cNvSpPr txBox="1"/>
          <p:nvPr/>
        </p:nvSpPr>
        <p:spPr>
          <a:xfrm>
            <a:off x="423400" y="2768825"/>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Transportation:</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Autonomous vehicles: object recognition and decision-making</a:t>
            </a:r>
            <a:endParaRPr b="0" i="0" sz="2000" u="none" cap="none" strike="noStrike">
              <a:solidFill>
                <a:schemeClr val="dk1"/>
              </a:solidFill>
              <a:latin typeface="Nunito"/>
              <a:ea typeface="Nunito"/>
              <a:cs typeface="Nunito"/>
              <a:sym typeface="Nunito"/>
            </a:endParaRPr>
          </a:p>
        </p:txBody>
      </p:sp>
      <p:sp>
        <p:nvSpPr>
          <p:cNvPr id="1759" name="Google Shape;1759;p91"/>
          <p:cNvSpPr txBox="1"/>
          <p:nvPr/>
        </p:nvSpPr>
        <p:spPr>
          <a:xfrm>
            <a:off x="423400" y="3474900"/>
            <a:ext cx="8811600" cy="4917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Retail and logistics: inventory management and warehouse robots</a:t>
            </a:r>
            <a:endParaRPr b="0" i="0" sz="2000" u="none" cap="none" strike="noStrike">
              <a:solidFill>
                <a:schemeClr val="dk1"/>
              </a:solidFill>
              <a:latin typeface="Nunito"/>
              <a:ea typeface="Nunito"/>
              <a:cs typeface="Nunito"/>
              <a:sym typeface="Nunito"/>
            </a:endParaRPr>
          </a:p>
        </p:txBody>
      </p:sp>
      <p:sp>
        <p:nvSpPr>
          <p:cNvPr id="1760" name="Google Shape;1760;p91"/>
          <p:cNvSpPr txBox="1"/>
          <p:nvPr/>
        </p:nvSpPr>
        <p:spPr>
          <a:xfrm>
            <a:off x="423400" y="4042800"/>
            <a:ext cx="88116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Healthcare, </a:t>
            </a:r>
            <a:r>
              <a:rPr b="0" i="0" lang="en" sz="1800" u="none" cap="none" strike="noStrike">
                <a:solidFill>
                  <a:schemeClr val="dk1"/>
                </a:solidFill>
                <a:latin typeface="Nunito"/>
                <a:ea typeface="Nunito"/>
                <a:cs typeface="Nunito"/>
                <a:sym typeface="Nunito"/>
              </a:rPr>
              <a:t>cybersecurity,</a:t>
            </a:r>
            <a:r>
              <a:rPr b="0" i="0" lang="en" sz="2000" u="none" cap="none" strike="noStrike">
                <a:solidFill>
                  <a:schemeClr val="dk1"/>
                </a:solidFill>
                <a:latin typeface="Nunito"/>
                <a:ea typeface="Nunito"/>
                <a:cs typeface="Nunito"/>
                <a:sym typeface="Nunito"/>
              </a:rPr>
              <a:t> </a:t>
            </a:r>
            <a:r>
              <a:rPr b="0" i="0" lang="en" sz="1600" u="none" cap="none" strike="noStrike">
                <a:solidFill>
                  <a:schemeClr val="dk1"/>
                </a:solidFill>
                <a:latin typeface="Nunito"/>
                <a:ea typeface="Nunito"/>
                <a:cs typeface="Nunito"/>
                <a:sym typeface="Nunito"/>
              </a:rPr>
              <a:t>agriculture,</a:t>
            </a:r>
            <a:r>
              <a:rPr b="0" i="0" lang="en" sz="2000" u="none" cap="none" strike="noStrike">
                <a:solidFill>
                  <a:schemeClr val="dk1"/>
                </a:solidFill>
                <a:latin typeface="Nunito"/>
                <a:ea typeface="Nunito"/>
                <a:cs typeface="Nunito"/>
                <a:sym typeface="Nunito"/>
              </a:rPr>
              <a:t> </a:t>
            </a:r>
            <a:r>
              <a:rPr b="0" i="0" lang="en" sz="1400" u="none" cap="none" strike="noStrike">
                <a:solidFill>
                  <a:schemeClr val="dk1"/>
                </a:solidFill>
                <a:latin typeface="Nunito"/>
                <a:ea typeface="Nunito"/>
                <a:cs typeface="Nunito"/>
                <a:sym typeface="Nunito"/>
              </a:rPr>
              <a:t>finance, </a:t>
            </a:r>
            <a:r>
              <a:rPr b="0" i="0" lang="en" sz="1200" u="none" cap="none" strike="noStrike">
                <a:solidFill>
                  <a:schemeClr val="dk1"/>
                </a:solidFill>
                <a:latin typeface="Nunito"/>
                <a:ea typeface="Nunito"/>
                <a:cs typeface="Nunito"/>
                <a:sym typeface="Nunito"/>
              </a:rPr>
              <a:t>business analytics…</a:t>
            </a:r>
            <a:endParaRPr b="0" i="0" sz="1200" u="none" cap="none" strike="noStrike">
              <a:solidFill>
                <a:schemeClr val="dk1"/>
              </a:solidFill>
              <a:latin typeface="Nunito"/>
              <a:ea typeface="Nunito"/>
              <a:cs typeface="Nunito"/>
              <a:sym typeface="Nunito"/>
            </a:endParaRPr>
          </a:p>
        </p:txBody>
      </p:sp>
      <p:grpSp>
        <p:nvGrpSpPr>
          <p:cNvPr id="1761" name="Google Shape;1761;p91"/>
          <p:cNvGrpSpPr/>
          <p:nvPr/>
        </p:nvGrpSpPr>
        <p:grpSpPr>
          <a:xfrm>
            <a:off x="2305763" y="942380"/>
            <a:ext cx="6604908" cy="1732786"/>
            <a:chOff x="428100" y="774250"/>
            <a:chExt cx="8715898" cy="2286601"/>
          </a:xfrm>
        </p:grpSpPr>
        <p:sp>
          <p:nvSpPr>
            <p:cNvPr id="1762" name="Google Shape;1762;p91"/>
            <p:cNvSpPr/>
            <p:nvPr/>
          </p:nvSpPr>
          <p:spPr>
            <a:xfrm>
              <a:off x="428100" y="995300"/>
              <a:ext cx="175500" cy="218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pic>
          <p:nvPicPr>
            <p:cNvPr id="1763" name="Google Shape;1763;p91"/>
            <p:cNvPicPr preferRelativeResize="0"/>
            <p:nvPr/>
          </p:nvPicPr>
          <p:blipFill rotWithShape="1">
            <a:blip r:embed="rId3">
              <a:alphaModFix/>
            </a:blip>
            <a:srcRect b="10533" l="0" r="0" t="35945"/>
            <a:stretch/>
          </p:blipFill>
          <p:spPr>
            <a:xfrm>
              <a:off x="3447650" y="774250"/>
              <a:ext cx="5696348" cy="2286601"/>
            </a:xfrm>
            <a:prstGeom prst="rect">
              <a:avLst/>
            </a:prstGeom>
            <a:noFill/>
            <a:ln>
              <a:noFill/>
            </a:ln>
          </p:spPr>
        </p:pic>
      </p:grpSp>
      <p:pic>
        <p:nvPicPr>
          <p:cNvPr id="1764" name="Google Shape;1764;p91"/>
          <p:cNvPicPr preferRelativeResize="0"/>
          <p:nvPr/>
        </p:nvPicPr>
        <p:blipFill rotWithShape="1">
          <a:blip r:embed="rId4">
            <a:alphaModFix/>
          </a:blip>
          <a:srcRect b="0" l="0" r="0" t="17600"/>
          <a:stretch/>
        </p:blipFill>
        <p:spPr>
          <a:xfrm>
            <a:off x="4567644" y="780438"/>
            <a:ext cx="4343280" cy="1988399"/>
          </a:xfrm>
          <a:prstGeom prst="rect">
            <a:avLst/>
          </a:prstGeom>
          <a:noFill/>
          <a:ln>
            <a:noFill/>
          </a:ln>
        </p:spPr>
      </p:pic>
      <p:sp>
        <p:nvSpPr>
          <p:cNvPr id="1765" name="Google Shape;1765;p9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Applications</a:t>
            </a:r>
            <a:endParaRPr/>
          </a:p>
          <a:p>
            <a:pPr indent="0" lvl="0" marL="0" rtl="0" algn="ctr">
              <a:lnSpc>
                <a:spcPct val="100000"/>
              </a:lnSpc>
              <a:spcBef>
                <a:spcPts val="0"/>
              </a:spcBef>
              <a:spcAft>
                <a:spcPts val="0"/>
              </a:spcAft>
              <a:buSzPts val="36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58">
                                            <p:txEl>
                                              <p:pRg end="0" st="0"/>
                                            </p:txEl>
                                          </p:spTgt>
                                        </p:tgtEl>
                                        <p:attrNameLst>
                                          <p:attrName>style.visibility</p:attrName>
                                        </p:attrNameLst>
                                      </p:cBhvr>
                                      <p:to>
                                        <p:strVal val="visible"/>
                                      </p:to>
                                    </p:set>
                                    <p:animEffect filter="fade" transition="in">
                                      <p:cBhvr>
                                        <p:cTn dur="300"/>
                                        <p:tgtEl>
                                          <p:spTgt spid="1758">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58">
                                            <p:txEl>
                                              <p:pRg end="1" st="1"/>
                                            </p:txEl>
                                          </p:spTgt>
                                        </p:tgtEl>
                                        <p:attrNameLst>
                                          <p:attrName>style.visibility</p:attrName>
                                        </p:attrNameLst>
                                      </p:cBhvr>
                                      <p:to>
                                        <p:strVal val="visible"/>
                                      </p:to>
                                    </p:set>
                                    <p:animEffect filter="fade" transition="in">
                                      <p:cBhvr>
                                        <p:cTn dur="300"/>
                                        <p:tgtEl>
                                          <p:spTgt spid="1758">
                                            <p:txEl>
                                              <p:pRg end="1" st="1"/>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761"/>
                                        </p:tgtEl>
                                        <p:attrNameLst>
                                          <p:attrName>style.visibility</p:attrName>
                                        </p:attrNameLst>
                                      </p:cBhvr>
                                      <p:to>
                                        <p:strVal val="visible"/>
                                      </p:to>
                                    </p:set>
                                    <p:animEffect filter="fade" transition="in">
                                      <p:cBhvr>
                                        <p:cTn dur="300"/>
                                        <p:tgtEl>
                                          <p:spTgt spid="17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9"/>
                                        </p:tgtEl>
                                        <p:attrNameLst>
                                          <p:attrName>style.visibility</p:attrName>
                                        </p:attrNameLst>
                                      </p:cBhvr>
                                      <p:to>
                                        <p:strVal val="visible"/>
                                      </p:to>
                                    </p:set>
                                    <p:animEffect filter="fade" transition="in">
                                      <p:cBhvr>
                                        <p:cTn dur="300"/>
                                        <p:tgtEl>
                                          <p:spTgt spid="1759"/>
                                        </p:tgtEl>
                                      </p:cBhvr>
                                    </p:animEffect>
                                  </p:childTnLst>
                                </p:cTn>
                              </p:par>
                              <p:par>
                                <p:cTn fill="hold" nodeType="withEffect" presetClass="exit" presetID="10" presetSubtype="0">
                                  <p:stCondLst>
                                    <p:cond delay="0"/>
                                  </p:stCondLst>
                                  <p:childTnLst>
                                    <p:animEffect filter="fade" transition="out">
                                      <p:cBhvr>
                                        <p:cTn dur="100"/>
                                        <p:tgtEl>
                                          <p:spTgt spid="1761"/>
                                        </p:tgtEl>
                                      </p:cBhvr>
                                    </p:animEffect>
                                    <p:set>
                                      <p:cBhvr>
                                        <p:cTn dur="1" fill="hold">
                                          <p:stCondLst>
                                            <p:cond delay="100"/>
                                          </p:stCondLst>
                                        </p:cTn>
                                        <p:tgtEl>
                                          <p:spTgt spid="1761"/>
                                        </p:tgtEl>
                                        <p:attrNameLst>
                                          <p:attrName>style.visibility</p:attrName>
                                        </p:attrNameLst>
                                      </p:cBhvr>
                                      <p:to>
                                        <p:strVal val="hidden"/>
                                      </p:to>
                                    </p:se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1764"/>
                                        </p:tgtEl>
                                        <p:attrNameLst>
                                          <p:attrName>style.visibility</p:attrName>
                                        </p:attrNameLst>
                                      </p:cBhvr>
                                      <p:to>
                                        <p:strVal val="visible"/>
                                      </p:to>
                                    </p:set>
                                    <p:animEffect filter="fade" transition="in">
                                      <p:cBhvr>
                                        <p:cTn dur="1000"/>
                                        <p:tgtEl>
                                          <p:spTgt spid="17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0"/>
                                        </p:tgtEl>
                                        <p:attrNameLst>
                                          <p:attrName>style.visibility</p:attrName>
                                        </p:attrNameLst>
                                      </p:cBhvr>
                                      <p:to>
                                        <p:strVal val="visible"/>
                                      </p:to>
                                    </p:set>
                                    <p:animEffect filter="fade" transition="in">
                                      <p:cBhvr>
                                        <p:cTn dur="300"/>
                                        <p:tgtEl>
                                          <p:spTgt spid="1760"/>
                                        </p:tgtEl>
                                      </p:cBhvr>
                                    </p:animEffect>
                                  </p:childTnLst>
                                </p:cTn>
                              </p:par>
                              <p:par>
                                <p:cTn fill="hold" nodeType="withEffect" presetClass="exit" presetID="10" presetSubtype="0">
                                  <p:stCondLst>
                                    <p:cond delay="0"/>
                                  </p:stCondLst>
                                  <p:childTnLst>
                                    <p:animEffect filter="fade" transition="out">
                                      <p:cBhvr>
                                        <p:cTn dur="1000"/>
                                        <p:tgtEl>
                                          <p:spTgt spid="1764"/>
                                        </p:tgtEl>
                                      </p:cBhvr>
                                    </p:animEffect>
                                    <p:set>
                                      <p:cBhvr>
                                        <p:cTn dur="1" fill="hold">
                                          <p:stCondLst>
                                            <p:cond delay="1000"/>
                                          </p:stCondLst>
                                        </p:cTn>
                                        <p:tgtEl>
                                          <p:spTgt spid="176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2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Machine Learning Definitions</a:t>
            </a:r>
            <a:endParaRPr/>
          </a:p>
          <a:p>
            <a:pPr indent="0" lvl="0" marL="0" rtl="0" algn="ctr">
              <a:lnSpc>
                <a:spcPct val="100000"/>
              </a:lnSpc>
              <a:spcBef>
                <a:spcPts val="0"/>
              </a:spcBef>
              <a:spcAft>
                <a:spcPts val="0"/>
              </a:spcAft>
              <a:buSzPts val="3600"/>
              <a:buNone/>
            </a:pPr>
            <a:r>
              <a:t/>
            </a:r>
            <a:endParaRPr/>
          </a:p>
        </p:txBody>
      </p:sp>
      <p:sp>
        <p:nvSpPr>
          <p:cNvPr id="317" name="Google Shape;317;p2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18" name="Google Shape;318;p2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19" name="Google Shape;319;p2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320" name="Google Shape;320;p20"/>
          <p:cNvPicPr preferRelativeResize="0"/>
          <p:nvPr/>
        </p:nvPicPr>
        <p:blipFill rotWithShape="1">
          <a:blip r:embed="rId3">
            <a:alphaModFix/>
          </a:blip>
          <a:srcRect b="0" l="0" r="0" t="0"/>
          <a:stretch/>
        </p:blipFill>
        <p:spPr>
          <a:xfrm>
            <a:off x="2496625" y="624287"/>
            <a:ext cx="4150650" cy="415065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69" name="Shape 1769"/>
        <p:cNvGrpSpPr/>
        <p:nvPr/>
      </p:nvGrpSpPr>
      <p:grpSpPr>
        <a:xfrm>
          <a:off x="0" y="0"/>
          <a:ext cx="0" cy="0"/>
          <a:chOff x="0" y="0"/>
          <a:chExt cx="0" cy="0"/>
        </a:xfrm>
      </p:grpSpPr>
      <p:sp>
        <p:nvSpPr>
          <p:cNvPr id="1770" name="Google Shape;1770;p9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Recap</a:t>
            </a:r>
            <a:endParaRPr/>
          </a:p>
          <a:p>
            <a:pPr indent="0" lvl="0" marL="0" rtl="0" algn="ctr">
              <a:lnSpc>
                <a:spcPct val="100000"/>
              </a:lnSpc>
              <a:spcBef>
                <a:spcPts val="0"/>
              </a:spcBef>
              <a:spcAft>
                <a:spcPts val="0"/>
              </a:spcAft>
              <a:buSzPts val="3600"/>
              <a:buNone/>
            </a:pPr>
            <a:r>
              <a:t/>
            </a:r>
            <a:endParaRPr/>
          </a:p>
        </p:txBody>
      </p:sp>
      <p:sp>
        <p:nvSpPr>
          <p:cNvPr id="1771" name="Google Shape;1771;p92"/>
          <p:cNvSpPr txBox="1"/>
          <p:nvPr/>
        </p:nvSpPr>
        <p:spPr>
          <a:xfrm>
            <a:off x="423400" y="741000"/>
            <a:ext cx="8409000" cy="3990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Reinforcement learning agents interact with their environment to learn which actions tend to be good and which tend to be bad.</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RL balance exploration with exploitation of its findings.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RL agents develop policies that specify how they act in various contexts.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Different RL approaches differ on the basis of action (value- vs. policy-based) and model (model-based vs model-free).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RL models have been become world-class at games and specific tasks.</a:t>
            </a:r>
            <a:endParaRPr b="0" i="0" sz="2000" u="none" cap="none" strike="noStrike">
              <a:solidFill>
                <a:schemeClr val="dk1"/>
              </a:solidFill>
              <a:latin typeface="Nunito"/>
              <a:ea typeface="Nunito"/>
              <a:cs typeface="Nunito"/>
              <a:sym typeface="Nunito"/>
            </a:endParaRPr>
          </a:p>
        </p:txBody>
      </p:sp>
      <p:sp>
        <p:nvSpPr>
          <p:cNvPr id="1772" name="Google Shape;1772;p9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73" name="Google Shape;1773;p9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74" name="Google Shape;1774;p9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1">
                                            <p:txEl>
                                              <p:pRg end="0" st="0"/>
                                            </p:txEl>
                                          </p:spTgt>
                                        </p:tgtEl>
                                        <p:attrNameLst>
                                          <p:attrName>style.visibility</p:attrName>
                                        </p:attrNameLst>
                                      </p:cBhvr>
                                      <p:to>
                                        <p:strVal val="visible"/>
                                      </p:to>
                                    </p:set>
                                    <p:animEffect filter="fade" transition="in">
                                      <p:cBhvr>
                                        <p:cTn dur="1000"/>
                                        <p:tgtEl>
                                          <p:spTgt spid="177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1">
                                            <p:txEl>
                                              <p:pRg end="1" st="1"/>
                                            </p:txEl>
                                          </p:spTgt>
                                        </p:tgtEl>
                                        <p:attrNameLst>
                                          <p:attrName>style.visibility</p:attrName>
                                        </p:attrNameLst>
                                      </p:cBhvr>
                                      <p:to>
                                        <p:strVal val="visible"/>
                                      </p:to>
                                    </p:set>
                                    <p:animEffect filter="fade" transition="in">
                                      <p:cBhvr>
                                        <p:cTn dur="1000"/>
                                        <p:tgtEl>
                                          <p:spTgt spid="177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1">
                                            <p:txEl>
                                              <p:pRg end="2" st="2"/>
                                            </p:txEl>
                                          </p:spTgt>
                                        </p:tgtEl>
                                        <p:attrNameLst>
                                          <p:attrName>style.visibility</p:attrName>
                                        </p:attrNameLst>
                                      </p:cBhvr>
                                      <p:to>
                                        <p:strVal val="visible"/>
                                      </p:to>
                                    </p:set>
                                    <p:animEffect filter="fade" transition="in">
                                      <p:cBhvr>
                                        <p:cTn dur="1000"/>
                                        <p:tgtEl>
                                          <p:spTgt spid="177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1">
                                            <p:txEl>
                                              <p:pRg end="3" st="3"/>
                                            </p:txEl>
                                          </p:spTgt>
                                        </p:tgtEl>
                                        <p:attrNameLst>
                                          <p:attrName>style.visibility</p:attrName>
                                        </p:attrNameLst>
                                      </p:cBhvr>
                                      <p:to>
                                        <p:strVal val="visible"/>
                                      </p:to>
                                    </p:set>
                                    <p:animEffect filter="fade" transition="in">
                                      <p:cBhvr>
                                        <p:cTn dur="1000"/>
                                        <p:tgtEl>
                                          <p:spTgt spid="177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1">
                                            <p:txEl>
                                              <p:pRg end="4" st="4"/>
                                            </p:txEl>
                                          </p:spTgt>
                                        </p:tgtEl>
                                        <p:attrNameLst>
                                          <p:attrName>style.visibility</p:attrName>
                                        </p:attrNameLst>
                                      </p:cBhvr>
                                      <p:to>
                                        <p:strVal val="visible"/>
                                      </p:to>
                                    </p:set>
                                    <p:animEffect filter="fade" transition="in">
                                      <p:cBhvr>
                                        <p:cTn dur="1000"/>
                                        <p:tgtEl>
                                          <p:spTgt spid="177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1">
                                            <p:txEl>
                                              <p:pRg end="5" st="5"/>
                                            </p:txEl>
                                          </p:spTgt>
                                        </p:tgtEl>
                                        <p:attrNameLst>
                                          <p:attrName>style.visibility</p:attrName>
                                        </p:attrNameLst>
                                      </p:cBhvr>
                                      <p:to>
                                        <p:strVal val="visible"/>
                                      </p:to>
                                    </p:set>
                                    <p:animEffect filter="fade" transition="in">
                                      <p:cBhvr>
                                        <p:cTn dur="1000"/>
                                        <p:tgtEl>
                                          <p:spTgt spid="177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1">
                                            <p:txEl>
                                              <p:pRg end="6" st="6"/>
                                            </p:txEl>
                                          </p:spTgt>
                                        </p:tgtEl>
                                        <p:attrNameLst>
                                          <p:attrName>style.visibility</p:attrName>
                                        </p:attrNameLst>
                                      </p:cBhvr>
                                      <p:to>
                                        <p:strVal val="visible"/>
                                      </p:to>
                                    </p:set>
                                    <p:animEffect filter="fade" transition="in">
                                      <p:cBhvr>
                                        <p:cTn dur="1000"/>
                                        <p:tgtEl>
                                          <p:spTgt spid="177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1">
                                            <p:txEl>
                                              <p:pRg end="7" st="7"/>
                                            </p:txEl>
                                          </p:spTgt>
                                        </p:tgtEl>
                                        <p:attrNameLst>
                                          <p:attrName>style.visibility</p:attrName>
                                        </p:attrNameLst>
                                      </p:cBhvr>
                                      <p:to>
                                        <p:strVal val="visible"/>
                                      </p:to>
                                    </p:set>
                                    <p:animEffect filter="fade" transition="in">
                                      <p:cBhvr>
                                        <p:cTn dur="1000"/>
                                        <p:tgtEl>
                                          <p:spTgt spid="177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1">
                                            <p:txEl>
                                              <p:pRg end="8" st="8"/>
                                            </p:txEl>
                                          </p:spTgt>
                                        </p:tgtEl>
                                        <p:attrNameLst>
                                          <p:attrName>style.visibility</p:attrName>
                                        </p:attrNameLst>
                                      </p:cBhvr>
                                      <p:to>
                                        <p:strVal val="visible"/>
                                      </p:to>
                                    </p:set>
                                    <p:animEffect filter="fade" transition="in">
                                      <p:cBhvr>
                                        <p:cTn dur="1000"/>
                                        <p:tgtEl>
                                          <p:spTgt spid="1771">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8" name="Shape 1778"/>
        <p:cNvGrpSpPr/>
        <p:nvPr/>
      </p:nvGrpSpPr>
      <p:grpSpPr>
        <a:xfrm>
          <a:off x="0" y="0"/>
          <a:ext cx="0" cy="0"/>
          <a:chOff x="0" y="0"/>
          <a:chExt cx="0" cy="0"/>
        </a:xfrm>
      </p:grpSpPr>
      <p:sp>
        <p:nvSpPr>
          <p:cNvPr id="1779" name="Google Shape;1779;p9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Chapter Recap</a:t>
            </a:r>
            <a:endParaRPr/>
          </a:p>
          <a:p>
            <a:pPr indent="0" lvl="0" marL="0" rtl="0" algn="ctr">
              <a:lnSpc>
                <a:spcPct val="100000"/>
              </a:lnSpc>
              <a:spcBef>
                <a:spcPts val="0"/>
              </a:spcBef>
              <a:spcAft>
                <a:spcPts val="0"/>
              </a:spcAft>
              <a:buSzPts val="3600"/>
              <a:buNone/>
            </a:pPr>
            <a:r>
              <a:t/>
            </a:r>
            <a:endParaRPr/>
          </a:p>
        </p:txBody>
      </p:sp>
      <p:sp>
        <p:nvSpPr>
          <p:cNvPr id="1780" name="Google Shape;1780;p93"/>
          <p:cNvSpPr txBox="1"/>
          <p:nvPr/>
        </p:nvSpPr>
        <p:spPr>
          <a:xfrm>
            <a:off x="423400" y="1045800"/>
            <a:ext cx="8409000" cy="360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Artificial Intelligence: Definitions, historical development, and types.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Machine Learning: Models, tasks, data, and learning types.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Deep Learning: Fundamental concepts and applications.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Scaling Laws: Predictable improvement in performance with scale.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781" name="Google Shape;1781;p9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82" name="Google Shape;1782;p9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83" name="Google Shape;1783;p9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0">
                                            <p:txEl>
                                              <p:pRg end="0" st="0"/>
                                            </p:txEl>
                                          </p:spTgt>
                                        </p:tgtEl>
                                        <p:attrNameLst>
                                          <p:attrName>style.visibility</p:attrName>
                                        </p:attrNameLst>
                                      </p:cBhvr>
                                      <p:to>
                                        <p:strVal val="visible"/>
                                      </p:to>
                                    </p:set>
                                    <p:animEffect filter="fade" transition="in">
                                      <p:cBhvr>
                                        <p:cTn dur="300"/>
                                        <p:tgtEl>
                                          <p:spTgt spid="178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0">
                                            <p:txEl>
                                              <p:pRg end="1" st="1"/>
                                            </p:txEl>
                                          </p:spTgt>
                                        </p:tgtEl>
                                        <p:attrNameLst>
                                          <p:attrName>style.visibility</p:attrName>
                                        </p:attrNameLst>
                                      </p:cBhvr>
                                      <p:to>
                                        <p:strVal val="visible"/>
                                      </p:to>
                                    </p:set>
                                    <p:animEffect filter="fade" transition="in">
                                      <p:cBhvr>
                                        <p:cTn dur="300"/>
                                        <p:tgtEl>
                                          <p:spTgt spid="178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0">
                                            <p:txEl>
                                              <p:pRg end="2" st="2"/>
                                            </p:txEl>
                                          </p:spTgt>
                                        </p:tgtEl>
                                        <p:attrNameLst>
                                          <p:attrName>style.visibility</p:attrName>
                                        </p:attrNameLst>
                                      </p:cBhvr>
                                      <p:to>
                                        <p:strVal val="visible"/>
                                      </p:to>
                                    </p:set>
                                    <p:animEffect filter="fade" transition="in">
                                      <p:cBhvr>
                                        <p:cTn dur="300"/>
                                        <p:tgtEl>
                                          <p:spTgt spid="178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0">
                                            <p:txEl>
                                              <p:pRg end="3" st="3"/>
                                            </p:txEl>
                                          </p:spTgt>
                                        </p:tgtEl>
                                        <p:attrNameLst>
                                          <p:attrName>style.visibility</p:attrName>
                                        </p:attrNameLst>
                                      </p:cBhvr>
                                      <p:to>
                                        <p:strVal val="visible"/>
                                      </p:to>
                                    </p:set>
                                    <p:animEffect filter="fade" transition="in">
                                      <p:cBhvr>
                                        <p:cTn dur="300"/>
                                        <p:tgtEl>
                                          <p:spTgt spid="178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0">
                                            <p:txEl>
                                              <p:pRg end="4" st="4"/>
                                            </p:txEl>
                                          </p:spTgt>
                                        </p:tgtEl>
                                        <p:attrNameLst>
                                          <p:attrName>style.visibility</p:attrName>
                                        </p:attrNameLst>
                                      </p:cBhvr>
                                      <p:to>
                                        <p:strVal val="visible"/>
                                      </p:to>
                                    </p:set>
                                    <p:animEffect filter="fade" transition="in">
                                      <p:cBhvr>
                                        <p:cTn dur="300"/>
                                        <p:tgtEl>
                                          <p:spTgt spid="178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0">
                                            <p:txEl>
                                              <p:pRg end="5" st="5"/>
                                            </p:txEl>
                                          </p:spTgt>
                                        </p:tgtEl>
                                        <p:attrNameLst>
                                          <p:attrName>style.visibility</p:attrName>
                                        </p:attrNameLst>
                                      </p:cBhvr>
                                      <p:to>
                                        <p:strVal val="visible"/>
                                      </p:to>
                                    </p:set>
                                    <p:animEffect filter="fade" transition="in">
                                      <p:cBhvr>
                                        <p:cTn dur="300"/>
                                        <p:tgtEl>
                                          <p:spTgt spid="178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0">
                                            <p:txEl>
                                              <p:pRg end="6" st="6"/>
                                            </p:txEl>
                                          </p:spTgt>
                                        </p:tgtEl>
                                        <p:attrNameLst>
                                          <p:attrName>style.visibility</p:attrName>
                                        </p:attrNameLst>
                                      </p:cBhvr>
                                      <p:to>
                                        <p:strVal val="visible"/>
                                      </p:to>
                                    </p:set>
                                    <p:animEffect filter="fade" transition="in">
                                      <p:cBhvr>
                                        <p:cTn dur="300"/>
                                        <p:tgtEl>
                                          <p:spTgt spid="178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0">
                                            <p:txEl>
                                              <p:pRg end="7" st="7"/>
                                            </p:txEl>
                                          </p:spTgt>
                                        </p:tgtEl>
                                        <p:attrNameLst>
                                          <p:attrName>style.visibility</p:attrName>
                                        </p:attrNameLst>
                                      </p:cBhvr>
                                      <p:to>
                                        <p:strVal val="visible"/>
                                      </p:to>
                                    </p:set>
                                    <p:animEffect filter="fade" transition="in">
                                      <p:cBhvr>
                                        <p:cTn dur="300"/>
                                        <p:tgtEl>
                                          <p:spTgt spid="1780">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2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Machine Learning Definitions</a:t>
            </a:r>
            <a:endParaRPr/>
          </a:p>
          <a:p>
            <a:pPr indent="0" lvl="0" marL="0" rtl="0" algn="ctr">
              <a:lnSpc>
                <a:spcPct val="100000"/>
              </a:lnSpc>
              <a:spcBef>
                <a:spcPts val="0"/>
              </a:spcBef>
              <a:spcAft>
                <a:spcPts val="0"/>
              </a:spcAft>
              <a:buSzPts val="3600"/>
              <a:buNone/>
            </a:pPr>
            <a:r>
              <a:t/>
            </a:r>
            <a:endParaRPr/>
          </a:p>
        </p:txBody>
      </p:sp>
      <p:sp>
        <p:nvSpPr>
          <p:cNvPr id="326" name="Google Shape;326;p21"/>
          <p:cNvSpPr txBox="1"/>
          <p:nvPr/>
        </p:nvSpPr>
        <p:spPr>
          <a:xfrm>
            <a:off x="423400" y="81720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Machine learning (ML)</a:t>
            </a:r>
            <a:r>
              <a:rPr b="0" i="0" lang="en" sz="2000" u="none" cap="none" strike="noStrike">
                <a:solidFill>
                  <a:schemeClr val="dk1"/>
                </a:solidFill>
                <a:latin typeface="Nunito"/>
                <a:ea typeface="Nunito"/>
                <a:cs typeface="Nunito"/>
                <a:sym typeface="Nunito"/>
              </a:rPr>
              <a:t>: developing computer systems that can learn directly from data without following explicit pre-set instructions.</a:t>
            </a:r>
            <a:endParaRPr b="0" i="0" sz="2000" u="none" cap="none" strike="noStrike">
              <a:solidFill>
                <a:schemeClr val="dk1"/>
              </a:solidFill>
              <a:latin typeface="Nunito"/>
              <a:ea typeface="Nunito"/>
              <a:cs typeface="Nunito"/>
              <a:sym typeface="Nunito"/>
            </a:endParaRPr>
          </a:p>
        </p:txBody>
      </p:sp>
      <p:sp>
        <p:nvSpPr>
          <p:cNvPr id="327" name="Google Shape;327;p2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28" name="Google Shape;328;p2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29" name="Google Shape;329;p2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30" name="Google Shape;330;p21"/>
          <p:cNvSpPr txBox="1"/>
          <p:nvPr/>
        </p:nvSpPr>
        <p:spPr>
          <a:xfrm>
            <a:off x="423400" y="1887725"/>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Algorithm</a:t>
            </a:r>
            <a:r>
              <a:rPr b="0" i="0" lang="en" sz="2000" u="none" cap="none" strike="noStrike">
                <a:solidFill>
                  <a:schemeClr val="dk1"/>
                </a:solidFill>
                <a:latin typeface="Nunito"/>
                <a:ea typeface="Nunito"/>
                <a:cs typeface="Nunito"/>
                <a:sym typeface="Nunito"/>
              </a:rPr>
              <a:t>: a procedure (recipe) for accomplishing a task.</a:t>
            </a:r>
            <a:endParaRPr b="0" i="0" sz="2000" u="none" cap="none" strike="noStrike">
              <a:solidFill>
                <a:schemeClr val="dk1"/>
              </a:solidFill>
              <a:latin typeface="Nunito"/>
              <a:ea typeface="Nunito"/>
              <a:cs typeface="Nunito"/>
              <a:sym typeface="Nunito"/>
            </a:endParaRPr>
          </a:p>
        </p:txBody>
      </p:sp>
      <p:pic>
        <p:nvPicPr>
          <p:cNvPr id="331" name="Google Shape;331;p21"/>
          <p:cNvPicPr preferRelativeResize="0"/>
          <p:nvPr/>
        </p:nvPicPr>
        <p:blipFill rotWithShape="1">
          <a:blip r:embed="rId3">
            <a:alphaModFix/>
          </a:blip>
          <a:srcRect b="7467" l="0" r="0" t="0"/>
          <a:stretch/>
        </p:blipFill>
        <p:spPr>
          <a:xfrm>
            <a:off x="2228800" y="3358000"/>
            <a:ext cx="4686300" cy="1480700"/>
          </a:xfrm>
          <a:prstGeom prst="rect">
            <a:avLst/>
          </a:prstGeom>
          <a:noFill/>
          <a:ln>
            <a:noFill/>
          </a:ln>
        </p:spPr>
      </p:pic>
      <p:sp>
        <p:nvSpPr>
          <p:cNvPr id="332" name="Google Shape;332;p21"/>
          <p:cNvSpPr txBox="1"/>
          <p:nvPr/>
        </p:nvSpPr>
        <p:spPr>
          <a:xfrm>
            <a:off x="423400" y="2729650"/>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ML model</a:t>
            </a:r>
            <a:r>
              <a:rPr b="0" i="0" lang="en" sz="2000" u="none" cap="none" strike="noStrike">
                <a:solidFill>
                  <a:schemeClr val="dk1"/>
                </a:solidFill>
                <a:latin typeface="Nunito"/>
                <a:ea typeface="Nunito"/>
                <a:cs typeface="Nunito"/>
                <a:sym typeface="Nunito"/>
              </a:rPr>
              <a:t>: an algorithm designed to learn automatically from data by identifying patterns and relationships to make predictions or decisions.</a:t>
            </a:r>
            <a:endParaRPr b="0" i="0" sz="2000" u="none" cap="none" strike="noStrike">
              <a:solidFill>
                <a:schemeClr val="dk1"/>
              </a:solidFill>
              <a:latin typeface="Nunito"/>
              <a:ea typeface="Nunito"/>
              <a:cs typeface="Nunito"/>
              <a:sym typeface="Nunito"/>
            </a:endParaRPr>
          </a:p>
        </p:txBody>
      </p:sp>
      <p:sp>
        <p:nvSpPr>
          <p:cNvPr id="333" name="Google Shape;333;p21"/>
          <p:cNvSpPr txBox="1"/>
          <p:nvPr/>
        </p:nvSpPr>
        <p:spPr>
          <a:xfrm>
            <a:off x="423400" y="3952575"/>
            <a:ext cx="87207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Training data</a:t>
            </a:r>
            <a:r>
              <a:rPr b="0" i="0" lang="en" sz="2000" u="none" cap="none" strike="noStrike">
                <a:solidFill>
                  <a:schemeClr val="dk1"/>
                </a:solidFill>
                <a:latin typeface="Nunito"/>
                <a:ea typeface="Nunito"/>
                <a:cs typeface="Nunito"/>
                <a:sym typeface="Nunito"/>
              </a:rPr>
              <a:t>: the data from which ML models learn.</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300"/>
                                        <p:tgtEl>
                                          <p:spTgt spid="3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300"/>
                                        <p:tgtEl>
                                          <p:spTgt spid="3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300"/>
                                        <p:tgtEl>
                                          <p:spTgt spid="3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300"/>
                                        <p:tgtEl>
                                          <p:spTgt spid="3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331"/>
                                        </p:tgtEl>
                                      </p:cBhvr>
                                    </p:animEffect>
                                    <p:set>
                                      <p:cBhvr>
                                        <p:cTn dur="1" fill="hold">
                                          <p:stCondLst>
                                            <p:cond delay="300"/>
                                          </p:stCondLst>
                                        </p:cTn>
                                        <p:tgtEl>
                                          <p:spTgt spid="331"/>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300"/>
                                        <p:tgtEl>
                                          <p:spTgt spid="3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