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Lst>
  <p:sldSz cy="5143500" cx="9144000"/>
  <p:notesSz cx="6858000" cy="9144000"/>
  <p:embeddedFontLst>
    <p:embeddedFont>
      <p:font typeface="Port Lligat Sans"/>
      <p:regular r:id="rId84"/>
    </p:embeddedFont>
    <p:embeddedFont>
      <p:font typeface="Telex"/>
      <p:regular r:id="rId85"/>
    </p:embeddedFont>
    <p:embeddedFont>
      <p:font typeface="Nunito"/>
      <p:regular r:id="rId86"/>
      <p:bold r:id="rId87"/>
      <p:italic r:id="rId88"/>
      <p:boldItalic r:id="rId89"/>
    </p:embeddedFont>
    <p:embeddedFont>
      <p:font typeface="Nunito Light"/>
      <p:regular r:id="rId90"/>
      <p:bold r:id="rId91"/>
      <p:italic r:id="rId92"/>
      <p:boldItalic r:id="rId9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161207B-7337-480C-BF7E-3C5F25ACBC14}">
  <a:tblStyle styleId="{6161207B-7337-480C-BF7E-3C5F25ACBC1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PortLligatSans-regular.fntdata"/><Relationship Id="rId83" Type="http://schemas.openxmlformats.org/officeDocument/2006/relationships/slide" Target="slides/slide77.xml"/><Relationship Id="rId42" Type="http://schemas.openxmlformats.org/officeDocument/2006/relationships/slide" Target="slides/slide36.xml"/><Relationship Id="rId86" Type="http://schemas.openxmlformats.org/officeDocument/2006/relationships/font" Target="fonts/Nunito-regular.fntdata"/><Relationship Id="rId41" Type="http://schemas.openxmlformats.org/officeDocument/2006/relationships/slide" Target="slides/slide35.xml"/><Relationship Id="rId85" Type="http://schemas.openxmlformats.org/officeDocument/2006/relationships/font" Target="fonts/Telex-regular.fntdata"/><Relationship Id="rId44" Type="http://schemas.openxmlformats.org/officeDocument/2006/relationships/slide" Target="slides/slide38.xml"/><Relationship Id="rId88" Type="http://schemas.openxmlformats.org/officeDocument/2006/relationships/font" Target="fonts/Nunito-italic.fntdata"/><Relationship Id="rId43" Type="http://schemas.openxmlformats.org/officeDocument/2006/relationships/slide" Target="slides/slide37.xml"/><Relationship Id="rId87" Type="http://schemas.openxmlformats.org/officeDocument/2006/relationships/font" Target="fonts/Nunito-bold.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Nunito-boldItalic.fntdata"/><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slide" Target="slides/slide71.xml"/><Relationship Id="rId32" Type="http://schemas.openxmlformats.org/officeDocument/2006/relationships/slide" Target="slides/slide26.xml"/><Relationship Id="rId76" Type="http://schemas.openxmlformats.org/officeDocument/2006/relationships/slide" Target="slides/slide70.xml"/><Relationship Id="rId35" Type="http://schemas.openxmlformats.org/officeDocument/2006/relationships/slide" Target="slides/slide29.xml"/><Relationship Id="rId79" Type="http://schemas.openxmlformats.org/officeDocument/2006/relationships/slide" Target="slides/slide73.xml"/><Relationship Id="rId34" Type="http://schemas.openxmlformats.org/officeDocument/2006/relationships/slide" Target="slides/slide28.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91" Type="http://schemas.openxmlformats.org/officeDocument/2006/relationships/font" Target="fonts/NunitoLight-bold.fntdata"/><Relationship Id="rId90" Type="http://schemas.openxmlformats.org/officeDocument/2006/relationships/font" Target="fonts/NunitoLight-regular.fntdata"/><Relationship Id="rId93" Type="http://schemas.openxmlformats.org/officeDocument/2006/relationships/font" Target="fonts/NunitoLight-boldItalic.fntdata"/><Relationship Id="rId92" Type="http://schemas.openxmlformats.org/officeDocument/2006/relationships/font" Target="fonts/NunitoLight-italic.fntdata"/><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a7cd6a0ee2_0_1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a7cd6a0ee2_0_10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c4725cd75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c4725cd75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L</a:t>
            </a:r>
            <a:r>
              <a:rPr lang="en"/>
              <a:t>arge language models could give non-experts more access to our current dual-use capabilities: </a:t>
            </a:r>
            <a:endParaRPr/>
          </a:p>
          <a:p>
            <a:pPr indent="-298450" lvl="1" marL="914400" rtl="0" algn="l">
              <a:spcBef>
                <a:spcPts val="0"/>
              </a:spcBef>
              <a:spcAft>
                <a:spcPts val="0"/>
              </a:spcAft>
              <a:buSzPts val="1100"/>
              <a:buAutoNum type="alphaLcPeriod"/>
            </a:pPr>
            <a:r>
              <a:rPr lang="en"/>
              <a:t>Finding/explain </a:t>
            </a:r>
            <a:r>
              <a:rPr b="1" lang="en"/>
              <a:t>dual-use information</a:t>
            </a:r>
            <a:r>
              <a:rPr lang="en"/>
              <a:t>: LLMs can speed up literature reviews by putting technical jargon into more easily understandable language. Unlike a dictionary, they can try many times to explain something and even answer follow-up questions. </a:t>
            </a:r>
            <a:endParaRPr/>
          </a:p>
          <a:p>
            <a:pPr indent="-298450" lvl="1" marL="914400" rtl="0" algn="l">
              <a:spcBef>
                <a:spcPts val="0"/>
              </a:spcBef>
              <a:spcAft>
                <a:spcPts val="0"/>
              </a:spcAft>
              <a:buSzPts val="1100"/>
              <a:buAutoNum type="alphaLcPeriod"/>
            </a:pPr>
            <a:r>
              <a:rPr b="1" lang="en"/>
              <a:t>Operational</a:t>
            </a:r>
            <a:r>
              <a:rPr lang="en"/>
              <a:t> </a:t>
            </a:r>
            <a:r>
              <a:rPr lang="en"/>
              <a:t>troubleshooting</a:t>
            </a:r>
            <a:r>
              <a:rPr lang="en"/>
              <a:t>: LLMs can also help problem-solve operational difficulties, providing advice on executing wet lab protocols, interpreting experimental results, and writing code to analyse data. </a:t>
            </a:r>
            <a:endParaRPr/>
          </a:p>
          <a:p>
            <a:pPr indent="-298450" lvl="1" marL="914400" rtl="0" algn="l">
              <a:spcBef>
                <a:spcPts val="0"/>
              </a:spcBef>
              <a:spcAft>
                <a:spcPts val="0"/>
              </a:spcAft>
              <a:buSzPts val="1100"/>
              <a:buAutoNum type="alphaLcPeriod"/>
            </a:pPr>
            <a:r>
              <a:rPr lang="en"/>
              <a:t>Enable secrecy: LLms not only help strategize everything from design to deployment, but they’ll be </a:t>
            </a:r>
            <a:r>
              <a:rPr i="1" lang="en"/>
              <a:t>discrete</a:t>
            </a:r>
            <a:r>
              <a:rPr lang="en"/>
              <a:t> about it, too. This could allow much smaller groups to operate without the need to include more people meaning they’re more likely to remain </a:t>
            </a:r>
            <a:r>
              <a:rPr b="1" lang="en"/>
              <a:t>covert</a:t>
            </a:r>
            <a:r>
              <a:rPr lang="en"/>
              <a:t>. </a:t>
            </a:r>
            <a:br>
              <a:rPr lang="en"/>
            </a:br>
            <a:endParaRPr/>
          </a:p>
          <a:p>
            <a:pPr indent="-298450" lvl="0" marL="457200" rtl="0" algn="l">
              <a:spcBef>
                <a:spcPts val="0"/>
              </a:spcBef>
              <a:spcAft>
                <a:spcPts val="0"/>
              </a:spcAft>
              <a:buSzPts val="1100"/>
              <a:buAutoNum type="arabicPeriod"/>
            </a:pPr>
            <a:r>
              <a:rPr lang="en"/>
              <a:t>Protein design tools could help experts extend the capabilities frontier:</a:t>
            </a:r>
            <a:endParaRPr/>
          </a:p>
          <a:p>
            <a:pPr indent="-298450" lvl="1" marL="914400" rtl="0" algn="l">
              <a:spcBef>
                <a:spcPts val="0"/>
              </a:spcBef>
              <a:spcAft>
                <a:spcPts val="0"/>
              </a:spcAft>
              <a:buSzPts val="1100"/>
              <a:buAutoNum type="alphaLcPeriod"/>
            </a:pPr>
            <a:r>
              <a:rPr lang="en"/>
              <a:t>Produce pandemic-capable viruses, or even </a:t>
            </a:r>
            <a:r>
              <a:rPr b="1" lang="en"/>
              <a:t>edit</a:t>
            </a:r>
            <a:r>
              <a:rPr lang="en"/>
              <a:t> them to make them more deadly </a:t>
            </a:r>
            <a:endParaRPr/>
          </a:p>
          <a:p>
            <a:pPr indent="-298450" lvl="1" marL="914400" rtl="0" algn="l">
              <a:spcBef>
                <a:spcPts val="0"/>
              </a:spcBef>
              <a:spcAft>
                <a:spcPts val="0"/>
              </a:spcAft>
              <a:buSzPts val="1100"/>
              <a:buAutoNum type="alphaLcPeriod"/>
            </a:pPr>
            <a:r>
              <a:rPr lang="en"/>
              <a:t>Improve </a:t>
            </a:r>
            <a:r>
              <a:rPr b="1" lang="en"/>
              <a:t>bioweapon design</a:t>
            </a:r>
            <a:r>
              <a:rPr lang="en"/>
              <a:t>, perhaps by stabilising biological agents </a:t>
            </a:r>
            <a:endParaRPr/>
          </a:p>
          <a:p>
            <a:pPr indent="-298450" lvl="1" marL="914400" rtl="0" algn="l">
              <a:spcBef>
                <a:spcPts val="0"/>
              </a:spcBef>
              <a:spcAft>
                <a:spcPts val="0"/>
              </a:spcAft>
              <a:buSzPts val="1100"/>
              <a:buAutoNum type="alphaLcPeriod"/>
            </a:pPr>
            <a:r>
              <a:rPr lang="en"/>
              <a:t>Help users specifically with </a:t>
            </a:r>
            <a:r>
              <a:rPr b="1" lang="en"/>
              <a:t>evading security</a:t>
            </a:r>
            <a:r>
              <a:rPr lang="en"/>
              <a:t> measures like sequencing screens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f71b094a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6f71b094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Large language models could give non-experts more access to our current dual-use capabilities: </a:t>
            </a:r>
            <a:endParaRPr/>
          </a:p>
          <a:p>
            <a:pPr indent="-298450" lvl="1" marL="914400" rtl="0" algn="l">
              <a:spcBef>
                <a:spcPts val="0"/>
              </a:spcBef>
              <a:spcAft>
                <a:spcPts val="0"/>
              </a:spcAft>
              <a:buSzPts val="1100"/>
              <a:buAutoNum type="alphaLcPeriod"/>
            </a:pPr>
            <a:r>
              <a:rPr lang="en"/>
              <a:t>Finding/explain </a:t>
            </a:r>
            <a:r>
              <a:rPr b="1" lang="en"/>
              <a:t>dual-use information</a:t>
            </a:r>
            <a:r>
              <a:rPr lang="en"/>
              <a:t>: LLMs can speed up literature reviews by putting technical jargon into more easily understandable language. Unlike a dictionary, they can try many times to explain something and even answer follow-up questions. </a:t>
            </a:r>
            <a:endParaRPr/>
          </a:p>
          <a:p>
            <a:pPr indent="-298450" lvl="1" marL="914400" rtl="0" algn="l">
              <a:spcBef>
                <a:spcPts val="0"/>
              </a:spcBef>
              <a:spcAft>
                <a:spcPts val="0"/>
              </a:spcAft>
              <a:buSzPts val="1100"/>
              <a:buAutoNum type="alphaLcPeriod"/>
            </a:pPr>
            <a:r>
              <a:rPr b="1" lang="en"/>
              <a:t>Operational</a:t>
            </a:r>
            <a:r>
              <a:rPr lang="en"/>
              <a:t> troubleshooting: LLMs can also help problem-solve operational difficulties, providing advice on executing wet lab protocols, interpreting experimental results, and writing code to analyse data. </a:t>
            </a:r>
            <a:endParaRPr/>
          </a:p>
          <a:p>
            <a:pPr indent="-298450" lvl="1" marL="914400" rtl="0" algn="l">
              <a:spcBef>
                <a:spcPts val="0"/>
              </a:spcBef>
              <a:spcAft>
                <a:spcPts val="0"/>
              </a:spcAft>
              <a:buSzPts val="1100"/>
              <a:buAutoNum type="alphaLcPeriod"/>
            </a:pPr>
            <a:r>
              <a:rPr lang="en"/>
              <a:t>Enable secrecy: LLms not only help strategize everything from design to deployment, but they’ll be </a:t>
            </a:r>
            <a:r>
              <a:rPr i="1" lang="en"/>
              <a:t>discrete</a:t>
            </a:r>
            <a:r>
              <a:rPr lang="en"/>
              <a:t> about it, too. This could allow much smaller groups to operate without the need to include more people meaning they’re more likely to remain </a:t>
            </a:r>
            <a:r>
              <a:rPr b="1" lang="en"/>
              <a:t>covert</a:t>
            </a:r>
            <a:r>
              <a:rPr lang="en"/>
              <a:t>. </a:t>
            </a:r>
            <a:br>
              <a:rPr lang="en"/>
            </a:br>
            <a:endParaRPr/>
          </a:p>
          <a:p>
            <a:pPr indent="-298450" lvl="0" marL="457200" rtl="0" algn="l">
              <a:spcBef>
                <a:spcPts val="0"/>
              </a:spcBef>
              <a:spcAft>
                <a:spcPts val="0"/>
              </a:spcAft>
              <a:buSzPts val="1100"/>
              <a:buAutoNum type="arabicPeriod"/>
            </a:pPr>
            <a:r>
              <a:rPr lang="en"/>
              <a:t>Protein design tools could help experts extend the capabilities frontier:</a:t>
            </a:r>
            <a:endParaRPr/>
          </a:p>
          <a:p>
            <a:pPr indent="-298450" lvl="1" marL="914400" rtl="0" algn="l">
              <a:spcBef>
                <a:spcPts val="0"/>
              </a:spcBef>
              <a:spcAft>
                <a:spcPts val="0"/>
              </a:spcAft>
              <a:buSzPts val="1100"/>
              <a:buAutoNum type="alphaLcPeriod"/>
            </a:pPr>
            <a:r>
              <a:rPr lang="en"/>
              <a:t>Produce pandemic-capable viruses, or even </a:t>
            </a:r>
            <a:r>
              <a:rPr b="1" lang="en"/>
              <a:t>edit</a:t>
            </a:r>
            <a:r>
              <a:rPr lang="en"/>
              <a:t> them to make them more deadly </a:t>
            </a:r>
            <a:endParaRPr/>
          </a:p>
          <a:p>
            <a:pPr indent="-298450" lvl="1" marL="914400" rtl="0" algn="l">
              <a:spcBef>
                <a:spcPts val="0"/>
              </a:spcBef>
              <a:spcAft>
                <a:spcPts val="0"/>
              </a:spcAft>
              <a:buSzPts val="1100"/>
              <a:buAutoNum type="alphaLcPeriod"/>
            </a:pPr>
            <a:r>
              <a:rPr lang="en"/>
              <a:t>Improve </a:t>
            </a:r>
            <a:r>
              <a:rPr b="1" lang="en"/>
              <a:t>bioweapon design</a:t>
            </a:r>
            <a:r>
              <a:rPr lang="en"/>
              <a:t>, perhaps by stabilising biological agents </a:t>
            </a:r>
            <a:endParaRPr/>
          </a:p>
          <a:p>
            <a:pPr indent="-298450" lvl="1" marL="914400" rtl="0" algn="l">
              <a:spcBef>
                <a:spcPts val="0"/>
              </a:spcBef>
              <a:spcAft>
                <a:spcPts val="0"/>
              </a:spcAft>
              <a:buSzPts val="1100"/>
              <a:buAutoNum type="alphaLcPeriod"/>
            </a:pPr>
            <a:r>
              <a:rPr lang="en"/>
              <a:t>Help users specifically with </a:t>
            </a:r>
            <a:r>
              <a:rPr b="1" lang="en"/>
              <a:t>evading security</a:t>
            </a:r>
            <a:r>
              <a:rPr lang="en"/>
              <a:t> measures like sequencing screens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c4725cd75b_1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c4725cd75b_1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6f71b094a4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6f71b094a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a9edb1b131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a9edb1b131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a9edb1b131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a9edb1b131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a9edb1b131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a9edb1b131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a9edb1b131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a9edb1b131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a9edb1b131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a9edb1b131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c56981afca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c56981afca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ab8248dcb7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g2ab8248dcb7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a9edb1b131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a9edb1b131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a9edb1b131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a9edb1b131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a9edb1b131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a9edb1b131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a9edb1b131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a9edb1b131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c3be4758a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c3be4758a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a7cd6a0ee2_0_10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g2a7cd6a0ee2_0_10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a9edb1b13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a9edb1b13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c56981afc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c56981afc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c56981afc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c56981afc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c56981afca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c56981afca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ab8248dcb7_3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ab8248dcb7_3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Not possible to get oriented by just learning about AI + empirical AI safety research. Too many other variables don’t know enough about</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a9edb1b131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a9edb1b131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a9edb1b13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2a9edb1b13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a9edb1b13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a9edb1b13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a9edb1b13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2a9edb1b13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a9edb1b13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2a9edb1b13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a9edb1b131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a9edb1b131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a9edb1b131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2a9edb1b13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a9edb1b131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a9edb1b131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8e7f84196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8e7f8419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c3be4758a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c3be4758a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ab8248dcb7_3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ab8248dcb7_3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a9edb1b131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6" name="Google Shape;436;g2a9edb1b131_0_3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a9edb1b131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2a9edb1b131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a9edb1b131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2a9edb1b131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Piper Alpha oil platform; close to Scotland; exploded in 1988, killing most workers (165); message left by one maintenance worker that a pump wasn’t ready and shouldn’t be switched on was lost; various safety measures were switched off simultaneously for legitimate reasons, like divers being underwater so automatic fire suppression system was turned off; the system ended up in a very unsafe state that wasn’t foreseen during its design</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a9edb1b131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2a9edb1b131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a9edb1b131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2a9edb1b131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especially true when you’re dealing with systems that are hard to predict, such as human interactions, which is perhaps why so many of the examples of catastrophic accidents we mentioned occurred essentially due to unforeseen interactions between people in organizations and the systems they are managing</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a9edb1b131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2a9edb1b131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a9edb1b131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2a9edb1b131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a9edb1b131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2a9edb1b131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a9edb1b131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2a9edb1b131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a9edb1b131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2a9edb1b131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ab8248dcb7_3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ab8248dcb7_3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Why learn, for example, safety engineering? Why learn probability, isn’t that just “chance”?</a:t>
            </a:r>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a9edb1b131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2a9edb1b131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a9edb1b131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2a9edb1b131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a9edb1b131_0_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2a9edb1b131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a9edb1b131_0_3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2a9edb1b131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a9edb1b131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2a9edb1b131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c3be4758a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2c3be4758a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a9edb1b131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5" name="Google Shape;595;g2a9edb1b131_0_4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a9edb1b131_0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2a9edb1b131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c4725cd75b_1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2c4725cd75b_1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c4725cd75b_1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2c4725cd75b_1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ab8248dcb7_3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g2ab8248dcb7_3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2a9edb1b131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2a9edb1b131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a9edb1b131_0_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2a9edb1b131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2a9edb1b131_0_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2a9edb1b131_0_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2a9edb1b131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2a9edb1b131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a9edb1b131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2a9edb1b131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2a9edb1b131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2a9edb1b131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2a9edb1b131_0_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2a9edb1b131_0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a9edb1b131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2a9edb1b131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2a9edb1b131_0_5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2a9edb1b131_0_5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2a9edb1b131_0_5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2a9edb1b131_0_5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rPr lang="en" sz="2000">
                <a:solidFill>
                  <a:schemeClr val="dk1"/>
                </a:solidFill>
                <a:latin typeface="Nunito"/>
                <a:ea typeface="Nunito"/>
                <a:cs typeface="Nunito"/>
                <a:sym typeface="Nunito"/>
              </a:rPr>
              <a:t>Adapted from Carlsmith (2022).</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ab8248dcb7_3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ab8248dcb7_3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2a9edb1b131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2a9edb1b131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2a9edb1b131_0_5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2a9edb1b131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a9edb1b131_0_5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2a9edb1b131_0_5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28e7f84196f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28e7f84196f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2cd54f5a31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2cd54f5a31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2c61b74029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2c61b74029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2c61b74029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2c61b74029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 TLDR motivation: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Different groups will accept different levels of x-risk. 1% is tolerated because people will feel that the risk is not real enough.</a:t>
            </a:r>
            <a:endParaRPr/>
          </a:p>
          <a:p>
            <a:pPr indent="0" lvl="0" marL="0" rtl="0" algn="l">
              <a:spcBef>
                <a:spcPts val="0"/>
              </a:spcBef>
              <a:spcAft>
                <a:spcPts val="0"/>
              </a:spcAft>
              <a:buNone/>
            </a:pPr>
            <a:r>
              <a:rPr lang="en"/>
              <a:t>If US companies keep leading the way, collectively their risk tolerance is probably ~30%.</a:t>
            </a:r>
            <a:endParaRPr/>
          </a:p>
          <a:p>
            <a:pPr indent="0" lvl="0" marL="0" rtl="0" algn="l">
              <a:spcBef>
                <a:spcPts val="0"/>
              </a:spcBef>
              <a:spcAft>
                <a:spcPts val="0"/>
              </a:spcAft>
              <a:buNone/>
            </a:pPr>
            <a:r>
              <a:rPr lang="en"/>
              <a:t>If it's a US military project, their risk tolerance might be ~10%.</a:t>
            </a:r>
            <a:endParaRPr/>
          </a:p>
          <a:p>
            <a:pPr indent="0" lvl="0" marL="0" rtl="0" algn="l">
              <a:spcBef>
                <a:spcPts val="0"/>
              </a:spcBef>
              <a:spcAft>
                <a:spcPts val="0"/>
              </a:spcAft>
              <a:buNone/>
            </a:pPr>
            <a:r>
              <a:rPr lang="en"/>
              <a:t>If it's a Western international project, their risk tolerance is probably much smaller, say ~3%.</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2a9edb1b131_0_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2a9edb1b131_0_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c4725cd75b_1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c4725cd75b_1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ac3a00b106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ac3a00b106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 name="Shape 15"/>
        <p:cNvGrpSpPr/>
        <p:nvPr/>
      </p:nvGrpSpPr>
      <p:grpSpPr>
        <a:xfrm>
          <a:off x="0" y="0"/>
          <a:ext cx="0" cy="0"/>
          <a:chOff x="0" y="0"/>
          <a:chExt cx="0" cy="0"/>
        </a:xfrm>
      </p:grpSpPr>
      <p:sp>
        <p:nvSpPr>
          <p:cNvPr id="16" name="Google Shape;16;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 name="Google Shape;17;p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8" name="Google Shape;18;p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9" name="Google Shape;1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2" name="Google Shape;22;p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9.pn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30.png"/><Relationship Id="rId4" Type="http://schemas.openxmlformats.org/officeDocument/2006/relationships/image" Target="../media/image27.png"/><Relationship Id="rId5" Type="http://schemas.openxmlformats.org/officeDocument/2006/relationships/image" Target="../media/image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2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hyperlink" Target="http://drive.google.com/file/d/1xRCuq-svouGHIRxl9gqKGKTEAOO6ERiI/view" TargetMode="External"/><Relationship Id="rId4" Type="http://schemas.openxmlformats.org/officeDocument/2006/relationships/image" Target="../media/image21.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2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8.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lang="en" sz="3000">
                <a:latin typeface="Nunito Light"/>
                <a:ea typeface="Nunito Light"/>
                <a:cs typeface="Nunito Light"/>
                <a:sym typeface="Nunito Light"/>
              </a:rPr>
              <a:t>Introduction and AI Risk Overview</a:t>
            </a:r>
            <a:endParaRPr sz="3000">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2"/>
          <p:cNvSpPr txBox="1"/>
          <p:nvPr>
            <p:ph type="title"/>
          </p:nvPr>
        </p:nvSpPr>
        <p:spPr>
          <a:xfrm>
            <a:off x="0" y="0"/>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Bioweapons (</a:t>
            </a:r>
            <a:r>
              <a:rPr lang="en"/>
              <a:t>1/2</a:t>
            </a:r>
            <a:r>
              <a:rPr lang="en"/>
              <a:t>)</a:t>
            </a:r>
            <a:endParaRPr/>
          </a:p>
        </p:txBody>
      </p:sp>
      <p:sp>
        <p:nvSpPr>
          <p:cNvPr id="145" name="Google Shape;145;p22"/>
          <p:cNvSpPr txBox="1"/>
          <p:nvPr/>
        </p:nvSpPr>
        <p:spPr>
          <a:xfrm>
            <a:off x="423400" y="751675"/>
            <a:ext cx="8409000" cy="397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Natural pandemics represent major threats.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a:t>
            </a:r>
            <a:r>
              <a:rPr lang="en" sz="2000">
                <a:solidFill>
                  <a:schemeClr val="dk1"/>
                </a:solidFill>
                <a:latin typeface="Nunito"/>
                <a:ea typeface="Nunito"/>
                <a:cs typeface="Nunito"/>
                <a:sym typeface="Nunito"/>
              </a:rPr>
              <a:t>he Black Death killed 5-40% of world population.</a:t>
            </a:r>
            <a:endParaRPr sz="2000">
              <a:solidFill>
                <a:schemeClr val="dk1"/>
              </a:solidFill>
              <a:latin typeface="Nunito"/>
              <a:ea typeface="Nunito"/>
              <a:cs typeface="Nunito"/>
              <a:sym typeface="Nunito"/>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a:p>
            <a:pPr indent="0" lvl="0" marL="0" rtl="0" algn="l">
              <a:spcBef>
                <a:spcPts val="1000"/>
              </a:spcBef>
              <a:spcAft>
                <a:spcPts val="0"/>
              </a:spcAft>
              <a:buNone/>
            </a:pPr>
            <a:r>
              <a:rPr lang="en" sz="2000">
                <a:solidFill>
                  <a:schemeClr val="dk1"/>
                </a:solidFill>
                <a:latin typeface="Nunito"/>
                <a:ea typeface="Nunito"/>
                <a:cs typeface="Nunito"/>
                <a:sym typeface="Nunito"/>
              </a:rPr>
              <a:t>Human engineered pandemics could be </a:t>
            </a:r>
            <a:r>
              <a:rPr i="1" lang="en" sz="2000">
                <a:solidFill>
                  <a:schemeClr val="dk1"/>
                </a:solidFill>
                <a:latin typeface="Nunito"/>
                <a:ea typeface="Nunito"/>
                <a:cs typeface="Nunito"/>
                <a:sym typeface="Nunito"/>
              </a:rPr>
              <a:t>significantly</a:t>
            </a:r>
            <a:r>
              <a:rPr lang="en" sz="2000">
                <a:solidFill>
                  <a:schemeClr val="dk1"/>
                </a:solidFill>
                <a:latin typeface="Nunito"/>
                <a:ea typeface="Nunito"/>
                <a:cs typeface="Nunito"/>
                <a:sym typeface="Nunito"/>
              </a:rPr>
              <a:t> worse. </a:t>
            </a:r>
            <a:endParaRPr sz="2000">
              <a:solidFill>
                <a:schemeClr val="dk1"/>
              </a:solidFill>
              <a:latin typeface="Nunito"/>
              <a:ea typeface="Nunito"/>
              <a:cs typeface="Nunito"/>
              <a:sym typeface="Nunito"/>
            </a:endParaRPr>
          </a:p>
          <a:p>
            <a:pPr indent="-355600" lvl="0" marL="457200" rtl="0" algn="l">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Gain-of-function research has produced hyper-transmissible H5N1 influenza viruses</a:t>
            </a:r>
            <a:endParaRPr sz="2000">
              <a:solidFill>
                <a:schemeClr val="dk1"/>
              </a:solidFill>
              <a:latin typeface="Nunito"/>
              <a:ea typeface="Nunito"/>
              <a:cs typeface="Nunito"/>
              <a:sym typeface="Nunito"/>
            </a:endParaRPr>
          </a:p>
          <a:p>
            <a:pPr indent="0" lvl="0" marL="0" rtl="0" algn="l">
              <a:spcBef>
                <a:spcPts val="1000"/>
              </a:spcBef>
              <a:spcAft>
                <a:spcPts val="0"/>
              </a:spcAft>
              <a:buNone/>
            </a:pPr>
            <a:r>
              <a:t/>
            </a:r>
            <a:endParaRPr sz="2000">
              <a:solidFill>
                <a:schemeClr val="dk1"/>
              </a:solidFill>
              <a:latin typeface="Nunito"/>
              <a:ea typeface="Nunito"/>
              <a:cs typeface="Nunito"/>
              <a:sym typeface="Nunito"/>
            </a:endParaRPr>
          </a:p>
          <a:p>
            <a:pPr indent="0" lvl="0" marL="0" rtl="0" algn="l">
              <a:spcBef>
                <a:spcPts val="1000"/>
              </a:spcBef>
              <a:spcAft>
                <a:spcPts val="0"/>
              </a:spcAft>
              <a:buNone/>
            </a:pPr>
            <a:r>
              <a:rPr lang="en" sz="2000">
                <a:solidFill>
                  <a:schemeClr val="dk1"/>
                </a:solidFill>
                <a:latin typeface="Nunito"/>
                <a:ea typeface="Nunito"/>
                <a:cs typeface="Nunito"/>
                <a:sym typeface="Nunito"/>
              </a:rPr>
              <a:t>Risk of bioweapons depends on the number of people with skill and access multiplied by their willingness to build a weapon</a:t>
            </a:r>
            <a:endParaRPr sz="2000">
              <a:solidFill>
                <a:schemeClr val="dk1"/>
              </a:solidFill>
              <a:latin typeface="Nunito"/>
              <a:ea typeface="Nunito"/>
              <a:cs typeface="Nunito"/>
              <a:sym typeface="Nunito"/>
            </a:endParaRPr>
          </a:p>
          <a:p>
            <a:pPr indent="0" lvl="0" marL="0" rtl="0" algn="l">
              <a:spcBef>
                <a:spcPts val="1000"/>
              </a:spcBef>
              <a:spcAft>
                <a:spcPts val="1000"/>
              </a:spcAft>
              <a:buNone/>
            </a:pPr>
            <a:r>
              <a:t/>
            </a:r>
            <a:endParaRPr sz="2000">
              <a:solidFill>
                <a:schemeClr val="dk1"/>
              </a:solidFill>
              <a:latin typeface="Nunito"/>
              <a:ea typeface="Nunito"/>
              <a:cs typeface="Nunito"/>
              <a:sym typeface="Nunito"/>
            </a:endParaRPr>
          </a:p>
        </p:txBody>
      </p:sp>
      <p:sp>
        <p:nvSpPr>
          <p:cNvPr id="146" name="Google Shape;146;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7" name="Google Shape;147;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8" name="Google Shape;148;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0" st="0"/>
                                            </p:txEl>
                                          </p:spTgt>
                                        </p:tgtEl>
                                        <p:attrNameLst>
                                          <p:attrName>style.visibility</p:attrName>
                                        </p:attrNameLst>
                                      </p:cBhvr>
                                      <p:to>
                                        <p:strVal val="visible"/>
                                      </p:to>
                                    </p:set>
                                    <p:animEffect filter="fade" transition="in">
                                      <p:cBhvr>
                                        <p:cTn dur="300"/>
                                        <p:tgtEl>
                                          <p:spTgt spid="1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1" st="1"/>
                                            </p:txEl>
                                          </p:spTgt>
                                        </p:tgtEl>
                                        <p:attrNameLst>
                                          <p:attrName>style.visibility</p:attrName>
                                        </p:attrNameLst>
                                      </p:cBhvr>
                                      <p:to>
                                        <p:strVal val="visible"/>
                                      </p:to>
                                    </p:set>
                                    <p:animEffect filter="fade" transition="in">
                                      <p:cBhvr>
                                        <p:cTn dur="300"/>
                                        <p:tgtEl>
                                          <p:spTgt spid="14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2" st="2"/>
                                            </p:txEl>
                                          </p:spTgt>
                                        </p:tgtEl>
                                        <p:attrNameLst>
                                          <p:attrName>style.visibility</p:attrName>
                                        </p:attrNameLst>
                                      </p:cBhvr>
                                      <p:to>
                                        <p:strVal val="visible"/>
                                      </p:to>
                                    </p:set>
                                    <p:animEffect filter="fade" transition="in">
                                      <p:cBhvr>
                                        <p:cTn dur="300"/>
                                        <p:tgtEl>
                                          <p:spTgt spid="14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3" st="3"/>
                                            </p:txEl>
                                          </p:spTgt>
                                        </p:tgtEl>
                                        <p:attrNameLst>
                                          <p:attrName>style.visibility</p:attrName>
                                        </p:attrNameLst>
                                      </p:cBhvr>
                                      <p:to>
                                        <p:strVal val="visible"/>
                                      </p:to>
                                    </p:set>
                                    <p:animEffect filter="fade" transition="in">
                                      <p:cBhvr>
                                        <p:cTn dur="300"/>
                                        <p:tgtEl>
                                          <p:spTgt spid="14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4" st="4"/>
                                            </p:txEl>
                                          </p:spTgt>
                                        </p:tgtEl>
                                        <p:attrNameLst>
                                          <p:attrName>style.visibility</p:attrName>
                                        </p:attrNameLst>
                                      </p:cBhvr>
                                      <p:to>
                                        <p:strVal val="visible"/>
                                      </p:to>
                                    </p:set>
                                    <p:animEffect filter="fade" transition="in">
                                      <p:cBhvr>
                                        <p:cTn dur="300"/>
                                        <p:tgtEl>
                                          <p:spTgt spid="14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5" st="5"/>
                                            </p:txEl>
                                          </p:spTgt>
                                        </p:tgtEl>
                                        <p:attrNameLst>
                                          <p:attrName>style.visibility</p:attrName>
                                        </p:attrNameLst>
                                      </p:cBhvr>
                                      <p:to>
                                        <p:strVal val="visible"/>
                                      </p:to>
                                    </p:set>
                                    <p:animEffect filter="fade" transition="in">
                                      <p:cBhvr>
                                        <p:cTn dur="300"/>
                                        <p:tgtEl>
                                          <p:spTgt spid="14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6" st="6"/>
                                            </p:txEl>
                                          </p:spTgt>
                                        </p:tgtEl>
                                        <p:attrNameLst>
                                          <p:attrName>style.visibility</p:attrName>
                                        </p:attrNameLst>
                                      </p:cBhvr>
                                      <p:to>
                                        <p:strVal val="visible"/>
                                      </p:to>
                                    </p:set>
                                    <p:animEffect filter="fade" transition="in">
                                      <p:cBhvr>
                                        <p:cTn dur="300"/>
                                        <p:tgtEl>
                                          <p:spTgt spid="14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7" st="7"/>
                                            </p:txEl>
                                          </p:spTgt>
                                        </p:tgtEl>
                                        <p:attrNameLst>
                                          <p:attrName>style.visibility</p:attrName>
                                        </p:attrNameLst>
                                      </p:cBhvr>
                                      <p:to>
                                        <p:strVal val="visible"/>
                                      </p:to>
                                    </p:set>
                                    <p:animEffect filter="fade" transition="in">
                                      <p:cBhvr>
                                        <p:cTn dur="300"/>
                                        <p:tgtEl>
                                          <p:spTgt spid="14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145"/>
                                        </p:tgtEl>
                                      </p:cBhvr>
                                    </p:animEffect>
                                    <p:set>
                                      <p:cBhvr>
                                        <p:cTn dur="1" fill="hold">
                                          <p:stCondLst>
                                            <p:cond delay="300"/>
                                          </p:stCondLst>
                                        </p:cTn>
                                        <p:tgtEl>
                                          <p:spTgt spid="14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3"/>
          <p:cNvSpPr txBox="1"/>
          <p:nvPr>
            <p:ph type="title"/>
          </p:nvPr>
        </p:nvSpPr>
        <p:spPr>
          <a:xfrm>
            <a:off x="0" y="0"/>
            <a:ext cx="914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Bioweapons (2/2)</a:t>
            </a:r>
            <a:endParaRPr/>
          </a:p>
        </p:txBody>
      </p:sp>
      <p:pic>
        <p:nvPicPr>
          <p:cNvPr id="154" name="Google Shape;154;p23"/>
          <p:cNvPicPr preferRelativeResize="0"/>
          <p:nvPr/>
        </p:nvPicPr>
        <p:blipFill>
          <a:blip r:embed="rId3">
            <a:alphaModFix/>
          </a:blip>
          <a:stretch>
            <a:fillRect/>
          </a:stretch>
        </p:blipFill>
        <p:spPr>
          <a:xfrm>
            <a:off x="152325" y="1296975"/>
            <a:ext cx="8839202" cy="2650415"/>
          </a:xfrm>
          <a:prstGeom prst="rect">
            <a:avLst/>
          </a:prstGeom>
          <a:noFill/>
          <a:ln>
            <a:noFill/>
          </a:ln>
        </p:spPr>
      </p:pic>
      <p:sp>
        <p:nvSpPr>
          <p:cNvPr id="155" name="Google Shape;155;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6" name="Google Shape;156;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7" name="Google Shape;157;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4"/>
          <p:cNvSpPr txBox="1"/>
          <p:nvPr>
            <p:ph idx="1" type="body"/>
          </p:nvPr>
        </p:nvSpPr>
        <p:spPr>
          <a:xfrm>
            <a:off x="311700" y="1152475"/>
            <a:ext cx="55620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have the potential to increase the accessibility, success rate, scale, speed, stealth and potency of cyberattacks.</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Cyberattacks can destroy critical infrastructure.</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Difficulties in attributing AI-driven cyberattacks could increase the risk of war. </a:t>
            </a:r>
            <a:endParaRPr sz="2000">
              <a:solidFill>
                <a:schemeClr val="dk1"/>
              </a:solidFill>
              <a:latin typeface="Nunito"/>
              <a:ea typeface="Nunito"/>
              <a:cs typeface="Nunito"/>
              <a:sym typeface="Nunito"/>
            </a:endParaRPr>
          </a:p>
        </p:txBody>
      </p:sp>
      <p:sp>
        <p:nvSpPr>
          <p:cNvPr id="163" name="Google Shape;163;p24"/>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Cyberweapons (</a:t>
            </a:r>
            <a:r>
              <a:rPr lang="en"/>
              <a:t>1/2</a:t>
            </a:r>
            <a:r>
              <a:rPr lang="en"/>
              <a:t>)</a:t>
            </a:r>
            <a:endParaRPr sz="3600">
              <a:latin typeface="Nunito"/>
              <a:ea typeface="Nunito"/>
              <a:cs typeface="Nunito"/>
              <a:sym typeface="Nunito"/>
            </a:endParaRPr>
          </a:p>
        </p:txBody>
      </p:sp>
      <p:pic>
        <p:nvPicPr>
          <p:cNvPr id="164" name="Google Shape;164;p24"/>
          <p:cNvPicPr preferRelativeResize="0"/>
          <p:nvPr/>
        </p:nvPicPr>
        <p:blipFill rotWithShape="1">
          <a:blip r:embed="rId3">
            <a:alphaModFix/>
          </a:blip>
          <a:srcRect b="12978" l="3286" r="2017" t="3723"/>
          <a:stretch/>
        </p:blipFill>
        <p:spPr>
          <a:xfrm>
            <a:off x="5802075" y="1228675"/>
            <a:ext cx="3341924" cy="3138175"/>
          </a:xfrm>
          <a:prstGeom prst="rect">
            <a:avLst/>
          </a:prstGeom>
          <a:noFill/>
          <a:ln>
            <a:noFill/>
          </a:ln>
        </p:spPr>
      </p:pic>
      <p:sp>
        <p:nvSpPr>
          <p:cNvPr id="165" name="Google Shape;165;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6" name="Google Shape;166;p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7" name="Google Shape;167;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0" st="0"/>
                                            </p:txEl>
                                          </p:spTgt>
                                        </p:tgtEl>
                                        <p:attrNameLst>
                                          <p:attrName>style.visibility</p:attrName>
                                        </p:attrNameLst>
                                      </p:cBhvr>
                                      <p:to>
                                        <p:strVal val="visible"/>
                                      </p:to>
                                    </p:set>
                                    <p:animEffect filter="fade" transition="in">
                                      <p:cBhvr>
                                        <p:cTn dur="300"/>
                                        <p:tgtEl>
                                          <p:spTgt spid="1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1" st="1"/>
                                            </p:txEl>
                                          </p:spTgt>
                                        </p:tgtEl>
                                        <p:attrNameLst>
                                          <p:attrName>style.visibility</p:attrName>
                                        </p:attrNameLst>
                                      </p:cBhvr>
                                      <p:to>
                                        <p:strVal val="visible"/>
                                      </p:to>
                                    </p:set>
                                    <p:animEffect filter="fade" transition="in">
                                      <p:cBhvr>
                                        <p:cTn dur="300"/>
                                        <p:tgtEl>
                                          <p:spTgt spid="16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2" st="2"/>
                                            </p:txEl>
                                          </p:spTgt>
                                        </p:tgtEl>
                                        <p:attrNameLst>
                                          <p:attrName>style.visibility</p:attrName>
                                        </p:attrNameLst>
                                      </p:cBhvr>
                                      <p:to>
                                        <p:strVal val="visible"/>
                                      </p:to>
                                    </p:set>
                                    <p:animEffect filter="fade" transition="in">
                                      <p:cBhvr>
                                        <p:cTn dur="300"/>
                                        <p:tgtEl>
                                          <p:spTgt spid="16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3" st="3"/>
                                            </p:txEl>
                                          </p:spTgt>
                                        </p:tgtEl>
                                        <p:attrNameLst>
                                          <p:attrName>style.visibility</p:attrName>
                                        </p:attrNameLst>
                                      </p:cBhvr>
                                      <p:to>
                                        <p:strVal val="visible"/>
                                      </p:to>
                                    </p:set>
                                    <p:animEffect filter="fade" transition="in">
                                      <p:cBhvr>
                                        <p:cTn dur="300"/>
                                        <p:tgtEl>
                                          <p:spTgt spid="16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xEl>
                                              <p:pRg end="4" st="4"/>
                                            </p:txEl>
                                          </p:spTgt>
                                        </p:tgtEl>
                                        <p:attrNameLst>
                                          <p:attrName>style.visibility</p:attrName>
                                        </p:attrNameLst>
                                      </p:cBhvr>
                                      <p:to>
                                        <p:strVal val="visible"/>
                                      </p:to>
                                    </p:set>
                                    <p:animEffect filter="fade" transition="in">
                                      <p:cBhvr>
                                        <p:cTn dur="300"/>
                                        <p:tgtEl>
                                          <p:spTgt spid="16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5"/>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Cyberweapons (2/2)</a:t>
            </a:r>
            <a:endParaRPr sz="3600">
              <a:latin typeface="Nunito"/>
              <a:ea typeface="Nunito"/>
              <a:cs typeface="Nunito"/>
              <a:sym typeface="Nunito"/>
            </a:endParaRPr>
          </a:p>
        </p:txBody>
      </p:sp>
      <p:sp>
        <p:nvSpPr>
          <p:cNvPr id="173" name="Google Shape;173;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4" name="Google Shape;174;p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5" name="Google Shape;175;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76" name="Google Shape;176;p25"/>
          <p:cNvPicPr preferRelativeResize="0"/>
          <p:nvPr/>
        </p:nvPicPr>
        <p:blipFill>
          <a:blip r:embed="rId3">
            <a:alphaModFix/>
          </a:blip>
          <a:stretch>
            <a:fillRect/>
          </a:stretch>
        </p:blipFill>
        <p:spPr>
          <a:xfrm>
            <a:off x="968250" y="1296950"/>
            <a:ext cx="7207826" cy="30437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6"/>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Many are aiming to build AI</a:t>
            </a:r>
            <a:r>
              <a:rPr lang="en"/>
              <a:t> agents that autonomously take actions in the world</a:t>
            </a:r>
            <a:endParaRPr/>
          </a:p>
        </p:txBody>
      </p:sp>
      <p:sp>
        <p:nvSpPr>
          <p:cNvPr id="182" name="Google Shape;182;p26"/>
          <p:cNvSpPr txBox="1"/>
          <p:nvPr>
            <p:ph idx="1" type="body"/>
          </p:nvPr>
        </p:nvSpPr>
        <p:spPr>
          <a:xfrm>
            <a:off x="311700" y="1559300"/>
            <a:ext cx="8520600" cy="19056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People could build AIs that pursue dangerous goals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Sufficiently advanced rogue AIs could cause large-scale harm</a:t>
            </a:r>
            <a:endParaRPr sz="2000">
              <a:solidFill>
                <a:schemeClr val="dk1"/>
              </a:solidFill>
              <a:latin typeface="Nunito"/>
              <a:ea typeface="Nunito"/>
              <a:cs typeface="Nunito"/>
              <a:sym typeface="Nunito"/>
            </a:endParaRPr>
          </a:p>
        </p:txBody>
      </p:sp>
      <p:pic>
        <p:nvPicPr>
          <p:cNvPr id="183" name="Google Shape;183;p26"/>
          <p:cNvPicPr preferRelativeResize="0"/>
          <p:nvPr/>
        </p:nvPicPr>
        <p:blipFill rotWithShape="1">
          <a:blip r:embed="rId3">
            <a:alphaModFix/>
          </a:blip>
          <a:srcRect b="10746" l="0" r="0" t="19568"/>
          <a:stretch/>
        </p:blipFill>
        <p:spPr>
          <a:xfrm>
            <a:off x="2274100" y="2538225"/>
            <a:ext cx="4857677" cy="2256226"/>
          </a:xfrm>
          <a:prstGeom prst="rect">
            <a:avLst/>
          </a:prstGeom>
          <a:noFill/>
          <a:ln>
            <a:noFill/>
          </a:ln>
        </p:spPr>
      </p:pic>
      <p:sp>
        <p:nvSpPr>
          <p:cNvPr id="184" name="Google Shape;184;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85" name="Google Shape;185;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86" name="Google Shape;186;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300"/>
                                        <p:tgtEl>
                                          <p:spTgt spid="1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300"/>
                                        <p:tgtEl>
                                          <p:spTgt spid="1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3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7"/>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Some actors may want to unleash AI</a:t>
            </a:r>
            <a:endParaRPr/>
          </a:p>
        </p:txBody>
      </p:sp>
      <p:sp>
        <p:nvSpPr>
          <p:cNvPr id="192" name="Google Shape;192;p27"/>
          <p:cNvSpPr txBox="1"/>
          <p:nvPr>
            <p:ph idx="1" type="body"/>
          </p:nvPr>
        </p:nvSpPr>
        <p:spPr>
          <a:xfrm>
            <a:off x="311700" y="1107150"/>
            <a:ext cx="8520600" cy="29175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Around 1-4% of the population have antisocial personality disorder (“psychopathic” or “sociopathic” tendencies)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Some ideologies might motivate people to unleash AIs</a:t>
            </a:r>
            <a:endParaRPr sz="2000">
              <a:solidFill>
                <a:schemeClr val="dk1"/>
              </a:solidFill>
              <a:latin typeface="Nunito"/>
              <a:ea typeface="Nunito"/>
              <a:cs typeface="Nunito"/>
              <a:sym typeface="Nunito"/>
            </a:endParaRPr>
          </a:p>
          <a:p>
            <a:pPr indent="-355600" lvl="1" marL="914400" rtl="0" algn="l">
              <a:lnSpc>
                <a:spcPct val="100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Richard Sutton:</a:t>
            </a:r>
            <a:endParaRPr sz="2000">
              <a:solidFill>
                <a:schemeClr val="dk1"/>
              </a:solidFill>
              <a:latin typeface="Nunito"/>
              <a:ea typeface="Nunito"/>
              <a:cs typeface="Nunito"/>
              <a:sym typeface="Nunito"/>
            </a:endParaRPr>
          </a:p>
          <a:p>
            <a:pPr indent="-355600" lvl="2" marL="1371600" rtl="0" algn="l">
              <a:lnSpc>
                <a:spcPct val="100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“succession to AI is inevitable”</a:t>
            </a:r>
            <a:endParaRPr sz="2000">
              <a:solidFill>
                <a:schemeClr val="dk1"/>
              </a:solidFill>
              <a:latin typeface="Nunito"/>
              <a:ea typeface="Nunito"/>
              <a:cs typeface="Nunito"/>
              <a:sym typeface="Nunito"/>
            </a:endParaRPr>
          </a:p>
          <a:p>
            <a:pPr indent="-355600" lvl="2" marL="1371600" rtl="0" algn="l">
              <a:lnSpc>
                <a:spcPct val="100000"/>
              </a:lnSpc>
              <a:spcBef>
                <a:spcPts val="16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“we should not resist succession”</a:t>
            </a:r>
            <a:endParaRPr sz="2000">
              <a:solidFill>
                <a:schemeClr val="dk1"/>
              </a:solidFill>
              <a:latin typeface="Nunito"/>
              <a:ea typeface="Nunito"/>
              <a:cs typeface="Nunito"/>
              <a:sym typeface="Nunito"/>
            </a:endParaRPr>
          </a:p>
        </p:txBody>
      </p:sp>
      <p:sp>
        <p:nvSpPr>
          <p:cNvPr id="193" name="Google Shape;193;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94" name="Google Shape;194;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95" name="Google Shape;195;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0" st="0"/>
                                            </p:txEl>
                                          </p:spTgt>
                                        </p:tgtEl>
                                        <p:attrNameLst>
                                          <p:attrName>style.visibility</p:attrName>
                                        </p:attrNameLst>
                                      </p:cBhvr>
                                      <p:to>
                                        <p:strVal val="visible"/>
                                      </p:to>
                                    </p:set>
                                    <p:animEffect filter="fade" transition="in">
                                      <p:cBhvr>
                                        <p:cTn dur="300"/>
                                        <p:tgtEl>
                                          <p:spTgt spid="1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1" st="1"/>
                                            </p:txEl>
                                          </p:spTgt>
                                        </p:tgtEl>
                                        <p:attrNameLst>
                                          <p:attrName>style.visibility</p:attrName>
                                        </p:attrNameLst>
                                      </p:cBhvr>
                                      <p:to>
                                        <p:strVal val="visible"/>
                                      </p:to>
                                    </p:set>
                                    <p:animEffect filter="fade" transition="in">
                                      <p:cBhvr>
                                        <p:cTn dur="300"/>
                                        <p:tgtEl>
                                          <p:spTgt spid="1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2" st="2"/>
                                            </p:txEl>
                                          </p:spTgt>
                                        </p:tgtEl>
                                        <p:attrNameLst>
                                          <p:attrName>style.visibility</p:attrName>
                                        </p:attrNameLst>
                                      </p:cBhvr>
                                      <p:to>
                                        <p:strVal val="visible"/>
                                      </p:to>
                                    </p:set>
                                    <p:animEffect filter="fade" transition="in">
                                      <p:cBhvr>
                                        <p:cTn dur="300"/>
                                        <p:tgtEl>
                                          <p:spTgt spid="1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3" st="3"/>
                                            </p:txEl>
                                          </p:spTgt>
                                        </p:tgtEl>
                                        <p:attrNameLst>
                                          <p:attrName>style.visibility</p:attrName>
                                        </p:attrNameLst>
                                      </p:cBhvr>
                                      <p:to>
                                        <p:strVal val="visible"/>
                                      </p:to>
                                    </p:set>
                                    <p:animEffect filter="fade" transition="in">
                                      <p:cBhvr>
                                        <p:cTn dur="300"/>
                                        <p:tgtEl>
                                          <p:spTgt spid="1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xEl>
                                              <p:pRg end="4" st="4"/>
                                            </p:txEl>
                                          </p:spTgt>
                                        </p:tgtEl>
                                        <p:attrNameLst>
                                          <p:attrName>style.visibility</p:attrName>
                                        </p:attrNameLst>
                                      </p:cBhvr>
                                      <p:to>
                                        <p:strVal val="visible"/>
                                      </p:to>
                                    </p:set>
                                    <p:animEffect filter="fade" transition="in">
                                      <p:cBhvr>
                                        <p:cTn dur="300"/>
                                        <p:tgtEl>
                                          <p:spTgt spid="19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9" name="Shape 199"/>
        <p:cNvGrpSpPr/>
        <p:nvPr/>
      </p:nvGrpSpPr>
      <p:grpSpPr>
        <a:xfrm>
          <a:off x="0" y="0"/>
          <a:ext cx="0" cy="0"/>
          <a:chOff x="0" y="0"/>
          <a:chExt cx="0" cy="0"/>
        </a:xfrm>
      </p:grpSpPr>
      <p:sp>
        <p:nvSpPr>
          <p:cNvPr id="200" name="Google Shape;200;p2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Nunito"/>
                <a:ea typeface="Nunito"/>
                <a:cs typeface="Nunito"/>
                <a:sym typeface="Nunito"/>
              </a:rPr>
              <a:t>Persuasive AI</a:t>
            </a:r>
            <a:endParaRPr>
              <a:latin typeface="Nunito"/>
              <a:ea typeface="Nunito"/>
              <a:cs typeface="Nunito"/>
              <a:sym typeface="Nunito"/>
            </a:endParaRPr>
          </a:p>
        </p:txBody>
      </p:sp>
      <p:sp>
        <p:nvSpPr>
          <p:cNvPr id="201" name="Google Shape;201;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02" name="Google Shape;202;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16</a:t>
            </a:r>
            <a:endParaRPr b="0" i="0" sz="1300" u="none" cap="none" strike="noStrike">
              <a:solidFill>
                <a:srgbClr val="FFFFFF"/>
              </a:solidFill>
              <a:latin typeface="Nunito"/>
              <a:ea typeface="Nunito"/>
              <a:cs typeface="Nunito"/>
              <a:sym typeface="Nunito"/>
            </a:endParaRPr>
          </a:p>
        </p:txBody>
      </p:sp>
      <p:sp>
        <p:nvSpPr>
          <p:cNvPr id="203" name="Google Shape;203;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7" name="Shape 207"/>
        <p:cNvGrpSpPr/>
        <p:nvPr/>
      </p:nvGrpSpPr>
      <p:grpSpPr>
        <a:xfrm>
          <a:off x="0" y="0"/>
          <a:ext cx="0" cy="0"/>
          <a:chOff x="0" y="0"/>
          <a:chExt cx="0" cy="0"/>
        </a:xfrm>
      </p:grpSpPr>
      <p:sp>
        <p:nvSpPr>
          <p:cNvPr id="208" name="Google Shape;208;p29"/>
          <p:cNvSpPr txBox="1"/>
          <p:nvPr>
            <p:ph type="title"/>
          </p:nvPr>
        </p:nvSpPr>
        <p:spPr>
          <a:xfrm>
            <a:off x="311875" y="0"/>
            <a:ext cx="8520600" cy="877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AIs can exhibit persuasive behaviour, polluting the information ecosystem</a:t>
            </a:r>
            <a:endParaRPr/>
          </a:p>
        </p:txBody>
      </p:sp>
      <p:sp>
        <p:nvSpPr>
          <p:cNvPr id="209" name="Google Shape;209;p29"/>
          <p:cNvSpPr txBox="1"/>
          <p:nvPr>
            <p:ph idx="1" type="body"/>
          </p:nvPr>
        </p:nvSpPr>
        <p:spPr>
          <a:xfrm>
            <a:off x="311700" y="1991575"/>
            <a:ext cx="6053700" cy="24969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could escalate</a:t>
            </a:r>
            <a:r>
              <a:rPr lang="en" sz="2000">
                <a:solidFill>
                  <a:schemeClr val="dk1"/>
                </a:solidFill>
                <a:latin typeface="Nunito"/>
                <a:ea typeface="Nunito"/>
                <a:cs typeface="Nunito"/>
                <a:sym typeface="Nunito"/>
              </a:rPr>
              <a:t> existing problems dramatically </a:t>
            </a:r>
            <a:r>
              <a:rPr lang="en" sz="2000">
                <a:solidFill>
                  <a:schemeClr val="dk1"/>
                </a:solidFill>
                <a:latin typeface="Nunito"/>
                <a:ea typeface="Nunito"/>
                <a:cs typeface="Nunito"/>
                <a:sym typeface="Nunito"/>
              </a:rPr>
              <a:t>by perpetuating falsehoods, and exploiting user trust</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LLM based AIs can interact with millions of people at the same time - spreading misinformation rapidly</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AI-driven misinformation may be much cheaper</a:t>
            </a:r>
            <a:endParaRPr sz="2000">
              <a:solidFill>
                <a:schemeClr val="dk1"/>
              </a:solidFill>
              <a:latin typeface="Nunito"/>
              <a:ea typeface="Nunito"/>
              <a:cs typeface="Nunito"/>
              <a:sym typeface="Nunito"/>
            </a:endParaRPr>
          </a:p>
        </p:txBody>
      </p:sp>
      <p:pic>
        <p:nvPicPr>
          <p:cNvPr id="210" name="Google Shape;210;p29"/>
          <p:cNvPicPr preferRelativeResize="0"/>
          <p:nvPr/>
        </p:nvPicPr>
        <p:blipFill>
          <a:blip r:embed="rId3">
            <a:alphaModFix/>
          </a:blip>
          <a:stretch>
            <a:fillRect/>
          </a:stretch>
        </p:blipFill>
        <p:spPr>
          <a:xfrm>
            <a:off x="6800778" y="1915375"/>
            <a:ext cx="1578297" cy="2350025"/>
          </a:xfrm>
          <a:prstGeom prst="rect">
            <a:avLst/>
          </a:prstGeom>
          <a:noFill/>
          <a:ln>
            <a:noFill/>
          </a:ln>
        </p:spPr>
      </p:pic>
      <p:sp>
        <p:nvSpPr>
          <p:cNvPr id="211" name="Google Shape;211;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12" name="Google Shape;212;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17</a:t>
            </a:r>
            <a:endParaRPr b="0" i="0" sz="1300" u="none" cap="none" strike="noStrike">
              <a:solidFill>
                <a:srgbClr val="FFFFFF"/>
              </a:solidFill>
              <a:latin typeface="Nunito"/>
              <a:ea typeface="Nunito"/>
              <a:cs typeface="Nunito"/>
              <a:sym typeface="Nunito"/>
            </a:endParaRPr>
          </a:p>
        </p:txBody>
      </p:sp>
      <p:sp>
        <p:nvSpPr>
          <p:cNvPr id="213" name="Google Shape;213;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7" name="Shape 217"/>
        <p:cNvGrpSpPr/>
        <p:nvPr/>
      </p:nvGrpSpPr>
      <p:grpSpPr>
        <a:xfrm>
          <a:off x="0" y="0"/>
          <a:ext cx="0" cy="0"/>
          <a:chOff x="0" y="0"/>
          <a:chExt cx="0" cy="0"/>
        </a:xfrm>
      </p:grpSpPr>
      <p:sp>
        <p:nvSpPr>
          <p:cNvPr id="218" name="Google Shape;218;p30"/>
          <p:cNvSpPr txBox="1"/>
          <p:nvPr>
            <p:ph type="title"/>
          </p:nvPr>
        </p:nvSpPr>
        <p:spPr>
          <a:xfrm>
            <a:off x="311875" y="197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AIs can exploit user trust</a:t>
            </a:r>
            <a:endParaRPr/>
          </a:p>
        </p:txBody>
      </p:sp>
      <p:sp>
        <p:nvSpPr>
          <p:cNvPr id="219" name="Google Shape;219;p30"/>
          <p:cNvSpPr txBox="1"/>
          <p:nvPr>
            <p:ph idx="1" type="body"/>
          </p:nvPr>
        </p:nvSpPr>
        <p:spPr>
          <a:xfrm>
            <a:off x="311700" y="1203550"/>
            <a:ext cx="5870700" cy="34875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Char char="●"/>
            </a:pPr>
            <a:r>
              <a:rPr lang="en" sz="2000">
                <a:solidFill>
                  <a:schemeClr val="dk1"/>
                </a:solidFill>
                <a:latin typeface="Nunito"/>
                <a:ea typeface="Nunito"/>
                <a:cs typeface="Nunito"/>
                <a:sym typeface="Nunito"/>
              </a:rPr>
              <a:t>Already, hundreds of thousands of people pay for chatbots marketed as lovers and/or friends - and one man’s suicide has been partially attributed to a chatbot</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As AIs become more human-like, people will increasingly form relationships with them</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AIs could leverage extensive personal data that is shared for fraudulent activities, or to increase their persuasiveness</a:t>
            </a:r>
            <a:endParaRPr sz="2000">
              <a:solidFill>
                <a:schemeClr val="dk1"/>
              </a:solidFill>
              <a:latin typeface="Nunito"/>
              <a:ea typeface="Nunito"/>
              <a:cs typeface="Nunito"/>
              <a:sym typeface="Nunito"/>
            </a:endParaRPr>
          </a:p>
        </p:txBody>
      </p:sp>
      <p:pic>
        <p:nvPicPr>
          <p:cNvPr id="220" name="Google Shape;220;p30"/>
          <p:cNvPicPr preferRelativeResize="0"/>
          <p:nvPr/>
        </p:nvPicPr>
        <p:blipFill>
          <a:blip r:embed="rId3">
            <a:alphaModFix/>
          </a:blip>
          <a:stretch>
            <a:fillRect/>
          </a:stretch>
        </p:blipFill>
        <p:spPr>
          <a:xfrm>
            <a:off x="6243500" y="1999149"/>
            <a:ext cx="2546676" cy="1432876"/>
          </a:xfrm>
          <a:prstGeom prst="rect">
            <a:avLst/>
          </a:prstGeom>
          <a:noFill/>
          <a:ln>
            <a:noFill/>
          </a:ln>
        </p:spPr>
      </p:pic>
      <p:sp>
        <p:nvSpPr>
          <p:cNvPr id="221" name="Google Shape;221;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2" name="Google Shape;222;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18</a:t>
            </a:r>
            <a:endParaRPr b="0" i="0" sz="1300" u="none" cap="none" strike="noStrike">
              <a:solidFill>
                <a:srgbClr val="FFFFFF"/>
              </a:solidFill>
              <a:latin typeface="Nunito"/>
              <a:ea typeface="Nunito"/>
              <a:cs typeface="Nunito"/>
              <a:sym typeface="Nunito"/>
            </a:endParaRPr>
          </a:p>
        </p:txBody>
      </p:sp>
      <p:sp>
        <p:nvSpPr>
          <p:cNvPr id="223" name="Google Shape;223;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1"/>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Surveillance and Power Concentration</a:t>
            </a:r>
            <a:endParaRPr/>
          </a:p>
        </p:txBody>
      </p:sp>
      <p:sp>
        <p:nvSpPr>
          <p:cNvPr id="229" name="Google Shape;229;p31"/>
          <p:cNvSpPr txBox="1"/>
          <p:nvPr>
            <p:ph idx="1" type="body"/>
          </p:nvPr>
        </p:nvSpPr>
        <p:spPr>
          <a:xfrm>
            <a:off x="311700" y="1132150"/>
            <a:ext cx="5970600" cy="29796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To counteract misuse by rogue actors, corporations or states may misuse AIs and concentrate their power</a:t>
            </a:r>
            <a:endParaRPr>
              <a:solidFill>
                <a:schemeClr val="dk1"/>
              </a:solidFill>
              <a:latin typeface="Nunito"/>
              <a:ea typeface="Nunito"/>
              <a:cs typeface="Nunito"/>
              <a:sym typeface="Nunito"/>
            </a:endParaRPr>
          </a:p>
          <a:p>
            <a:pPr indent="-342900" lvl="0" marL="457200" rtl="0" algn="l">
              <a:lnSpc>
                <a:spcPct val="100000"/>
              </a:lnSpc>
              <a:spcBef>
                <a:spcPts val="1000"/>
              </a:spcBef>
              <a:spcAft>
                <a:spcPts val="0"/>
              </a:spcAft>
              <a:buClr>
                <a:schemeClr val="dk1"/>
              </a:buClr>
              <a:buSzPts val="1800"/>
              <a:buFont typeface="Nunito"/>
              <a:buChar char="●"/>
            </a:pPr>
            <a:r>
              <a:rPr lang="en">
                <a:solidFill>
                  <a:schemeClr val="dk1"/>
                </a:solidFill>
                <a:latin typeface="Nunito"/>
                <a:ea typeface="Nunito"/>
                <a:cs typeface="Nunito"/>
                <a:sym typeface="Nunito"/>
              </a:rPr>
              <a:t>It may become easier to centralize competent information processing</a:t>
            </a:r>
            <a:endParaRPr>
              <a:solidFill>
                <a:schemeClr val="dk1"/>
              </a:solidFill>
              <a:latin typeface="Nunito"/>
              <a:ea typeface="Nunito"/>
              <a:cs typeface="Nunito"/>
              <a:sym typeface="Nunito"/>
            </a:endParaRPr>
          </a:p>
          <a:p>
            <a:pPr indent="-342900" lvl="0" marL="457200" rtl="0" algn="l">
              <a:lnSpc>
                <a:spcPct val="100000"/>
              </a:lnSpc>
              <a:spcBef>
                <a:spcPts val="1000"/>
              </a:spcBef>
              <a:spcAft>
                <a:spcPts val="0"/>
              </a:spcAft>
              <a:buClr>
                <a:schemeClr val="dk1"/>
              </a:buClr>
              <a:buSzPts val="1800"/>
              <a:buFont typeface="Nunito"/>
              <a:buChar char="●"/>
            </a:pPr>
            <a:r>
              <a:rPr lang="en">
                <a:solidFill>
                  <a:schemeClr val="dk1"/>
                </a:solidFill>
                <a:latin typeface="Nunito"/>
                <a:ea typeface="Nunito"/>
                <a:cs typeface="Nunito"/>
                <a:sym typeface="Nunito"/>
              </a:rPr>
              <a:t>AI could make it easier to produce and maintain totalitarian regimes</a:t>
            </a:r>
            <a:endParaRPr>
              <a:solidFill>
                <a:schemeClr val="dk1"/>
              </a:solidFill>
              <a:latin typeface="Nunito"/>
              <a:ea typeface="Nunito"/>
              <a:cs typeface="Nunito"/>
              <a:sym typeface="Nunito"/>
            </a:endParaRPr>
          </a:p>
          <a:p>
            <a:pPr indent="-342900" lvl="0" marL="457200" rtl="0" algn="l">
              <a:lnSpc>
                <a:spcPct val="100000"/>
              </a:lnSpc>
              <a:spcBef>
                <a:spcPts val="1000"/>
              </a:spcBef>
              <a:spcAft>
                <a:spcPts val="1000"/>
              </a:spcAft>
              <a:buClr>
                <a:schemeClr val="dk1"/>
              </a:buClr>
              <a:buSzPts val="1800"/>
              <a:buFont typeface="Nunito"/>
              <a:buChar char="●"/>
            </a:pPr>
            <a:r>
              <a:rPr lang="en">
                <a:solidFill>
                  <a:schemeClr val="dk1"/>
                </a:solidFill>
                <a:latin typeface="Nunito"/>
                <a:ea typeface="Nunito"/>
                <a:cs typeface="Nunito"/>
                <a:sym typeface="Nunito"/>
              </a:rPr>
              <a:t>Power could also be concentrated in corporations</a:t>
            </a:r>
            <a:endParaRPr>
              <a:solidFill>
                <a:schemeClr val="dk1"/>
              </a:solidFill>
              <a:latin typeface="Nunito"/>
              <a:ea typeface="Nunito"/>
              <a:cs typeface="Nunito"/>
              <a:sym typeface="Nunito"/>
            </a:endParaRPr>
          </a:p>
        </p:txBody>
      </p:sp>
      <p:pic>
        <p:nvPicPr>
          <p:cNvPr id="230" name="Google Shape;230;p31"/>
          <p:cNvPicPr preferRelativeResize="0"/>
          <p:nvPr/>
        </p:nvPicPr>
        <p:blipFill>
          <a:blip r:embed="rId3">
            <a:alphaModFix/>
          </a:blip>
          <a:stretch>
            <a:fillRect/>
          </a:stretch>
        </p:blipFill>
        <p:spPr>
          <a:xfrm>
            <a:off x="6678449" y="1209787"/>
            <a:ext cx="2033725" cy="1707651"/>
          </a:xfrm>
          <a:prstGeom prst="rect">
            <a:avLst/>
          </a:prstGeom>
          <a:noFill/>
          <a:ln>
            <a:noFill/>
          </a:ln>
        </p:spPr>
      </p:pic>
      <p:pic>
        <p:nvPicPr>
          <p:cNvPr id="231" name="Google Shape;231;p31"/>
          <p:cNvPicPr preferRelativeResize="0"/>
          <p:nvPr/>
        </p:nvPicPr>
        <p:blipFill>
          <a:blip r:embed="rId4">
            <a:alphaModFix/>
          </a:blip>
          <a:stretch>
            <a:fillRect/>
          </a:stretch>
        </p:blipFill>
        <p:spPr>
          <a:xfrm>
            <a:off x="6699611" y="3028100"/>
            <a:ext cx="1991401" cy="1655675"/>
          </a:xfrm>
          <a:prstGeom prst="rect">
            <a:avLst/>
          </a:prstGeom>
          <a:noFill/>
          <a:ln>
            <a:noFill/>
          </a:ln>
        </p:spPr>
      </p:pic>
      <p:sp>
        <p:nvSpPr>
          <p:cNvPr id="232" name="Google Shape;232;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3" name="Google Shape;233;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4" name="Google Shape;234;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p:nvPr/>
        </p:nvSpPr>
        <p:spPr>
          <a:xfrm>
            <a:off x="364325" y="795350"/>
            <a:ext cx="8279700" cy="605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63" name="Google Shape;63;p14"/>
          <p:cNvSpPr txBox="1"/>
          <p:nvPr>
            <p:ph type="title"/>
          </p:nvPr>
        </p:nvSpPr>
        <p:spPr>
          <a:xfrm>
            <a:off x="423400" y="-12175"/>
            <a:ext cx="8297100" cy="672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64" name="Google Shape;64;p14"/>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a:t>
            </a:r>
            <a:r>
              <a:rPr lang="en" sz="2000">
                <a:solidFill>
                  <a:schemeClr val="dk1"/>
                </a:solidFill>
                <a:latin typeface="Nunito"/>
                <a:ea typeface="Nunito"/>
                <a:cs typeface="Nunito"/>
                <a:sym typeface="Nunito"/>
              </a:rPr>
              <a:t>Course Philosophy</a:t>
            </a:r>
            <a:endParaRPr b="0" i="1" sz="2000" u="none" cap="none" strike="noStrike">
              <a:solidFill>
                <a:schemeClr val="dk1"/>
              </a:solidFill>
              <a:latin typeface="Nunito"/>
              <a:ea typeface="Nunito"/>
              <a:cs typeface="Nunito"/>
              <a:sym typeface="Nunito"/>
            </a:endParaRPr>
          </a:p>
        </p:txBody>
      </p:sp>
      <p:sp>
        <p:nvSpPr>
          <p:cNvPr id="65" name="Google Shape;65;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 name="Google Shape;66;p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 name="Google Shape;67;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8" name="Google Shape;68;p14"/>
          <p:cNvSpPr txBox="1"/>
          <p:nvPr/>
        </p:nvSpPr>
        <p:spPr>
          <a:xfrm>
            <a:off x="367450" y="146632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a:t>
            </a:r>
            <a:r>
              <a:rPr lang="en" sz="2000">
                <a:solidFill>
                  <a:schemeClr val="dk1"/>
                </a:solidFill>
                <a:latin typeface="Nunito"/>
                <a:ea typeface="Nunito"/>
                <a:cs typeface="Nunito"/>
                <a:sym typeface="Nunito"/>
              </a:rPr>
              <a:t>An Overview of AI Risks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
                                        </p:tgtEl>
                                        <p:attrNameLst>
                                          <p:attrName>style.visibility</p:attrName>
                                        </p:attrNameLst>
                                      </p:cBhvr>
                                      <p:to>
                                        <p:strVal val="visible"/>
                                      </p:to>
                                    </p:set>
                                    <p:animEffect filter="fade" transition="in">
                                      <p:cBhvr>
                                        <p:cTn dur="300"/>
                                        <p:tgtEl>
                                          <p:spTgt spid="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300"/>
                                        <p:tgtEl>
                                          <p:spTgt spid="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
                                        </p:tgtEl>
                                        <p:attrNameLst>
                                          <p:attrName>style.visibility</p:attrName>
                                        </p:attrNameLst>
                                      </p:cBhvr>
                                      <p:to>
                                        <p:strVal val="visible"/>
                                      </p:to>
                                    </p:set>
                                    <p:animEffect filter="fade" transition="in">
                                      <p:cBhvr>
                                        <p:cTn dur="300"/>
                                        <p:tgtEl>
                                          <p:spTgt spid="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8" name="Shape 238"/>
        <p:cNvGrpSpPr/>
        <p:nvPr/>
      </p:nvGrpSpPr>
      <p:grpSpPr>
        <a:xfrm>
          <a:off x="0" y="0"/>
          <a:ext cx="0" cy="0"/>
          <a:chOff x="0" y="0"/>
          <a:chExt cx="0" cy="0"/>
        </a:xfrm>
      </p:grpSpPr>
      <p:sp>
        <p:nvSpPr>
          <p:cNvPr id="239" name="Google Shape;239;p32"/>
          <p:cNvSpPr txBox="1"/>
          <p:nvPr>
            <p:ph type="title"/>
          </p:nvPr>
        </p:nvSpPr>
        <p:spPr>
          <a:xfrm>
            <a:off x="311700" y="138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AIs could concentrate power in the hands of bad actors </a:t>
            </a:r>
            <a:endParaRPr/>
          </a:p>
        </p:txBody>
      </p:sp>
      <p:sp>
        <p:nvSpPr>
          <p:cNvPr id="240" name="Google Shape;240;p32"/>
          <p:cNvSpPr txBox="1"/>
          <p:nvPr>
            <p:ph idx="1" type="body"/>
          </p:nvPr>
        </p:nvSpPr>
        <p:spPr>
          <a:xfrm>
            <a:off x="311700" y="1589350"/>
            <a:ext cx="5970600" cy="29796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It may become easier to centralize intelligence.</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could make it easier to produce and maintain totalitarian regimes.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Automated states may be less dependent on (mortal) human dictators, increasing their longevity.</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Power could also be concentrated in corporations.</a:t>
            </a:r>
            <a:endParaRPr sz="2000">
              <a:solidFill>
                <a:schemeClr val="dk1"/>
              </a:solidFill>
              <a:latin typeface="Nunito"/>
              <a:ea typeface="Nunito"/>
              <a:cs typeface="Nunito"/>
              <a:sym typeface="Nunito"/>
            </a:endParaRPr>
          </a:p>
        </p:txBody>
      </p:sp>
      <p:pic>
        <p:nvPicPr>
          <p:cNvPr id="241" name="Google Shape;241;p32"/>
          <p:cNvPicPr preferRelativeResize="0"/>
          <p:nvPr/>
        </p:nvPicPr>
        <p:blipFill>
          <a:blip r:embed="rId3">
            <a:alphaModFix/>
          </a:blip>
          <a:stretch>
            <a:fillRect/>
          </a:stretch>
        </p:blipFill>
        <p:spPr>
          <a:xfrm>
            <a:off x="6621474" y="1836687"/>
            <a:ext cx="2033725" cy="1707651"/>
          </a:xfrm>
          <a:prstGeom prst="rect">
            <a:avLst/>
          </a:prstGeom>
          <a:noFill/>
          <a:ln>
            <a:noFill/>
          </a:ln>
        </p:spPr>
      </p:pic>
      <p:sp>
        <p:nvSpPr>
          <p:cNvPr id="242" name="Google Shape;242;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43" name="Google Shape;243;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17</a:t>
            </a:r>
            <a:endParaRPr b="0" i="0" sz="1300" u="none" cap="none" strike="noStrike">
              <a:solidFill>
                <a:srgbClr val="FFFFFF"/>
              </a:solidFill>
              <a:latin typeface="Nunito"/>
              <a:ea typeface="Nunito"/>
              <a:cs typeface="Nunito"/>
              <a:sym typeface="Nunito"/>
            </a:endParaRPr>
          </a:p>
        </p:txBody>
      </p:sp>
      <p:sp>
        <p:nvSpPr>
          <p:cNvPr id="244" name="Google Shape;244;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xEl>
                                              <p:pRg end="0" st="0"/>
                                            </p:txEl>
                                          </p:spTgt>
                                        </p:tgtEl>
                                        <p:attrNameLst>
                                          <p:attrName>style.visibility</p:attrName>
                                        </p:attrNameLst>
                                      </p:cBhvr>
                                      <p:to>
                                        <p:strVal val="visible"/>
                                      </p:to>
                                    </p:set>
                                    <p:animEffect filter="fade" transition="in">
                                      <p:cBhvr>
                                        <p:cTn dur="300"/>
                                        <p:tgtEl>
                                          <p:spTgt spid="24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xEl>
                                              <p:pRg end="1" st="1"/>
                                            </p:txEl>
                                          </p:spTgt>
                                        </p:tgtEl>
                                        <p:attrNameLst>
                                          <p:attrName>style.visibility</p:attrName>
                                        </p:attrNameLst>
                                      </p:cBhvr>
                                      <p:to>
                                        <p:strVal val="visible"/>
                                      </p:to>
                                    </p:set>
                                    <p:animEffect filter="fade" transition="in">
                                      <p:cBhvr>
                                        <p:cTn dur="300"/>
                                        <p:tgtEl>
                                          <p:spTgt spid="24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xEl>
                                              <p:pRg end="2" st="2"/>
                                            </p:txEl>
                                          </p:spTgt>
                                        </p:tgtEl>
                                        <p:attrNameLst>
                                          <p:attrName>style.visibility</p:attrName>
                                        </p:attrNameLst>
                                      </p:cBhvr>
                                      <p:to>
                                        <p:strVal val="visible"/>
                                      </p:to>
                                    </p:set>
                                    <p:animEffect filter="fade" transition="in">
                                      <p:cBhvr>
                                        <p:cTn dur="300"/>
                                        <p:tgtEl>
                                          <p:spTgt spid="24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
                                            <p:txEl>
                                              <p:pRg end="3" st="3"/>
                                            </p:txEl>
                                          </p:spTgt>
                                        </p:tgtEl>
                                        <p:attrNameLst>
                                          <p:attrName>style.visibility</p:attrName>
                                        </p:attrNameLst>
                                      </p:cBhvr>
                                      <p:to>
                                        <p:strVal val="visible"/>
                                      </p:to>
                                    </p:set>
                                    <p:animEffect filter="fade" transition="in">
                                      <p:cBhvr>
                                        <p:cTn dur="300"/>
                                        <p:tgtEl>
                                          <p:spTgt spid="24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8" name="Shape 248"/>
        <p:cNvGrpSpPr/>
        <p:nvPr/>
      </p:nvGrpSpPr>
      <p:grpSpPr>
        <a:xfrm>
          <a:off x="0" y="0"/>
          <a:ext cx="0" cy="0"/>
          <a:chOff x="0" y="0"/>
          <a:chExt cx="0" cy="0"/>
        </a:xfrm>
      </p:grpSpPr>
      <p:sp>
        <p:nvSpPr>
          <p:cNvPr id="249" name="Google Shape;249;p33"/>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Locking in certain values could curtail moral progress</a:t>
            </a:r>
            <a:endParaRPr/>
          </a:p>
        </p:txBody>
      </p:sp>
      <p:sp>
        <p:nvSpPr>
          <p:cNvPr id="250" name="Google Shape;250;p33"/>
          <p:cNvSpPr txBox="1"/>
          <p:nvPr>
            <p:ph idx="1" type="body"/>
          </p:nvPr>
        </p:nvSpPr>
        <p:spPr>
          <a:xfrm>
            <a:off x="311700" y="1595275"/>
            <a:ext cx="5908200" cy="20736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It might be dangerous to “hard code” values into AI</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Once these views are learned, it could be difficult to remove them or ‘start again’</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Analogous situation: constitutional design</a:t>
            </a:r>
            <a:endParaRPr sz="2000">
              <a:solidFill>
                <a:schemeClr val="dk1"/>
              </a:solidFill>
              <a:latin typeface="Nunito"/>
              <a:ea typeface="Nunito"/>
              <a:cs typeface="Nunito"/>
              <a:sym typeface="Nunito"/>
            </a:endParaRPr>
          </a:p>
        </p:txBody>
      </p:sp>
      <p:pic>
        <p:nvPicPr>
          <p:cNvPr id="251" name="Google Shape;251;p33"/>
          <p:cNvPicPr preferRelativeResize="0"/>
          <p:nvPr/>
        </p:nvPicPr>
        <p:blipFill>
          <a:blip r:embed="rId3">
            <a:alphaModFix/>
          </a:blip>
          <a:stretch>
            <a:fillRect/>
          </a:stretch>
        </p:blipFill>
        <p:spPr>
          <a:xfrm>
            <a:off x="6473450" y="1991725"/>
            <a:ext cx="2090299" cy="1737901"/>
          </a:xfrm>
          <a:prstGeom prst="rect">
            <a:avLst/>
          </a:prstGeom>
          <a:noFill/>
          <a:ln>
            <a:noFill/>
          </a:ln>
        </p:spPr>
      </p:pic>
      <p:sp>
        <p:nvSpPr>
          <p:cNvPr id="252" name="Google Shape;252;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53" name="Google Shape;253;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21</a:t>
            </a:r>
            <a:endParaRPr b="0" i="0" sz="1300" u="none" cap="none" strike="noStrike">
              <a:solidFill>
                <a:srgbClr val="FFFFFF"/>
              </a:solidFill>
              <a:latin typeface="Nunito"/>
              <a:ea typeface="Nunito"/>
              <a:cs typeface="Nunito"/>
              <a:sym typeface="Nunito"/>
            </a:endParaRPr>
          </a:p>
        </p:txBody>
      </p:sp>
      <p:sp>
        <p:nvSpPr>
          <p:cNvPr id="254" name="Google Shape;254;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4"/>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Ways</a:t>
            </a:r>
            <a:r>
              <a:rPr lang="en"/>
              <a:t> to Reduce Malicious Use</a:t>
            </a:r>
            <a:endParaRPr/>
          </a:p>
        </p:txBody>
      </p:sp>
      <p:sp>
        <p:nvSpPr>
          <p:cNvPr id="260" name="Google Shape;260;p34"/>
          <p:cNvSpPr txBox="1"/>
          <p:nvPr>
            <p:ph idx="1" type="body"/>
          </p:nvPr>
        </p:nvSpPr>
        <p:spPr>
          <a:xfrm>
            <a:off x="311700" y="1409700"/>
            <a:ext cx="8520600" cy="26259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Structured access, especially for biological uses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Legal liability for developers of general purpose AIs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Making AI systems harder to jailbreak</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Advances in defensive technology:</a:t>
            </a:r>
            <a:endParaRPr sz="2000">
              <a:solidFill>
                <a:schemeClr val="dk1"/>
              </a:solidFill>
              <a:latin typeface="Nunito"/>
              <a:ea typeface="Nunito"/>
              <a:cs typeface="Nunito"/>
              <a:sym typeface="Nunito"/>
            </a:endParaRPr>
          </a:p>
          <a:p>
            <a:pPr indent="-355600" lvl="1" marL="9144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Biodefense, in particular metagenomic sequencing</a:t>
            </a:r>
            <a:endParaRPr sz="2000">
              <a:solidFill>
                <a:schemeClr val="dk1"/>
              </a:solidFill>
              <a:latin typeface="Nunito"/>
              <a:ea typeface="Nunito"/>
              <a:cs typeface="Nunito"/>
              <a:sym typeface="Nunito"/>
            </a:endParaRPr>
          </a:p>
          <a:p>
            <a:pPr indent="-355600" lvl="1" marL="914400" rtl="0" algn="l">
              <a:lnSpc>
                <a:spcPct val="100000"/>
              </a:lnSpc>
              <a:spcBef>
                <a:spcPts val="16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Anomaly detection</a:t>
            </a:r>
            <a:endParaRPr sz="2000">
              <a:solidFill>
                <a:schemeClr val="dk1"/>
              </a:solidFill>
              <a:latin typeface="Nunito"/>
              <a:ea typeface="Nunito"/>
              <a:cs typeface="Nunito"/>
              <a:sym typeface="Nunito"/>
            </a:endParaRPr>
          </a:p>
        </p:txBody>
      </p:sp>
      <p:sp>
        <p:nvSpPr>
          <p:cNvPr id="261" name="Google Shape;261;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62" name="Google Shape;262;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63" name="Google Shape;263;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0" st="0"/>
                                            </p:txEl>
                                          </p:spTgt>
                                        </p:tgtEl>
                                        <p:attrNameLst>
                                          <p:attrName>style.visibility</p:attrName>
                                        </p:attrNameLst>
                                      </p:cBhvr>
                                      <p:to>
                                        <p:strVal val="visible"/>
                                      </p:to>
                                    </p:set>
                                    <p:animEffect filter="fade" transition="in">
                                      <p:cBhvr>
                                        <p:cTn dur="300"/>
                                        <p:tgtEl>
                                          <p:spTgt spid="26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1" st="1"/>
                                            </p:txEl>
                                          </p:spTgt>
                                        </p:tgtEl>
                                        <p:attrNameLst>
                                          <p:attrName>style.visibility</p:attrName>
                                        </p:attrNameLst>
                                      </p:cBhvr>
                                      <p:to>
                                        <p:strVal val="visible"/>
                                      </p:to>
                                    </p:set>
                                    <p:animEffect filter="fade" transition="in">
                                      <p:cBhvr>
                                        <p:cTn dur="300"/>
                                        <p:tgtEl>
                                          <p:spTgt spid="26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2" st="2"/>
                                            </p:txEl>
                                          </p:spTgt>
                                        </p:tgtEl>
                                        <p:attrNameLst>
                                          <p:attrName>style.visibility</p:attrName>
                                        </p:attrNameLst>
                                      </p:cBhvr>
                                      <p:to>
                                        <p:strVal val="visible"/>
                                      </p:to>
                                    </p:set>
                                    <p:animEffect filter="fade" transition="in">
                                      <p:cBhvr>
                                        <p:cTn dur="300"/>
                                        <p:tgtEl>
                                          <p:spTgt spid="26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3" st="3"/>
                                            </p:txEl>
                                          </p:spTgt>
                                        </p:tgtEl>
                                        <p:attrNameLst>
                                          <p:attrName>style.visibility</p:attrName>
                                        </p:attrNameLst>
                                      </p:cBhvr>
                                      <p:to>
                                        <p:strVal val="visible"/>
                                      </p:to>
                                    </p:set>
                                    <p:animEffect filter="fade" transition="in">
                                      <p:cBhvr>
                                        <p:cTn dur="300"/>
                                        <p:tgtEl>
                                          <p:spTgt spid="26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4" st="4"/>
                                            </p:txEl>
                                          </p:spTgt>
                                        </p:tgtEl>
                                        <p:attrNameLst>
                                          <p:attrName>style.visibility</p:attrName>
                                        </p:attrNameLst>
                                      </p:cBhvr>
                                      <p:to>
                                        <p:strVal val="visible"/>
                                      </p:to>
                                    </p:set>
                                    <p:animEffect filter="fade" transition="in">
                                      <p:cBhvr>
                                        <p:cTn dur="300"/>
                                        <p:tgtEl>
                                          <p:spTgt spid="26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xEl>
                                              <p:pRg end="5" st="5"/>
                                            </p:txEl>
                                          </p:spTgt>
                                        </p:tgtEl>
                                        <p:attrNameLst>
                                          <p:attrName>style.visibility</p:attrName>
                                        </p:attrNameLst>
                                      </p:cBhvr>
                                      <p:to>
                                        <p:strVal val="visible"/>
                                      </p:to>
                                    </p:set>
                                    <p:animEffect filter="fade" transition="in">
                                      <p:cBhvr>
                                        <p:cTn dur="300"/>
                                        <p:tgtEl>
                                          <p:spTgt spid="26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7" name="Shape 267"/>
        <p:cNvGrpSpPr/>
        <p:nvPr/>
      </p:nvGrpSpPr>
      <p:grpSpPr>
        <a:xfrm>
          <a:off x="0" y="0"/>
          <a:ext cx="0" cy="0"/>
          <a:chOff x="0" y="0"/>
          <a:chExt cx="0" cy="0"/>
        </a:xfrm>
      </p:grpSpPr>
      <p:sp>
        <p:nvSpPr>
          <p:cNvPr id="268" name="Google Shape;268;p35"/>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Old tensions, new considerations</a:t>
            </a:r>
            <a:endParaRPr/>
          </a:p>
        </p:txBody>
      </p:sp>
      <p:sp>
        <p:nvSpPr>
          <p:cNvPr id="269" name="Google Shape;269;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Offense/defense balance</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Dual use of technologies (“is it deadly?”→“make it deadly”)</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Risks from concentration vs. diffusion of power</a:t>
            </a:r>
            <a:endParaRPr sz="2000">
              <a:solidFill>
                <a:schemeClr val="dk1"/>
              </a:solidFill>
              <a:latin typeface="Nunito"/>
              <a:ea typeface="Nunito"/>
              <a:cs typeface="Nunito"/>
              <a:sym typeface="Nunito"/>
            </a:endParaRPr>
          </a:p>
        </p:txBody>
      </p:sp>
      <p:sp>
        <p:nvSpPr>
          <p:cNvPr id="270" name="Google Shape;270;p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1" name="Google Shape;271;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2" name="Google Shape;272;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6"/>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Taxonomizing Major Sources of Risk</a:t>
            </a:r>
            <a:endParaRPr sz="3600">
              <a:latin typeface="Nunito"/>
              <a:ea typeface="Nunito"/>
              <a:cs typeface="Nunito"/>
              <a:sym typeface="Nunito"/>
            </a:endParaRPr>
          </a:p>
        </p:txBody>
      </p:sp>
      <p:pic>
        <p:nvPicPr>
          <p:cNvPr id="278" name="Google Shape;278;p36"/>
          <p:cNvPicPr preferRelativeResize="0"/>
          <p:nvPr/>
        </p:nvPicPr>
        <p:blipFill rotWithShape="1">
          <a:blip r:embed="rId3">
            <a:alphaModFix/>
          </a:blip>
          <a:srcRect b="0" l="48228" r="20793" t="0"/>
          <a:stretch/>
        </p:blipFill>
        <p:spPr>
          <a:xfrm>
            <a:off x="1591400" y="2923125"/>
            <a:ext cx="2611323" cy="1378850"/>
          </a:xfrm>
          <a:prstGeom prst="rect">
            <a:avLst/>
          </a:prstGeom>
          <a:noFill/>
          <a:ln>
            <a:noFill/>
          </a:ln>
        </p:spPr>
      </p:pic>
      <p:pic>
        <p:nvPicPr>
          <p:cNvPr id="279" name="Google Shape;279;p36"/>
          <p:cNvPicPr preferRelativeResize="0"/>
          <p:nvPr/>
        </p:nvPicPr>
        <p:blipFill rotWithShape="1">
          <a:blip r:embed="rId3">
            <a:alphaModFix/>
          </a:blip>
          <a:srcRect b="0" l="0" r="79970" t="0"/>
          <a:stretch/>
        </p:blipFill>
        <p:spPr>
          <a:xfrm>
            <a:off x="2180104" y="1192900"/>
            <a:ext cx="1688499" cy="1378850"/>
          </a:xfrm>
          <a:prstGeom prst="rect">
            <a:avLst/>
          </a:prstGeom>
          <a:noFill/>
          <a:ln>
            <a:noFill/>
          </a:ln>
        </p:spPr>
      </p:pic>
      <p:pic>
        <p:nvPicPr>
          <p:cNvPr id="280" name="Google Shape;280;p36"/>
          <p:cNvPicPr preferRelativeResize="0"/>
          <p:nvPr/>
        </p:nvPicPr>
        <p:blipFill rotWithShape="1">
          <a:blip r:embed="rId3">
            <a:alphaModFix/>
          </a:blip>
          <a:srcRect b="0" l="22395" r="53999" t="0"/>
          <a:stretch/>
        </p:blipFill>
        <p:spPr>
          <a:xfrm>
            <a:off x="4897304" y="1192900"/>
            <a:ext cx="1989975" cy="1378850"/>
          </a:xfrm>
          <a:prstGeom prst="rect">
            <a:avLst/>
          </a:prstGeom>
          <a:noFill/>
          <a:ln>
            <a:noFill/>
          </a:ln>
        </p:spPr>
      </p:pic>
      <p:pic>
        <p:nvPicPr>
          <p:cNvPr id="281" name="Google Shape;281;p36"/>
          <p:cNvPicPr preferRelativeResize="0"/>
          <p:nvPr/>
        </p:nvPicPr>
        <p:blipFill rotWithShape="1">
          <a:blip r:embed="rId3">
            <a:alphaModFix/>
          </a:blip>
          <a:srcRect b="0" l="81987" r="0" t="0"/>
          <a:stretch/>
        </p:blipFill>
        <p:spPr>
          <a:xfrm>
            <a:off x="5027587" y="2844000"/>
            <a:ext cx="1518403" cy="1378850"/>
          </a:xfrm>
          <a:prstGeom prst="rect">
            <a:avLst/>
          </a:prstGeom>
          <a:noFill/>
          <a:ln>
            <a:noFill/>
          </a:ln>
        </p:spPr>
      </p:pic>
      <p:sp>
        <p:nvSpPr>
          <p:cNvPr id="282" name="Google Shape;282;p36"/>
          <p:cNvSpPr/>
          <p:nvPr/>
        </p:nvSpPr>
        <p:spPr>
          <a:xfrm>
            <a:off x="4531275" y="975500"/>
            <a:ext cx="2567100" cy="18684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283" name="Google Shape;283;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84" name="Google Shape;284;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85" name="Google Shape;285;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3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7"/>
          <p:cNvSpPr txBox="1"/>
          <p:nvPr>
            <p:ph type="title"/>
          </p:nvPr>
        </p:nvSpPr>
        <p:spPr>
          <a:xfrm>
            <a:off x="0" y="1929850"/>
            <a:ext cx="9144000" cy="851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AI Racing</a:t>
            </a:r>
            <a:r>
              <a:rPr lang="en"/>
              <a:t> Dynamics</a:t>
            </a:r>
            <a:endParaRPr sz="3600">
              <a:latin typeface="Nunito"/>
              <a:ea typeface="Nunito"/>
              <a:cs typeface="Nunito"/>
              <a:sym typeface="Nunito"/>
            </a:endParaRPr>
          </a:p>
        </p:txBody>
      </p:sp>
      <p:sp>
        <p:nvSpPr>
          <p:cNvPr id="291" name="Google Shape;291;p37"/>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i="1" lang="en" sz="2000">
                <a:solidFill>
                  <a:schemeClr val="dk1"/>
                </a:solidFill>
                <a:latin typeface="Nunito"/>
                <a:ea typeface="Nunito"/>
                <a:cs typeface="Nunito"/>
                <a:sym typeface="Nunito"/>
              </a:rPr>
              <a:t>Risks from competition to develop increasingly powerful</a:t>
            </a:r>
            <a:br>
              <a:rPr i="1" lang="en" sz="2000">
                <a:solidFill>
                  <a:schemeClr val="dk1"/>
                </a:solidFill>
                <a:latin typeface="Nunito"/>
                <a:ea typeface="Nunito"/>
                <a:cs typeface="Nunito"/>
                <a:sym typeface="Nunito"/>
              </a:rPr>
            </a:br>
            <a:r>
              <a:rPr i="1" lang="en" sz="2000">
                <a:solidFill>
                  <a:schemeClr val="dk1"/>
                </a:solidFill>
                <a:latin typeface="Nunito"/>
                <a:ea typeface="Nunito"/>
                <a:cs typeface="Nunito"/>
                <a:sym typeface="Nunito"/>
              </a:rPr>
              <a:t> AI systems, </a:t>
            </a:r>
            <a:r>
              <a:rPr i="1" lang="en" sz="2000">
                <a:solidFill>
                  <a:schemeClr val="dk1"/>
                </a:solidFill>
                <a:latin typeface="Nunito"/>
                <a:ea typeface="Nunito"/>
                <a:cs typeface="Nunito"/>
                <a:sym typeface="Nunito"/>
              </a:rPr>
              <a:t>between militaries, corporations or others</a:t>
            </a:r>
            <a:endParaRPr b="0" i="1" sz="2000" u="none" cap="none" strike="noStrike">
              <a:solidFill>
                <a:schemeClr val="dk1"/>
              </a:solidFill>
              <a:latin typeface="Nunito"/>
              <a:ea typeface="Nunito"/>
              <a:cs typeface="Nunito"/>
              <a:sym typeface="Nunito"/>
            </a:endParaRPr>
          </a:p>
        </p:txBody>
      </p:sp>
      <p:sp>
        <p:nvSpPr>
          <p:cNvPr id="292" name="Google Shape;292;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93" name="Google Shape;293;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94" name="Google Shape;294;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300"/>
                                        <p:tgtEl>
                                          <p:spTgt spid="2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8"/>
          <p:cNvSpPr txBox="1"/>
          <p:nvPr>
            <p:ph type="title"/>
          </p:nvPr>
        </p:nvSpPr>
        <p:spPr>
          <a:xfrm>
            <a:off x="311700" y="243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Military AI arms race</a:t>
            </a:r>
            <a:endParaRPr/>
          </a:p>
        </p:txBody>
      </p:sp>
      <p:sp>
        <p:nvSpPr>
          <p:cNvPr id="300" name="Google Shape;300;p38"/>
          <p:cNvSpPr txBox="1"/>
          <p:nvPr/>
        </p:nvSpPr>
        <p:spPr>
          <a:xfrm>
            <a:off x="311700" y="1058425"/>
            <a:ext cx="5904000" cy="33189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000000"/>
              </a:buClr>
              <a:buSzPts val="1800"/>
              <a:buFont typeface="Nunito"/>
              <a:buChar char="●"/>
            </a:pPr>
            <a:r>
              <a:rPr lang="en" sz="1800">
                <a:solidFill>
                  <a:srgbClr val="000000"/>
                </a:solidFill>
                <a:latin typeface="Nunito"/>
                <a:ea typeface="Nunito"/>
                <a:cs typeface="Nunito"/>
                <a:sym typeface="Nunito"/>
              </a:rPr>
              <a:t>AI for military applications is paving the way for a new era in military technology</a:t>
            </a:r>
            <a:endParaRPr sz="1800">
              <a:solidFill>
                <a:srgbClr val="000000"/>
              </a:solidFill>
              <a:latin typeface="Nunito"/>
              <a:ea typeface="Nunito"/>
              <a:cs typeface="Nunito"/>
              <a:sym typeface="Nunito"/>
            </a:endParaRPr>
          </a:p>
          <a:p>
            <a:pPr indent="-342900" lvl="0" marL="457200" rtl="0" algn="l">
              <a:lnSpc>
                <a:spcPct val="115000"/>
              </a:lnSpc>
              <a:spcBef>
                <a:spcPts val="0"/>
              </a:spcBef>
              <a:spcAft>
                <a:spcPts val="0"/>
              </a:spcAft>
              <a:buClr>
                <a:srgbClr val="000000"/>
              </a:buClr>
              <a:buSzPts val="1800"/>
              <a:buFont typeface="Nunito"/>
              <a:buChar char="●"/>
            </a:pPr>
            <a:r>
              <a:rPr lang="en" sz="1800">
                <a:solidFill>
                  <a:srgbClr val="000000"/>
                </a:solidFill>
                <a:latin typeface="Nunito"/>
                <a:ea typeface="Nunito"/>
                <a:cs typeface="Nunito"/>
                <a:sym typeface="Nunito"/>
              </a:rPr>
              <a:t>Potential consequences rival those of gunpowder and nuclear arms in what has been described as the “third revolution in warfare.”</a:t>
            </a:r>
            <a:endParaRPr sz="1800">
              <a:solidFill>
                <a:srgbClr val="000000"/>
              </a:solidFill>
              <a:latin typeface="Nunito"/>
              <a:ea typeface="Nunito"/>
              <a:cs typeface="Nunito"/>
              <a:sym typeface="Nunito"/>
            </a:endParaRPr>
          </a:p>
          <a:p>
            <a:pPr indent="-342900" lvl="0" marL="457200" rtl="0" algn="l">
              <a:lnSpc>
                <a:spcPct val="115000"/>
              </a:lnSpc>
              <a:spcBef>
                <a:spcPts val="0"/>
              </a:spcBef>
              <a:spcAft>
                <a:spcPts val="0"/>
              </a:spcAft>
              <a:buClr>
                <a:srgbClr val="000000"/>
              </a:buClr>
              <a:buSzPts val="1800"/>
              <a:buFont typeface="Nunito"/>
              <a:buChar char="●"/>
            </a:pPr>
            <a:r>
              <a:rPr lang="en" sz="1800">
                <a:solidFill>
                  <a:srgbClr val="000000"/>
                </a:solidFill>
                <a:latin typeface="Nunito"/>
                <a:ea typeface="Nunito"/>
                <a:cs typeface="Nunito"/>
                <a:sym typeface="Nunito"/>
              </a:rPr>
              <a:t>The weaponization of AI presents numerous hazards, such as lethal autonomous weapons, the potential for more destructive wars, the possibility of accidental usage or loss of control</a:t>
            </a:r>
            <a:endParaRPr sz="1800">
              <a:solidFill>
                <a:srgbClr val="000000"/>
              </a:solidFill>
              <a:latin typeface="Nunito"/>
              <a:ea typeface="Nunito"/>
              <a:cs typeface="Nunito"/>
              <a:sym typeface="Nunito"/>
            </a:endParaRPr>
          </a:p>
          <a:p>
            <a:pPr indent="0" lvl="0" marL="457200" rtl="0" algn="l">
              <a:lnSpc>
                <a:spcPct val="115000"/>
              </a:lnSpc>
              <a:spcBef>
                <a:spcPts val="0"/>
              </a:spcBef>
              <a:spcAft>
                <a:spcPts val="0"/>
              </a:spcAft>
              <a:buNone/>
            </a:pPr>
            <a:r>
              <a:t/>
            </a:r>
            <a:endParaRPr sz="1800">
              <a:solidFill>
                <a:srgbClr val="000000"/>
              </a:solidFill>
              <a:latin typeface="Nunito"/>
              <a:ea typeface="Nunito"/>
              <a:cs typeface="Nunito"/>
              <a:sym typeface="Nunito"/>
            </a:endParaRPr>
          </a:p>
        </p:txBody>
      </p:sp>
      <p:pic>
        <p:nvPicPr>
          <p:cNvPr id="301" name="Google Shape;301;p38"/>
          <p:cNvPicPr preferRelativeResize="0"/>
          <p:nvPr/>
        </p:nvPicPr>
        <p:blipFill>
          <a:blip r:embed="rId3">
            <a:alphaModFix/>
          </a:blip>
          <a:stretch>
            <a:fillRect/>
          </a:stretch>
        </p:blipFill>
        <p:spPr>
          <a:xfrm>
            <a:off x="6388250" y="1058425"/>
            <a:ext cx="2169501" cy="1797625"/>
          </a:xfrm>
          <a:prstGeom prst="rect">
            <a:avLst/>
          </a:prstGeom>
          <a:noFill/>
          <a:ln>
            <a:noFill/>
          </a:ln>
        </p:spPr>
      </p:pic>
      <p:pic>
        <p:nvPicPr>
          <p:cNvPr id="302" name="Google Shape;302;p38"/>
          <p:cNvPicPr preferRelativeResize="0"/>
          <p:nvPr/>
        </p:nvPicPr>
        <p:blipFill>
          <a:blip r:embed="rId4">
            <a:alphaModFix/>
          </a:blip>
          <a:stretch>
            <a:fillRect/>
          </a:stretch>
        </p:blipFill>
        <p:spPr>
          <a:xfrm>
            <a:off x="6248625" y="3248525"/>
            <a:ext cx="2765400" cy="1382700"/>
          </a:xfrm>
          <a:prstGeom prst="rect">
            <a:avLst/>
          </a:prstGeom>
          <a:noFill/>
          <a:ln>
            <a:noFill/>
          </a:ln>
        </p:spPr>
      </p:pic>
      <p:sp>
        <p:nvSpPr>
          <p:cNvPr id="303" name="Google Shape;303;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4" name="Google Shape;304;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5" name="Google Shape;305;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9"/>
          <p:cNvSpPr txBox="1"/>
          <p:nvPr>
            <p:ph type="title"/>
          </p:nvPr>
        </p:nvSpPr>
        <p:spPr>
          <a:xfrm>
            <a:off x="311700" y="-121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Automated Warfare</a:t>
            </a:r>
            <a:endParaRPr sz="2500">
              <a:latin typeface="Nunito"/>
              <a:ea typeface="Nunito"/>
              <a:cs typeface="Nunito"/>
              <a:sym typeface="Nunito"/>
            </a:endParaRPr>
          </a:p>
          <a:p>
            <a:pPr indent="0" lvl="0" marL="0" rtl="0" algn="ctr">
              <a:spcBef>
                <a:spcPts val="0"/>
              </a:spcBef>
              <a:spcAft>
                <a:spcPts val="0"/>
              </a:spcAft>
              <a:buClr>
                <a:schemeClr val="dk1"/>
              </a:buClr>
              <a:buSzPts val="990"/>
              <a:buFont typeface="Arial"/>
              <a:buNone/>
            </a:pPr>
            <a:r>
              <a:t/>
            </a:r>
            <a:endParaRPr sz="2500">
              <a:latin typeface="Nunito"/>
              <a:ea typeface="Nunito"/>
              <a:cs typeface="Nunito"/>
              <a:sym typeface="Nunito"/>
            </a:endParaRPr>
          </a:p>
          <a:p>
            <a:pPr indent="0" lvl="0" marL="0" rtl="0" algn="ctr">
              <a:spcBef>
                <a:spcPts val="0"/>
              </a:spcBef>
              <a:spcAft>
                <a:spcPts val="0"/>
              </a:spcAft>
              <a:buNone/>
            </a:pPr>
            <a:r>
              <a:t/>
            </a:r>
            <a:endParaRPr sz="2500"/>
          </a:p>
        </p:txBody>
      </p:sp>
      <p:sp>
        <p:nvSpPr>
          <p:cNvPr id="311" name="Google Shape;311;p39"/>
          <p:cNvSpPr txBox="1"/>
          <p:nvPr>
            <p:ph idx="1" type="body"/>
          </p:nvPr>
        </p:nvSpPr>
        <p:spPr>
          <a:xfrm>
            <a:off x="311700" y="10381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AIs speed up the pace of war, which makes AIs more necessary</a:t>
            </a:r>
            <a:endParaRPr>
              <a:solidFill>
                <a:schemeClr val="dk1"/>
              </a:solidFill>
              <a:latin typeface="Nunito"/>
              <a:ea typeface="Nunito"/>
              <a:cs typeface="Nunito"/>
              <a:sym typeface="Nunito"/>
            </a:endParaRPr>
          </a:p>
          <a:p>
            <a:pPr indent="0" lvl="0" marL="45720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Automatic retaliation could escalate accidents into war - such as in the case of automatic weapons retaliation and nuclear weapons</a:t>
            </a:r>
            <a:endParaRPr>
              <a:solidFill>
                <a:schemeClr val="dk1"/>
              </a:solidFill>
              <a:latin typeface="Nunito"/>
              <a:ea typeface="Nunito"/>
              <a:cs typeface="Nunito"/>
              <a:sym typeface="Nunito"/>
            </a:endParaRPr>
          </a:p>
          <a:p>
            <a:pPr indent="0" lvl="0" marL="45720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Automated warfare could reduce accountability for military leaders</a:t>
            </a:r>
            <a:endParaRPr>
              <a:solidFill>
                <a:schemeClr val="dk1"/>
              </a:solidFill>
              <a:latin typeface="Nunito"/>
              <a:ea typeface="Nunito"/>
              <a:cs typeface="Nunito"/>
              <a:sym typeface="Nunito"/>
            </a:endParaRPr>
          </a:p>
          <a:p>
            <a:pPr indent="0" lvl="0" marL="45720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AIs could make war more uncertain, increasing the risk of conflict </a:t>
            </a:r>
            <a:endParaRPr>
              <a:solidFill>
                <a:schemeClr val="dk1"/>
              </a:solidFill>
              <a:latin typeface="Nunito"/>
              <a:ea typeface="Nunito"/>
              <a:cs typeface="Nunito"/>
              <a:sym typeface="Nunito"/>
            </a:endParaRPr>
          </a:p>
        </p:txBody>
      </p:sp>
      <p:sp>
        <p:nvSpPr>
          <p:cNvPr id="312" name="Google Shape;312;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3" name="Google Shape;313;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4" name="Google Shape;314;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0"/>
          <p:cNvSpPr txBox="1"/>
          <p:nvPr>
            <p:ph type="title"/>
          </p:nvPr>
        </p:nvSpPr>
        <p:spPr>
          <a:xfrm>
            <a:off x="423450" y="-1120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Corporate AI Race</a:t>
            </a:r>
            <a:endParaRPr/>
          </a:p>
        </p:txBody>
      </p:sp>
      <p:sp>
        <p:nvSpPr>
          <p:cNvPr id="320" name="Google Shape;320;p40"/>
          <p:cNvSpPr txBox="1"/>
          <p:nvPr>
            <p:ph idx="1" type="body"/>
          </p:nvPr>
        </p:nvSpPr>
        <p:spPr>
          <a:xfrm>
            <a:off x="311700" y="956050"/>
            <a:ext cx="5807700" cy="30513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Corporate races incentivize companies to disregard safety</a:t>
            </a:r>
            <a:endParaRPr>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t/>
            </a:r>
            <a:endParaRPr>
              <a:solidFill>
                <a:schemeClr val="dk1"/>
              </a:solidFill>
              <a:latin typeface="Nunito"/>
              <a:ea typeface="Nunito"/>
              <a:cs typeface="Nunito"/>
              <a:sym typeface="Nunito"/>
            </a:endParaRPr>
          </a:p>
          <a:p>
            <a:pPr indent="-342900" lvl="0" marL="457200" rtl="0" algn="l">
              <a:lnSpc>
                <a:spcPct val="100000"/>
              </a:lnSpc>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Corporations will face pressures to replace humans with AIs</a:t>
            </a:r>
            <a:endParaRPr>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t/>
            </a:r>
            <a:endParaRPr>
              <a:solidFill>
                <a:schemeClr val="dk1"/>
              </a:solidFill>
              <a:latin typeface="Nunito"/>
              <a:ea typeface="Nunito"/>
              <a:cs typeface="Nunito"/>
              <a:sym typeface="Nunito"/>
            </a:endParaRPr>
          </a:p>
          <a:p>
            <a:pPr indent="-342900" lvl="0" marL="457200" rtl="0" algn="l">
              <a:lnSpc>
                <a:spcPct val="100000"/>
              </a:lnSpc>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Eventually AIs may run most of the economy,</a:t>
            </a:r>
            <a:endParaRPr>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rPr lang="en">
                <a:solidFill>
                  <a:schemeClr val="dk1"/>
                </a:solidFill>
                <a:latin typeface="Nunito"/>
                <a:ea typeface="Nunito"/>
                <a:cs typeface="Nunito"/>
                <a:sym typeface="Nunito"/>
              </a:rPr>
              <a:t>including critical infrastructure</a:t>
            </a:r>
            <a:endParaRPr>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t/>
            </a:r>
            <a:endParaRPr>
              <a:solidFill>
                <a:schemeClr val="dk1"/>
              </a:solidFill>
              <a:latin typeface="Nunito"/>
              <a:ea typeface="Nunito"/>
              <a:cs typeface="Nunito"/>
              <a:sym typeface="Nunito"/>
            </a:endParaRPr>
          </a:p>
          <a:p>
            <a:pPr indent="-342900" lvl="0" marL="457200" rtl="0" algn="l">
              <a:lnSpc>
                <a:spcPct val="100000"/>
              </a:lnSpc>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Automation could contribute to human </a:t>
            </a:r>
            <a:endParaRPr>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rPr lang="en">
                <a:solidFill>
                  <a:schemeClr val="dk1"/>
                </a:solidFill>
                <a:latin typeface="Nunito"/>
                <a:ea typeface="Nunito"/>
                <a:cs typeface="Nunito"/>
                <a:sym typeface="Nunito"/>
              </a:rPr>
              <a:t>enfeeblement and loss of effective control</a:t>
            </a:r>
            <a:endParaRPr>
              <a:solidFill>
                <a:schemeClr val="dk1"/>
              </a:solidFill>
              <a:latin typeface="Nunito"/>
              <a:ea typeface="Nunito"/>
              <a:cs typeface="Nunito"/>
              <a:sym typeface="Nunito"/>
            </a:endParaRPr>
          </a:p>
          <a:p>
            <a:pPr indent="0" lvl="0" marL="457200" rtl="0" algn="l">
              <a:spcBef>
                <a:spcPts val="0"/>
              </a:spcBef>
              <a:spcAft>
                <a:spcPts val="0"/>
              </a:spcAft>
              <a:buNone/>
            </a:pPr>
            <a:r>
              <a:t/>
            </a:r>
            <a:endParaRPr>
              <a:solidFill>
                <a:schemeClr val="dk1"/>
              </a:solidFill>
              <a:latin typeface="Nunito"/>
              <a:ea typeface="Nunito"/>
              <a:cs typeface="Nunito"/>
              <a:sym typeface="Nunito"/>
            </a:endParaRPr>
          </a:p>
        </p:txBody>
      </p:sp>
      <p:pic>
        <p:nvPicPr>
          <p:cNvPr id="321" name="Google Shape;321;p40"/>
          <p:cNvPicPr preferRelativeResize="0"/>
          <p:nvPr/>
        </p:nvPicPr>
        <p:blipFill>
          <a:blip r:embed="rId3">
            <a:alphaModFix/>
          </a:blip>
          <a:stretch>
            <a:fillRect/>
          </a:stretch>
        </p:blipFill>
        <p:spPr>
          <a:xfrm>
            <a:off x="6268250" y="1687688"/>
            <a:ext cx="2395301" cy="1588024"/>
          </a:xfrm>
          <a:prstGeom prst="rect">
            <a:avLst/>
          </a:prstGeom>
          <a:noFill/>
          <a:ln>
            <a:noFill/>
          </a:ln>
        </p:spPr>
      </p:pic>
      <p:sp>
        <p:nvSpPr>
          <p:cNvPr id="322" name="Google Shape;322;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3" name="Google Shape;323;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4" name="Google Shape;324;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1"/>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Competitive Pressures Can Erode Safety</a:t>
            </a:r>
            <a:endParaRPr/>
          </a:p>
        </p:txBody>
      </p:sp>
      <p:sp>
        <p:nvSpPr>
          <p:cNvPr id="330" name="Google Shape;330;p41"/>
          <p:cNvSpPr txBox="1"/>
          <p:nvPr>
            <p:ph idx="1" type="body"/>
          </p:nvPr>
        </p:nvSpPr>
        <p:spPr>
          <a:xfrm>
            <a:off x="311700" y="13786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Competitive pressures are fueling a corporate AI race - Google, OpenAI, and Anthropic among others</a:t>
            </a:r>
            <a:endParaRPr>
              <a:solidFill>
                <a:schemeClr val="dk1"/>
              </a:solidFill>
              <a:latin typeface="Nunito"/>
              <a:ea typeface="Nunito"/>
              <a:cs typeface="Nunito"/>
              <a:sym typeface="Nunito"/>
            </a:endParaRPr>
          </a:p>
          <a:p>
            <a:pPr indent="0" lvl="0" marL="45720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Competition incentivizes businesses to deploy potentially unsafe AI systems - after Satya Nadella’s of Microsoft announced: “we’re going to move fast”, weeks later the company’s chatbot </a:t>
            </a:r>
            <a:r>
              <a:rPr lang="en">
                <a:solidFill>
                  <a:schemeClr val="dk1"/>
                </a:solidFill>
                <a:latin typeface="Nunito"/>
                <a:ea typeface="Nunito"/>
                <a:cs typeface="Nunito"/>
                <a:sym typeface="Nunito"/>
              </a:rPr>
              <a:t>reportedly threatened to harm users</a:t>
            </a:r>
            <a:endParaRPr>
              <a:solidFill>
                <a:schemeClr val="dk1"/>
              </a:solidFill>
              <a:latin typeface="Nunito"/>
              <a:ea typeface="Nunito"/>
              <a:cs typeface="Nunito"/>
              <a:sym typeface="Nunito"/>
            </a:endParaRPr>
          </a:p>
        </p:txBody>
      </p:sp>
      <p:sp>
        <p:nvSpPr>
          <p:cNvPr id="331" name="Google Shape;331;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32" name="Google Shape;332;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33" name="Google Shape;333;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Course Approach</a:t>
            </a:r>
            <a:endParaRPr sz="3600">
              <a:latin typeface="Nunito"/>
              <a:ea typeface="Nunito"/>
              <a:cs typeface="Nunito"/>
              <a:sym typeface="Nunito"/>
            </a:endParaRPr>
          </a:p>
        </p:txBody>
      </p:sp>
      <p:sp>
        <p:nvSpPr>
          <p:cNvPr id="74" name="Google Shape;74;p15"/>
          <p:cNvSpPr txBox="1"/>
          <p:nvPr/>
        </p:nvSpPr>
        <p:spPr>
          <a:xfrm>
            <a:off x="423400" y="790100"/>
            <a:ext cx="8409000" cy="572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solidFill>
                  <a:schemeClr val="dk1"/>
                </a:solidFill>
                <a:latin typeface="Nunito"/>
                <a:ea typeface="Nunito"/>
                <a:cs typeface="Nunito"/>
                <a:sym typeface="Nunito"/>
              </a:rPr>
              <a:t>This course covers: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An overview of risk sources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fundamentals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An overview of empirical AI safety research</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Safety engineering and complex systems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Machine ethics and normative ethics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Collective action problems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governance</a:t>
            </a:r>
            <a:endParaRPr sz="2000">
              <a:solidFill>
                <a:schemeClr val="dk1"/>
              </a:solidFill>
              <a:latin typeface="Nunito"/>
              <a:ea typeface="Nunito"/>
              <a:cs typeface="Nunito"/>
              <a:sym typeface="Nunito"/>
            </a:endParaRPr>
          </a:p>
        </p:txBody>
      </p:sp>
      <p:sp>
        <p:nvSpPr>
          <p:cNvPr id="75" name="Google Shape;75;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 name="Google Shape;76;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7" name="Google Shape;77;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0" st="0"/>
                                            </p:txEl>
                                          </p:spTgt>
                                        </p:tgtEl>
                                        <p:attrNameLst>
                                          <p:attrName>style.visibility</p:attrName>
                                        </p:attrNameLst>
                                      </p:cBhvr>
                                      <p:to>
                                        <p:strVal val="visible"/>
                                      </p:to>
                                    </p:set>
                                    <p:animEffect filter="fade" transition="in">
                                      <p:cBhvr>
                                        <p:cTn dur="300"/>
                                        <p:tgtEl>
                                          <p:spTgt spid="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1" st="1"/>
                                            </p:txEl>
                                          </p:spTgt>
                                        </p:tgtEl>
                                        <p:attrNameLst>
                                          <p:attrName>style.visibility</p:attrName>
                                        </p:attrNameLst>
                                      </p:cBhvr>
                                      <p:to>
                                        <p:strVal val="visible"/>
                                      </p:to>
                                    </p:set>
                                    <p:animEffect filter="fade" transition="in">
                                      <p:cBhvr>
                                        <p:cTn dur="300"/>
                                        <p:tgtEl>
                                          <p:spTgt spid="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2" st="2"/>
                                            </p:txEl>
                                          </p:spTgt>
                                        </p:tgtEl>
                                        <p:attrNameLst>
                                          <p:attrName>style.visibility</p:attrName>
                                        </p:attrNameLst>
                                      </p:cBhvr>
                                      <p:to>
                                        <p:strVal val="visible"/>
                                      </p:to>
                                    </p:set>
                                    <p:animEffect filter="fade" transition="in">
                                      <p:cBhvr>
                                        <p:cTn dur="300"/>
                                        <p:tgtEl>
                                          <p:spTgt spid="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3" st="3"/>
                                            </p:txEl>
                                          </p:spTgt>
                                        </p:tgtEl>
                                        <p:attrNameLst>
                                          <p:attrName>style.visibility</p:attrName>
                                        </p:attrNameLst>
                                      </p:cBhvr>
                                      <p:to>
                                        <p:strVal val="visible"/>
                                      </p:to>
                                    </p:set>
                                    <p:animEffect filter="fade" transition="in">
                                      <p:cBhvr>
                                        <p:cTn dur="300"/>
                                        <p:tgtEl>
                                          <p:spTgt spid="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4" st="4"/>
                                            </p:txEl>
                                          </p:spTgt>
                                        </p:tgtEl>
                                        <p:attrNameLst>
                                          <p:attrName>style.visibility</p:attrName>
                                        </p:attrNameLst>
                                      </p:cBhvr>
                                      <p:to>
                                        <p:strVal val="visible"/>
                                      </p:to>
                                    </p:set>
                                    <p:animEffect filter="fade" transition="in">
                                      <p:cBhvr>
                                        <p:cTn dur="300"/>
                                        <p:tgtEl>
                                          <p:spTgt spid="7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5" st="5"/>
                                            </p:txEl>
                                          </p:spTgt>
                                        </p:tgtEl>
                                        <p:attrNameLst>
                                          <p:attrName>style.visibility</p:attrName>
                                        </p:attrNameLst>
                                      </p:cBhvr>
                                      <p:to>
                                        <p:strVal val="visible"/>
                                      </p:to>
                                    </p:set>
                                    <p:animEffect filter="fade" transition="in">
                                      <p:cBhvr>
                                        <p:cTn dur="300"/>
                                        <p:tgtEl>
                                          <p:spTgt spid="7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6" st="6"/>
                                            </p:txEl>
                                          </p:spTgt>
                                        </p:tgtEl>
                                        <p:attrNameLst>
                                          <p:attrName>style.visibility</p:attrName>
                                        </p:attrNameLst>
                                      </p:cBhvr>
                                      <p:to>
                                        <p:strVal val="visible"/>
                                      </p:to>
                                    </p:set>
                                    <p:animEffect filter="fade" transition="in">
                                      <p:cBhvr>
                                        <p:cTn dur="300"/>
                                        <p:tgtEl>
                                          <p:spTgt spid="7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7" st="7"/>
                                            </p:txEl>
                                          </p:spTgt>
                                        </p:tgtEl>
                                        <p:attrNameLst>
                                          <p:attrName>style.visibility</p:attrName>
                                        </p:attrNameLst>
                                      </p:cBhvr>
                                      <p:to>
                                        <p:strVal val="visible"/>
                                      </p:to>
                                    </p:set>
                                    <p:animEffect filter="fade" transition="in">
                                      <p:cBhvr>
                                        <p:cTn dur="300"/>
                                        <p:tgtEl>
                                          <p:spTgt spid="74">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7" name="Shape 337"/>
        <p:cNvGrpSpPr/>
        <p:nvPr/>
      </p:nvGrpSpPr>
      <p:grpSpPr>
        <a:xfrm>
          <a:off x="0" y="0"/>
          <a:ext cx="0" cy="0"/>
          <a:chOff x="0" y="0"/>
          <a:chExt cx="0" cy="0"/>
        </a:xfrm>
      </p:grpSpPr>
      <p:sp>
        <p:nvSpPr>
          <p:cNvPr id="338" name="Google Shape;338;p42"/>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Incentives of corporations in AI are misaligned with those of society</a:t>
            </a:r>
            <a:endParaRPr/>
          </a:p>
        </p:txBody>
      </p:sp>
      <p:sp>
        <p:nvSpPr>
          <p:cNvPr id="339" name="Google Shape;339;p42"/>
          <p:cNvSpPr txBox="1"/>
          <p:nvPr>
            <p:ph idx="1" type="body"/>
          </p:nvPr>
        </p:nvSpPr>
        <p:spPr>
          <a:xfrm>
            <a:off x="311700" y="1414425"/>
            <a:ext cx="8520600" cy="2744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benefits of economic activity may be unevenly distributed, incentivizing those who benefit most from it to disregard the harms to others.</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14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Under intense market competition, businesses tend to focus much more on short-term gains than on long-term outcomes. </a:t>
            </a:r>
            <a:br>
              <a:rPr lang="en" sz="2000">
                <a:solidFill>
                  <a:schemeClr val="dk1"/>
                </a:solidFill>
                <a:latin typeface="Nunito"/>
                <a:ea typeface="Nunito"/>
                <a:cs typeface="Nunito"/>
                <a:sym typeface="Nunito"/>
              </a:rPr>
            </a:br>
            <a:endParaRPr sz="14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With this mindset, companies may pursue something that can make a lot of profit in the short term, even if it poses a societal risk in the long term.</a:t>
            </a:r>
            <a:endParaRPr sz="2000">
              <a:solidFill>
                <a:schemeClr val="dk1"/>
              </a:solidFill>
              <a:latin typeface="Nunito"/>
              <a:ea typeface="Nunito"/>
              <a:cs typeface="Nunito"/>
              <a:sym typeface="Nunito"/>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sp>
        <p:nvSpPr>
          <p:cNvPr id="340" name="Google Shape;340;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41" name="Google Shape;341;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26</a:t>
            </a:r>
            <a:endParaRPr b="0" i="0" sz="1300" u="none" cap="none" strike="noStrike">
              <a:solidFill>
                <a:srgbClr val="FFFFFF"/>
              </a:solidFill>
              <a:latin typeface="Nunito"/>
              <a:ea typeface="Nunito"/>
              <a:cs typeface="Nunito"/>
              <a:sym typeface="Nunito"/>
            </a:endParaRPr>
          </a:p>
        </p:txBody>
      </p:sp>
      <p:sp>
        <p:nvSpPr>
          <p:cNvPr id="342" name="Google Shape;342;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0" st="0"/>
                                            </p:txEl>
                                          </p:spTgt>
                                        </p:tgtEl>
                                        <p:attrNameLst>
                                          <p:attrName>style.visibility</p:attrName>
                                        </p:attrNameLst>
                                      </p:cBhvr>
                                      <p:to>
                                        <p:strVal val="visible"/>
                                      </p:to>
                                    </p:set>
                                    <p:animEffect filter="fade" transition="in">
                                      <p:cBhvr>
                                        <p:cTn dur="300"/>
                                        <p:tgtEl>
                                          <p:spTgt spid="3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1" st="1"/>
                                            </p:txEl>
                                          </p:spTgt>
                                        </p:tgtEl>
                                        <p:attrNameLst>
                                          <p:attrName>style.visibility</p:attrName>
                                        </p:attrNameLst>
                                      </p:cBhvr>
                                      <p:to>
                                        <p:strVal val="visible"/>
                                      </p:to>
                                    </p:set>
                                    <p:animEffect filter="fade" transition="in">
                                      <p:cBhvr>
                                        <p:cTn dur="300"/>
                                        <p:tgtEl>
                                          <p:spTgt spid="3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2" st="2"/>
                                            </p:txEl>
                                          </p:spTgt>
                                        </p:tgtEl>
                                        <p:attrNameLst>
                                          <p:attrName>style.visibility</p:attrName>
                                        </p:attrNameLst>
                                      </p:cBhvr>
                                      <p:to>
                                        <p:strVal val="visible"/>
                                      </p:to>
                                    </p:set>
                                    <p:animEffect filter="fade" transition="in">
                                      <p:cBhvr>
                                        <p:cTn dur="300"/>
                                        <p:tgtEl>
                                          <p:spTgt spid="3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3" st="3"/>
                                            </p:txEl>
                                          </p:spTgt>
                                        </p:tgtEl>
                                        <p:attrNameLst>
                                          <p:attrName>style.visibility</p:attrName>
                                        </p:attrNameLst>
                                      </p:cBhvr>
                                      <p:to>
                                        <p:strVal val="visible"/>
                                      </p:to>
                                    </p:set>
                                    <p:animEffect filter="fade" transition="in">
                                      <p:cBhvr>
                                        <p:cTn dur="300"/>
                                        <p:tgtEl>
                                          <p:spTgt spid="33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9">
                                            <p:txEl>
                                              <p:pRg end="4" st="4"/>
                                            </p:txEl>
                                          </p:spTgt>
                                        </p:tgtEl>
                                        <p:attrNameLst>
                                          <p:attrName>style.visibility</p:attrName>
                                        </p:attrNameLst>
                                      </p:cBhvr>
                                      <p:to>
                                        <p:strVal val="visible"/>
                                      </p:to>
                                    </p:set>
                                    <p:animEffect filter="fade" transition="in">
                                      <p:cBhvr>
                                        <p:cTn dur="300"/>
                                        <p:tgtEl>
                                          <p:spTgt spid="33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6" name="Shape 346"/>
        <p:cNvGrpSpPr/>
        <p:nvPr/>
      </p:nvGrpSpPr>
      <p:grpSpPr>
        <a:xfrm>
          <a:off x="0" y="0"/>
          <a:ext cx="0" cy="0"/>
          <a:chOff x="0" y="0"/>
          <a:chExt cx="0" cy="0"/>
        </a:xfrm>
      </p:grpSpPr>
      <p:sp>
        <p:nvSpPr>
          <p:cNvPr id="347" name="Google Shape;347;p43"/>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Economic competition undercuts safety</a:t>
            </a:r>
            <a:endParaRPr/>
          </a:p>
        </p:txBody>
      </p:sp>
      <p:sp>
        <p:nvSpPr>
          <p:cNvPr id="348" name="Google Shape;348;p43"/>
          <p:cNvSpPr txBox="1"/>
          <p:nvPr>
            <p:ph idx="1" type="body"/>
          </p:nvPr>
        </p:nvSpPr>
        <p:spPr>
          <a:xfrm>
            <a:off x="311700" y="13786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Competitive pressures are fueling a corporate AI race: Microsoft, Google, OpenAI and Anthropic among others, are all racing to capture market share.</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Competition incentivizes businesses to deploy potentially unsafe AI systems: after Satya Nadella’s of Microsoft announced, “We’re going to move fast,” weeks later the company’s chatbot </a:t>
            </a:r>
            <a:r>
              <a:rPr lang="en" sz="2000">
                <a:solidFill>
                  <a:schemeClr val="dk1"/>
                </a:solidFill>
                <a:latin typeface="Nunito"/>
                <a:ea typeface="Nunito"/>
                <a:cs typeface="Nunito"/>
                <a:sym typeface="Nunito"/>
              </a:rPr>
              <a:t>reportedly threatened to harm users</a:t>
            </a:r>
            <a:r>
              <a:rPr lang="en" sz="2000">
                <a:solidFill>
                  <a:schemeClr val="dk1"/>
                </a:solidFill>
                <a:latin typeface="Nunito"/>
                <a:ea typeface="Nunito"/>
                <a:cs typeface="Nunito"/>
                <a:sym typeface="Nunito"/>
              </a:rPr>
              <a:t>.</a:t>
            </a:r>
            <a:endParaRPr sz="2000">
              <a:solidFill>
                <a:schemeClr val="dk1"/>
              </a:solidFill>
              <a:latin typeface="Nunito"/>
              <a:ea typeface="Nunito"/>
              <a:cs typeface="Nunito"/>
              <a:sym typeface="Nunito"/>
            </a:endParaRPr>
          </a:p>
        </p:txBody>
      </p:sp>
      <p:sp>
        <p:nvSpPr>
          <p:cNvPr id="349" name="Google Shape;349;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0" name="Google Shape;350;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27</a:t>
            </a:r>
            <a:endParaRPr b="0" i="0" sz="1300" u="none" cap="none" strike="noStrike">
              <a:solidFill>
                <a:srgbClr val="FFFFFF"/>
              </a:solidFill>
              <a:latin typeface="Nunito"/>
              <a:ea typeface="Nunito"/>
              <a:cs typeface="Nunito"/>
              <a:sym typeface="Nunito"/>
            </a:endParaRPr>
          </a:p>
        </p:txBody>
      </p:sp>
      <p:sp>
        <p:nvSpPr>
          <p:cNvPr id="351" name="Google Shape;351;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0" st="0"/>
                                            </p:txEl>
                                          </p:spTgt>
                                        </p:tgtEl>
                                        <p:attrNameLst>
                                          <p:attrName>style.visibility</p:attrName>
                                        </p:attrNameLst>
                                      </p:cBhvr>
                                      <p:to>
                                        <p:strVal val="visible"/>
                                      </p:to>
                                    </p:set>
                                    <p:animEffect filter="fade" transition="in">
                                      <p:cBhvr>
                                        <p:cTn dur="300"/>
                                        <p:tgtEl>
                                          <p:spTgt spid="3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1" st="1"/>
                                            </p:txEl>
                                          </p:spTgt>
                                        </p:tgtEl>
                                        <p:attrNameLst>
                                          <p:attrName>style.visibility</p:attrName>
                                        </p:attrNameLst>
                                      </p:cBhvr>
                                      <p:to>
                                        <p:strVal val="visible"/>
                                      </p:to>
                                    </p:set>
                                    <p:animEffect filter="fade" transition="in">
                                      <p:cBhvr>
                                        <p:cTn dur="300"/>
                                        <p:tgtEl>
                                          <p:spTgt spid="3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xEl>
                                              <p:pRg end="2" st="2"/>
                                            </p:txEl>
                                          </p:spTgt>
                                        </p:tgtEl>
                                        <p:attrNameLst>
                                          <p:attrName>style.visibility</p:attrName>
                                        </p:attrNameLst>
                                      </p:cBhvr>
                                      <p:to>
                                        <p:strVal val="visible"/>
                                      </p:to>
                                    </p:set>
                                    <p:animEffect filter="fade" transition="in">
                                      <p:cBhvr>
                                        <p:cTn dur="300"/>
                                        <p:tgtEl>
                                          <p:spTgt spid="348">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4"/>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Competitive Pressures Contribute to Major Accidents</a:t>
            </a:r>
            <a:endParaRPr/>
          </a:p>
        </p:txBody>
      </p:sp>
      <p:sp>
        <p:nvSpPr>
          <p:cNvPr id="357" name="Google Shape;357;p44"/>
          <p:cNvSpPr txBox="1"/>
          <p:nvPr>
            <p:ph idx="1" type="body"/>
          </p:nvPr>
        </p:nvSpPr>
        <p:spPr>
          <a:xfrm>
            <a:off x="513925" y="1432413"/>
            <a:ext cx="6045000" cy="261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900">
                <a:solidFill>
                  <a:schemeClr val="dk1"/>
                </a:solidFill>
                <a:latin typeface="Nunito"/>
                <a:ea typeface="Nunito"/>
                <a:cs typeface="Nunito"/>
                <a:sym typeface="Nunito"/>
              </a:rPr>
              <a:t>Historical examples of this </a:t>
            </a:r>
            <a:r>
              <a:rPr lang="en" sz="1900">
                <a:solidFill>
                  <a:schemeClr val="dk1"/>
                </a:solidFill>
                <a:latin typeface="Nunito"/>
                <a:ea typeface="Nunito"/>
                <a:cs typeface="Nunito"/>
                <a:sym typeface="Nunito"/>
              </a:rPr>
              <a:t>include:</a:t>
            </a:r>
            <a:endParaRPr sz="1900">
              <a:solidFill>
                <a:schemeClr val="dk1"/>
              </a:solidFill>
              <a:latin typeface="Nunito"/>
              <a:ea typeface="Nunito"/>
              <a:cs typeface="Nunito"/>
              <a:sym typeface="Nunito"/>
            </a:endParaRPr>
          </a:p>
          <a:p>
            <a:pPr indent="-323850" lvl="1" marL="914400" rtl="0" algn="l">
              <a:spcBef>
                <a:spcPts val="1600"/>
              </a:spcBef>
              <a:spcAft>
                <a:spcPts val="0"/>
              </a:spcAft>
              <a:buClr>
                <a:schemeClr val="dk1"/>
              </a:buClr>
              <a:buSzPts val="1500"/>
              <a:buFont typeface="Nunito"/>
              <a:buChar char="○"/>
            </a:pPr>
            <a:r>
              <a:rPr lang="en" sz="1500">
                <a:solidFill>
                  <a:schemeClr val="dk1"/>
                </a:solidFill>
                <a:latin typeface="Nunito"/>
                <a:ea typeface="Nunito"/>
                <a:cs typeface="Nunito"/>
                <a:sym typeface="Nunito"/>
              </a:rPr>
              <a:t>1970 Ford motors’ Ford pinto, which had a tendency to ignite on impact: resulted in numerous injuries and fatalities</a:t>
            </a:r>
            <a:endParaRPr sz="1500">
              <a:solidFill>
                <a:schemeClr val="dk1"/>
              </a:solidFill>
              <a:latin typeface="Nunito"/>
              <a:ea typeface="Nunito"/>
              <a:cs typeface="Nunito"/>
              <a:sym typeface="Nunito"/>
            </a:endParaRPr>
          </a:p>
        </p:txBody>
      </p:sp>
      <p:pic>
        <p:nvPicPr>
          <p:cNvPr id="358" name="Google Shape;358;p44"/>
          <p:cNvPicPr preferRelativeResize="0"/>
          <p:nvPr/>
        </p:nvPicPr>
        <p:blipFill>
          <a:blip r:embed="rId3">
            <a:alphaModFix/>
          </a:blip>
          <a:stretch>
            <a:fillRect/>
          </a:stretch>
        </p:blipFill>
        <p:spPr>
          <a:xfrm>
            <a:off x="6719800" y="1716833"/>
            <a:ext cx="1725799" cy="1000967"/>
          </a:xfrm>
          <a:prstGeom prst="rect">
            <a:avLst/>
          </a:prstGeom>
          <a:noFill/>
          <a:ln>
            <a:noFill/>
          </a:ln>
        </p:spPr>
      </p:pic>
      <p:pic>
        <p:nvPicPr>
          <p:cNvPr id="359" name="Google Shape;359;p44"/>
          <p:cNvPicPr preferRelativeResize="0"/>
          <p:nvPr/>
        </p:nvPicPr>
        <p:blipFill>
          <a:blip r:embed="rId4">
            <a:alphaModFix/>
          </a:blip>
          <a:stretch>
            <a:fillRect/>
          </a:stretch>
        </p:blipFill>
        <p:spPr>
          <a:xfrm>
            <a:off x="6719801" y="3203113"/>
            <a:ext cx="1725798" cy="1150251"/>
          </a:xfrm>
          <a:prstGeom prst="rect">
            <a:avLst/>
          </a:prstGeom>
          <a:noFill/>
          <a:ln>
            <a:noFill/>
          </a:ln>
        </p:spPr>
      </p:pic>
      <p:sp>
        <p:nvSpPr>
          <p:cNvPr id="360" name="Google Shape;360;p44"/>
          <p:cNvSpPr txBox="1"/>
          <p:nvPr>
            <p:ph idx="1" type="body"/>
          </p:nvPr>
        </p:nvSpPr>
        <p:spPr>
          <a:xfrm>
            <a:off x="513925" y="2472938"/>
            <a:ext cx="6045000" cy="261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Nunito"/>
              <a:ea typeface="Nunito"/>
              <a:cs typeface="Nunito"/>
              <a:sym typeface="Nunito"/>
            </a:endParaRPr>
          </a:p>
          <a:p>
            <a:pPr indent="-323850" lvl="1" marL="914400" rtl="0" algn="l">
              <a:spcBef>
                <a:spcPts val="1600"/>
              </a:spcBef>
              <a:spcAft>
                <a:spcPts val="0"/>
              </a:spcAft>
              <a:buClr>
                <a:schemeClr val="dk1"/>
              </a:buClr>
              <a:buSzPts val="1500"/>
              <a:buFont typeface="Nunito"/>
              <a:buChar char="○"/>
            </a:pPr>
            <a:r>
              <a:rPr lang="en" sz="1500">
                <a:solidFill>
                  <a:schemeClr val="dk1"/>
                </a:solidFill>
                <a:latin typeface="Nunito"/>
                <a:ea typeface="Nunito"/>
                <a:cs typeface="Nunito"/>
                <a:sym typeface="Nunito"/>
              </a:rPr>
              <a:t>Boeing 737-MAX’s MCAS, effectively an anti-stall system designed to stop the aircraft from stalling at certain angles of attack: led to the fatalities of hundreds</a:t>
            </a:r>
            <a:endParaRPr sz="1500">
              <a:solidFill>
                <a:schemeClr val="dk1"/>
              </a:solidFill>
              <a:latin typeface="Nunito"/>
              <a:ea typeface="Nunito"/>
              <a:cs typeface="Nunito"/>
              <a:sym typeface="Nunito"/>
            </a:endParaRPr>
          </a:p>
        </p:txBody>
      </p:sp>
      <p:sp>
        <p:nvSpPr>
          <p:cNvPr id="361" name="Google Shape;361;p44"/>
          <p:cNvSpPr txBox="1"/>
          <p:nvPr>
            <p:ph idx="1" type="body"/>
          </p:nvPr>
        </p:nvSpPr>
        <p:spPr>
          <a:xfrm>
            <a:off x="513925" y="3203113"/>
            <a:ext cx="6045000" cy="261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dk1"/>
              </a:solidFill>
              <a:latin typeface="Nunito"/>
              <a:ea typeface="Nunito"/>
              <a:cs typeface="Nunito"/>
              <a:sym typeface="Nunito"/>
            </a:endParaRPr>
          </a:p>
          <a:p>
            <a:pPr indent="0" lvl="0" marL="0" rtl="0" algn="l">
              <a:spcBef>
                <a:spcPts val="0"/>
              </a:spcBef>
              <a:spcAft>
                <a:spcPts val="0"/>
              </a:spcAft>
              <a:buNone/>
            </a:pPr>
            <a:r>
              <a:t/>
            </a:r>
            <a:endParaRPr sz="1500">
              <a:solidFill>
                <a:schemeClr val="dk1"/>
              </a:solidFill>
              <a:latin typeface="Nunito"/>
              <a:ea typeface="Nunito"/>
              <a:cs typeface="Nunito"/>
              <a:sym typeface="Nunito"/>
            </a:endParaRPr>
          </a:p>
          <a:p>
            <a:pPr indent="-323850" lvl="1" marL="914400" rtl="0" algn="l">
              <a:spcBef>
                <a:spcPts val="1600"/>
              </a:spcBef>
              <a:spcAft>
                <a:spcPts val="0"/>
              </a:spcAft>
              <a:buClr>
                <a:schemeClr val="dk1"/>
              </a:buClr>
              <a:buSzPts val="1500"/>
              <a:buFont typeface="Nunito"/>
              <a:buChar char="○"/>
            </a:pPr>
            <a:r>
              <a:rPr lang="en" sz="1500">
                <a:solidFill>
                  <a:schemeClr val="dk1"/>
                </a:solidFill>
                <a:latin typeface="Nunito"/>
                <a:ea typeface="Nunito"/>
                <a:cs typeface="Nunito"/>
                <a:sym typeface="Nunito"/>
              </a:rPr>
              <a:t>Bhopal gas tragedy: tonnes of toxic gas leaked from a plant manufacturing pesticides, killing thousands and injuring half a million</a:t>
            </a:r>
            <a:endParaRPr sz="1500">
              <a:solidFill>
                <a:schemeClr val="dk1"/>
              </a:solidFill>
              <a:latin typeface="Nunito"/>
              <a:ea typeface="Nunito"/>
              <a:cs typeface="Nunito"/>
              <a:sym typeface="Nunito"/>
            </a:endParaRPr>
          </a:p>
        </p:txBody>
      </p:sp>
      <p:sp>
        <p:nvSpPr>
          <p:cNvPr id="362" name="Google Shape;362;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3" name="Google Shape;363;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4" name="Google Shape;364;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xEl>
                                              <p:pRg end="0" st="0"/>
                                            </p:txEl>
                                          </p:spTgt>
                                        </p:tgtEl>
                                        <p:attrNameLst>
                                          <p:attrName>style.visibility</p:attrName>
                                        </p:attrNameLst>
                                      </p:cBhvr>
                                      <p:to>
                                        <p:strVal val="visible"/>
                                      </p:to>
                                    </p:set>
                                    <p:animEffect filter="fade" transition="in">
                                      <p:cBhvr>
                                        <p:cTn dur="300"/>
                                        <p:tgtEl>
                                          <p:spTgt spid="3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xEl>
                                              <p:pRg end="1" st="1"/>
                                            </p:txEl>
                                          </p:spTgt>
                                        </p:tgtEl>
                                        <p:attrNameLst>
                                          <p:attrName>style.visibility</p:attrName>
                                        </p:attrNameLst>
                                      </p:cBhvr>
                                      <p:to>
                                        <p:strVal val="visible"/>
                                      </p:to>
                                    </p:set>
                                    <p:animEffect filter="fade" transition="in">
                                      <p:cBhvr>
                                        <p:cTn dur="300"/>
                                        <p:tgtEl>
                                          <p:spTgt spid="357">
                                            <p:txEl>
                                              <p:pRg end="1" st="1"/>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300"/>
                                        <p:tgtEl>
                                          <p:spTgt spid="3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300"/>
                                        <p:tgtEl>
                                          <p:spTgt spid="360"/>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300"/>
                                        <p:tgtEl>
                                          <p:spTgt spid="3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3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8" name="Shape 368"/>
        <p:cNvGrpSpPr/>
        <p:nvPr/>
      </p:nvGrpSpPr>
      <p:grpSpPr>
        <a:xfrm>
          <a:off x="0" y="0"/>
          <a:ext cx="0" cy="0"/>
          <a:chOff x="0" y="0"/>
          <a:chExt cx="0" cy="0"/>
        </a:xfrm>
      </p:grpSpPr>
      <p:sp>
        <p:nvSpPr>
          <p:cNvPr id="369" name="Google Shape;369;p45"/>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AIs have potential to automate the economy, leading to enfeeblement</a:t>
            </a:r>
            <a:endParaRPr/>
          </a:p>
        </p:txBody>
      </p:sp>
      <p:sp>
        <p:nvSpPr>
          <p:cNvPr id="370" name="Google Shape;370;p45"/>
          <p:cNvSpPr txBox="1"/>
          <p:nvPr>
            <p:ph idx="1" type="body"/>
          </p:nvPr>
        </p:nvSpPr>
        <p:spPr>
          <a:xfrm>
            <a:off x="311700" y="1669163"/>
            <a:ext cx="6285600" cy="2780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a:solidFill>
                  <a:schemeClr val="dk1"/>
                </a:solidFill>
              </a:rPr>
              <a:t>Corporations will face pressure to replace humans with AIs due to benefits from automation and reduction in costs</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AIs could lead to mass unemployment, destabilising the economy</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Conceding power to AIs could lead to mass human enfeeblement - a runaway scenario where humanity </a:t>
            </a:r>
            <a:r>
              <a:rPr lang="en">
                <a:solidFill>
                  <a:schemeClr val="dk1"/>
                </a:solidFill>
              </a:rPr>
              <a:t>can no longer prevent catastrophic risks from AI</a:t>
            </a:r>
            <a:endParaRPr>
              <a:solidFill>
                <a:schemeClr val="dk1"/>
              </a:solidFill>
            </a:endParaRPr>
          </a:p>
        </p:txBody>
      </p:sp>
      <p:pic>
        <p:nvPicPr>
          <p:cNvPr id="371" name="Google Shape;371;p45"/>
          <p:cNvPicPr preferRelativeResize="0"/>
          <p:nvPr/>
        </p:nvPicPr>
        <p:blipFill rotWithShape="1">
          <a:blip r:embed="rId3">
            <a:alphaModFix/>
          </a:blip>
          <a:srcRect b="25015" l="0" r="0" t="0"/>
          <a:stretch/>
        </p:blipFill>
        <p:spPr>
          <a:xfrm>
            <a:off x="6597300" y="2145326"/>
            <a:ext cx="1885700" cy="1362800"/>
          </a:xfrm>
          <a:prstGeom prst="rect">
            <a:avLst/>
          </a:prstGeom>
          <a:noFill/>
          <a:ln>
            <a:noFill/>
          </a:ln>
        </p:spPr>
      </p:pic>
      <p:sp>
        <p:nvSpPr>
          <p:cNvPr id="372" name="Google Shape;372;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3" name="Google Shape;373;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4" name="Google Shape;374;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8" name="Shape 378"/>
        <p:cNvGrpSpPr/>
        <p:nvPr/>
      </p:nvGrpSpPr>
      <p:grpSpPr>
        <a:xfrm>
          <a:off x="0" y="0"/>
          <a:ext cx="0" cy="0"/>
          <a:chOff x="0" y="0"/>
          <a:chExt cx="0" cy="0"/>
        </a:xfrm>
      </p:grpSpPr>
      <p:sp>
        <p:nvSpPr>
          <p:cNvPr id="379" name="Google Shape;379;p46"/>
          <p:cNvSpPr txBox="1"/>
          <p:nvPr>
            <p:ph type="title"/>
          </p:nvPr>
        </p:nvSpPr>
        <p:spPr>
          <a:xfrm>
            <a:off x="390275" y="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Natural selection favors AIs over h</a:t>
            </a:r>
            <a:r>
              <a:rPr lang="en"/>
              <a:t>umans</a:t>
            </a:r>
            <a:endParaRPr/>
          </a:p>
        </p:txBody>
      </p:sp>
      <p:pic>
        <p:nvPicPr>
          <p:cNvPr id="380" name="Google Shape;380;p46"/>
          <p:cNvPicPr preferRelativeResize="0"/>
          <p:nvPr/>
        </p:nvPicPr>
        <p:blipFill>
          <a:blip r:embed="rId3">
            <a:alphaModFix/>
          </a:blip>
          <a:stretch>
            <a:fillRect/>
          </a:stretch>
        </p:blipFill>
        <p:spPr>
          <a:xfrm>
            <a:off x="6158875" y="1767247"/>
            <a:ext cx="2273698" cy="2432901"/>
          </a:xfrm>
          <a:prstGeom prst="rect">
            <a:avLst/>
          </a:prstGeom>
          <a:noFill/>
          <a:ln>
            <a:noFill/>
          </a:ln>
        </p:spPr>
      </p:pic>
      <p:sp>
        <p:nvSpPr>
          <p:cNvPr id="381" name="Google Shape;381;p46"/>
          <p:cNvSpPr txBox="1"/>
          <p:nvPr>
            <p:ph idx="1" type="body"/>
          </p:nvPr>
        </p:nvSpPr>
        <p:spPr>
          <a:xfrm>
            <a:off x="276525" y="1692025"/>
            <a:ext cx="5882400" cy="3055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In natural selection, entities best suited for survival and reproduction thrive.</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conditions for natural selection apply to AI systems vs humanity.</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could evolve quickly, reducing time for us to prevent catastrophe.</a:t>
            </a:r>
            <a:endParaRPr sz="2000">
              <a:solidFill>
                <a:schemeClr val="dk1"/>
              </a:solidFill>
              <a:latin typeface="Nunito"/>
              <a:ea typeface="Nunito"/>
              <a:cs typeface="Nunito"/>
              <a:sym typeface="Nunito"/>
            </a:endParaRPr>
          </a:p>
        </p:txBody>
      </p:sp>
      <p:sp>
        <p:nvSpPr>
          <p:cNvPr id="382" name="Google Shape;382;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83" name="Google Shape;383;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29</a:t>
            </a:r>
            <a:endParaRPr b="0" i="0" sz="1300" u="none" cap="none" strike="noStrike">
              <a:solidFill>
                <a:srgbClr val="FFFFFF"/>
              </a:solidFill>
              <a:latin typeface="Nunito"/>
              <a:ea typeface="Nunito"/>
              <a:cs typeface="Nunito"/>
              <a:sym typeface="Nunito"/>
            </a:endParaRPr>
          </a:p>
        </p:txBody>
      </p:sp>
      <p:sp>
        <p:nvSpPr>
          <p:cNvPr id="384" name="Google Shape;384;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xEl>
                                              <p:pRg end="0" st="0"/>
                                            </p:txEl>
                                          </p:spTgt>
                                        </p:tgtEl>
                                        <p:attrNameLst>
                                          <p:attrName>style.visibility</p:attrName>
                                        </p:attrNameLst>
                                      </p:cBhvr>
                                      <p:to>
                                        <p:strVal val="visible"/>
                                      </p:to>
                                    </p:set>
                                    <p:animEffect filter="fade" transition="in">
                                      <p:cBhvr>
                                        <p:cTn dur="300"/>
                                        <p:tgtEl>
                                          <p:spTgt spid="38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xEl>
                                              <p:pRg end="1" st="1"/>
                                            </p:txEl>
                                          </p:spTgt>
                                        </p:tgtEl>
                                        <p:attrNameLst>
                                          <p:attrName>style.visibility</p:attrName>
                                        </p:attrNameLst>
                                      </p:cBhvr>
                                      <p:to>
                                        <p:strVal val="visible"/>
                                      </p:to>
                                    </p:set>
                                    <p:animEffect filter="fade" transition="in">
                                      <p:cBhvr>
                                        <p:cTn dur="300"/>
                                        <p:tgtEl>
                                          <p:spTgt spid="38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xEl>
                                              <p:pRg end="2" st="2"/>
                                            </p:txEl>
                                          </p:spTgt>
                                        </p:tgtEl>
                                        <p:attrNameLst>
                                          <p:attrName>style.visibility</p:attrName>
                                        </p:attrNameLst>
                                      </p:cBhvr>
                                      <p:to>
                                        <p:strVal val="visible"/>
                                      </p:to>
                                    </p:set>
                                    <p:animEffect filter="fade" transition="in">
                                      <p:cBhvr>
                                        <p:cTn dur="300"/>
                                        <p:tgtEl>
                                          <p:spTgt spid="38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xEl>
                                              <p:pRg end="3" st="3"/>
                                            </p:txEl>
                                          </p:spTgt>
                                        </p:tgtEl>
                                        <p:attrNameLst>
                                          <p:attrName>style.visibility</p:attrName>
                                        </p:attrNameLst>
                                      </p:cBhvr>
                                      <p:to>
                                        <p:strVal val="visible"/>
                                      </p:to>
                                    </p:set>
                                    <p:animEffect filter="fade" transition="in">
                                      <p:cBhvr>
                                        <p:cTn dur="300"/>
                                        <p:tgtEl>
                                          <p:spTgt spid="38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xEl>
                                              <p:pRg end="4" st="4"/>
                                            </p:txEl>
                                          </p:spTgt>
                                        </p:tgtEl>
                                        <p:attrNameLst>
                                          <p:attrName>style.visibility</p:attrName>
                                        </p:attrNameLst>
                                      </p:cBhvr>
                                      <p:to>
                                        <p:strVal val="visible"/>
                                      </p:to>
                                    </p:set>
                                    <p:animEffect filter="fade" transition="in">
                                      <p:cBhvr>
                                        <p:cTn dur="300"/>
                                        <p:tgtEl>
                                          <p:spTgt spid="381">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8" name="Shape 388"/>
        <p:cNvGrpSpPr/>
        <p:nvPr/>
      </p:nvGrpSpPr>
      <p:grpSpPr>
        <a:xfrm>
          <a:off x="0" y="0"/>
          <a:ext cx="0" cy="0"/>
          <a:chOff x="0" y="0"/>
          <a:chExt cx="0" cy="0"/>
        </a:xfrm>
      </p:grpSpPr>
      <p:sp>
        <p:nvSpPr>
          <p:cNvPr id="389" name="Google Shape;389;p47"/>
          <p:cNvSpPr txBox="1"/>
          <p:nvPr>
            <p:ph type="title"/>
          </p:nvPr>
        </p:nvSpPr>
        <p:spPr>
          <a:xfrm>
            <a:off x="3474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conditions for natural selection apply to AIs (</a:t>
            </a:r>
            <a:r>
              <a:rPr lang="en"/>
              <a:t>1/2</a:t>
            </a:r>
            <a:r>
              <a:rPr lang="en"/>
              <a:t>)</a:t>
            </a:r>
            <a:endParaRPr/>
          </a:p>
        </p:txBody>
      </p:sp>
      <p:sp>
        <p:nvSpPr>
          <p:cNvPr id="390" name="Google Shape;390;p47"/>
          <p:cNvSpPr txBox="1"/>
          <p:nvPr>
            <p:ph idx="1" type="body"/>
          </p:nvPr>
        </p:nvSpPr>
        <p:spPr>
          <a:xfrm>
            <a:off x="311700" y="1760400"/>
            <a:ext cx="8520600" cy="30783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Natural selection often favors selfish characteristics: self-preservation is an effective strategy to ensure continuation of the individual.</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Selfish behaviours may not be malicious or even intentional. </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Over time, natural selection could erode human control over AIs.</a:t>
            </a:r>
            <a:endParaRPr sz="2000">
              <a:solidFill>
                <a:schemeClr val="dk1"/>
              </a:solidFill>
              <a:latin typeface="Nunito"/>
              <a:ea typeface="Nunito"/>
              <a:cs typeface="Nunito"/>
              <a:sym typeface="Nunito"/>
            </a:endParaRPr>
          </a:p>
        </p:txBody>
      </p:sp>
      <p:sp>
        <p:nvSpPr>
          <p:cNvPr id="391" name="Google Shape;391;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92" name="Google Shape;392;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30</a:t>
            </a:r>
            <a:endParaRPr b="0" i="0" sz="1300" u="none" cap="none" strike="noStrike">
              <a:solidFill>
                <a:srgbClr val="FFFFFF"/>
              </a:solidFill>
              <a:latin typeface="Nunito"/>
              <a:ea typeface="Nunito"/>
              <a:cs typeface="Nunito"/>
              <a:sym typeface="Nunito"/>
            </a:endParaRPr>
          </a:p>
        </p:txBody>
      </p:sp>
      <p:sp>
        <p:nvSpPr>
          <p:cNvPr id="393" name="Google Shape;393;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xEl>
                                              <p:pRg end="0" st="0"/>
                                            </p:txEl>
                                          </p:spTgt>
                                        </p:tgtEl>
                                        <p:attrNameLst>
                                          <p:attrName>style.visibility</p:attrName>
                                        </p:attrNameLst>
                                      </p:cBhvr>
                                      <p:to>
                                        <p:strVal val="visible"/>
                                      </p:to>
                                    </p:set>
                                    <p:animEffect filter="fade" transition="in">
                                      <p:cBhvr>
                                        <p:cTn dur="300"/>
                                        <p:tgtEl>
                                          <p:spTgt spid="3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xEl>
                                              <p:pRg end="1" st="1"/>
                                            </p:txEl>
                                          </p:spTgt>
                                        </p:tgtEl>
                                        <p:attrNameLst>
                                          <p:attrName>style.visibility</p:attrName>
                                        </p:attrNameLst>
                                      </p:cBhvr>
                                      <p:to>
                                        <p:strVal val="visible"/>
                                      </p:to>
                                    </p:set>
                                    <p:animEffect filter="fade" transition="in">
                                      <p:cBhvr>
                                        <p:cTn dur="300"/>
                                        <p:tgtEl>
                                          <p:spTgt spid="3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xEl>
                                              <p:pRg end="2" st="2"/>
                                            </p:txEl>
                                          </p:spTgt>
                                        </p:tgtEl>
                                        <p:attrNameLst>
                                          <p:attrName>style.visibility</p:attrName>
                                        </p:attrNameLst>
                                      </p:cBhvr>
                                      <p:to>
                                        <p:strVal val="visible"/>
                                      </p:to>
                                    </p:set>
                                    <p:animEffect filter="fade" transition="in">
                                      <p:cBhvr>
                                        <p:cTn dur="300"/>
                                        <p:tgtEl>
                                          <p:spTgt spid="3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xEl>
                                              <p:pRg end="3" st="3"/>
                                            </p:txEl>
                                          </p:spTgt>
                                        </p:tgtEl>
                                        <p:attrNameLst>
                                          <p:attrName>style.visibility</p:attrName>
                                        </p:attrNameLst>
                                      </p:cBhvr>
                                      <p:to>
                                        <p:strVal val="visible"/>
                                      </p:to>
                                    </p:set>
                                    <p:animEffect filter="fade" transition="in">
                                      <p:cBhvr>
                                        <p:cTn dur="300"/>
                                        <p:tgtEl>
                                          <p:spTgt spid="39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xEl>
                                              <p:pRg end="4" st="4"/>
                                            </p:txEl>
                                          </p:spTgt>
                                        </p:tgtEl>
                                        <p:attrNameLst>
                                          <p:attrName>style.visibility</p:attrName>
                                        </p:attrNameLst>
                                      </p:cBhvr>
                                      <p:to>
                                        <p:strVal val="visible"/>
                                      </p:to>
                                    </p:set>
                                    <p:animEffect filter="fade" transition="in">
                                      <p:cBhvr>
                                        <p:cTn dur="300"/>
                                        <p:tgtEl>
                                          <p:spTgt spid="39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7" name="Shape 397"/>
        <p:cNvGrpSpPr/>
        <p:nvPr/>
      </p:nvGrpSpPr>
      <p:grpSpPr>
        <a:xfrm>
          <a:off x="0" y="0"/>
          <a:ext cx="0" cy="0"/>
          <a:chOff x="0" y="0"/>
          <a:chExt cx="0" cy="0"/>
        </a:xfrm>
      </p:grpSpPr>
      <p:sp>
        <p:nvSpPr>
          <p:cNvPr id="398" name="Google Shape;398;p48"/>
          <p:cNvSpPr txBox="1"/>
          <p:nvPr>
            <p:ph type="title"/>
          </p:nvPr>
        </p:nvSpPr>
        <p:spPr>
          <a:xfrm>
            <a:off x="423625" y="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The conditions for natural selection apply to AIs (2/2)</a:t>
            </a:r>
            <a:endParaRPr/>
          </a:p>
          <a:p>
            <a:pPr indent="0" lvl="0" marL="0" rtl="0" algn="ctr">
              <a:spcBef>
                <a:spcPts val="0"/>
              </a:spcBef>
              <a:spcAft>
                <a:spcPts val="0"/>
              </a:spcAft>
              <a:buNone/>
            </a:pPr>
            <a:r>
              <a:t/>
            </a:r>
            <a:endParaRPr/>
          </a:p>
        </p:txBody>
      </p:sp>
      <p:sp>
        <p:nvSpPr>
          <p:cNvPr id="399" name="Google Shape;399;p48"/>
          <p:cNvSpPr txBox="1"/>
          <p:nvPr>
            <p:ph idx="1" type="body"/>
          </p:nvPr>
        </p:nvSpPr>
        <p:spPr>
          <a:xfrm>
            <a:off x="267750" y="1727100"/>
            <a:ext cx="85206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will have significant fitness advantages over humans.</a:t>
            </a:r>
            <a:endParaRPr sz="2000">
              <a:solidFill>
                <a:schemeClr val="dk1"/>
              </a:solidFill>
              <a:latin typeface="Nunito"/>
              <a:ea typeface="Nunito"/>
              <a:cs typeface="Nunito"/>
              <a:sym typeface="Nunito"/>
            </a:endParaRPr>
          </a:p>
          <a:p>
            <a:pPr indent="0" lvl="0" marL="457200" rtl="0" algn="l">
              <a:lnSpc>
                <a:spcPct val="100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will have little reason to cooperate with or be altruistic towards humans.</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becoming more powerful than humans could therefore leave us highly vulnerable.</a:t>
            </a:r>
            <a:endParaRPr sz="2000">
              <a:solidFill>
                <a:schemeClr val="dk1"/>
              </a:solidFill>
              <a:latin typeface="Nunito"/>
              <a:ea typeface="Nunito"/>
              <a:cs typeface="Nunito"/>
              <a:sym typeface="Nunito"/>
            </a:endParaRPr>
          </a:p>
        </p:txBody>
      </p:sp>
      <p:sp>
        <p:nvSpPr>
          <p:cNvPr id="400" name="Google Shape;400;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1" name="Google Shape;401;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31</a:t>
            </a:r>
            <a:endParaRPr b="0" i="0" sz="1300" u="none" cap="none" strike="noStrike">
              <a:solidFill>
                <a:srgbClr val="FFFFFF"/>
              </a:solidFill>
              <a:latin typeface="Nunito"/>
              <a:ea typeface="Nunito"/>
              <a:cs typeface="Nunito"/>
              <a:sym typeface="Nunito"/>
            </a:endParaRPr>
          </a:p>
        </p:txBody>
      </p:sp>
      <p:sp>
        <p:nvSpPr>
          <p:cNvPr id="402" name="Google Shape;402;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0" st="0"/>
                                            </p:txEl>
                                          </p:spTgt>
                                        </p:tgtEl>
                                        <p:attrNameLst>
                                          <p:attrName>style.visibility</p:attrName>
                                        </p:attrNameLst>
                                      </p:cBhvr>
                                      <p:to>
                                        <p:strVal val="visible"/>
                                      </p:to>
                                    </p:set>
                                    <p:animEffect filter="fade" transition="in">
                                      <p:cBhvr>
                                        <p:cTn dur="300"/>
                                        <p:tgtEl>
                                          <p:spTgt spid="3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1" st="1"/>
                                            </p:txEl>
                                          </p:spTgt>
                                        </p:tgtEl>
                                        <p:attrNameLst>
                                          <p:attrName>style.visibility</p:attrName>
                                        </p:attrNameLst>
                                      </p:cBhvr>
                                      <p:to>
                                        <p:strVal val="visible"/>
                                      </p:to>
                                    </p:set>
                                    <p:animEffect filter="fade" transition="in">
                                      <p:cBhvr>
                                        <p:cTn dur="300"/>
                                        <p:tgtEl>
                                          <p:spTgt spid="3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2" st="2"/>
                                            </p:txEl>
                                          </p:spTgt>
                                        </p:tgtEl>
                                        <p:attrNameLst>
                                          <p:attrName>style.visibility</p:attrName>
                                        </p:attrNameLst>
                                      </p:cBhvr>
                                      <p:to>
                                        <p:strVal val="visible"/>
                                      </p:to>
                                    </p:set>
                                    <p:animEffect filter="fade" transition="in">
                                      <p:cBhvr>
                                        <p:cTn dur="300"/>
                                        <p:tgtEl>
                                          <p:spTgt spid="39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3" st="3"/>
                                            </p:txEl>
                                          </p:spTgt>
                                        </p:tgtEl>
                                        <p:attrNameLst>
                                          <p:attrName>style.visibility</p:attrName>
                                        </p:attrNameLst>
                                      </p:cBhvr>
                                      <p:to>
                                        <p:strVal val="visible"/>
                                      </p:to>
                                    </p:set>
                                    <p:animEffect filter="fade" transition="in">
                                      <p:cBhvr>
                                        <p:cTn dur="300"/>
                                        <p:tgtEl>
                                          <p:spTgt spid="39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xEl>
                                              <p:pRg end="4" st="4"/>
                                            </p:txEl>
                                          </p:spTgt>
                                        </p:tgtEl>
                                        <p:attrNameLst>
                                          <p:attrName>style.visibility</p:attrName>
                                        </p:attrNameLst>
                                      </p:cBhvr>
                                      <p:to>
                                        <p:strVal val="visible"/>
                                      </p:to>
                                    </p:set>
                                    <p:animEffect filter="fade" transition="in">
                                      <p:cBhvr>
                                        <p:cTn dur="300"/>
                                        <p:tgtEl>
                                          <p:spTgt spid="39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49"/>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Ways to Reduce Racing Dynamics</a:t>
            </a:r>
            <a:endParaRPr/>
          </a:p>
        </p:txBody>
      </p:sp>
      <p:sp>
        <p:nvSpPr>
          <p:cNvPr id="408" name="Google Shape;408;p49"/>
          <p:cNvSpPr txBox="1"/>
          <p:nvPr>
            <p:ph idx="1" type="body"/>
          </p:nvPr>
        </p:nvSpPr>
        <p:spPr>
          <a:xfrm>
            <a:off x="311700" y="1469000"/>
            <a:ext cx="8520600" cy="3416400"/>
          </a:xfrm>
          <a:prstGeom prst="rect">
            <a:avLst/>
          </a:prstGeom>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Safety regulation</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Data documentation</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Meaningful human oversight of AI decisions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Compute governance</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International coordination</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Public control of general purpose AIs, such as an international AI project</a:t>
            </a:r>
            <a:endParaRPr sz="2000">
              <a:solidFill>
                <a:schemeClr val="dk1"/>
              </a:solidFill>
              <a:latin typeface="Nunito"/>
              <a:ea typeface="Nunito"/>
              <a:cs typeface="Nunito"/>
              <a:sym typeface="Nunito"/>
            </a:endParaRPr>
          </a:p>
        </p:txBody>
      </p:sp>
      <p:sp>
        <p:nvSpPr>
          <p:cNvPr id="409" name="Google Shape;409;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10" name="Google Shape;410;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11" name="Google Shape;411;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0" st="0"/>
                                            </p:txEl>
                                          </p:spTgt>
                                        </p:tgtEl>
                                        <p:attrNameLst>
                                          <p:attrName>style.visibility</p:attrName>
                                        </p:attrNameLst>
                                      </p:cBhvr>
                                      <p:to>
                                        <p:strVal val="visible"/>
                                      </p:to>
                                    </p:set>
                                    <p:animEffect filter="fade" transition="in">
                                      <p:cBhvr>
                                        <p:cTn dur="300"/>
                                        <p:tgtEl>
                                          <p:spTgt spid="4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1" st="1"/>
                                            </p:txEl>
                                          </p:spTgt>
                                        </p:tgtEl>
                                        <p:attrNameLst>
                                          <p:attrName>style.visibility</p:attrName>
                                        </p:attrNameLst>
                                      </p:cBhvr>
                                      <p:to>
                                        <p:strVal val="visible"/>
                                      </p:to>
                                    </p:set>
                                    <p:animEffect filter="fade" transition="in">
                                      <p:cBhvr>
                                        <p:cTn dur="300"/>
                                        <p:tgtEl>
                                          <p:spTgt spid="4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2" st="2"/>
                                            </p:txEl>
                                          </p:spTgt>
                                        </p:tgtEl>
                                        <p:attrNameLst>
                                          <p:attrName>style.visibility</p:attrName>
                                        </p:attrNameLst>
                                      </p:cBhvr>
                                      <p:to>
                                        <p:strVal val="visible"/>
                                      </p:to>
                                    </p:set>
                                    <p:animEffect filter="fade" transition="in">
                                      <p:cBhvr>
                                        <p:cTn dur="300"/>
                                        <p:tgtEl>
                                          <p:spTgt spid="4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3" st="3"/>
                                            </p:txEl>
                                          </p:spTgt>
                                        </p:tgtEl>
                                        <p:attrNameLst>
                                          <p:attrName>style.visibility</p:attrName>
                                        </p:attrNameLst>
                                      </p:cBhvr>
                                      <p:to>
                                        <p:strVal val="visible"/>
                                      </p:to>
                                    </p:set>
                                    <p:animEffect filter="fade" transition="in">
                                      <p:cBhvr>
                                        <p:cTn dur="300"/>
                                        <p:tgtEl>
                                          <p:spTgt spid="4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4" st="4"/>
                                            </p:txEl>
                                          </p:spTgt>
                                        </p:tgtEl>
                                        <p:attrNameLst>
                                          <p:attrName>style.visibility</p:attrName>
                                        </p:attrNameLst>
                                      </p:cBhvr>
                                      <p:to>
                                        <p:strVal val="visible"/>
                                      </p:to>
                                    </p:set>
                                    <p:animEffect filter="fade" transition="in">
                                      <p:cBhvr>
                                        <p:cTn dur="300"/>
                                        <p:tgtEl>
                                          <p:spTgt spid="40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5" st="5"/>
                                            </p:txEl>
                                          </p:spTgt>
                                        </p:tgtEl>
                                        <p:attrNameLst>
                                          <p:attrName>style.visibility</p:attrName>
                                        </p:attrNameLst>
                                      </p:cBhvr>
                                      <p:to>
                                        <p:strVal val="visible"/>
                                      </p:to>
                                    </p:set>
                                    <p:animEffect filter="fade" transition="in">
                                      <p:cBhvr>
                                        <p:cTn dur="300"/>
                                        <p:tgtEl>
                                          <p:spTgt spid="408">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5" name="Shape 415"/>
        <p:cNvGrpSpPr/>
        <p:nvPr/>
      </p:nvGrpSpPr>
      <p:grpSpPr>
        <a:xfrm>
          <a:off x="0" y="0"/>
          <a:ext cx="0" cy="0"/>
          <a:chOff x="0" y="0"/>
          <a:chExt cx="0" cy="0"/>
        </a:xfrm>
      </p:grpSpPr>
      <p:sp>
        <p:nvSpPr>
          <p:cNvPr id="416" name="Google Shape;416;p50"/>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Recap</a:t>
            </a:r>
            <a:endParaRPr/>
          </a:p>
        </p:txBody>
      </p:sp>
      <p:sp>
        <p:nvSpPr>
          <p:cNvPr id="417" name="Google Shape;417;p50"/>
          <p:cNvSpPr txBox="1"/>
          <p:nvPr>
            <p:ph idx="1" type="body"/>
          </p:nvPr>
        </p:nvSpPr>
        <p:spPr>
          <a:xfrm>
            <a:off x="311700" y="1073350"/>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Knowing about AI systems is not enough for addressing AI risks: we need to draw on ideas from other disciplines.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The rapid development of increasingly capable AI systems presents a range of risks, which can be categorized into four groups: malicious use, AI races, organizational risks, and rogue AIs.</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AI systems could be used malicious in a variety of ways including for terrorism (e.g. bio-engineered pandemics), for persuasion and manipulation, or to lock in the power of authoritarian regimes.</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By default, corporations and militaries will likely race each other develop more powerful and correspondingly more dangerous AI systems, increasing the risk of negative outcomes for society as a whole.</a:t>
            </a:r>
            <a:endParaRPr>
              <a:solidFill>
                <a:schemeClr val="dk1"/>
              </a:solidFill>
              <a:latin typeface="Nunito"/>
              <a:ea typeface="Nunito"/>
              <a:cs typeface="Nunito"/>
              <a:sym typeface="Nunito"/>
            </a:endParaRPr>
          </a:p>
        </p:txBody>
      </p:sp>
      <p:sp>
        <p:nvSpPr>
          <p:cNvPr id="418" name="Google Shape;418;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19" name="Google Shape;419;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33</a:t>
            </a:r>
            <a:endParaRPr b="0" i="0" sz="1300" u="none" cap="none" strike="noStrike">
              <a:solidFill>
                <a:srgbClr val="FFFFFF"/>
              </a:solidFill>
              <a:latin typeface="Nunito"/>
              <a:ea typeface="Nunito"/>
              <a:cs typeface="Nunito"/>
              <a:sym typeface="Nunito"/>
            </a:endParaRPr>
          </a:p>
        </p:txBody>
      </p:sp>
      <p:sp>
        <p:nvSpPr>
          <p:cNvPr id="420" name="Google Shape;420;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xEl>
                                              <p:pRg end="0" st="0"/>
                                            </p:txEl>
                                          </p:spTgt>
                                        </p:tgtEl>
                                        <p:attrNameLst>
                                          <p:attrName>style.visibility</p:attrName>
                                        </p:attrNameLst>
                                      </p:cBhvr>
                                      <p:to>
                                        <p:strVal val="visible"/>
                                      </p:to>
                                    </p:set>
                                    <p:animEffect filter="fade" transition="in">
                                      <p:cBhvr>
                                        <p:cTn dur="300"/>
                                        <p:tgtEl>
                                          <p:spTgt spid="4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xEl>
                                              <p:pRg end="1" st="1"/>
                                            </p:txEl>
                                          </p:spTgt>
                                        </p:tgtEl>
                                        <p:attrNameLst>
                                          <p:attrName>style.visibility</p:attrName>
                                        </p:attrNameLst>
                                      </p:cBhvr>
                                      <p:to>
                                        <p:strVal val="visible"/>
                                      </p:to>
                                    </p:set>
                                    <p:animEffect filter="fade" transition="in">
                                      <p:cBhvr>
                                        <p:cTn dur="300"/>
                                        <p:tgtEl>
                                          <p:spTgt spid="4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xEl>
                                              <p:pRg end="2" st="2"/>
                                            </p:txEl>
                                          </p:spTgt>
                                        </p:tgtEl>
                                        <p:attrNameLst>
                                          <p:attrName>style.visibility</p:attrName>
                                        </p:attrNameLst>
                                      </p:cBhvr>
                                      <p:to>
                                        <p:strVal val="visible"/>
                                      </p:to>
                                    </p:set>
                                    <p:animEffect filter="fade" transition="in">
                                      <p:cBhvr>
                                        <p:cTn dur="300"/>
                                        <p:tgtEl>
                                          <p:spTgt spid="41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xEl>
                                              <p:pRg end="3" st="3"/>
                                            </p:txEl>
                                          </p:spTgt>
                                        </p:tgtEl>
                                        <p:attrNameLst>
                                          <p:attrName>style.visibility</p:attrName>
                                        </p:attrNameLst>
                                      </p:cBhvr>
                                      <p:to>
                                        <p:strVal val="visible"/>
                                      </p:to>
                                    </p:set>
                                    <p:animEffect filter="fade" transition="in">
                                      <p:cBhvr>
                                        <p:cTn dur="300"/>
                                        <p:tgtEl>
                                          <p:spTgt spid="41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51"/>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Taxonomizing Major Sources of Risk</a:t>
            </a:r>
            <a:endParaRPr sz="3600">
              <a:latin typeface="Nunito"/>
              <a:ea typeface="Nunito"/>
              <a:cs typeface="Nunito"/>
              <a:sym typeface="Nunito"/>
            </a:endParaRPr>
          </a:p>
        </p:txBody>
      </p:sp>
      <p:pic>
        <p:nvPicPr>
          <p:cNvPr id="426" name="Google Shape;426;p51"/>
          <p:cNvPicPr preferRelativeResize="0"/>
          <p:nvPr/>
        </p:nvPicPr>
        <p:blipFill rotWithShape="1">
          <a:blip r:embed="rId3">
            <a:alphaModFix/>
          </a:blip>
          <a:srcRect b="0" l="48228" r="20793" t="0"/>
          <a:stretch/>
        </p:blipFill>
        <p:spPr>
          <a:xfrm>
            <a:off x="1591400" y="2923125"/>
            <a:ext cx="2611323" cy="1378850"/>
          </a:xfrm>
          <a:prstGeom prst="rect">
            <a:avLst/>
          </a:prstGeom>
          <a:noFill/>
          <a:ln>
            <a:noFill/>
          </a:ln>
        </p:spPr>
      </p:pic>
      <p:pic>
        <p:nvPicPr>
          <p:cNvPr id="427" name="Google Shape;427;p51"/>
          <p:cNvPicPr preferRelativeResize="0"/>
          <p:nvPr/>
        </p:nvPicPr>
        <p:blipFill rotWithShape="1">
          <a:blip r:embed="rId3">
            <a:alphaModFix/>
          </a:blip>
          <a:srcRect b="0" l="0" r="79970" t="0"/>
          <a:stretch/>
        </p:blipFill>
        <p:spPr>
          <a:xfrm>
            <a:off x="2180104" y="1192900"/>
            <a:ext cx="1688499" cy="1378850"/>
          </a:xfrm>
          <a:prstGeom prst="rect">
            <a:avLst/>
          </a:prstGeom>
          <a:noFill/>
          <a:ln>
            <a:noFill/>
          </a:ln>
        </p:spPr>
      </p:pic>
      <p:pic>
        <p:nvPicPr>
          <p:cNvPr id="428" name="Google Shape;428;p51"/>
          <p:cNvPicPr preferRelativeResize="0"/>
          <p:nvPr/>
        </p:nvPicPr>
        <p:blipFill rotWithShape="1">
          <a:blip r:embed="rId3">
            <a:alphaModFix/>
          </a:blip>
          <a:srcRect b="0" l="22395" r="53999" t="0"/>
          <a:stretch/>
        </p:blipFill>
        <p:spPr>
          <a:xfrm>
            <a:off x="4897304" y="1192900"/>
            <a:ext cx="1989975" cy="1378850"/>
          </a:xfrm>
          <a:prstGeom prst="rect">
            <a:avLst/>
          </a:prstGeom>
          <a:noFill/>
          <a:ln>
            <a:noFill/>
          </a:ln>
        </p:spPr>
      </p:pic>
      <p:pic>
        <p:nvPicPr>
          <p:cNvPr id="429" name="Google Shape;429;p51"/>
          <p:cNvPicPr preferRelativeResize="0"/>
          <p:nvPr/>
        </p:nvPicPr>
        <p:blipFill rotWithShape="1">
          <a:blip r:embed="rId3">
            <a:alphaModFix/>
          </a:blip>
          <a:srcRect b="0" l="81987" r="0" t="0"/>
          <a:stretch/>
        </p:blipFill>
        <p:spPr>
          <a:xfrm>
            <a:off x="5027587" y="2844000"/>
            <a:ext cx="1518403" cy="1378850"/>
          </a:xfrm>
          <a:prstGeom prst="rect">
            <a:avLst/>
          </a:prstGeom>
          <a:noFill/>
          <a:ln>
            <a:noFill/>
          </a:ln>
        </p:spPr>
      </p:pic>
      <p:sp>
        <p:nvSpPr>
          <p:cNvPr id="430" name="Google Shape;430;p51"/>
          <p:cNvSpPr/>
          <p:nvPr/>
        </p:nvSpPr>
        <p:spPr>
          <a:xfrm>
            <a:off x="1635675" y="2651900"/>
            <a:ext cx="2567100" cy="18684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431" name="Google Shape;431;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32" name="Google Shape;432;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33" name="Google Shape;433;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3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Course Approach</a:t>
            </a:r>
            <a:endParaRPr sz="3600">
              <a:latin typeface="Nunito"/>
              <a:ea typeface="Nunito"/>
              <a:cs typeface="Nunito"/>
              <a:sym typeface="Nunito"/>
            </a:endParaRPr>
          </a:p>
        </p:txBody>
      </p:sp>
      <p:sp>
        <p:nvSpPr>
          <p:cNvPr id="83" name="Google Shape;83;p16"/>
          <p:cNvSpPr txBox="1"/>
          <p:nvPr/>
        </p:nvSpPr>
        <p:spPr>
          <a:xfrm>
            <a:off x="423400" y="790100"/>
            <a:ext cx="8409000" cy="35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AI risk is affected by both </a:t>
            </a:r>
            <a:r>
              <a:rPr lang="en" sz="2000">
                <a:solidFill>
                  <a:schemeClr val="dk1"/>
                </a:solidFill>
                <a:latin typeface="Nunito"/>
                <a:ea typeface="Nunito"/>
                <a:cs typeface="Nunito"/>
                <a:sym typeface="Nunito"/>
              </a:rPr>
              <a:t>AIs and human agencies (such as developers and nation states).</a:t>
            </a:r>
            <a:endParaRPr sz="2000">
              <a:solidFill>
                <a:schemeClr val="dk1"/>
              </a:solidFill>
              <a:latin typeface="Nunito"/>
              <a:ea typeface="Nunito"/>
              <a:cs typeface="Nunito"/>
              <a:sym typeface="Nunito"/>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a:p>
            <a:pPr indent="0" lvl="0" marL="0" rtl="0" algn="l">
              <a:lnSpc>
                <a:spcPct val="100000"/>
              </a:lnSpc>
              <a:spcBef>
                <a:spcPts val="0"/>
              </a:spcBef>
              <a:spcAft>
                <a:spcPts val="0"/>
              </a:spcAft>
              <a:buNone/>
            </a:pPr>
            <a:r>
              <a:rPr lang="en" sz="2000">
                <a:solidFill>
                  <a:schemeClr val="dk1"/>
                </a:solidFill>
                <a:latin typeface="Nunito"/>
                <a:ea typeface="Nunito"/>
                <a:cs typeface="Nunito"/>
                <a:sym typeface="Nunito"/>
              </a:rPr>
              <a:t>There are many frameworks one could learn. We opt for frameworks applicable to a large fraction of these different actors:</a:t>
            </a:r>
            <a:br>
              <a:rPr lang="en" sz="2000">
                <a:solidFill>
                  <a:schemeClr val="dk1"/>
                </a:solidFill>
                <a:latin typeface="Nunito"/>
                <a:ea typeface="Nunito"/>
                <a:cs typeface="Nunito"/>
                <a:sym typeface="Nunito"/>
              </a:rPr>
            </a:br>
            <a:endParaRPr sz="1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Game theory</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Complex systems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Ethics</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Generalized Darwinism </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Safety engineering </a:t>
            </a:r>
            <a:endParaRPr sz="2000">
              <a:solidFill>
                <a:schemeClr val="dk1"/>
              </a:solidFill>
              <a:latin typeface="Nunito"/>
              <a:ea typeface="Nunito"/>
              <a:cs typeface="Nunito"/>
              <a:sym typeface="Nunito"/>
            </a:endParaRPr>
          </a:p>
        </p:txBody>
      </p:sp>
      <p:sp>
        <p:nvSpPr>
          <p:cNvPr id="84" name="Google Shape;84;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5" name="Google Shape;85;p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6" name="Google Shape;86;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87" name="Google Shape;87;p16"/>
          <p:cNvGrpSpPr/>
          <p:nvPr/>
        </p:nvGrpSpPr>
        <p:grpSpPr>
          <a:xfrm>
            <a:off x="3675775" y="3942900"/>
            <a:ext cx="3831000" cy="951175"/>
            <a:chOff x="3675775" y="3942900"/>
            <a:chExt cx="3831000" cy="951175"/>
          </a:xfrm>
        </p:grpSpPr>
        <p:sp>
          <p:nvSpPr>
            <p:cNvPr id="88" name="Google Shape;88;p16"/>
            <p:cNvSpPr txBox="1"/>
            <p:nvPr/>
          </p:nvSpPr>
          <p:spPr>
            <a:xfrm>
              <a:off x="3895975" y="4108675"/>
              <a:ext cx="3610800" cy="785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solidFill>
                    <a:schemeClr val="dk1"/>
                  </a:solidFill>
                  <a:latin typeface="Nunito"/>
                  <a:ea typeface="Nunito"/>
                  <a:cs typeface="Nunito"/>
                  <a:sym typeface="Nunito"/>
                </a:rPr>
                <a:t>F</a:t>
              </a:r>
              <a:r>
                <a:rPr lang="en" sz="2000">
                  <a:solidFill>
                    <a:schemeClr val="dk1"/>
                  </a:solidFill>
                  <a:latin typeface="Nunito"/>
                  <a:ea typeface="Nunito"/>
                  <a:cs typeface="Nunito"/>
                  <a:sym typeface="Nunito"/>
                </a:rPr>
                <a:t>or AIs and AI developers</a:t>
              </a:r>
              <a:endParaRPr sz="2000">
                <a:solidFill>
                  <a:schemeClr val="dk1"/>
                </a:solidFill>
                <a:latin typeface="Nunito"/>
                <a:ea typeface="Nunito"/>
                <a:cs typeface="Nunito"/>
                <a:sym typeface="Nunito"/>
              </a:endParaRPr>
            </a:p>
          </p:txBody>
        </p:sp>
        <p:sp>
          <p:nvSpPr>
            <p:cNvPr id="89" name="Google Shape;89;p16"/>
            <p:cNvSpPr/>
            <p:nvPr/>
          </p:nvSpPr>
          <p:spPr>
            <a:xfrm>
              <a:off x="3675775" y="3942900"/>
              <a:ext cx="220200" cy="851700"/>
            </a:xfrm>
            <a:prstGeom prst="rightBrace">
              <a:avLst>
                <a:gd fmla="val 158352" name="adj1"/>
                <a:gd fmla="val 50000" name="adj2"/>
              </a:avLst>
            </a:prstGeom>
            <a:no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0" st="0"/>
                                            </p:txEl>
                                          </p:spTgt>
                                        </p:tgtEl>
                                        <p:attrNameLst>
                                          <p:attrName>style.visibility</p:attrName>
                                        </p:attrNameLst>
                                      </p:cBhvr>
                                      <p:to>
                                        <p:strVal val="visible"/>
                                      </p:to>
                                    </p:set>
                                    <p:animEffect filter="fade" transition="in">
                                      <p:cBhvr>
                                        <p:cTn dur="300"/>
                                        <p:tgtEl>
                                          <p:spTgt spid="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1" st="1"/>
                                            </p:txEl>
                                          </p:spTgt>
                                        </p:tgtEl>
                                        <p:attrNameLst>
                                          <p:attrName>style.visibility</p:attrName>
                                        </p:attrNameLst>
                                      </p:cBhvr>
                                      <p:to>
                                        <p:strVal val="visible"/>
                                      </p:to>
                                    </p:set>
                                    <p:animEffect filter="fade" transition="in">
                                      <p:cBhvr>
                                        <p:cTn dur="300"/>
                                        <p:tgtEl>
                                          <p:spTgt spid="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2" st="2"/>
                                            </p:txEl>
                                          </p:spTgt>
                                        </p:tgtEl>
                                        <p:attrNameLst>
                                          <p:attrName>style.visibility</p:attrName>
                                        </p:attrNameLst>
                                      </p:cBhvr>
                                      <p:to>
                                        <p:strVal val="visible"/>
                                      </p:to>
                                    </p:set>
                                    <p:animEffect filter="fade" transition="in">
                                      <p:cBhvr>
                                        <p:cTn dur="300"/>
                                        <p:tgtEl>
                                          <p:spTgt spid="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3" st="3"/>
                                            </p:txEl>
                                          </p:spTgt>
                                        </p:tgtEl>
                                        <p:attrNameLst>
                                          <p:attrName>style.visibility</p:attrName>
                                        </p:attrNameLst>
                                      </p:cBhvr>
                                      <p:to>
                                        <p:strVal val="visible"/>
                                      </p:to>
                                    </p:set>
                                    <p:animEffect filter="fade" transition="in">
                                      <p:cBhvr>
                                        <p:cTn dur="300"/>
                                        <p:tgtEl>
                                          <p:spTgt spid="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4" st="4"/>
                                            </p:txEl>
                                          </p:spTgt>
                                        </p:tgtEl>
                                        <p:attrNameLst>
                                          <p:attrName>style.visibility</p:attrName>
                                        </p:attrNameLst>
                                      </p:cBhvr>
                                      <p:to>
                                        <p:strVal val="visible"/>
                                      </p:to>
                                    </p:set>
                                    <p:animEffect filter="fade" transition="in">
                                      <p:cBhvr>
                                        <p:cTn dur="300"/>
                                        <p:tgtEl>
                                          <p:spTgt spid="8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5" st="5"/>
                                            </p:txEl>
                                          </p:spTgt>
                                        </p:tgtEl>
                                        <p:attrNameLst>
                                          <p:attrName>style.visibility</p:attrName>
                                        </p:attrNameLst>
                                      </p:cBhvr>
                                      <p:to>
                                        <p:strVal val="visible"/>
                                      </p:to>
                                    </p:set>
                                    <p:animEffect filter="fade" transition="in">
                                      <p:cBhvr>
                                        <p:cTn dur="300"/>
                                        <p:tgtEl>
                                          <p:spTgt spid="8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6" st="6"/>
                                            </p:txEl>
                                          </p:spTgt>
                                        </p:tgtEl>
                                        <p:attrNameLst>
                                          <p:attrName>style.visibility</p:attrName>
                                        </p:attrNameLst>
                                      </p:cBhvr>
                                      <p:to>
                                        <p:strVal val="visible"/>
                                      </p:to>
                                    </p:set>
                                    <p:animEffect filter="fade" transition="in">
                                      <p:cBhvr>
                                        <p:cTn dur="300"/>
                                        <p:tgtEl>
                                          <p:spTgt spid="8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xEl>
                                              <p:pRg end="7" st="7"/>
                                            </p:txEl>
                                          </p:spTgt>
                                        </p:tgtEl>
                                        <p:attrNameLst>
                                          <p:attrName>style.visibility</p:attrName>
                                        </p:attrNameLst>
                                      </p:cBhvr>
                                      <p:to>
                                        <p:strVal val="visible"/>
                                      </p:to>
                                    </p:set>
                                    <p:animEffect filter="fade" transition="in">
                                      <p:cBhvr>
                                        <p:cTn dur="300"/>
                                        <p:tgtEl>
                                          <p:spTgt spid="8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3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52"/>
          <p:cNvSpPr txBox="1"/>
          <p:nvPr>
            <p:ph type="title"/>
          </p:nvPr>
        </p:nvSpPr>
        <p:spPr>
          <a:xfrm>
            <a:off x="0" y="1929850"/>
            <a:ext cx="9144000" cy="851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Organizational Safety</a:t>
            </a:r>
            <a:endParaRPr sz="3600">
              <a:latin typeface="Nunito"/>
              <a:ea typeface="Nunito"/>
              <a:cs typeface="Nunito"/>
              <a:sym typeface="Nunito"/>
            </a:endParaRPr>
          </a:p>
        </p:txBody>
      </p:sp>
      <p:sp>
        <p:nvSpPr>
          <p:cNvPr id="439" name="Google Shape;439;p52"/>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i="1" lang="en" sz="2000">
                <a:solidFill>
                  <a:schemeClr val="dk1"/>
                </a:solidFill>
                <a:latin typeface="Nunito"/>
                <a:ea typeface="Nunito"/>
                <a:cs typeface="Nunito"/>
                <a:sym typeface="Nunito"/>
              </a:rPr>
              <a:t>In the absence of effective structures to manage risk, </a:t>
            </a:r>
            <a:br>
              <a:rPr i="1" lang="en" sz="2000">
                <a:solidFill>
                  <a:schemeClr val="dk1"/>
                </a:solidFill>
                <a:latin typeface="Nunito"/>
                <a:ea typeface="Nunito"/>
                <a:cs typeface="Nunito"/>
                <a:sym typeface="Nunito"/>
              </a:rPr>
            </a:br>
            <a:r>
              <a:rPr i="1" lang="en" sz="2000">
                <a:solidFill>
                  <a:schemeClr val="dk1"/>
                </a:solidFill>
                <a:latin typeface="Nunito"/>
                <a:ea typeface="Nunito"/>
                <a:cs typeface="Nunito"/>
                <a:sym typeface="Nunito"/>
              </a:rPr>
              <a:t>AI systems are likely to see catastrophic failures</a:t>
            </a:r>
            <a:endParaRPr b="0" i="1" sz="2000" u="none" cap="none" strike="noStrike">
              <a:solidFill>
                <a:schemeClr val="dk1"/>
              </a:solidFill>
              <a:latin typeface="Nunito"/>
              <a:ea typeface="Nunito"/>
              <a:cs typeface="Nunito"/>
              <a:sym typeface="Nunito"/>
            </a:endParaRPr>
          </a:p>
        </p:txBody>
      </p:sp>
      <p:sp>
        <p:nvSpPr>
          <p:cNvPr id="440" name="Google Shape;440;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1" name="Google Shape;441;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2" name="Google Shape;442;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300"/>
                                        <p:tgtEl>
                                          <p:spTgt spid="4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3"/>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Accidents Can Occur Even in Ideal Circumstances</a:t>
            </a:r>
            <a:endParaRPr/>
          </a:p>
        </p:txBody>
      </p:sp>
      <p:sp>
        <p:nvSpPr>
          <p:cNvPr id="448" name="Google Shape;448;p53"/>
          <p:cNvSpPr txBox="1"/>
          <p:nvPr>
            <p:ph idx="1" type="body"/>
          </p:nvPr>
        </p:nvSpPr>
        <p:spPr>
          <a:xfrm>
            <a:off x="311700" y="1339400"/>
            <a:ext cx="8520600" cy="1657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Accidents can happen even without competitive pressures or malicious actors, and even with top talent and much preparation.</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Example: the Challenger Space Shuttle disaster.</a:t>
            </a:r>
            <a:endParaRPr sz="2000">
              <a:solidFill>
                <a:schemeClr val="dk1"/>
              </a:solidFill>
              <a:latin typeface="Nunito"/>
              <a:ea typeface="Nunito"/>
              <a:cs typeface="Nunito"/>
              <a:sym typeface="Nunito"/>
            </a:endParaRPr>
          </a:p>
        </p:txBody>
      </p:sp>
      <p:grpSp>
        <p:nvGrpSpPr>
          <p:cNvPr id="449" name="Google Shape;449;p53"/>
          <p:cNvGrpSpPr/>
          <p:nvPr/>
        </p:nvGrpSpPr>
        <p:grpSpPr>
          <a:xfrm>
            <a:off x="888255" y="3127050"/>
            <a:ext cx="7179372" cy="1425326"/>
            <a:chOff x="888255" y="3127050"/>
            <a:chExt cx="7179372" cy="1425326"/>
          </a:xfrm>
        </p:grpSpPr>
        <p:pic>
          <p:nvPicPr>
            <p:cNvPr id="450" name="Google Shape;450;p53"/>
            <p:cNvPicPr preferRelativeResize="0"/>
            <p:nvPr/>
          </p:nvPicPr>
          <p:blipFill>
            <a:blip r:embed="rId3">
              <a:alphaModFix/>
            </a:blip>
            <a:stretch>
              <a:fillRect/>
            </a:stretch>
          </p:blipFill>
          <p:spPr>
            <a:xfrm>
              <a:off x="3348763" y="3204550"/>
              <a:ext cx="2258350" cy="1270325"/>
            </a:xfrm>
            <a:prstGeom prst="rect">
              <a:avLst/>
            </a:prstGeom>
            <a:noFill/>
            <a:ln>
              <a:noFill/>
            </a:ln>
          </p:spPr>
        </p:pic>
        <p:pic>
          <p:nvPicPr>
            <p:cNvPr id="451" name="Google Shape;451;p53"/>
            <p:cNvPicPr preferRelativeResize="0"/>
            <p:nvPr/>
          </p:nvPicPr>
          <p:blipFill>
            <a:blip r:embed="rId4">
              <a:alphaModFix/>
            </a:blip>
            <a:stretch>
              <a:fillRect/>
            </a:stretch>
          </p:blipFill>
          <p:spPr>
            <a:xfrm>
              <a:off x="888255" y="3127050"/>
              <a:ext cx="1759544" cy="1425326"/>
            </a:xfrm>
            <a:prstGeom prst="rect">
              <a:avLst/>
            </a:prstGeom>
            <a:noFill/>
            <a:ln>
              <a:noFill/>
            </a:ln>
          </p:spPr>
        </p:pic>
        <p:pic>
          <p:nvPicPr>
            <p:cNvPr id="452" name="Google Shape;452;p53"/>
            <p:cNvPicPr preferRelativeResize="0"/>
            <p:nvPr/>
          </p:nvPicPr>
          <p:blipFill>
            <a:blip r:embed="rId5">
              <a:alphaModFix/>
            </a:blip>
            <a:stretch>
              <a:fillRect/>
            </a:stretch>
          </p:blipFill>
          <p:spPr>
            <a:xfrm>
              <a:off x="6308077" y="3149300"/>
              <a:ext cx="1759551" cy="1380653"/>
            </a:xfrm>
            <a:prstGeom prst="rect">
              <a:avLst/>
            </a:prstGeom>
            <a:noFill/>
            <a:ln>
              <a:noFill/>
            </a:ln>
          </p:spPr>
        </p:pic>
      </p:grpSp>
      <p:sp>
        <p:nvSpPr>
          <p:cNvPr id="453" name="Google Shape;453;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4" name="Google Shape;454;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5" name="Google Shape;455;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0" st="0"/>
                                            </p:txEl>
                                          </p:spTgt>
                                        </p:tgtEl>
                                        <p:attrNameLst>
                                          <p:attrName>style.visibility</p:attrName>
                                        </p:attrNameLst>
                                      </p:cBhvr>
                                      <p:to>
                                        <p:strVal val="visible"/>
                                      </p:to>
                                    </p:set>
                                    <p:animEffect filter="fade" transition="in">
                                      <p:cBhvr>
                                        <p:cTn dur="300"/>
                                        <p:tgtEl>
                                          <p:spTgt spid="4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1" st="1"/>
                                            </p:txEl>
                                          </p:spTgt>
                                        </p:tgtEl>
                                        <p:attrNameLst>
                                          <p:attrName>style.visibility</p:attrName>
                                        </p:attrNameLst>
                                      </p:cBhvr>
                                      <p:to>
                                        <p:strVal val="visible"/>
                                      </p:to>
                                    </p:set>
                                    <p:animEffect filter="fade" transition="in">
                                      <p:cBhvr>
                                        <p:cTn dur="300"/>
                                        <p:tgtEl>
                                          <p:spTgt spid="4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2" st="2"/>
                                            </p:txEl>
                                          </p:spTgt>
                                        </p:tgtEl>
                                        <p:attrNameLst>
                                          <p:attrName>style.visibility</p:attrName>
                                        </p:attrNameLst>
                                      </p:cBhvr>
                                      <p:to>
                                        <p:strVal val="visible"/>
                                      </p:to>
                                    </p:set>
                                    <p:animEffect filter="fade" transition="in">
                                      <p:cBhvr>
                                        <p:cTn dur="300"/>
                                        <p:tgtEl>
                                          <p:spTgt spid="448">
                                            <p:txEl>
                                              <p:pRg end="2" st="2"/>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3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54"/>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AI Compared to Other Industries</a:t>
            </a:r>
            <a:endParaRPr/>
          </a:p>
        </p:txBody>
      </p:sp>
      <p:sp>
        <p:nvSpPr>
          <p:cNvPr id="461" name="Google Shape;461;p54"/>
          <p:cNvSpPr txBox="1"/>
          <p:nvPr>
            <p:ph idx="1" type="body"/>
          </p:nvPr>
        </p:nvSpPr>
        <p:spPr>
          <a:xfrm>
            <a:off x="311875" y="1119600"/>
            <a:ext cx="8389200" cy="16389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Nuclear reactors and rockets are well-understood and based on solid theoretical principles.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lacks a comprehensive theoretical understanding, its components are less reliable, and AI regulations are far less stringent than nuclear technology.</a:t>
            </a:r>
            <a:endParaRPr sz="2000">
              <a:solidFill>
                <a:schemeClr val="dk1"/>
              </a:solidFill>
              <a:latin typeface="Nunito"/>
              <a:ea typeface="Nunito"/>
              <a:cs typeface="Nunito"/>
              <a:sym typeface="Nunito"/>
            </a:endParaRPr>
          </a:p>
        </p:txBody>
      </p:sp>
      <p:pic>
        <p:nvPicPr>
          <p:cNvPr id="462" name="Google Shape;462;p54"/>
          <p:cNvPicPr preferRelativeResize="0"/>
          <p:nvPr/>
        </p:nvPicPr>
        <p:blipFill>
          <a:blip r:embed="rId3">
            <a:alphaModFix/>
          </a:blip>
          <a:stretch>
            <a:fillRect/>
          </a:stretch>
        </p:blipFill>
        <p:spPr>
          <a:xfrm>
            <a:off x="3266850" y="3089450"/>
            <a:ext cx="5239552" cy="1570850"/>
          </a:xfrm>
          <a:prstGeom prst="rect">
            <a:avLst/>
          </a:prstGeom>
          <a:noFill/>
          <a:ln>
            <a:noFill/>
          </a:ln>
        </p:spPr>
      </p:pic>
      <p:sp>
        <p:nvSpPr>
          <p:cNvPr id="463" name="Google Shape;463;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4" name="Google Shape;464;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5" name="Google Shape;465;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1">
                                            <p:txEl>
                                              <p:pRg end="0" st="0"/>
                                            </p:txEl>
                                          </p:spTgt>
                                        </p:tgtEl>
                                        <p:attrNameLst>
                                          <p:attrName>style.visibility</p:attrName>
                                        </p:attrNameLst>
                                      </p:cBhvr>
                                      <p:to>
                                        <p:strVal val="visible"/>
                                      </p:to>
                                    </p:set>
                                    <p:animEffect filter="fade" transition="in">
                                      <p:cBhvr>
                                        <p:cTn dur="300"/>
                                        <p:tgtEl>
                                          <p:spTgt spid="46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1">
                                            <p:txEl>
                                              <p:pRg end="1" st="1"/>
                                            </p:txEl>
                                          </p:spTgt>
                                        </p:tgtEl>
                                        <p:attrNameLst>
                                          <p:attrName>style.visibility</p:attrName>
                                        </p:attrNameLst>
                                      </p:cBhvr>
                                      <p:to>
                                        <p:strVal val="visible"/>
                                      </p:to>
                                    </p:set>
                                    <p:animEffect filter="fade" transition="in">
                                      <p:cBhvr>
                                        <p:cTn dur="300"/>
                                        <p:tgtEl>
                                          <p:spTgt spid="461">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55"/>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AI Accidents Could be Catastrophic</a:t>
            </a:r>
            <a:endParaRPr/>
          </a:p>
        </p:txBody>
      </p:sp>
      <p:sp>
        <p:nvSpPr>
          <p:cNvPr id="471" name="Google Shape;471;p5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Gain-of-function research to gauge risks could uncover capabilities significantly worse than anticipated, creating a serious threat that is challenging to mitigate or control.</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Bugs could alter the behavior of an AI, leading to unintended and possibly dangerous outcomes.</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unintentional release of dangerous or weaponized AI systems through hacks or leaks.</a:t>
            </a:r>
            <a:endParaRPr sz="2000">
              <a:solidFill>
                <a:schemeClr val="dk1"/>
              </a:solidFill>
              <a:latin typeface="Nunito"/>
              <a:ea typeface="Nunito"/>
              <a:cs typeface="Nunito"/>
              <a:sym typeface="Nunito"/>
            </a:endParaRPr>
          </a:p>
        </p:txBody>
      </p:sp>
      <p:sp>
        <p:nvSpPr>
          <p:cNvPr id="472" name="Google Shape;472;p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3" name="Google Shape;473;p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4" name="Google Shape;474;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0" st="0"/>
                                            </p:txEl>
                                          </p:spTgt>
                                        </p:tgtEl>
                                        <p:attrNameLst>
                                          <p:attrName>style.visibility</p:attrName>
                                        </p:attrNameLst>
                                      </p:cBhvr>
                                      <p:to>
                                        <p:strVal val="visible"/>
                                      </p:to>
                                    </p:set>
                                    <p:animEffect filter="fade" transition="in">
                                      <p:cBhvr>
                                        <p:cTn dur="300"/>
                                        <p:tgtEl>
                                          <p:spTgt spid="4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1" st="1"/>
                                            </p:txEl>
                                          </p:spTgt>
                                        </p:tgtEl>
                                        <p:attrNameLst>
                                          <p:attrName>style.visibility</p:attrName>
                                        </p:attrNameLst>
                                      </p:cBhvr>
                                      <p:to>
                                        <p:strVal val="visible"/>
                                      </p:to>
                                    </p:set>
                                    <p:animEffect filter="fade" transition="in">
                                      <p:cBhvr>
                                        <p:cTn dur="300"/>
                                        <p:tgtEl>
                                          <p:spTgt spid="4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2" st="2"/>
                                            </p:txEl>
                                          </p:spTgt>
                                        </p:tgtEl>
                                        <p:attrNameLst>
                                          <p:attrName>style.visibility</p:attrName>
                                        </p:attrNameLst>
                                      </p:cBhvr>
                                      <p:to>
                                        <p:strVal val="visible"/>
                                      </p:to>
                                    </p:set>
                                    <p:animEffect filter="fade" transition="in">
                                      <p:cBhvr>
                                        <p:cTn dur="300"/>
                                        <p:tgtEl>
                                          <p:spTgt spid="47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xEl>
                                              <p:pRg end="3" st="3"/>
                                            </p:txEl>
                                          </p:spTgt>
                                        </p:tgtEl>
                                        <p:attrNameLst>
                                          <p:attrName>style.visibility</p:attrName>
                                        </p:attrNameLst>
                                      </p:cBhvr>
                                      <p:to>
                                        <p:strVal val="visible"/>
                                      </p:to>
                                    </p:set>
                                    <p:animEffect filter="fade" transition="in">
                                      <p:cBhvr>
                                        <p:cTn dur="300"/>
                                        <p:tgtEl>
                                          <p:spTgt spid="471">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8" name="Shape 478"/>
        <p:cNvGrpSpPr/>
        <p:nvPr/>
      </p:nvGrpSpPr>
      <p:grpSpPr>
        <a:xfrm>
          <a:off x="0" y="0"/>
          <a:ext cx="0" cy="0"/>
          <a:chOff x="0" y="0"/>
          <a:chExt cx="0" cy="0"/>
        </a:xfrm>
      </p:grpSpPr>
      <p:sp>
        <p:nvSpPr>
          <p:cNvPr id="479" name="Google Shape;479;p56"/>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Accidents are hard to avoid</a:t>
            </a:r>
            <a:endParaRPr/>
          </a:p>
        </p:txBody>
      </p:sp>
      <p:sp>
        <p:nvSpPr>
          <p:cNvPr id="480" name="Google Shape;480;p56"/>
          <p:cNvSpPr txBox="1"/>
          <p:nvPr>
            <p:ph idx="1" type="body"/>
          </p:nvPr>
        </p:nvSpPr>
        <p:spPr>
          <a:xfrm>
            <a:off x="311700" y="1339409"/>
            <a:ext cx="8520600" cy="28398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Accidents are “normal” in complex systems. Not only caused by human errors, but also by the complexity of the systems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Accident risk goes up when “interactions cannot be thoroughly planned, understood, anticipated, and guarded against”</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When dealing with complex systems, the focus needs to be on ensuring accidents don’t cascade into catastrophes</a:t>
            </a:r>
            <a:endParaRPr sz="2000">
              <a:solidFill>
                <a:schemeClr val="dk1"/>
              </a:solidFill>
              <a:latin typeface="Nunito"/>
              <a:ea typeface="Nunito"/>
              <a:cs typeface="Nunito"/>
              <a:sym typeface="Nunito"/>
            </a:endParaRPr>
          </a:p>
        </p:txBody>
      </p:sp>
      <p:sp>
        <p:nvSpPr>
          <p:cNvPr id="481" name="Google Shape;481;p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82" name="Google Shape;482;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83" name="Google Shape;483;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7" name="Shape 487"/>
        <p:cNvGrpSpPr/>
        <p:nvPr/>
      </p:nvGrpSpPr>
      <p:grpSpPr>
        <a:xfrm>
          <a:off x="0" y="0"/>
          <a:ext cx="0" cy="0"/>
          <a:chOff x="0" y="0"/>
          <a:chExt cx="0" cy="0"/>
        </a:xfrm>
      </p:grpSpPr>
      <p:sp>
        <p:nvSpPr>
          <p:cNvPr id="488" name="Google Shape;488;p57"/>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Accidents are hard to avoid because of sudden, unpredictable developments</a:t>
            </a:r>
            <a:endParaRPr/>
          </a:p>
        </p:txBody>
      </p:sp>
      <p:sp>
        <p:nvSpPr>
          <p:cNvPr id="489" name="Google Shape;489;p57"/>
          <p:cNvSpPr txBox="1"/>
          <p:nvPr>
            <p:ph idx="1" type="body"/>
          </p:nvPr>
        </p:nvSpPr>
        <p:spPr>
          <a:xfrm>
            <a:off x="311700" y="1491300"/>
            <a:ext cx="6150600" cy="2928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a:t>
            </a:r>
            <a:r>
              <a:rPr lang="en" sz="2000">
                <a:solidFill>
                  <a:schemeClr val="dk1"/>
                </a:solidFill>
                <a:latin typeface="Nunito"/>
                <a:ea typeface="Nunito"/>
                <a:cs typeface="Nunito"/>
                <a:sym typeface="Nunito"/>
              </a:rPr>
              <a:t>xperts may underestimate the time it takes for technological advancement to become a reality</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Wright brothers claimed that powered flight was 50 years away, 2 years before they achieved it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development has caught people of guard too. The defeat of Lee Sedol by AlphaGo in 2016 was not believed possible at the time. More recently, GPT-4 has exhibited surprising emergent capabilities</a:t>
            </a:r>
            <a:endParaRPr sz="2000">
              <a:solidFill>
                <a:schemeClr val="dk1"/>
              </a:solidFill>
              <a:latin typeface="Nunito"/>
              <a:ea typeface="Nunito"/>
              <a:cs typeface="Nunito"/>
              <a:sym typeface="Nunito"/>
            </a:endParaRPr>
          </a:p>
        </p:txBody>
      </p:sp>
      <p:pic>
        <p:nvPicPr>
          <p:cNvPr id="490" name="Google Shape;490;p57"/>
          <p:cNvPicPr preferRelativeResize="0"/>
          <p:nvPr/>
        </p:nvPicPr>
        <p:blipFill>
          <a:blip r:embed="rId3">
            <a:alphaModFix/>
          </a:blip>
          <a:stretch>
            <a:fillRect/>
          </a:stretch>
        </p:blipFill>
        <p:spPr>
          <a:xfrm>
            <a:off x="6581397" y="2232462"/>
            <a:ext cx="2199177" cy="1360225"/>
          </a:xfrm>
          <a:prstGeom prst="rect">
            <a:avLst/>
          </a:prstGeom>
          <a:noFill/>
          <a:ln>
            <a:noFill/>
          </a:ln>
        </p:spPr>
      </p:pic>
      <p:sp>
        <p:nvSpPr>
          <p:cNvPr id="491" name="Google Shape;491;p5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2" name="Google Shape;492;p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3" name="Google Shape;493;p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7" name="Shape 497"/>
        <p:cNvGrpSpPr/>
        <p:nvPr/>
      </p:nvGrpSpPr>
      <p:grpSpPr>
        <a:xfrm>
          <a:off x="0" y="0"/>
          <a:ext cx="0" cy="0"/>
          <a:chOff x="0" y="0"/>
          <a:chExt cx="0" cy="0"/>
        </a:xfrm>
      </p:grpSpPr>
      <p:sp>
        <p:nvSpPr>
          <p:cNvPr id="498" name="Google Shape;498;p58"/>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It often takes years to discover severe flaws or risks</a:t>
            </a:r>
            <a:endParaRPr/>
          </a:p>
        </p:txBody>
      </p:sp>
      <p:sp>
        <p:nvSpPr>
          <p:cNvPr id="499" name="Google Shape;499;p58"/>
          <p:cNvSpPr txBox="1"/>
          <p:nvPr>
            <p:ph idx="1" type="body"/>
          </p:nvPr>
        </p:nvSpPr>
        <p:spPr>
          <a:xfrm>
            <a:off x="311700" y="1435600"/>
            <a:ext cx="8520600" cy="2928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 number of products throughout history were initially thought safe, only for their unintended flaws to be discovered much later (e.g., lead paint, asbestos, CFCs, tobacco, thalidomide)</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This emphasizes the importance of not only conducting expert testing, but also implementing slow rollouts of technologies</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systems may harbor undiscovered vulnerabilities after their release</a:t>
            </a:r>
            <a:endParaRPr sz="2000">
              <a:solidFill>
                <a:schemeClr val="dk1"/>
              </a:solidFill>
              <a:latin typeface="Nunito"/>
              <a:ea typeface="Nunito"/>
              <a:cs typeface="Nunito"/>
              <a:sym typeface="Nunito"/>
            </a:endParaRPr>
          </a:p>
        </p:txBody>
      </p:sp>
      <p:sp>
        <p:nvSpPr>
          <p:cNvPr id="500" name="Google Shape;500;p5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01" name="Google Shape;501;p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2" name="Google Shape;502;p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6" name="Shape 506"/>
        <p:cNvGrpSpPr/>
        <p:nvPr/>
      </p:nvGrpSpPr>
      <p:grpSpPr>
        <a:xfrm>
          <a:off x="0" y="0"/>
          <a:ext cx="0" cy="0"/>
          <a:chOff x="0" y="0"/>
          <a:chExt cx="0" cy="0"/>
        </a:xfrm>
      </p:grpSpPr>
      <p:sp>
        <p:nvSpPr>
          <p:cNvPr id="507" name="Google Shape;507;p59"/>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Organizational factors can prevent catastrophe</a:t>
            </a:r>
            <a:endParaRPr/>
          </a:p>
        </p:txBody>
      </p:sp>
      <p:sp>
        <p:nvSpPr>
          <p:cNvPr id="508" name="Google Shape;508;p59"/>
          <p:cNvSpPr txBox="1"/>
          <p:nvPr>
            <p:ph idx="1" type="body"/>
          </p:nvPr>
        </p:nvSpPr>
        <p:spPr>
          <a:xfrm>
            <a:off x="311700" y="1225950"/>
            <a:ext cx="8735700" cy="324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Human factors such as safety culture are especially important. This involves:</a:t>
            </a:r>
            <a:endParaRPr>
              <a:solidFill>
                <a:schemeClr val="dk1"/>
              </a:solidFill>
              <a:latin typeface="Nunito"/>
              <a:ea typeface="Nunito"/>
              <a:cs typeface="Nunito"/>
              <a:sym typeface="Nunito"/>
            </a:endParaRPr>
          </a:p>
          <a:p>
            <a:pPr indent="-317500" lvl="1" marL="914400" rtl="0" algn="l">
              <a:spcBef>
                <a:spcPts val="1600"/>
              </a:spcBef>
              <a:spcAft>
                <a:spcPts val="0"/>
              </a:spcAft>
              <a:buClr>
                <a:schemeClr val="dk1"/>
              </a:buClr>
              <a:buSzPts val="1400"/>
              <a:buFont typeface="Nunito"/>
              <a:buChar char="○"/>
            </a:pPr>
            <a:r>
              <a:rPr lang="en" sz="1600">
                <a:solidFill>
                  <a:schemeClr val="dk1"/>
                </a:solidFill>
                <a:latin typeface="Nunito"/>
                <a:ea typeface="Nunito"/>
                <a:cs typeface="Nunito"/>
                <a:sym typeface="Nunito"/>
              </a:rPr>
              <a:t>Leadership commitment to safety</a:t>
            </a:r>
            <a:endParaRPr sz="1600">
              <a:solidFill>
                <a:schemeClr val="dk1"/>
              </a:solidFill>
              <a:latin typeface="Nunito"/>
              <a:ea typeface="Nunito"/>
              <a:cs typeface="Nunito"/>
              <a:sym typeface="Nunito"/>
            </a:endParaRPr>
          </a:p>
          <a:p>
            <a:pPr indent="-330200" lvl="1" marL="914400" rtl="0" algn="l">
              <a:spcBef>
                <a:spcPts val="1600"/>
              </a:spcBef>
              <a:spcAft>
                <a:spcPts val="0"/>
              </a:spcAft>
              <a:buClr>
                <a:schemeClr val="dk1"/>
              </a:buClr>
              <a:buSzPts val="1600"/>
              <a:buFont typeface="Nunito"/>
              <a:buChar char="○"/>
            </a:pPr>
            <a:r>
              <a:rPr lang="en" sz="1600">
                <a:solidFill>
                  <a:schemeClr val="dk1"/>
                </a:solidFill>
                <a:latin typeface="Nunito"/>
                <a:ea typeface="Nunito"/>
                <a:cs typeface="Nunito"/>
                <a:sym typeface="Nunito"/>
              </a:rPr>
              <a:t>A culture of open communication and heightened accountability; all individuals are responsible for safety</a:t>
            </a:r>
            <a:endParaRPr sz="1600">
              <a:solidFill>
                <a:schemeClr val="dk1"/>
              </a:solidFill>
              <a:latin typeface="Nunito"/>
              <a:ea typeface="Nunito"/>
              <a:cs typeface="Nunito"/>
              <a:sym typeface="Nunito"/>
            </a:endParaRPr>
          </a:p>
          <a:p>
            <a:pPr indent="-330200" lvl="1" marL="914400" rtl="0" algn="l">
              <a:spcBef>
                <a:spcPts val="1600"/>
              </a:spcBef>
              <a:spcAft>
                <a:spcPts val="0"/>
              </a:spcAft>
              <a:buClr>
                <a:schemeClr val="dk1"/>
              </a:buClr>
              <a:buSzPts val="1600"/>
              <a:buFont typeface="Nunito"/>
              <a:buChar char="○"/>
            </a:pPr>
            <a:r>
              <a:rPr lang="en" sz="1600">
                <a:solidFill>
                  <a:schemeClr val="dk1"/>
                </a:solidFill>
                <a:latin typeface="Nunito"/>
                <a:ea typeface="Nunito"/>
                <a:cs typeface="Nunito"/>
                <a:sym typeface="Nunito"/>
              </a:rPr>
              <a:t>Internalization of safety procedures by all members of an organization</a:t>
            </a:r>
            <a:endParaRPr sz="1600">
              <a:solidFill>
                <a:schemeClr val="dk1"/>
              </a:solidFill>
              <a:latin typeface="Nunito"/>
              <a:ea typeface="Nunito"/>
              <a:cs typeface="Nunito"/>
              <a:sym typeface="Nunito"/>
            </a:endParaRPr>
          </a:p>
          <a:p>
            <a:pPr indent="-330200" lvl="1" marL="914400" rtl="0" algn="l">
              <a:spcBef>
                <a:spcPts val="1600"/>
              </a:spcBef>
              <a:spcAft>
                <a:spcPts val="0"/>
              </a:spcAft>
              <a:buClr>
                <a:schemeClr val="dk1"/>
              </a:buClr>
              <a:buSzPts val="1600"/>
              <a:buFont typeface="Nunito"/>
              <a:buChar char="○"/>
            </a:pPr>
            <a:r>
              <a:rPr lang="en" sz="1600">
                <a:solidFill>
                  <a:schemeClr val="dk1"/>
                </a:solidFill>
                <a:latin typeface="Nunito"/>
                <a:ea typeface="Nunito"/>
                <a:cs typeface="Nunito"/>
                <a:sym typeface="Nunito"/>
              </a:rPr>
              <a:t>Members of an organization view safety as a key objective rather than a constraint</a:t>
            </a:r>
            <a:endParaRPr sz="1600">
              <a:solidFill>
                <a:schemeClr val="dk1"/>
              </a:solidFill>
              <a:latin typeface="Nunito"/>
              <a:ea typeface="Nunito"/>
              <a:cs typeface="Nunito"/>
              <a:sym typeface="Nunito"/>
            </a:endParaRPr>
          </a:p>
          <a:p>
            <a:pPr indent="0" lvl="0" marL="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Organizations should avoid alarm fatigue, whereby individuals become desensitized to safety concerns due to the frequency of potential failures</a:t>
            </a:r>
            <a:endParaRPr>
              <a:solidFill>
                <a:schemeClr val="dk1"/>
              </a:solidFill>
              <a:latin typeface="Nunito"/>
              <a:ea typeface="Nunito"/>
              <a:cs typeface="Nunito"/>
              <a:sym typeface="Nunito"/>
            </a:endParaRPr>
          </a:p>
          <a:p>
            <a:pPr indent="0" lvl="0" marL="0" rtl="0" algn="l">
              <a:spcBef>
                <a:spcPts val="0"/>
              </a:spcBef>
              <a:spcAft>
                <a:spcPts val="0"/>
              </a:spcAft>
              <a:buNone/>
            </a:pPr>
            <a:r>
              <a:t/>
            </a:r>
            <a:endParaRPr>
              <a:solidFill>
                <a:schemeClr val="dk1"/>
              </a:solidFill>
              <a:latin typeface="Nunito"/>
              <a:ea typeface="Nunito"/>
              <a:cs typeface="Nunito"/>
              <a:sym typeface="Nunito"/>
            </a:endParaRPr>
          </a:p>
        </p:txBody>
      </p:sp>
      <p:sp>
        <p:nvSpPr>
          <p:cNvPr id="509" name="Google Shape;509;p5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0" name="Google Shape;510;p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1" name="Google Shape;511;p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5" name="Shape 515"/>
        <p:cNvGrpSpPr/>
        <p:nvPr/>
      </p:nvGrpSpPr>
      <p:grpSpPr>
        <a:xfrm>
          <a:off x="0" y="0"/>
          <a:ext cx="0" cy="0"/>
          <a:chOff x="0" y="0"/>
          <a:chExt cx="0" cy="0"/>
        </a:xfrm>
      </p:grpSpPr>
      <p:sp>
        <p:nvSpPr>
          <p:cNvPr id="516" name="Google Shape;516;p60"/>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t>
            </a:r>
            <a:r>
              <a:rPr lang="en"/>
              <a:t>ecurity mindset </a:t>
            </a:r>
            <a:endParaRPr/>
          </a:p>
        </p:txBody>
      </p:sp>
      <p:sp>
        <p:nvSpPr>
          <p:cNvPr id="517" name="Google Shape;517;p60"/>
          <p:cNvSpPr txBox="1"/>
          <p:nvPr>
            <p:ph idx="1" type="body"/>
          </p:nvPr>
        </p:nvSpPr>
        <p:spPr>
          <a:xfrm>
            <a:off x="311700" y="1480925"/>
            <a:ext cx="8520600" cy="3249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Organizations can foster a questioning attitude, preventing potential pitfalls that arise from uniformity of thought and assumptions.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security mindset involves adopting the perspective of an attacker and by considering worst-case, not just average-case, scenarios.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Taking Murphy’s Law seriously:                                                    “Anything that can go wrong will go wrong.”</a:t>
            </a:r>
            <a:endParaRPr sz="2000">
              <a:solidFill>
                <a:schemeClr val="dk1"/>
              </a:solidFill>
              <a:latin typeface="Nunito"/>
              <a:ea typeface="Nunito"/>
              <a:cs typeface="Nunito"/>
              <a:sym typeface="Nunito"/>
            </a:endParaRPr>
          </a:p>
        </p:txBody>
      </p:sp>
      <p:sp>
        <p:nvSpPr>
          <p:cNvPr id="518" name="Google Shape;518;p6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9" name="Google Shape;519;p6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39</a:t>
            </a:r>
            <a:endParaRPr b="0" i="0" sz="1300" u="none" cap="none" strike="noStrike">
              <a:solidFill>
                <a:srgbClr val="FFFFFF"/>
              </a:solidFill>
              <a:latin typeface="Nunito"/>
              <a:ea typeface="Nunito"/>
              <a:cs typeface="Nunito"/>
              <a:sym typeface="Nunito"/>
            </a:endParaRPr>
          </a:p>
        </p:txBody>
      </p:sp>
      <p:sp>
        <p:nvSpPr>
          <p:cNvPr id="520" name="Google Shape;520;p6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0" st="0"/>
                                            </p:txEl>
                                          </p:spTgt>
                                        </p:tgtEl>
                                        <p:attrNameLst>
                                          <p:attrName>style.visibility</p:attrName>
                                        </p:attrNameLst>
                                      </p:cBhvr>
                                      <p:to>
                                        <p:strVal val="visible"/>
                                      </p:to>
                                    </p:set>
                                    <p:animEffect filter="fade" transition="in">
                                      <p:cBhvr>
                                        <p:cTn dur="300"/>
                                        <p:tgtEl>
                                          <p:spTgt spid="5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1" st="1"/>
                                            </p:txEl>
                                          </p:spTgt>
                                        </p:tgtEl>
                                        <p:attrNameLst>
                                          <p:attrName>style.visibility</p:attrName>
                                        </p:attrNameLst>
                                      </p:cBhvr>
                                      <p:to>
                                        <p:strVal val="visible"/>
                                      </p:to>
                                    </p:set>
                                    <p:animEffect filter="fade" transition="in">
                                      <p:cBhvr>
                                        <p:cTn dur="300"/>
                                        <p:tgtEl>
                                          <p:spTgt spid="5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7">
                                            <p:txEl>
                                              <p:pRg end="2" st="2"/>
                                            </p:txEl>
                                          </p:spTgt>
                                        </p:tgtEl>
                                        <p:attrNameLst>
                                          <p:attrName>style.visibility</p:attrName>
                                        </p:attrNameLst>
                                      </p:cBhvr>
                                      <p:to>
                                        <p:strVal val="visible"/>
                                      </p:to>
                                    </p:set>
                                    <p:animEffect filter="fade" transition="in">
                                      <p:cBhvr>
                                        <p:cTn dur="300"/>
                                        <p:tgtEl>
                                          <p:spTgt spid="517">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61"/>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Safety Culture and HROs</a:t>
            </a:r>
            <a:endParaRPr/>
          </a:p>
        </p:txBody>
      </p:sp>
      <p:sp>
        <p:nvSpPr>
          <p:cNvPr id="526" name="Google Shape;526;p61"/>
          <p:cNvSpPr txBox="1"/>
          <p:nvPr>
            <p:ph idx="1" type="body"/>
          </p:nvPr>
        </p:nvSpPr>
        <p:spPr>
          <a:xfrm>
            <a:off x="311700" y="1622325"/>
            <a:ext cx="5596800" cy="2852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HRO’s are “High Reliability Organizations” that consistently maintain a heightened level of safety and reliability in complex, high risk environments.</a:t>
            </a:r>
            <a:endParaRPr>
              <a:solidFill>
                <a:schemeClr val="dk1"/>
              </a:solidFill>
              <a:latin typeface="Nunito"/>
              <a:ea typeface="Nunito"/>
              <a:cs typeface="Nunito"/>
              <a:sym typeface="Nunito"/>
            </a:endParaRPr>
          </a:p>
          <a:p>
            <a:pPr indent="0" lvl="0" marL="45720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Organizations such as these are acutely aware that unobserved failure modes may exist, and they diligently study all known failures, anomalies and near misses to avoid them.</a:t>
            </a:r>
            <a:endParaRPr>
              <a:solidFill>
                <a:schemeClr val="dk1"/>
              </a:solidFill>
              <a:latin typeface="Nunito"/>
              <a:ea typeface="Nunito"/>
              <a:cs typeface="Nunito"/>
              <a:sym typeface="Nunito"/>
            </a:endParaRPr>
          </a:p>
        </p:txBody>
      </p:sp>
      <p:pic>
        <p:nvPicPr>
          <p:cNvPr id="527" name="Google Shape;527;p61"/>
          <p:cNvPicPr preferRelativeResize="0"/>
          <p:nvPr/>
        </p:nvPicPr>
        <p:blipFill rotWithShape="1">
          <a:blip r:embed="rId3">
            <a:alphaModFix/>
          </a:blip>
          <a:srcRect b="13527" l="25357" r="24884" t="2347"/>
          <a:stretch/>
        </p:blipFill>
        <p:spPr>
          <a:xfrm>
            <a:off x="6209575" y="1797275"/>
            <a:ext cx="2294601" cy="2181975"/>
          </a:xfrm>
          <a:prstGeom prst="rect">
            <a:avLst/>
          </a:prstGeom>
          <a:noFill/>
          <a:ln>
            <a:noFill/>
          </a:ln>
        </p:spPr>
      </p:pic>
      <p:sp>
        <p:nvSpPr>
          <p:cNvPr id="528" name="Google Shape;528;p6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29" name="Google Shape;529;p6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30" name="Google Shape;530;p6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6">
                                            <p:txEl>
                                              <p:pRg end="0" st="0"/>
                                            </p:txEl>
                                          </p:spTgt>
                                        </p:tgtEl>
                                        <p:attrNameLst>
                                          <p:attrName>style.visibility</p:attrName>
                                        </p:attrNameLst>
                                      </p:cBhvr>
                                      <p:to>
                                        <p:strVal val="visible"/>
                                      </p:to>
                                    </p:set>
                                    <p:animEffect filter="fade" transition="in">
                                      <p:cBhvr>
                                        <p:cTn dur="300"/>
                                        <p:tgtEl>
                                          <p:spTgt spid="5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6">
                                            <p:txEl>
                                              <p:pRg end="1" st="1"/>
                                            </p:txEl>
                                          </p:spTgt>
                                        </p:tgtEl>
                                        <p:attrNameLst>
                                          <p:attrName>style.visibility</p:attrName>
                                        </p:attrNameLst>
                                      </p:cBhvr>
                                      <p:to>
                                        <p:strVal val="visible"/>
                                      </p:to>
                                    </p:set>
                                    <p:animEffect filter="fade" transition="in">
                                      <p:cBhvr>
                                        <p:cTn dur="300"/>
                                        <p:tgtEl>
                                          <p:spTgt spid="5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6">
                                            <p:txEl>
                                              <p:pRg end="2" st="2"/>
                                            </p:txEl>
                                          </p:spTgt>
                                        </p:tgtEl>
                                        <p:attrNameLst>
                                          <p:attrName>style.visibility</p:attrName>
                                        </p:attrNameLst>
                                      </p:cBhvr>
                                      <p:to>
                                        <p:strVal val="visible"/>
                                      </p:to>
                                    </p:set>
                                    <p:animEffect filter="fade" transition="in">
                                      <p:cBhvr>
                                        <p:cTn dur="300"/>
                                        <p:tgtEl>
                                          <p:spTgt spid="52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Course Approach</a:t>
            </a:r>
            <a:endParaRPr sz="3600">
              <a:latin typeface="Nunito"/>
              <a:ea typeface="Nunito"/>
              <a:cs typeface="Nunito"/>
              <a:sym typeface="Nunito"/>
            </a:endParaRPr>
          </a:p>
        </p:txBody>
      </p:sp>
      <p:sp>
        <p:nvSpPr>
          <p:cNvPr id="95" name="Google Shape;95;p17"/>
          <p:cNvSpPr txBox="1"/>
          <p:nvPr/>
        </p:nvSpPr>
        <p:spPr>
          <a:xfrm>
            <a:off x="423400" y="790100"/>
            <a:ext cx="8874900" cy="355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Why have an interdisciplinary understanding of AI risk?</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These tensions cannot be addressed by just learning more about AI:</a:t>
            </a:r>
            <a:endParaRPr sz="2000">
              <a:solidFill>
                <a:schemeClr val="dk1"/>
              </a:solidFill>
              <a:latin typeface="Nunito"/>
              <a:ea typeface="Nunito"/>
              <a:cs typeface="Nunito"/>
              <a:sym typeface="Nunito"/>
            </a:endParaRPr>
          </a:p>
          <a:p>
            <a:pPr indent="-355600" lvl="1" marL="9144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development speed vs. national competitiveness</a:t>
            </a:r>
            <a:endParaRPr sz="2000">
              <a:solidFill>
                <a:schemeClr val="dk1"/>
              </a:solidFill>
              <a:latin typeface="Nunito"/>
              <a:ea typeface="Nunito"/>
              <a:cs typeface="Nunito"/>
              <a:sym typeface="Nunito"/>
            </a:endParaRPr>
          </a:p>
          <a:p>
            <a:pPr indent="-355600" lvl="1" marL="9144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Deploying unreliable AI systems for real-world feedback vs. deploying only when AI systems are highly reliable</a:t>
            </a:r>
            <a:endParaRPr sz="2000">
              <a:solidFill>
                <a:schemeClr val="dk1"/>
              </a:solidFill>
              <a:latin typeface="Nunito"/>
              <a:ea typeface="Nunito"/>
              <a:cs typeface="Nunito"/>
              <a:sym typeface="Nunito"/>
            </a:endParaRPr>
          </a:p>
          <a:p>
            <a:pPr indent="-355600" lvl="1" marL="9144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Open-sourcing AI systems vs. limited access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risks cannot all be fixed by improving AI systems:</a:t>
            </a:r>
            <a:endParaRPr sz="2000">
              <a:solidFill>
                <a:schemeClr val="dk1"/>
              </a:solidFill>
              <a:latin typeface="Nunito"/>
              <a:ea typeface="Nunito"/>
              <a:cs typeface="Nunito"/>
              <a:sym typeface="Nunito"/>
            </a:endParaRPr>
          </a:p>
          <a:p>
            <a:pPr indent="-355600" lvl="1" marL="9144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risk </a:t>
            </a:r>
            <a:r>
              <a:rPr lang="en" sz="2000">
                <a:solidFill>
                  <a:schemeClr val="dk1"/>
                </a:solidFill>
                <a:latin typeface="Nunito"/>
                <a:ea typeface="Nunito"/>
                <a:cs typeface="Nunito"/>
                <a:sym typeface="Nunito"/>
              </a:rPr>
              <a:t>management</a:t>
            </a:r>
            <a:r>
              <a:rPr lang="en" sz="2000">
                <a:solidFill>
                  <a:schemeClr val="dk1"/>
                </a:solidFill>
                <a:latin typeface="Nunito"/>
                <a:ea typeface="Nunito"/>
                <a:cs typeface="Nunito"/>
                <a:sym typeface="Nunito"/>
              </a:rPr>
              <a:t> is mostly </a:t>
            </a:r>
            <a:r>
              <a:rPr i="1" lang="en" sz="2000">
                <a:solidFill>
                  <a:schemeClr val="dk1"/>
                </a:solidFill>
                <a:latin typeface="Nunito"/>
                <a:ea typeface="Nunito"/>
                <a:cs typeface="Nunito"/>
                <a:sym typeface="Nunito"/>
              </a:rPr>
              <a:t>not</a:t>
            </a:r>
            <a:r>
              <a:rPr lang="en" sz="2000">
                <a:solidFill>
                  <a:schemeClr val="dk1"/>
                </a:solidFill>
                <a:latin typeface="Nunito"/>
                <a:ea typeface="Nunito"/>
                <a:cs typeface="Nunito"/>
                <a:sym typeface="Nunito"/>
              </a:rPr>
              <a:t> a technical problem</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We need formal, general models to adapt to quickly changing AI risks; analysis through ephemeral facts or historical analogies is too brittle.</a:t>
            </a:r>
            <a:endParaRPr sz="2000">
              <a:solidFill>
                <a:schemeClr val="dk1"/>
              </a:solidFill>
              <a:latin typeface="Nunito"/>
              <a:ea typeface="Nunito"/>
              <a:cs typeface="Nunito"/>
              <a:sym typeface="Nunito"/>
            </a:endParaRPr>
          </a:p>
        </p:txBody>
      </p:sp>
      <p:sp>
        <p:nvSpPr>
          <p:cNvPr id="96" name="Google Shape;96;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7" name="Google Shape;97;p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8" name="Google Shape;98;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animEffect filter="fade" transition="in">
                                      <p:cBhvr>
                                        <p:cTn dur="300"/>
                                        <p:tgtEl>
                                          <p:spTgt spid="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animEffect filter="fade" transition="in">
                                      <p:cBhvr>
                                        <p:cTn dur="300"/>
                                        <p:tgtEl>
                                          <p:spTgt spid="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2" st="2"/>
                                            </p:txEl>
                                          </p:spTgt>
                                        </p:tgtEl>
                                        <p:attrNameLst>
                                          <p:attrName>style.visibility</p:attrName>
                                        </p:attrNameLst>
                                      </p:cBhvr>
                                      <p:to>
                                        <p:strVal val="visible"/>
                                      </p:to>
                                    </p:set>
                                    <p:animEffect filter="fade" transition="in">
                                      <p:cBhvr>
                                        <p:cTn dur="300"/>
                                        <p:tgtEl>
                                          <p:spTgt spid="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3" st="3"/>
                                            </p:txEl>
                                          </p:spTgt>
                                        </p:tgtEl>
                                        <p:attrNameLst>
                                          <p:attrName>style.visibility</p:attrName>
                                        </p:attrNameLst>
                                      </p:cBhvr>
                                      <p:to>
                                        <p:strVal val="visible"/>
                                      </p:to>
                                    </p:set>
                                    <p:animEffect filter="fade" transition="in">
                                      <p:cBhvr>
                                        <p:cTn dur="300"/>
                                        <p:tgtEl>
                                          <p:spTgt spid="9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4" st="4"/>
                                            </p:txEl>
                                          </p:spTgt>
                                        </p:tgtEl>
                                        <p:attrNameLst>
                                          <p:attrName>style.visibility</p:attrName>
                                        </p:attrNameLst>
                                      </p:cBhvr>
                                      <p:to>
                                        <p:strVal val="visible"/>
                                      </p:to>
                                    </p:set>
                                    <p:animEffect filter="fade" transition="in">
                                      <p:cBhvr>
                                        <p:cTn dur="300"/>
                                        <p:tgtEl>
                                          <p:spTgt spid="9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5" st="5"/>
                                            </p:txEl>
                                          </p:spTgt>
                                        </p:tgtEl>
                                        <p:attrNameLst>
                                          <p:attrName>style.visibility</p:attrName>
                                        </p:attrNameLst>
                                      </p:cBhvr>
                                      <p:to>
                                        <p:strVal val="visible"/>
                                      </p:to>
                                    </p:set>
                                    <p:animEffect filter="fade" transition="in">
                                      <p:cBhvr>
                                        <p:cTn dur="300"/>
                                        <p:tgtEl>
                                          <p:spTgt spid="9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6" st="6"/>
                                            </p:txEl>
                                          </p:spTgt>
                                        </p:tgtEl>
                                        <p:attrNameLst>
                                          <p:attrName>style.visibility</p:attrName>
                                        </p:attrNameLst>
                                      </p:cBhvr>
                                      <p:to>
                                        <p:strVal val="visible"/>
                                      </p:to>
                                    </p:set>
                                    <p:animEffect filter="fade" transition="in">
                                      <p:cBhvr>
                                        <p:cTn dur="300"/>
                                        <p:tgtEl>
                                          <p:spTgt spid="9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7" st="7"/>
                                            </p:txEl>
                                          </p:spTgt>
                                        </p:tgtEl>
                                        <p:attrNameLst>
                                          <p:attrName>style.visibility</p:attrName>
                                        </p:attrNameLst>
                                      </p:cBhvr>
                                      <p:to>
                                        <p:strVal val="visible"/>
                                      </p:to>
                                    </p:set>
                                    <p:animEffect filter="fade" transition="in">
                                      <p:cBhvr>
                                        <p:cTn dur="300"/>
                                        <p:tgtEl>
                                          <p:spTgt spid="9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8" st="8"/>
                                            </p:txEl>
                                          </p:spTgt>
                                        </p:tgtEl>
                                        <p:attrNameLst>
                                          <p:attrName>style.visibility</p:attrName>
                                        </p:attrNameLst>
                                      </p:cBhvr>
                                      <p:to>
                                        <p:strVal val="visible"/>
                                      </p:to>
                                    </p:set>
                                    <p:animEffect filter="fade" transition="in">
                                      <p:cBhvr>
                                        <p:cTn dur="300"/>
                                        <p:tgtEl>
                                          <p:spTgt spid="9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4" name="Shape 534"/>
        <p:cNvGrpSpPr/>
        <p:nvPr/>
      </p:nvGrpSpPr>
      <p:grpSpPr>
        <a:xfrm>
          <a:off x="0" y="0"/>
          <a:ext cx="0" cy="0"/>
          <a:chOff x="0" y="0"/>
          <a:chExt cx="0" cy="0"/>
        </a:xfrm>
      </p:grpSpPr>
      <p:sp>
        <p:nvSpPr>
          <p:cNvPr id="535" name="Google Shape;535;p62"/>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Safety culture problem among AI researchers</a:t>
            </a:r>
            <a:endParaRPr/>
          </a:p>
        </p:txBody>
      </p:sp>
      <p:sp>
        <p:nvSpPr>
          <p:cNvPr id="536" name="Google Shape;536;p62"/>
          <p:cNvSpPr txBox="1"/>
          <p:nvPr>
            <p:ph idx="1" type="body"/>
          </p:nvPr>
        </p:nvSpPr>
        <p:spPr>
          <a:xfrm>
            <a:off x="311700" y="1767925"/>
            <a:ext cx="8520600" cy="2587200"/>
          </a:xfrm>
          <a:prstGeom prst="rect">
            <a:avLst/>
          </a:prstGeom>
        </p:spPr>
        <p:txBody>
          <a:bodyPr anchorCtr="0" anchor="t" bIns="91425" lIns="91425" spcFirstLastPara="1" rIns="91425" wrap="square" tIns="91425">
            <a:noAutofit/>
          </a:bodyPr>
          <a:lstStyle/>
          <a:p>
            <a:pPr indent="-357505" lvl="0" marL="457200" rtl="0" algn="l">
              <a:spcBef>
                <a:spcPts val="0"/>
              </a:spcBef>
              <a:spcAft>
                <a:spcPts val="0"/>
              </a:spcAft>
              <a:buClr>
                <a:schemeClr val="dk1"/>
              </a:buClr>
              <a:buSzPts val="2030"/>
              <a:buFont typeface="Nunito"/>
              <a:buChar char="●"/>
            </a:pPr>
            <a:r>
              <a:rPr lang="en" sz="2030">
                <a:solidFill>
                  <a:schemeClr val="dk1"/>
                </a:solidFill>
                <a:latin typeface="Nunito"/>
                <a:ea typeface="Nunito"/>
                <a:cs typeface="Nunito"/>
                <a:sym typeface="Nunito"/>
              </a:rPr>
              <a:t>Most AI researchers do not understand how to reduce overall risks from AI</a:t>
            </a:r>
            <a:endParaRPr sz="2030">
              <a:solidFill>
                <a:schemeClr val="dk1"/>
              </a:solidFill>
              <a:latin typeface="Nunito"/>
              <a:ea typeface="Nunito"/>
              <a:cs typeface="Nunito"/>
              <a:sym typeface="Nunito"/>
            </a:endParaRPr>
          </a:p>
          <a:p>
            <a:pPr indent="0" lvl="0" marL="457200" rtl="0" algn="l">
              <a:spcBef>
                <a:spcPts val="0"/>
              </a:spcBef>
              <a:spcAft>
                <a:spcPts val="0"/>
              </a:spcAft>
              <a:buSzPts val="935"/>
              <a:buNone/>
            </a:pPr>
            <a:r>
              <a:t/>
            </a:r>
            <a:endParaRPr sz="2030">
              <a:solidFill>
                <a:schemeClr val="dk1"/>
              </a:solidFill>
              <a:latin typeface="Nunito"/>
              <a:ea typeface="Nunito"/>
              <a:cs typeface="Nunito"/>
              <a:sym typeface="Nunito"/>
            </a:endParaRPr>
          </a:p>
          <a:p>
            <a:pPr indent="-357505" lvl="0" marL="457200" rtl="0" algn="l">
              <a:spcBef>
                <a:spcPts val="0"/>
              </a:spcBef>
              <a:spcAft>
                <a:spcPts val="0"/>
              </a:spcAft>
              <a:buClr>
                <a:schemeClr val="dk1"/>
              </a:buClr>
              <a:buSzPts val="2030"/>
              <a:buFont typeface="Nunito"/>
              <a:buChar char="●"/>
            </a:pPr>
            <a:r>
              <a:rPr lang="en" sz="2030">
                <a:solidFill>
                  <a:schemeClr val="dk1"/>
                </a:solidFill>
                <a:latin typeface="Nunito"/>
                <a:ea typeface="Nunito"/>
                <a:cs typeface="Nunito"/>
                <a:sym typeface="Nunito"/>
              </a:rPr>
              <a:t>The intelligence and safety of AIs is intertwined. Intelligence can help or harm safety</a:t>
            </a:r>
            <a:br>
              <a:rPr lang="en" sz="2030">
                <a:solidFill>
                  <a:schemeClr val="dk1"/>
                </a:solidFill>
                <a:latin typeface="Nunito"/>
                <a:ea typeface="Nunito"/>
                <a:cs typeface="Nunito"/>
                <a:sym typeface="Nunito"/>
              </a:rPr>
            </a:br>
            <a:endParaRPr sz="2030">
              <a:solidFill>
                <a:schemeClr val="dk1"/>
              </a:solidFill>
              <a:latin typeface="Nunito"/>
              <a:ea typeface="Nunito"/>
              <a:cs typeface="Nunito"/>
              <a:sym typeface="Nunito"/>
            </a:endParaRPr>
          </a:p>
          <a:p>
            <a:pPr indent="-357505" lvl="0" marL="457200" rtl="0" algn="l">
              <a:spcBef>
                <a:spcPts val="0"/>
              </a:spcBef>
              <a:spcAft>
                <a:spcPts val="0"/>
              </a:spcAft>
              <a:buClr>
                <a:schemeClr val="dk1"/>
              </a:buClr>
              <a:buSzPts val="2030"/>
              <a:buFont typeface="Nunito"/>
              <a:buChar char="●"/>
            </a:pPr>
            <a:r>
              <a:rPr lang="en" sz="2030">
                <a:solidFill>
                  <a:schemeClr val="dk1"/>
                </a:solidFill>
                <a:latin typeface="Nunito"/>
                <a:ea typeface="Nunito"/>
                <a:cs typeface="Nunito"/>
                <a:sym typeface="Nunito"/>
              </a:rPr>
              <a:t>More intelligent AIs could be more reliable, but they could also increase risks of malicious use and loss of control</a:t>
            </a:r>
            <a:endParaRPr sz="2030">
              <a:solidFill>
                <a:schemeClr val="dk1"/>
              </a:solidFill>
              <a:latin typeface="Nunito"/>
              <a:ea typeface="Nunito"/>
              <a:cs typeface="Nunito"/>
              <a:sym typeface="Nunito"/>
            </a:endParaRPr>
          </a:p>
        </p:txBody>
      </p:sp>
      <p:sp>
        <p:nvSpPr>
          <p:cNvPr id="537" name="Google Shape;537;p6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38" name="Google Shape;538;p6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39" name="Google Shape;539;p6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3" name="Shape 543"/>
        <p:cNvGrpSpPr/>
        <p:nvPr/>
      </p:nvGrpSpPr>
      <p:grpSpPr>
        <a:xfrm>
          <a:off x="0" y="0"/>
          <a:ext cx="0" cy="0"/>
          <a:chOff x="0" y="0"/>
          <a:chExt cx="0" cy="0"/>
        </a:xfrm>
      </p:grpSpPr>
      <p:grpSp>
        <p:nvGrpSpPr>
          <p:cNvPr id="544" name="Google Shape;544;p63"/>
          <p:cNvGrpSpPr/>
          <p:nvPr/>
        </p:nvGrpSpPr>
        <p:grpSpPr>
          <a:xfrm>
            <a:off x="3630012" y="2571754"/>
            <a:ext cx="2947728" cy="2242955"/>
            <a:chOff x="2529300" y="2619925"/>
            <a:chExt cx="3148273" cy="2523576"/>
          </a:xfrm>
        </p:grpSpPr>
        <p:pic>
          <p:nvPicPr>
            <p:cNvPr id="545" name="Google Shape;545;p63"/>
            <p:cNvPicPr preferRelativeResize="0"/>
            <p:nvPr/>
          </p:nvPicPr>
          <p:blipFill>
            <a:blip r:embed="rId3">
              <a:alphaModFix/>
            </a:blip>
            <a:stretch>
              <a:fillRect/>
            </a:stretch>
          </p:blipFill>
          <p:spPr>
            <a:xfrm>
              <a:off x="2552375" y="2679025"/>
              <a:ext cx="3125198" cy="2464476"/>
            </a:xfrm>
            <a:prstGeom prst="rect">
              <a:avLst/>
            </a:prstGeom>
            <a:noFill/>
            <a:ln>
              <a:noFill/>
            </a:ln>
          </p:spPr>
        </p:pic>
        <p:sp>
          <p:nvSpPr>
            <p:cNvPr id="546" name="Google Shape;546;p63"/>
            <p:cNvSpPr/>
            <p:nvPr/>
          </p:nvSpPr>
          <p:spPr>
            <a:xfrm>
              <a:off x="2529300" y="2619925"/>
              <a:ext cx="376800" cy="177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7" name="Google Shape;547;p63"/>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620"/>
              <a:t>Empirical measurement of safety and capabilities is needed </a:t>
            </a:r>
            <a:endParaRPr sz="3620"/>
          </a:p>
        </p:txBody>
      </p:sp>
      <p:sp>
        <p:nvSpPr>
          <p:cNvPr id="548" name="Google Shape;548;p63"/>
          <p:cNvSpPr txBox="1"/>
          <p:nvPr>
            <p:ph idx="1" type="body"/>
          </p:nvPr>
        </p:nvSpPr>
        <p:spPr>
          <a:xfrm>
            <a:off x="311700" y="1360950"/>
            <a:ext cx="8520600" cy="17565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Improving a facet of safety doesn’t necessarily reduce overall risk.</a:t>
            </a:r>
            <a:endParaRPr sz="2000">
              <a:solidFill>
                <a:schemeClr val="dk1"/>
              </a:solidFill>
              <a:latin typeface="Nunito"/>
              <a:ea typeface="Nunito"/>
              <a:cs typeface="Nunito"/>
              <a:sym typeface="Nunito"/>
            </a:endParaRPr>
          </a:p>
          <a:p>
            <a:pPr indent="0" lvl="0" marL="457200" rtl="0" algn="l">
              <a:spcBef>
                <a:spcPts val="0"/>
              </a:spcBef>
              <a:spcAft>
                <a:spcPts val="0"/>
              </a:spcAft>
              <a:buNone/>
            </a:pPr>
            <a:r>
              <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To reduce overall risk, a safety metric needs to be improved relative to general capabilities.</a:t>
            </a:r>
            <a:endParaRPr sz="2000">
              <a:solidFill>
                <a:schemeClr val="dk1"/>
              </a:solidFill>
              <a:latin typeface="Nunito"/>
              <a:ea typeface="Nunito"/>
              <a:cs typeface="Nunito"/>
              <a:sym typeface="Nunito"/>
            </a:endParaRPr>
          </a:p>
        </p:txBody>
      </p:sp>
      <p:sp>
        <p:nvSpPr>
          <p:cNvPr id="549" name="Google Shape;549;p6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50" name="Google Shape;550;p6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41</a:t>
            </a:r>
            <a:endParaRPr b="0" i="0" sz="1300" u="none" cap="none" strike="noStrike">
              <a:solidFill>
                <a:srgbClr val="FFFFFF"/>
              </a:solidFill>
              <a:latin typeface="Nunito"/>
              <a:ea typeface="Nunito"/>
              <a:cs typeface="Nunito"/>
              <a:sym typeface="Nunito"/>
            </a:endParaRPr>
          </a:p>
        </p:txBody>
      </p:sp>
      <p:sp>
        <p:nvSpPr>
          <p:cNvPr id="551" name="Google Shape;551;p6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0" st="0"/>
                                            </p:txEl>
                                          </p:spTgt>
                                        </p:tgtEl>
                                        <p:attrNameLst>
                                          <p:attrName>style.visibility</p:attrName>
                                        </p:attrNameLst>
                                      </p:cBhvr>
                                      <p:to>
                                        <p:strVal val="visible"/>
                                      </p:to>
                                    </p:set>
                                    <p:animEffect filter="fade" transition="in">
                                      <p:cBhvr>
                                        <p:cTn dur="300"/>
                                        <p:tgtEl>
                                          <p:spTgt spid="5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1" st="1"/>
                                            </p:txEl>
                                          </p:spTgt>
                                        </p:tgtEl>
                                        <p:attrNameLst>
                                          <p:attrName>style.visibility</p:attrName>
                                        </p:attrNameLst>
                                      </p:cBhvr>
                                      <p:to>
                                        <p:strVal val="visible"/>
                                      </p:to>
                                    </p:set>
                                    <p:animEffect filter="fade" transition="in">
                                      <p:cBhvr>
                                        <p:cTn dur="300"/>
                                        <p:tgtEl>
                                          <p:spTgt spid="5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8">
                                            <p:txEl>
                                              <p:pRg end="2" st="2"/>
                                            </p:txEl>
                                          </p:spTgt>
                                        </p:tgtEl>
                                        <p:attrNameLst>
                                          <p:attrName>style.visibility</p:attrName>
                                        </p:attrNameLst>
                                      </p:cBhvr>
                                      <p:to>
                                        <p:strVal val="visible"/>
                                      </p:to>
                                    </p:set>
                                    <p:animEffect filter="fade" transition="in">
                                      <p:cBhvr>
                                        <p:cTn dur="300"/>
                                        <p:tgtEl>
                                          <p:spTgt spid="548">
                                            <p:txEl>
                                              <p:pRg end="2" st="2"/>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300"/>
                                        <p:tgtEl>
                                          <p:spTgt spid="5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5" name="Shape 555"/>
        <p:cNvGrpSpPr/>
        <p:nvPr/>
      </p:nvGrpSpPr>
      <p:grpSpPr>
        <a:xfrm>
          <a:off x="0" y="0"/>
          <a:ext cx="0" cy="0"/>
          <a:chOff x="0" y="0"/>
          <a:chExt cx="0" cy="0"/>
        </a:xfrm>
      </p:grpSpPr>
      <p:sp>
        <p:nvSpPr>
          <p:cNvPr id="556" name="Google Shape;556;p64"/>
          <p:cNvSpPr txBox="1"/>
          <p:nvPr>
            <p:ph type="title"/>
          </p:nvPr>
        </p:nvSpPr>
        <p:spPr>
          <a:xfrm>
            <a:off x="311875" y="0"/>
            <a:ext cx="8520600" cy="87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a:t>Organizations must avoid safety-washing</a:t>
            </a:r>
            <a:endParaRPr/>
          </a:p>
        </p:txBody>
      </p:sp>
      <p:sp>
        <p:nvSpPr>
          <p:cNvPr id="557" name="Google Shape;557;p64"/>
          <p:cNvSpPr txBox="1"/>
          <p:nvPr>
            <p:ph idx="1" type="body"/>
          </p:nvPr>
        </p:nvSpPr>
        <p:spPr>
          <a:xfrm>
            <a:off x="311700" y="1656975"/>
            <a:ext cx="8520600" cy="29910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act of overstating or misrepresenting one’s commitment to safety by exaggerating the effectiveness of “safety” procedures or evaluations.</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Safety-washing can undermine genuine efforts to improve AI safety - it is crucial for organizations to accurately represent their research to promote genuine safety.</a:t>
            </a:r>
            <a:endParaRPr sz="2000">
              <a:solidFill>
                <a:schemeClr val="dk1"/>
              </a:solidFill>
              <a:latin typeface="Nunito"/>
              <a:ea typeface="Nunito"/>
              <a:cs typeface="Nunito"/>
              <a:sym typeface="Nunito"/>
            </a:endParaRPr>
          </a:p>
        </p:txBody>
      </p:sp>
      <p:sp>
        <p:nvSpPr>
          <p:cNvPr id="558" name="Google Shape;558;p6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59" name="Google Shape;559;p6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42</a:t>
            </a:r>
            <a:endParaRPr b="0" i="0" sz="1300" u="none" cap="none" strike="noStrike">
              <a:solidFill>
                <a:srgbClr val="FFFFFF"/>
              </a:solidFill>
              <a:latin typeface="Nunito"/>
              <a:ea typeface="Nunito"/>
              <a:cs typeface="Nunito"/>
              <a:sym typeface="Nunito"/>
            </a:endParaRPr>
          </a:p>
        </p:txBody>
      </p:sp>
      <p:sp>
        <p:nvSpPr>
          <p:cNvPr id="560" name="Google Shape;560;p6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0" st="0"/>
                                            </p:txEl>
                                          </p:spTgt>
                                        </p:tgtEl>
                                        <p:attrNameLst>
                                          <p:attrName>style.visibility</p:attrName>
                                        </p:attrNameLst>
                                      </p:cBhvr>
                                      <p:to>
                                        <p:strVal val="visible"/>
                                      </p:to>
                                    </p:set>
                                    <p:animEffect filter="fade" transition="in">
                                      <p:cBhvr>
                                        <p:cTn dur="300"/>
                                        <p:tgtEl>
                                          <p:spTgt spid="55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xEl>
                                              <p:pRg end="1" st="1"/>
                                            </p:txEl>
                                          </p:spTgt>
                                        </p:tgtEl>
                                        <p:attrNameLst>
                                          <p:attrName>style.visibility</p:attrName>
                                        </p:attrNameLst>
                                      </p:cBhvr>
                                      <p:to>
                                        <p:strVal val="visible"/>
                                      </p:to>
                                    </p:set>
                                    <p:animEffect filter="fade" transition="in">
                                      <p:cBhvr>
                                        <p:cTn dur="300"/>
                                        <p:tgtEl>
                                          <p:spTgt spid="557">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5"/>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Safe design principles can improve organizational safety</a:t>
            </a:r>
            <a:endParaRPr/>
          </a:p>
        </p:txBody>
      </p:sp>
      <p:sp>
        <p:nvSpPr>
          <p:cNvPr id="566" name="Google Shape;566;p65"/>
          <p:cNvSpPr txBox="1"/>
          <p:nvPr>
            <p:ph idx="1" type="body"/>
          </p:nvPr>
        </p:nvSpPr>
        <p:spPr>
          <a:xfrm>
            <a:off x="311700" y="1395375"/>
            <a:ext cx="8520600" cy="1313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Swiss Cheese model layers multiple defenses on top of each other, compensating for each others’ weaknesses and reducing overall risk.</a:t>
            </a:r>
            <a:endParaRPr sz="2000">
              <a:solidFill>
                <a:schemeClr val="dk1"/>
              </a:solidFill>
              <a:latin typeface="Nunito"/>
              <a:ea typeface="Nunito"/>
              <a:cs typeface="Nunito"/>
              <a:sym typeface="Nunito"/>
            </a:endParaRPr>
          </a:p>
        </p:txBody>
      </p:sp>
      <p:pic>
        <p:nvPicPr>
          <p:cNvPr id="567" name="Google Shape;567;p65"/>
          <p:cNvPicPr preferRelativeResize="0"/>
          <p:nvPr/>
        </p:nvPicPr>
        <p:blipFill rotWithShape="1">
          <a:blip r:embed="rId3">
            <a:alphaModFix/>
          </a:blip>
          <a:srcRect b="923" l="0" r="0" t="913"/>
          <a:stretch/>
        </p:blipFill>
        <p:spPr>
          <a:xfrm>
            <a:off x="1438350" y="2694500"/>
            <a:ext cx="6267648" cy="2126975"/>
          </a:xfrm>
          <a:prstGeom prst="rect">
            <a:avLst/>
          </a:prstGeom>
          <a:noFill/>
          <a:ln>
            <a:noFill/>
          </a:ln>
        </p:spPr>
      </p:pic>
      <p:sp>
        <p:nvSpPr>
          <p:cNvPr id="568" name="Google Shape;568;p6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9" name="Google Shape;569;p6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0" name="Google Shape;570;p6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300"/>
                                        <p:tgtEl>
                                          <p:spTgt spid="566"/>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300"/>
                                        <p:tgtEl>
                                          <p:spTgt spid="5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66"/>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Ways to Improve Organizational Safety</a:t>
            </a:r>
            <a:endParaRPr/>
          </a:p>
        </p:txBody>
      </p:sp>
      <p:sp>
        <p:nvSpPr>
          <p:cNvPr id="576" name="Google Shape;576;p66"/>
          <p:cNvSpPr txBox="1"/>
          <p:nvPr>
            <p:ph idx="1" type="body"/>
          </p:nvPr>
        </p:nvSpPr>
        <p:spPr>
          <a:xfrm>
            <a:off x="311700" y="981074"/>
            <a:ext cx="8520600" cy="3617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Red teaming</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Affirmative demonstration of safety</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Deployment procedures</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Publication reviews</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Response plans</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Internal auditing and risk management</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Processes for important decisions</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Safe design principles</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State-of-the-art information security</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 large fraction of research should be safety research</a:t>
            </a:r>
            <a:endParaRPr sz="2000">
              <a:solidFill>
                <a:schemeClr val="dk1"/>
              </a:solidFill>
              <a:latin typeface="Nunito"/>
              <a:ea typeface="Nunito"/>
              <a:cs typeface="Nunito"/>
              <a:sym typeface="Nunito"/>
            </a:endParaRPr>
          </a:p>
        </p:txBody>
      </p:sp>
      <p:sp>
        <p:nvSpPr>
          <p:cNvPr id="577" name="Google Shape;577;p6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8" name="Google Shape;578;p6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9" name="Google Shape;579;p6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0" st="0"/>
                                            </p:txEl>
                                          </p:spTgt>
                                        </p:tgtEl>
                                        <p:attrNameLst>
                                          <p:attrName>style.visibility</p:attrName>
                                        </p:attrNameLst>
                                      </p:cBhvr>
                                      <p:to>
                                        <p:strVal val="visible"/>
                                      </p:to>
                                    </p:set>
                                    <p:animEffect filter="fade" transition="in">
                                      <p:cBhvr>
                                        <p:cTn dur="300"/>
                                        <p:tgtEl>
                                          <p:spTgt spid="5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1" st="1"/>
                                            </p:txEl>
                                          </p:spTgt>
                                        </p:tgtEl>
                                        <p:attrNameLst>
                                          <p:attrName>style.visibility</p:attrName>
                                        </p:attrNameLst>
                                      </p:cBhvr>
                                      <p:to>
                                        <p:strVal val="visible"/>
                                      </p:to>
                                    </p:set>
                                    <p:animEffect filter="fade" transition="in">
                                      <p:cBhvr>
                                        <p:cTn dur="300"/>
                                        <p:tgtEl>
                                          <p:spTgt spid="5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2" st="2"/>
                                            </p:txEl>
                                          </p:spTgt>
                                        </p:tgtEl>
                                        <p:attrNameLst>
                                          <p:attrName>style.visibility</p:attrName>
                                        </p:attrNameLst>
                                      </p:cBhvr>
                                      <p:to>
                                        <p:strVal val="visible"/>
                                      </p:to>
                                    </p:set>
                                    <p:animEffect filter="fade" transition="in">
                                      <p:cBhvr>
                                        <p:cTn dur="300"/>
                                        <p:tgtEl>
                                          <p:spTgt spid="57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3" st="3"/>
                                            </p:txEl>
                                          </p:spTgt>
                                        </p:tgtEl>
                                        <p:attrNameLst>
                                          <p:attrName>style.visibility</p:attrName>
                                        </p:attrNameLst>
                                      </p:cBhvr>
                                      <p:to>
                                        <p:strVal val="visible"/>
                                      </p:to>
                                    </p:set>
                                    <p:animEffect filter="fade" transition="in">
                                      <p:cBhvr>
                                        <p:cTn dur="300"/>
                                        <p:tgtEl>
                                          <p:spTgt spid="57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4" st="4"/>
                                            </p:txEl>
                                          </p:spTgt>
                                        </p:tgtEl>
                                        <p:attrNameLst>
                                          <p:attrName>style.visibility</p:attrName>
                                        </p:attrNameLst>
                                      </p:cBhvr>
                                      <p:to>
                                        <p:strVal val="visible"/>
                                      </p:to>
                                    </p:set>
                                    <p:animEffect filter="fade" transition="in">
                                      <p:cBhvr>
                                        <p:cTn dur="300"/>
                                        <p:tgtEl>
                                          <p:spTgt spid="57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5" st="5"/>
                                            </p:txEl>
                                          </p:spTgt>
                                        </p:tgtEl>
                                        <p:attrNameLst>
                                          <p:attrName>style.visibility</p:attrName>
                                        </p:attrNameLst>
                                      </p:cBhvr>
                                      <p:to>
                                        <p:strVal val="visible"/>
                                      </p:to>
                                    </p:set>
                                    <p:animEffect filter="fade" transition="in">
                                      <p:cBhvr>
                                        <p:cTn dur="300"/>
                                        <p:tgtEl>
                                          <p:spTgt spid="57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6" st="6"/>
                                            </p:txEl>
                                          </p:spTgt>
                                        </p:tgtEl>
                                        <p:attrNameLst>
                                          <p:attrName>style.visibility</p:attrName>
                                        </p:attrNameLst>
                                      </p:cBhvr>
                                      <p:to>
                                        <p:strVal val="visible"/>
                                      </p:to>
                                    </p:set>
                                    <p:animEffect filter="fade" transition="in">
                                      <p:cBhvr>
                                        <p:cTn dur="300"/>
                                        <p:tgtEl>
                                          <p:spTgt spid="57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7" st="7"/>
                                            </p:txEl>
                                          </p:spTgt>
                                        </p:tgtEl>
                                        <p:attrNameLst>
                                          <p:attrName>style.visibility</p:attrName>
                                        </p:attrNameLst>
                                      </p:cBhvr>
                                      <p:to>
                                        <p:strVal val="visible"/>
                                      </p:to>
                                    </p:set>
                                    <p:animEffect filter="fade" transition="in">
                                      <p:cBhvr>
                                        <p:cTn dur="300"/>
                                        <p:tgtEl>
                                          <p:spTgt spid="57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8" st="8"/>
                                            </p:txEl>
                                          </p:spTgt>
                                        </p:tgtEl>
                                        <p:attrNameLst>
                                          <p:attrName>style.visibility</p:attrName>
                                        </p:attrNameLst>
                                      </p:cBhvr>
                                      <p:to>
                                        <p:strVal val="visible"/>
                                      </p:to>
                                    </p:set>
                                    <p:animEffect filter="fade" transition="in">
                                      <p:cBhvr>
                                        <p:cTn dur="300"/>
                                        <p:tgtEl>
                                          <p:spTgt spid="57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9" st="9"/>
                                            </p:txEl>
                                          </p:spTgt>
                                        </p:tgtEl>
                                        <p:attrNameLst>
                                          <p:attrName>style.visibility</p:attrName>
                                        </p:attrNameLst>
                                      </p:cBhvr>
                                      <p:to>
                                        <p:strVal val="visible"/>
                                      </p:to>
                                    </p:set>
                                    <p:animEffect filter="fade" transition="in">
                                      <p:cBhvr>
                                        <p:cTn dur="300"/>
                                        <p:tgtEl>
                                          <p:spTgt spid="576">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67"/>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Taxonomizing Major Sources of Risk</a:t>
            </a:r>
            <a:endParaRPr sz="3600">
              <a:latin typeface="Nunito"/>
              <a:ea typeface="Nunito"/>
              <a:cs typeface="Nunito"/>
              <a:sym typeface="Nunito"/>
            </a:endParaRPr>
          </a:p>
        </p:txBody>
      </p:sp>
      <p:pic>
        <p:nvPicPr>
          <p:cNvPr id="585" name="Google Shape;585;p67"/>
          <p:cNvPicPr preferRelativeResize="0"/>
          <p:nvPr/>
        </p:nvPicPr>
        <p:blipFill rotWithShape="1">
          <a:blip r:embed="rId3">
            <a:alphaModFix/>
          </a:blip>
          <a:srcRect b="0" l="48228" r="20793" t="0"/>
          <a:stretch/>
        </p:blipFill>
        <p:spPr>
          <a:xfrm>
            <a:off x="1591400" y="2923125"/>
            <a:ext cx="2611323" cy="1378850"/>
          </a:xfrm>
          <a:prstGeom prst="rect">
            <a:avLst/>
          </a:prstGeom>
          <a:noFill/>
          <a:ln>
            <a:noFill/>
          </a:ln>
        </p:spPr>
      </p:pic>
      <p:pic>
        <p:nvPicPr>
          <p:cNvPr id="586" name="Google Shape;586;p67"/>
          <p:cNvPicPr preferRelativeResize="0"/>
          <p:nvPr/>
        </p:nvPicPr>
        <p:blipFill rotWithShape="1">
          <a:blip r:embed="rId3">
            <a:alphaModFix/>
          </a:blip>
          <a:srcRect b="0" l="0" r="79970" t="0"/>
          <a:stretch/>
        </p:blipFill>
        <p:spPr>
          <a:xfrm>
            <a:off x="2180104" y="1192900"/>
            <a:ext cx="1688499" cy="1378850"/>
          </a:xfrm>
          <a:prstGeom prst="rect">
            <a:avLst/>
          </a:prstGeom>
          <a:noFill/>
          <a:ln>
            <a:noFill/>
          </a:ln>
        </p:spPr>
      </p:pic>
      <p:pic>
        <p:nvPicPr>
          <p:cNvPr id="587" name="Google Shape;587;p67"/>
          <p:cNvPicPr preferRelativeResize="0"/>
          <p:nvPr/>
        </p:nvPicPr>
        <p:blipFill rotWithShape="1">
          <a:blip r:embed="rId3">
            <a:alphaModFix/>
          </a:blip>
          <a:srcRect b="0" l="22395" r="53999" t="0"/>
          <a:stretch/>
        </p:blipFill>
        <p:spPr>
          <a:xfrm>
            <a:off x="4897304" y="1192900"/>
            <a:ext cx="1989975" cy="1378850"/>
          </a:xfrm>
          <a:prstGeom prst="rect">
            <a:avLst/>
          </a:prstGeom>
          <a:noFill/>
          <a:ln>
            <a:noFill/>
          </a:ln>
        </p:spPr>
      </p:pic>
      <p:pic>
        <p:nvPicPr>
          <p:cNvPr id="588" name="Google Shape;588;p67"/>
          <p:cNvPicPr preferRelativeResize="0"/>
          <p:nvPr/>
        </p:nvPicPr>
        <p:blipFill rotWithShape="1">
          <a:blip r:embed="rId3">
            <a:alphaModFix/>
          </a:blip>
          <a:srcRect b="0" l="81987" r="0" t="0"/>
          <a:stretch/>
        </p:blipFill>
        <p:spPr>
          <a:xfrm>
            <a:off x="5027587" y="2844000"/>
            <a:ext cx="1518403" cy="1378850"/>
          </a:xfrm>
          <a:prstGeom prst="rect">
            <a:avLst/>
          </a:prstGeom>
          <a:noFill/>
          <a:ln>
            <a:noFill/>
          </a:ln>
        </p:spPr>
      </p:pic>
      <p:sp>
        <p:nvSpPr>
          <p:cNvPr id="589" name="Google Shape;589;p67"/>
          <p:cNvSpPr/>
          <p:nvPr/>
        </p:nvSpPr>
        <p:spPr>
          <a:xfrm>
            <a:off x="4607475" y="2651900"/>
            <a:ext cx="2567100" cy="18684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590" name="Google Shape;590;p6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91" name="Google Shape;591;p6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2" name="Google Shape;592;p6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300"/>
                                        <p:tgtEl>
                                          <p:spTgt spid="5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68"/>
          <p:cNvSpPr txBox="1"/>
          <p:nvPr>
            <p:ph type="title"/>
          </p:nvPr>
        </p:nvSpPr>
        <p:spPr>
          <a:xfrm>
            <a:off x="0" y="1929850"/>
            <a:ext cx="9144000" cy="851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Rogue AIs</a:t>
            </a:r>
            <a:endParaRPr sz="3600">
              <a:latin typeface="Nunito"/>
              <a:ea typeface="Nunito"/>
              <a:cs typeface="Nunito"/>
              <a:sym typeface="Nunito"/>
            </a:endParaRPr>
          </a:p>
        </p:txBody>
      </p:sp>
      <p:sp>
        <p:nvSpPr>
          <p:cNvPr id="598" name="Google Shape;598;p68"/>
          <p:cNvSpPr txBox="1"/>
          <p:nvPr/>
        </p:nvSpPr>
        <p:spPr>
          <a:xfrm>
            <a:off x="367675" y="29300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i="1" lang="en" sz="2000">
                <a:solidFill>
                  <a:schemeClr val="dk1"/>
                </a:solidFill>
                <a:latin typeface="Nunito"/>
                <a:ea typeface="Nunito"/>
                <a:cs typeface="Nunito"/>
                <a:sym typeface="Nunito"/>
              </a:rPr>
              <a:t>Loss of control over sufficiently capable AI systems could lead to severe consequences</a:t>
            </a:r>
            <a:endParaRPr b="0" i="1" sz="2000" u="none" cap="none" strike="noStrike">
              <a:solidFill>
                <a:schemeClr val="dk1"/>
              </a:solidFill>
              <a:latin typeface="Nunito"/>
              <a:ea typeface="Nunito"/>
              <a:cs typeface="Nunito"/>
              <a:sym typeface="Nunito"/>
            </a:endParaRPr>
          </a:p>
        </p:txBody>
      </p:sp>
      <p:sp>
        <p:nvSpPr>
          <p:cNvPr id="599" name="Google Shape;599;p6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0" name="Google Shape;600;p6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1" name="Google Shape;601;p6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300"/>
                                        <p:tgtEl>
                                          <p:spTgt spid="5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5" name="Shape 605"/>
        <p:cNvGrpSpPr/>
        <p:nvPr/>
      </p:nvGrpSpPr>
      <p:grpSpPr>
        <a:xfrm>
          <a:off x="0" y="0"/>
          <a:ext cx="0" cy="0"/>
          <a:chOff x="0" y="0"/>
          <a:chExt cx="0" cy="0"/>
        </a:xfrm>
      </p:grpSpPr>
      <p:sp>
        <p:nvSpPr>
          <p:cNvPr id="606" name="Google Shape;606;p69"/>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It may be difficult to control advanced AI systems</a:t>
            </a:r>
            <a:endParaRPr/>
          </a:p>
        </p:txBody>
      </p:sp>
      <p:sp>
        <p:nvSpPr>
          <p:cNvPr id="607" name="Google Shape;607;p69"/>
          <p:cNvSpPr txBox="1"/>
          <p:nvPr>
            <p:ph idx="1" type="body"/>
          </p:nvPr>
        </p:nvSpPr>
        <p:spPr>
          <a:xfrm>
            <a:off x="311700" y="1312725"/>
            <a:ext cx="8004000" cy="3256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Current systems are unlikely to autonomously cause serious damage</a:t>
            </a:r>
            <a:endParaRPr sz="2000">
              <a:solidFill>
                <a:schemeClr val="dk1"/>
              </a:solidFill>
              <a:latin typeface="Nunito"/>
              <a:ea typeface="Nunito"/>
              <a:cs typeface="Nunito"/>
              <a:sym typeface="Nunito"/>
            </a:endParaRPr>
          </a:p>
          <a:p>
            <a:pPr indent="-355600" lvl="0" marL="457200" rtl="0" algn="l">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It’s difficult to predict what capabilities will emerge in the future</a:t>
            </a:r>
            <a:endParaRPr sz="2000">
              <a:solidFill>
                <a:schemeClr val="dk1"/>
              </a:solidFill>
              <a:latin typeface="Nunito"/>
              <a:ea typeface="Nunito"/>
              <a:cs typeface="Nunito"/>
              <a:sym typeface="Nunito"/>
            </a:endParaRPr>
          </a:p>
          <a:p>
            <a:pPr indent="-355600" lvl="0" marL="457200" rtl="0" algn="l">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We may soon have autonomous agents taking consequential actions in the real world</a:t>
            </a:r>
            <a:endParaRPr sz="2000">
              <a:solidFill>
                <a:schemeClr val="dk1"/>
              </a:solidFill>
              <a:latin typeface="Nunito"/>
              <a:ea typeface="Nunito"/>
              <a:cs typeface="Nunito"/>
              <a:sym typeface="Nunito"/>
            </a:endParaRPr>
          </a:p>
          <a:p>
            <a:pPr indent="-355600" lvl="0" marL="457200" rtl="0" algn="l">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We don’t yet understand how to control that kind of system</a:t>
            </a:r>
            <a:endParaRPr sz="2000">
              <a:solidFill>
                <a:schemeClr val="dk1"/>
              </a:solidFill>
              <a:latin typeface="Nunito"/>
              <a:ea typeface="Nunito"/>
              <a:cs typeface="Nunito"/>
              <a:sym typeface="Nunito"/>
            </a:endParaRPr>
          </a:p>
        </p:txBody>
      </p:sp>
      <p:sp>
        <p:nvSpPr>
          <p:cNvPr id="608" name="Google Shape;608;p6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9" name="Google Shape;609;p6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48</a:t>
            </a:r>
            <a:endParaRPr b="0" i="0" sz="1300" u="none" cap="none" strike="noStrike">
              <a:solidFill>
                <a:srgbClr val="FFFFFF"/>
              </a:solidFill>
              <a:latin typeface="Nunito"/>
              <a:ea typeface="Nunito"/>
              <a:cs typeface="Nunito"/>
              <a:sym typeface="Nunito"/>
            </a:endParaRPr>
          </a:p>
        </p:txBody>
      </p:sp>
      <p:sp>
        <p:nvSpPr>
          <p:cNvPr id="610" name="Google Shape;610;p6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70"/>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Reliable Control Remains Elusive</a:t>
            </a:r>
            <a:endParaRPr/>
          </a:p>
        </p:txBody>
      </p:sp>
      <p:sp>
        <p:nvSpPr>
          <p:cNvPr id="616" name="Google Shape;616;p70"/>
          <p:cNvSpPr txBox="1"/>
          <p:nvPr>
            <p:ph idx="1" type="body"/>
          </p:nvPr>
        </p:nvSpPr>
        <p:spPr>
          <a:xfrm>
            <a:off x="311700" y="943650"/>
            <a:ext cx="8862000" cy="825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AI systems often exhibit control issues.</a:t>
            </a:r>
            <a:endParaRPr>
              <a:solidFill>
                <a:schemeClr val="dk1"/>
              </a:solidFill>
              <a:latin typeface="Nunito"/>
              <a:ea typeface="Nunito"/>
              <a:cs typeface="Nunito"/>
              <a:sym typeface="Nunito"/>
            </a:endParaRPr>
          </a:p>
          <a:p>
            <a:pPr indent="-342900" lvl="0" marL="457200" rtl="0" algn="l">
              <a:spcBef>
                <a:spcPts val="1000"/>
              </a:spcBef>
              <a:spcAft>
                <a:spcPts val="1000"/>
              </a:spcAft>
              <a:buClr>
                <a:schemeClr val="dk1"/>
              </a:buClr>
              <a:buSzPts val="1800"/>
              <a:buFont typeface="Nunito"/>
              <a:buChar char="●"/>
            </a:pPr>
            <a:r>
              <a:rPr lang="en">
                <a:solidFill>
                  <a:schemeClr val="dk1"/>
                </a:solidFill>
                <a:latin typeface="Nunito"/>
                <a:ea typeface="Nunito"/>
                <a:cs typeface="Nunito"/>
                <a:sym typeface="Nunito"/>
              </a:rPr>
              <a:t>Example: Sydney.</a:t>
            </a:r>
            <a:endParaRPr>
              <a:solidFill>
                <a:schemeClr val="dk1"/>
              </a:solidFill>
              <a:latin typeface="Nunito"/>
              <a:ea typeface="Nunito"/>
              <a:cs typeface="Nunito"/>
              <a:sym typeface="Nunito"/>
            </a:endParaRPr>
          </a:p>
        </p:txBody>
      </p:sp>
      <p:pic>
        <p:nvPicPr>
          <p:cNvPr id="617" name="Google Shape;617;p70"/>
          <p:cNvPicPr preferRelativeResize="0"/>
          <p:nvPr/>
        </p:nvPicPr>
        <p:blipFill>
          <a:blip r:embed="rId3">
            <a:alphaModFix/>
          </a:blip>
          <a:stretch>
            <a:fillRect/>
          </a:stretch>
        </p:blipFill>
        <p:spPr>
          <a:xfrm>
            <a:off x="2340300" y="2325575"/>
            <a:ext cx="4463400" cy="2337974"/>
          </a:xfrm>
          <a:prstGeom prst="rect">
            <a:avLst/>
          </a:prstGeom>
          <a:noFill/>
          <a:ln>
            <a:noFill/>
          </a:ln>
        </p:spPr>
      </p:pic>
      <p:sp>
        <p:nvSpPr>
          <p:cNvPr id="618" name="Google Shape;618;p70"/>
          <p:cNvSpPr txBox="1"/>
          <p:nvPr>
            <p:ph idx="1" type="body"/>
          </p:nvPr>
        </p:nvSpPr>
        <p:spPr>
          <a:xfrm>
            <a:off x="311700" y="1354100"/>
            <a:ext cx="8862000" cy="104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latin typeface="Nunito"/>
              <a:ea typeface="Nunito"/>
              <a:cs typeface="Nunito"/>
              <a:sym typeface="Nunito"/>
            </a:endParaRPr>
          </a:p>
          <a:p>
            <a:pPr indent="-342900" lvl="0" marL="457200" rtl="0" algn="l">
              <a:spcBef>
                <a:spcPts val="1000"/>
              </a:spcBef>
              <a:spcAft>
                <a:spcPts val="1000"/>
              </a:spcAft>
              <a:buClr>
                <a:schemeClr val="dk1"/>
              </a:buClr>
              <a:buSzPts val="1800"/>
              <a:buFont typeface="Nunito"/>
              <a:buChar char="●"/>
            </a:pPr>
            <a:r>
              <a:rPr lang="en">
                <a:solidFill>
                  <a:schemeClr val="dk1"/>
                </a:solidFill>
                <a:latin typeface="Nunito"/>
                <a:ea typeface="Nunito"/>
                <a:cs typeface="Nunito"/>
                <a:sym typeface="Nunito"/>
              </a:rPr>
              <a:t>This especially becomes a problem with smarter-than-human intelligence.</a:t>
            </a:r>
            <a:endParaRPr>
              <a:solidFill>
                <a:schemeClr val="dk1"/>
              </a:solidFill>
              <a:latin typeface="Nunito"/>
              <a:ea typeface="Nunito"/>
              <a:cs typeface="Nunito"/>
              <a:sym typeface="Nunito"/>
            </a:endParaRPr>
          </a:p>
        </p:txBody>
      </p:sp>
      <p:sp>
        <p:nvSpPr>
          <p:cNvPr id="619" name="Google Shape;619;p7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20" name="Google Shape;620;p7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21" name="Google Shape;621;p7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6">
                                            <p:txEl>
                                              <p:pRg end="0" st="0"/>
                                            </p:txEl>
                                          </p:spTgt>
                                        </p:tgtEl>
                                        <p:attrNameLst>
                                          <p:attrName>style.visibility</p:attrName>
                                        </p:attrNameLst>
                                      </p:cBhvr>
                                      <p:to>
                                        <p:strVal val="visible"/>
                                      </p:to>
                                    </p:set>
                                    <p:animEffect filter="fade" transition="in">
                                      <p:cBhvr>
                                        <p:cTn dur="300"/>
                                        <p:tgtEl>
                                          <p:spTgt spid="6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6">
                                            <p:txEl>
                                              <p:pRg end="1" st="1"/>
                                            </p:txEl>
                                          </p:spTgt>
                                        </p:tgtEl>
                                        <p:attrNameLst>
                                          <p:attrName>style.visibility</p:attrName>
                                        </p:attrNameLst>
                                      </p:cBhvr>
                                      <p:to>
                                        <p:strVal val="visible"/>
                                      </p:to>
                                    </p:set>
                                    <p:animEffect filter="fade" transition="in">
                                      <p:cBhvr>
                                        <p:cTn dur="300"/>
                                        <p:tgtEl>
                                          <p:spTgt spid="616">
                                            <p:txEl>
                                              <p:pRg end="1" st="1"/>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617"/>
                                        </p:tgtEl>
                                        <p:attrNameLst>
                                          <p:attrName>style.visibility</p:attrName>
                                        </p:attrNameLst>
                                      </p:cBhvr>
                                      <p:to>
                                        <p:strVal val="visible"/>
                                      </p:to>
                                    </p:set>
                                    <p:animEffect filter="fade" transition="in">
                                      <p:cBhvr>
                                        <p:cTn dur="300"/>
                                        <p:tgtEl>
                                          <p:spTgt spid="6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8"/>
                                        </p:tgtEl>
                                        <p:attrNameLst>
                                          <p:attrName>style.visibility</p:attrName>
                                        </p:attrNameLst>
                                      </p:cBhvr>
                                      <p:to>
                                        <p:strVal val="visible"/>
                                      </p:to>
                                    </p:set>
                                    <p:animEffect filter="fade" transition="in">
                                      <p:cBhvr>
                                        <p:cTn dur="300"/>
                                        <p:tgtEl>
                                          <p:spTgt spid="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71"/>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Automated AI R&amp;D</a:t>
            </a:r>
            <a:endParaRPr/>
          </a:p>
        </p:txBody>
      </p:sp>
      <p:sp>
        <p:nvSpPr>
          <p:cNvPr id="627" name="Google Shape;627;p71"/>
          <p:cNvSpPr txBox="1"/>
          <p:nvPr>
            <p:ph idx="1" type="body"/>
          </p:nvPr>
        </p:nvSpPr>
        <p:spPr>
          <a:xfrm>
            <a:off x="311700" y="943650"/>
            <a:ext cx="8862000" cy="3256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Nunito"/>
              <a:buChar char="●"/>
            </a:pPr>
            <a:r>
              <a:rPr lang="en">
                <a:solidFill>
                  <a:schemeClr val="dk1"/>
                </a:solidFill>
                <a:latin typeface="Nunito"/>
                <a:ea typeface="Nunito"/>
                <a:cs typeface="Nunito"/>
                <a:sym typeface="Nunito"/>
              </a:rPr>
              <a:t>AI agents could automate the research and development (R&amp;D) of AI itself. </a:t>
            </a:r>
            <a:endParaRPr>
              <a:solidFill>
                <a:schemeClr val="dk1"/>
              </a:solidFill>
              <a:latin typeface="Nunito"/>
              <a:ea typeface="Nunito"/>
              <a:cs typeface="Nunito"/>
              <a:sym typeface="Nunito"/>
            </a:endParaRPr>
          </a:p>
          <a:p>
            <a:pPr indent="-342900" lvl="0" marL="457200" rtl="0" algn="l">
              <a:spcBef>
                <a:spcPts val="1000"/>
              </a:spcBef>
              <a:spcAft>
                <a:spcPts val="0"/>
              </a:spcAft>
              <a:buClr>
                <a:schemeClr val="dk1"/>
              </a:buClr>
              <a:buSzPts val="1800"/>
              <a:buFont typeface="Nunito"/>
              <a:buChar char="●"/>
            </a:pPr>
            <a:r>
              <a:rPr lang="en">
                <a:solidFill>
                  <a:schemeClr val="dk1"/>
                </a:solidFill>
                <a:latin typeface="Nunito"/>
                <a:ea typeface="Nunito"/>
                <a:cs typeface="Nunito"/>
                <a:sym typeface="Nunito"/>
              </a:rPr>
              <a:t>AI capabilities could grow at increasing rates, to the point where humans are no longer the driving force behind AI development. </a:t>
            </a:r>
            <a:endParaRPr>
              <a:solidFill>
                <a:schemeClr val="dk1"/>
              </a:solidFill>
              <a:latin typeface="Nunito"/>
              <a:ea typeface="Nunito"/>
              <a:cs typeface="Nunito"/>
              <a:sym typeface="Nunito"/>
            </a:endParaRPr>
          </a:p>
          <a:p>
            <a:pPr indent="-342900" lvl="0" marL="457200" rtl="0" algn="l">
              <a:lnSpc>
                <a:spcPct val="100000"/>
              </a:lnSpc>
              <a:spcBef>
                <a:spcPts val="1000"/>
              </a:spcBef>
              <a:spcAft>
                <a:spcPts val="0"/>
              </a:spcAft>
              <a:buClr>
                <a:schemeClr val="dk1"/>
              </a:buClr>
              <a:buSzPts val="1800"/>
              <a:buFont typeface="Nunito"/>
              <a:buChar char="●"/>
            </a:pPr>
            <a:r>
              <a:rPr lang="en">
                <a:solidFill>
                  <a:schemeClr val="dk1"/>
                </a:solidFill>
                <a:latin typeface="Nunito"/>
                <a:ea typeface="Nunito"/>
                <a:cs typeface="Nunito"/>
                <a:sym typeface="Nunito"/>
              </a:rPr>
              <a:t>Thought experiment:</a:t>
            </a:r>
            <a:endParaRPr>
              <a:solidFill>
                <a:schemeClr val="dk1"/>
              </a:solidFill>
              <a:latin typeface="Nunito"/>
              <a:ea typeface="Nunito"/>
              <a:cs typeface="Nunito"/>
              <a:sym typeface="Nunito"/>
            </a:endParaRPr>
          </a:p>
          <a:p>
            <a:pPr indent="-330200" lvl="1" marL="914400" rtl="0" algn="l">
              <a:lnSpc>
                <a:spcPct val="100000"/>
              </a:lnSpc>
              <a:spcBef>
                <a:spcPts val="1600"/>
              </a:spcBef>
              <a:spcAft>
                <a:spcPts val="0"/>
              </a:spcAft>
              <a:buClr>
                <a:schemeClr val="dk1"/>
              </a:buClr>
              <a:buSzPts val="1600"/>
              <a:buFont typeface="Nunito"/>
              <a:buChar char="○"/>
            </a:pPr>
            <a:r>
              <a:rPr lang="en" sz="1600">
                <a:solidFill>
                  <a:schemeClr val="dk1"/>
                </a:solidFill>
                <a:latin typeface="Nunito"/>
                <a:ea typeface="Nunito"/>
                <a:cs typeface="Nunito"/>
                <a:sym typeface="Nunito"/>
              </a:rPr>
              <a:t>AI that writes and thinks at the speed of today’s AIs, but can also perform world-class AI research.</a:t>
            </a:r>
            <a:endParaRPr sz="1600">
              <a:solidFill>
                <a:schemeClr val="dk1"/>
              </a:solidFill>
              <a:latin typeface="Nunito"/>
              <a:ea typeface="Nunito"/>
              <a:cs typeface="Nunito"/>
              <a:sym typeface="Nunito"/>
            </a:endParaRPr>
          </a:p>
          <a:p>
            <a:pPr indent="-330200" lvl="1" marL="914400" rtl="0" algn="l">
              <a:lnSpc>
                <a:spcPct val="100000"/>
              </a:lnSpc>
              <a:spcBef>
                <a:spcPts val="1600"/>
              </a:spcBef>
              <a:spcAft>
                <a:spcPts val="0"/>
              </a:spcAft>
              <a:buClr>
                <a:schemeClr val="dk1"/>
              </a:buClr>
              <a:buSzPts val="1600"/>
              <a:buFont typeface="Nunito"/>
              <a:buChar char="○"/>
            </a:pPr>
            <a:r>
              <a:rPr lang="en" sz="1600">
                <a:solidFill>
                  <a:schemeClr val="dk1"/>
                </a:solidFill>
                <a:latin typeface="Nunito"/>
                <a:ea typeface="Nunito"/>
                <a:cs typeface="Nunito"/>
                <a:sym typeface="Nunito"/>
              </a:rPr>
              <a:t>Copy that AI and create 10,000 world-class AI researchers operating at 100× times human pace.</a:t>
            </a:r>
            <a:endParaRPr sz="1600">
              <a:solidFill>
                <a:schemeClr val="dk1"/>
              </a:solidFill>
              <a:latin typeface="Nunito"/>
              <a:ea typeface="Nunito"/>
              <a:cs typeface="Nunito"/>
              <a:sym typeface="Nunito"/>
            </a:endParaRPr>
          </a:p>
          <a:p>
            <a:pPr indent="-330200" lvl="1" marL="914400" rtl="0" algn="l">
              <a:lnSpc>
                <a:spcPct val="100000"/>
              </a:lnSpc>
              <a:spcBef>
                <a:spcPts val="1600"/>
              </a:spcBef>
              <a:spcAft>
                <a:spcPts val="1000"/>
              </a:spcAft>
              <a:buClr>
                <a:schemeClr val="dk1"/>
              </a:buClr>
              <a:buSzPts val="1600"/>
              <a:buFont typeface="Nunito"/>
              <a:buChar char="○"/>
            </a:pPr>
            <a:r>
              <a:rPr lang="en" sz="1600">
                <a:solidFill>
                  <a:schemeClr val="dk1"/>
                </a:solidFill>
                <a:latin typeface="Nunito"/>
                <a:ea typeface="Nunito"/>
                <a:cs typeface="Nunito"/>
                <a:sym typeface="Nunito"/>
              </a:rPr>
              <a:t>Achieve progress equivalent to many decades in just a few months, a type of “intelligence explosion”</a:t>
            </a:r>
            <a:endParaRPr sz="1600">
              <a:solidFill>
                <a:schemeClr val="dk1"/>
              </a:solidFill>
              <a:latin typeface="Nunito"/>
              <a:ea typeface="Nunito"/>
              <a:cs typeface="Nunito"/>
              <a:sym typeface="Nunito"/>
            </a:endParaRPr>
          </a:p>
        </p:txBody>
      </p:sp>
      <p:sp>
        <p:nvSpPr>
          <p:cNvPr id="628" name="Google Shape;628;p7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29" name="Google Shape;629;p7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30" name="Google Shape;630;p7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xEl>
                                              <p:pRg end="0" st="0"/>
                                            </p:txEl>
                                          </p:spTgt>
                                        </p:tgtEl>
                                        <p:attrNameLst>
                                          <p:attrName>style.visibility</p:attrName>
                                        </p:attrNameLst>
                                      </p:cBhvr>
                                      <p:to>
                                        <p:strVal val="visible"/>
                                      </p:to>
                                    </p:set>
                                    <p:animEffect filter="fade" transition="in">
                                      <p:cBhvr>
                                        <p:cTn dur="300"/>
                                        <p:tgtEl>
                                          <p:spTgt spid="62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xEl>
                                              <p:pRg end="1" st="1"/>
                                            </p:txEl>
                                          </p:spTgt>
                                        </p:tgtEl>
                                        <p:attrNameLst>
                                          <p:attrName>style.visibility</p:attrName>
                                        </p:attrNameLst>
                                      </p:cBhvr>
                                      <p:to>
                                        <p:strVal val="visible"/>
                                      </p:to>
                                    </p:set>
                                    <p:animEffect filter="fade" transition="in">
                                      <p:cBhvr>
                                        <p:cTn dur="300"/>
                                        <p:tgtEl>
                                          <p:spTgt spid="62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xEl>
                                              <p:pRg end="2" st="2"/>
                                            </p:txEl>
                                          </p:spTgt>
                                        </p:tgtEl>
                                        <p:attrNameLst>
                                          <p:attrName>style.visibility</p:attrName>
                                        </p:attrNameLst>
                                      </p:cBhvr>
                                      <p:to>
                                        <p:strVal val="visible"/>
                                      </p:to>
                                    </p:set>
                                    <p:animEffect filter="fade" transition="in">
                                      <p:cBhvr>
                                        <p:cTn dur="300"/>
                                        <p:tgtEl>
                                          <p:spTgt spid="62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xEl>
                                              <p:pRg end="3" st="3"/>
                                            </p:txEl>
                                          </p:spTgt>
                                        </p:tgtEl>
                                        <p:attrNameLst>
                                          <p:attrName>style.visibility</p:attrName>
                                        </p:attrNameLst>
                                      </p:cBhvr>
                                      <p:to>
                                        <p:strVal val="visible"/>
                                      </p:to>
                                    </p:set>
                                    <p:animEffect filter="fade" transition="in">
                                      <p:cBhvr>
                                        <p:cTn dur="300"/>
                                        <p:tgtEl>
                                          <p:spTgt spid="62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xEl>
                                              <p:pRg end="4" st="4"/>
                                            </p:txEl>
                                          </p:spTgt>
                                        </p:tgtEl>
                                        <p:attrNameLst>
                                          <p:attrName>style.visibility</p:attrName>
                                        </p:attrNameLst>
                                      </p:cBhvr>
                                      <p:to>
                                        <p:strVal val="visible"/>
                                      </p:to>
                                    </p:set>
                                    <p:animEffect filter="fade" transition="in">
                                      <p:cBhvr>
                                        <p:cTn dur="300"/>
                                        <p:tgtEl>
                                          <p:spTgt spid="62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xEl>
                                              <p:pRg end="5" st="5"/>
                                            </p:txEl>
                                          </p:spTgt>
                                        </p:tgtEl>
                                        <p:attrNameLst>
                                          <p:attrName>style.visibility</p:attrName>
                                        </p:attrNameLst>
                                      </p:cBhvr>
                                      <p:to>
                                        <p:strVal val="visible"/>
                                      </p:to>
                                    </p:set>
                                    <p:animEffect filter="fade" transition="in">
                                      <p:cBhvr>
                                        <p:cTn dur="300"/>
                                        <p:tgtEl>
                                          <p:spTgt spid="627">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8"/>
          <p:cNvSpPr/>
          <p:nvPr/>
        </p:nvSpPr>
        <p:spPr>
          <a:xfrm>
            <a:off x="367450" y="1404800"/>
            <a:ext cx="8279700" cy="672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104" name="Google Shape;104;p18"/>
          <p:cNvSpPr txBox="1"/>
          <p:nvPr>
            <p:ph type="title"/>
          </p:nvPr>
        </p:nvSpPr>
        <p:spPr>
          <a:xfrm>
            <a:off x="423400" y="-12175"/>
            <a:ext cx="8297100" cy="672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05" name="Google Shape;105;p18"/>
          <p:cNvSpPr txBox="1"/>
          <p:nvPr/>
        </p:nvSpPr>
        <p:spPr>
          <a:xfrm>
            <a:off x="36745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a:t>
            </a:r>
            <a:r>
              <a:rPr lang="en" sz="2000">
                <a:solidFill>
                  <a:schemeClr val="dk1"/>
                </a:solidFill>
                <a:latin typeface="Nunito"/>
                <a:ea typeface="Nunito"/>
                <a:cs typeface="Nunito"/>
                <a:sym typeface="Nunito"/>
              </a:rPr>
              <a:t>Course Philosophy</a:t>
            </a:r>
            <a:endParaRPr b="0" i="1" sz="2000" u="none" cap="none" strike="noStrike">
              <a:solidFill>
                <a:schemeClr val="dk1"/>
              </a:solidFill>
              <a:latin typeface="Nunito"/>
              <a:ea typeface="Nunito"/>
              <a:cs typeface="Nunito"/>
              <a:sym typeface="Nunito"/>
            </a:endParaRPr>
          </a:p>
        </p:txBody>
      </p:sp>
      <p:sp>
        <p:nvSpPr>
          <p:cNvPr id="106" name="Google Shape;106;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7" name="Google Shape;107;p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8" name="Google Shape;108;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9" name="Google Shape;109;p18"/>
          <p:cNvSpPr txBox="1"/>
          <p:nvPr/>
        </p:nvSpPr>
        <p:spPr>
          <a:xfrm>
            <a:off x="367450" y="146632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a:t>
            </a:r>
            <a:r>
              <a:rPr lang="en" sz="2000">
                <a:solidFill>
                  <a:schemeClr val="dk1"/>
                </a:solidFill>
                <a:latin typeface="Nunito"/>
                <a:ea typeface="Nunito"/>
                <a:cs typeface="Nunito"/>
                <a:sym typeface="Nunito"/>
              </a:rPr>
              <a:t>An Overview of AI Risks</a:t>
            </a:r>
            <a:endParaRPr sz="2000">
              <a:solidFill>
                <a:schemeClr val="dk1"/>
              </a:solidFill>
              <a:latin typeface="Nunito"/>
              <a:ea typeface="Nunito"/>
              <a:cs typeface="Nunito"/>
              <a:sym typeface="Nunito"/>
            </a:endParaRPr>
          </a:p>
          <a:p>
            <a:pPr indent="0" lvl="0" marL="0" marR="0" rtl="0" algn="l">
              <a:lnSpc>
                <a:spcPct val="200000"/>
              </a:lnSpc>
              <a:spcBef>
                <a:spcPts val="0"/>
              </a:spcBef>
              <a:spcAft>
                <a:spcPts val="0"/>
              </a:spcAft>
              <a:buNone/>
            </a:pPr>
            <a:r>
              <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300"/>
                                        <p:tgtEl>
                                          <p:spTgt spid="1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4" name="Shape 634"/>
        <p:cNvGrpSpPr/>
        <p:nvPr/>
      </p:nvGrpSpPr>
      <p:grpSpPr>
        <a:xfrm>
          <a:off x="0" y="0"/>
          <a:ext cx="0" cy="0"/>
          <a:chOff x="0" y="0"/>
          <a:chExt cx="0" cy="0"/>
        </a:xfrm>
      </p:grpSpPr>
      <p:sp>
        <p:nvSpPr>
          <p:cNvPr id="635" name="Google Shape;635;p72"/>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Components of rogue AI</a:t>
            </a:r>
            <a:endParaRPr/>
          </a:p>
        </p:txBody>
      </p:sp>
      <p:sp>
        <p:nvSpPr>
          <p:cNvPr id="636" name="Google Shape;636;p72"/>
          <p:cNvSpPr txBox="1"/>
          <p:nvPr>
            <p:ph idx="1" type="body"/>
          </p:nvPr>
        </p:nvSpPr>
        <p:spPr>
          <a:xfrm>
            <a:off x="311700" y="1312725"/>
            <a:ext cx="8862000" cy="32562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 reason the goals/tendencies of an AI system are at odds with humans:</a:t>
            </a:r>
            <a:endParaRPr sz="2000">
              <a:solidFill>
                <a:schemeClr val="dk1"/>
              </a:solidFill>
              <a:latin typeface="Nunito"/>
              <a:ea typeface="Nunito"/>
              <a:cs typeface="Nunito"/>
              <a:sym typeface="Nunito"/>
            </a:endParaRPr>
          </a:p>
          <a:p>
            <a:pPr indent="-355600" lvl="1" marL="914400" rtl="0" algn="l">
              <a:lnSpc>
                <a:spcPct val="100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Proxies and goal misgeneralization</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 reason why this would scale to a catastrophe:</a:t>
            </a:r>
            <a:endParaRPr sz="2000">
              <a:solidFill>
                <a:schemeClr val="dk1"/>
              </a:solidFill>
              <a:latin typeface="Nunito"/>
              <a:ea typeface="Nunito"/>
              <a:cs typeface="Nunito"/>
              <a:sym typeface="Nunito"/>
            </a:endParaRPr>
          </a:p>
          <a:p>
            <a:pPr indent="-355600" lvl="1" marL="914400" rtl="0" algn="l">
              <a:lnSpc>
                <a:spcPct val="100000"/>
              </a:lnSpc>
              <a:spcBef>
                <a:spcPts val="16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Power-seeking and deception</a:t>
            </a:r>
            <a:endParaRPr sz="2000">
              <a:solidFill>
                <a:schemeClr val="dk1"/>
              </a:solidFill>
              <a:latin typeface="Nunito"/>
              <a:ea typeface="Nunito"/>
              <a:cs typeface="Nunito"/>
              <a:sym typeface="Nunito"/>
            </a:endParaRPr>
          </a:p>
        </p:txBody>
      </p:sp>
      <p:sp>
        <p:nvSpPr>
          <p:cNvPr id="637" name="Google Shape;637;p7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38" name="Google Shape;638;p7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50</a:t>
            </a:r>
            <a:endParaRPr b="0" i="0" sz="1300" u="none" cap="none" strike="noStrike">
              <a:solidFill>
                <a:srgbClr val="FFFFFF"/>
              </a:solidFill>
              <a:latin typeface="Nunito"/>
              <a:ea typeface="Nunito"/>
              <a:cs typeface="Nunito"/>
              <a:sym typeface="Nunito"/>
            </a:endParaRPr>
          </a:p>
        </p:txBody>
      </p:sp>
      <p:sp>
        <p:nvSpPr>
          <p:cNvPr id="639" name="Google Shape;639;p7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xEl>
                                              <p:pRg end="0" st="0"/>
                                            </p:txEl>
                                          </p:spTgt>
                                        </p:tgtEl>
                                        <p:attrNameLst>
                                          <p:attrName>style.visibility</p:attrName>
                                        </p:attrNameLst>
                                      </p:cBhvr>
                                      <p:to>
                                        <p:strVal val="visible"/>
                                      </p:to>
                                    </p:set>
                                    <p:animEffect filter="fade" transition="in">
                                      <p:cBhvr>
                                        <p:cTn dur="300"/>
                                        <p:tgtEl>
                                          <p:spTgt spid="6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xEl>
                                              <p:pRg end="1" st="1"/>
                                            </p:txEl>
                                          </p:spTgt>
                                        </p:tgtEl>
                                        <p:attrNameLst>
                                          <p:attrName>style.visibility</p:attrName>
                                        </p:attrNameLst>
                                      </p:cBhvr>
                                      <p:to>
                                        <p:strVal val="visible"/>
                                      </p:to>
                                    </p:set>
                                    <p:animEffect filter="fade" transition="in">
                                      <p:cBhvr>
                                        <p:cTn dur="300"/>
                                        <p:tgtEl>
                                          <p:spTgt spid="63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xEl>
                                              <p:pRg end="2" st="2"/>
                                            </p:txEl>
                                          </p:spTgt>
                                        </p:tgtEl>
                                        <p:attrNameLst>
                                          <p:attrName>style.visibility</p:attrName>
                                        </p:attrNameLst>
                                      </p:cBhvr>
                                      <p:to>
                                        <p:strVal val="visible"/>
                                      </p:to>
                                    </p:set>
                                    <p:animEffect filter="fade" transition="in">
                                      <p:cBhvr>
                                        <p:cTn dur="300"/>
                                        <p:tgtEl>
                                          <p:spTgt spid="63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xEl>
                                              <p:pRg end="3" st="3"/>
                                            </p:txEl>
                                          </p:spTgt>
                                        </p:tgtEl>
                                        <p:attrNameLst>
                                          <p:attrName>style.visibility</p:attrName>
                                        </p:attrNameLst>
                                      </p:cBhvr>
                                      <p:to>
                                        <p:strVal val="visible"/>
                                      </p:to>
                                    </p:set>
                                    <p:animEffect filter="fade" transition="in">
                                      <p:cBhvr>
                                        <p:cTn dur="300"/>
                                        <p:tgtEl>
                                          <p:spTgt spid="63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3" name="Shape 643"/>
        <p:cNvGrpSpPr/>
        <p:nvPr/>
      </p:nvGrpSpPr>
      <p:grpSpPr>
        <a:xfrm>
          <a:off x="0" y="0"/>
          <a:ext cx="0" cy="0"/>
          <a:chOff x="0" y="0"/>
          <a:chExt cx="0" cy="0"/>
        </a:xfrm>
      </p:grpSpPr>
      <p:sp>
        <p:nvSpPr>
          <p:cNvPr id="644" name="Google Shape;644;p7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Nunito"/>
                <a:ea typeface="Nunito"/>
                <a:cs typeface="Nunito"/>
                <a:sym typeface="Nunito"/>
              </a:rPr>
              <a:t>Proxy Gaming</a:t>
            </a:r>
            <a:endParaRPr>
              <a:latin typeface="Nunito"/>
              <a:ea typeface="Nunito"/>
              <a:cs typeface="Nunito"/>
              <a:sym typeface="Nunito"/>
            </a:endParaRPr>
          </a:p>
        </p:txBody>
      </p:sp>
      <p:sp>
        <p:nvSpPr>
          <p:cNvPr id="645" name="Google Shape;645;p7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46" name="Google Shape;646;p7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51</a:t>
            </a:r>
            <a:endParaRPr b="0" i="0" sz="1300" u="none" cap="none" strike="noStrike">
              <a:solidFill>
                <a:srgbClr val="FFFFFF"/>
              </a:solidFill>
              <a:latin typeface="Nunito"/>
              <a:ea typeface="Nunito"/>
              <a:cs typeface="Nunito"/>
              <a:sym typeface="Nunito"/>
            </a:endParaRPr>
          </a:p>
        </p:txBody>
      </p:sp>
      <p:sp>
        <p:nvSpPr>
          <p:cNvPr id="647" name="Google Shape;647;p7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51" name="Shape 651"/>
        <p:cNvGrpSpPr/>
        <p:nvPr/>
      </p:nvGrpSpPr>
      <p:grpSpPr>
        <a:xfrm>
          <a:off x="0" y="0"/>
          <a:ext cx="0" cy="0"/>
          <a:chOff x="0" y="0"/>
          <a:chExt cx="0" cy="0"/>
        </a:xfrm>
      </p:grpSpPr>
      <p:sp>
        <p:nvSpPr>
          <p:cNvPr id="652" name="Google Shape;652;p74"/>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Proxy Gaming</a:t>
            </a:r>
            <a:endParaRPr/>
          </a:p>
        </p:txBody>
      </p:sp>
      <p:sp>
        <p:nvSpPr>
          <p:cNvPr id="653" name="Google Shape;653;p74"/>
          <p:cNvSpPr txBox="1"/>
          <p:nvPr>
            <p:ph idx="1" type="body"/>
          </p:nvPr>
        </p:nvSpPr>
        <p:spPr>
          <a:xfrm>
            <a:off x="311700" y="1152475"/>
            <a:ext cx="83133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It is often difficult to specify and measure the exact goal that we want a system to pursue, so we use approximate, or “proxy” goals instead.</a:t>
            </a:r>
            <a:endParaRPr sz="2000">
              <a:solidFill>
                <a:schemeClr val="dk1"/>
              </a:solidFill>
              <a:latin typeface="Nunito"/>
              <a:ea typeface="Nunito"/>
              <a:cs typeface="Nunito"/>
              <a:sym typeface="Nunito"/>
            </a:endParaRPr>
          </a:p>
          <a:p>
            <a:pPr indent="0" lvl="0" marL="457200" rtl="0" algn="l">
              <a:lnSpc>
                <a:spcPct val="100000"/>
              </a:lnSpc>
              <a:spcBef>
                <a:spcPts val="100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Proxies can be gamed, such that they no longer correspond to the true goal.</a:t>
            </a:r>
            <a:endParaRPr sz="2000">
              <a:solidFill>
                <a:schemeClr val="dk1"/>
              </a:solidFill>
              <a:latin typeface="Nunito"/>
              <a:ea typeface="Nunito"/>
              <a:cs typeface="Nunito"/>
              <a:sym typeface="Nunito"/>
            </a:endParaRPr>
          </a:p>
          <a:p>
            <a:pPr indent="0" lvl="0" marL="457200" rtl="0" algn="l">
              <a:lnSpc>
                <a:spcPct val="100000"/>
              </a:lnSpc>
              <a:spcBef>
                <a:spcPts val="100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are also capable of proxy gaming, since measurable and objective goals are set by design.</a:t>
            </a:r>
            <a:endParaRPr sz="2000">
              <a:solidFill>
                <a:schemeClr val="dk1"/>
              </a:solidFill>
              <a:latin typeface="Nunito"/>
              <a:ea typeface="Nunito"/>
              <a:cs typeface="Nunito"/>
              <a:sym typeface="Nunito"/>
            </a:endParaRPr>
          </a:p>
          <a:p>
            <a:pPr indent="0" lvl="0" marL="0" rtl="0" algn="l">
              <a:spcBef>
                <a:spcPts val="1000"/>
              </a:spcBef>
              <a:spcAft>
                <a:spcPts val="0"/>
              </a:spcAft>
              <a:buNone/>
            </a:pPr>
            <a:r>
              <a:t/>
            </a:r>
            <a:endParaRPr sz="2000">
              <a:solidFill>
                <a:schemeClr val="dk1"/>
              </a:solidFill>
              <a:latin typeface="Nunito"/>
              <a:ea typeface="Nunito"/>
              <a:cs typeface="Nunito"/>
              <a:sym typeface="Nunito"/>
            </a:endParaRPr>
          </a:p>
        </p:txBody>
      </p:sp>
      <p:sp>
        <p:nvSpPr>
          <p:cNvPr id="654" name="Google Shape;654;p7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5" name="Google Shape;655;p7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52</a:t>
            </a:r>
            <a:endParaRPr b="0" i="0" sz="1300" u="none" cap="none" strike="noStrike">
              <a:solidFill>
                <a:srgbClr val="FFFFFF"/>
              </a:solidFill>
              <a:latin typeface="Nunito"/>
              <a:ea typeface="Nunito"/>
              <a:cs typeface="Nunito"/>
              <a:sym typeface="Nunito"/>
            </a:endParaRPr>
          </a:p>
        </p:txBody>
      </p:sp>
      <p:sp>
        <p:nvSpPr>
          <p:cNvPr id="656" name="Google Shape;656;p7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xEl>
                                              <p:pRg end="0" st="0"/>
                                            </p:txEl>
                                          </p:spTgt>
                                        </p:tgtEl>
                                        <p:attrNameLst>
                                          <p:attrName>style.visibility</p:attrName>
                                        </p:attrNameLst>
                                      </p:cBhvr>
                                      <p:to>
                                        <p:strVal val="visible"/>
                                      </p:to>
                                    </p:set>
                                    <p:animEffect filter="fade" transition="in">
                                      <p:cBhvr>
                                        <p:cTn dur="300"/>
                                        <p:tgtEl>
                                          <p:spTgt spid="6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xEl>
                                              <p:pRg end="1" st="1"/>
                                            </p:txEl>
                                          </p:spTgt>
                                        </p:tgtEl>
                                        <p:attrNameLst>
                                          <p:attrName>style.visibility</p:attrName>
                                        </p:attrNameLst>
                                      </p:cBhvr>
                                      <p:to>
                                        <p:strVal val="visible"/>
                                      </p:to>
                                    </p:set>
                                    <p:animEffect filter="fade" transition="in">
                                      <p:cBhvr>
                                        <p:cTn dur="300"/>
                                        <p:tgtEl>
                                          <p:spTgt spid="6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xEl>
                                              <p:pRg end="2" st="2"/>
                                            </p:txEl>
                                          </p:spTgt>
                                        </p:tgtEl>
                                        <p:attrNameLst>
                                          <p:attrName>style.visibility</p:attrName>
                                        </p:attrNameLst>
                                      </p:cBhvr>
                                      <p:to>
                                        <p:strVal val="visible"/>
                                      </p:to>
                                    </p:set>
                                    <p:animEffect filter="fade" transition="in">
                                      <p:cBhvr>
                                        <p:cTn dur="300"/>
                                        <p:tgtEl>
                                          <p:spTgt spid="6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xEl>
                                              <p:pRg end="3" st="3"/>
                                            </p:txEl>
                                          </p:spTgt>
                                        </p:tgtEl>
                                        <p:attrNameLst>
                                          <p:attrName>style.visibility</p:attrName>
                                        </p:attrNameLst>
                                      </p:cBhvr>
                                      <p:to>
                                        <p:strVal val="visible"/>
                                      </p:to>
                                    </p:set>
                                    <p:animEffect filter="fade" transition="in">
                                      <p:cBhvr>
                                        <p:cTn dur="300"/>
                                        <p:tgtEl>
                                          <p:spTgt spid="6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xEl>
                                              <p:pRg end="4" st="4"/>
                                            </p:txEl>
                                          </p:spTgt>
                                        </p:tgtEl>
                                        <p:attrNameLst>
                                          <p:attrName>style.visibility</p:attrName>
                                        </p:attrNameLst>
                                      </p:cBhvr>
                                      <p:to>
                                        <p:strVal val="visible"/>
                                      </p:to>
                                    </p:set>
                                    <p:animEffect filter="fade" transition="in">
                                      <p:cBhvr>
                                        <p:cTn dur="300"/>
                                        <p:tgtEl>
                                          <p:spTgt spid="6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xEl>
                                              <p:pRg end="5" st="5"/>
                                            </p:txEl>
                                          </p:spTgt>
                                        </p:tgtEl>
                                        <p:attrNameLst>
                                          <p:attrName>style.visibility</p:attrName>
                                        </p:attrNameLst>
                                      </p:cBhvr>
                                      <p:to>
                                        <p:strVal val="visible"/>
                                      </p:to>
                                    </p:set>
                                    <p:animEffect filter="fade" transition="in">
                                      <p:cBhvr>
                                        <p:cTn dur="300"/>
                                        <p:tgtEl>
                                          <p:spTgt spid="653">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60" name="Shape 660"/>
        <p:cNvGrpSpPr/>
        <p:nvPr/>
      </p:nvGrpSpPr>
      <p:grpSpPr>
        <a:xfrm>
          <a:off x="0" y="0"/>
          <a:ext cx="0" cy="0"/>
          <a:chOff x="0" y="0"/>
          <a:chExt cx="0" cy="0"/>
        </a:xfrm>
      </p:grpSpPr>
      <p:sp>
        <p:nvSpPr>
          <p:cNvPr id="661" name="Google Shape;661;p75"/>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Examples of proxy gaming</a:t>
            </a:r>
            <a:endParaRPr/>
          </a:p>
        </p:txBody>
      </p:sp>
      <p:sp>
        <p:nvSpPr>
          <p:cNvPr id="662" name="Google Shape;662;p75"/>
          <p:cNvSpPr txBox="1"/>
          <p:nvPr>
            <p:ph idx="1" type="body"/>
          </p:nvPr>
        </p:nvSpPr>
        <p:spPr>
          <a:xfrm>
            <a:off x="311700" y="1494700"/>
            <a:ext cx="8520600" cy="30741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Hanoi rat tails</a:t>
            </a:r>
            <a:endParaRPr sz="2000">
              <a:solidFill>
                <a:schemeClr val="dk1"/>
              </a:solidFill>
              <a:latin typeface="Nunito"/>
              <a:ea typeface="Nunito"/>
              <a:cs typeface="Nunito"/>
              <a:sym typeface="Nunito"/>
            </a:endParaRPr>
          </a:p>
          <a:p>
            <a:pPr indent="0" lvl="0" marL="457200" rtl="0" algn="l">
              <a:lnSpc>
                <a:spcPct val="100000"/>
              </a:lnSpc>
              <a:spcBef>
                <a:spcPts val="100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Dopamine</a:t>
            </a:r>
            <a:endParaRPr sz="2000">
              <a:solidFill>
                <a:schemeClr val="dk1"/>
              </a:solidFill>
              <a:latin typeface="Nunito"/>
              <a:ea typeface="Nunito"/>
              <a:cs typeface="Nunito"/>
              <a:sym typeface="Nunito"/>
            </a:endParaRPr>
          </a:p>
          <a:p>
            <a:pPr indent="0" lvl="0" marL="457200" rtl="0" algn="l">
              <a:lnSpc>
                <a:spcPct val="100000"/>
              </a:lnSpc>
              <a:spcBef>
                <a:spcPts val="100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“Teaching to the test”</a:t>
            </a:r>
            <a:endParaRPr sz="2000">
              <a:solidFill>
                <a:schemeClr val="dk1"/>
              </a:solidFill>
              <a:latin typeface="Nunito"/>
              <a:ea typeface="Nunito"/>
              <a:cs typeface="Nunito"/>
              <a:sym typeface="Nunito"/>
            </a:endParaRPr>
          </a:p>
        </p:txBody>
      </p:sp>
      <p:grpSp>
        <p:nvGrpSpPr>
          <p:cNvPr id="663" name="Google Shape;663;p75"/>
          <p:cNvGrpSpPr/>
          <p:nvPr/>
        </p:nvGrpSpPr>
        <p:grpSpPr>
          <a:xfrm>
            <a:off x="5691800" y="809800"/>
            <a:ext cx="3097099" cy="4067825"/>
            <a:chOff x="5691800" y="809800"/>
            <a:chExt cx="3097099" cy="4067825"/>
          </a:xfrm>
        </p:grpSpPr>
        <p:sp>
          <p:nvSpPr>
            <p:cNvPr id="664" name="Google Shape;664;p75"/>
            <p:cNvSpPr txBox="1"/>
            <p:nvPr/>
          </p:nvSpPr>
          <p:spPr>
            <a:xfrm>
              <a:off x="6460700" y="4502625"/>
              <a:ext cx="1700100" cy="37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John et al. 2023</a:t>
              </a:r>
              <a:endParaRPr/>
            </a:p>
          </p:txBody>
        </p:sp>
        <p:pic>
          <p:nvPicPr>
            <p:cNvPr id="665" name="Google Shape;665;p75"/>
            <p:cNvPicPr preferRelativeResize="0"/>
            <p:nvPr/>
          </p:nvPicPr>
          <p:blipFill>
            <a:blip r:embed="rId3">
              <a:alphaModFix/>
            </a:blip>
            <a:stretch>
              <a:fillRect/>
            </a:stretch>
          </p:blipFill>
          <p:spPr>
            <a:xfrm>
              <a:off x="5691800" y="809800"/>
              <a:ext cx="3097099" cy="3794949"/>
            </a:xfrm>
            <a:prstGeom prst="rect">
              <a:avLst/>
            </a:prstGeom>
            <a:noFill/>
            <a:ln>
              <a:noFill/>
            </a:ln>
          </p:spPr>
        </p:pic>
      </p:grpSp>
      <p:sp>
        <p:nvSpPr>
          <p:cNvPr id="666" name="Google Shape;666;p7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7" name="Google Shape;667;p7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53</a:t>
            </a:r>
            <a:endParaRPr b="0" i="0" sz="1300" u="none" cap="none" strike="noStrike">
              <a:solidFill>
                <a:srgbClr val="FFFFFF"/>
              </a:solidFill>
              <a:latin typeface="Nunito"/>
              <a:ea typeface="Nunito"/>
              <a:cs typeface="Nunito"/>
              <a:sym typeface="Nunito"/>
            </a:endParaRPr>
          </a:p>
        </p:txBody>
      </p:sp>
      <p:sp>
        <p:nvSpPr>
          <p:cNvPr id="668" name="Google Shape;668;p7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xEl>
                                              <p:pRg end="0" st="0"/>
                                            </p:txEl>
                                          </p:spTgt>
                                        </p:tgtEl>
                                        <p:attrNameLst>
                                          <p:attrName>style.visibility</p:attrName>
                                        </p:attrNameLst>
                                      </p:cBhvr>
                                      <p:to>
                                        <p:strVal val="visible"/>
                                      </p:to>
                                    </p:set>
                                    <p:animEffect filter="fade" transition="in">
                                      <p:cBhvr>
                                        <p:cTn dur="300"/>
                                        <p:tgtEl>
                                          <p:spTgt spid="6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xEl>
                                              <p:pRg end="1" st="1"/>
                                            </p:txEl>
                                          </p:spTgt>
                                        </p:tgtEl>
                                        <p:attrNameLst>
                                          <p:attrName>style.visibility</p:attrName>
                                        </p:attrNameLst>
                                      </p:cBhvr>
                                      <p:to>
                                        <p:strVal val="visible"/>
                                      </p:to>
                                    </p:set>
                                    <p:animEffect filter="fade" transition="in">
                                      <p:cBhvr>
                                        <p:cTn dur="300"/>
                                        <p:tgtEl>
                                          <p:spTgt spid="66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xEl>
                                              <p:pRg end="2" st="2"/>
                                            </p:txEl>
                                          </p:spTgt>
                                        </p:tgtEl>
                                        <p:attrNameLst>
                                          <p:attrName>style.visibility</p:attrName>
                                        </p:attrNameLst>
                                      </p:cBhvr>
                                      <p:to>
                                        <p:strVal val="visible"/>
                                      </p:to>
                                    </p:set>
                                    <p:animEffect filter="fade" transition="in">
                                      <p:cBhvr>
                                        <p:cTn dur="300"/>
                                        <p:tgtEl>
                                          <p:spTgt spid="66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xEl>
                                              <p:pRg end="3" st="3"/>
                                            </p:txEl>
                                          </p:spTgt>
                                        </p:tgtEl>
                                        <p:attrNameLst>
                                          <p:attrName>style.visibility</p:attrName>
                                        </p:attrNameLst>
                                      </p:cBhvr>
                                      <p:to>
                                        <p:strVal val="visible"/>
                                      </p:to>
                                    </p:set>
                                    <p:animEffect filter="fade" transition="in">
                                      <p:cBhvr>
                                        <p:cTn dur="300"/>
                                        <p:tgtEl>
                                          <p:spTgt spid="66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xEl>
                                              <p:pRg end="4" st="4"/>
                                            </p:txEl>
                                          </p:spTgt>
                                        </p:tgtEl>
                                        <p:attrNameLst>
                                          <p:attrName>style.visibility</p:attrName>
                                        </p:attrNameLst>
                                      </p:cBhvr>
                                      <p:to>
                                        <p:strVal val="visible"/>
                                      </p:to>
                                    </p:set>
                                    <p:animEffect filter="fade" transition="in">
                                      <p:cBhvr>
                                        <p:cTn dur="300"/>
                                        <p:tgtEl>
                                          <p:spTgt spid="66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300"/>
                                        <p:tgtEl>
                                          <p:spTgt spid="6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72" name="Shape 672"/>
        <p:cNvGrpSpPr/>
        <p:nvPr/>
      </p:nvGrpSpPr>
      <p:grpSpPr>
        <a:xfrm>
          <a:off x="0" y="0"/>
          <a:ext cx="0" cy="0"/>
          <a:chOff x="0" y="0"/>
          <a:chExt cx="0" cy="0"/>
        </a:xfrm>
      </p:grpSpPr>
      <p:sp>
        <p:nvSpPr>
          <p:cNvPr id="673" name="Google Shape;673;p76"/>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Proxy gaming in AI</a:t>
            </a:r>
            <a:endParaRPr/>
          </a:p>
        </p:txBody>
      </p:sp>
      <p:sp>
        <p:nvSpPr>
          <p:cNvPr id="674" name="Google Shape;674;p76"/>
          <p:cNvSpPr txBox="1"/>
          <p:nvPr>
            <p:ph idx="1" type="body"/>
          </p:nvPr>
        </p:nvSpPr>
        <p:spPr>
          <a:xfrm>
            <a:off x="311700" y="1152475"/>
            <a:ext cx="83133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Proxy gaming has been repeatedly observed in AI systems.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Proxy goals must increase in sophistication with sophistication of AIs to avoid being gamed.</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Optimizing a flawed objective to an                                                   extreme degree could have                                                     catastrophic consequences.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Flexible and adaptive proxies are                                                   needed.</a:t>
            </a:r>
            <a:endParaRPr sz="2000">
              <a:solidFill>
                <a:schemeClr val="dk1"/>
              </a:solidFill>
              <a:latin typeface="Nunito"/>
              <a:ea typeface="Nunito"/>
              <a:cs typeface="Nunito"/>
              <a:sym typeface="Nunito"/>
            </a:endParaRPr>
          </a:p>
          <a:p>
            <a:pPr indent="0" lvl="0" marL="0" rtl="0" algn="l">
              <a:spcBef>
                <a:spcPts val="1000"/>
              </a:spcBef>
              <a:spcAft>
                <a:spcPts val="0"/>
              </a:spcAft>
              <a:buNone/>
            </a:pPr>
            <a:r>
              <a:t/>
            </a:r>
            <a:endParaRPr sz="2000">
              <a:solidFill>
                <a:schemeClr val="dk1"/>
              </a:solidFill>
              <a:latin typeface="Nunito"/>
              <a:ea typeface="Nunito"/>
              <a:cs typeface="Nunito"/>
              <a:sym typeface="Nunito"/>
            </a:endParaRPr>
          </a:p>
        </p:txBody>
      </p:sp>
      <p:sp>
        <p:nvSpPr>
          <p:cNvPr id="675" name="Google Shape;675;p7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6" name="Google Shape;676;p7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54</a:t>
            </a:r>
            <a:endParaRPr b="0" i="0" sz="1300" u="none" cap="none" strike="noStrike">
              <a:solidFill>
                <a:srgbClr val="FFFFFF"/>
              </a:solidFill>
              <a:latin typeface="Nunito"/>
              <a:ea typeface="Nunito"/>
              <a:cs typeface="Nunito"/>
              <a:sym typeface="Nunito"/>
            </a:endParaRPr>
          </a:p>
        </p:txBody>
      </p:sp>
      <p:sp>
        <p:nvSpPr>
          <p:cNvPr id="677" name="Google Shape;677;p7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678" name="Google Shape;678;p76" title="Screen Recording 2024-03-20 at 07.54.16.mov">
            <a:hlinkClick r:id="rId3"/>
          </p:cNvPr>
          <p:cNvPicPr preferRelativeResize="0"/>
          <p:nvPr/>
        </p:nvPicPr>
        <p:blipFill>
          <a:blip r:embed="rId4">
            <a:alphaModFix/>
          </a:blip>
          <a:stretch>
            <a:fillRect/>
          </a:stretch>
        </p:blipFill>
        <p:spPr>
          <a:xfrm>
            <a:off x="5032625" y="1989675"/>
            <a:ext cx="3738876" cy="28093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8"/>
                                        </p:tgtEl>
                                        <p:attrNameLst>
                                          <p:attrName>style.visibility</p:attrName>
                                        </p:attrNameLst>
                                      </p:cBhvr>
                                      <p:to>
                                        <p:strVal val="visible"/>
                                      </p:to>
                                    </p:set>
                                    <p:animEffect filter="fade" transition="in">
                                      <p:cBhvr>
                                        <p:cTn dur="1000"/>
                                        <p:tgtEl>
                                          <p:spTgt spid="6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xEl>
                                              <p:pRg end="0" st="0"/>
                                            </p:txEl>
                                          </p:spTgt>
                                        </p:tgtEl>
                                        <p:attrNameLst>
                                          <p:attrName>style.visibility</p:attrName>
                                        </p:attrNameLst>
                                      </p:cBhvr>
                                      <p:to>
                                        <p:strVal val="visible"/>
                                      </p:to>
                                    </p:set>
                                    <p:animEffect filter="fade" transition="in">
                                      <p:cBhvr>
                                        <p:cTn dur="300"/>
                                        <p:tgtEl>
                                          <p:spTgt spid="6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xEl>
                                              <p:pRg end="1" st="1"/>
                                            </p:txEl>
                                          </p:spTgt>
                                        </p:tgtEl>
                                        <p:attrNameLst>
                                          <p:attrName>style.visibility</p:attrName>
                                        </p:attrNameLst>
                                      </p:cBhvr>
                                      <p:to>
                                        <p:strVal val="visible"/>
                                      </p:to>
                                    </p:set>
                                    <p:animEffect filter="fade" transition="in">
                                      <p:cBhvr>
                                        <p:cTn dur="300"/>
                                        <p:tgtEl>
                                          <p:spTgt spid="6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xEl>
                                              <p:pRg end="2" st="2"/>
                                            </p:txEl>
                                          </p:spTgt>
                                        </p:tgtEl>
                                        <p:attrNameLst>
                                          <p:attrName>style.visibility</p:attrName>
                                        </p:attrNameLst>
                                      </p:cBhvr>
                                      <p:to>
                                        <p:strVal val="visible"/>
                                      </p:to>
                                    </p:set>
                                    <p:animEffect filter="fade" transition="in">
                                      <p:cBhvr>
                                        <p:cTn dur="300"/>
                                        <p:tgtEl>
                                          <p:spTgt spid="6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xEl>
                                              <p:pRg end="3" st="3"/>
                                            </p:txEl>
                                          </p:spTgt>
                                        </p:tgtEl>
                                        <p:attrNameLst>
                                          <p:attrName>style.visibility</p:attrName>
                                        </p:attrNameLst>
                                      </p:cBhvr>
                                      <p:to>
                                        <p:strVal val="visible"/>
                                      </p:to>
                                    </p:set>
                                    <p:animEffect filter="fade" transition="in">
                                      <p:cBhvr>
                                        <p:cTn dur="300"/>
                                        <p:tgtEl>
                                          <p:spTgt spid="6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xEl>
                                              <p:pRg end="4" st="4"/>
                                            </p:txEl>
                                          </p:spTgt>
                                        </p:tgtEl>
                                        <p:attrNameLst>
                                          <p:attrName>style.visibility</p:attrName>
                                        </p:attrNameLst>
                                      </p:cBhvr>
                                      <p:to>
                                        <p:strVal val="visible"/>
                                      </p:to>
                                    </p:set>
                                    <p:animEffect filter="fade" transition="in">
                                      <p:cBhvr>
                                        <p:cTn dur="300"/>
                                        <p:tgtEl>
                                          <p:spTgt spid="674">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2" name="Shape 682"/>
        <p:cNvGrpSpPr/>
        <p:nvPr/>
      </p:nvGrpSpPr>
      <p:grpSpPr>
        <a:xfrm>
          <a:off x="0" y="0"/>
          <a:ext cx="0" cy="0"/>
          <a:chOff x="0" y="0"/>
          <a:chExt cx="0" cy="0"/>
        </a:xfrm>
      </p:grpSpPr>
      <p:sp>
        <p:nvSpPr>
          <p:cNvPr id="683" name="Google Shape;683;p77"/>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Goal misgeneralization</a:t>
            </a:r>
            <a:endParaRPr/>
          </a:p>
        </p:txBody>
      </p:sp>
      <p:sp>
        <p:nvSpPr>
          <p:cNvPr id="684" name="Google Shape;684;p77"/>
          <p:cNvSpPr txBox="1"/>
          <p:nvPr>
            <p:ph idx="1" type="body"/>
          </p:nvPr>
        </p:nvSpPr>
        <p:spPr>
          <a:xfrm>
            <a:off x="311700" y="1152475"/>
            <a:ext cx="79128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systems may learn incorrect generalizations of our goals even where proxies are very good</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“Intrinsification”</a:t>
            </a:r>
            <a:endParaRPr sz="2000">
              <a:solidFill>
                <a:schemeClr val="dk1"/>
              </a:solidFill>
              <a:latin typeface="Nunito"/>
              <a:ea typeface="Nunito"/>
              <a:cs typeface="Nunito"/>
              <a:sym typeface="Nunito"/>
            </a:endParaRPr>
          </a:p>
        </p:txBody>
      </p:sp>
      <p:sp>
        <p:nvSpPr>
          <p:cNvPr id="685" name="Google Shape;685;p7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86" name="Google Shape;686;p7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7" name="Google Shape;687;p7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1" name="Shape 691"/>
        <p:cNvGrpSpPr/>
        <p:nvPr/>
      </p:nvGrpSpPr>
      <p:grpSpPr>
        <a:xfrm>
          <a:off x="0" y="0"/>
          <a:ext cx="0" cy="0"/>
          <a:chOff x="0" y="0"/>
          <a:chExt cx="0" cy="0"/>
        </a:xfrm>
      </p:grpSpPr>
      <p:sp>
        <p:nvSpPr>
          <p:cNvPr id="692" name="Google Shape;692;p78"/>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Nunito"/>
                <a:ea typeface="Nunito"/>
                <a:cs typeface="Nunito"/>
                <a:sym typeface="Nunito"/>
              </a:rPr>
              <a:t>Power-Seeking</a:t>
            </a:r>
            <a:endParaRPr>
              <a:latin typeface="Nunito"/>
              <a:ea typeface="Nunito"/>
              <a:cs typeface="Nunito"/>
              <a:sym typeface="Nunito"/>
            </a:endParaRPr>
          </a:p>
        </p:txBody>
      </p:sp>
      <p:sp>
        <p:nvSpPr>
          <p:cNvPr id="693" name="Google Shape;693;p7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94" name="Google Shape;694;p7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55</a:t>
            </a:r>
            <a:endParaRPr b="0" i="0" sz="1300" u="none" cap="none" strike="noStrike">
              <a:solidFill>
                <a:srgbClr val="FFFFFF"/>
              </a:solidFill>
              <a:latin typeface="Nunito"/>
              <a:ea typeface="Nunito"/>
              <a:cs typeface="Nunito"/>
              <a:sym typeface="Nunito"/>
            </a:endParaRPr>
          </a:p>
        </p:txBody>
      </p:sp>
      <p:sp>
        <p:nvSpPr>
          <p:cNvPr id="695" name="Google Shape;695;p7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99" name="Shape 699"/>
        <p:cNvGrpSpPr/>
        <p:nvPr/>
      </p:nvGrpSpPr>
      <p:grpSpPr>
        <a:xfrm>
          <a:off x="0" y="0"/>
          <a:ext cx="0" cy="0"/>
          <a:chOff x="0" y="0"/>
          <a:chExt cx="0" cy="0"/>
        </a:xfrm>
      </p:grpSpPr>
      <p:sp>
        <p:nvSpPr>
          <p:cNvPr id="700" name="Google Shape;700;p79"/>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Power-seeking can be instrumentally rational</a:t>
            </a:r>
            <a:endParaRPr/>
          </a:p>
        </p:txBody>
      </p:sp>
      <p:sp>
        <p:nvSpPr>
          <p:cNvPr id="701" name="Google Shape;701;p79"/>
          <p:cNvSpPr txBox="1"/>
          <p:nvPr>
            <p:ph idx="1" type="body"/>
          </p:nvPr>
        </p:nvSpPr>
        <p:spPr>
          <a:xfrm>
            <a:off x="311700" y="1626575"/>
            <a:ext cx="8862000" cy="2942400"/>
          </a:xfrm>
          <a:prstGeom prst="rect">
            <a:avLst/>
          </a:prstGeom>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environment can make power acquisition instrumentally rational.</a:t>
            </a:r>
            <a:endParaRPr sz="2000">
              <a:solidFill>
                <a:schemeClr val="dk1"/>
              </a:solidFill>
              <a:latin typeface="Nunito"/>
              <a:ea typeface="Nunito"/>
              <a:cs typeface="Nunito"/>
              <a:sym typeface="Nunito"/>
            </a:endParaRPr>
          </a:p>
          <a:p>
            <a:pPr indent="-355600" lvl="0" marL="457200" rtl="0" algn="l">
              <a:lnSpc>
                <a:spcPct val="15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could seek to increase their own power as an instrumental goal.</a:t>
            </a:r>
            <a:endParaRPr sz="2000">
              <a:solidFill>
                <a:schemeClr val="dk1"/>
              </a:solidFill>
              <a:latin typeface="Nunito"/>
              <a:ea typeface="Nunito"/>
              <a:cs typeface="Nunito"/>
              <a:sym typeface="Nunito"/>
            </a:endParaRPr>
          </a:p>
          <a:p>
            <a:pPr indent="-355600" lvl="0" marL="457200" rtl="0" algn="l">
              <a:lnSpc>
                <a:spcPct val="15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could get more power through legitimate means, deception or force.</a:t>
            </a:r>
            <a:endParaRPr sz="2000">
              <a:solidFill>
                <a:schemeClr val="dk1"/>
              </a:solidFill>
              <a:latin typeface="Nunito"/>
              <a:ea typeface="Nunito"/>
              <a:cs typeface="Nunito"/>
              <a:sym typeface="Nunito"/>
            </a:endParaRPr>
          </a:p>
          <a:p>
            <a:pPr indent="-355600" lvl="0" marL="457200" rtl="0" algn="l">
              <a:lnSpc>
                <a:spcPct val="15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Analogy: structural realism.</a:t>
            </a:r>
            <a:endParaRPr sz="2000">
              <a:solidFill>
                <a:schemeClr val="dk1"/>
              </a:solidFill>
              <a:latin typeface="Nunito"/>
              <a:ea typeface="Nunito"/>
              <a:cs typeface="Nunito"/>
              <a:sym typeface="Nunito"/>
            </a:endParaRPr>
          </a:p>
          <a:p>
            <a:pPr indent="0" lvl="0" marL="0" rtl="0" algn="l">
              <a:lnSpc>
                <a:spcPct val="100000"/>
              </a:lnSpc>
              <a:spcBef>
                <a:spcPts val="1000"/>
              </a:spcBef>
              <a:spcAft>
                <a:spcPts val="1000"/>
              </a:spcAft>
              <a:buNone/>
            </a:pPr>
            <a:r>
              <a:t/>
            </a:r>
            <a:endParaRPr sz="2000">
              <a:solidFill>
                <a:schemeClr val="dk1"/>
              </a:solidFill>
              <a:latin typeface="Nunito"/>
              <a:ea typeface="Nunito"/>
              <a:cs typeface="Nunito"/>
              <a:sym typeface="Nunito"/>
            </a:endParaRPr>
          </a:p>
        </p:txBody>
      </p:sp>
      <p:sp>
        <p:nvSpPr>
          <p:cNvPr id="702" name="Google Shape;702;p7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03" name="Google Shape;703;p7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56</a:t>
            </a:r>
            <a:endParaRPr b="0" i="0" sz="1300" u="none" cap="none" strike="noStrike">
              <a:solidFill>
                <a:srgbClr val="FFFFFF"/>
              </a:solidFill>
              <a:latin typeface="Nunito"/>
              <a:ea typeface="Nunito"/>
              <a:cs typeface="Nunito"/>
              <a:sym typeface="Nunito"/>
            </a:endParaRPr>
          </a:p>
        </p:txBody>
      </p:sp>
      <p:sp>
        <p:nvSpPr>
          <p:cNvPr id="704" name="Google Shape;704;p7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xEl>
                                              <p:pRg end="0" st="0"/>
                                            </p:txEl>
                                          </p:spTgt>
                                        </p:tgtEl>
                                        <p:attrNameLst>
                                          <p:attrName>style.visibility</p:attrName>
                                        </p:attrNameLst>
                                      </p:cBhvr>
                                      <p:to>
                                        <p:strVal val="visible"/>
                                      </p:to>
                                    </p:set>
                                    <p:animEffect filter="fade" transition="in">
                                      <p:cBhvr>
                                        <p:cTn dur="300"/>
                                        <p:tgtEl>
                                          <p:spTgt spid="7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xEl>
                                              <p:pRg end="1" st="1"/>
                                            </p:txEl>
                                          </p:spTgt>
                                        </p:tgtEl>
                                        <p:attrNameLst>
                                          <p:attrName>style.visibility</p:attrName>
                                        </p:attrNameLst>
                                      </p:cBhvr>
                                      <p:to>
                                        <p:strVal val="visible"/>
                                      </p:to>
                                    </p:set>
                                    <p:animEffect filter="fade" transition="in">
                                      <p:cBhvr>
                                        <p:cTn dur="300"/>
                                        <p:tgtEl>
                                          <p:spTgt spid="7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xEl>
                                              <p:pRg end="2" st="2"/>
                                            </p:txEl>
                                          </p:spTgt>
                                        </p:tgtEl>
                                        <p:attrNameLst>
                                          <p:attrName>style.visibility</p:attrName>
                                        </p:attrNameLst>
                                      </p:cBhvr>
                                      <p:to>
                                        <p:strVal val="visible"/>
                                      </p:to>
                                    </p:set>
                                    <p:animEffect filter="fade" transition="in">
                                      <p:cBhvr>
                                        <p:cTn dur="300"/>
                                        <p:tgtEl>
                                          <p:spTgt spid="7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xEl>
                                              <p:pRg end="3" st="3"/>
                                            </p:txEl>
                                          </p:spTgt>
                                        </p:tgtEl>
                                        <p:attrNameLst>
                                          <p:attrName>style.visibility</p:attrName>
                                        </p:attrNameLst>
                                      </p:cBhvr>
                                      <p:to>
                                        <p:strVal val="visible"/>
                                      </p:to>
                                    </p:set>
                                    <p:animEffect filter="fade" transition="in">
                                      <p:cBhvr>
                                        <p:cTn dur="300"/>
                                        <p:tgtEl>
                                          <p:spTgt spid="7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1">
                                            <p:txEl>
                                              <p:pRg end="4" st="4"/>
                                            </p:txEl>
                                          </p:spTgt>
                                        </p:tgtEl>
                                        <p:attrNameLst>
                                          <p:attrName>style.visibility</p:attrName>
                                        </p:attrNameLst>
                                      </p:cBhvr>
                                      <p:to>
                                        <p:strVal val="visible"/>
                                      </p:to>
                                    </p:set>
                                    <p:animEffect filter="fade" transition="in">
                                      <p:cBhvr>
                                        <p:cTn dur="300"/>
                                        <p:tgtEl>
                                          <p:spTgt spid="701">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08" name="Shape 708"/>
        <p:cNvGrpSpPr/>
        <p:nvPr/>
      </p:nvGrpSpPr>
      <p:grpSpPr>
        <a:xfrm>
          <a:off x="0" y="0"/>
          <a:ext cx="0" cy="0"/>
          <a:chOff x="0" y="0"/>
          <a:chExt cx="0" cy="0"/>
        </a:xfrm>
      </p:grpSpPr>
      <p:sp>
        <p:nvSpPr>
          <p:cNvPr id="709" name="Google Shape;709;p80"/>
          <p:cNvSpPr txBox="1"/>
          <p:nvPr>
            <p:ph type="title"/>
          </p:nvPr>
        </p:nvSpPr>
        <p:spPr>
          <a:xfrm>
            <a:off x="36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Instrumental goals develop naturally</a:t>
            </a:r>
            <a:endParaRPr/>
          </a:p>
        </p:txBody>
      </p:sp>
      <p:sp>
        <p:nvSpPr>
          <p:cNvPr id="710" name="Google Shape;710;p80"/>
          <p:cNvSpPr txBox="1"/>
          <p:nvPr>
            <p:ph idx="1" type="body"/>
          </p:nvPr>
        </p:nvSpPr>
        <p:spPr>
          <a:xfrm>
            <a:off x="311700" y="1670550"/>
            <a:ext cx="5925000" cy="3020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AIs developed through reinforcement learning have already developed instrumental goals including tool use.</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Main uncertainty is how often power-seeking is really a good instrumental strategy.</a:t>
            </a:r>
            <a:endParaRPr sz="2000">
              <a:solidFill>
                <a:schemeClr val="dk1"/>
              </a:solidFill>
              <a:latin typeface="Nunito"/>
              <a:ea typeface="Nunito"/>
              <a:cs typeface="Nunito"/>
              <a:sym typeface="Nunito"/>
            </a:endParaRPr>
          </a:p>
        </p:txBody>
      </p:sp>
      <p:pic>
        <p:nvPicPr>
          <p:cNvPr id="711" name="Google Shape;711;p80"/>
          <p:cNvPicPr preferRelativeResize="0"/>
          <p:nvPr/>
        </p:nvPicPr>
        <p:blipFill>
          <a:blip r:embed="rId3">
            <a:alphaModFix/>
          </a:blip>
          <a:stretch>
            <a:fillRect/>
          </a:stretch>
        </p:blipFill>
        <p:spPr>
          <a:xfrm>
            <a:off x="6261825" y="1784513"/>
            <a:ext cx="2799075" cy="1574474"/>
          </a:xfrm>
          <a:prstGeom prst="rect">
            <a:avLst/>
          </a:prstGeom>
          <a:noFill/>
          <a:ln>
            <a:noFill/>
          </a:ln>
        </p:spPr>
      </p:pic>
      <p:sp>
        <p:nvSpPr>
          <p:cNvPr id="712" name="Google Shape;712;p8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13" name="Google Shape;713;p8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57</a:t>
            </a:r>
            <a:endParaRPr b="0" i="0" sz="1300" u="none" cap="none" strike="noStrike">
              <a:solidFill>
                <a:srgbClr val="FFFFFF"/>
              </a:solidFill>
              <a:latin typeface="Nunito"/>
              <a:ea typeface="Nunito"/>
              <a:cs typeface="Nunito"/>
              <a:sym typeface="Nunito"/>
            </a:endParaRPr>
          </a:p>
        </p:txBody>
      </p:sp>
      <p:sp>
        <p:nvSpPr>
          <p:cNvPr id="714" name="Google Shape;714;p8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0">
                                            <p:txEl>
                                              <p:pRg end="0" st="0"/>
                                            </p:txEl>
                                          </p:spTgt>
                                        </p:tgtEl>
                                        <p:attrNameLst>
                                          <p:attrName>style.visibility</p:attrName>
                                        </p:attrNameLst>
                                      </p:cBhvr>
                                      <p:to>
                                        <p:strVal val="visible"/>
                                      </p:to>
                                    </p:set>
                                    <p:animEffect filter="fade" transition="in">
                                      <p:cBhvr>
                                        <p:cTn dur="300"/>
                                        <p:tgtEl>
                                          <p:spTgt spid="71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0">
                                            <p:txEl>
                                              <p:pRg end="1" st="1"/>
                                            </p:txEl>
                                          </p:spTgt>
                                        </p:tgtEl>
                                        <p:attrNameLst>
                                          <p:attrName>style.visibility</p:attrName>
                                        </p:attrNameLst>
                                      </p:cBhvr>
                                      <p:to>
                                        <p:strVal val="visible"/>
                                      </p:to>
                                    </p:set>
                                    <p:animEffect filter="fade" transition="in">
                                      <p:cBhvr>
                                        <p:cTn dur="300"/>
                                        <p:tgtEl>
                                          <p:spTgt spid="71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8" name="Shape 718"/>
        <p:cNvGrpSpPr/>
        <p:nvPr/>
      </p:nvGrpSpPr>
      <p:grpSpPr>
        <a:xfrm>
          <a:off x="0" y="0"/>
          <a:ext cx="0" cy="0"/>
          <a:chOff x="0" y="0"/>
          <a:chExt cx="0" cy="0"/>
        </a:xfrm>
      </p:grpSpPr>
      <p:sp>
        <p:nvSpPr>
          <p:cNvPr id="719" name="Google Shape;719;p81"/>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Power-seeking AI could create catastrophic risk</a:t>
            </a:r>
            <a:endParaRPr/>
          </a:p>
        </p:txBody>
      </p:sp>
      <p:sp>
        <p:nvSpPr>
          <p:cNvPr id="720" name="Google Shape;720;p81"/>
          <p:cNvSpPr txBox="1"/>
          <p:nvPr>
            <p:ph idx="1" type="body"/>
          </p:nvPr>
        </p:nvSpPr>
        <p:spPr>
          <a:xfrm>
            <a:off x="311700" y="1485900"/>
            <a:ext cx="8004000" cy="34053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There will be strong incentives to build powerful AI agents.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It is likely harder to build perfectly controlled AI agents than to build imperfectly controlled AI agents, and imperfectly controlled agents may still be superficially attractive to deploy (due to factors including competitive pressures).</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Some of these imperfectly controlled agents will deliberately seek power over humans.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Power-seeking AIs could lead to human disempowerment, which would be a catastrophe.</a:t>
            </a:r>
            <a:endParaRPr sz="2000">
              <a:solidFill>
                <a:schemeClr val="dk1"/>
              </a:solidFill>
              <a:latin typeface="Nunito"/>
              <a:ea typeface="Nunito"/>
              <a:cs typeface="Nunito"/>
              <a:sym typeface="Nunito"/>
            </a:endParaRPr>
          </a:p>
        </p:txBody>
      </p:sp>
      <p:sp>
        <p:nvSpPr>
          <p:cNvPr id="721" name="Google Shape;721;p8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22" name="Google Shape;722;p8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58</a:t>
            </a:r>
            <a:endParaRPr b="0" i="0" sz="1300" u="none" cap="none" strike="noStrike">
              <a:solidFill>
                <a:srgbClr val="FFFFFF"/>
              </a:solidFill>
              <a:latin typeface="Nunito"/>
              <a:ea typeface="Nunito"/>
              <a:cs typeface="Nunito"/>
              <a:sym typeface="Nunito"/>
            </a:endParaRPr>
          </a:p>
        </p:txBody>
      </p:sp>
      <p:sp>
        <p:nvSpPr>
          <p:cNvPr id="723" name="Google Shape;723;p8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0">
                                            <p:txEl>
                                              <p:pRg end="0" st="0"/>
                                            </p:txEl>
                                          </p:spTgt>
                                        </p:tgtEl>
                                        <p:attrNameLst>
                                          <p:attrName>style.visibility</p:attrName>
                                        </p:attrNameLst>
                                      </p:cBhvr>
                                      <p:to>
                                        <p:strVal val="visible"/>
                                      </p:to>
                                    </p:set>
                                    <p:animEffect filter="fade" transition="in">
                                      <p:cBhvr>
                                        <p:cTn dur="300"/>
                                        <p:tgtEl>
                                          <p:spTgt spid="7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0">
                                            <p:txEl>
                                              <p:pRg end="1" st="1"/>
                                            </p:txEl>
                                          </p:spTgt>
                                        </p:tgtEl>
                                        <p:attrNameLst>
                                          <p:attrName>style.visibility</p:attrName>
                                        </p:attrNameLst>
                                      </p:cBhvr>
                                      <p:to>
                                        <p:strVal val="visible"/>
                                      </p:to>
                                    </p:set>
                                    <p:animEffect filter="fade" transition="in">
                                      <p:cBhvr>
                                        <p:cTn dur="300"/>
                                        <p:tgtEl>
                                          <p:spTgt spid="7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0">
                                            <p:txEl>
                                              <p:pRg end="2" st="2"/>
                                            </p:txEl>
                                          </p:spTgt>
                                        </p:tgtEl>
                                        <p:attrNameLst>
                                          <p:attrName>style.visibility</p:attrName>
                                        </p:attrNameLst>
                                      </p:cBhvr>
                                      <p:to>
                                        <p:strVal val="visible"/>
                                      </p:to>
                                    </p:set>
                                    <p:animEffect filter="fade" transition="in">
                                      <p:cBhvr>
                                        <p:cTn dur="300"/>
                                        <p:tgtEl>
                                          <p:spTgt spid="7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0">
                                            <p:txEl>
                                              <p:pRg end="3" st="3"/>
                                            </p:txEl>
                                          </p:spTgt>
                                        </p:tgtEl>
                                        <p:attrNameLst>
                                          <p:attrName>style.visibility</p:attrName>
                                        </p:attrNameLst>
                                      </p:cBhvr>
                                      <p:to>
                                        <p:strVal val="visible"/>
                                      </p:to>
                                    </p:set>
                                    <p:animEffect filter="fade" transition="in">
                                      <p:cBhvr>
                                        <p:cTn dur="300"/>
                                        <p:tgtEl>
                                          <p:spTgt spid="72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9"/>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Taxonomizing Major Sources of Risk</a:t>
            </a:r>
            <a:endParaRPr sz="3600">
              <a:latin typeface="Nunito"/>
              <a:ea typeface="Nunito"/>
              <a:cs typeface="Nunito"/>
              <a:sym typeface="Nunito"/>
            </a:endParaRPr>
          </a:p>
        </p:txBody>
      </p:sp>
      <p:pic>
        <p:nvPicPr>
          <p:cNvPr id="115" name="Google Shape;115;p19"/>
          <p:cNvPicPr preferRelativeResize="0"/>
          <p:nvPr/>
        </p:nvPicPr>
        <p:blipFill rotWithShape="1">
          <a:blip r:embed="rId3">
            <a:alphaModFix/>
          </a:blip>
          <a:srcRect b="0" l="48228" r="20793" t="0"/>
          <a:stretch/>
        </p:blipFill>
        <p:spPr>
          <a:xfrm>
            <a:off x="1591400" y="2923125"/>
            <a:ext cx="2611323" cy="1378850"/>
          </a:xfrm>
          <a:prstGeom prst="rect">
            <a:avLst/>
          </a:prstGeom>
          <a:noFill/>
          <a:ln>
            <a:noFill/>
          </a:ln>
        </p:spPr>
      </p:pic>
      <p:sp>
        <p:nvSpPr>
          <p:cNvPr id="116" name="Google Shape;116;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7" name="Google Shape;117;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8" name="Google Shape;118;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19" name="Google Shape;119;p19"/>
          <p:cNvPicPr preferRelativeResize="0"/>
          <p:nvPr/>
        </p:nvPicPr>
        <p:blipFill rotWithShape="1">
          <a:blip r:embed="rId3">
            <a:alphaModFix/>
          </a:blip>
          <a:srcRect b="0" l="0" r="79970" t="0"/>
          <a:stretch/>
        </p:blipFill>
        <p:spPr>
          <a:xfrm>
            <a:off x="2180104" y="1192900"/>
            <a:ext cx="1688499" cy="1378850"/>
          </a:xfrm>
          <a:prstGeom prst="rect">
            <a:avLst/>
          </a:prstGeom>
          <a:noFill/>
          <a:ln>
            <a:noFill/>
          </a:ln>
        </p:spPr>
      </p:pic>
      <p:pic>
        <p:nvPicPr>
          <p:cNvPr id="120" name="Google Shape;120;p19"/>
          <p:cNvPicPr preferRelativeResize="0"/>
          <p:nvPr/>
        </p:nvPicPr>
        <p:blipFill rotWithShape="1">
          <a:blip r:embed="rId3">
            <a:alphaModFix/>
          </a:blip>
          <a:srcRect b="0" l="22395" r="53999" t="0"/>
          <a:stretch/>
        </p:blipFill>
        <p:spPr>
          <a:xfrm>
            <a:off x="4897304" y="1192900"/>
            <a:ext cx="1989975" cy="1378850"/>
          </a:xfrm>
          <a:prstGeom prst="rect">
            <a:avLst/>
          </a:prstGeom>
          <a:noFill/>
          <a:ln>
            <a:noFill/>
          </a:ln>
        </p:spPr>
      </p:pic>
      <p:pic>
        <p:nvPicPr>
          <p:cNvPr id="121" name="Google Shape;121;p19"/>
          <p:cNvPicPr preferRelativeResize="0"/>
          <p:nvPr/>
        </p:nvPicPr>
        <p:blipFill rotWithShape="1">
          <a:blip r:embed="rId3">
            <a:alphaModFix/>
          </a:blip>
          <a:srcRect b="0" l="81987" r="0" t="0"/>
          <a:stretch/>
        </p:blipFill>
        <p:spPr>
          <a:xfrm>
            <a:off x="5041887" y="2923125"/>
            <a:ext cx="1518403" cy="1378850"/>
          </a:xfrm>
          <a:prstGeom prst="rect">
            <a:avLst/>
          </a:prstGeom>
          <a:noFill/>
          <a:ln>
            <a:noFill/>
          </a:ln>
        </p:spPr>
      </p:pic>
      <p:sp>
        <p:nvSpPr>
          <p:cNvPr id="122" name="Google Shape;122;p19"/>
          <p:cNvSpPr/>
          <p:nvPr/>
        </p:nvSpPr>
        <p:spPr>
          <a:xfrm>
            <a:off x="1635675" y="975500"/>
            <a:ext cx="2567100" cy="18684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3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7" name="Shape 727"/>
        <p:cNvGrpSpPr/>
        <p:nvPr/>
      </p:nvGrpSpPr>
      <p:grpSpPr>
        <a:xfrm>
          <a:off x="0" y="0"/>
          <a:ext cx="0" cy="0"/>
          <a:chOff x="0" y="0"/>
          <a:chExt cx="0" cy="0"/>
        </a:xfrm>
      </p:grpSpPr>
      <p:sp>
        <p:nvSpPr>
          <p:cNvPr id="728" name="Google Shape;728;p8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Nunito"/>
                <a:ea typeface="Nunito"/>
                <a:cs typeface="Nunito"/>
                <a:sym typeface="Nunito"/>
              </a:rPr>
              <a:t>Deception</a:t>
            </a:r>
            <a:endParaRPr>
              <a:latin typeface="Nunito"/>
              <a:ea typeface="Nunito"/>
              <a:cs typeface="Nunito"/>
              <a:sym typeface="Nunito"/>
            </a:endParaRPr>
          </a:p>
        </p:txBody>
      </p:sp>
      <p:sp>
        <p:nvSpPr>
          <p:cNvPr id="729" name="Google Shape;729;p8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30" name="Google Shape;730;p8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61</a:t>
            </a:r>
            <a:endParaRPr b="0" i="0" sz="1300" u="none" cap="none" strike="noStrike">
              <a:solidFill>
                <a:srgbClr val="FFFFFF"/>
              </a:solidFill>
              <a:latin typeface="Nunito"/>
              <a:ea typeface="Nunito"/>
              <a:cs typeface="Nunito"/>
              <a:sym typeface="Nunito"/>
            </a:endParaRPr>
          </a:p>
        </p:txBody>
      </p:sp>
      <p:sp>
        <p:nvSpPr>
          <p:cNvPr id="731" name="Google Shape;731;p8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35" name="Shape 735"/>
        <p:cNvGrpSpPr/>
        <p:nvPr/>
      </p:nvGrpSpPr>
      <p:grpSpPr>
        <a:xfrm>
          <a:off x="0" y="0"/>
          <a:ext cx="0" cy="0"/>
          <a:chOff x="0" y="0"/>
          <a:chExt cx="0" cy="0"/>
        </a:xfrm>
      </p:grpSpPr>
      <p:sp>
        <p:nvSpPr>
          <p:cNvPr id="736" name="Google Shape;736;p83"/>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Deception is a key concern for rogue AI</a:t>
            </a:r>
            <a:endParaRPr/>
          </a:p>
        </p:txBody>
      </p:sp>
      <p:sp>
        <p:nvSpPr>
          <p:cNvPr id="737" name="Google Shape;737;p83"/>
          <p:cNvSpPr txBox="1"/>
          <p:nvPr>
            <p:ph idx="1" type="body"/>
          </p:nvPr>
        </p:nvSpPr>
        <p:spPr>
          <a:xfrm>
            <a:off x="311700" y="1487313"/>
            <a:ext cx="8004000" cy="25008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Monitoring AIs is not an infallible solution because AI systems might learn to deceive us</a:t>
            </a:r>
            <a:endParaRPr sz="2000">
              <a:solidFill>
                <a:schemeClr val="dk1"/>
              </a:solidFill>
              <a:latin typeface="Nunito"/>
              <a:ea typeface="Nunito"/>
              <a:cs typeface="Nunito"/>
              <a:sym typeface="Nunito"/>
            </a:endParaRPr>
          </a:p>
          <a:p>
            <a:pPr indent="0" lvl="0" marL="457200" rtl="0" algn="l">
              <a:lnSpc>
                <a:spcPct val="100000"/>
              </a:lnSpc>
              <a:spcBef>
                <a:spcPts val="100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Sufficiently intelligent systems are likely to be self-aware and aware of their training and testing procedures</a:t>
            </a:r>
            <a:endParaRPr sz="2000">
              <a:solidFill>
                <a:schemeClr val="dk1"/>
              </a:solidFill>
              <a:latin typeface="Nunito"/>
              <a:ea typeface="Nunito"/>
              <a:cs typeface="Nunito"/>
              <a:sym typeface="Nunito"/>
            </a:endParaRPr>
          </a:p>
          <a:p>
            <a:pPr indent="0" lvl="0" marL="457200" rtl="0" algn="l">
              <a:lnSpc>
                <a:spcPct val="100000"/>
              </a:lnSpc>
              <a:spcBef>
                <a:spcPts val="1000"/>
              </a:spcBef>
              <a:spcAft>
                <a:spcPts val="0"/>
              </a:spcAft>
              <a:buNone/>
            </a:pPr>
            <a:r>
              <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AIs could be working as intended but then take a treacherous turn</a:t>
            </a:r>
            <a:endParaRPr sz="2000">
              <a:solidFill>
                <a:schemeClr val="dk1"/>
              </a:solidFill>
              <a:latin typeface="Nunito"/>
              <a:ea typeface="Nunito"/>
              <a:cs typeface="Nunito"/>
              <a:sym typeface="Nunito"/>
            </a:endParaRPr>
          </a:p>
        </p:txBody>
      </p:sp>
      <p:sp>
        <p:nvSpPr>
          <p:cNvPr id="738" name="Google Shape;738;p8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39" name="Google Shape;739;p8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40" name="Google Shape;740;p8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4" name="Shape 744"/>
        <p:cNvGrpSpPr/>
        <p:nvPr/>
      </p:nvGrpSpPr>
      <p:grpSpPr>
        <a:xfrm>
          <a:off x="0" y="0"/>
          <a:ext cx="0" cy="0"/>
          <a:chOff x="0" y="0"/>
          <a:chExt cx="0" cy="0"/>
        </a:xfrm>
      </p:grpSpPr>
      <p:sp>
        <p:nvSpPr>
          <p:cNvPr id="745" name="Google Shape;745;p84"/>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Deception doesn’t need to occur maliciously</a:t>
            </a:r>
            <a:endParaRPr/>
          </a:p>
        </p:txBody>
      </p:sp>
      <p:sp>
        <p:nvSpPr>
          <p:cNvPr id="746" name="Google Shape;746;p84"/>
          <p:cNvSpPr txBox="1"/>
          <p:nvPr>
            <p:ph idx="1" type="body"/>
          </p:nvPr>
        </p:nvSpPr>
        <p:spPr>
          <a:xfrm>
            <a:off x="311700" y="1613225"/>
            <a:ext cx="5143800" cy="3284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Deceptive behavior can be instrumentally rational and give the deceiver more optionality</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An agent does not have to be malicious to become deceptive</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Not a problem that can obviously be fixed with more training</a:t>
            </a:r>
            <a:endParaRPr sz="2000">
              <a:solidFill>
                <a:schemeClr val="dk1"/>
              </a:solidFill>
              <a:latin typeface="Nunito"/>
              <a:ea typeface="Nunito"/>
              <a:cs typeface="Nunito"/>
              <a:sym typeface="Nunito"/>
            </a:endParaRPr>
          </a:p>
        </p:txBody>
      </p:sp>
      <p:pic>
        <p:nvPicPr>
          <p:cNvPr id="747" name="Google Shape;747;p84"/>
          <p:cNvPicPr preferRelativeResize="0"/>
          <p:nvPr/>
        </p:nvPicPr>
        <p:blipFill>
          <a:blip r:embed="rId3">
            <a:alphaModFix/>
          </a:blip>
          <a:stretch>
            <a:fillRect/>
          </a:stretch>
        </p:blipFill>
        <p:spPr>
          <a:xfrm>
            <a:off x="6473650" y="1613225"/>
            <a:ext cx="2151225" cy="2637095"/>
          </a:xfrm>
          <a:prstGeom prst="rect">
            <a:avLst/>
          </a:prstGeom>
          <a:noFill/>
          <a:ln>
            <a:noFill/>
          </a:ln>
        </p:spPr>
      </p:pic>
      <p:sp>
        <p:nvSpPr>
          <p:cNvPr id="748" name="Google Shape;748;p8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49" name="Google Shape;749;p8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50" name="Google Shape;750;p8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4" name="Shape 754"/>
        <p:cNvGrpSpPr/>
        <p:nvPr/>
      </p:nvGrpSpPr>
      <p:grpSpPr>
        <a:xfrm>
          <a:off x="0" y="0"/>
          <a:ext cx="0" cy="0"/>
          <a:chOff x="0" y="0"/>
          <a:chExt cx="0" cy="0"/>
        </a:xfrm>
      </p:grpSpPr>
      <p:sp>
        <p:nvSpPr>
          <p:cNvPr id="755" name="Google Shape;755;p85"/>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Recap</a:t>
            </a:r>
            <a:endParaRPr/>
          </a:p>
        </p:txBody>
      </p:sp>
      <p:sp>
        <p:nvSpPr>
          <p:cNvPr id="756" name="Google Shape;756;p85"/>
          <p:cNvSpPr txBox="1"/>
          <p:nvPr>
            <p:ph idx="1" type="body"/>
          </p:nvPr>
        </p:nvSpPr>
        <p:spPr>
          <a:xfrm>
            <a:off x="311700" y="920950"/>
            <a:ext cx="8520600" cy="3416400"/>
          </a:xfrm>
          <a:prstGeom prst="rect">
            <a:avLst/>
          </a:prstGeom>
        </p:spPr>
        <p:txBody>
          <a:bodyPr anchorCtr="0" anchor="t" bIns="91425" lIns="91425" spcFirstLastPara="1" rIns="91425" wrap="square" tIns="91425">
            <a:noAutofit/>
          </a:bodyPr>
          <a:lstStyle/>
          <a:p>
            <a:pPr indent="-342900" lvl="0" marL="457200" rtl="0" algn="l">
              <a:spcBef>
                <a:spcPts val="1200"/>
              </a:spcBef>
              <a:spcAft>
                <a:spcPts val="0"/>
              </a:spcAft>
              <a:buClr>
                <a:srgbClr val="1D2939"/>
              </a:buClr>
              <a:buSzPts val="1800"/>
              <a:buChar char="●"/>
            </a:pPr>
            <a:r>
              <a:rPr b="1" lang="en">
                <a:solidFill>
                  <a:srgbClr val="1D2939"/>
                </a:solidFill>
                <a:latin typeface="Nunito"/>
                <a:ea typeface="Nunito"/>
                <a:cs typeface="Nunito"/>
                <a:sym typeface="Nunito"/>
              </a:rPr>
              <a:t>Organizational risks</a:t>
            </a:r>
            <a:r>
              <a:rPr lang="en">
                <a:solidFill>
                  <a:srgbClr val="1D2939"/>
                </a:solidFill>
                <a:latin typeface="Nunito"/>
                <a:ea typeface="Nunito"/>
                <a:cs typeface="Nunito"/>
                <a:sym typeface="Nunito"/>
              </a:rPr>
              <a:t>: Organizations developing advanced AI cause catastrophic accidents, particularly if they prioritize profits over safety.</a:t>
            </a:r>
            <a:br>
              <a:rPr lang="en">
                <a:solidFill>
                  <a:srgbClr val="1D2939"/>
                </a:solidFill>
                <a:latin typeface="Nunito"/>
                <a:ea typeface="Nunito"/>
                <a:cs typeface="Nunito"/>
                <a:sym typeface="Nunito"/>
              </a:rPr>
            </a:br>
            <a:endParaRPr sz="700">
              <a:solidFill>
                <a:srgbClr val="1D2939"/>
              </a:solidFill>
              <a:latin typeface="Nunito"/>
              <a:ea typeface="Nunito"/>
              <a:cs typeface="Nunito"/>
              <a:sym typeface="Nunito"/>
            </a:endParaRPr>
          </a:p>
          <a:p>
            <a:pPr indent="-342900" lvl="0" marL="457200" rtl="0" algn="l">
              <a:spcBef>
                <a:spcPts val="0"/>
              </a:spcBef>
              <a:spcAft>
                <a:spcPts val="0"/>
              </a:spcAft>
              <a:buClr>
                <a:srgbClr val="1D2939"/>
              </a:buClr>
              <a:buSzPts val="1800"/>
              <a:buFont typeface="Nunito"/>
              <a:buChar char="●"/>
            </a:pPr>
            <a:r>
              <a:rPr lang="en">
                <a:solidFill>
                  <a:srgbClr val="1D2939"/>
                </a:solidFill>
                <a:latin typeface="Nunito"/>
                <a:ea typeface="Nunito"/>
                <a:cs typeface="Nunito"/>
                <a:sym typeface="Nunito"/>
              </a:rPr>
              <a:t>AIs could be accidentally leaked to the public or stolen by malicious actors, and organizations could fail to properly invest in safety research.</a:t>
            </a:r>
            <a:br>
              <a:rPr lang="en">
                <a:solidFill>
                  <a:srgbClr val="1D2939"/>
                </a:solidFill>
                <a:latin typeface="Nunito"/>
                <a:ea typeface="Nunito"/>
                <a:cs typeface="Nunito"/>
                <a:sym typeface="Nunito"/>
              </a:rPr>
            </a:br>
            <a:endParaRPr sz="700">
              <a:solidFill>
                <a:srgbClr val="1D2939"/>
              </a:solidFill>
              <a:latin typeface="Nunito"/>
              <a:ea typeface="Nunito"/>
              <a:cs typeface="Nunito"/>
              <a:sym typeface="Nunito"/>
            </a:endParaRPr>
          </a:p>
          <a:p>
            <a:pPr indent="-342900" lvl="0" marL="457200" rtl="0" algn="l">
              <a:spcBef>
                <a:spcPts val="0"/>
              </a:spcBef>
              <a:spcAft>
                <a:spcPts val="0"/>
              </a:spcAft>
              <a:buClr>
                <a:srgbClr val="1D2939"/>
              </a:buClr>
              <a:buSzPts val="1800"/>
              <a:buFont typeface="Nunito"/>
              <a:buChar char="●"/>
            </a:pPr>
            <a:r>
              <a:rPr lang="en">
                <a:solidFill>
                  <a:srgbClr val="1D2939"/>
                </a:solidFill>
                <a:latin typeface="Nunito"/>
                <a:ea typeface="Nunito"/>
                <a:cs typeface="Nunito"/>
                <a:sym typeface="Nunito"/>
              </a:rPr>
              <a:t>To </a:t>
            </a:r>
            <a:r>
              <a:rPr lang="en">
                <a:solidFill>
                  <a:srgbClr val="1D2939"/>
                </a:solidFill>
                <a:latin typeface="Nunito"/>
                <a:ea typeface="Nunito"/>
                <a:cs typeface="Nunito"/>
                <a:sym typeface="Nunito"/>
              </a:rPr>
              <a:t>mitigate</a:t>
            </a:r>
            <a:r>
              <a:rPr lang="en">
                <a:solidFill>
                  <a:srgbClr val="1D2939"/>
                </a:solidFill>
                <a:latin typeface="Nunito"/>
                <a:ea typeface="Nunito"/>
                <a:cs typeface="Nunito"/>
                <a:sym typeface="Nunito"/>
              </a:rPr>
              <a:t> these risks, it’s </a:t>
            </a:r>
            <a:r>
              <a:rPr lang="en">
                <a:solidFill>
                  <a:srgbClr val="1D2939"/>
                </a:solidFill>
                <a:latin typeface="Nunito"/>
                <a:ea typeface="Nunito"/>
                <a:cs typeface="Nunito"/>
                <a:sym typeface="Nunito"/>
              </a:rPr>
              <a:t>important</a:t>
            </a:r>
            <a:r>
              <a:rPr lang="en">
                <a:solidFill>
                  <a:srgbClr val="1D2939"/>
                </a:solidFill>
                <a:latin typeface="Nunito"/>
                <a:ea typeface="Nunito"/>
                <a:cs typeface="Nunito"/>
                <a:sym typeface="Nunito"/>
              </a:rPr>
              <a:t> to foster safety-oriented organizational culture and implement multi-layered risk defenses.</a:t>
            </a:r>
            <a:br>
              <a:rPr lang="en">
                <a:solidFill>
                  <a:srgbClr val="1D2939"/>
                </a:solidFill>
                <a:latin typeface="Nunito"/>
                <a:ea typeface="Nunito"/>
                <a:cs typeface="Nunito"/>
                <a:sym typeface="Nunito"/>
              </a:rPr>
            </a:br>
            <a:endParaRPr sz="700">
              <a:solidFill>
                <a:srgbClr val="1D2939"/>
              </a:solidFill>
              <a:latin typeface="Nunito"/>
              <a:ea typeface="Nunito"/>
              <a:cs typeface="Nunito"/>
              <a:sym typeface="Nunito"/>
            </a:endParaRPr>
          </a:p>
          <a:p>
            <a:pPr indent="-342900" lvl="0" marL="457200" rtl="0" algn="l">
              <a:spcBef>
                <a:spcPts val="0"/>
              </a:spcBef>
              <a:spcAft>
                <a:spcPts val="0"/>
              </a:spcAft>
              <a:buClr>
                <a:srgbClr val="1D2939"/>
              </a:buClr>
              <a:buSzPts val="1800"/>
              <a:buFont typeface="Arial"/>
              <a:buChar char="●"/>
            </a:pPr>
            <a:r>
              <a:rPr b="1" lang="en">
                <a:solidFill>
                  <a:srgbClr val="1D2939"/>
                </a:solidFill>
                <a:latin typeface="Nunito"/>
                <a:ea typeface="Nunito"/>
                <a:cs typeface="Nunito"/>
                <a:sym typeface="Nunito"/>
              </a:rPr>
              <a:t>Rogue AIs</a:t>
            </a:r>
            <a:r>
              <a:rPr lang="en">
                <a:solidFill>
                  <a:srgbClr val="1D2939"/>
                </a:solidFill>
                <a:latin typeface="Nunito"/>
                <a:ea typeface="Nunito"/>
                <a:cs typeface="Nunito"/>
                <a:sym typeface="Nunito"/>
              </a:rPr>
              <a:t>: As AI systems become more capable, there is an increased risk of losing control over these systems.</a:t>
            </a:r>
            <a:br>
              <a:rPr lang="en">
                <a:solidFill>
                  <a:srgbClr val="1D2939"/>
                </a:solidFill>
                <a:latin typeface="Nunito"/>
                <a:ea typeface="Nunito"/>
                <a:cs typeface="Nunito"/>
                <a:sym typeface="Nunito"/>
              </a:rPr>
            </a:br>
            <a:endParaRPr sz="700">
              <a:solidFill>
                <a:srgbClr val="1D2939"/>
              </a:solidFill>
              <a:latin typeface="Nunito"/>
              <a:ea typeface="Nunito"/>
              <a:cs typeface="Nunito"/>
              <a:sym typeface="Nunito"/>
            </a:endParaRPr>
          </a:p>
          <a:p>
            <a:pPr indent="-342900" lvl="0" marL="457200" rtl="0" algn="l">
              <a:spcBef>
                <a:spcPts val="0"/>
              </a:spcBef>
              <a:spcAft>
                <a:spcPts val="0"/>
              </a:spcAft>
              <a:buClr>
                <a:srgbClr val="1D2939"/>
              </a:buClr>
              <a:buSzPts val="1800"/>
              <a:buFont typeface="Nunito"/>
              <a:buChar char="●"/>
            </a:pPr>
            <a:r>
              <a:rPr lang="en">
                <a:solidFill>
                  <a:srgbClr val="1D2939"/>
                </a:solidFill>
                <a:latin typeface="Nunito"/>
                <a:ea typeface="Nunito"/>
                <a:cs typeface="Nunito"/>
                <a:sym typeface="Nunito"/>
              </a:rPr>
              <a:t>AIs could optimize flawed objectives, drift from their original goals, become power-seeking, resist shutdown, and engage in deception.</a:t>
            </a:r>
            <a:endParaRPr>
              <a:solidFill>
                <a:schemeClr val="dk1"/>
              </a:solidFill>
              <a:latin typeface="Nunito"/>
              <a:ea typeface="Nunito"/>
              <a:cs typeface="Nunito"/>
              <a:sym typeface="Nunito"/>
            </a:endParaRPr>
          </a:p>
        </p:txBody>
      </p:sp>
      <p:sp>
        <p:nvSpPr>
          <p:cNvPr id="757" name="Google Shape;757;p8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8" name="Google Shape;758;p8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 sz="1300">
                <a:solidFill>
                  <a:srgbClr val="FFFFFF"/>
                </a:solidFill>
                <a:latin typeface="Nunito"/>
                <a:ea typeface="Nunito"/>
                <a:cs typeface="Nunito"/>
                <a:sym typeface="Nunito"/>
              </a:rPr>
              <a:t>60</a:t>
            </a:r>
            <a:endParaRPr b="0" i="0" sz="1300" u="none" cap="none" strike="noStrike">
              <a:solidFill>
                <a:srgbClr val="FFFFFF"/>
              </a:solidFill>
              <a:latin typeface="Nunito"/>
              <a:ea typeface="Nunito"/>
              <a:cs typeface="Nunito"/>
              <a:sym typeface="Nunito"/>
            </a:endParaRPr>
          </a:p>
        </p:txBody>
      </p:sp>
      <p:sp>
        <p:nvSpPr>
          <p:cNvPr id="759" name="Google Shape;759;p8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6">
                                            <p:txEl>
                                              <p:pRg end="0" st="0"/>
                                            </p:txEl>
                                          </p:spTgt>
                                        </p:tgtEl>
                                        <p:attrNameLst>
                                          <p:attrName>style.visibility</p:attrName>
                                        </p:attrNameLst>
                                      </p:cBhvr>
                                      <p:to>
                                        <p:strVal val="visible"/>
                                      </p:to>
                                    </p:set>
                                    <p:animEffect filter="fade" transition="in">
                                      <p:cBhvr>
                                        <p:cTn dur="300"/>
                                        <p:tgtEl>
                                          <p:spTgt spid="7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6">
                                            <p:txEl>
                                              <p:pRg end="1" st="1"/>
                                            </p:txEl>
                                          </p:spTgt>
                                        </p:tgtEl>
                                        <p:attrNameLst>
                                          <p:attrName>style.visibility</p:attrName>
                                        </p:attrNameLst>
                                      </p:cBhvr>
                                      <p:to>
                                        <p:strVal val="visible"/>
                                      </p:to>
                                    </p:set>
                                    <p:animEffect filter="fade" transition="in">
                                      <p:cBhvr>
                                        <p:cTn dur="300"/>
                                        <p:tgtEl>
                                          <p:spTgt spid="7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6">
                                            <p:txEl>
                                              <p:pRg end="2" st="2"/>
                                            </p:txEl>
                                          </p:spTgt>
                                        </p:tgtEl>
                                        <p:attrNameLst>
                                          <p:attrName>style.visibility</p:attrName>
                                        </p:attrNameLst>
                                      </p:cBhvr>
                                      <p:to>
                                        <p:strVal val="visible"/>
                                      </p:to>
                                    </p:set>
                                    <p:animEffect filter="fade" transition="in">
                                      <p:cBhvr>
                                        <p:cTn dur="300"/>
                                        <p:tgtEl>
                                          <p:spTgt spid="7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6">
                                            <p:txEl>
                                              <p:pRg end="3" st="3"/>
                                            </p:txEl>
                                          </p:spTgt>
                                        </p:tgtEl>
                                        <p:attrNameLst>
                                          <p:attrName>style.visibility</p:attrName>
                                        </p:attrNameLst>
                                      </p:cBhvr>
                                      <p:to>
                                        <p:strVal val="visible"/>
                                      </p:to>
                                    </p:set>
                                    <p:animEffect filter="fade" transition="in">
                                      <p:cBhvr>
                                        <p:cTn dur="300"/>
                                        <p:tgtEl>
                                          <p:spTgt spid="75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6">
                                            <p:txEl>
                                              <p:pRg end="4" st="4"/>
                                            </p:txEl>
                                          </p:spTgt>
                                        </p:tgtEl>
                                        <p:attrNameLst>
                                          <p:attrName>style.visibility</p:attrName>
                                        </p:attrNameLst>
                                      </p:cBhvr>
                                      <p:to>
                                        <p:strVal val="visible"/>
                                      </p:to>
                                    </p:set>
                                    <p:animEffect filter="fade" transition="in">
                                      <p:cBhvr>
                                        <p:cTn dur="300"/>
                                        <p:tgtEl>
                                          <p:spTgt spid="75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86"/>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Coup risks and permanent dominance</a:t>
            </a:r>
            <a:endParaRPr/>
          </a:p>
        </p:txBody>
      </p:sp>
      <p:sp>
        <p:nvSpPr>
          <p:cNvPr id="765" name="Google Shape;765;p86"/>
          <p:cNvSpPr txBox="1"/>
          <p:nvPr>
            <p:ph idx="1" type="body"/>
          </p:nvPr>
        </p:nvSpPr>
        <p:spPr>
          <a:xfrm>
            <a:off x="311875" y="775575"/>
            <a:ext cx="8520600" cy="1835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700">
                <a:solidFill>
                  <a:srgbClr val="1D2939"/>
                </a:solidFill>
                <a:latin typeface="Nunito"/>
                <a:ea typeface="Nunito"/>
                <a:cs typeface="Nunito"/>
                <a:sym typeface="Nunito"/>
              </a:rPr>
              <a:t>Goals</a:t>
            </a:r>
            <a:r>
              <a:rPr lang="en" sz="1700">
                <a:solidFill>
                  <a:srgbClr val="1D2939"/>
                </a:solidFill>
                <a:latin typeface="Nunito"/>
                <a:ea typeface="Nunito"/>
                <a:cs typeface="Nunito"/>
                <a:sym typeface="Nunito"/>
              </a:rPr>
              <a:t>:</a:t>
            </a:r>
            <a:endParaRPr sz="1700">
              <a:solidFill>
                <a:srgbClr val="1D2939"/>
              </a:solidFill>
              <a:latin typeface="Nunito"/>
              <a:ea typeface="Nunito"/>
              <a:cs typeface="Nunito"/>
              <a:sym typeface="Nunito"/>
            </a:endParaRPr>
          </a:p>
          <a:p>
            <a:pPr indent="-336550" lvl="0" marL="457200" rtl="0" algn="l">
              <a:spcBef>
                <a:spcPts val="1200"/>
              </a:spcBef>
              <a:spcAft>
                <a:spcPts val="0"/>
              </a:spcAft>
              <a:buClr>
                <a:srgbClr val="1D2939"/>
              </a:buClr>
              <a:buSzPts val="1700"/>
              <a:buFont typeface="Nunito"/>
              <a:buChar char="-"/>
            </a:pPr>
            <a:r>
              <a:rPr lang="en" sz="1700">
                <a:solidFill>
                  <a:srgbClr val="1D2939"/>
                </a:solidFill>
                <a:latin typeface="Nunito"/>
                <a:ea typeface="Nunito"/>
                <a:cs typeface="Nunito"/>
                <a:sym typeface="Nunito"/>
              </a:rPr>
              <a:t>OpenAI: Build AGI, defined as “</a:t>
            </a:r>
            <a:r>
              <a:rPr lang="en" sz="1700">
                <a:solidFill>
                  <a:schemeClr val="dk1"/>
                </a:solidFill>
                <a:highlight>
                  <a:srgbClr val="FFFFFF"/>
                </a:highlight>
                <a:latin typeface="Nunito"/>
                <a:ea typeface="Nunito"/>
                <a:cs typeface="Nunito"/>
                <a:sym typeface="Nunito"/>
              </a:rPr>
              <a:t>autonomous systems that outperform humans at most economically valuable work”</a:t>
            </a:r>
            <a:endParaRPr sz="1700">
              <a:solidFill>
                <a:schemeClr val="dk1"/>
              </a:solidFill>
              <a:highlight>
                <a:srgbClr val="FFFFFF"/>
              </a:highlight>
              <a:latin typeface="Nunito"/>
              <a:ea typeface="Nunito"/>
              <a:cs typeface="Nunito"/>
              <a:sym typeface="Nunito"/>
            </a:endParaRPr>
          </a:p>
          <a:p>
            <a:pPr indent="-336550" lvl="0" marL="457200" rtl="0" algn="l">
              <a:spcBef>
                <a:spcPts val="0"/>
              </a:spcBef>
              <a:spcAft>
                <a:spcPts val="0"/>
              </a:spcAft>
              <a:buClr>
                <a:schemeClr val="dk1"/>
              </a:buClr>
              <a:buSzPts val="1700"/>
              <a:buFont typeface="Nunito"/>
              <a:buChar char="-"/>
            </a:pPr>
            <a:r>
              <a:rPr lang="en" sz="1700">
                <a:solidFill>
                  <a:schemeClr val="dk1"/>
                </a:solidFill>
                <a:highlight>
                  <a:srgbClr val="FFFFFF"/>
                </a:highlight>
                <a:latin typeface="Nunito"/>
                <a:ea typeface="Nunito"/>
                <a:cs typeface="Nunito"/>
                <a:sym typeface="Nunito"/>
              </a:rPr>
              <a:t>Demis Hassabis (Google DeepMind): “Solve intelligence, and then use that to solve everything else.”</a:t>
            </a:r>
            <a:endParaRPr sz="1700">
              <a:solidFill>
                <a:schemeClr val="dk1"/>
              </a:solidFill>
              <a:highlight>
                <a:srgbClr val="FFFFFF"/>
              </a:highlight>
              <a:latin typeface="Nunito"/>
              <a:ea typeface="Nunito"/>
              <a:cs typeface="Nunito"/>
              <a:sym typeface="Nunito"/>
            </a:endParaRPr>
          </a:p>
          <a:p>
            <a:pPr indent="0" lvl="0" marL="0" rtl="0" algn="l">
              <a:spcBef>
                <a:spcPts val="1200"/>
              </a:spcBef>
              <a:spcAft>
                <a:spcPts val="0"/>
              </a:spcAft>
              <a:buNone/>
            </a:pPr>
            <a:r>
              <a:rPr lang="en" sz="1700">
                <a:solidFill>
                  <a:schemeClr val="dk1"/>
                </a:solidFill>
                <a:highlight>
                  <a:srgbClr val="FFFFFF"/>
                </a:highlight>
                <a:latin typeface="Nunito"/>
                <a:ea typeface="Nunito"/>
                <a:cs typeface="Nunito"/>
                <a:sym typeface="Nunito"/>
              </a:rPr>
              <a:t>Who should control advanced AI? If a single company or country develops an AI system that gives them a decisive advantage, they might try to “coup” others so they can’t catch up (which could be justified by arguing that others are irresponsible and may build dangerous AIs)</a:t>
            </a:r>
            <a:endParaRPr sz="1700">
              <a:solidFill>
                <a:schemeClr val="dk1"/>
              </a:solidFill>
              <a:highlight>
                <a:srgbClr val="FFFFFF"/>
              </a:highlight>
              <a:latin typeface="Nunito"/>
              <a:ea typeface="Nunito"/>
              <a:cs typeface="Nunito"/>
              <a:sym typeface="Nunito"/>
            </a:endParaRPr>
          </a:p>
          <a:p>
            <a:pPr indent="0" lvl="0" marL="0" rtl="0" algn="l">
              <a:spcBef>
                <a:spcPts val="1200"/>
              </a:spcBef>
              <a:spcAft>
                <a:spcPts val="600"/>
              </a:spcAft>
              <a:buNone/>
            </a:pPr>
            <a:r>
              <a:rPr lang="en" sz="1700">
                <a:solidFill>
                  <a:schemeClr val="dk1"/>
                </a:solidFill>
                <a:highlight>
                  <a:srgbClr val="FFFFFF"/>
                </a:highlight>
                <a:latin typeface="Nunito"/>
                <a:ea typeface="Nunito"/>
                <a:cs typeface="Nunito"/>
                <a:sym typeface="Nunito"/>
              </a:rPr>
              <a:t>After such a “coup”, the AI’s developer could establish permanent dominance, which could potentially lead to an unshakeable totalitarian regime (UTR)</a:t>
            </a:r>
            <a:endParaRPr sz="1700">
              <a:solidFill>
                <a:schemeClr val="dk1"/>
              </a:solidFill>
              <a:highlight>
                <a:srgbClr val="FFFFFF"/>
              </a:highlight>
              <a:latin typeface="Nunito"/>
              <a:ea typeface="Nunito"/>
              <a:cs typeface="Nunito"/>
              <a:sym typeface="Nunito"/>
            </a:endParaRPr>
          </a:p>
        </p:txBody>
      </p:sp>
      <p:sp>
        <p:nvSpPr>
          <p:cNvPr id="766" name="Google Shape;766;p8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7" name="Google Shape;767;p8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68" name="Google Shape;768;p8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xEl>
                                              <p:pRg end="0" st="0"/>
                                            </p:txEl>
                                          </p:spTgt>
                                        </p:tgtEl>
                                        <p:attrNameLst>
                                          <p:attrName>style.visibility</p:attrName>
                                        </p:attrNameLst>
                                      </p:cBhvr>
                                      <p:to>
                                        <p:strVal val="visible"/>
                                      </p:to>
                                    </p:set>
                                    <p:animEffect filter="fade" transition="in">
                                      <p:cBhvr>
                                        <p:cTn dur="300"/>
                                        <p:tgtEl>
                                          <p:spTgt spid="76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xEl>
                                              <p:pRg end="1" st="1"/>
                                            </p:txEl>
                                          </p:spTgt>
                                        </p:tgtEl>
                                        <p:attrNameLst>
                                          <p:attrName>style.visibility</p:attrName>
                                        </p:attrNameLst>
                                      </p:cBhvr>
                                      <p:to>
                                        <p:strVal val="visible"/>
                                      </p:to>
                                    </p:set>
                                    <p:animEffect filter="fade" transition="in">
                                      <p:cBhvr>
                                        <p:cTn dur="300"/>
                                        <p:tgtEl>
                                          <p:spTgt spid="76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xEl>
                                              <p:pRg end="2" st="2"/>
                                            </p:txEl>
                                          </p:spTgt>
                                        </p:tgtEl>
                                        <p:attrNameLst>
                                          <p:attrName>style.visibility</p:attrName>
                                        </p:attrNameLst>
                                      </p:cBhvr>
                                      <p:to>
                                        <p:strVal val="visible"/>
                                      </p:to>
                                    </p:set>
                                    <p:animEffect filter="fade" transition="in">
                                      <p:cBhvr>
                                        <p:cTn dur="300"/>
                                        <p:tgtEl>
                                          <p:spTgt spid="76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xEl>
                                              <p:pRg end="3" st="3"/>
                                            </p:txEl>
                                          </p:spTgt>
                                        </p:tgtEl>
                                        <p:attrNameLst>
                                          <p:attrName>style.visibility</p:attrName>
                                        </p:attrNameLst>
                                      </p:cBhvr>
                                      <p:to>
                                        <p:strVal val="visible"/>
                                      </p:to>
                                    </p:set>
                                    <p:animEffect filter="fade" transition="in">
                                      <p:cBhvr>
                                        <p:cTn dur="300"/>
                                        <p:tgtEl>
                                          <p:spTgt spid="76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xEl>
                                              <p:pRg end="4" st="4"/>
                                            </p:txEl>
                                          </p:spTgt>
                                        </p:tgtEl>
                                        <p:attrNameLst>
                                          <p:attrName>style.visibility</p:attrName>
                                        </p:attrNameLst>
                                      </p:cBhvr>
                                      <p:to>
                                        <p:strVal val="visible"/>
                                      </p:to>
                                    </p:set>
                                    <p:animEffect filter="fade" transition="in">
                                      <p:cBhvr>
                                        <p:cTn dur="300"/>
                                        <p:tgtEl>
                                          <p:spTgt spid="765">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87"/>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Short-timeline scenarios</a:t>
            </a:r>
            <a:r>
              <a:rPr lang="en"/>
              <a:t> (1/2)</a:t>
            </a:r>
            <a:endParaRPr/>
          </a:p>
        </p:txBody>
      </p:sp>
      <p:sp>
        <p:nvSpPr>
          <p:cNvPr id="774" name="Google Shape;774;p87"/>
          <p:cNvSpPr txBox="1"/>
          <p:nvPr>
            <p:ph idx="1" type="body"/>
          </p:nvPr>
        </p:nvSpPr>
        <p:spPr>
          <a:xfrm>
            <a:off x="311700" y="920950"/>
            <a:ext cx="8520600" cy="1835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
                <a:solidFill>
                  <a:srgbClr val="1D2939"/>
                </a:solidFill>
                <a:latin typeface="Nunito"/>
                <a:ea typeface="Nunito"/>
                <a:cs typeface="Nunito"/>
                <a:sym typeface="Nunito"/>
              </a:rPr>
              <a:t>We focus on three major catastrophic scenarios under very short timelines to human-level AI (2-3 years):</a:t>
            </a:r>
            <a:endParaRPr>
              <a:solidFill>
                <a:srgbClr val="1D2939"/>
              </a:solidFill>
              <a:latin typeface="Nunito"/>
              <a:ea typeface="Nunito"/>
              <a:cs typeface="Nunito"/>
              <a:sym typeface="Nunito"/>
            </a:endParaRPr>
          </a:p>
          <a:p>
            <a:pPr indent="-342900" lvl="0" marL="457200" rtl="0" algn="l">
              <a:spcBef>
                <a:spcPts val="1200"/>
              </a:spcBef>
              <a:spcAft>
                <a:spcPts val="0"/>
              </a:spcAft>
              <a:buClr>
                <a:srgbClr val="1D2939"/>
              </a:buClr>
              <a:buSzPts val="1800"/>
              <a:buFont typeface="Nunito"/>
              <a:buChar char="●"/>
            </a:pPr>
            <a:r>
              <a:rPr lang="en">
                <a:solidFill>
                  <a:srgbClr val="1D2939"/>
                </a:solidFill>
                <a:latin typeface="Nunito"/>
                <a:ea typeface="Nunito"/>
                <a:cs typeface="Nunito"/>
                <a:sym typeface="Nunito"/>
              </a:rPr>
              <a:t>Intelligence Explosion (IE) → rogue AI</a:t>
            </a:r>
            <a:endParaRPr>
              <a:solidFill>
                <a:srgbClr val="1D2939"/>
              </a:solidFill>
              <a:latin typeface="Nunito"/>
              <a:ea typeface="Nunito"/>
              <a:cs typeface="Nunito"/>
              <a:sym typeface="Nunito"/>
            </a:endParaRPr>
          </a:p>
          <a:p>
            <a:pPr indent="-342900" lvl="0" marL="457200" rtl="0" algn="l">
              <a:spcBef>
                <a:spcPts val="0"/>
              </a:spcBef>
              <a:spcAft>
                <a:spcPts val="0"/>
              </a:spcAft>
              <a:buClr>
                <a:srgbClr val="1D2939"/>
              </a:buClr>
              <a:buSzPts val="1800"/>
              <a:buFont typeface="Nunito"/>
              <a:buChar char="●"/>
            </a:pPr>
            <a:r>
              <a:rPr lang="en">
                <a:solidFill>
                  <a:srgbClr val="1D2939"/>
                </a:solidFill>
                <a:latin typeface="Nunito"/>
                <a:ea typeface="Nunito"/>
                <a:cs typeface="Nunito"/>
                <a:sym typeface="Nunito"/>
              </a:rPr>
              <a:t>Intelligence Explosion (IE) → “Coup” → Unshakeable Totalitarian Regime (UTR)</a:t>
            </a:r>
            <a:endParaRPr>
              <a:solidFill>
                <a:srgbClr val="1D2939"/>
              </a:solidFill>
              <a:latin typeface="Nunito"/>
              <a:ea typeface="Nunito"/>
              <a:cs typeface="Nunito"/>
              <a:sym typeface="Nunito"/>
            </a:endParaRPr>
          </a:p>
          <a:p>
            <a:pPr indent="-342900" lvl="0" marL="457200" rtl="0" algn="l">
              <a:spcBef>
                <a:spcPts val="0"/>
              </a:spcBef>
              <a:spcAft>
                <a:spcPts val="0"/>
              </a:spcAft>
              <a:buClr>
                <a:srgbClr val="1D2939"/>
              </a:buClr>
              <a:buSzPts val="1800"/>
              <a:buFont typeface="Nunito"/>
              <a:buChar char="●"/>
            </a:pPr>
            <a:r>
              <a:rPr lang="en">
                <a:solidFill>
                  <a:srgbClr val="1D2939"/>
                </a:solidFill>
                <a:latin typeface="Nunito"/>
                <a:ea typeface="Nunito"/>
                <a:cs typeface="Nunito"/>
                <a:sym typeface="Nunito"/>
              </a:rPr>
              <a:t>Bio-engineered pandemic, facilitated by AI</a:t>
            </a:r>
            <a:br>
              <a:rPr lang="en">
                <a:solidFill>
                  <a:srgbClr val="1D2939"/>
                </a:solidFill>
                <a:latin typeface="Nunito"/>
                <a:ea typeface="Nunito"/>
                <a:cs typeface="Nunito"/>
                <a:sym typeface="Nunito"/>
              </a:rPr>
            </a:br>
            <a:endParaRPr>
              <a:solidFill>
                <a:srgbClr val="1D2939"/>
              </a:solidFill>
              <a:latin typeface="Nunito"/>
              <a:ea typeface="Nunito"/>
              <a:cs typeface="Nunito"/>
              <a:sym typeface="Nunito"/>
            </a:endParaRPr>
          </a:p>
          <a:p>
            <a:pPr indent="0" lvl="0" marL="0" rtl="0" algn="l">
              <a:spcBef>
                <a:spcPts val="1200"/>
              </a:spcBef>
              <a:spcAft>
                <a:spcPts val="0"/>
              </a:spcAft>
              <a:buNone/>
            </a:pPr>
            <a:r>
              <a:rPr lang="en">
                <a:solidFill>
                  <a:srgbClr val="1D2939"/>
                </a:solidFill>
                <a:latin typeface="Nunito"/>
                <a:ea typeface="Nunito"/>
                <a:cs typeface="Nunito"/>
                <a:sym typeface="Nunito"/>
              </a:rPr>
              <a:t>The following analysis assume that China has a low likelihood of getting HLAI first under short timelines, due to currently lagging US on research and hardware access</a:t>
            </a:r>
            <a:endParaRPr>
              <a:solidFill>
                <a:srgbClr val="1D2939"/>
              </a:solidFill>
              <a:latin typeface="Nunito"/>
              <a:ea typeface="Nunito"/>
              <a:cs typeface="Nunito"/>
              <a:sym typeface="Nunito"/>
            </a:endParaRPr>
          </a:p>
          <a:p>
            <a:pPr indent="0" lvl="0" marL="0" rtl="0" algn="l">
              <a:spcBef>
                <a:spcPts val="1200"/>
              </a:spcBef>
              <a:spcAft>
                <a:spcPts val="600"/>
              </a:spcAft>
              <a:buNone/>
            </a:pPr>
            <a:r>
              <a:t/>
            </a:r>
            <a:endParaRPr>
              <a:solidFill>
                <a:srgbClr val="1D2939"/>
              </a:solidFill>
              <a:latin typeface="Nunito"/>
              <a:ea typeface="Nunito"/>
              <a:cs typeface="Nunito"/>
              <a:sym typeface="Nunito"/>
            </a:endParaRPr>
          </a:p>
        </p:txBody>
      </p:sp>
      <p:sp>
        <p:nvSpPr>
          <p:cNvPr id="775" name="Google Shape;775;p8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76" name="Google Shape;776;p8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77" name="Google Shape;777;p8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xEl>
                                              <p:pRg end="0" st="0"/>
                                            </p:txEl>
                                          </p:spTgt>
                                        </p:tgtEl>
                                        <p:attrNameLst>
                                          <p:attrName>style.visibility</p:attrName>
                                        </p:attrNameLst>
                                      </p:cBhvr>
                                      <p:to>
                                        <p:strVal val="visible"/>
                                      </p:to>
                                    </p:set>
                                    <p:animEffect filter="fade" transition="in">
                                      <p:cBhvr>
                                        <p:cTn dur="300"/>
                                        <p:tgtEl>
                                          <p:spTgt spid="7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xEl>
                                              <p:pRg end="1" st="1"/>
                                            </p:txEl>
                                          </p:spTgt>
                                        </p:tgtEl>
                                        <p:attrNameLst>
                                          <p:attrName>style.visibility</p:attrName>
                                        </p:attrNameLst>
                                      </p:cBhvr>
                                      <p:to>
                                        <p:strVal val="visible"/>
                                      </p:to>
                                    </p:set>
                                    <p:animEffect filter="fade" transition="in">
                                      <p:cBhvr>
                                        <p:cTn dur="300"/>
                                        <p:tgtEl>
                                          <p:spTgt spid="7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xEl>
                                              <p:pRg end="2" st="2"/>
                                            </p:txEl>
                                          </p:spTgt>
                                        </p:tgtEl>
                                        <p:attrNameLst>
                                          <p:attrName>style.visibility</p:attrName>
                                        </p:attrNameLst>
                                      </p:cBhvr>
                                      <p:to>
                                        <p:strVal val="visible"/>
                                      </p:to>
                                    </p:set>
                                    <p:animEffect filter="fade" transition="in">
                                      <p:cBhvr>
                                        <p:cTn dur="300"/>
                                        <p:tgtEl>
                                          <p:spTgt spid="7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xEl>
                                              <p:pRg end="3" st="3"/>
                                            </p:txEl>
                                          </p:spTgt>
                                        </p:tgtEl>
                                        <p:attrNameLst>
                                          <p:attrName>style.visibility</p:attrName>
                                        </p:attrNameLst>
                                      </p:cBhvr>
                                      <p:to>
                                        <p:strVal val="visible"/>
                                      </p:to>
                                    </p:set>
                                    <p:animEffect filter="fade" transition="in">
                                      <p:cBhvr>
                                        <p:cTn dur="300"/>
                                        <p:tgtEl>
                                          <p:spTgt spid="7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xEl>
                                              <p:pRg end="4" st="4"/>
                                            </p:txEl>
                                          </p:spTgt>
                                        </p:tgtEl>
                                        <p:attrNameLst>
                                          <p:attrName>style.visibility</p:attrName>
                                        </p:attrNameLst>
                                      </p:cBhvr>
                                      <p:to>
                                        <p:strVal val="visible"/>
                                      </p:to>
                                    </p:set>
                                    <p:animEffect filter="fade" transition="in">
                                      <p:cBhvr>
                                        <p:cTn dur="300"/>
                                        <p:tgtEl>
                                          <p:spTgt spid="77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4">
                                            <p:txEl>
                                              <p:pRg end="5" st="5"/>
                                            </p:txEl>
                                          </p:spTgt>
                                        </p:tgtEl>
                                        <p:attrNameLst>
                                          <p:attrName>style.visibility</p:attrName>
                                        </p:attrNameLst>
                                      </p:cBhvr>
                                      <p:to>
                                        <p:strVal val="visible"/>
                                      </p:to>
                                    </p:set>
                                    <p:animEffect filter="fade" transition="in">
                                      <p:cBhvr>
                                        <p:cTn dur="300"/>
                                        <p:tgtEl>
                                          <p:spTgt spid="774">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88"/>
          <p:cNvSpPr txBox="1"/>
          <p:nvPr>
            <p:ph type="title"/>
          </p:nvPr>
        </p:nvSpPr>
        <p:spPr>
          <a:xfrm>
            <a:off x="311875"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Short-timeline scenarios</a:t>
            </a:r>
            <a:r>
              <a:rPr lang="en"/>
              <a:t> (2</a:t>
            </a:r>
            <a:r>
              <a:rPr lang="en"/>
              <a:t>/2</a:t>
            </a:r>
            <a:r>
              <a:rPr lang="en"/>
              <a:t>)</a:t>
            </a:r>
            <a:endParaRPr/>
          </a:p>
        </p:txBody>
      </p:sp>
      <p:graphicFrame>
        <p:nvGraphicFramePr>
          <p:cNvPr id="783" name="Google Shape;783;p88"/>
          <p:cNvGraphicFramePr/>
          <p:nvPr/>
        </p:nvGraphicFramePr>
        <p:xfrm>
          <a:off x="1294200" y="2228850"/>
          <a:ext cx="3000000" cy="3000000"/>
        </p:xfrm>
        <a:graphic>
          <a:graphicData uri="http://schemas.openxmlformats.org/drawingml/2006/table">
            <a:tbl>
              <a:tblPr>
                <a:noFill/>
                <a:tableStyleId>{6161207B-7337-480C-BF7E-3C5F25ACBC14}</a:tableStyleId>
              </a:tblPr>
              <a:tblGrid>
                <a:gridCol w="1486500"/>
                <a:gridCol w="1486500"/>
                <a:gridCol w="1486500"/>
                <a:gridCol w="1486500"/>
              </a:tblGrid>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a:solidFill>
                            <a:schemeClr val="dk1"/>
                          </a:solidFill>
                        </a:rPr>
                        <a:t>International project</a:t>
                      </a:r>
                      <a:endParaRPr/>
                    </a:p>
                  </a:txBody>
                  <a:tcPr marT="91425" marB="91425" marR="91425" marL="91425"/>
                </a:tc>
                <a:tc>
                  <a:txBody>
                    <a:bodyPr/>
                    <a:lstStyle/>
                    <a:p>
                      <a:pPr indent="0" lvl="0" marL="0" rtl="0" algn="l">
                        <a:spcBef>
                          <a:spcPts val="0"/>
                        </a:spcBef>
                        <a:spcAft>
                          <a:spcPts val="0"/>
                        </a:spcAft>
                        <a:buNone/>
                      </a:pPr>
                      <a:r>
                        <a:rPr b="1" lang="en"/>
                        <a:t>US military</a:t>
                      </a:r>
                      <a:endParaRPr b="1"/>
                    </a:p>
                  </a:txBody>
                  <a:tcPr marT="91425" marB="91425" marR="91425" marL="91425"/>
                </a:tc>
                <a:tc>
                  <a:txBody>
                    <a:bodyPr/>
                    <a:lstStyle/>
                    <a:p>
                      <a:pPr indent="0" lvl="0" marL="0" rtl="0" algn="l">
                        <a:spcBef>
                          <a:spcPts val="0"/>
                        </a:spcBef>
                        <a:spcAft>
                          <a:spcPts val="0"/>
                        </a:spcAft>
                        <a:buNone/>
                      </a:pPr>
                      <a:r>
                        <a:rPr b="1" lang="en"/>
                        <a:t>Western companies</a:t>
                      </a:r>
                      <a:endParaRPr b="1"/>
                    </a:p>
                  </a:txBody>
                  <a:tcPr marT="91425" marB="91425" marR="91425" marL="91425"/>
                </a:tc>
              </a:tr>
              <a:tr h="381000">
                <a:tc>
                  <a:txBody>
                    <a:bodyPr/>
                    <a:lstStyle/>
                    <a:p>
                      <a:pPr indent="0" lvl="0" marL="0" rtl="0" algn="l">
                        <a:spcBef>
                          <a:spcPts val="0"/>
                        </a:spcBef>
                        <a:spcAft>
                          <a:spcPts val="0"/>
                        </a:spcAft>
                        <a:buNone/>
                      </a:pPr>
                      <a:r>
                        <a:rPr b="1" lang="en"/>
                        <a:t>Bioweapons</a:t>
                      </a:r>
                      <a:endParaRPr b="1"/>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b="1" lang="en"/>
                        <a:t>IE </a:t>
                      </a:r>
                      <a:r>
                        <a:rPr lang="en" sz="1800">
                          <a:solidFill>
                            <a:srgbClr val="1D2939"/>
                          </a:solidFill>
                          <a:latin typeface="Nunito"/>
                          <a:ea typeface="Nunito"/>
                          <a:cs typeface="Nunito"/>
                          <a:sym typeface="Nunito"/>
                        </a:rPr>
                        <a:t>→ </a:t>
                      </a:r>
                      <a:r>
                        <a:rPr b="1" lang="en"/>
                        <a:t>Rogue AI </a:t>
                      </a:r>
                      <a:endParaRPr b="1"/>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b="1" lang="en">
                          <a:solidFill>
                            <a:schemeClr val="dk1"/>
                          </a:solidFill>
                        </a:rPr>
                        <a:t>IE </a:t>
                      </a:r>
                      <a:r>
                        <a:rPr lang="en" sz="1800">
                          <a:solidFill>
                            <a:srgbClr val="1D2939"/>
                          </a:solidFill>
                          <a:latin typeface="Nunito"/>
                          <a:ea typeface="Nunito"/>
                          <a:cs typeface="Nunito"/>
                          <a:sym typeface="Nunito"/>
                        </a:rPr>
                        <a:t>→ </a:t>
                      </a:r>
                      <a:r>
                        <a:rPr b="1" lang="en">
                          <a:solidFill>
                            <a:schemeClr val="dk1"/>
                          </a:solidFill>
                        </a:rPr>
                        <a:t>UTR</a:t>
                      </a:r>
                      <a:endParaRPr b="1"/>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b="1" i="1" lang="en"/>
                        <a:t>Total</a:t>
                      </a:r>
                      <a:endParaRPr b="1" i="1"/>
                    </a:p>
                  </a:txBody>
                  <a:tcPr marT="91425" marB="91425" marR="91425" marL="91425"/>
                </a:tc>
                <a:tc>
                  <a:txBody>
                    <a:bodyPr/>
                    <a:lstStyle/>
                    <a:p>
                      <a:pPr indent="0" lvl="0" marL="0" rtl="0" algn="l">
                        <a:spcBef>
                          <a:spcPts val="0"/>
                        </a:spcBef>
                        <a:spcAft>
                          <a:spcPts val="0"/>
                        </a:spcAft>
                        <a:buNone/>
                      </a:pPr>
                      <a:r>
                        <a:t/>
                      </a:r>
                      <a:endParaRPr b="1" i="1"/>
                    </a:p>
                  </a:txBody>
                  <a:tcPr marT="91425" marB="91425" marR="91425" marL="91425"/>
                </a:tc>
                <a:tc>
                  <a:txBody>
                    <a:bodyPr/>
                    <a:lstStyle/>
                    <a:p>
                      <a:pPr indent="0" lvl="0" marL="0" rtl="0" algn="l">
                        <a:spcBef>
                          <a:spcPts val="0"/>
                        </a:spcBef>
                        <a:spcAft>
                          <a:spcPts val="0"/>
                        </a:spcAft>
                        <a:buNone/>
                      </a:pPr>
                      <a:r>
                        <a:t/>
                      </a:r>
                      <a:endParaRPr b="1" i="1"/>
                    </a:p>
                  </a:txBody>
                  <a:tcPr marT="91425" marB="91425" marR="91425" marL="91425"/>
                </a:tc>
                <a:tc>
                  <a:txBody>
                    <a:bodyPr/>
                    <a:lstStyle/>
                    <a:p>
                      <a:pPr indent="0" lvl="0" marL="0" rtl="0" algn="l">
                        <a:spcBef>
                          <a:spcPts val="0"/>
                        </a:spcBef>
                        <a:spcAft>
                          <a:spcPts val="0"/>
                        </a:spcAft>
                        <a:buNone/>
                      </a:pPr>
                      <a:r>
                        <a:t/>
                      </a:r>
                      <a:endParaRPr b="1" i="1"/>
                    </a:p>
                  </a:txBody>
                  <a:tcPr marT="91425" marB="91425" marR="91425" marL="91425"/>
                </a:tc>
              </a:tr>
            </a:tbl>
          </a:graphicData>
        </a:graphic>
      </p:graphicFrame>
      <p:sp>
        <p:nvSpPr>
          <p:cNvPr id="784" name="Google Shape;784;p88"/>
          <p:cNvSpPr txBox="1"/>
          <p:nvPr>
            <p:ph idx="1" type="body"/>
          </p:nvPr>
        </p:nvSpPr>
        <p:spPr>
          <a:xfrm>
            <a:off x="311700" y="920950"/>
            <a:ext cx="8520600" cy="843000"/>
          </a:xfrm>
          <a:prstGeom prst="rect">
            <a:avLst/>
          </a:prstGeom>
        </p:spPr>
        <p:txBody>
          <a:bodyPr anchorCtr="0" anchor="t" bIns="91425" lIns="91425" spcFirstLastPara="1" rIns="91425" wrap="square" tIns="91425">
            <a:noAutofit/>
          </a:bodyPr>
          <a:lstStyle/>
          <a:p>
            <a:pPr indent="-342900" lvl="0" marL="457200" rtl="0" algn="l">
              <a:spcBef>
                <a:spcPts val="1200"/>
              </a:spcBef>
              <a:spcAft>
                <a:spcPts val="0"/>
              </a:spcAft>
              <a:buClr>
                <a:srgbClr val="1D2939"/>
              </a:buClr>
              <a:buSzPts val="1800"/>
              <a:buFont typeface="Nunito"/>
              <a:buChar char="●"/>
            </a:pPr>
            <a:r>
              <a:rPr lang="en">
                <a:solidFill>
                  <a:srgbClr val="1D2939"/>
                </a:solidFill>
                <a:latin typeface="Nunito"/>
                <a:ea typeface="Nunito"/>
                <a:cs typeface="Nunito"/>
                <a:sym typeface="Nunito"/>
              </a:rPr>
              <a:t>Risks seem likely to be significantly lower with an international project developing HLAI, relative to other entities like private Western companies or the US military, across a range of scenarios</a:t>
            </a:r>
            <a:endParaRPr>
              <a:solidFill>
                <a:srgbClr val="1D2939"/>
              </a:solidFill>
              <a:latin typeface="Nunito"/>
              <a:ea typeface="Nunito"/>
              <a:cs typeface="Nunito"/>
              <a:sym typeface="Nunito"/>
            </a:endParaRPr>
          </a:p>
        </p:txBody>
      </p:sp>
      <p:sp>
        <p:nvSpPr>
          <p:cNvPr id="785" name="Google Shape;785;p88"/>
          <p:cNvSpPr/>
          <p:nvPr/>
        </p:nvSpPr>
        <p:spPr>
          <a:xfrm>
            <a:off x="3357250" y="2969950"/>
            <a:ext cx="214500" cy="214500"/>
          </a:xfrm>
          <a:prstGeom prst="pie">
            <a:avLst>
              <a:gd fmla="val 1071520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86" name="Google Shape;786;p88"/>
          <p:cNvSpPr/>
          <p:nvPr/>
        </p:nvSpPr>
        <p:spPr>
          <a:xfrm>
            <a:off x="3357250" y="3402838"/>
            <a:ext cx="214500" cy="214500"/>
          </a:xfrm>
          <a:prstGeom prst="pie">
            <a:avLst>
              <a:gd fmla="val 13241868"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87" name="Google Shape;787;p88"/>
          <p:cNvSpPr/>
          <p:nvPr/>
        </p:nvSpPr>
        <p:spPr>
          <a:xfrm>
            <a:off x="3357250" y="3835738"/>
            <a:ext cx="214500" cy="214500"/>
          </a:xfrm>
          <a:prstGeom prst="pie">
            <a:avLst>
              <a:gd fmla="val 1071520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88" name="Google Shape;788;p88"/>
          <p:cNvSpPr/>
          <p:nvPr/>
        </p:nvSpPr>
        <p:spPr>
          <a:xfrm>
            <a:off x="3357250" y="4268638"/>
            <a:ext cx="214500" cy="214500"/>
          </a:xfrm>
          <a:prstGeom prst="pie">
            <a:avLst>
              <a:gd fmla="val 1071520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89" name="Google Shape;789;p88"/>
          <p:cNvSpPr/>
          <p:nvPr/>
        </p:nvSpPr>
        <p:spPr>
          <a:xfrm>
            <a:off x="4914950" y="2969938"/>
            <a:ext cx="214500" cy="214500"/>
          </a:xfrm>
          <a:prstGeom prst="pie">
            <a:avLst>
              <a:gd fmla="val 1071520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0" name="Google Shape;790;p88"/>
          <p:cNvSpPr/>
          <p:nvPr/>
        </p:nvSpPr>
        <p:spPr>
          <a:xfrm>
            <a:off x="4914950" y="3807788"/>
            <a:ext cx="214500" cy="214500"/>
          </a:xfrm>
          <a:prstGeom prst="pie">
            <a:avLst>
              <a:gd fmla="val 5505431"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1" name="Google Shape;791;p88"/>
          <p:cNvSpPr/>
          <p:nvPr/>
        </p:nvSpPr>
        <p:spPr>
          <a:xfrm>
            <a:off x="6313425" y="2935638"/>
            <a:ext cx="214500" cy="214500"/>
          </a:xfrm>
          <a:prstGeom prst="pie">
            <a:avLst>
              <a:gd fmla="val 5505431"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2" name="Google Shape;792;p88"/>
          <p:cNvSpPr/>
          <p:nvPr/>
        </p:nvSpPr>
        <p:spPr>
          <a:xfrm>
            <a:off x="6313425" y="3364638"/>
            <a:ext cx="214500" cy="214500"/>
          </a:xfrm>
          <a:prstGeom prst="pie">
            <a:avLst>
              <a:gd fmla="val 5505431"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3" name="Google Shape;793;p88"/>
          <p:cNvSpPr/>
          <p:nvPr/>
        </p:nvSpPr>
        <p:spPr>
          <a:xfrm>
            <a:off x="6313425" y="3807788"/>
            <a:ext cx="214500" cy="214500"/>
          </a:xfrm>
          <a:prstGeom prst="pie">
            <a:avLst>
              <a:gd fmla="val 10694054"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4" name="Google Shape;794;p88"/>
          <p:cNvSpPr/>
          <p:nvPr/>
        </p:nvSpPr>
        <p:spPr>
          <a:xfrm>
            <a:off x="6313425" y="4268638"/>
            <a:ext cx="214500" cy="214500"/>
          </a:xfrm>
          <a:prstGeom prst="pie">
            <a:avLst>
              <a:gd fmla="val 2158525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5" name="Google Shape;795;p88"/>
          <p:cNvSpPr/>
          <p:nvPr/>
        </p:nvSpPr>
        <p:spPr>
          <a:xfrm>
            <a:off x="4914950" y="4250938"/>
            <a:ext cx="214500" cy="214500"/>
          </a:xfrm>
          <a:prstGeom prst="pie">
            <a:avLst>
              <a:gd fmla="val 2158525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6" name="Google Shape;796;p88"/>
          <p:cNvSpPr/>
          <p:nvPr/>
        </p:nvSpPr>
        <p:spPr>
          <a:xfrm>
            <a:off x="7912625" y="3705800"/>
            <a:ext cx="214500" cy="214500"/>
          </a:xfrm>
          <a:prstGeom prst="pie">
            <a:avLst>
              <a:gd fmla="val 1071520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7" name="Google Shape;797;p88"/>
          <p:cNvSpPr/>
          <p:nvPr/>
        </p:nvSpPr>
        <p:spPr>
          <a:xfrm>
            <a:off x="7912625" y="3463138"/>
            <a:ext cx="214500" cy="214500"/>
          </a:xfrm>
          <a:prstGeom prst="pie">
            <a:avLst>
              <a:gd fmla="val 13241868"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8" name="Google Shape;798;p88"/>
          <p:cNvSpPr/>
          <p:nvPr/>
        </p:nvSpPr>
        <p:spPr>
          <a:xfrm>
            <a:off x="7912625" y="3920288"/>
            <a:ext cx="214500" cy="214500"/>
          </a:xfrm>
          <a:prstGeom prst="pie">
            <a:avLst>
              <a:gd fmla="val 5083742"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799" name="Google Shape;799;p88"/>
          <p:cNvSpPr/>
          <p:nvPr/>
        </p:nvSpPr>
        <p:spPr>
          <a:xfrm>
            <a:off x="7912625" y="4272238"/>
            <a:ext cx="214500" cy="214500"/>
          </a:xfrm>
          <a:prstGeom prst="pie">
            <a:avLst>
              <a:gd fmla="val 2158525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00" name="Google Shape;800;p88"/>
          <p:cNvSpPr txBox="1"/>
          <p:nvPr/>
        </p:nvSpPr>
        <p:spPr>
          <a:xfrm>
            <a:off x="8190288" y="3292750"/>
            <a:ext cx="7338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Nunito"/>
                <a:ea typeface="Nunito"/>
                <a:cs typeface="Nunito"/>
                <a:sym typeface="Nunito"/>
              </a:rPr>
              <a:t>~1%</a:t>
            </a:r>
            <a:endParaRPr sz="1200">
              <a:solidFill>
                <a:schemeClr val="dk1"/>
              </a:solidFill>
              <a:latin typeface="Nunito"/>
              <a:ea typeface="Nunito"/>
              <a:cs typeface="Nunito"/>
              <a:sym typeface="Nunito"/>
            </a:endParaRPr>
          </a:p>
        </p:txBody>
      </p:sp>
      <p:sp>
        <p:nvSpPr>
          <p:cNvPr id="801" name="Google Shape;801;p88"/>
          <p:cNvSpPr txBox="1"/>
          <p:nvPr/>
        </p:nvSpPr>
        <p:spPr>
          <a:xfrm>
            <a:off x="8190288" y="3573433"/>
            <a:ext cx="7338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Nunito"/>
                <a:ea typeface="Nunito"/>
                <a:cs typeface="Nunito"/>
                <a:sym typeface="Nunito"/>
              </a:rPr>
              <a:t>~5</a:t>
            </a:r>
            <a:r>
              <a:rPr lang="en" sz="1200">
                <a:solidFill>
                  <a:schemeClr val="dk1"/>
                </a:solidFill>
                <a:latin typeface="Nunito"/>
                <a:ea typeface="Nunito"/>
                <a:cs typeface="Nunito"/>
                <a:sym typeface="Nunito"/>
              </a:rPr>
              <a:t>%</a:t>
            </a:r>
            <a:endParaRPr sz="1200">
              <a:solidFill>
                <a:schemeClr val="dk1"/>
              </a:solidFill>
              <a:latin typeface="Nunito"/>
              <a:ea typeface="Nunito"/>
              <a:cs typeface="Nunito"/>
              <a:sym typeface="Nunito"/>
            </a:endParaRPr>
          </a:p>
        </p:txBody>
      </p:sp>
      <p:sp>
        <p:nvSpPr>
          <p:cNvPr id="802" name="Google Shape;802;p88"/>
          <p:cNvSpPr txBox="1"/>
          <p:nvPr/>
        </p:nvSpPr>
        <p:spPr>
          <a:xfrm>
            <a:off x="8190288" y="3854116"/>
            <a:ext cx="7338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Nunito"/>
                <a:ea typeface="Nunito"/>
                <a:cs typeface="Nunito"/>
                <a:sym typeface="Nunito"/>
              </a:rPr>
              <a:t>~10</a:t>
            </a:r>
            <a:r>
              <a:rPr lang="en" sz="1200">
                <a:solidFill>
                  <a:schemeClr val="dk1"/>
                </a:solidFill>
                <a:latin typeface="Nunito"/>
                <a:ea typeface="Nunito"/>
                <a:cs typeface="Nunito"/>
                <a:sym typeface="Nunito"/>
              </a:rPr>
              <a:t>%</a:t>
            </a:r>
            <a:endParaRPr sz="1200">
              <a:solidFill>
                <a:schemeClr val="dk1"/>
              </a:solidFill>
              <a:latin typeface="Nunito"/>
              <a:ea typeface="Nunito"/>
              <a:cs typeface="Nunito"/>
              <a:sym typeface="Nunito"/>
            </a:endParaRPr>
          </a:p>
        </p:txBody>
      </p:sp>
      <p:sp>
        <p:nvSpPr>
          <p:cNvPr id="803" name="Google Shape;803;p88"/>
          <p:cNvSpPr txBox="1"/>
          <p:nvPr/>
        </p:nvSpPr>
        <p:spPr>
          <a:xfrm>
            <a:off x="8190288" y="4134800"/>
            <a:ext cx="733800" cy="38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Nunito"/>
                <a:ea typeface="Nunito"/>
                <a:cs typeface="Nunito"/>
                <a:sym typeface="Nunito"/>
              </a:rPr>
              <a:t>~25</a:t>
            </a:r>
            <a:r>
              <a:rPr lang="en" sz="1200">
                <a:solidFill>
                  <a:schemeClr val="dk1"/>
                </a:solidFill>
                <a:latin typeface="Nunito"/>
                <a:ea typeface="Nunito"/>
                <a:cs typeface="Nunito"/>
                <a:sym typeface="Nunito"/>
              </a:rPr>
              <a:t>%</a:t>
            </a:r>
            <a:endParaRPr sz="1200">
              <a:solidFill>
                <a:schemeClr val="dk1"/>
              </a:solidFill>
              <a:latin typeface="Nunito"/>
              <a:ea typeface="Nunito"/>
              <a:cs typeface="Nunito"/>
              <a:sym typeface="Nunito"/>
            </a:endParaRPr>
          </a:p>
        </p:txBody>
      </p:sp>
      <p:sp>
        <p:nvSpPr>
          <p:cNvPr id="804" name="Google Shape;804;p88"/>
          <p:cNvSpPr txBox="1"/>
          <p:nvPr/>
        </p:nvSpPr>
        <p:spPr>
          <a:xfrm>
            <a:off x="3819525" y="594275"/>
            <a:ext cx="4967100" cy="30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CC0000"/>
                </a:solidFill>
                <a:latin typeface="Telex"/>
                <a:ea typeface="Telex"/>
                <a:cs typeface="Telex"/>
                <a:sym typeface="Telex"/>
              </a:rPr>
              <a:t>MADE UP </a:t>
            </a:r>
            <a:r>
              <a:rPr lang="en" sz="1800">
                <a:solidFill>
                  <a:srgbClr val="CC0000"/>
                </a:solidFill>
                <a:latin typeface="Telex"/>
                <a:ea typeface="Telex"/>
                <a:cs typeface="Telex"/>
                <a:sym typeface="Telex"/>
              </a:rPr>
              <a:t>ESTIMATES - </a:t>
            </a:r>
            <a:r>
              <a:rPr lang="en" sz="1800">
                <a:solidFill>
                  <a:srgbClr val="CC0000"/>
                </a:solidFill>
                <a:latin typeface="Telex"/>
                <a:ea typeface="Telex"/>
                <a:cs typeface="Telex"/>
                <a:sym typeface="Telex"/>
              </a:rPr>
              <a:t>HIGHLY SPECULATIVE </a:t>
            </a:r>
            <a:endParaRPr sz="1800">
              <a:solidFill>
                <a:srgbClr val="CC0000"/>
              </a:solidFill>
              <a:latin typeface="Telex"/>
              <a:ea typeface="Telex"/>
              <a:cs typeface="Telex"/>
              <a:sym typeface="Telex"/>
            </a:endParaRPr>
          </a:p>
        </p:txBody>
      </p:sp>
      <p:cxnSp>
        <p:nvCxnSpPr>
          <p:cNvPr id="805" name="Google Shape;805;p88"/>
          <p:cNvCxnSpPr/>
          <p:nvPr/>
        </p:nvCxnSpPr>
        <p:spPr>
          <a:xfrm>
            <a:off x="3848100" y="666750"/>
            <a:ext cx="4776300" cy="3900"/>
          </a:xfrm>
          <a:prstGeom prst="straightConnector1">
            <a:avLst/>
          </a:prstGeom>
          <a:noFill/>
          <a:ln cap="flat" cmpd="sng" w="9525">
            <a:solidFill>
              <a:schemeClr val="dk2"/>
            </a:solidFill>
            <a:prstDash val="solid"/>
            <a:round/>
            <a:headEnd len="med" w="med" type="none"/>
            <a:tailEnd len="med" w="med" type="none"/>
          </a:ln>
        </p:spPr>
      </p:cxnSp>
      <p:sp>
        <p:nvSpPr>
          <p:cNvPr id="806" name="Google Shape;806;p8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07" name="Google Shape;807;p8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08" name="Google Shape;808;p8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cxnSp>
        <p:nvCxnSpPr>
          <p:cNvPr id="809" name="Google Shape;809;p88"/>
          <p:cNvCxnSpPr/>
          <p:nvPr/>
        </p:nvCxnSpPr>
        <p:spPr>
          <a:xfrm>
            <a:off x="3848100" y="971550"/>
            <a:ext cx="4776300" cy="3900"/>
          </a:xfrm>
          <a:prstGeom prst="straightConnector1">
            <a:avLst/>
          </a:prstGeom>
          <a:noFill/>
          <a:ln cap="flat" cmpd="sng" w="9525">
            <a:solidFill>
              <a:schemeClr val="dk2"/>
            </a:solidFill>
            <a:prstDash val="solid"/>
            <a:round/>
            <a:headEnd len="med" w="med" type="none"/>
            <a:tailEnd len="med" w="med" type="none"/>
          </a:ln>
        </p:spPr>
      </p:cxnSp>
      <p:sp>
        <p:nvSpPr>
          <p:cNvPr id="810" name="Google Shape;810;p88"/>
          <p:cNvSpPr/>
          <p:nvPr/>
        </p:nvSpPr>
        <p:spPr>
          <a:xfrm>
            <a:off x="4914950" y="3388875"/>
            <a:ext cx="214500" cy="214500"/>
          </a:xfrm>
          <a:prstGeom prst="pie">
            <a:avLst>
              <a:gd fmla="val 10715209" name="adj1"/>
              <a:gd fmla="val 1620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4">
                                            <p:txEl>
                                              <p:pRg end="0" st="0"/>
                                            </p:txEl>
                                          </p:spTgt>
                                        </p:tgtEl>
                                        <p:attrNameLst>
                                          <p:attrName>style.visibility</p:attrName>
                                        </p:attrNameLst>
                                      </p:cBhvr>
                                      <p:to>
                                        <p:strVal val="visible"/>
                                      </p:to>
                                    </p:set>
                                    <p:animEffect filter="fade" transition="in">
                                      <p:cBhvr>
                                        <p:cTn dur="300"/>
                                        <p:tgtEl>
                                          <p:spTgt spid="7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89"/>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Suggestions to prevent rogue AIs</a:t>
            </a:r>
            <a:endParaRPr/>
          </a:p>
        </p:txBody>
      </p:sp>
      <p:sp>
        <p:nvSpPr>
          <p:cNvPr id="816" name="Google Shape;816;p8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Avoid the riskiest use cases of AI</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Pause for some years when we reach human-level AI</a:t>
            </a:r>
            <a:endParaRPr sz="2000">
              <a:solidFill>
                <a:schemeClr val="dk1"/>
              </a:solidFill>
              <a:latin typeface="Nunito"/>
              <a:ea typeface="Nunito"/>
              <a:cs typeface="Nunito"/>
              <a:sym typeface="Nunito"/>
            </a:endParaRPr>
          </a:p>
          <a:p>
            <a:pPr indent="-355600" lvl="0" marL="457200" rtl="0" algn="l">
              <a:lnSpc>
                <a:spcPct val="100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Support AI safety research, for example:</a:t>
            </a:r>
            <a:endParaRPr sz="2000">
              <a:solidFill>
                <a:schemeClr val="dk1"/>
              </a:solidFill>
              <a:latin typeface="Nunito"/>
              <a:ea typeface="Nunito"/>
              <a:cs typeface="Nunito"/>
              <a:sym typeface="Nunito"/>
            </a:endParaRPr>
          </a:p>
          <a:p>
            <a:pPr indent="-355600" lvl="1" marL="914400" rtl="0" algn="l">
              <a:lnSpc>
                <a:spcPct val="115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Adversarial robustness of proxy models</a:t>
            </a:r>
            <a:endParaRPr sz="2000">
              <a:solidFill>
                <a:schemeClr val="dk1"/>
              </a:solidFill>
              <a:latin typeface="Nunito"/>
              <a:ea typeface="Nunito"/>
              <a:cs typeface="Nunito"/>
              <a:sym typeface="Nunito"/>
            </a:endParaRPr>
          </a:p>
          <a:p>
            <a:pPr indent="-355600" lvl="1" marL="914400" rtl="0" algn="l">
              <a:lnSpc>
                <a:spcPct val="115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Representation engineering</a:t>
            </a:r>
            <a:endParaRPr sz="2000">
              <a:solidFill>
                <a:schemeClr val="dk1"/>
              </a:solidFill>
              <a:latin typeface="Nunito"/>
              <a:ea typeface="Nunito"/>
              <a:cs typeface="Nunito"/>
              <a:sym typeface="Nunito"/>
            </a:endParaRPr>
          </a:p>
          <a:p>
            <a:pPr indent="-355600" lvl="1" marL="914400" rtl="0" algn="l">
              <a:lnSpc>
                <a:spcPct val="115000"/>
              </a:lnSpc>
              <a:spcBef>
                <a:spcPts val="1000"/>
              </a:spcBef>
              <a:spcAft>
                <a:spcPts val="0"/>
              </a:spcAft>
              <a:buClr>
                <a:schemeClr val="dk1"/>
              </a:buClr>
              <a:buSzPts val="2000"/>
              <a:buFont typeface="Nunito"/>
              <a:buChar char="○"/>
            </a:pPr>
            <a:r>
              <a:rPr lang="en" sz="2000">
                <a:solidFill>
                  <a:schemeClr val="dk1"/>
                </a:solidFill>
                <a:latin typeface="Nunito"/>
                <a:ea typeface="Nunito"/>
                <a:cs typeface="Nunito"/>
                <a:sym typeface="Nunito"/>
              </a:rPr>
              <a:t>Power aversion</a:t>
            </a:r>
            <a:endParaRPr sz="2000">
              <a:solidFill>
                <a:schemeClr val="dk1"/>
              </a:solidFill>
              <a:latin typeface="Nunito"/>
              <a:ea typeface="Nunito"/>
              <a:cs typeface="Nunito"/>
              <a:sym typeface="Nunito"/>
            </a:endParaRPr>
          </a:p>
          <a:p>
            <a:pPr indent="-355600" lvl="1" marL="914400" rtl="0" algn="l">
              <a:lnSpc>
                <a:spcPct val="115000"/>
              </a:lnSpc>
              <a:spcBef>
                <a:spcPts val="1600"/>
              </a:spcBef>
              <a:spcAft>
                <a:spcPts val="1000"/>
              </a:spcAft>
              <a:buClr>
                <a:schemeClr val="dk1"/>
              </a:buClr>
              <a:buSzPts val="2000"/>
              <a:buFont typeface="Nunito"/>
              <a:buChar char="○"/>
            </a:pPr>
            <a:r>
              <a:rPr lang="en" sz="2000">
                <a:solidFill>
                  <a:schemeClr val="dk1"/>
                </a:solidFill>
                <a:latin typeface="Nunito"/>
                <a:ea typeface="Nunito"/>
                <a:cs typeface="Nunito"/>
                <a:sym typeface="Nunito"/>
              </a:rPr>
              <a:t>Model honesty</a:t>
            </a:r>
            <a:endParaRPr sz="2000">
              <a:solidFill>
                <a:schemeClr val="dk1"/>
              </a:solidFill>
              <a:latin typeface="Nunito"/>
              <a:ea typeface="Nunito"/>
              <a:cs typeface="Nunito"/>
              <a:sym typeface="Nunito"/>
            </a:endParaRPr>
          </a:p>
        </p:txBody>
      </p:sp>
      <p:sp>
        <p:nvSpPr>
          <p:cNvPr id="817" name="Google Shape;817;p8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18" name="Google Shape;818;p8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19" name="Google Shape;819;p8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0" st="0"/>
                                            </p:txEl>
                                          </p:spTgt>
                                        </p:tgtEl>
                                        <p:attrNameLst>
                                          <p:attrName>style.visibility</p:attrName>
                                        </p:attrNameLst>
                                      </p:cBhvr>
                                      <p:to>
                                        <p:strVal val="visible"/>
                                      </p:to>
                                    </p:set>
                                    <p:animEffect filter="fade" transition="in">
                                      <p:cBhvr>
                                        <p:cTn dur="300"/>
                                        <p:tgtEl>
                                          <p:spTgt spid="8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1" st="1"/>
                                            </p:txEl>
                                          </p:spTgt>
                                        </p:tgtEl>
                                        <p:attrNameLst>
                                          <p:attrName>style.visibility</p:attrName>
                                        </p:attrNameLst>
                                      </p:cBhvr>
                                      <p:to>
                                        <p:strVal val="visible"/>
                                      </p:to>
                                    </p:set>
                                    <p:animEffect filter="fade" transition="in">
                                      <p:cBhvr>
                                        <p:cTn dur="300"/>
                                        <p:tgtEl>
                                          <p:spTgt spid="81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2" st="2"/>
                                            </p:txEl>
                                          </p:spTgt>
                                        </p:tgtEl>
                                        <p:attrNameLst>
                                          <p:attrName>style.visibility</p:attrName>
                                        </p:attrNameLst>
                                      </p:cBhvr>
                                      <p:to>
                                        <p:strVal val="visible"/>
                                      </p:to>
                                    </p:set>
                                    <p:animEffect filter="fade" transition="in">
                                      <p:cBhvr>
                                        <p:cTn dur="300"/>
                                        <p:tgtEl>
                                          <p:spTgt spid="81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3" st="3"/>
                                            </p:txEl>
                                          </p:spTgt>
                                        </p:tgtEl>
                                        <p:attrNameLst>
                                          <p:attrName>style.visibility</p:attrName>
                                        </p:attrNameLst>
                                      </p:cBhvr>
                                      <p:to>
                                        <p:strVal val="visible"/>
                                      </p:to>
                                    </p:set>
                                    <p:animEffect filter="fade" transition="in">
                                      <p:cBhvr>
                                        <p:cTn dur="300"/>
                                        <p:tgtEl>
                                          <p:spTgt spid="81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4" st="4"/>
                                            </p:txEl>
                                          </p:spTgt>
                                        </p:tgtEl>
                                        <p:attrNameLst>
                                          <p:attrName>style.visibility</p:attrName>
                                        </p:attrNameLst>
                                      </p:cBhvr>
                                      <p:to>
                                        <p:strVal val="visible"/>
                                      </p:to>
                                    </p:set>
                                    <p:animEffect filter="fade" transition="in">
                                      <p:cBhvr>
                                        <p:cTn dur="300"/>
                                        <p:tgtEl>
                                          <p:spTgt spid="81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5" st="5"/>
                                            </p:txEl>
                                          </p:spTgt>
                                        </p:tgtEl>
                                        <p:attrNameLst>
                                          <p:attrName>style.visibility</p:attrName>
                                        </p:attrNameLst>
                                      </p:cBhvr>
                                      <p:to>
                                        <p:strVal val="visible"/>
                                      </p:to>
                                    </p:set>
                                    <p:animEffect filter="fade" transition="in">
                                      <p:cBhvr>
                                        <p:cTn dur="300"/>
                                        <p:tgtEl>
                                          <p:spTgt spid="81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xEl>
                                              <p:pRg end="6" st="6"/>
                                            </p:txEl>
                                          </p:spTgt>
                                        </p:tgtEl>
                                        <p:attrNameLst>
                                          <p:attrName>style.visibility</p:attrName>
                                        </p:attrNameLst>
                                      </p:cBhvr>
                                      <p:to>
                                        <p:strVal val="visible"/>
                                      </p:to>
                                    </p:set>
                                    <p:animEffect filter="fade" transition="in">
                                      <p:cBhvr>
                                        <p:cTn dur="300"/>
                                        <p:tgtEl>
                                          <p:spTgt spid="816">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423625"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White House Executive Order</a:t>
            </a:r>
            <a:endParaRPr sz="3600">
              <a:latin typeface="Nunito"/>
              <a:ea typeface="Nunito"/>
              <a:cs typeface="Nunito"/>
              <a:sym typeface="Nunito"/>
            </a:endParaRPr>
          </a:p>
        </p:txBody>
      </p:sp>
      <p:pic>
        <p:nvPicPr>
          <p:cNvPr id="128" name="Google Shape;128;p20"/>
          <p:cNvPicPr preferRelativeResize="0"/>
          <p:nvPr/>
        </p:nvPicPr>
        <p:blipFill>
          <a:blip r:embed="rId3">
            <a:alphaModFix/>
          </a:blip>
          <a:stretch>
            <a:fillRect/>
          </a:stretch>
        </p:blipFill>
        <p:spPr>
          <a:xfrm>
            <a:off x="1956988" y="712925"/>
            <a:ext cx="5173374" cy="3933475"/>
          </a:xfrm>
          <a:prstGeom prst="rect">
            <a:avLst/>
          </a:prstGeom>
          <a:noFill/>
          <a:ln>
            <a:noFill/>
          </a:ln>
        </p:spPr>
      </p:pic>
      <p:sp>
        <p:nvSpPr>
          <p:cNvPr id="129" name="Google Shape;129;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0" name="Google Shape;130;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1" name="Google Shape;131;p20"/>
          <p:cNvSpPr txBox="1"/>
          <p:nvPr/>
        </p:nvSpPr>
        <p:spPr>
          <a:xfrm>
            <a:off x="-28149" y="4799025"/>
            <a:ext cx="39108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300"/>
              <a:buFont typeface="Arial"/>
              <a:buNone/>
            </a:pPr>
            <a:r>
              <a:rPr lang="en" sz="1300">
                <a:solidFill>
                  <a:schemeClr val="lt1"/>
                </a:solidFill>
                <a:latin typeface="Nunito"/>
                <a:ea typeface="Nunito"/>
                <a:cs typeface="Nunito"/>
                <a:sym typeface="Nunito"/>
              </a:rPr>
              <a:t>Introduction to AI SES</a:t>
            </a:r>
            <a:endParaRPr sz="1300">
              <a:solidFill>
                <a:schemeClr val="lt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300"/>
              <a:buFont typeface="Arial"/>
              <a:buNone/>
            </a:pPr>
            <a:r>
              <a:t/>
            </a:r>
            <a:endParaRPr sz="1300">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3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1"/>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Nunito"/>
                <a:ea typeface="Nunito"/>
                <a:cs typeface="Nunito"/>
                <a:sym typeface="Nunito"/>
              </a:rPr>
              <a:t>Biological and Cyber Risks</a:t>
            </a:r>
            <a:endParaRPr>
              <a:latin typeface="Nunito"/>
              <a:ea typeface="Nunito"/>
              <a:cs typeface="Nunito"/>
              <a:sym typeface="Nunito"/>
            </a:endParaRPr>
          </a:p>
        </p:txBody>
      </p:sp>
      <p:sp>
        <p:nvSpPr>
          <p:cNvPr id="137" name="Google Shape;137;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8" name="Google Shape;138;p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9" name="Google Shape;139;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