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Lst>
  <p:sldSz cy="5143500" cx="9144000"/>
  <p:notesSz cx="6858000" cy="9144000"/>
  <p:embeddedFontLst>
    <p:embeddedFont>
      <p:font typeface="Port Lligat Sans"/>
      <p:regular r:id="rId49"/>
    </p:embeddedFont>
    <p:embeddedFont>
      <p:font typeface="Telex"/>
      <p:regular r:id="rId50"/>
    </p:embeddedFont>
    <p:embeddedFont>
      <p:font typeface="Nunito"/>
      <p:regular r:id="rId51"/>
      <p:bold r:id="rId52"/>
      <p:italic r:id="rId53"/>
      <p:boldItalic r:id="rId54"/>
    </p:embeddedFont>
    <p:embeddedFont>
      <p:font typeface="Nunito Light"/>
      <p:regular r:id="rId55"/>
      <p:bold r:id="rId56"/>
      <p:italic r:id="rId57"/>
      <p:boldItalic r:id="rId5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0D6798C-284A-4889-A71A-0B2C16F9FF62}">
  <a:tblStyle styleId="{C0D6798C-284A-4889-A71A-0B2C16F9FF62}"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font" Target="fonts/PortLligatSans-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Nunito-regular.fntdata"/><Relationship Id="rId50" Type="http://schemas.openxmlformats.org/officeDocument/2006/relationships/font" Target="fonts/Telex-regular.fntdata"/><Relationship Id="rId53" Type="http://schemas.openxmlformats.org/officeDocument/2006/relationships/font" Target="fonts/Nunito-italic.fntdata"/><Relationship Id="rId52" Type="http://schemas.openxmlformats.org/officeDocument/2006/relationships/font" Target="fonts/Nunito-bold.fntdata"/><Relationship Id="rId11" Type="http://schemas.openxmlformats.org/officeDocument/2006/relationships/slide" Target="slides/slide5.xml"/><Relationship Id="rId55" Type="http://schemas.openxmlformats.org/officeDocument/2006/relationships/font" Target="fonts/NunitoLight-regular.fntdata"/><Relationship Id="rId10" Type="http://schemas.openxmlformats.org/officeDocument/2006/relationships/slide" Target="slides/slide4.xml"/><Relationship Id="rId54" Type="http://schemas.openxmlformats.org/officeDocument/2006/relationships/font" Target="fonts/Nunito-boldItalic.fntdata"/><Relationship Id="rId13" Type="http://schemas.openxmlformats.org/officeDocument/2006/relationships/slide" Target="slides/slide7.xml"/><Relationship Id="rId57" Type="http://schemas.openxmlformats.org/officeDocument/2006/relationships/font" Target="fonts/NunitoLight-italic.fntdata"/><Relationship Id="rId12" Type="http://schemas.openxmlformats.org/officeDocument/2006/relationships/slide" Target="slides/slide6.xml"/><Relationship Id="rId56" Type="http://schemas.openxmlformats.org/officeDocument/2006/relationships/font" Target="fonts/NunitoLight-bold.fntdata"/><Relationship Id="rId15" Type="http://schemas.openxmlformats.org/officeDocument/2006/relationships/slide" Target="slides/slide9.xml"/><Relationship Id="rId14" Type="http://schemas.openxmlformats.org/officeDocument/2006/relationships/slide" Target="slides/slide8.xml"/><Relationship Id="rId58" Type="http://schemas.openxmlformats.org/officeDocument/2006/relationships/font" Target="fonts/NunitoLight-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a79707b33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g2a79707b339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a79707b339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5" name="Google Shape;195;g2a79707b339_0_1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a79707b339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8" name="Google Shape;208;g2a79707b339_0_1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a79707b339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0" name="Google Shape;220;g2a79707b339_0_1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2a79707b339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0" name="Google Shape;230;g2a79707b339_0_1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050">
                <a:solidFill>
                  <a:srgbClr val="37352F"/>
                </a:solidFill>
                <a:latin typeface="Courier New"/>
                <a:ea typeface="Courier New"/>
                <a:cs typeface="Courier New"/>
                <a:sym typeface="Courier New"/>
              </a:rPr>
              <a:t>E</a:t>
            </a:r>
            <a:r>
              <a:rPr lang="en" sz="1050">
                <a:solidFill>
                  <a:srgbClr val="999999"/>
                </a:solidFill>
                <a:latin typeface="Courier New"/>
                <a:ea typeface="Courier New"/>
                <a:cs typeface="Courier New"/>
                <a:sym typeface="Courier New"/>
              </a:rPr>
              <a:t>[</a:t>
            </a:r>
            <a:r>
              <a:rPr lang="en" sz="1050">
                <a:solidFill>
                  <a:srgbClr val="DD4A68"/>
                </a:solidFill>
                <a:latin typeface="Courier New"/>
                <a:ea typeface="Courier New"/>
                <a:cs typeface="Courier New"/>
                <a:sym typeface="Courier New"/>
              </a:rPr>
              <a:t>\mathcal</a:t>
            </a:r>
            <a:r>
              <a:rPr lang="en" sz="1050">
                <a:solidFill>
                  <a:srgbClr val="37352F"/>
                </a:solidFill>
                <a:latin typeface="Courier New"/>
                <a:ea typeface="Courier New"/>
                <a:cs typeface="Courier New"/>
                <a:sym typeface="Courier New"/>
              </a:rPr>
              <a:t> L</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2</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2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4</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4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8</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8 + </a:t>
            </a:r>
            <a:r>
              <a:rPr lang="en" sz="1050">
                <a:solidFill>
                  <a:srgbClr val="DD4A68"/>
                </a:solidFill>
                <a:latin typeface="Courier New"/>
                <a:ea typeface="Courier New"/>
                <a:cs typeface="Courier New"/>
                <a:sym typeface="Courier New"/>
              </a:rPr>
              <a:t>\cdots</a:t>
            </a:r>
            <a:r>
              <a:rPr lang="en" sz="1050">
                <a:solidFill>
                  <a:srgbClr val="37352F"/>
                </a:solidFill>
                <a:latin typeface="Courier New"/>
                <a:ea typeface="Courier New"/>
                <a:cs typeface="Courier New"/>
                <a:sym typeface="Courier New"/>
              </a:rPr>
              <a:t> =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 +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 + </a:t>
            </a:r>
            <a:r>
              <a:rPr lang="en" sz="1050">
                <a:solidFill>
                  <a:srgbClr val="DD4A68"/>
                </a:solidFill>
                <a:latin typeface="Courier New"/>
                <a:ea typeface="Courier New"/>
                <a:cs typeface="Courier New"/>
                <a:sym typeface="Courier New"/>
              </a:rPr>
              <a:t>\cdots</a:t>
            </a:r>
            <a:r>
              <a:rPr lang="en" sz="1050">
                <a:solidFill>
                  <a:srgbClr val="37352F"/>
                </a:solidFill>
                <a:latin typeface="Courier New"/>
                <a:ea typeface="Courier New"/>
                <a:cs typeface="Courier New"/>
                <a:sym typeface="Courier New"/>
              </a:rPr>
              <a:t> = </a:t>
            </a:r>
            <a:r>
              <a:rPr lang="en" sz="1050">
                <a:solidFill>
                  <a:srgbClr val="DD4A68"/>
                </a:solidFill>
                <a:latin typeface="Courier New"/>
                <a:ea typeface="Courier New"/>
                <a:cs typeface="Courier New"/>
                <a:sym typeface="Courier New"/>
              </a:rPr>
              <a:t>\$\infty</a:t>
            </a:r>
            <a:endParaRPr sz="1050">
              <a:solidFill>
                <a:srgbClr val="37352F"/>
              </a:solidFill>
              <a:latin typeface="Courier New"/>
              <a:ea typeface="Courier New"/>
              <a:cs typeface="Courier New"/>
              <a:sym typeface="Courier New"/>
            </a:endParaRPr>
          </a:p>
          <a:p>
            <a:pPr indent="0" lvl="0" marL="0" rtl="0" algn="l">
              <a:lnSpc>
                <a:spcPct val="115000"/>
              </a:lnSpc>
              <a:spcBef>
                <a:spcPts val="0"/>
              </a:spcBef>
              <a:spcAft>
                <a:spcPts val="0"/>
              </a:spcAft>
              <a:buSzPts val="1100"/>
              <a:buNone/>
            </a:pPr>
            <a:r>
              <a:rPr lang="en" sz="1050">
                <a:solidFill>
                  <a:srgbClr val="37352F"/>
                </a:solidFill>
                <a:latin typeface="Courier New"/>
                <a:ea typeface="Courier New"/>
                <a:cs typeface="Courier New"/>
                <a:sym typeface="Courier New"/>
              </a:rPr>
              <a:t>E</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U(</a:t>
            </a:r>
            <a:r>
              <a:rPr lang="en" sz="1050">
                <a:solidFill>
                  <a:srgbClr val="DD4A68"/>
                </a:solidFill>
                <a:latin typeface="Courier New"/>
                <a:ea typeface="Courier New"/>
                <a:cs typeface="Courier New"/>
                <a:sym typeface="Courier New"/>
              </a:rPr>
              <a:t>\mathcal</a:t>
            </a:r>
            <a:r>
              <a:rPr lang="en" sz="1050">
                <a:solidFill>
                  <a:srgbClr val="37352F"/>
                </a:solidFill>
                <a:latin typeface="Courier New"/>
                <a:ea typeface="Courier New"/>
                <a:cs typeface="Courier New"/>
                <a:sym typeface="Courier New"/>
              </a:rPr>
              <a:t> L)</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2</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\log</a:t>
            </a:r>
            <a:r>
              <a:rPr lang="en" sz="1050">
                <a:solidFill>
                  <a:srgbClr val="37352F"/>
                </a:solidFill>
                <a:latin typeface="Courier New"/>
                <a:ea typeface="Courier New"/>
                <a:cs typeface="Courier New"/>
                <a:sym typeface="Courier New"/>
              </a:rPr>
              <a:t>_22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4</a:t>
            </a:r>
            <a:r>
              <a:rPr lang="en" sz="1050">
                <a:solidFill>
                  <a:srgbClr val="999999"/>
                </a:solidFill>
                <a:latin typeface="Courier New"/>
                <a:ea typeface="Courier New"/>
                <a:cs typeface="Courier New"/>
                <a:sym typeface="Courier New"/>
              </a:rPr>
              <a:t>}</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\log</a:t>
            </a:r>
            <a:r>
              <a:rPr lang="en" sz="1050">
                <a:solidFill>
                  <a:srgbClr val="37352F"/>
                </a:solidFill>
                <a:latin typeface="Courier New"/>
                <a:ea typeface="Courier New"/>
                <a:cs typeface="Courier New"/>
                <a:sym typeface="Courier New"/>
              </a:rPr>
              <a:t>_24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8</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\log</a:t>
            </a:r>
            <a:r>
              <a:rPr lang="en" sz="1050">
                <a:solidFill>
                  <a:srgbClr val="37352F"/>
                </a:solidFill>
                <a:latin typeface="Courier New"/>
                <a:ea typeface="Courier New"/>
                <a:cs typeface="Courier New"/>
                <a:sym typeface="Courier New"/>
              </a:rPr>
              <a:t>_28 + </a:t>
            </a:r>
            <a:r>
              <a:rPr lang="en" sz="1050">
                <a:solidFill>
                  <a:srgbClr val="DD4A68"/>
                </a:solidFill>
                <a:latin typeface="Courier New"/>
                <a:ea typeface="Courier New"/>
                <a:cs typeface="Courier New"/>
                <a:sym typeface="Courier New"/>
              </a:rPr>
              <a:t>\cdots</a:t>
            </a:r>
            <a:r>
              <a:rPr lang="en" sz="1050">
                <a:solidFill>
                  <a:srgbClr val="37352F"/>
                </a:solidFill>
                <a:latin typeface="Courier New"/>
                <a:ea typeface="Courier New"/>
                <a:cs typeface="Courier New"/>
                <a:sym typeface="Courier New"/>
              </a:rPr>
              <a:t> = 2.</a:t>
            </a:r>
            <a:endParaRPr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a79707b339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8" name="Google Shape;248;g2a79707b339_0_1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050">
                <a:solidFill>
                  <a:srgbClr val="37352F"/>
                </a:solidFill>
                <a:latin typeface="Courier New"/>
                <a:ea typeface="Courier New"/>
                <a:cs typeface="Courier New"/>
                <a:sym typeface="Courier New"/>
              </a:rPr>
              <a:t>E</a:t>
            </a:r>
            <a:r>
              <a:rPr lang="en" sz="1050">
                <a:solidFill>
                  <a:srgbClr val="999999"/>
                </a:solidFill>
                <a:latin typeface="Courier New"/>
                <a:ea typeface="Courier New"/>
                <a:cs typeface="Courier New"/>
                <a:sym typeface="Courier New"/>
              </a:rPr>
              <a:t>[</a:t>
            </a:r>
            <a:r>
              <a:rPr lang="en" sz="1050">
                <a:solidFill>
                  <a:srgbClr val="DD4A68"/>
                </a:solidFill>
                <a:latin typeface="Courier New"/>
                <a:ea typeface="Courier New"/>
                <a:cs typeface="Courier New"/>
                <a:sym typeface="Courier New"/>
              </a:rPr>
              <a:t>\mathcal</a:t>
            </a:r>
            <a:r>
              <a:rPr lang="en" sz="1050">
                <a:solidFill>
                  <a:srgbClr val="37352F"/>
                </a:solidFill>
                <a:latin typeface="Courier New"/>
                <a:ea typeface="Courier New"/>
                <a:cs typeface="Courier New"/>
                <a:sym typeface="Courier New"/>
              </a:rPr>
              <a:t> L</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2</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2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4</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4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8</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8 + </a:t>
            </a:r>
            <a:r>
              <a:rPr lang="en" sz="1050">
                <a:solidFill>
                  <a:srgbClr val="DD4A68"/>
                </a:solidFill>
                <a:latin typeface="Courier New"/>
                <a:ea typeface="Courier New"/>
                <a:cs typeface="Courier New"/>
                <a:sym typeface="Courier New"/>
              </a:rPr>
              <a:t>\cdots</a:t>
            </a:r>
            <a:r>
              <a:rPr lang="en" sz="1050">
                <a:solidFill>
                  <a:srgbClr val="37352F"/>
                </a:solidFill>
                <a:latin typeface="Courier New"/>
                <a:ea typeface="Courier New"/>
                <a:cs typeface="Courier New"/>
                <a:sym typeface="Courier New"/>
              </a:rPr>
              <a:t> =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 +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 + </a:t>
            </a:r>
            <a:r>
              <a:rPr lang="en" sz="1050">
                <a:solidFill>
                  <a:srgbClr val="DD4A68"/>
                </a:solidFill>
                <a:latin typeface="Courier New"/>
                <a:ea typeface="Courier New"/>
                <a:cs typeface="Courier New"/>
                <a:sym typeface="Courier New"/>
              </a:rPr>
              <a:t>\cdots</a:t>
            </a:r>
            <a:r>
              <a:rPr lang="en" sz="1050">
                <a:solidFill>
                  <a:srgbClr val="37352F"/>
                </a:solidFill>
                <a:latin typeface="Courier New"/>
                <a:ea typeface="Courier New"/>
                <a:cs typeface="Courier New"/>
                <a:sym typeface="Courier New"/>
              </a:rPr>
              <a:t> = </a:t>
            </a:r>
            <a:r>
              <a:rPr lang="en" sz="1050">
                <a:solidFill>
                  <a:srgbClr val="DD4A68"/>
                </a:solidFill>
                <a:latin typeface="Courier New"/>
                <a:ea typeface="Courier New"/>
                <a:cs typeface="Courier New"/>
                <a:sym typeface="Courier New"/>
              </a:rPr>
              <a:t>\$\infty</a:t>
            </a:r>
            <a:endParaRPr sz="1050">
              <a:solidFill>
                <a:srgbClr val="37352F"/>
              </a:solidFill>
              <a:latin typeface="Courier New"/>
              <a:ea typeface="Courier New"/>
              <a:cs typeface="Courier New"/>
              <a:sym typeface="Courier New"/>
            </a:endParaRPr>
          </a:p>
          <a:p>
            <a:pPr indent="0" lvl="0" marL="0" rtl="0" algn="l">
              <a:lnSpc>
                <a:spcPct val="115000"/>
              </a:lnSpc>
              <a:spcBef>
                <a:spcPts val="0"/>
              </a:spcBef>
              <a:spcAft>
                <a:spcPts val="0"/>
              </a:spcAft>
              <a:buSzPts val="1100"/>
              <a:buNone/>
            </a:pPr>
            <a:r>
              <a:rPr lang="en" sz="1050">
                <a:solidFill>
                  <a:srgbClr val="37352F"/>
                </a:solidFill>
                <a:latin typeface="Courier New"/>
                <a:ea typeface="Courier New"/>
                <a:cs typeface="Courier New"/>
                <a:sym typeface="Courier New"/>
              </a:rPr>
              <a:t>E</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U(</a:t>
            </a:r>
            <a:r>
              <a:rPr lang="en" sz="1050">
                <a:solidFill>
                  <a:srgbClr val="DD4A68"/>
                </a:solidFill>
                <a:latin typeface="Courier New"/>
                <a:ea typeface="Courier New"/>
                <a:cs typeface="Courier New"/>
                <a:sym typeface="Courier New"/>
              </a:rPr>
              <a:t>\mathcal</a:t>
            </a:r>
            <a:r>
              <a:rPr lang="en" sz="1050">
                <a:solidFill>
                  <a:srgbClr val="37352F"/>
                </a:solidFill>
                <a:latin typeface="Courier New"/>
                <a:ea typeface="Courier New"/>
                <a:cs typeface="Courier New"/>
                <a:sym typeface="Courier New"/>
              </a:rPr>
              <a:t> L)</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2</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\log</a:t>
            </a:r>
            <a:r>
              <a:rPr lang="en" sz="1050">
                <a:solidFill>
                  <a:srgbClr val="37352F"/>
                </a:solidFill>
                <a:latin typeface="Courier New"/>
                <a:ea typeface="Courier New"/>
                <a:cs typeface="Courier New"/>
                <a:sym typeface="Courier New"/>
              </a:rPr>
              <a:t>_22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4</a:t>
            </a:r>
            <a:r>
              <a:rPr lang="en" sz="1050">
                <a:solidFill>
                  <a:srgbClr val="999999"/>
                </a:solidFill>
                <a:latin typeface="Courier New"/>
                <a:ea typeface="Courier New"/>
                <a:cs typeface="Courier New"/>
                <a:sym typeface="Courier New"/>
              </a:rPr>
              <a:t>}</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\log</a:t>
            </a:r>
            <a:r>
              <a:rPr lang="en" sz="1050">
                <a:solidFill>
                  <a:srgbClr val="37352F"/>
                </a:solidFill>
                <a:latin typeface="Courier New"/>
                <a:ea typeface="Courier New"/>
                <a:cs typeface="Courier New"/>
                <a:sym typeface="Courier New"/>
              </a:rPr>
              <a:t>_24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8</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\log</a:t>
            </a:r>
            <a:r>
              <a:rPr lang="en" sz="1050">
                <a:solidFill>
                  <a:srgbClr val="37352F"/>
                </a:solidFill>
                <a:latin typeface="Courier New"/>
                <a:ea typeface="Courier New"/>
                <a:cs typeface="Courier New"/>
                <a:sym typeface="Courier New"/>
              </a:rPr>
              <a:t>_28 + </a:t>
            </a:r>
            <a:r>
              <a:rPr lang="en" sz="1050">
                <a:solidFill>
                  <a:srgbClr val="DD4A68"/>
                </a:solidFill>
                <a:latin typeface="Courier New"/>
                <a:ea typeface="Courier New"/>
                <a:cs typeface="Courier New"/>
                <a:sym typeface="Courier New"/>
              </a:rPr>
              <a:t>\cdots</a:t>
            </a:r>
            <a:r>
              <a:rPr lang="en" sz="1050">
                <a:solidFill>
                  <a:srgbClr val="37352F"/>
                </a:solidFill>
                <a:latin typeface="Courier New"/>
                <a:ea typeface="Courier New"/>
                <a:cs typeface="Courier New"/>
                <a:sym typeface="Courier New"/>
              </a:rPr>
              <a:t> = 2.</a:t>
            </a:r>
            <a:endParaRPr sz="12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a79707b339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9" name="Google Shape;259;g2a79707b339_0_19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050">
                <a:solidFill>
                  <a:srgbClr val="37352F"/>
                </a:solidFill>
                <a:latin typeface="Courier New"/>
                <a:ea typeface="Courier New"/>
                <a:cs typeface="Courier New"/>
                <a:sym typeface="Courier New"/>
              </a:rPr>
              <a:t>E</a:t>
            </a:r>
            <a:r>
              <a:rPr lang="en" sz="1050">
                <a:solidFill>
                  <a:srgbClr val="999999"/>
                </a:solidFill>
                <a:latin typeface="Courier New"/>
                <a:ea typeface="Courier New"/>
                <a:cs typeface="Courier New"/>
                <a:sym typeface="Courier New"/>
              </a:rPr>
              <a:t>[</a:t>
            </a:r>
            <a:r>
              <a:rPr lang="en" sz="1050">
                <a:solidFill>
                  <a:srgbClr val="DD4A68"/>
                </a:solidFill>
                <a:latin typeface="Courier New"/>
                <a:ea typeface="Courier New"/>
                <a:cs typeface="Courier New"/>
                <a:sym typeface="Courier New"/>
              </a:rPr>
              <a:t>\mathcal</a:t>
            </a:r>
            <a:r>
              <a:rPr lang="en" sz="1050">
                <a:solidFill>
                  <a:srgbClr val="37352F"/>
                </a:solidFill>
                <a:latin typeface="Courier New"/>
                <a:ea typeface="Courier New"/>
                <a:cs typeface="Courier New"/>
                <a:sym typeface="Courier New"/>
              </a:rPr>
              <a:t> L</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2</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2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4</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4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8</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8 + </a:t>
            </a:r>
            <a:r>
              <a:rPr lang="en" sz="1050">
                <a:solidFill>
                  <a:srgbClr val="DD4A68"/>
                </a:solidFill>
                <a:latin typeface="Courier New"/>
                <a:ea typeface="Courier New"/>
                <a:cs typeface="Courier New"/>
                <a:sym typeface="Courier New"/>
              </a:rPr>
              <a:t>\cdots</a:t>
            </a:r>
            <a:r>
              <a:rPr lang="en" sz="1050">
                <a:solidFill>
                  <a:srgbClr val="37352F"/>
                </a:solidFill>
                <a:latin typeface="Courier New"/>
                <a:ea typeface="Courier New"/>
                <a:cs typeface="Courier New"/>
                <a:sym typeface="Courier New"/>
              </a:rPr>
              <a:t> =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 +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 + </a:t>
            </a:r>
            <a:r>
              <a:rPr lang="en" sz="1050">
                <a:solidFill>
                  <a:srgbClr val="DD4A68"/>
                </a:solidFill>
                <a:latin typeface="Courier New"/>
                <a:ea typeface="Courier New"/>
                <a:cs typeface="Courier New"/>
                <a:sym typeface="Courier New"/>
              </a:rPr>
              <a:t>\cdots</a:t>
            </a:r>
            <a:r>
              <a:rPr lang="en" sz="1050">
                <a:solidFill>
                  <a:srgbClr val="37352F"/>
                </a:solidFill>
                <a:latin typeface="Courier New"/>
                <a:ea typeface="Courier New"/>
                <a:cs typeface="Courier New"/>
                <a:sym typeface="Courier New"/>
              </a:rPr>
              <a:t> = </a:t>
            </a:r>
            <a:r>
              <a:rPr lang="en" sz="1050">
                <a:solidFill>
                  <a:srgbClr val="DD4A68"/>
                </a:solidFill>
                <a:latin typeface="Courier New"/>
                <a:ea typeface="Courier New"/>
                <a:cs typeface="Courier New"/>
                <a:sym typeface="Courier New"/>
              </a:rPr>
              <a:t>\$\infty</a:t>
            </a:r>
            <a:endParaRPr sz="1050">
              <a:solidFill>
                <a:srgbClr val="37352F"/>
              </a:solidFill>
              <a:latin typeface="Courier New"/>
              <a:ea typeface="Courier New"/>
              <a:cs typeface="Courier New"/>
              <a:sym typeface="Courier New"/>
            </a:endParaRPr>
          </a:p>
          <a:p>
            <a:pPr indent="0" lvl="0" marL="0" rtl="0" algn="l">
              <a:lnSpc>
                <a:spcPct val="115000"/>
              </a:lnSpc>
              <a:spcBef>
                <a:spcPts val="0"/>
              </a:spcBef>
              <a:spcAft>
                <a:spcPts val="0"/>
              </a:spcAft>
              <a:buSzPts val="1100"/>
              <a:buNone/>
            </a:pPr>
            <a:r>
              <a:rPr lang="en" sz="1050">
                <a:solidFill>
                  <a:srgbClr val="37352F"/>
                </a:solidFill>
                <a:latin typeface="Courier New"/>
                <a:ea typeface="Courier New"/>
                <a:cs typeface="Courier New"/>
                <a:sym typeface="Courier New"/>
              </a:rPr>
              <a:t>E</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U(</a:t>
            </a:r>
            <a:r>
              <a:rPr lang="en" sz="1050">
                <a:solidFill>
                  <a:srgbClr val="DD4A68"/>
                </a:solidFill>
                <a:latin typeface="Courier New"/>
                <a:ea typeface="Courier New"/>
                <a:cs typeface="Courier New"/>
                <a:sym typeface="Courier New"/>
              </a:rPr>
              <a:t>\mathcal</a:t>
            </a:r>
            <a:r>
              <a:rPr lang="en" sz="1050">
                <a:solidFill>
                  <a:srgbClr val="37352F"/>
                </a:solidFill>
                <a:latin typeface="Courier New"/>
                <a:ea typeface="Courier New"/>
                <a:cs typeface="Courier New"/>
                <a:sym typeface="Courier New"/>
              </a:rPr>
              <a:t> L)</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2</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\log</a:t>
            </a:r>
            <a:r>
              <a:rPr lang="en" sz="1050">
                <a:solidFill>
                  <a:srgbClr val="37352F"/>
                </a:solidFill>
                <a:latin typeface="Courier New"/>
                <a:ea typeface="Courier New"/>
                <a:cs typeface="Courier New"/>
                <a:sym typeface="Courier New"/>
              </a:rPr>
              <a:t>_22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4</a:t>
            </a:r>
            <a:r>
              <a:rPr lang="en" sz="1050">
                <a:solidFill>
                  <a:srgbClr val="999999"/>
                </a:solidFill>
                <a:latin typeface="Courier New"/>
                <a:ea typeface="Courier New"/>
                <a:cs typeface="Courier New"/>
                <a:sym typeface="Courier New"/>
              </a:rPr>
              <a:t>}</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\log</a:t>
            </a:r>
            <a:r>
              <a:rPr lang="en" sz="1050">
                <a:solidFill>
                  <a:srgbClr val="37352F"/>
                </a:solidFill>
                <a:latin typeface="Courier New"/>
                <a:ea typeface="Courier New"/>
                <a:cs typeface="Courier New"/>
                <a:sym typeface="Courier New"/>
              </a:rPr>
              <a:t>_24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8</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\log</a:t>
            </a:r>
            <a:r>
              <a:rPr lang="en" sz="1050">
                <a:solidFill>
                  <a:srgbClr val="37352F"/>
                </a:solidFill>
                <a:latin typeface="Courier New"/>
                <a:ea typeface="Courier New"/>
                <a:cs typeface="Courier New"/>
                <a:sym typeface="Courier New"/>
              </a:rPr>
              <a:t>_28 + </a:t>
            </a:r>
            <a:r>
              <a:rPr lang="en" sz="1050">
                <a:solidFill>
                  <a:srgbClr val="DD4A68"/>
                </a:solidFill>
                <a:latin typeface="Courier New"/>
                <a:ea typeface="Courier New"/>
                <a:cs typeface="Courier New"/>
                <a:sym typeface="Courier New"/>
              </a:rPr>
              <a:t>\cdots</a:t>
            </a:r>
            <a:r>
              <a:rPr lang="en" sz="1050">
                <a:solidFill>
                  <a:srgbClr val="37352F"/>
                </a:solidFill>
                <a:latin typeface="Courier New"/>
                <a:ea typeface="Courier New"/>
                <a:cs typeface="Courier New"/>
                <a:sym typeface="Courier New"/>
              </a:rPr>
              <a:t> = 2.</a:t>
            </a:r>
            <a:endParaRPr sz="12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a79707b339_0_2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1" name="Google Shape;271;g2a79707b339_0_20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050">
                <a:solidFill>
                  <a:srgbClr val="37352F"/>
                </a:solidFill>
                <a:latin typeface="Courier New"/>
                <a:ea typeface="Courier New"/>
                <a:cs typeface="Courier New"/>
                <a:sym typeface="Courier New"/>
              </a:rPr>
              <a:t>E</a:t>
            </a:r>
            <a:r>
              <a:rPr lang="en" sz="1050">
                <a:solidFill>
                  <a:srgbClr val="999999"/>
                </a:solidFill>
                <a:latin typeface="Courier New"/>
                <a:ea typeface="Courier New"/>
                <a:cs typeface="Courier New"/>
                <a:sym typeface="Courier New"/>
              </a:rPr>
              <a:t>[</a:t>
            </a:r>
            <a:r>
              <a:rPr lang="en" sz="1050">
                <a:solidFill>
                  <a:srgbClr val="DD4A68"/>
                </a:solidFill>
                <a:latin typeface="Courier New"/>
                <a:ea typeface="Courier New"/>
                <a:cs typeface="Courier New"/>
                <a:sym typeface="Courier New"/>
              </a:rPr>
              <a:t>\mathcal</a:t>
            </a:r>
            <a:r>
              <a:rPr lang="en" sz="1050">
                <a:solidFill>
                  <a:srgbClr val="37352F"/>
                </a:solidFill>
                <a:latin typeface="Courier New"/>
                <a:ea typeface="Courier New"/>
                <a:cs typeface="Courier New"/>
                <a:sym typeface="Courier New"/>
              </a:rPr>
              <a:t> L</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2</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2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4</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4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8</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8 + </a:t>
            </a:r>
            <a:r>
              <a:rPr lang="en" sz="1050">
                <a:solidFill>
                  <a:srgbClr val="DD4A68"/>
                </a:solidFill>
                <a:latin typeface="Courier New"/>
                <a:ea typeface="Courier New"/>
                <a:cs typeface="Courier New"/>
                <a:sym typeface="Courier New"/>
              </a:rPr>
              <a:t>\cdots</a:t>
            </a:r>
            <a:r>
              <a:rPr lang="en" sz="1050">
                <a:solidFill>
                  <a:srgbClr val="37352F"/>
                </a:solidFill>
                <a:latin typeface="Courier New"/>
                <a:ea typeface="Courier New"/>
                <a:cs typeface="Courier New"/>
                <a:sym typeface="Courier New"/>
              </a:rPr>
              <a:t> =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 +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 + </a:t>
            </a:r>
            <a:r>
              <a:rPr lang="en" sz="1050">
                <a:solidFill>
                  <a:srgbClr val="DD4A68"/>
                </a:solidFill>
                <a:latin typeface="Courier New"/>
                <a:ea typeface="Courier New"/>
                <a:cs typeface="Courier New"/>
                <a:sym typeface="Courier New"/>
              </a:rPr>
              <a:t>\cdots</a:t>
            </a:r>
            <a:r>
              <a:rPr lang="en" sz="1050">
                <a:solidFill>
                  <a:srgbClr val="37352F"/>
                </a:solidFill>
                <a:latin typeface="Courier New"/>
                <a:ea typeface="Courier New"/>
                <a:cs typeface="Courier New"/>
                <a:sym typeface="Courier New"/>
              </a:rPr>
              <a:t> = </a:t>
            </a:r>
            <a:r>
              <a:rPr lang="en" sz="1050">
                <a:solidFill>
                  <a:srgbClr val="DD4A68"/>
                </a:solidFill>
                <a:latin typeface="Courier New"/>
                <a:ea typeface="Courier New"/>
                <a:cs typeface="Courier New"/>
                <a:sym typeface="Courier New"/>
              </a:rPr>
              <a:t>\$\infty</a:t>
            </a:r>
            <a:endParaRPr sz="1050">
              <a:solidFill>
                <a:srgbClr val="37352F"/>
              </a:solidFill>
              <a:latin typeface="Courier New"/>
              <a:ea typeface="Courier New"/>
              <a:cs typeface="Courier New"/>
              <a:sym typeface="Courier New"/>
            </a:endParaRPr>
          </a:p>
          <a:p>
            <a:pPr indent="0" lvl="0" marL="0" rtl="0" algn="l">
              <a:lnSpc>
                <a:spcPct val="115000"/>
              </a:lnSpc>
              <a:spcBef>
                <a:spcPts val="0"/>
              </a:spcBef>
              <a:spcAft>
                <a:spcPts val="0"/>
              </a:spcAft>
              <a:buSzPts val="1100"/>
              <a:buNone/>
            </a:pPr>
            <a:r>
              <a:rPr lang="en" sz="1050">
                <a:solidFill>
                  <a:srgbClr val="37352F"/>
                </a:solidFill>
                <a:latin typeface="Courier New"/>
                <a:ea typeface="Courier New"/>
                <a:cs typeface="Courier New"/>
                <a:sym typeface="Courier New"/>
              </a:rPr>
              <a:t>E</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U(</a:t>
            </a:r>
            <a:r>
              <a:rPr lang="en" sz="1050">
                <a:solidFill>
                  <a:srgbClr val="DD4A68"/>
                </a:solidFill>
                <a:latin typeface="Courier New"/>
                <a:ea typeface="Courier New"/>
                <a:cs typeface="Courier New"/>
                <a:sym typeface="Courier New"/>
              </a:rPr>
              <a:t>\mathcal</a:t>
            </a:r>
            <a:r>
              <a:rPr lang="en" sz="1050">
                <a:solidFill>
                  <a:srgbClr val="37352F"/>
                </a:solidFill>
                <a:latin typeface="Courier New"/>
                <a:ea typeface="Courier New"/>
                <a:cs typeface="Courier New"/>
                <a:sym typeface="Courier New"/>
              </a:rPr>
              <a:t> L)</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2</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\log</a:t>
            </a:r>
            <a:r>
              <a:rPr lang="en" sz="1050">
                <a:solidFill>
                  <a:srgbClr val="37352F"/>
                </a:solidFill>
                <a:latin typeface="Courier New"/>
                <a:ea typeface="Courier New"/>
                <a:cs typeface="Courier New"/>
                <a:sym typeface="Courier New"/>
              </a:rPr>
              <a:t>_22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4</a:t>
            </a:r>
            <a:r>
              <a:rPr lang="en" sz="1050">
                <a:solidFill>
                  <a:srgbClr val="999999"/>
                </a:solidFill>
                <a:latin typeface="Courier New"/>
                <a:ea typeface="Courier New"/>
                <a:cs typeface="Courier New"/>
                <a:sym typeface="Courier New"/>
              </a:rPr>
              <a:t>}</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\log</a:t>
            </a:r>
            <a:r>
              <a:rPr lang="en" sz="1050">
                <a:solidFill>
                  <a:srgbClr val="37352F"/>
                </a:solidFill>
                <a:latin typeface="Courier New"/>
                <a:ea typeface="Courier New"/>
                <a:cs typeface="Courier New"/>
                <a:sym typeface="Courier New"/>
              </a:rPr>
              <a:t>_24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8</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\log</a:t>
            </a:r>
            <a:r>
              <a:rPr lang="en" sz="1050">
                <a:solidFill>
                  <a:srgbClr val="37352F"/>
                </a:solidFill>
                <a:latin typeface="Courier New"/>
                <a:ea typeface="Courier New"/>
                <a:cs typeface="Courier New"/>
                <a:sym typeface="Courier New"/>
              </a:rPr>
              <a:t>_28 + </a:t>
            </a:r>
            <a:r>
              <a:rPr lang="en" sz="1050">
                <a:solidFill>
                  <a:srgbClr val="DD4A68"/>
                </a:solidFill>
                <a:latin typeface="Courier New"/>
                <a:ea typeface="Courier New"/>
                <a:cs typeface="Courier New"/>
                <a:sym typeface="Courier New"/>
              </a:rPr>
              <a:t>\cdots</a:t>
            </a:r>
            <a:r>
              <a:rPr lang="en" sz="1050">
                <a:solidFill>
                  <a:srgbClr val="37352F"/>
                </a:solidFill>
                <a:latin typeface="Courier New"/>
                <a:ea typeface="Courier New"/>
                <a:cs typeface="Courier New"/>
                <a:sym typeface="Courier New"/>
              </a:rPr>
              <a:t> = 2.</a:t>
            </a:r>
            <a:endParaRPr sz="12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2a79707b339_0_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3" name="Google Shape;283;g2a79707b339_0_2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050">
                <a:solidFill>
                  <a:srgbClr val="37352F"/>
                </a:solidFill>
                <a:latin typeface="Courier New"/>
                <a:ea typeface="Courier New"/>
                <a:cs typeface="Courier New"/>
                <a:sym typeface="Courier New"/>
              </a:rPr>
              <a:t>E</a:t>
            </a:r>
            <a:r>
              <a:rPr lang="en" sz="1050">
                <a:solidFill>
                  <a:srgbClr val="999999"/>
                </a:solidFill>
                <a:latin typeface="Courier New"/>
                <a:ea typeface="Courier New"/>
                <a:cs typeface="Courier New"/>
                <a:sym typeface="Courier New"/>
              </a:rPr>
              <a:t>[</a:t>
            </a:r>
            <a:r>
              <a:rPr lang="en" sz="1050">
                <a:solidFill>
                  <a:srgbClr val="DD4A68"/>
                </a:solidFill>
                <a:latin typeface="Courier New"/>
                <a:ea typeface="Courier New"/>
                <a:cs typeface="Courier New"/>
                <a:sym typeface="Courier New"/>
              </a:rPr>
              <a:t>\mathcal</a:t>
            </a:r>
            <a:r>
              <a:rPr lang="en" sz="1050">
                <a:solidFill>
                  <a:srgbClr val="37352F"/>
                </a:solidFill>
                <a:latin typeface="Courier New"/>
                <a:ea typeface="Courier New"/>
                <a:cs typeface="Courier New"/>
                <a:sym typeface="Courier New"/>
              </a:rPr>
              <a:t> L</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2</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2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4</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4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8</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8 + </a:t>
            </a:r>
            <a:r>
              <a:rPr lang="en" sz="1050">
                <a:solidFill>
                  <a:srgbClr val="DD4A68"/>
                </a:solidFill>
                <a:latin typeface="Courier New"/>
                <a:ea typeface="Courier New"/>
                <a:cs typeface="Courier New"/>
                <a:sym typeface="Courier New"/>
              </a:rPr>
              <a:t>\cdots</a:t>
            </a:r>
            <a:r>
              <a:rPr lang="en" sz="1050">
                <a:solidFill>
                  <a:srgbClr val="37352F"/>
                </a:solidFill>
                <a:latin typeface="Courier New"/>
                <a:ea typeface="Courier New"/>
                <a:cs typeface="Courier New"/>
                <a:sym typeface="Courier New"/>
              </a:rPr>
              <a:t> =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 +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 </a:t>
            </a:r>
            <a:r>
              <a:rPr lang="en" sz="1050">
                <a:solidFill>
                  <a:srgbClr val="DD4A68"/>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 + </a:t>
            </a:r>
            <a:r>
              <a:rPr lang="en" sz="1050">
                <a:solidFill>
                  <a:srgbClr val="DD4A68"/>
                </a:solidFill>
                <a:latin typeface="Courier New"/>
                <a:ea typeface="Courier New"/>
                <a:cs typeface="Courier New"/>
                <a:sym typeface="Courier New"/>
              </a:rPr>
              <a:t>\cdots</a:t>
            </a:r>
            <a:r>
              <a:rPr lang="en" sz="1050">
                <a:solidFill>
                  <a:srgbClr val="37352F"/>
                </a:solidFill>
                <a:latin typeface="Courier New"/>
                <a:ea typeface="Courier New"/>
                <a:cs typeface="Courier New"/>
                <a:sym typeface="Courier New"/>
              </a:rPr>
              <a:t> = </a:t>
            </a:r>
            <a:r>
              <a:rPr lang="en" sz="1050">
                <a:solidFill>
                  <a:srgbClr val="DD4A68"/>
                </a:solidFill>
                <a:latin typeface="Courier New"/>
                <a:ea typeface="Courier New"/>
                <a:cs typeface="Courier New"/>
                <a:sym typeface="Courier New"/>
              </a:rPr>
              <a:t>\$\infty</a:t>
            </a:r>
            <a:endParaRPr sz="1050">
              <a:solidFill>
                <a:srgbClr val="37352F"/>
              </a:solidFill>
              <a:latin typeface="Courier New"/>
              <a:ea typeface="Courier New"/>
              <a:cs typeface="Courier New"/>
              <a:sym typeface="Courier New"/>
            </a:endParaRPr>
          </a:p>
          <a:p>
            <a:pPr indent="0" lvl="0" marL="0" rtl="0" algn="l">
              <a:lnSpc>
                <a:spcPct val="115000"/>
              </a:lnSpc>
              <a:spcBef>
                <a:spcPts val="0"/>
              </a:spcBef>
              <a:spcAft>
                <a:spcPts val="0"/>
              </a:spcAft>
              <a:buSzPts val="1100"/>
              <a:buNone/>
            </a:pPr>
            <a:r>
              <a:rPr lang="en" sz="1050">
                <a:solidFill>
                  <a:srgbClr val="37352F"/>
                </a:solidFill>
                <a:latin typeface="Courier New"/>
                <a:ea typeface="Courier New"/>
                <a:cs typeface="Courier New"/>
                <a:sym typeface="Courier New"/>
              </a:rPr>
              <a:t>E</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U(</a:t>
            </a:r>
            <a:r>
              <a:rPr lang="en" sz="1050">
                <a:solidFill>
                  <a:srgbClr val="DD4A68"/>
                </a:solidFill>
                <a:latin typeface="Courier New"/>
                <a:ea typeface="Courier New"/>
                <a:cs typeface="Courier New"/>
                <a:sym typeface="Courier New"/>
              </a:rPr>
              <a:t>\mathcal</a:t>
            </a:r>
            <a:r>
              <a:rPr lang="en" sz="1050">
                <a:solidFill>
                  <a:srgbClr val="37352F"/>
                </a:solidFill>
                <a:latin typeface="Courier New"/>
                <a:ea typeface="Courier New"/>
                <a:cs typeface="Courier New"/>
                <a:sym typeface="Courier New"/>
              </a:rPr>
              <a:t> L)</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2</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\log</a:t>
            </a:r>
            <a:r>
              <a:rPr lang="en" sz="1050">
                <a:solidFill>
                  <a:srgbClr val="37352F"/>
                </a:solidFill>
                <a:latin typeface="Courier New"/>
                <a:ea typeface="Courier New"/>
                <a:cs typeface="Courier New"/>
                <a:sym typeface="Courier New"/>
              </a:rPr>
              <a:t>_22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4</a:t>
            </a:r>
            <a:r>
              <a:rPr lang="en" sz="1050">
                <a:solidFill>
                  <a:srgbClr val="999999"/>
                </a:solidFill>
                <a:latin typeface="Courier New"/>
                <a:ea typeface="Courier New"/>
                <a:cs typeface="Courier New"/>
                <a:sym typeface="Courier New"/>
              </a:rPr>
              <a:t>}</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\log</a:t>
            </a:r>
            <a:r>
              <a:rPr lang="en" sz="1050">
                <a:solidFill>
                  <a:srgbClr val="37352F"/>
                </a:solidFill>
                <a:latin typeface="Courier New"/>
                <a:ea typeface="Courier New"/>
                <a:cs typeface="Courier New"/>
                <a:sym typeface="Courier New"/>
              </a:rPr>
              <a:t>_24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8</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\log</a:t>
            </a:r>
            <a:r>
              <a:rPr lang="en" sz="1050">
                <a:solidFill>
                  <a:srgbClr val="37352F"/>
                </a:solidFill>
                <a:latin typeface="Courier New"/>
                <a:ea typeface="Courier New"/>
                <a:cs typeface="Courier New"/>
                <a:sym typeface="Courier New"/>
              </a:rPr>
              <a:t>_28 + </a:t>
            </a:r>
            <a:r>
              <a:rPr lang="en" sz="1050">
                <a:solidFill>
                  <a:srgbClr val="DD4A68"/>
                </a:solidFill>
                <a:latin typeface="Courier New"/>
                <a:ea typeface="Courier New"/>
                <a:cs typeface="Courier New"/>
                <a:sym typeface="Courier New"/>
              </a:rPr>
              <a:t>\cdots</a:t>
            </a:r>
            <a:r>
              <a:rPr lang="en" sz="1050">
                <a:solidFill>
                  <a:srgbClr val="37352F"/>
                </a:solidFill>
                <a:latin typeface="Courier New"/>
                <a:ea typeface="Courier New"/>
                <a:cs typeface="Courier New"/>
                <a:sym typeface="Courier New"/>
              </a:rPr>
              <a:t> = 2.</a:t>
            </a:r>
            <a:endParaRPr sz="120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2a79707b339_0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6" name="Google Shape;296;g2a79707b339_0_2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a79707b339_0_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5" name="Google Shape;305;g2a79707b339_0_2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2a79707b339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 name="Google Shape;60;g2a79707b339_0_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a79707b339_0_2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3" name="Google Shape;313;g2a79707b339_0_2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2a79707b339_0_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3" name="Google Shape;323;g2a79707b339_0_2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2a79707b339_0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1" name="Google Shape;331;g2a79707b339_0_2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2a79707b339_0_2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1" name="Google Shape;351;g2a79707b339_0_2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2a79707b339_0_2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7" name="Google Shape;357;g2a79707b339_0_2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2a79707b339_0_2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1" name="Google Shape;371;g2a79707b339_0_2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2a79707b339_0_3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2" name="Google Shape;382;g2a79707b339_0_3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2a79707b339_0_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4" name="Google Shape;394;g2a79707b339_0_3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2a79707b339_0_3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6" name="Google Shape;406;g2a79707b339_0_3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a79707b339_0_3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4" name="Google Shape;414;g2a79707b339_0_3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a79707b339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 name="Google Shape;71;g2a79707b339_0_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2a79707b339_0_3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4" name="Google Shape;424;g2a79707b339_0_3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2a79707b339_0_3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4" name="Google Shape;434;g2a79707b339_0_3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2a79707b339_0_3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5" name="Google Shape;445;g2a79707b339_0_3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2a79707b339_0_3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8" name="Google Shape;458;g2a79707b339_0_37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2a79707b339_0_3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1" name="Google Shape;471;g2a79707b339_0_3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2a79707b339_0_3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4" name="Google Shape;484;g2a79707b339_0_3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2a79707b339_0_4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5" name="Google Shape;495;g2a79707b339_0_40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a79707b339_0_4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5" name="Google Shape;505;g2a79707b339_0_4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2a79707b339_0_4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4" name="Google Shape;514;g2a79707b339_0_4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2a79707b339_0_4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5" name="Google Shape;525;g2a79707b339_0_4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a79707b339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 name="Google Shape;81;g2a79707b339_0_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2a79707b339_0_4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8" name="Google Shape;538;g2a79707b339_0_4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2a79707b339_0_4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0" name="Google Shape;550;g2a79707b339_0_4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050">
                <a:solidFill>
                  <a:srgbClr val="37352F"/>
                </a:solidFill>
                <a:latin typeface="Courier New"/>
                <a:ea typeface="Courier New"/>
                <a:cs typeface="Courier New"/>
                <a:sym typeface="Courier New"/>
              </a:rPr>
              <a:t>V(</a:t>
            </a:r>
            <a:r>
              <a:rPr lang="en" sz="1050">
                <a:solidFill>
                  <a:srgbClr val="DD4A68"/>
                </a:solidFill>
                <a:latin typeface="Courier New"/>
                <a:ea typeface="Courier New"/>
                <a:cs typeface="Courier New"/>
                <a:sym typeface="Courier New"/>
              </a:rPr>
              <a:t>\mathcal</a:t>
            </a:r>
            <a:r>
              <a:rPr lang="en" sz="1050">
                <a:solidFill>
                  <a:srgbClr val="37352F"/>
                </a:solidFill>
                <a:latin typeface="Courier New"/>
                <a:ea typeface="Courier New"/>
                <a:cs typeface="Courier New"/>
                <a:sym typeface="Courier New"/>
              </a:rPr>
              <a:t> L) =w(p_1)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v(o_1) + w(p_2)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v(o_2) + </a:t>
            </a:r>
            <a:r>
              <a:rPr lang="en" sz="1050">
                <a:solidFill>
                  <a:srgbClr val="DD4A68"/>
                </a:solidFill>
                <a:latin typeface="Courier New"/>
                <a:ea typeface="Courier New"/>
                <a:cs typeface="Courier New"/>
                <a:sym typeface="Courier New"/>
              </a:rPr>
              <a:t>\cdots</a:t>
            </a:r>
            <a:r>
              <a:rPr lang="en" sz="1050">
                <a:solidFill>
                  <a:srgbClr val="37352F"/>
                </a:solidFill>
                <a:latin typeface="Courier New"/>
                <a:ea typeface="Courier New"/>
                <a:cs typeface="Courier New"/>
                <a:sym typeface="Courier New"/>
              </a:rPr>
              <a:t> + w(p_n)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v(o_n)</a:t>
            </a:r>
            <a:endParaRPr sz="1200">
              <a:solidFill>
                <a:schemeClr val="dk1"/>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2a79707b339_0_4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6" name="Google Shape;566;g2a79707b339_0_4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a79707b339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 name="Google Shape;101;g2a79707b339_0_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050">
                <a:solidFill>
                  <a:srgbClr val="37352F"/>
                </a:solidFill>
                <a:latin typeface="Courier New"/>
                <a:ea typeface="Courier New"/>
                <a:cs typeface="Courier New"/>
                <a:sym typeface="Courier New"/>
              </a:rPr>
              <a:t>u(</a:t>
            </a:r>
            <a:r>
              <a:rPr lang="en" sz="1050">
                <a:solidFill>
                  <a:srgbClr val="DD4A68"/>
                </a:solidFill>
                <a:latin typeface="Courier New"/>
                <a:ea typeface="Courier New"/>
                <a:cs typeface="Courier New"/>
                <a:sym typeface="Courier New"/>
              </a:rPr>
              <a:t>\text</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fruits</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 12a + 10b + 2c,</a:t>
            </a:r>
            <a:endParaRPr sz="1050">
              <a:solidFill>
                <a:srgbClr val="37352F"/>
              </a:solidFill>
              <a:latin typeface="Courier New"/>
              <a:ea typeface="Courier New"/>
              <a:cs typeface="Courier New"/>
              <a:sym typeface="Courier New"/>
            </a:endParaRPr>
          </a:p>
          <a:p>
            <a:pPr indent="0" lvl="0" marL="0" rtl="0" algn="l">
              <a:lnSpc>
                <a:spcPct val="115000"/>
              </a:lnSpc>
              <a:spcBef>
                <a:spcPts val="0"/>
              </a:spcBef>
              <a:spcAft>
                <a:spcPts val="0"/>
              </a:spcAft>
              <a:buSzPts val="1100"/>
              <a:buNone/>
            </a:pPr>
            <a:r>
              <a:rPr lang="en" sz="1050">
                <a:solidFill>
                  <a:srgbClr val="37352F"/>
                </a:solidFill>
                <a:latin typeface="Courier New"/>
                <a:ea typeface="Courier New"/>
                <a:cs typeface="Courier New"/>
                <a:sym typeface="Courier New"/>
              </a:rPr>
              <a:t>u(</a:t>
            </a:r>
            <a:r>
              <a:rPr lang="en" sz="1050">
                <a:solidFill>
                  <a:srgbClr val="DD4A68"/>
                </a:solidFill>
                <a:latin typeface="Courier New"/>
                <a:ea typeface="Courier New"/>
                <a:cs typeface="Courier New"/>
                <a:sym typeface="Courier New"/>
              </a:rPr>
              <a:t>\text</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1 banana</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 10\cdot1 = 10,</a:t>
            </a:r>
            <a:endParaRPr sz="1050">
              <a:solidFill>
                <a:srgbClr val="37352F"/>
              </a:solidFill>
              <a:latin typeface="Courier New"/>
              <a:ea typeface="Courier New"/>
              <a:cs typeface="Courier New"/>
              <a:sym typeface="Courier New"/>
            </a:endParaRPr>
          </a:p>
          <a:p>
            <a:pPr indent="0" lvl="0" marL="0" rtl="0" algn="l">
              <a:lnSpc>
                <a:spcPct val="115000"/>
              </a:lnSpc>
              <a:spcBef>
                <a:spcPts val="0"/>
              </a:spcBef>
              <a:spcAft>
                <a:spcPts val="0"/>
              </a:spcAft>
              <a:buSzPts val="1100"/>
              <a:buNone/>
            </a:pPr>
            <a:r>
              <a:rPr lang="en" sz="1050">
                <a:solidFill>
                  <a:srgbClr val="37352F"/>
                </a:solidFill>
                <a:latin typeface="Courier New"/>
                <a:ea typeface="Courier New"/>
                <a:cs typeface="Courier New"/>
                <a:sym typeface="Courier New"/>
              </a:rPr>
              <a:t>u(</a:t>
            </a:r>
            <a:r>
              <a:rPr lang="en" sz="1050">
                <a:solidFill>
                  <a:srgbClr val="DD4A68"/>
                </a:solidFill>
                <a:latin typeface="Courier New"/>
                <a:ea typeface="Courier New"/>
                <a:cs typeface="Courier New"/>
                <a:sym typeface="Courier New"/>
              </a:rPr>
              <a:t>\text</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no apples, one banana, five cherries</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 (12</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0) + (10</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1)+(2</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5) = 20.</a:t>
            </a:r>
            <a:endParaRPr sz="1050">
              <a:solidFill>
                <a:srgbClr val="37352F"/>
              </a:solidFill>
              <a:latin typeface="Courier New"/>
              <a:ea typeface="Courier New"/>
              <a:cs typeface="Courier New"/>
              <a:sym typeface="Courier New"/>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a79707b339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 name="Google Shape;119;g2a79707b339_0_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a79707b339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9" name="Google Shape;149;g2a79707b339_0_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050">
                <a:solidFill>
                  <a:srgbClr val="DD4A68"/>
                </a:solidFill>
                <a:latin typeface="Courier New"/>
                <a:ea typeface="Courier New"/>
                <a:cs typeface="Courier New"/>
                <a:sym typeface="Courier New"/>
              </a:rPr>
              <a:t>\mathbb</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E</a:t>
            </a:r>
            <a:r>
              <a:rPr lang="en" sz="1050">
                <a:solidFill>
                  <a:srgbClr val="999999"/>
                </a:solidFill>
                <a:latin typeface="Courier New"/>
                <a:ea typeface="Courier New"/>
                <a:cs typeface="Courier New"/>
                <a:sym typeface="Courier New"/>
              </a:rPr>
              <a:t>}[</a:t>
            </a:r>
            <a:r>
              <a:rPr lang="en" sz="1050">
                <a:solidFill>
                  <a:srgbClr val="DD4A68"/>
                </a:solidFill>
                <a:latin typeface="Courier New"/>
                <a:ea typeface="Courier New"/>
                <a:cs typeface="Courier New"/>
                <a:sym typeface="Courier New"/>
              </a:rPr>
              <a:t>\mathcal</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L</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 o_1</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p_1+o_2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p_2 + </a:t>
            </a:r>
            <a:r>
              <a:rPr lang="en" sz="1050">
                <a:solidFill>
                  <a:srgbClr val="DD4A68"/>
                </a:solidFill>
                <a:latin typeface="Courier New"/>
                <a:ea typeface="Courier New"/>
                <a:cs typeface="Courier New"/>
                <a:sym typeface="Courier New"/>
              </a:rPr>
              <a:t>\cdots</a:t>
            </a:r>
            <a:r>
              <a:rPr lang="en" sz="1050">
                <a:solidFill>
                  <a:srgbClr val="37352F"/>
                </a:solidFill>
                <a:latin typeface="Courier New"/>
                <a:ea typeface="Courier New"/>
                <a:cs typeface="Courier New"/>
                <a:sym typeface="Courier New"/>
              </a:rPr>
              <a:t> + o_n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p_n.</a:t>
            </a:r>
            <a:endParaRPr sz="1050">
              <a:solidFill>
                <a:srgbClr val="37352F"/>
              </a:solidFill>
              <a:latin typeface="Courier New"/>
              <a:ea typeface="Courier New"/>
              <a:cs typeface="Courier New"/>
              <a:sym typeface="Courier New"/>
            </a:endParaRPr>
          </a:p>
          <a:p>
            <a:pPr indent="0" lvl="0" marL="0" rtl="0" algn="l">
              <a:lnSpc>
                <a:spcPct val="115000"/>
              </a:lnSpc>
              <a:spcBef>
                <a:spcPts val="0"/>
              </a:spcBef>
              <a:spcAft>
                <a:spcPts val="0"/>
              </a:spcAft>
              <a:buSzPts val="1100"/>
              <a:buNone/>
            </a:pPr>
            <a:r>
              <a:rPr lang="en" sz="1050">
                <a:solidFill>
                  <a:srgbClr val="DD4A68"/>
                </a:solidFill>
                <a:latin typeface="Courier New"/>
                <a:ea typeface="Courier New"/>
                <a:cs typeface="Courier New"/>
                <a:sym typeface="Courier New"/>
              </a:rPr>
              <a:t>\frac</a:t>
            </a:r>
            <a:r>
              <a:rPr lang="en" sz="1050">
                <a:solidFill>
                  <a:srgbClr val="37352F"/>
                </a:solidFill>
                <a:latin typeface="Courier New"/>
                <a:ea typeface="Courier New"/>
                <a:cs typeface="Courier New"/>
                <a:sym typeface="Courier New"/>
              </a:rPr>
              <a:t>16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1 + </a:t>
            </a:r>
            <a:r>
              <a:rPr lang="en" sz="1050">
                <a:solidFill>
                  <a:srgbClr val="DD4A68"/>
                </a:solidFill>
                <a:latin typeface="Courier New"/>
                <a:ea typeface="Courier New"/>
                <a:cs typeface="Courier New"/>
                <a:sym typeface="Courier New"/>
              </a:rPr>
              <a:t>\frac</a:t>
            </a:r>
            <a:r>
              <a:rPr lang="en" sz="1050">
                <a:solidFill>
                  <a:srgbClr val="37352F"/>
                </a:solidFill>
                <a:latin typeface="Courier New"/>
                <a:ea typeface="Courier New"/>
                <a:cs typeface="Courier New"/>
                <a:sym typeface="Courier New"/>
              </a:rPr>
              <a:t>16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2 + </a:t>
            </a:r>
            <a:r>
              <a:rPr lang="en" sz="1050">
                <a:solidFill>
                  <a:srgbClr val="DD4A68"/>
                </a:solidFill>
                <a:latin typeface="Courier New"/>
                <a:ea typeface="Courier New"/>
                <a:cs typeface="Courier New"/>
                <a:sym typeface="Courier New"/>
              </a:rPr>
              <a:t>\frac</a:t>
            </a:r>
            <a:r>
              <a:rPr lang="en" sz="1050">
                <a:solidFill>
                  <a:srgbClr val="37352F"/>
                </a:solidFill>
                <a:latin typeface="Courier New"/>
                <a:ea typeface="Courier New"/>
                <a:cs typeface="Courier New"/>
                <a:sym typeface="Courier New"/>
              </a:rPr>
              <a:t>16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3 + </a:t>
            </a:r>
            <a:r>
              <a:rPr lang="en" sz="1050">
                <a:solidFill>
                  <a:srgbClr val="DD4A68"/>
                </a:solidFill>
                <a:latin typeface="Courier New"/>
                <a:ea typeface="Courier New"/>
                <a:cs typeface="Courier New"/>
                <a:sym typeface="Courier New"/>
              </a:rPr>
              <a:t>\frac</a:t>
            </a:r>
            <a:r>
              <a:rPr lang="en" sz="1050">
                <a:solidFill>
                  <a:srgbClr val="37352F"/>
                </a:solidFill>
                <a:latin typeface="Courier New"/>
                <a:ea typeface="Courier New"/>
                <a:cs typeface="Courier New"/>
                <a:sym typeface="Courier New"/>
              </a:rPr>
              <a:t>16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4 + </a:t>
            </a:r>
            <a:r>
              <a:rPr lang="en" sz="1050">
                <a:solidFill>
                  <a:srgbClr val="DD4A68"/>
                </a:solidFill>
                <a:latin typeface="Courier New"/>
                <a:ea typeface="Courier New"/>
                <a:cs typeface="Courier New"/>
                <a:sym typeface="Courier New"/>
              </a:rPr>
              <a:t>\frac</a:t>
            </a:r>
            <a:r>
              <a:rPr lang="en" sz="1050">
                <a:solidFill>
                  <a:srgbClr val="37352F"/>
                </a:solidFill>
                <a:latin typeface="Courier New"/>
                <a:ea typeface="Courier New"/>
                <a:cs typeface="Courier New"/>
                <a:sym typeface="Courier New"/>
              </a:rPr>
              <a:t>16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5 + </a:t>
            </a:r>
            <a:r>
              <a:rPr lang="en" sz="1050">
                <a:solidFill>
                  <a:srgbClr val="DD4A68"/>
                </a:solidFill>
                <a:latin typeface="Courier New"/>
                <a:ea typeface="Courier New"/>
                <a:cs typeface="Courier New"/>
                <a:sym typeface="Courier New"/>
              </a:rPr>
              <a:t>\frac</a:t>
            </a:r>
            <a:r>
              <a:rPr lang="en" sz="1050">
                <a:solidFill>
                  <a:srgbClr val="37352F"/>
                </a:solidFill>
                <a:latin typeface="Courier New"/>
                <a:ea typeface="Courier New"/>
                <a:cs typeface="Courier New"/>
                <a:sym typeface="Courier New"/>
              </a:rPr>
              <a:t>16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6 = </a:t>
            </a:r>
            <a:r>
              <a:rPr lang="en" sz="1050">
                <a:solidFill>
                  <a:srgbClr val="DD4A68"/>
                </a:solidFill>
                <a:latin typeface="Courier New"/>
                <a:ea typeface="Courier New"/>
                <a:cs typeface="Courier New"/>
                <a:sym typeface="Courier New"/>
              </a:rPr>
              <a:t>\frac</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21</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6</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3.5</a:t>
            </a:r>
            <a:endParaRPr sz="1050">
              <a:solidFill>
                <a:srgbClr val="37352F"/>
              </a:solidFill>
              <a:latin typeface="Courier New"/>
              <a:ea typeface="Courier New"/>
              <a:cs typeface="Courier New"/>
              <a:sym typeface="Courier New"/>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a79707b339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4" name="Google Shape;164;g2a79707b339_0_1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050">
                <a:solidFill>
                  <a:srgbClr val="DD4A68"/>
                </a:solidFill>
                <a:latin typeface="Courier New"/>
                <a:ea typeface="Courier New"/>
                <a:cs typeface="Courier New"/>
                <a:sym typeface="Courier New"/>
              </a:rPr>
              <a:t>\mathbb</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E</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u(</a:t>
            </a:r>
            <a:r>
              <a:rPr lang="en" sz="1050">
                <a:solidFill>
                  <a:srgbClr val="DD4A68"/>
                </a:solidFill>
                <a:latin typeface="Courier New"/>
                <a:ea typeface="Courier New"/>
                <a:cs typeface="Courier New"/>
                <a:sym typeface="Courier New"/>
              </a:rPr>
              <a:t>\mathcal</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L</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=u(o_1)</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p_1+u(o_2)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p_2 + </a:t>
            </a:r>
            <a:r>
              <a:rPr lang="en" sz="1050">
                <a:solidFill>
                  <a:srgbClr val="DD4A68"/>
                </a:solidFill>
                <a:latin typeface="Courier New"/>
                <a:ea typeface="Courier New"/>
                <a:cs typeface="Courier New"/>
                <a:sym typeface="Courier New"/>
              </a:rPr>
              <a:t>\cdots</a:t>
            </a:r>
            <a:r>
              <a:rPr lang="en" sz="1050">
                <a:solidFill>
                  <a:srgbClr val="37352F"/>
                </a:solidFill>
                <a:latin typeface="Courier New"/>
                <a:ea typeface="Courier New"/>
                <a:cs typeface="Courier New"/>
                <a:sym typeface="Courier New"/>
              </a:rPr>
              <a:t> + u(o_n)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p_n.</a:t>
            </a:r>
            <a:endParaRPr sz="1050">
              <a:solidFill>
                <a:srgbClr val="37352F"/>
              </a:solidFill>
              <a:latin typeface="Courier New"/>
              <a:ea typeface="Courier New"/>
              <a:cs typeface="Courier New"/>
              <a:sym typeface="Courier New"/>
            </a:endParaRPr>
          </a:p>
          <a:p>
            <a:pPr indent="0" lvl="0" marL="0" rtl="0" algn="l">
              <a:lnSpc>
                <a:spcPct val="115000"/>
              </a:lnSpc>
              <a:spcBef>
                <a:spcPts val="0"/>
              </a:spcBef>
              <a:spcAft>
                <a:spcPts val="0"/>
              </a:spcAft>
              <a:buSzPts val="1100"/>
              <a:buNone/>
            </a:pPr>
            <a:r>
              <a:rPr lang="en" sz="1050">
                <a:solidFill>
                  <a:srgbClr val="DD4A68"/>
                </a:solidFill>
                <a:latin typeface="Courier New"/>
                <a:ea typeface="Courier New"/>
                <a:cs typeface="Courier New"/>
                <a:sym typeface="Courier New"/>
              </a:rPr>
              <a:t>\frac</a:t>
            </a:r>
            <a:r>
              <a:rPr lang="en" sz="1050">
                <a:solidFill>
                  <a:srgbClr val="37352F"/>
                </a:solidFill>
                <a:latin typeface="Courier New"/>
                <a:ea typeface="Courier New"/>
                <a:cs typeface="Courier New"/>
                <a:sym typeface="Courier New"/>
              </a:rPr>
              <a:t>16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\ln</a:t>
            </a:r>
            <a:r>
              <a:rPr lang="en" sz="1050">
                <a:solidFill>
                  <a:srgbClr val="37352F"/>
                </a:solidFill>
                <a:latin typeface="Courier New"/>
                <a:ea typeface="Courier New"/>
                <a:cs typeface="Courier New"/>
                <a:sym typeface="Courier New"/>
              </a:rPr>
              <a:t>1 + </a:t>
            </a:r>
            <a:r>
              <a:rPr lang="en" sz="1050">
                <a:solidFill>
                  <a:srgbClr val="DD4A68"/>
                </a:solidFill>
                <a:latin typeface="Courier New"/>
                <a:ea typeface="Courier New"/>
                <a:cs typeface="Courier New"/>
                <a:sym typeface="Courier New"/>
              </a:rPr>
              <a:t>\frac</a:t>
            </a:r>
            <a:r>
              <a:rPr lang="en" sz="1050">
                <a:solidFill>
                  <a:srgbClr val="37352F"/>
                </a:solidFill>
                <a:latin typeface="Courier New"/>
                <a:ea typeface="Courier New"/>
                <a:cs typeface="Courier New"/>
                <a:sym typeface="Courier New"/>
              </a:rPr>
              <a:t>16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\ln</a:t>
            </a:r>
            <a:r>
              <a:rPr lang="en" sz="1050">
                <a:solidFill>
                  <a:srgbClr val="37352F"/>
                </a:solidFill>
                <a:latin typeface="Courier New"/>
                <a:ea typeface="Courier New"/>
                <a:cs typeface="Courier New"/>
                <a:sym typeface="Courier New"/>
              </a:rPr>
              <a:t>2 + </a:t>
            </a:r>
            <a:r>
              <a:rPr lang="en" sz="1050">
                <a:solidFill>
                  <a:srgbClr val="DD4A68"/>
                </a:solidFill>
                <a:latin typeface="Courier New"/>
                <a:ea typeface="Courier New"/>
                <a:cs typeface="Courier New"/>
                <a:sym typeface="Courier New"/>
              </a:rPr>
              <a:t>\frac</a:t>
            </a:r>
            <a:r>
              <a:rPr lang="en" sz="1050">
                <a:solidFill>
                  <a:srgbClr val="37352F"/>
                </a:solidFill>
                <a:latin typeface="Courier New"/>
                <a:ea typeface="Courier New"/>
                <a:cs typeface="Courier New"/>
                <a:sym typeface="Courier New"/>
              </a:rPr>
              <a:t>16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\ln</a:t>
            </a:r>
            <a:r>
              <a:rPr lang="en" sz="1050">
                <a:solidFill>
                  <a:srgbClr val="37352F"/>
                </a:solidFill>
                <a:latin typeface="Courier New"/>
                <a:ea typeface="Courier New"/>
                <a:cs typeface="Courier New"/>
                <a:sym typeface="Courier New"/>
              </a:rPr>
              <a:t>3 + </a:t>
            </a:r>
            <a:r>
              <a:rPr lang="en" sz="1050">
                <a:solidFill>
                  <a:srgbClr val="DD4A68"/>
                </a:solidFill>
                <a:latin typeface="Courier New"/>
                <a:ea typeface="Courier New"/>
                <a:cs typeface="Courier New"/>
                <a:sym typeface="Courier New"/>
              </a:rPr>
              <a:t>\frac</a:t>
            </a:r>
            <a:r>
              <a:rPr lang="en" sz="1050">
                <a:solidFill>
                  <a:srgbClr val="37352F"/>
                </a:solidFill>
                <a:latin typeface="Courier New"/>
                <a:ea typeface="Courier New"/>
                <a:cs typeface="Courier New"/>
                <a:sym typeface="Courier New"/>
              </a:rPr>
              <a:t>16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\ln</a:t>
            </a:r>
            <a:r>
              <a:rPr lang="en" sz="1050">
                <a:solidFill>
                  <a:srgbClr val="37352F"/>
                </a:solidFill>
                <a:latin typeface="Courier New"/>
                <a:ea typeface="Courier New"/>
                <a:cs typeface="Courier New"/>
                <a:sym typeface="Courier New"/>
              </a:rPr>
              <a:t>4 + </a:t>
            </a:r>
            <a:r>
              <a:rPr lang="en" sz="1050">
                <a:solidFill>
                  <a:srgbClr val="DD4A68"/>
                </a:solidFill>
                <a:latin typeface="Courier New"/>
                <a:ea typeface="Courier New"/>
                <a:cs typeface="Courier New"/>
                <a:sym typeface="Courier New"/>
              </a:rPr>
              <a:t>\frac</a:t>
            </a:r>
            <a:r>
              <a:rPr lang="en" sz="1050">
                <a:solidFill>
                  <a:srgbClr val="37352F"/>
                </a:solidFill>
                <a:latin typeface="Courier New"/>
                <a:ea typeface="Courier New"/>
                <a:cs typeface="Courier New"/>
                <a:sym typeface="Courier New"/>
              </a:rPr>
              <a:t>16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\ln</a:t>
            </a:r>
            <a:r>
              <a:rPr lang="en" sz="1050">
                <a:solidFill>
                  <a:srgbClr val="37352F"/>
                </a:solidFill>
                <a:latin typeface="Courier New"/>
                <a:ea typeface="Courier New"/>
                <a:cs typeface="Courier New"/>
                <a:sym typeface="Courier New"/>
              </a:rPr>
              <a:t>5 + </a:t>
            </a:r>
            <a:r>
              <a:rPr lang="en" sz="1050">
                <a:solidFill>
                  <a:srgbClr val="DD4A68"/>
                </a:solidFill>
                <a:latin typeface="Courier New"/>
                <a:ea typeface="Courier New"/>
                <a:cs typeface="Courier New"/>
                <a:sym typeface="Courier New"/>
              </a:rPr>
              <a:t>\frac</a:t>
            </a:r>
            <a:r>
              <a:rPr lang="en" sz="1050">
                <a:solidFill>
                  <a:srgbClr val="37352F"/>
                </a:solidFill>
                <a:latin typeface="Courier New"/>
                <a:ea typeface="Courier New"/>
                <a:cs typeface="Courier New"/>
                <a:sym typeface="Courier New"/>
              </a:rPr>
              <a:t>16 </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a:t>
            </a:r>
            <a:r>
              <a:rPr lang="en" sz="1050">
                <a:solidFill>
                  <a:srgbClr val="DD4A68"/>
                </a:solidFill>
                <a:latin typeface="Courier New"/>
                <a:ea typeface="Courier New"/>
                <a:cs typeface="Courier New"/>
                <a:sym typeface="Courier New"/>
              </a:rPr>
              <a:t>\ln</a:t>
            </a:r>
            <a:r>
              <a:rPr lang="en" sz="1050">
                <a:solidFill>
                  <a:srgbClr val="37352F"/>
                </a:solidFill>
                <a:latin typeface="Courier New"/>
                <a:ea typeface="Courier New"/>
                <a:cs typeface="Courier New"/>
                <a:sym typeface="Courier New"/>
              </a:rPr>
              <a:t>6 </a:t>
            </a:r>
            <a:r>
              <a:rPr lang="en" sz="1050">
                <a:solidFill>
                  <a:srgbClr val="DD4A68"/>
                </a:solidFill>
                <a:latin typeface="Courier New"/>
                <a:ea typeface="Courier New"/>
                <a:cs typeface="Courier New"/>
                <a:sym typeface="Courier New"/>
              </a:rPr>
              <a:t>\approx</a:t>
            </a:r>
            <a:r>
              <a:rPr lang="en" sz="1050">
                <a:solidFill>
                  <a:srgbClr val="37352F"/>
                </a:solidFill>
                <a:latin typeface="Courier New"/>
                <a:ea typeface="Courier New"/>
                <a:cs typeface="Courier New"/>
                <a:sym typeface="Courier New"/>
              </a:rPr>
              <a:t> 1.10</a:t>
            </a:r>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a79707b339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1" name="Google Shape;181;g2a79707b339_0_1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050">
                <a:solidFill>
                  <a:srgbClr val="37352F"/>
                </a:solidFill>
                <a:latin typeface="Courier New"/>
                <a:ea typeface="Courier New"/>
                <a:cs typeface="Courier New"/>
                <a:sym typeface="Courier New"/>
              </a:rPr>
              <a:t>U(</a:t>
            </a:r>
            <a:r>
              <a:rPr lang="en" sz="1050">
                <a:solidFill>
                  <a:srgbClr val="DD4A68"/>
                </a:solidFill>
                <a:latin typeface="Courier New"/>
                <a:ea typeface="Courier New"/>
                <a:cs typeface="Courier New"/>
                <a:sym typeface="Courier New"/>
              </a:rPr>
              <a:t>\mathcal</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L</a:t>
            </a:r>
            <a:r>
              <a:rPr lang="en" sz="1050">
                <a:solidFill>
                  <a:srgbClr val="999999"/>
                </a:solidFill>
                <a:latin typeface="Courier New"/>
                <a:ea typeface="Courier New"/>
                <a:cs typeface="Courier New"/>
                <a:sym typeface="Courier New"/>
              </a:rPr>
              <a:t>}</a:t>
            </a:r>
            <a:r>
              <a:rPr lang="en" sz="1050">
                <a:solidFill>
                  <a:srgbClr val="37352F"/>
                </a:solidFill>
                <a:latin typeface="Courier New"/>
                <a:ea typeface="Courier New"/>
                <a:cs typeface="Courier New"/>
                <a:sym typeface="Courier New"/>
              </a:rPr>
              <a:t>) = u(o_1)</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p_1 + u(o_2)</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p_2 + </a:t>
            </a:r>
            <a:r>
              <a:rPr lang="en" sz="1050">
                <a:solidFill>
                  <a:srgbClr val="DD4A68"/>
                </a:solidFill>
                <a:latin typeface="Courier New"/>
                <a:ea typeface="Courier New"/>
                <a:cs typeface="Courier New"/>
                <a:sym typeface="Courier New"/>
              </a:rPr>
              <a:t>\cdots</a:t>
            </a:r>
            <a:r>
              <a:rPr lang="en" sz="1050">
                <a:solidFill>
                  <a:srgbClr val="37352F"/>
                </a:solidFill>
                <a:latin typeface="Courier New"/>
                <a:ea typeface="Courier New"/>
                <a:cs typeface="Courier New"/>
                <a:sym typeface="Courier New"/>
              </a:rPr>
              <a:t> + u(o_n)</a:t>
            </a:r>
            <a:r>
              <a:rPr lang="en" sz="1050">
                <a:solidFill>
                  <a:srgbClr val="DD4A68"/>
                </a:solidFill>
                <a:latin typeface="Courier New"/>
                <a:ea typeface="Courier New"/>
                <a:cs typeface="Courier New"/>
                <a:sym typeface="Courier New"/>
              </a:rPr>
              <a:t>\cdot</a:t>
            </a:r>
            <a:r>
              <a:rPr lang="en" sz="1050">
                <a:solidFill>
                  <a:srgbClr val="37352F"/>
                </a:solidFill>
                <a:latin typeface="Courier New"/>
                <a:ea typeface="Courier New"/>
                <a:cs typeface="Courier New"/>
                <a:sym typeface="Courier New"/>
              </a:rPr>
              <a:t> p_n.</a:t>
            </a:r>
            <a:endParaRPr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1"/>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5" name="Google Shape;45;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1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9" name="Google Shape;49;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 name="Shape 11"/>
        <p:cNvGrpSpPr/>
        <p:nvPr/>
      </p:nvGrpSpPr>
      <p:grpSpPr>
        <a:xfrm>
          <a:off x="0" y="0"/>
          <a:ext cx="0" cy="0"/>
          <a:chOff x="0" y="0"/>
          <a:chExt cx="0" cy="0"/>
        </a:xfrm>
      </p:grpSpPr>
      <p:sp>
        <p:nvSpPr>
          <p:cNvPr id="12" name="Google Shape;12;p3"/>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600"/>
              <a:buFont typeface="Nunito"/>
              <a:buNone/>
              <a:defRPr sz="3600">
                <a:latin typeface="Nunito"/>
                <a:ea typeface="Nunito"/>
                <a:cs typeface="Nunito"/>
                <a:sym typeface="Nuni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 name="Google Shape;13;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4" name="Google Shape;14;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7" name="Google Shape;17;p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8" name="Google Shape;18;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6"/>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5" name="Google Shape;25;p6"/>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6" name="Google Shape;26;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 name="Google Shape;29;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2" name="Google Shape;32;p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3" name="Google Shape;33;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1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1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0" name="Google Shape;40;p10"/>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1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2" name="Google Shape;42;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1pPr>
            <a:lvl2pPr lvl="1"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2pPr>
            <a:lvl3pPr lvl="2"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3pPr>
            <a:lvl4pPr lvl="3"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4pPr>
            <a:lvl5pPr lvl="4"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5pPr>
            <a:lvl6pPr lvl="5"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6pPr>
            <a:lvl7pPr lvl="6"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7pPr>
            <a:lvl8pPr lvl="7"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8pPr>
            <a:lvl9pPr lvl="8"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Telex"/>
              <a:buChar char="●"/>
              <a:defRPr b="0" i="0" sz="1800" u="none" cap="none" strike="noStrike">
                <a:solidFill>
                  <a:schemeClr val="dk2"/>
                </a:solidFill>
                <a:latin typeface="Telex"/>
                <a:ea typeface="Telex"/>
                <a:cs typeface="Telex"/>
                <a:sym typeface="Telex"/>
              </a:defRPr>
            </a:lvl1pPr>
            <a:lvl2pPr indent="-317500" lvl="1" marL="9144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2pPr>
            <a:lvl3pPr indent="-317500" lvl="2" marL="13716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3pPr>
            <a:lvl4pPr indent="-317500" lvl="3" marL="18288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4pPr>
            <a:lvl5pPr indent="-317500" lvl="4" marL="22860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5pPr>
            <a:lvl6pPr indent="-317500" lvl="5" marL="27432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6pPr>
            <a:lvl7pPr indent="-317500" lvl="6" marL="32004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7pPr>
            <a:lvl8pPr indent="-317500" lvl="7" marL="36576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8pPr>
            <a:lvl9pPr indent="-317500" lvl="8" marL="4114800" marR="0" rtl="0" algn="l">
              <a:lnSpc>
                <a:spcPct val="115000"/>
              </a:lnSpc>
              <a:spcBef>
                <a:spcPts val="1600"/>
              </a:spcBef>
              <a:spcAft>
                <a:spcPts val="1600"/>
              </a:spcAft>
              <a:buClr>
                <a:schemeClr val="dk2"/>
              </a:buClr>
              <a:buSzPts val="1400"/>
              <a:buFont typeface="Telex"/>
              <a:buChar char="■"/>
              <a:defRPr b="0" i="0" sz="1400" u="none" cap="none" strike="noStrike">
                <a:solidFill>
                  <a:schemeClr val="dk2"/>
                </a:solidFill>
                <a:latin typeface="Telex"/>
                <a:ea typeface="Telex"/>
                <a:cs typeface="Telex"/>
                <a:sym typeface="Telex"/>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7.png"/><Relationship Id="rId7"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2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2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19.png"/><Relationship Id="rId5"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8.png"/><Relationship Id="rId5"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4.png"/><Relationship Id="rId5" Type="http://schemas.openxmlformats.org/officeDocument/2006/relationships/image" Target="../media/image17.png"/><Relationship Id="rId6"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0" y="937695"/>
            <a:ext cx="9144000" cy="2222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Utility Functions</a:t>
            </a:r>
            <a:endParaRPr b="0" i="0" sz="3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Part 1: Preferences and Utility Functions</a:t>
            </a:r>
            <a:endParaRPr b="0" i="0" sz="3000" u="none" cap="none" strike="noStrike">
              <a:solidFill>
                <a:srgbClr val="000000"/>
              </a:solidFill>
              <a:latin typeface="Nunito Light"/>
              <a:ea typeface="Nunito Light"/>
              <a:cs typeface="Nunito Light"/>
              <a:sym typeface="Nunito Light"/>
            </a:endParaRPr>
          </a:p>
        </p:txBody>
      </p:sp>
      <p:sp>
        <p:nvSpPr>
          <p:cNvPr id="55" name="Google Shape;55;p1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6" name="Google Shape;56;p1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7" name="Google Shape;57;p1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2"/>
          <p:cNvSpPr txBox="1"/>
          <p:nvPr/>
        </p:nvSpPr>
        <p:spPr>
          <a:xfrm>
            <a:off x="423400" y="790100"/>
            <a:ext cx="8409000" cy="800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Von Neumann and Morgenstern used an axiomatic approach to derive their claim: they decided on fundamental restrictions on preferences.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98" name="Google Shape;198;p22"/>
          <p:cNvSpPr txBox="1"/>
          <p:nvPr>
            <p:ph type="title"/>
          </p:nvPr>
        </p:nvSpPr>
        <p:spPr>
          <a:xfrm>
            <a:off x="193900" y="-12175"/>
            <a:ext cx="8638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sz="3200"/>
              <a:t>Von Neumann-Morgenstern Axioms</a:t>
            </a:r>
            <a:endParaRPr sz="3200">
              <a:latin typeface="Nunito"/>
              <a:ea typeface="Nunito"/>
              <a:cs typeface="Nunito"/>
              <a:sym typeface="Nunito"/>
            </a:endParaRPr>
          </a:p>
        </p:txBody>
      </p:sp>
      <p:sp>
        <p:nvSpPr>
          <p:cNvPr id="199" name="Google Shape;199;p2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00" name="Google Shape;200;p2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01" name="Google Shape;201;p2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02" name="Google Shape;202;p22"/>
          <p:cNvSpPr txBox="1"/>
          <p:nvPr/>
        </p:nvSpPr>
        <p:spPr>
          <a:xfrm>
            <a:off x="267075" y="1590500"/>
            <a:ext cx="4274400" cy="271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axioms are: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arenR"/>
            </a:pPr>
            <a:r>
              <a:rPr b="1" i="0" lang="en" sz="2000" u="none" cap="none" strike="noStrike">
                <a:solidFill>
                  <a:schemeClr val="dk1"/>
                </a:solidFill>
                <a:latin typeface="Nunito"/>
                <a:ea typeface="Nunito"/>
                <a:cs typeface="Nunito"/>
                <a:sym typeface="Nunito"/>
              </a:rPr>
              <a:t>Completeness</a:t>
            </a:r>
            <a:r>
              <a:rPr b="0" i="0" lang="en" sz="2000" u="none" cap="none" strike="noStrike">
                <a:solidFill>
                  <a:schemeClr val="dk1"/>
                </a:solidFill>
                <a:latin typeface="Nunito"/>
                <a:ea typeface="Nunito"/>
                <a:cs typeface="Nunito"/>
                <a:sym typeface="Nunito"/>
              </a:rPr>
              <a:t>: rank everything</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arenR"/>
            </a:pPr>
            <a:r>
              <a:rPr b="1" i="0" lang="en" sz="2000" u="none" cap="none" strike="noStrike">
                <a:solidFill>
                  <a:schemeClr val="dk1"/>
                </a:solidFill>
                <a:latin typeface="Nunito"/>
                <a:ea typeface="Nunito"/>
                <a:cs typeface="Nunito"/>
                <a:sym typeface="Nunito"/>
              </a:rPr>
              <a:t>Transitivity</a:t>
            </a:r>
            <a:r>
              <a:rPr b="0" i="0" lang="en" sz="2000" u="none" cap="none" strike="noStrike">
                <a:solidFill>
                  <a:schemeClr val="dk1"/>
                </a:solidFill>
                <a:latin typeface="Nunito"/>
                <a:ea typeface="Nunito"/>
                <a:cs typeface="Nunito"/>
                <a:sym typeface="Nunito"/>
              </a:rPr>
              <a:t>: rank consistently</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arenR"/>
            </a:pPr>
            <a:r>
              <a:rPr b="1" i="0" lang="en" sz="2000" u="none" cap="none" strike="noStrike">
                <a:solidFill>
                  <a:schemeClr val="dk1"/>
                </a:solidFill>
                <a:latin typeface="Nunito"/>
                <a:ea typeface="Nunito"/>
                <a:cs typeface="Nunito"/>
                <a:sym typeface="Nunito"/>
              </a:rPr>
              <a:t>Continuity</a:t>
            </a:r>
            <a:r>
              <a:rPr b="0" i="0" lang="en" sz="2000" u="none" cap="none" strike="noStrike">
                <a:solidFill>
                  <a:schemeClr val="dk1"/>
                </a:solidFill>
                <a:latin typeface="Nunito"/>
                <a:ea typeface="Nunito"/>
                <a:cs typeface="Nunito"/>
                <a:sym typeface="Nunito"/>
              </a:rPr>
              <a:t>: smooth preferences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arenR"/>
            </a:pPr>
            <a:r>
              <a:rPr b="1" i="0" lang="en" sz="2000" u="none" cap="none" strike="noStrike">
                <a:solidFill>
                  <a:schemeClr val="dk1"/>
                </a:solidFill>
                <a:latin typeface="Nunito"/>
                <a:ea typeface="Nunito"/>
                <a:cs typeface="Nunito"/>
                <a:sym typeface="Nunito"/>
              </a:rPr>
              <a:t>Independence</a:t>
            </a:r>
            <a:r>
              <a:rPr b="0" i="0" lang="en" sz="2000" u="none" cap="none" strike="noStrike">
                <a:solidFill>
                  <a:schemeClr val="dk1"/>
                </a:solidFill>
                <a:latin typeface="Nunito"/>
                <a:ea typeface="Nunito"/>
                <a:cs typeface="Nunito"/>
                <a:sym typeface="Nunito"/>
              </a:rPr>
              <a:t>: adding the same outcomes to two lotteries does not change preferences</a:t>
            </a:r>
            <a:endParaRPr b="0" i="0" sz="2000" u="none" cap="none" strike="noStrike">
              <a:solidFill>
                <a:schemeClr val="dk1"/>
              </a:solidFill>
              <a:latin typeface="Nunito"/>
              <a:ea typeface="Nunito"/>
              <a:cs typeface="Nunito"/>
              <a:sym typeface="Nunito"/>
            </a:endParaRPr>
          </a:p>
        </p:txBody>
      </p:sp>
      <p:sp>
        <p:nvSpPr>
          <p:cNvPr id="203" name="Google Shape;203;p22"/>
          <p:cNvSpPr txBox="1"/>
          <p:nvPr/>
        </p:nvSpPr>
        <p:spPr>
          <a:xfrm>
            <a:off x="4558000" y="1590500"/>
            <a:ext cx="4274400" cy="2715000"/>
          </a:xfrm>
          <a:prstGeom prst="rect">
            <a:avLst/>
          </a:prstGeom>
          <a:noFill/>
          <a:ln>
            <a:noFill/>
          </a:ln>
        </p:spPr>
        <p:txBody>
          <a:bodyPr anchorCtr="0" anchor="t" bIns="91425" lIns="91425" spcFirstLastPara="1" rIns="91425" wrap="square" tIns="91425">
            <a:noAutofit/>
          </a:bodyPr>
          <a:lstStyle/>
          <a:p>
            <a:pPr indent="0" lvl="0" marL="0" marR="0" rtl="0" algn="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Assumed that preferences are </a:t>
            </a:r>
            <a:r>
              <a:rPr b="1" i="0" lang="en" sz="2000" u="none" cap="none" strike="noStrike">
                <a:solidFill>
                  <a:schemeClr val="dk1"/>
                </a:solidFill>
                <a:latin typeface="Nunito"/>
                <a:ea typeface="Nunito"/>
                <a:cs typeface="Nunito"/>
                <a:sym typeface="Nunito"/>
              </a:rPr>
              <a:t>decomposable </a:t>
            </a:r>
            <a:r>
              <a:rPr b="0" i="0" lang="en" sz="2000" u="none" cap="none" strike="noStrike">
                <a:solidFill>
                  <a:schemeClr val="dk1"/>
                </a:solidFill>
                <a:latin typeface="Nunito"/>
                <a:ea typeface="Nunito"/>
                <a:cs typeface="Nunito"/>
                <a:sym typeface="Nunito"/>
              </a:rPr>
              <a:t>(independent of description)</a:t>
            </a:r>
            <a:r>
              <a:rPr b="1" i="0" lang="en" sz="2000" u="none" cap="none" strike="noStrike">
                <a:solidFill>
                  <a:schemeClr val="dk1"/>
                </a:solidFill>
                <a:latin typeface="Nunito"/>
                <a:ea typeface="Nunito"/>
                <a:cs typeface="Nunito"/>
                <a:sym typeface="Nunito"/>
              </a:rPr>
              <a:t> </a:t>
            </a:r>
            <a:r>
              <a:rPr b="0" i="0" lang="en" sz="2000" u="none" cap="none" strike="noStrike">
                <a:solidFill>
                  <a:schemeClr val="dk1"/>
                </a:solidFill>
                <a:latin typeface="Nunito"/>
                <a:ea typeface="Nunito"/>
                <a:cs typeface="Nunito"/>
                <a:sym typeface="Nunito"/>
              </a:rPr>
              <a:t>and </a:t>
            </a:r>
            <a:r>
              <a:rPr b="1" i="0" lang="en" sz="2000" u="none" cap="none" strike="noStrike">
                <a:solidFill>
                  <a:schemeClr val="dk1"/>
                </a:solidFill>
                <a:latin typeface="Nunito"/>
                <a:ea typeface="Nunito"/>
                <a:cs typeface="Nunito"/>
                <a:sym typeface="Nunito"/>
              </a:rPr>
              <a:t>monotonic</a:t>
            </a:r>
            <a:r>
              <a:rPr b="0" i="0" lang="en" sz="2000" u="none" cap="none" strike="noStrike">
                <a:solidFill>
                  <a:schemeClr val="dk1"/>
                </a:solidFill>
                <a:latin typeface="Nunito"/>
                <a:ea typeface="Nunito"/>
                <a:cs typeface="Nunito"/>
                <a:sym typeface="Nunito"/>
              </a:rPr>
              <a:t> (preferring more goods).</a:t>
            </a:r>
            <a:endParaRPr b="0" i="0" sz="2000" u="none" cap="none" strike="noStrike">
              <a:solidFill>
                <a:schemeClr val="dk1"/>
              </a:solidFill>
              <a:latin typeface="Nunito"/>
              <a:ea typeface="Nunito"/>
              <a:cs typeface="Nunito"/>
              <a:sym typeface="Nunito"/>
            </a:endParaRPr>
          </a:p>
          <a:p>
            <a:pPr indent="0" lvl="0" marL="0" marR="0" rtl="0" algn="r">
              <a:lnSpc>
                <a:spcPct val="115000"/>
              </a:lnSpc>
              <a:spcBef>
                <a:spcPts val="0"/>
              </a:spcBef>
              <a:spcAft>
                <a:spcPts val="0"/>
              </a:spcAft>
              <a:buClr>
                <a:srgbClr val="000000"/>
              </a:buClr>
              <a:buSzPts val="2000"/>
              <a:buFont typeface="Arial"/>
              <a:buNone/>
            </a:pPr>
            <a:r>
              <a:t/>
            </a:r>
            <a:endParaRPr b="1" i="0" sz="2000" u="none" cap="none" strike="noStrike">
              <a:solidFill>
                <a:schemeClr val="dk1"/>
              </a:solidFill>
              <a:latin typeface="Nunito"/>
              <a:ea typeface="Nunito"/>
              <a:cs typeface="Nunito"/>
              <a:sym typeface="Nunito"/>
            </a:endParaRPr>
          </a:p>
          <a:p>
            <a:pPr indent="0" lvl="0" marL="0" marR="0" rtl="0" algn="r">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Independence </a:t>
            </a:r>
            <a:r>
              <a:rPr b="0" i="0" lang="en" sz="2000" u="none" cap="none" strike="noStrike">
                <a:solidFill>
                  <a:schemeClr val="dk1"/>
                </a:solidFill>
                <a:latin typeface="Nunito"/>
                <a:ea typeface="Nunito"/>
                <a:cs typeface="Nunito"/>
                <a:sym typeface="Nunito"/>
              </a:rPr>
              <a:t>and </a:t>
            </a:r>
            <a:r>
              <a:rPr b="1" i="0" lang="en" sz="2000" u="none" cap="none" strike="noStrike">
                <a:solidFill>
                  <a:schemeClr val="dk1"/>
                </a:solidFill>
                <a:latin typeface="Nunito"/>
                <a:ea typeface="Nunito"/>
                <a:cs typeface="Nunito"/>
                <a:sym typeface="Nunito"/>
              </a:rPr>
              <a:t>decomposability </a:t>
            </a:r>
            <a:r>
              <a:rPr b="0" i="0" lang="en" sz="2000" u="none" cap="none" strike="noStrike">
                <a:solidFill>
                  <a:schemeClr val="dk1"/>
                </a:solidFill>
                <a:latin typeface="Nunito"/>
                <a:ea typeface="Nunito"/>
                <a:cs typeface="Nunito"/>
                <a:sym typeface="Nunito"/>
              </a:rPr>
              <a:t>are contentious. </a:t>
            </a:r>
            <a:endParaRPr b="0" i="0" sz="2000" u="none" cap="none" strike="noStrike">
              <a:solidFill>
                <a:schemeClr val="dk1"/>
              </a:solidFill>
              <a:latin typeface="Nunito"/>
              <a:ea typeface="Nunito"/>
              <a:cs typeface="Nunito"/>
              <a:sym typeface="Nunito"/>
            </a:endParaRPr>
          </a:p>
        </p:txBody>
      </p:sp>
      <p:cxnSp>
        <p:nvCxnSpPr>
          <p:cNvPr id="204" name="Google Shape;204;p22"/>
          <p:cNvCxnSpPr/>
          <p:nvPr/>
        </p:nvCxnSpPr>
        <p:spPr>
          <a:xfrm>
            <a:off x="396000" y="1588625"/>
            <a:ext cx="8431500" cy="300"/>
          </a:xfrm>
          <a:prstGeom prst="straightConnector1">
            <a:avLst/>
          </a:prstGeom>
          <a:noFill/>
          <a:ln cap="flat" cmpd="sng" w="9525">
            <a:solidFill>
              <a:schemeClr val="dk2"/>
            </a:solidFill>
            <a:prstDash val="solid"/>
            <a:round/>
            <a:headEnd len="sm" w="sm" type="none"/>
            <a:tailEnd len="sm" w="sm" type="none"/>
          </a:ln>
        </p:spPr>
      </p:cxnSp>
      <p:cxnSp>
        <p:nvCxnSpPr>
          <p:cNvPr id="205" name="Google Shape;205;p22"/>
          <p:cNvCxnSpPr/>
          <p:nvPr/>
        </p:nvCxnSpPr>
        <p:spPr>
          <a:xfrm rot="10800000">
            <a:off x="4540150" y="1593275"/>
            <a:ext cx="2100" cy="3249600"/>
          </a:xfrm>
          <a:prstGeom prst="straightConnector1">
            <a:avLst/>
          </a:prstGeom>
          <a:noFill/>
          <a:ln cap="flat" cmpd="sng" w="9525">
            <a:solidFill>
              <a:schemeClr val="dk2"/>
            </a:solidFill>
            <a:prstDash val="solid"/>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1000"/>
                                        <p:tgtEl>
                                          <p:spTgt spid="1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1000"/>
                                        <p:tgtEl>
                                          <p:spTgt spid="2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1000"/>
                                        <p:tgtEl>
                                          <p:spTgt spid="2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23"/>
          <p:cNvSpPr txBox="1"/>
          <p:nvPr>
            <p:ph type="title"/>
          </p:nvPr>
        </p:nvSpPr>
        <p:spPr>
          <a:xfrm>
            <a:off x="193900" y="-12175"/>
            <a:ext cx="8638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sz="3200"/>
              <a:t>Logarithms</a:t>
            </a:r>
            <a:endParaRPr sz="3200">
              <a:latin typeface="Nunito"/>
              <a:ea typeface="Nunito"/>
              <a:cs typeface="Nunito"/>
              <a:sym typeface="Nunito"/>
            </a:endParaRPr>
          </a:p>
        </p:txBody>
      </p:sp>
      <p:sp>
        <p:nvSpPr>
          <p:cNvPr id="211" name="Google Shape;211;p23"/>
          <p:cNvSpPr txBox="1"/>
          <p:nvPr/>
        </p:nvSpPr>
        <p:spPr>
          <a:xfrm>
            <a:off x="423400" y="1654350"/>
            <a:ext cx="4831800" cy="483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Eg. log</a:t>
            </a:r>
            <a:r>
              <a:rPr b="0" baseline="-25000" i="0" lang="en" sz="2000" u="none" cap="none" strike="noStrike">
                <a:solidFill>
                  <a:schemeClr val="dk1"/>
                </a:solidFill>
                <a:latin typeface="Nunito"/>
                <a:ea typeface="Nunito"/>
                <a:cs typeface="Nunito"/>
                <a:sym typeface="Nunito"/>
              </a:rPr>
              <a:t>2</a:t>
            </a:r>
            <a:r>
              <a:rPr b="0" i="0" lang="en" sz="2000" u="none" cap="none" strike="noStrike">
                <a:solidFill>
                  <a:schemeClr val="dk1"/>
                </a:solidFill>
                <a:latin typeface="Nunito"/>
                <a:ea typeface="Nunito"/>
                <a:cs typeface="Nunito"/>
                <a:sym typeface="Nunito"/>
              </a:rPr>
              <a:t>8 = 3 because 2</a:t>
            </a:r>
            <a:r>
              <a:rPr b="0" baseline="30000" i="0" lang="en" sz="2000" u="none" cap="none" strike="noStrike">
                <a:solidFill>
                  <a:schemeClr val="dk1"/>
                </a:solidFill>
                <a:latin typeface="Nunito"/>
                <a:ea typeface="Nunito"/>
                <a:cs typeface="Nunito"/>
                <a:sym typeface="Nunito"/>
              </a:rPr>
              <a:t>3</a:t>
            </a:r>
            <a:r>
              <a:rPr b="0" i="0" lang="en" sz="2000" u="none" cap="none" strike="noStrike">
                <a:solidFill>
                  <a:schemeClr val="dk1"/>
                </a:solidFill>
                <a:latin typeface="Nunito"/>
                <a:ea typeface="Nunito"/>
                <a:cs typeface="Nunito"/>
                <a:sym typeface="Nunito"/>
              </a:rPr>
              <a:t> = 8</a:t>
            </a:r>
            <a:endParaRPr b="0" i="0" sz="2000" u="none" cap="none" strike="noStrike">
              <a:solidFill>
                <a:schemeClr val="dk1"/>
              </a:solidFill>
              <a:latin typeface="Nunito"/>
              <a:ea typeface="Nunito"/>
              <a:cs typeface="Nunito"/>
              <a:sym typeface="Nunito"/>
            </a:endParaRPr>
          </a:p>
        </p:txBody>
      </p:sp>
      <p:sp>
        <p:nvSpPr>
          <p:cNvPr id="212" name="Google Shape;212;p2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13" name="Google Shape;213;p2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14" name="Google Shape;214;p2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15" name="Google Shape;215;p23"/>
          <p:cNvSpPr txBox="1"/>
          <p:nvPr/>
        </p:nvSpPr>
        <p:spPr>
          <a:xfrm>
            <a:off x="423400" y="771925"/>
            <a:ext cx="8409000" cy="800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Logarithms express the power to which a given number (the base) must be raised in order to produce a value.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216" name="Google Shape;216;p23"/>
          <p:cNvSpPr txBox="1"/>
          <p:nvPr/>
        </p:nvSpPr>
        <p:spPr>
          <a:xfrm>
            <a:off x="423400" y="2202100"/>
            <a:ext cx="4273800" cy="1869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Logarithms are used as utility functions over wealth because they represent diminishing marginal returns, resembling human psychology.  </a:t>
            </a:r>
            <a:endParaRPr b="0" i="0" sz="2000" u="none" cap="none" strike="noStrike">
              <a:solidFill>
                <a:schemeClr val="dk1"/>
              </a:solidFill>
              <a:latin typeface="Nunito"/>
              <a:ea typeface="Nunito"/>
              <a:cs typeface="Nunito"/>
              <a:sym typeface="Nunito"/>
            </a:endParaRPr>
          </a:p>
        </p:txBody>
      </p:sp>
      <p:pic>
        <p:nvPicPr>
          <p:cNvPr id="217" name="Google Shape;217;p23"/>
          <p:cNvPicPr preferRelativeResize="0"/>
          <p:nvPr/>
        </p:nvPicPr>
        <p:blipFill rotWithShape="1">
          <a:blip r:embed="rId3">
            <a:alphaModFix/>
          </a:blip>
          <a:srcRect b="0" l="0" r="0" t="0"/>
          <a:stretch/>
        </p:blipFill>
        <p:spPr>
          <a:xfrm>
            <a:off x="4842800" y="1294375"/>
            <a:ext cx="4020228" cy="338055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1000"/>
                                        <p:tgtEl>
                                          <p:spTgt spid="215"/>
                                        </p:tgtEl>
                                      </p:cBhvr>
                                    </p:animEffect>
                                  </p:childTnLst>
                                </p:cTn>
                              </p:par>
                              <p:par>
                                <p:cTn fill="hold" nodeType="with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1000"/>
                                        <p:tgtEl>
                                          <p:spTgt spid="2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1000"/>
                                        <p:tgtEl>
                                          <p:spTgt spid="2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1000"/>
                                        <p:tgtEl>
                                          <p:spTgt spid="2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24"/>
          <p:cNvSpPr txBox="1"/>
          <p:nvPr/>
        </p:nvSpPr>
        <p:spPr>
          <a:xfrm>
            <a:off x="423400" y="790100"/>
            <a:ext cx="8409000" cy="2706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An old man on the streets of St. Petersburg offers gamblers the following game: he will flip a fair coin repeatedly until it lands on tails. If the first toss lands tails, he will pay two dollars and end the game. He will double the payout for each consecutive toss landing heads until a tails is flipped. The game ends whenever the coin lands tails, and the gambler wins takes home the winnings. How much should a gambler be willing to pay to play this game?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223" name="Google Shape;223;p2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St. Petersburg Paradox (1/2)</a:t>
            </a:r>
            <a:endParaRPr sz="3600">
              <a:latin typeface="Nunito"/>
              <a:ea typeface="Nunito"/>
              <a:cs typeface="Nunito"/>
              <a:sym typeface="Nunito"/>
            </a:endParaRPr>
          </a:p>
        </p:txBody>
      </p:sp>
      <p:sp>
        <p:nvSpPr>
          <p:cNvPr id="224" name="Google Shape;224;p2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25" name="Google Shape;225;p2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26" name="Google Shape;226;p2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27" name="Google Shape;227;p24"/>
          <p:cNvSpPr txBox="1"/>
          <p:nvPr/>
        </p:nvSpPr>
        <p:spPr>
          <a:xfrm>
            <a:off x="423400" y="3385875"/>
            <a:ext cx="8409000" cy="1172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Key questions: 		What is the expected value?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					What is the expected utility?</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1000"/>
                                        <p:tgtEl>
                                          <p:spTgt spid="2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7"/>
                                        </p:tgtEl>
                                        <p:attrNameLst>
                                          <p:attrName>style.visibility</p:attrName>
                                        </p:attrNameLst>
                                      </p:cBhvr>
                                      <p:to>
                                        <p:strVal val="visible"/>
                                      </p:to>
                                    </p:set>
                                    <p:animEffect filter="fade" transition="in">
                                      <p:cBhvr>
                                        <p:cTn dur="1000"/>
                                        <p:tgtEl>
                                          <p:spTgt spid="2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5"/>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St. Petersburg Paradox (2/2)</a:t>
            </a:r>
            <a:endParaRPr sz="3600">
              <a:latin typeface="Nunito"/>
              <a:ea typeface="Nunito"/>
              <a:cs typeface="Nunito"/>
              <a:sym typeface="Nunito"/>
            </a:endParaRPr>
          </a:p>
        </p:txBody>
      </p:sp>
      <p:sp>
        <p:nvSpPr>
          <p:cNvPr id="233" name="Google Shape;233;p2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34" name="Google Shape;234;p2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35" name="Google Shape;235;p2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236" name="Google Shape;236;p25"/>
          <p:cNvPicPr preferRelativeResize="0"/>
          <p:nvPr/>
        </p:nvPicPr>
        <p:blipFill rotWithShape="1">
          <a:blip r:embed="rId3">
            <a:alphaModFix/>
          </a:blip>
          <a:srcRect b="0" l="0" r="0" t="0"/>
          <a:stretch/>
        </p:blipFill>
        <p:spPr>
          <a:xfrm>
            <a:off x="4350725" y="843550"/>
            <a:ext cx="4793462" cy="3712112"/>
          </a:xfrm>
          <a:prstGeom prst="rect">
            <a:avLst/>
          </a:prstGeom>
          <a:noFill/>
          <a:ln>
            <a:noFill/>
          </a:ln>
        </p:spPr>
      </p:pic>
      <p:sp>
        <p:nvSpPr>
          <p:cNvPr id="237" name="Google Shape;237;p25"/>
          <p:cNvSpPr txBox="1"/>
          <p:nvPr/>
        </p:nvSpPr>
        <p:spPr>
          <a:xfrm>
            <a:off x="780150" y="3986900"/>
            <a:ext cx="2095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nvGrpSpPr>
          <p:cNvPr id="238" name="Google Shape;238;p25"/>
          <p:cNvGrpSpPr/>
          <p:nvPr/>
        </p:nvGrpSpPr>
        <p:grpSpPr>
          <a:xfrm>
            <a:off x="321125" y="652150"/>
            <a:ext cx="4993200" cy="1511753"/>
            <a:chOff x="321125" y="652150"/>
            <a:chExt cx="4993200" cy="1511753"/>
          </a:xfrm>
        </p:grpSpPr>
        <p:pic>
          <p:nvPicPr>
            <p:cNvPr id="239" name="Google Shape;239;p25"/>
            <p:cNvPicPr preferRelativeResize="0"/>
            <p:nvPr/>
          </p:nvPicPr>
          <p:blipFill rotWithShape="1">
            <a:blip r:embed="rId4">
              <a:alphaModFix/>
            </a:blip>
            <a:srcRect b="0" l="0" r="0" t="0"/>
            <a:stretch/>
          </p:blipFill>
          <p:spPr>
            <a:xfrm>
              <a:off x="406100" y="1162725"/>
              <a:ext cx="3912899" cy="520525"/>
            </a:xfrm>
            <a:prstGeom prst="rect">
              <a:avLst/>
            </a:prstGeom>
            <a:noFill/>
            <a:ln>
              <a:noFill/>
            </a:ln>
          </p:spPr>
        </p:pic>
        <p:sp>
          <p:nvSpPr>
            <p:cNvPr id="240" name="Google Shape;240;p25"/>
            <p:cNvSpPr txBox="1"/>
            <p:nvPr/>
          </p:nvSpPr>
          <p:spPr>
            <a:xfrm>
              <a:off x="321125" y="652150"/>
              <a:ext cx="49932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Nunito"/>
                  <a:ea typeface="Nunito"/>
                  <a:cs typeface="Nunito"/>
                  <a:sym typeface="Nunito"/>
                </a:rPr>
                <a:t>The expected value of this game is:</a:t>
              </a:r>
              <a:endParaRPr b="0" i="0" sz="1600" u="none" cap="none" strike="noStrike">
                <a:solidFill>
                  <a:srgbClr val="000000"/>
                </a:solidFill>
                <a:latin typeface="Nunito"/>
                <a:ea typeface="Nunito"/>
                <a:cs typeface="Nunito"/>
                <a:sym typeface="Nunito"/>
              </a:endParaRPr>
            </a:p>
          </p:txBody>
        </p:sp>
        <p:pic>
          <p:nvPicPr>
            <p:cNvPr id="241" name="Google Shape;241;p25"/>
            <p:cNvPicPr preferRelativeResize="0"/>
            <p:nvPr/>
          </p:nvPicPr>
          <p:blipFill rotWithShape="1">
            <a:blip r:embed="rId5">
              <a:alphaModFix/>
            </a:blip>
            <a:srcRect b="0" l="0" r="0" t="0"/>
            <a:stretch/>
          </p:blipFill>
          <p:spPr>
            <a:xfrm>
              <a:off x="991825" y="1929175"/>
              <a:ext cx="3126401" cy="234728"/>
            </a:xfrm>
            <a:prstGeom prst="rect">
              <a:avLst/>
            </a:prstGeom>
            <a:noFill/>
            <a:ln>
              <a:noFill/>
            </a:ln>
          </p:spPr>
        </p:pic>
      </p:grpSp>
      <p:grpSp>
        <p:nvGrpSpPr>
          <p:cNvPr id="242" name="Google Shape;242;p25"/>
          <p:cNvGrpSpPr/>
          <p:nvPr/>
        </p:nvGrpSpPr>
        <p:grpSpPr>
          <a:xfrm>
            <a:off x="329900" y="2360350"/>
            <a:ext cx="4614800" cy="1626550"/>
            <a:chOff x="329900" y="2360350"/>
            <a:chExt cx="4614800" cy="1626550"/>
          </a:xfrm>
        </p:grpSpPr>
        <p:sp>
          <p:nvSpPr>
            <p:cNvPr id="243" name="Google Shape;243;p25"/>
            <p:cNvSpPr txBox="1"/>
            <p:nvPr/>
          </p:nvSpPr>
          <p:spPr>
            <a:xfrm>
              <a:off x="329900" y="2360350"/>
              <a:ext cx="4597500" cy="415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rgbClr val="000000"/>
                  </a:solidFill>
                  <a:latin typeface="Nunito"/>
                  <a:ea typeface="Nunito"/>
                  <a:cs typeface="Nunito"/>
                  <a:sym typeface="Nunito"/>
                </a:rPr>
                <a:t>If we have logarithmic utility, the expected utility is:</a:t>
              </a:r>
              <a:endParaRPr b="0" i="0" sz="1500" u="none" cap="none" strike="noStrike">
                <a:solidFill>
                  <a:srgbClr val="000000"/>
                </a:solidFill>
                <a:latin typeface="Nunito"/>
                <a:ea typeface="Nunito"/>
                <a:cs typeface="Nunito"/>
                <a:sym typeface="Nunito"/>
              </a:endParaRPr>
            </a:p>
          </p:txBody>
        </p:sp>
        <p:pic>
          <p:nvPicPr>
            <p:cNvPr id="244" name="Google Shape;244;p25"/>
            <p:cNvPicPr preferRelativeResize="0"/>
            <p:nvPr/>
          </p:nvPicPr>
          <p:blipFill rotWithShape="1">
            <a:blip r:embed="rId6">
              <a:alphaModFix/>
            </a:blip>
            <a:srcRect b="0" l="0" r="0" t="0"/>
            <a:stretch/>
          </p:blipFill>
          <p:spPr>
            <a:xfrm>
              <a:off x="347200" y="3059299"/>
              <a:ext cx="4597500" cy="523577"/>
            </a:xfrm>
            <a:prstGeom prst="rect">
              <a:avLst/>
            </a:prstGeom>
            <a:noFill/>
            <a:ln>
              <a:noFill/>
            </a:ln>
          </p:spPr>
        </p:pic>
        <p:pic>
          <p:nvPicPr>
            <p:cNvPr id="245" name="Google Shape;245;p25"/>
            <p:cNvPicPr preferRelativeResize="0"/>
            <p:nvPr/>
          </p:nvPicPr>
          <p:blipFill rotWithShape="1">
            <a:blip r:embed="rId7">
              <a:alphaModFix/>
            </a:blip>
            <a:srcRect b="0" l="0" r="0" t="0"/>
            <a:stretch/>
          </p:blipFill>
          <p:spPr>
            <a:xfrm>
              <a:off x="347200" y="3752175"/>
              <a:ext cx="2030900" cy="234725"/>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6"/>
                                        </p:tgtEl>
                                        <p:attrNameLst>
                                          <p:attrName>style.visibility</p:attrName>
                                        </p:attrNameLst>
                                      </p:cBhvr>
                                      <p:to>
                                        <p:strVal val="visible"/>
                                      </p:to>
                                    </p:set>
                                    <p:animEffect filter="fade" transition="in">
                                      <p:cBhvr>
                                        <p:cTn dur="1000"/>
                                        <p:tgtEl>
                                          <p:spTgt spid="2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8"/>
                                        </p:tgtEl>
                                        <p:attrNameLst>
                                          <p:attrName>style.visibility</p:attrName>
                                        </p:attrNameLst>
                                      </p:cBhvr>
                                      <p:to>
                                        <p:strVal val="visible"/>
                                      </p:to>
                                    </p:set>
                                    <p:animEffect filter="fade" transition="in">
                                      <p:cBhvr>
                                        <p:cTn dur="1000"/>
                                        <p:tgtEl>
                                          <p:spTgt spid="2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2"/>
                                        </p:tgtEl>
                                        <p:attrNameLst>
                                          <p:attrName>style.visibility</p:attrName>
                                        </p:attrNameLst>
                                      </p:cBhvr>
                                      <p:to>
                                        <p:strVal val="visible"/>
                                      </p:to>
                                    </p:set>
                                    <p:animEffect filter="fade" transition="in">
                                      <p:cBhvr>
                                        <p:cTn dur="1000"/>
                                        <p:tgtEl>
                                          <p:spTgt spid="2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2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Corrigibility (1/4)</a:t>
            </a:r>
            <a:endParaRPr sz="3600">
              <a:latin typeface="Nunito"/>
              <a:ea typeface="Nunito"/>
              <a:cs typeface="Nunito"/>
              <a:sym typeface="Nunito"/>
            </a:endParaRPr>
          </a:p>
        </p:txBody>
      </p:sp>
      <p:sp>
        <p:nvSpPr>
          <p:cNvPr id="251" name="Google Shape;251;p2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52" name="Google Shape;252;p2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53" name="Google Shape;253;p2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54" name="Google Shape;254;p26"/>
          <p:cNvSpPr txBox="1"/>
          <p:nvPr/>
        </p:nvSpPr>
        <p:spPr>
          <a:xfrm>
            <a:off x="780150" y="3986900"/>
            <a:ext cx="2095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255" name="Google Shape;255;p26"/>
          <p:cNvSpPr txBox="1"/>
          <p:nvPr/>
        </p:nvSpPr>
        <p:spPr>
          <a:xfrm>
            <a:off x="423625" y="888888"/>
            <a:ext cx="82971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Corrigibility measures our ability to correct an AI if and when we want to change its behavior. </a:t>
            </a:r>
            <a:endParaRPr b="0" i="0" sz="1400" u="none" cap="none" strike="noStrike">
              <a:solidFill>
                <a:srgbClr val="000000"/>
              </a:solidFill>
              <a:latin typeface="Arial"/>
              <a:ea typeface="Arial"/>
              <a:cs typeface="Arial"/>
              <a:sym typeface="Arial"/>
            </a:endParaRPr>
          </a:p>
        </p:txBody>
      </p:sp>
      <p:sp>
        <p:nvSpPr>
          <p:cNvPr id="256" name="Google Shape;256;p26"/>
          <p:cNvSpPr txBox="1"/>
          <p:nvPr/>
        </p:nvSpPr>
        <p:spPr>
          <a:xfrm>
            <a:off x="423625" y="1719613"/>
            <a:ext cx="8297100" cy="110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An AI system is “corrigible” if it accepts and cooperates with corrective interventions like being shut down or having its utility function changed.</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1"/>
                                        <p:tgtEl>
                                          <p:spTgt spid="2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1000"/>
                                        <p:tgtEl>
                                          <p:spTgt spid="2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27"/>
          <p:cNvSpPr txBox="1"/>
          <p:nvPr/>
        </p:nvSpPr>
        <p:spPr>
          <a:xfrm>
            <a:off x="423400" y="879875"/>
            <a:ext cx="8297100" cy="1723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Suppose our coffee-fetching AI has the following utility function:</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Char char="●"/>
            </a:pPr>
            <a:r>
              <a:rPr b="0" i="0" lang="en" sz="2000" u="none" cap="none" strike="noStrike">
                <a:solidFill>
                  <a:srgbClr val="000000"/>
                </a:solidFill>
                <a:latin typeface="Nunito"/>
                <a:ea typeface="Nunito"/>
                <a:cs typeface="Nunito"/>
                <a:sym typeface="Nunito"/>
              </a:rPr>
              <a:t>10 utils if we get coffee quickly.</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Char char="●"/>
            </a:pPr>
            <a:r>
              <a:rPr b="0" i="0" lang="en" sz="2000" u="none" cap="none" strike="noStrike">
                <a:solidFill>
                  <a:srgbClr val="000000"/>
                </a:solidFill>
                <a:latin typeface="Nunito"/>
                <a:ea typeface="Nunito"/>
                <a:cs typeface="Nunito"/>
                <a:sym typeface="Nunito"/>
              </a:rPr>
              <a:t>5 utils if we get coffee slowly.</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Char char="●"/>
            </a:pPr>
            <a:r>
              <a:rPr b="0" i="0" lang="en" sz="2000" u="none" cap="none" strike="noStrike">
                <a:solidFill>
                  <a:srgbClr val="000000"/>
                </a:solidFill>
                <a:latin typeface="Nunito"/>
                <a:ea typeface="Nunito"/>
                <a:cs typeface="Nunito"/>
                <a:sym typeface="Nunito"/>
              </a:rPr>
              <a:t>0 utils if we do not get coffee at all.</a:t>
            </a:r>
            <a:endParaRPr b="0" i="0" sz="2000" u="none" cap="none" strike="noStrike">
              <a:solidFill>
                <a:srgbClr val="000000"/>
              </a:solidFill>
              <a:latin typeface="Nunito"/>
              <a:ea typeface="Nunito"/>
              <a:cs typeface="Nunito"/>
              <a:sym typeface="Nunito"/>
            </a:endParaRPr>
          </a:p>
        </p:txBody>
      </p:sp>
      <p:sp>
        <p:nvSpPr>
          <p:cNvPr id="262" name="Google Shape;262;p2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Corrigibility (2/4)</a:t>
            </a:r>
            <a:endParaRPr sz="3600">
              <a:latin typeface="Nunito"/>
              <a:ea typeface="Nunito"/>
              <a:cs typeface="Nunito"/>
              <a:sym typeface="Nunito"/>
            </a:endParaRPr>
          </a:p>
        </p:txBody>
      </p:sp>
      <p:sp>
        <p:nvSpPr>
          <p:cNvPr id="263" name="Google Shape;263;p2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64" name="Google Shape;264;p2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65" name="Google Shape;265;p2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66" name="Google Shape;266;p27"/>
          <p:cNvSpPr txBox="1"/>
          <p:nvPr/>
        </p:nvSpPr>
        <p:spPr>
          <a:xfrm>
            <a:off x="780150" y="3986900"/>
            <a:ext cx="2095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267" name="Google Shape;267;p27"/>
          <p:cNvSpPr txBox="1"/>
          <p:nvPr/>
        </p:nvSpPr>
        <p:spPr>
          <a:xfrm>
            <a:off x="423625" y="2734900"/>
            <a:ext cx="8297100" cy="110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Suppose the AI breaks speed limits to deliver our coffee quickly, since it doesn’t know we have preferences over it breaking speed limits. We would want to shut it down and change its utility function.</a:t>
            </a:r>
            <a:endParaRPr b="0" i="0" sz="1400" u="none" cap="none" strike="noStrike">
              <a:solidFill>
                <a:srgbClr val="000000"/>
              </a:solidFill>
              <a:latin typeface="Arial"/>
              <a:ea typeface="Arial"/>
              <a:cs typeface="Arial"/>
              <a:sym typeface="Arial"/>
            </a:endParaRPr>
          </a:p>
        </p:txBody>
      </p:sp>
      <p:sp>
        <p:nvSpPr>
          <p:cNvPr id="268" name="Google Shape;268;p27"/>
          <p:cNvSpPr txBox="1"/>
          <p:nvPr/>
        </p:nvSpPr>
        <p:spPr>
          <a:xfrm>
            <a:off x="423625" y="3895125"/>
            <a:ext cx="82971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But this means we get our coffee slower: the AI would lose utility!</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1"/>
                                        <p:tgtEl>
                                          <p:spTgt spid="2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1000"/>
                                        <p:tgtEl>
                                          <p:spTgt spid="2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1000"/>
                                        <p:tgtEl>
                                          <p:spTgt spid="2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28"/>
          <p:cNvSpPr txBox="1"/>
          <p:nvPr/>
        </p:nvSpPr>
        <p:spPr>
          <a:xfrm>
            <a:off x="423400" y="879875"/>
            <a:ext cx="8297100" cy="1723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Suppose our coffee-fetching AI has the following utility function:</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Char char="●"/>
            </a:pPr>
            <a:r>
              <a:rPr b="0" i="0" lang="en" sz="2000" u="none" cap="none" strike="noStrike">
                <a:solidFill>
                  <a:srgbClr val="000000"/>
                </a:solidFill>
                <a:latin typeface="Nunito"/>
                <a:ea typeface="Nunito"/>
                <a:cs typeface="Nunito"/>
                <a:sym typeface="Nunito"/>
              </a:rPr>
              <a:t>10 utils if we get coffee quickly.</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Char char="●"/>
            </a:pPr>
            <a:r>
              <a:rPr b="0" i="0" lang="en" sz="2000" u="none" cap="none" strike="noStrike">
                <a:solidFill>
                  <a:srgbClr val="000000"/>
                </a:solidFill>
                <a:latin typeface="Nunito"/>
                <a:ea typeface="Nunito"/>
                <a:cs typeface="Nunito"/>
                <a:sym typeface="Nunito"/>
              </a:rPr>
              <a:t>5 utils if we get coffee slowly.</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Char char="●"/>
            </a:pPr>
            <a:r>
              <a:rPr b="0" i="0" lang="en" sz="2000" u="none" cap="none" strike="noStrike">
                <a:solidFill>
                  <a:srgbClr val="000000"/>
                </a:solidFill>
                <a:latin typeface="Nunito"/>
                <a:ea typeface="Nunito"/>
                <a:cs typeface="Nunito"/>
                <a:sym typeface="Nunito"/>
              </a:rPr>
              <a:t>0 utils if we do not get coffee at all.</a:t>
            </a:r>
            <a:endParaRPr b="0" i="0" sz="2000" u="none" cap="none" strike="noStrike">
              <a:solidFill>
                <a:srgbClr val="000000"/>
              </a:solidFill>
              <a:latin typeface="Nunito"/>
              <a:ea typeface="Nunito"/>
              <a:cs typeface="Nunito"/>
              <a:sym typeface="Nunito"/>
            </a:endParaRPr>
          </a:p>
        </p:txBody>
      </p:sp>
      <p:sp>
        <p:nvSpPr>
          <p:cNvPr id="274" name="Google Shape;274;p2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Corrigibility (3/4)</a:t>
            </a:r>
            <a:endParaRPr sz="3600">
              <a:latin typeface="Nunito"/>
              <a:ea typeface="Nunito"/>
              <a:cs typeface="Nunito"/>
              <a:sym typeface="Nunito"/>
            </a:endParaRPr>
          </a:p>
        </p:txBody>
      </p:sp>
      <p:sp>
        <p:nvSpPr>
          <p:cNvPr id="275" name="Google Shape;275;p2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76" name="Google Shape;276;p2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77" name="Google Shape;277;p2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78" name="Google Shape;278;p28"/>
          <p:cNvSpPr txBox="1"/>
          <p:nvPr/>
        </p:nvSpPr>
        <p:spPr>
          <a:xfrm>
            <a:off x="780150" y="3986900"/>
            <a:ext cx="2095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279" name="Google Shape;279;p28"/>
          <p:cNvSpPr txBox="1"/>
          <p:nvPr/>
        </p:nvSpPr>
        <p:spPr>
          <a:xfrm>
            <a:off x="423625" y="2734900"/>
            <a:ext cx="8297100" cy="110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Suppose the AI thinks we can make coffee ourselves quicker than it can make us coffee, and shuts down. We tell it to stay on, wanting it to make us coffee so we can focus on more important things.</a:t>
            </a:r>
            <a:endParaRPr b="0" i="0" sz="1400" u="none" cap="none" strike="noStrike">
              <a:solidFill>
                <a:srgbClr val="000000"/>
              </a:solidFill>
              <a:latin typeface="Arial"/>
              <a:ea typeface="Arial"/>
              <a:cs typeface="Arial"/>
              <a:sym typeface="Arial"/>
            </a:endParaRPr>
          </a:p>
        </p:txBody>
      </p:sp>
      <p:sp>
        <p:nvSpPr>
          <p:cNvPr id="280" name="Google Shape;280;p28"/>
          <p:cNvSpPr txBox="1"/>
          <p:nvPr/>
        </p:nvSpPr>
        <p:spPr>
          <a:xfrm>
            <a:off x="423625" y="3895125"/>
            <a:ext cx="82971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But this means we get our coffee slower: the AI would lose utility!</a:t>
            </a:r>
            <a:endParaRPr b="0" i="0" sz="2000" u="none" cap="none" strike="noStrike">
              <a:solidFill>
                <a:schemeClr val="dk1"/>
              </a:solidFill>
              <a:latin typeface="Nunito"/>
              <a:ea typeface="Nunito"/>
              <a:cs typeface="Nunito"/>
              <a:sym typeface="Nuni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29"/>
          <p:cNvSpPr txBox="1"/>
          <p:nvPr/>
        </p:nvSpPr>
        <p:spPr>
          <a:xfrm>
            <a:off x="423400" y="879875"/>
            <a:ext cx="82971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In both cases, our coffee-fetching AI would want to ignore our corrections. This is incorrigibility.</a:t>
            </a:r>
            <a:endParaRPr b="0" i="0" sz="2000" u="none" cap="none" strike="noStrike">
              <a:solidFill>
                <a:srgbClr val="000000"/>
              </a:solidFill>
              <a:latin typeface="Nunito"/>
              <a:ea typeface="Nunito"/>
              <a:cs typeface="Nunito"/>
              <a:sym typeface="Nunito"/>
            </a:endParaRPr>
          </a:p>
        </p:txBody>
      </p:sp>
      <p:sp>
        <p:nvSpPr>
          <p:cNvPr id="286" name="Google Shape;286;p2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Corrigibility (4/4)</a:t>
            </a:r>
            <a:endParaRPr sz="3600">
              <a:latin typeface="Nunito"/>
              <a:ea typeface="Nunito"/>
              <a:cs typeface="Nunito"/>
              <a:sym typeface="Nunito"/>
            </a:endParaRPr>
          </a:p>
        </p:txBody>
      </p:sp>
      <p:sp>
        <p:nvSpPr>
          <p:cNvPr id="287" name="Google Shape;287;p2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88" name="Google Shape;288;p2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89" name="Google Shape;289;p2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90" name="Google Shape;290;p29"/>
          <p:cNvSpPr txBox="1"/>
          <p:nvPr/>
        </p:nvSpPr>
        <p:spPr>
          <a:xfrm>
            <a:off x="780150" y="3986900"/>
            <a:ext cx="2095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291" name="Google Shape;291;p29"/>
          <p:cNvSpPr txBox="1"/>
          <p:nvPr/>
        </p:nvSpPr>
        <p:spPr>
          <a:xfrm>
            <a:off x="423625" y="1744300"/>
            <a:ext cx="8297100" cy="110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 general, agents might be incorrigible when their preferences are</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Complete: They rank every action.</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Transitive: Their rankings are consistent.</a:t>
            </a:r>
            <a:endParaRPr b="0" i="0" sz="2000" u="none" cap="none" strike="noStrike">
              <a:solidFill>
                <a:schemeClr val="dk1"/>
              </a:solidFill>
              <a:latin typeface="Nunito"/>
              <a:ea typeface="Nunito"/>
              <a:cs typeface="Nunito"/>
              <a:sym typeface="Nunito"/>
            </a:endParaRPr>
          </a:p>
        </p:txBody>
      </p:sp>
      <p:sp>
        <p:nvSpPr>
          <p:cNvPr id="292" name="Google Shape;292;p29"/>
          <p:cNvSpPr txBox="1"/>
          <p:nvPr/>
        </p:nvSpPr>
        <p:spPr>
          <a:xfrm>
            <a:off x="423625" y="2904525"/>
            <a:ext cx="82971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Suppose an AI wants to take action </a:t>
            </a:r>
            <a:r>
              <a:rPr b="0" i="1" lang="en" sz="2000" u="none" cap="none" strike="noStrike">
                <a:solidFill>
                  <a:schemeClr val="dk1"/>
                </a:solidFill>
                <a:latin typeface="Nunito"/>
                <a:ea typeface="Nunito"/>
                <a:cs typeface="Nunito"/>
                <a:sym typeface="Nunito"/>
              </a:rPr>
              <a:t>a </a:t>
            </a:r>
            <a:r>
              <a:rPr b="0" i="0" lang="en" sz="2000" u="none" cap="none" strike="noStrike">
                <a:solidFill>
                  <a:schemeClr val="dk1"/>
                </a:solidFill>
                <a:latin typeface="Nunito"/>
                <a:ea typeface="Nunito"/>
                <a:cs typeface="Nunito"/>
                <a:sym typeface="Nunito"/>
              </a:rPr>
              <a:t>and we tell it to shut down. It must then prefer </a:t>
            </a:r>
            <a:r>
              <a:rPr b="0" i="1" lang="en" sz="2000" u="none" cap="none" strike="noStrike">
                <a:solidFill>
                  <a:schemeClr val="dk1"/>
                </a:solidFill>
                <a:latin typeface="Nunito"/>
                <a:ea typeface="Nunito"/>
                <a:cs typeface="Nunito"/>
                <a:sym typeface="Nunito"/>
              </a:rPr>
              <a:t>a </a:t>
            </a:r>
            <a:r>
              <a:rPr b="0" i="0" lang="en" sz="2000" u="none" cap="none" strike="noStrike">
                <a:solidFill>
                  <a:schemeClr val="dk1"/>
                </a:solidFill>
                <a:latin typeface="Nunito"/>
                <a:ea typeface="Nunito"/>
                <a:cs typeface="Nunito"/>
                <a:sym typeface="Nunito"/>
              </a:rPr>
              <a:t>to shutting down: it will resist.</a:t>
            </a:r>
            <a:endParaRPr b="0" i="0" sz="2000" u="none" cap="none" strike="noStrike">
              <a:solidFill>
                <a:schemeClr val="dk1"/>
              </a:solidFill>
              <a:latin typeface="Nunito"/>
              <a:ea typeface="Nunito"/>
              <a:cs typeface="Nunito"/>
              <a:sym typeface="Nunito"/>
            </a:endParaRPr>
          </a:p>
        </p:txBody>
      </p:sp>
      <p:sp>
        <p:nvSpPr>
          <p:cNvPr id="293" name="Google Shape;293;p29"/>
          <p:cNvSpPr txBox="1"/>
          <p:nvPr/>
        </p:nvSpPr>
        <p:spPr>
          <a:xfrm>
            <a:off x="423625" y="3818925"/>
            <a:ext cx="82971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Suppose an AI wants to shut down and we tell it to take action </a:t>
            </a:r>
            <a:r>
              <a:rPr b="0" i="1" lang="en" sz="2000" u="none" cap="none" strike="noStrike">
                <a:solidFill>
                  <a:schemeClr val="dk1"/>
                </a:solidFill>
                <a:latin typeface="Nunito"/>
                <a:ea typeface="Nunito"/>
                <a:cs typeface="Nunito"/>
                <a:sym typeface="Nunito"/>
              </a:rPr>
              <a:t>a</a:t>
            </a:r>
            <a:r>
              <a:rPr b="0" i="0" lang="en" sz="2000" u="none" cap="none" strike="noStrike">
                <a:solidFill>
                  <a:schemeClr val="dk1"/>
                </a:solidFill>
                <a:latin typeface="Nunito"/>
                <a:ea typeface="Nunito"/>
                <a:cs typeface="Nunito"/>
                <a:sym typeface="Nunito"/>
              </a:rPr>
              <a:t>. It must then prefer shutting down to </a:t>
            </a:r>
            <a:r>
              <a:rPr b="0" i="1" lang="en" sz="2000" u="none" cap="none" strike="noStrike">
                <a:solidFill>
                  <a:schemeClr val="dk1"/>
                </a:solidFill>
                <a:latin typeface="Nunito"/>
                <a:ea typeface="Nunito"/>
                <a:cs typeface="Nunito"/>
                <a:sym typeface="Nunito"/>
              </a:rPr>
              <a:t>a</a:t>
            </a:r>
            <a:r>
              <a:rPr b="0" i="0" lang="en" sz="2000" u="none" cap="none" strike="noStrike">
                <a:solidFill>
                  <a:schemeClr val="dk1"/>
                </a:solidFill>
                <a:latin typeface="Nunito"/>
                <a:ea typeface="Nunito"/>
                <a:cs typeface="Nunito"/>
                <a:sym typeface="Nunito"/>
              </a:rPr>
              <a:t>: it will resist.</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1"/>
                                        <p:tgtEl>
                                          <p:spTgt spid="2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1"/>
                                        <p:tgtEl>
                                          <p:spTgt spid="2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1"/>
                                        <p:tgtEl>
                                          <p:spTgt spid="2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1000"/>
                                        <p:tgtEl>
                                          <p:spTgt spid="2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3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Recap</a:t>
            </a:r>
            <a:endParaRPr/>
          </a:p>
          <a:p>
            <a:pPr indent="0" lvl="0" marL="0" rtl="0" algn="ctr">
              <a:lnSpc>
                <a:spcPct val="100000"/>
              </a:lnSpc>
              <a:spcBef>
                <a:spcPts val="0"/>
              </a:spcBef>
              <a:spcAft>
                <a:spcPts val="0"/>
              </a:spcAft>
              <a:buSzPts val="3600"/>
              <a:buNone/>
            </a:pPr>
            <a:r>
              <a:t/>
            </a:r>
            <a:endParaRPr/>
          </a:p>
        </p:txBody>
      </p:sp>
      <p:sp>
        <p:nvSpPr>
          <p:cNvPr id="299" name="Google Shape;299;p30"/>
          <p:cNvSpPr txBox="1"/>
          <p:nvPr/>
        </p:nvSpPr>
        <p:spPr>
          <a:xfrm>
            <a:off x="423400" y="664800"/>
            <a:ext cx="8409000" cy="3607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Utility functions represent preferences as one mathematical object.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Bernoulli utility functions deal with sure-things; vNM with uncertainty.</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rPr b="0" i="0" lang="en" sz="2000" u="none" cap="none" strike="noStrike">
                <a:solidFill>
                  <a:schemeClr val="dk1"/>
                </a:solidFill>
                <a:latin typeface="Nunito"/>
                <a:ea typeface="Nunito"/>
                <a:cs typeface="Nunito"/>
                <a:sym typeface="Nunito"/>
              </a:rPr>
              <a:t>Von Neumann-Morgenstern axioms define rational preferences.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Expected value and expected utility are important to distinguish.</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St. Petersburg’s Paradox suggests that most people are risk averse.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Agents with regular utility functions might be incorrigible.</a:t>
            </a:r>
            <a:endParaRPr b="0" i="0" sz="2000" u="none" cap="none" strike="noStrike">
              <a:solidFill>
                <a:schemeClr val="dk1"/>
              </a:solidFill>
              <a:latin typeface="Nunito"/>
              <a:ea typeface="Nunito"/>
              <a:cs typeface="Nunito"/>
              <a:sym typeface="Nunito"/>
            </a:endParaRPr>
          </a:p>
        </p:txBody>
      </p:sp>
      <p:sp>
        <p:nvSpPr>
          <p:cNvPr id="300" name="Google Shape;300;p3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01" name="Google Shape;301;p3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02" name="Google Shape;302;p3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1000"/>
                                        <p:tgtEl>
                                          <p:spTgt spid="2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31"/>
          <p:cNvSpPr txBox="1"/>
          <p:nvPr/>
        </p:nvSpPr>
        <p:spPr>
          <a:xfrm>
            <a:off x="0" y="937695"/>
            <a:ext cx="9144000" cy="2222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Utility Functions</a:t>
            </a:r>
            <a:endParaRPr b="0" i="0" sz="3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Part 2: Risks and Extensions</a:t>
            </a:r>
            <a:endParaRPr b="0" i="0" sz="3000" u="none" cap="none" strike="noStrike">
              <a:solidFill>
                <a:srgbClr val="000000"/>
              </a:solidFill>
              <a:latin typeface="Nunito Light"/>
              <a:ea typeface="Nunito Light"/>
              <a:cs typeface="Nunito Light"/>
              <a:sym typeface="Nunito Light"/>
            </a:endParaRPr>
          </a:p>
        </p:txBody>
      </p:sp>
      <p:sp>
        <p:nvSpPr>
          <p:cNvPr id="308" name="Google Shape;308;p3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09" name="Google Shape;309;p3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10" name="Google Shape;310;p3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nvSpPr>
        <p:spPr>
          <a:xfrm>
            <a:off x="423400" y="943175"/>
            <a:ext cx="8297100" cy="99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Utility functions are a central concept in economics and decision theory.</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Expected utility theory: individuals will choose options that are likely to maximize their utility functions.</a:t>
            </a:r>
            <a:endParaRPr b="0" i="0" sz="2000" u="none" cap="none" strike="noStrike">
              <a:solidFill>
                <a:schemeClr val="dk1"/>
              </a:solidFill>
              <a:latin typeface="Nunito"/>
              <a:ea typeface="Nunito"/>
              <a:cs typeface="Nunito"/>
              <a:sym typeface="Nunito"/>
            </a:endParaRPr>
          </a:p>
        </p:txBody>
      </p:sp>
      <p:sp>
        <p:nvSpPr>
          <p:cNvPr id="63" name="Google Shape;63;p1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Introduction</a:t>
            </a:r>
            <a:endParaRPr sz="3600">
              <a:latin typeface="Nunito"/>
              <a:ea typeface="Nunito"/>
              <a:cs typeface="Nunito"/>
              <a:sym typeface="Nunito"/>
            </a:endParaRPr>
          </a:p>
        </p:txBody>
      </p:sp>
      <p:sp>
        <p:nvSpPr>
          <p:cNvPr id="64" name="Google Shape;64;p1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5" name="Google Shape;65;p1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6" name="Google Shape;66;p1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7" name="Google Shape;67;p14"/>
          <p:cNvSpPr txBox="1"/>
          <p:nvPr/>
        </p:nvSpPr>
        <p:spPr>
          <a:xfrm>
            <a:off x="423625" y="2226488"/>
            <a:ext cx="8297100" cy="115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objective of maximizing a utility function can cause intelligence.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The construction and properties of the function being maximized are central to guiding intelligent behavior.</a:t>
            </a:r>
            <a:endParaRPr b="0" i="0" sz="2000" u="none" cap="none" strike="noStrike">
              <a:solidFill>
                <a:schemeClr val="dk1"/>
              </a:solidFill>
              <a:latin typeface="Nunito"/>
              <a:ea typeface="Nunito"/>
              <a:cs typeface="Nunito"/>
              <a:sym typeface="Nunito"/>
            </a:endParaRPr>
          </a:p>
        </p:txBody>
      </p:sp>
      <p:sp>
        <p:nvSpPr>
          <p:cNvPr id="68" name="Google Shape;68;p14"/>
          <p:cNvSpPr txBox="1"/>
          <p:nvPr/>
        </p:nvSpPr>
        <p:spPr>
          <a:xfrm>
            <a:off x="471475" y="3405300"/>
            <a:ext cx="8201400" cy="115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Utility functions are a foundational concept in AI safety because AIs may be approximated as expected utility maximizers. Key concepts like corrigibility rely on an understanding of preferences.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
                                        </p:tgtEl>
                                        <p:attrNameLst>
                                          <p:attrName>style.visibility</p:attrName>
                                        </p:attrNameLst>
                                      </p:cBhvr>
                                      <p:to>
                                        <p:strVal val="visible"/>
                                      </p:to>
                                    </p:set>
                                    <p:animEffect filter="fade" transition="in">
                                      <p:cBhvr>
                                        <p:cTn dur="1000"/>
                                        <p:tgtEl>
                                          <p:spTgt spid="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
                                        </p:tgtEl>
                                        <p:attrNameLst>
                                          <p:attrName>style.visibility</p:attrName>
                                        </p:attrNameLst>
                                      </p:cBhvr>
                                      <p:to>
                                        <p:strVal val="visible"/>
                                      </p:to>
                                    </p:set>
                                    <p:animEffect filter="fade" transition="in">
                                      <p:cBhvr>
                                        <p:cTn dur="1000"/>
                                        <p:tgtEl>
                                          <p:spTgt spid="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
                                        </p:tgtEl>
                                        <p:attrNameLst>
                                          <p:attrName>style.visibility</p:attrName>
                                        </p:attrNameLst>
                                      </p:cBhvr>
                                      <p:to>
                                        <p:strVal val="visible"/>
                                      </p:to>
                                    </p:set>
                                    <p:animEffect filter="fade" transition="in">
                                      <p:cBhvr>
                                        <p:cTn dur="1000"/>
                                        <p:tgtEl>
                                          <p:spTgt spid="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3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316" name="Google Shape;316;p32"/>
          <p:cNvSpPr txBox="1"/>
          <p:nvPr/>
        </p:nvSpPr>
        <p:spPr>
          <a:xfrm>
            <a:off x="367450" y="817200"/>
            <a:ext cx="8409000" cy="39774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From preferences to utility functions.</a:t>
            </a:r>
            <a:endParaRPr b="0" i="0"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Introducing uncertainty and expected utility.</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Exploring corrigibility.</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Attitudes towards risk.</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Beyond expected utility theory.</a:t>
            </a:r>
            <a:endParaRPr b="0" i="1" sz="2000" u="none" cap="none" strike="noStrike">
              <a:solidFill>
                <a:schemeClr val="dk1"/>
              </a:solidFill>
              <a:latin typeface="Nunito"/>
              <a:ea typeface="Nunito"/>
              <a:cs typeface="Nunito"/>
              <a:sym typeface="Nunito"/>
            </a:endParaRPr>
          </a:p>
        </p:txBody>
      </p:sp>
      <p:sp>
        <p:nvSpPr>
          <p:cNvPr id="317" name="Google Shape;317;p3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18" name="Google Shape;318;p3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19" name="Google Shape;319;p3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20" name="Google Shape;320;p32"/>
          <p:cNvSpPr/>
          <p:nvPr/>
        </p:nvSpPr>
        <p:spPr>
          <a:xfrm>
            <a:off x="364325" y="2213525"/>
            <a:ext cx="8279700" cy="9201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1000"/>
                                        <p:tgtEl>
                                          <p:spTgt spid="3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33"/>
          <p:cNvSpPr txBox="1"/>
          <p:nvPr>
            <p:ph type="title"/>
          </p:nvPr>
        </p:nvSpPr>
        <p:spPr>
          <a:xfrm>
            <a:off x="423450" y="19228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Risk</a:t>
            </a:r>
            <a:endParaRPr sz="3600">
              <a:latin typeface="Nunito"/>
              <a:ea typeface="Nunito"/>
              <a:cs typeface="Nunito"/>
              <a:sym typeface="Nunito"/>
            </a:endParaRPr>
          </a:p>
        </p:txBody>
      </p:sp>
      <p:sp>
        <p:nvSpPr>
          <p:cNvPr id="326" name="Google Shape;326;p3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27" name="Google Shape;327;p3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28" name="Google Shape;328;p3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3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Three Risk Attitudes</a:t>
            </a:r>
            <a:endParaRPr sz="3600">
              <a:latin typeface="Nunito"/>
              <a:ea typeface="Nunito"/>
              <a:cs typeface="Nunito"/>
              <a:sym typeface="Nunito"/>
            </a:endParaRPr>
          </a:p>
        </p:txBody>
      </p:sp>
      <p:sp>
        <p:nvSpPr>
          <p:cNvPr id="334" name="Google Shape;334;p3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35" name="Google Shape;335;p3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36" name="Google Shape;336;p3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cxnSp>
        <p:nvCxnSpPr>
          <p:cNvPr id="337" name="Google Shape;337;p34"/>
          <p:cNvCxnSpPr/>
          <p:nvPr/>
        </p:nvCxnSpPr>
        <p:spPr>
          <a:xfrm>
            <a:off x="477325" y="1122600"/>
            <a:ext cx="8238000" cy="0"/>
          </a:xfrm>
          <a:prstGeom prst="straightConnector1">
            <a:avLst/>
          </a:prstGeom>
          <a:noFill/>
          <a:ln cap="flat" cmpd="sng" w="9525">
            <a:solidFill>
              <a:schemeClr val="dk2"/>
            </a:solidFill>
            <a:prstDash val="solid"/>
            <a:round/>
            <a:headEnd len="sm" w="sm" type="none"/>
            <a:tailEnd len="sm" w="sm" type="none"/>
          </a:ln>
        </p:spPr>
      </p:cxnSp>
      <p:cxnSp>
        <p:nvCxnSpPr>
          <p:cNvPr id="338" name="Google Shape;338;p34"/>
          <p:cNvCxnSpPr/>
          <p:nvPr/>
        </p:nvCxnSpPr>
        <p:spPr>
          <a:xfrm>
            <a:off x="2918725" y="1122600"/>
            <a:ext cx="10200" cy="3571800"/>
          </a:xfrm>
          <a:prstGeom prst="straightConnector1">
            <a:avLst/>
          </a:prstGeom>
          <a:noFill/>
          <a:ln cap="flat" cmpd="sng" w="9525">
            <a:solidFill>
              <a:schemeClr val="dk2"/>
            </a:solidFill>
            <a:prstDash val="solid"/>
            <a:round/>
            <a:headEnd len="sm" w="sm" type="none"/>
            <a:tailEnd len="sm" w="sm" type="none"/>
          </a:ln>
        </p:spPr>
      </p:cxnSp>
      <p:cxnSp>
        <p:nvCxnSpPr>
          <p:cNvPr id="339" name="Google Shape;339;p34"/>
          <p:cNvCxnSpPr/>
          <p:nvPr/>
        </p:nvCxnSpPr>
        <p:spPr>
          <a:xfrm>
            <a:off x="6000750" y="1132800"/>
            <a:ext cx="30600" cy="3531000"/>
          </a:xfrm>
          <a:prstGeom prst="straightConnector1">
            <a:avLst/>
          </a:prstGeom>
          <a:noFill/>
          <a:ln cap="flat" cmpd="sng" w="9525">
            <a:solidFill>
              <a:schemeClr val="dk2"/>
            </a:solidFill>
            <a:prstDash val="solid"/>
            <a:round/>
            <a:headEnd len="sm" w="sm" type="none"/>
            <a:tailEnd len="sm" w="sm" type="none"/>
          </a:ln>
        </p:spPr>
      </p:cxnSp>
      <p:grpSp>
        <p:nvGrpSpPr>
          <p:cNvPr id="340" name="Google Shape;340;p34"/>
          <p:cNvGrpSpPr/>
          <p:nvPr/>
        </p:nvGrpSpPr>
        <p:grpSpPr>
          <a:xfrm>
            <a:off x="515750" y="755200"/>
            <a:ext cx="2207100" cy="3309825"/>
            <a:chOff x="515750" y="755200"/>
            <a:chExt cx="2207100" cy="3309825"/>
          </a:xfrm>
        </p:grpSpPr>
        <p:sp>
          <p:nvSpPr>
            <p:cNvPr id="341" name="Google Shape;341;p34"/>
            <p:cNvSpPr txBox="1"/>
            <p:nvPr/>
          </p:nvSpPr>
          <p:spPr>
            <a:xfrm>
              <a:off x="653150" y="755200"/>
              <a:ext cx="2020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Nunito"/>
                  <a:ea typeface="Nunito"/>
                  <a:cs typeface="Nunito"/>
                  <a:sym typeface="Nunito"/>
                </a:rPr>
                <a:t>Risk aversion</a:t>
              </a:r>
              <a:endParaRPr b="1" i="0" sz="1400" u="none" cap="none" strike="noStrike">
                <a:solidFill>
                  <a:srgbClr val="000000"/>
                </a:solidFill>
                <a:latin typeface="Nunito"/>
                <a:ea typeface="Nunito"/>
                <a:cs typeface="Nunito"/>
                <a:sym typeface="Nunito"/>
              </a:endParaRPr>
            </a:p>
          </p:txBody>
        </p:sp>
        <p:sp>
          <p:nvSpPr>
            <p:cNvPr id="342" name="Google Shape;342;p34"/>
            <p:cNvSpPr txBox="1"/>
            <p:nvPr/>
          </p:nvSpPr>
          <p:spPr>
            <a:xfrm>
              <a:off x="515750" y="1294525"/>
              <a:ext cx="2207100" cy="2770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Dislikes risk</a:t>
              </a:r>
              <a:endParaRPr b="0" i="0" sz="14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Turns down mean-zero lotteries</a:t>
              </a:r>
              <a:endParaRPr b="0" i="0" sz="14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Prefers receiving expected value</a:t>
              </a:r>
              <a:endParaRPr b="0" i="0" sz="14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Pays to avoid risk</a:t>
              </a:r>
              <a:endParaRPr b="0" i="0" sz="14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Has a </a:t>
              </a:r>
              <a:r>
                <a:rPr b="0" i="0" lang="en" sz="1400" u="none" cap="none" strike="noStrike">
                  <a:solidFill>
                    <a:srgbClr val="FF0000"/>
                  </a:solidFill>
                  <a:latin typeface="Nunito"/>
                  <a:ea typeface="Nunito"/>
                  <a:cs typeface="Nunito"/>
                  <a:sym typeface="Nunito"/>
                </a:rPr>
                <a:t>concave </a:t>
              </a:r>
              <a:r>
                <a:rPr b="0" i="0" lang="en" sz="1400" u="none" cap="none" strike="noStrike">
                  <a:solidFill>
                    <a:srgbClr val="000000"/>
                  </a:solidFill>
                  <a:latin typeface="Nunito"/>
                  <a:ea typeface="Nunito"/>
                  <a:cs typeface="Nunito"/>
                  <a:sym typeface="Nunito"/>
                </a:rPr>
                <a:t>utility function</a:t>
              </a:r>
              <a:endParaRPr b="0" i="0" sz="1400" u="none" cap="none" strike="noStrike">
                <a:solidFill>
                  <a:srgbClr val="000000"/>
                </a:solidFill>
                <a:latin typeface="Nunito"/>
                <a:ea typeface="Nunito"/>
                <a:cs typeface="Nunito"/>
                <a:sym typeface="Nunito"/>
              </a:endParaRPr>
            </a:p>
          </p:txBody>
        </p:sp>
      </p:grpSp>
      <p:grpSp>
        <p:nvGrpSpPr>
          <p:cNvPr id="343" name="Google Shape;343;p34"/>
          <p:cNvGrpSpPr/>
          <p:nvPr/>
        </p:nvGrpSpPr>
        <p:grpSpPr>
          <a:xfrm>
            <a:off x="3327350" y="755200"/>
            <a:ext cx="2311200" cy="3309825"/>
            <a:chOff x="3327350" y="755200"/>
            <a:chExt cx="2311200" cy="3309825"/>
          </a:xfrm>
        </p:grpSpPr>
        <p:sp>
          <p:nvSpPr>
            <p:cNvPr id="344" name="Google Shape;344;p34"/>
            <p:cNvSpPr txBox="1"/>
            <p:nvPr/>
          </p:nvSpPr>
          <p:spPr>
            <a:xfrm>
              <a:off x="3561550" y="755200"/>
              <a:ext cx="2020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Nunito"/>
                  <a:ea typeface="Nunito"/>
                  <a:cs typeface="Nunito"/>
                  <a:sym typeface="Nunito"/>
                </a:rPr>
                <a:t>Risk neutrality</a:t>
              </a:r>
              <a:endParaRPr b="1" i="0" sz="1400" u="none" cap="none" strike="noStrike">
                <a:solidFill>
                  <a:srgbClr val="000000"/>
                </a:solidFill>
                <a:latin typeface="Nunito"/>
                <a:ea typeface="Nunito"/>
                <a:cs typeface="Nunito"/>
                <a:sym typeface="Nunito"/>
              </a:endParaRPr>
            </a:p>
          </p:txBody>
        </p:sp>
        <p:sp>
          <p:nvSpPr>
            <p:cNvPr id="345" name="Google Shape;345;p34"/>
            <p:cNvSpPr txBox="1"/>
            <p:nvPr/>
          </p:nvSpPr>
          <p:spPr>
            <a:xfrm>
              <a:off x="3327350" y="1294525"/>
              <a:ext cx="2311200" cy="2770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Indifferent towards risk</a:t>
              </a:r>
              <a:endParaRPr b="0" i="0" sz="14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Indifferent towards mean-zero lotteries</a:t>
              </a:r>
              <a:endParaRPr b="0" i="0" sz="14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Indifferent towards receiving expected value</a:t>
              </a:r>
              <a:endParaRPr b="0" i="0" sz="14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Pays nothing to avoid risk</a:t>
              </a:r>
              <a:endParaRPr b="0" i="0" sz="14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Has a </a:t>
              </a:r>
              <a:r>
                <a:rPr b="0" i="0" lang="en" sz="1400" u="none" cap="none" strike="noStrike">
                  <a:solidFill>
                    <a:srgbClr val="4A86E8"/>
                  </a:solidFill>
                  <a:latin typeface="Nunito"/>
                  <a:ea typeface="Nunito"/>
                  <a:cs typeface="Nunito"/>
                  <a:sym typeface="Nunito"/>
                </a:rPr>
                <a:t>linear </a:t>
              </a:r>
              <a:r>
                <a:rPr b="0" i="0" lang="en" sz="1400" u="none" cap="none" strike="noStrike">
                  <a:solidFill>
                    <a:srgbClr val="000000"/>
                  </a:solidFill>
                  <a:latin typeface="Nunito"/>
                  <a:ea typeface="Nunito"/>
                  <a:cs typeface="Nunito"/>
                  <a:sym typeface="Nunito"/>
                </a:rPr>
                <a:t>utility function</a:t>
              </a:r>
              <a:endParaRPr b="0" i="0" sz="1400" u="none" cap="none" strike="noStrike">
                <a:solidFill>
                  <a:srgbClr val="000000"/>
                </a:solidFill>
                <a:latin typeface="Nunito"/>
                <a:ea typeface="Nunito"/>
                <a:cs typeface="Nunito"/>
                <a:sym typeface="Nunito"/>
              </a:endParaRPr>
            </a:p>
          </p:txBody>
        </p:sp>
      </p:grpSp>
      <p:grpSp>
        <p:nvGrpSpPr>
          <p:cNvPr id="346" name="Google Shape;346;p34"/>
          <p:cNvGrpSpPr/>
          <p:nvPr/>
        </p:nvGrpSpPr>
        <p:grpSpPr>
          <a:xfrm>
            <a:off x="6306950" y="755200"/>
            <a:ext cx="2207100" cy="3309825"/>
            <a:chOff x="6306950" y="755200"/>
            <a:chExt cx="2207100" cy="3309825"/>
          </a:xfrm>
        </p:grpSpPr>
        <p:sp>
          <p:nvSpPr>
            <p:cNvPr id="347" name="Google Shape;347;p34"/>
            <p:cNvSpPr txBox="1"/>
            <p:nvPr/>
          </p:nvSpPr>
          <p:spPr>
            <a:xfrm>
              <a:off x="6469950" y="755200"/>
              <a:ext cx="2020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Nunito"/>
                  <a:ea typeface="Nunito"/>
                  <a:cs typeface="Nunito"/>
                  <a:sym typeface="Nunito"/>
                </a:rPr>
                <a:t>Risk seeking</a:t>
              </a:r>
              <a:endParaRPr b="1" i="0" sz="1400" u="none" cap="none" strike="noStrike">
                <a:solidFill>
                  <a:srgbClr val="000000"/>
                </a:solidFill>
                <a:latin typeface="Nunito"/>
                <a:ea typeface="Nunito"/>
                <a:cs typeface="Nunito"/>
                <a:sym typeface="Nunito"/>
              </a:endParaRPr>
            </a:p>
          </p:txBody>
        </p:sp>
        <p:sp>
          <p:nvSpPr>
            <p:cNvPr id="348" name="Google Shape;348;p34"/>
            <p:cNvSpPr txBox="1"/>
            <p:nvPr/>
          </p:nvSpPr>
          <p:spPr>
            <a:xfrm>
              <a:off x="6306950" y="1294525"/>
              <a:ext cx="2207100" cy="2770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Likes risk</a:t>
              </a:r>
              <a:endParaRPr b="0" i="0" sz="1400" u="none" cap="none" strike="noStrike">
                <a:solidFill>
                  <a:srgbClr val="000000"/>
                </a:solidFill>
                <a:latin typeface="Nunito"/>
                <a:ea typeface="Nunito"/>
                <a:cs typeface="Nunito"/>
                <a:sym typeface="Nunito"/>
              </a:endParaRPr>
            </a:p>
            <a:p>
              <a:pPr indent="0" lvl="0" marL="0" marR="0" rtl="0" algn="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Nunito"/>
                <a:ea typeface="Nunito"/>
                <a:cs typeface="Nunito"/>
                <a:sym typeface="Nunito"/>
              </a:endParaRPr>
            </a:p>
            <a:p>
              <a:pPr indent="0" lvl="0" marL="0" marR="0" rtl="0" algn="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Plays mean-zero lotteries</a:t>
              </a:r>
              <a:endParaRPr b="0" i="0" sz="1400" u="none" cap="none" strike="noStrike">
                <a:solidFill>
                  <a:srgbClr val="000000"/>
                </a:solidFill>
                <a:latin typeface="Nunito"/>
                <a:ea typeface="Nunito"/>
                <a:cs typeface="Nunito"/>
                <a:sym typeface="Nunito"/>
              </a:endParaRPr>
            </a:p>
            <a:p>
              <a:pPr indent="0" lvl="0" marL="0" marR="0" rtl="0" algn="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Nunito"/>
                <a:ea typeface="Nunito"/>
                <a:cs typeface="Nunito"/>
                <a:sym typeface="Nunito"/>
              </a:endParaRPr>
            </a:p>
            <a:p>
              <a:pPr indent="0" lvl="0" marL="0" marR="0" rtl="0" algn="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Prefers playing a risky lottery</a:t>
              </a:r>
              <a:endParaRPr b="0" i="0" sz="1400" u="none" cap="none" strike="noStrike">
                <a:solidFill>
                  <a:srgbClr val="000000"/>
                </a:solidFill>
                <a:latin typeface="Nunito"/>
                <a:ea typeface="Nunito"/>
                <a:cs typeface="Nunito"/>
                <a:sym typeface="Nunito"/>
              </a:endParaRPr>
            </a:p>
            <a:p>
              <a:pPr indent="0" lvl="0" marL="0" marR="0" rtl="0" algn="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Nunito"/>
                <a:ea typeface="Nunito"/>
                <a:cs typeface="Nunito"/>
                <a:sym typeface="Nunito"/>
              </a:endParaRPr>
            </a:p>
            <a:p>
              <a:pPr indent="0" lvl="0" marL="0" marR="0" rtl="0" algn="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Pays to get more risk</a:t>
              </a:r>
              <a:endParaRPr b="0" i="0" sz="1400" u="none" cap="none" strike="noStrike">
                <a:solidFill>
                  <a:srgbClr val="000000"/>
                </a:solidFill>
                <a:latin typeface="Nunito"/>
                <a:ea typeface="Nunito"/>
                <a:cs typeface="Nunito"/>
                <a:sym typeface="Nunito"/>
              </a:endParaRPr>
            </a:p>
            <a:p>
              <a:pPr indent="0" lvl="0" marL="0" marR="0" rtl="0" algn="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Nunito"/>
                <a:ea typeface="Nunito"/>
                <a:cs typeface="Nunito"/>
                <a:sym typeface="Nunito"/>
              </a:endParaRPr>
            </a:p>
            <a:p>
              <a:pPr indent="0" lvl="0" marL="0" marR="0" rtl="0" algn="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Has a </a:t>
              </a:r>
              <a:r>
                <a:rPr b="0" i="0" lang="en" sz="1400" u="none" cap="none" strike="noStrike">
                  <a:solidFill>
                    <a:srgbClr val="6AA84F"/>
                  </a:solidFill>
                  <a:latin typeface="Nunito"/>
                  <a:ea typeface="Nunito"/>
                  <a:cs typeface="Nunito"/>
                  <a:sym typeface="Nunito"/>
                </a:rPr>
                <a:t>convex </a:t>
              </a:r>
              <a:r>
                <a:rPr b="0" i="0" lang="en" sz="1400" u="none" cap="none" strike="noStrike">
                  <a:solidFill>
                    <a:srgbClr val="000000"/>
                  </a:solidFill>
                  <a:latin typeface="Nunito"/>
                  <a:ea typeface="Nunito"/>
                  <a:cs typeface="Nunito"/>
                  <a:sym typeface="Nunito"/>
                </a:rPr>
                <a:t>utility function</a:t>
              </a:r>
              <a:endParaRPr b="0" i="0" sz="1400" u="none" cap="none" strike="noStrike">
                <a:solidFill>
                  <a:srgbClr val="000000"/>
                </a:solidFill>
                <a:latin typeface="Nunito"/>
                <a:ea typeface="Nunito"/>
                <a:cs typeface="Nunito"/>
                <a:sym typeface="Nunito"/>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1000"/>
                                        <p:tgtEl>
                                          <p:spTgt spid="3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1000"/>
                                        <p:tgtEl>
                                          <p:spTgt spid="3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6"/>
                                        </p:tgtEl>
                                        <p:attrNameLst>
                                          <p:attrName>style.visibility</p:attrName>
                                        </p:attrNameLst>
                                      </p:cBhvr>
                                      <p:to>
                                        <p:strVal val="visible"/>
                                      </p:to>
                                    </p:set>
                                    <p:animEffect filter="fade" transition="in">
                                      <p:cBhvr>
                                        <p:cTn dur="1000"/>
                                        <p:tgtEl>
                                          <p:spTgt spid="3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pic>
        <p:nvPicPr>
          <p:cNvPr id="353" name="Google Shape;353;p35"/>
          <p:cNvPicPr preferRelativeResize="0"/>
          <p:nvPr/>
        </p:nvPicPr>
        <p:blipFill rotWithShape="1">
          <a:blip r:embed="rId3">
            <a:alphaModFix/>
          </a:blip>
          <a:srcRect b="0" l="0" r="0" t="0"/>
          <a:stretch/>
        </p:blipFill>
        <p:spPr>
          <a:xfrm>
            <a:off x="1916511" y="0"/>
            <a:ext cx="5310976" cy="4509752"/>
          </a:xfrm>
          <a:prstGeom prst="rect">
            <a:avLst/>
          </a:prstGeom>
          <a:noFill/>
          <a:ln>
            <a:noFill/>
          </a:ln>
        </p:spPr>
      </p:pic>
      <p:sp>
        <p:nvSpPr>
          <p:cNvPr id="354" name="Google Shape;354;p35"/>
          <p:cNvSpPr txBox="1"/>
          <p:nvPr/>
        </p:nvSpPr>
        <p:spPr>
          <a:xfrm>
            <a:off x="-13050" y="4584000"/>
            <a:ext cx="9211800" cy="339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2"/>
                </a:solidFill>
                <a:latin typeface="Nunito"/>
                <a:ea typeface="Nunito"/>
                <a:cs typeface="Nunito"/>
                <a:sym typeface="Nunito"/>
              </a:rPr>
              <a:t>Different Utility Functions Capture Different Attitudes to Risk</a:t>
            </a:r>
            <a:endParaRPr b="0" i="0" sz="2000" u="none" cap="none" strike="noStrike">
              <a:solidFill>
                <a:schemeClr val="dk2"/>
              </a:solidFill>
              <a:latin typeface="Nunito"/>
              <a:ea typeface="Nunito"/>
              <a:cs typeface="Nunito"/>
              <a:sym typeface="Nuni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36"/>
          <p:cNvSpPr txBox="1"/>
          <p:nvPr/>
        </p:nvSpPr>
        <p:spPr>
          <a:xfrm>
            <a:off x="423400" y="790100"/>
            <a:ext cx="8409000" cy="539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Criterion of rightness: a way of judging whether an outcome is good.</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360" name="Google Shape;360;p36"/>
          <p:cNvSpPr txBox="1"/>
          <p:nvPr>
            <p:ph type="title"/>
          </p:nvPr>
        </p:nvSpPr>
        <p:spPr>
          <a:xfrm>
            <a:off x="0"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sz="3000"/>
              <a:t>Criterion of Rightness vs Decision Making Procedure</a:t>
            </a:r>
            <a:endParaRPr sz="3000">
              <a:latin typeface="Nunito"/>
              <a:ea typeface="Nunito"/>
              <a:cs typeface="Nunito"/>
              <a:sym typeface="Nunito"/>
            </a:endParaRPr>
          </a:p>
        </p:txBody>
      </p:sp>
      <p:sp>
        <p:nvSpPr>
          <p:cNvPr id="361" name="Google Shape;361;p36"/>
          <p:cNvSpPr txBox="1"/>
          <p:nvPr/>
        </p:nvSpPr>
        <p:spPr>
          <a:xfrm>
            <a:off x="423400" y="1329500"/>
            <a:ext cx="6832200" cy="890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Decision procedure: a method of making decisions that lead to the good outcomes.</a:t>
            </a:r>
            <a:endParaRPr b="0" i="0" sz="2000" u="none" cap="none" strike="noStrike">
              <a:solidFill>
                <a:schemeClr val="dk1"/>
              </a:solidFill>
              <a:latin typeface="Nunito"/>
              <a:ea typeface="Nunito"/>
              <a:cs typeface="Nunito"/>
              <a:sym typeface="Nunito"/>
            </a:endParaRPr>
          </a:p>
        </p:txBody>
      </p:sp>
      <p:sp>
        <p:nvSpPr>
          <p:cNvPr id="362" name="Google Shape;362;p3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63" name="Google Shape;363;p3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64" name="Google Shape;364;p3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pSp>
        <p:nvGrpSpPr>
          <p:cNvPr id="365" name="Google Shape;365;p36"/>
          <p:cNvGrpSpPr/>
          <p:nvPr/>
        </p:nvGrpSpPr>
        <p:grpSpPr>
          <a:xfrm>
            <a:off x="1694850" y="2372600"/>
            <a:ext cx="5721950" cy="2274025"/>
            <a:chOff x="1694850" y="2372600"/>
            <a:chExt cx="5721950" cy="2274025"/>
          </a:xfrm>
        </p:grpSpPr>
        <p:sp>
          <p:nvSpPr>
            <p:cNvPr id="366" name="Google Shape;366;p36"/>
            <p:cNvSpPr txBox="1"/>
            <p:nvPr/>
          </p:nvSpPr>
          <p:spPr>
            <a:xfrm>
              <a:off x="1694850" y="2540925"/>
              <a:ext cx="14784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Criterion of Rightness:</a:t>
              </a:r>
              <a:endParaRPr b="0" i="0" sz="14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No thoughts</a:t>
              </a:r>
              <a:endParaRPr b="0" i="0" sz="1400" u="none" cap="none" strike="noStrike">
                <a:solidFill>
                  <a:srgbClr val="000000"/>
                </a:solidFill>
                <a:latin typeface="Nunito"/>
                <a:ea typeface="Nunito"/>
                <a:cs typeface="Nunito"/>
                <a:sym typeface="Nunito"/>
              </a:endParaRPr>
            </a:p>
          </p:txBody>
        </p:sp>
        <p:sp>
          <p:nvSpPr>
            <p:cNvPr id="367" name="Google Shape;367;p36"/>
            <p:cNvSpPr txBox="1"/>
            <p:nvPr/>
          </p:nvSpPr>
          <p:spPr>
            <a:xfrm>
              <a:off x="5407700" y="2540925"/>
              <a:ext cx="20091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Decision Making Procedure:</a:t>
              </a:r>
              <a:endParaRPr b="0" i="0" sz="14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Focus on breath</a:t>
              </a:r>
              <a:endParaRPr b="0" i="0" sz="1400" u="none" cap="none" strike="noStrike">
                <a:solidFill>
                  <a:srgbClr val="000000"/>
                </a:solidFill>
                <a:latin typeface="Nunito"/>
                <a:ea typeface="Nunito"/>
                <a:cs typeface="Nunito"/>
                <a:sym typeface="Nunito"/>
              </a:endParaRPr>
            </a:p>
          </p:txBody>
        </p:sp>
        <p:pic>
          <p:nvPicPr>
            <p:cNvPr id="368" name="Google Shape;368;p36"/>
            <p:cNvPicPr preferRelativeResize="0"/>
            <p:nvPr/>
          </p:nvPicPr>
          <p:blipFill rotWithShape="1">
            <a:blip r:embed="rId3">
              <a:alphaModFix/>
            </a:blip>
            <a:srcRect b="0" l="0" r="0" t="0"/>
            <a:stretch/>
          </p:blipFill>
          <p:spPr>
            <a:xfrm>
              <a:off x="3173100" y="2372600"/>
              <a:ext cx="2234591" cy="2274025"/>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1000"/>
                                        <p:tgtEl>
                                          <p:spTgt spid="3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1000"/>
                                        <p:tgtEl>
                                          <p:spTgt spid="3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1000"/>
                                        <p:tgtEl>
                                          <p:spTgt spid="3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37"/>
          <p:cNvSpPr txBox="1"/>
          <p:nvPr/>
        </p:nvSpPr>
        <p:spPr>
          <a:xfrm>
            <a:off x="423400" y="790100"/>
            <a:ext cx="84090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Risk aversion is very common in humans and animals.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374" name="Google Shape;374;p3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Risk Aversion</a:t>
            </a:r>
            <a:endParaRPr sz="3600">
              <a:latin typeface="Nunito"/>
              <a:ea typeface="Nunito"/>
              <a:cs typeface="Nunito"/>
              <a:sym typeface="Nunito"/>
            </a:endParaRPr>
          </a:p>
        </p:txBody>
      </p:sp>
      <p:sp>
        <p:nvSpPr>
          <p:cNvPr id="375" name="Google Shape;375;p37"/>
          <p:cNvSpPr txBox="1"/>
          <p:nvPr/>
        </p:nvSpPr>
        <p:spPr>
          <a:xfrm>
            <a:off x="423400" y="1966011"/>
            <a:ext cx="8409000" cy="2309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Reasons to favor: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120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Computationally simpler and efficient heuristic.</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Avoid risk of ruin.</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Maximizing logarithmic utility is a better decision procedure, and maximizes every percentile of wealth in the long run (Kelly betting).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376" name="Google Shape;376;p3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77" name="Google Shape;377;p3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78" name="Google Shape;378;p3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79" name="Google Shape;379;p37"/>
          <p:cNvSpPr txBox="1"/>
          <p:nvPr/>
        </p:nvSpPr>
        <p:spPr>
          <a:xfrm>
            <a:off x="423400" y="1485550"/>
            <a:ext cx="84090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Natural selection causes populations to be risk averse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3">
                                            <p:txEl>
                                              <p:pRg end="0" st="0"/>
                                            </p:txEl>
                                          </p:spTgt>
                                        </p:tgtEl>
                                        <p:attrNameLst>
                                          <p:attrName>style.visibility</p:attrName>
                                        </p:attrNameLst>
                                      </p:cBhvr>
                                      <p:to>
                                        <p:strVal val="visible"/>
                                      </p:to>
                                    </p:set>
                                    <p:animEffect filter="fade" transition="in">
                                      <p:cBhvr>
                                        <p:cTn dur="1000"/>
                                        <p:tgtEl>
                                          <p:spTgt spid="37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3">
                                            <p:txEl>
                                              <p:pRg end="1" st="1"/>
                                            </p:txEl>
                                          </p:spTgt>
                                        </p:tgtEl>
                                        <p:attrNameLst>
                                          <p:attrName>style.visibility</p:attrName>
                                        </p:attrNameLst>
                                      </p:cBhvr>
                                      <p:to>
                                        <p:strVal val="visible"/>
                                      </p:to>
                                    </p:set>
                                    <p:animEffect filter="fade" transition="in">
                                      <p:cBhvr>
                                        <p:cTn dur="1000"/>
                                        <p:tgtEl>
                                          <p:spTgt spid="37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3">
                                            <p:txEl>
                                              <p:pRg end="2" st="2"/>
                                            </p:txEl>
                                          </p:spTgt>
                                        </p:tgtEl>
                                        <p:attrNameLst>
                                          <p:attrName>style.visibility</p:attrName>
                                        </p:attrNameLst>
                                      </p:cBhvr>
                                      <p:to>
                                        <p:strVal val="visible"/>
                                      </p:to>
                                    </p:set>
                                    <p:animEffect filter="fade" transition="in">
                                      <p:cBhvr>
                                        <p:cTn dur="1000"/>
                                        <p:tgtEl>
                                          <p:spTgt spid="37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1000"/>
                                        <p:tgtEl>
                                          <p:spTgt spid="3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5"/>
                                        </p:tgtEl>
                                        <p:attrNameLst>
                                          <p:attrName>style.visibility</p:attrName>
                                        </p:attrNameLst>
                                      </p:cBhvr>
                                      <p:to>
                                        <p:strVal val="visible"/>
                                      </p:to>
                                    </p:set>
                                    <p:animEffect filter="fade" transition="in">
                                      <p:cBhvr>
                                        <p:cTn dur="1000"/>
                                        <p:tgtEl>
                                          <p:spTgt spid="3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38"/>
          <p:cNvSpPr txBox="1"/>
          <p:nvPr/>
        </p:nvSpPr>
        <p:spPr>
          <a:xfrm>
            <a:off x="423400" y="1067238"/>
            <a:ext cx="8409000" cy="891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Risk neutrality is equivalent to acting on expected value: if something has positive EV, I’ll do it, If something has negative EV, I won’t.</a:t>
            </a:r>
            <a:endParaRPr b="0" i="0" sz="2000" u="none" cap="none" strike="noStrike">
              <a:solidFill>
                <a:schemeClr val="dk1"/>
              </a:solidFill>
              <a:latin typeface="Nunito"/>
              <a:ea typeface="Nunito"/>
              <a:cs typeface="Nunito"/>
              <a:sym typeface="Nunito"/>
            </a:endParaRPr>
          </a:p>
        </p:txBody>
      </p:sp>
      <p:sp>
        <p:nvSpPr>
          <p:cNvPr id="385" name="Google Shape;385;p3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Risk Neutrality</a:t>
            </a:r>
            <a:endParaRPr sz="3600">
              <a:latin typeface="Nunito"/>
              <a:ea typeface="Nunito"/>
              <a:cs typeface="Nunito"/>
              <a:sym typeface="Nunito"/>
            </a:endParaRPr>
          </a:p>
        </p:txBody>
      </p:sp>
      <p:sp>
        <p:nvSpPr>
          <p:cNvPr id="386" name="Google Shape;386;p38"/>
          <p:cNvSpPr txBox="1"/>
          <p:nvPr/>
        </p:nvSpPr>
        <p:spPr>
          <a:xfrm>
            <a:off x="423400" y="1884950"/>
            <a:ext cx="8409000" cy="867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Be risk neutral when there is no possibility of ruin.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120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120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387" name="Google Shape;387;p38"/>
          <p:cNvSpPr txBox="1"/>
          <p:nvPr/>
        </p:nvSpPr>
        <p:spPr>
          <a:xfrm>
            <a:off x="423400" y="3597938"/>
            <a:ext cx="8409000" cy="539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Risk neutrality is dangerous if risks are misjudged. </a:t>
            </a:r>
            <a:endParaRPr b="0" i="0" sz="2000" u="none" cap="none" strike="noStrike">
              <a:solidFill>
                <a:schemeClr val="dk1"/>
              </a:solidFill>
              <a:latin typeface="Nunito"/>
              <a:ea typeface="Nunito"/>
              <a:cs typeface="Nunito"/>
              <a:sym typeface="Nunito"/>
            </a:endParaRPr>
          </a:p>
        </p:txBody>
      </p:sp>
      <p:sp>
        <p:nvSpPr>
          <p:cNvPr id="388" name="Google Shape;388;p3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89" name="Google Shape;389;p3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90" name="Google Shape;390;p3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91" name="Google Shape;391;p38"/>
          <p:cNvSpPr txBox="1"/>
          <p:nvPr/>
        </p:nvSpPr>
        <p:spPr>
          <a:xfrm>
            <a:off x="423400" y="2511450"/>
            <a:ext cx="8409000" cy="1014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120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This means that risks are </a:t>
            </a:r>
            <a:r>
              <a:rPr b="0" i="1" lang="en" sz="2000" u="none" cap="none" strike="noStrike">
                <a:solidFill>
                  <a:schemeClr val="dk1"/>
                </a:solidFill>
                <a:latin typeface="Nunito"/>
                <a:ea typeface="Nunito"/>
                <a:cs typeface="Nunito"/>
                <a:sym typeface="Nunito"/>
              </a:rPr>
              <a:t>local, uncorrelated, tractable, </a:t>
            </a:r>
            <a:r>
              <a:rPr b="0" i="0" lang="en" sz="2000" u="none" cap="none" strike="noStrike">
                <a:solidFill>
                  <a:schemeClr val="dk1"/>
                </a:solidFill>
                <a:latin typeface="Nunito"/>
                <a:ea typeface="Nunito"/>
                <a:cs typeface="Nunito"/>
                <a:sym typeface="Nunito"/>
              </a:rPr>
              <a:t>and there are no </a:t>
            </a:r>
            <a:r>
              <a:rPr b="0" i="1" lang="en" sz="2000" u="none" cap="none" strike="noStrike">
                <a:solidFill>
                  <a:schemeClr val="dk1"/>
                </a:solidFill>
                <a:latin typeface="Nunito"/>
                <a:ea typeface="Nunito"/>
                <a:cs typeface="Nunito"/>
                <a:sym typeface="Nunito"/>
              </a:rPr>
              <a:t>black swans</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4">
                                            <p:txEl>
                                              <p:pRg end="0" st="0"/>
                                            </p:txEl>
                                          </p:spTgt>
                                        </p:tgtEl>
                                        <p:attrNameLst>
                                          <p:attrName>style.visibility</p:attrName>
                                        </p:attrNameLst>
                                      </p:cBhvr>
                                      <p:to>
                                        <p:strVal val="visible"/>
                                      </p:to>
                                    </p:set>
                                    <p:animEffect filter="fade" transition="in">
                                      <p:cBhvr>
                                        <p:cTn dur="1000"/>
                                        <p:tgtEl>
                                          <p:spTgt spid="38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6">
                                            <p:txEl>
                                              <p:pRg end="0" st="0"/>
                                            </p:txEl>
                                          </p:spTgt>
                                        </p:tgtEl>
                                        <p:attrNameLst>
                                          <p:attrName>style.visibility</p:attrName>
                                        </p:attrNameLst>
                                      </p:cBhvr>
                                      <p:to>
                                        <p:strVal val="visible"/>
                                      </p:to>
                                    </p:set>
                                    <p:animEffect filter="fade" transition="in">
                                      <p:cBhvr>
                                        <p:cTn dur="1000"/>
                                        <p:tgtEl>
                                          <p:spTgt spid="38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6">
                                            <p:txEl>
                                              <p:pRg end="1" st="1"/>
                                            </p:txEl>
                                          </p:spTgt>
                                        </p:tgtEl>
                                        <p:attrNameLst>
                                          <p:attrName>style.visibility</p:attrName>
                                        </p:attrNameLst>
                                      </p:cBhvr>
                                      <p:to>
                                        <p:strVal val="visible"/>
                                      </p:to>
                                    </p:set>
                                    <p:animEffect filter="fade" transition="in">
                                      <p:cBhvr>
                                        <p:cTn dur="1000"/>
                                        <p:tgtEl>
                                          <p:spTgt spid="38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6">
                                            <p:txEl>
                                              <p:pRg end="2" st="2"/>
                                            </p:txEl>
                                          </p:spTgt>
                                        </p:tgtEl>
                                        <p:attrNameLst>
                                          <p:attrName>style.visibility</p:attrName>
                                        </p:attrNameLst>
                                      </p:cBhvr>
                                      <p:to>
                                        <p:strVal val="visible"/>
                                      </p:to>
                                    </p:set>
                                    <p:animEffect filter="fade" transition="in">
                                      <p:cBhvr>
                                        <p:cTn dur="1000"/>
                                        <p:tgtEl>
                                          <p:spTgt spid="38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1"/>
                                        </p:tgtEl>
                                        <p:attrNameLst>
                                          <p:attrName>style.visibility</p:attrName>
                                        </p:attrNameLst>
                                      </p:cBhvr>
                                      <p:to>
                                        <p:strVal val="visible"/>
                                      </p:to>
                                    </p:set>
                                    <p:animEffect filter="fade" transition="in">
                                      <p:cBhvr>
                                        <p:cTn dur="1000"/>
                                        <p:tgtEl>
                                          <p:spTgt spid="3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7"/>
                                        </p:tgtEl>
                                        <p:attrNameLst>
                                          <p:attrName>style.visibility</p:attrName>
                                        </p:attrNameLst>
                                      </p:cBhvr>
                                      <p:to>
                                        <p:strVal val="visible"/>
                                      </p:to>
                                    </p:set>
                                    <p:animEffect filter="fade" transition="in">
                                      <p:cBhvr>
                                        <p:cTn dur="1000"/>
                                        <p:tgtEl>
                                          <p:spTgt spid="3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39"/>
          <p:cNvSpPr txBox="1"/>
          <p:nvPr/>
        </p:nvSpPr>
        <p:spPr>
          <a:xfrm>
            <a:off x="423400" y="974200"/>
            <a:ext cx="84090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Risk seeking behavior is not always unreasonable (but sometimes is).</a:t>
            </a:r>
            <a:endParaRPr b="0" i="0" sz="2000" u="none" cap="none" strike="noStrike">
              <a:solidFill>
                <a:schemeClr val="dk1"/>
              </a:solidFill>
              <a:latin typeface="Nunito"/>
              <a:ea typeface="Nunito"/>
              <a:cs typeface="Nunito"/>
              <a:sym typeface="Nunito"/>
            </a:endParaRPr>
          </a:p>
        </p:txBody>
      </p:sp>
      <p:sp>
        <p:nvSpPr>
          <p:cNvPr id="397" name="Google Shape;397;p3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Risk Seeking</a:t>
            </a:r>
            <a:endParaRPr sz="3600">
              <a:latin typeface="Nunito"/>
              <a:ea typeface="Nunito"/>
              <a:cs typeface="Nunito"/>
              <a:sym typeface="Nunito"/>
            </a:endParaRPr>
          </a:p>
        </p:txBody>
      </p:sp>
      <p:sp>
        <p:nvSpPr>
          <p:cNvPr id="398" name="Google Shape;398;p39"/>
          <p:cNvSpPr txBox="1"/>
          <p:nvPr/>
        </p:nvSpPr>
        <p:spPr>
          <a:xfrm>
            <a:off x="423400" y="2692300"/>
            <a:ext cx="8409000" cy="1836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Reasons to favor: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120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All or nothing, like multiplayer-single-winner games.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Daring to rise from a bad situation.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Growing stronger through risk exposure, like building immunity.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399" name="Google Shape;399;p3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00" name="Google Shape;400;p3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01" name="Google Shape;401;p3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02" name="Google Shape;402;p39"/>
          <p:cNvSpPr txBox="1"/>
          <p:nvPr/>
        </p:nvSpPr>
        <p:spPr>
          <a:xfrm>
            <a:off x="423400" y="1546900"/>
            <a:ext cx="84090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It can be a good strategy in narrow domains.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403" name="Google Shape;403;p39"/>
          <p:cNvSpPr txBox="1"/>
          <p:nvPr/>
        </p:nvSpPr>
        <p:spPr>
          <a:xfrm>
            <a:off x="423400" y="2119600"/>
            <a:ext cx="84090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It is rare as a global attitude towards everything.</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6">
                                            <p:txEl>
                                              <p:pRg end="0" st="0"/>
                                            </p:txEl>
                                          </p:spTgt>
                                        </p:tgtEl>
                                        <p:attrNameLst>
                                          <p:attrName>style.visibility</p:attrName>
                                        </p:attrNameLst>
                                      </p:cBhvr>
                                      <p:to>
                                        <p:strVal val="visible"/>
                                      </p:to>
                                    </p:set>
                                    <p:animEffect filter="fade" transition="in">
                                      <p:cBhvr>
                                        <p:cTn dur="1000"/>
                                        <p:tgtEl>
                                          <p:spTgt spid="39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2"/>
                                        </p:tgtEl>
                                        <p:attrNameLst>
                                          <p:attrName>style.visibility</p:attrName>
                                        </p:attrNameLst>
                                      </p:cBhvr>
                                      <p:to>
                                        <p:strVal val="visible"/>
                                      </p:to>
                                    </p:set>
                                    <p:animEffect filter="fade" transition="in">
                                      <p:cBhvr>
                                        <p:cTn dur="1000"/>
                                        <p:tgtEl>
                                          <p:spTgt spid="4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3"/>
                                        </p:tgtEl>
                                        <p:attrNameLst>
                                          <p:attrName>style.visibility</p:attrName>
                                        </p:attrNameLst>
                                      </p:cBhvr>
                                      <p:to>
                                        <p:strVal val="visible"/>
                                      </p:to>
                                    </p:set>
                                    <p:animEffect filter="fade" transition="in">
                                      <p:cBhvr>
                                        <p:cTn dur="1000"/>
                                        <p:tgtEl>
                                          <p:spTgt spid="4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8"/>
                                        </p:tgtEl>
                                        <p:attrNameLst>
                                          <p:attrName>style.visibility</p:attrName>
                                        </p:attrNameLst>
                                      </p:cBhvr>
                                      <p:to>
                                        <p:strVal val="visible"/>
                                      </p:to>
                                    </p:set>
                                    <p:animEffect filter="fade" transition="in">
                                      <p:cBhvr>
                                        <p:cTn dur="1000"/>
                                        <p:tgtEl>
                                          <p:spTgt spid="3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40"/>
          <p:cNvSpPr txBox="1"/>
          <p:nvPr>
            <p:ph type="title"/>
          </p:nvPr>
        </p:nvSpPr>
        <p:spPr>
          <a:xfrm>
            <a:off x="423450" y="19228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Beyond Expected Utility Theory</a:t>
            </a:r>
            <a:endParaRPr sz="3600">
              <a:latin typeface="Nunito"/>
              <a:ea typeface="Nunito"/>
              <a:cs typeface="Nunito"/>
              <a:sym typeface="Nunito"/>
            </a:endParaRPr>
          </a:p>
        </p:txBody>
      </p:sp>
      <p:sp>
        <p:nvSpPr>
          <p:cNvPr id="409" name="Google Shape;409;p4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10" name="Google Shape;410;p4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11" name="Google Shape;411;p4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41"/>
          <p:cNvSpPr txBox="1"/>
          <p:nvPr/>
        </p:nvSpPr>
        <p:spPr>
          <a:xfrm>
            <a:off x="423400" y="790100"/>
            <a:ext cx="8409000" cy="800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We have many reasons to believe that humans do not behave in line with the axioms that define expected utility theory.</a:t>
            </a:r>
            <a:endParaRPr b="0" i="0" sz="2000" u="none" cap="none" strike="noStrike">
              <a:solidFill>
                <a:schemeClr val="dk1"/>
              </a:solidFill>
              <a:latin typeface="Nunito"/>
              <a:ea typeface="Nunito"/>
              <a:cs typeface="Nunito"/>
              <a:sym typeface="Nunito"/>
            </a:endParaRPr>
          </a:p>
        </p:txBody>
      </p:sp>
      <p:sp>
        <p:nvSpPr>
          <p:cNvPr id="417" name="Google Shape;417;p41"/>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Against Expected Utility Theory</a:t>
            </a:r>
            <a:endParaRPr sz="3600">
              <a:latin typeface="Nunito"/>
              <a:ea typeface="Nunito"/>
              <a:cs typeface="Nunito"/>
              <a:sym typeface="Nunito"/>
            </a:endParaRPr>
          </a:p>
        </p:txBody>
      </p:sp>
      <p:sp>
        <p:nvSpPr>
          <p:cNvPr id="418" name="Google Shape;418;p41"/>
          <p:cNvSpPr txBox="1"/>
          <p:nvPr/>
        </p:nvSpPr>
        <p:spPr>
          <a:xfrm>
            <a:off x="423400" y="1602900"/>
            <a:ext cx="8409000" cy="2840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Three popular ones are: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The conflict between Independence and </a:t>
            </a:r>
            <a:r>
              <a:rPr b="1" i="0" lang="en" sz="2000" u="none" cap="none" strike="noStrike">
                <a:solidFill>
                  <a:schemeClr val="dk1"/>
                </a:solidFill>
                <a:latin typeface="Nunito"/>
                <a:ea typeface="Nunito"/>
                <a:cs typeface="Nunito"/>
                <a:sym typeface="Nunito"/>
              </a:rPr>
              <a:t>Fairness.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Human preferences violate Independence in the </a:t>
            </a:r>
            <a:r>
              <a:rPr b="1" i="0" lang="en" sz="2000" u="none" cap="none" strike="noStrike">
                <a:solidFill>
                  <a:schemeClr val="dk1"/>
                </a:solidFill>
                <a:latin typeface="Nunito"/>
                <a:ea typeface="Nunito"/>
                <a:cs typeface="Nunito"/>
                <a:sym typeface="Nunito"/>
              </a:rPr>
              <a:t>Allais Paradox.</a:t>
            </a:r>
            <a:endParaRPr b="1"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Preferences change when represented as </a:t>
            </a:r>
            <a:r>
              <a:rPr b="1" i="0" lang="en" sz="2000" u="none" cap="none" strike="noStrike">
                <a:solidFill>
                  <a:schemeClr val="dk1"/>
                </a:solidFill>
                <a:latin typeface="Nunito"/>
                <a:ea typeface="Nunito"/>
                <a:cs typeface="Nunito"/>
                <a:sym typeface="Nunito"/>
              </a:rPr>
              <a:t>Gains or Losses</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p:txBody>
      </p:sp>
      <p:sp>
        <p:nvSpPr>
          <p:cNvPr id="419" name="Google Shape;419;p4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20" name="Google Shape;420;p4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21" name="Google Shape;421;p4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1000"/>
                                        <p:tgtEl>
                                          <p:spTgt spid="4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8"/>
                                        </p:tgtEl>
                                        <p:attrNameLst>
                                          <p:attrName>style.visibility</p:attrName>
                                        </p:attrNameLst>
                                      </p:cBhvr>
                                      <p:to>
                                        <p:strVal val="visible"/>
                                      </p:to>
                                    </p:set>
                                    <p:animEffect filter="fade" transition="in">
                                      <p:cBhvr>
                                        <p:cTn dur="1000"/>
                                        <p:tgtEl>
                                          <p:spTgt spid="4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5"/>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74" name="Google Shape;74;p15"/>
          <p:cNvSpPr txBox="1"/>
          <p:nvPr/>
        </p:nvSpPr>
        <p:spPr>
          <a:xfrm>
            <a:off x="367450" y="817200"/>
            <a:ext cx="8409000" cy="39774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From preferences to utility functions.</a:t>
            </a:r>
            <a:endParaRPr b="0" i="0"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Introducing uncertainty and expected utility.</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Exploring corrigibility.</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Attitudes towards risk.</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Beyond expected utility theory.</a:t>
            </a:r>
            <a:endParaRPr b="0" i="1" sz="2000" u="none" cap="none" strike="noStrike">
              <a:solidFill>
                <a:schemeClr val="dk1"/>
              </a:solidFill>
              <a:latin typeface="Nunito"/>
              <a:ea typeface="Nunito"/>
              <a:cs typeface="Nunito"/>
              <a:sym typeface="Nunito"/>
            </a:endParaRPr>
          </a:p>
        </p:txBody>
      </p:sp>
      <p:sp>
        <p:nvSpPr>
          <p:cNvPr id="75" name="Google Shape;75;p1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6" name="Google Shape;76;p1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7" name="Google Shape;77;p1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8" name="Google Shape;78;p15"/>
          <p:cNvSpPr/>
          <p:nvPr/>
        </p:nvSpPr>
        <p:spPr>
          <a:xfrm>
            <a:off x="364325" y="841925"/>
            <a:ext cx="8279700" cy="13695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
                                        </p:tgtEl>
                                        <p:attrNameLst>
                                          <p:attrName>style.visibility</p:attrName>
                                        </p:attrNameLst>
                                      </p:cBhvr>
                                      <p:to>
                                        <p:strVal val="visible"/>
                                      </p:to>
                                    </p:set>
                                    <p:animEffect filter="fade" transition="in">
                                      <p:cBhvr>
                                        <p:cTn dur="1000"/>
                                        <p:tgtEl>
                                          <p:spTgt spid="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42"/>
          <p:cNvSpPr txBox="1"/>
          <p:nvPr/>
        </p:nvSpPr>
        <p:spPr>
          <a:xfrm>
            <a:off x="403975" y="790100"/>
            <a:ext cx="8487900" cy="13275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Suppose Rachel has to leave everything she owns to one person in her will. She is indifferent between leaving it her son or daughter, but wants to treat them equality.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427" name="Google Shape;427;p4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Fairness (1/2)</a:t>
            </a:r>
            <a:endParaRPr sz="3600">
              <a:latin typeface="Nunito"/>
              <a:ea typeface="Nunito"/>
              <a:cs typeface="Nunito"/>
              <a:sym typeface="Nunito"/>
            </a:endParaRPr>
          </a:p>
        </p:txBody>
      </p:sp>
      <p:sp>
        <p:nvSpPr>
          <p:cNvPr id="428" name="Google Shape;428;p4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29" name="Google Shape;429;p4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30" name="Google Shape;430;p4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31" name="Google Shape;431;p42"/>
          <p:cNvSpPr txBox="1"/>
          <p:nvPr/>
        </p:nvSpPr>
        <p:spPr>
          <a:xfrm>
            <a:off x="403975" y="2117550"/>
            <a:ext cx="8487900" cy="908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1" i="0" lang="en" sz="2000" u="none" cap="none" strike="noStrike">
                <a:solidFill>
                  <a:schemeClr val="dk1"/>
                </a:solidFill>
                <a:latin typeface="Nunito"/>
                <a:ea typeface="Nunito"/>
                <a:cs typeface="Nunito"/>
                <a:sym typeface="Nunito"/>
              </a:rPr>
              <a:t>Twist. </a:t>
            </a:r>
            <a:r>
              <a:rPr b="0" i="0" lang="en" sz="2000" u="none" cap="none" strike="noStrike">
                <a:solidFill>
                  <a:schemeClr val="dk1"/>
                </a:solidFill>
                <a:latin typeface="Nunito"/>
                <a:ea typeface="Nunito"/>
                <a:cs typeface="Nunito"/>
                <a:sym typeface="Nunito"/>
              </a:rPr>
              <a:t>There’s a 50% chance the law will change and everything goes to her son, no matter what she decides.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6"/>
                                        </p:tgtEl>
                                        <p:attrNameLst>
                                          <p:attrName>style.visibility</p:attrName>
                                        </p:attrNameLst>
                                      </p:cBhvr>
                                      <p:to>
                                        <p:strVal val="visible"/>
                                      </p:to>
                                    </p:set>
                                    <p:animEffect filter="fade" transition="in">
                                      <p:cBhvr>
                                        <p:cTn dur="1000"/>
                                        <p:tgtEl>
                                          <p:spTgt spid="4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1"/>
                                        </p:tgtEl>
                                        <p:attrNameLst>
                                          <p:attrName>style.visibility</p:attrName>
                                        </p:attrNameLst>
                                      </p:cBhvr>
                                      <p:to>
                                        <p:strVal val="visible"/>
                                      </p:to>
                                    </p:set>
                                    <p:animEffect filter="fade" transition="in">
                                      <p:cBhvr>
                                        <p:cTn dur="1000"/>
                                        <p:tgtEl>
                                          <p:spTgt spid="4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43"/>
          <p:cNvSpPr txBox="1"/>
          <p:nvPr/>
        </p:nvSpPr>
        <p:spPr>
          <a:xfrm>
            <a:off x="383950" y="994200"/>
            <a:ext cx="84879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Problem.</a:t>
            </a:r>
            <a:r>
              <a:rPr b="0" i="0" lang="en" sz="2000" u="none" cap="none" strike="noStrike">
                <a:solidFill>
                  <a:schemeClr val="dk1"/>
                </a:solidFill>
                <a:latin typeface="Nunito"/>
                <a:ea typeface="Nunito"/>
                <a:cs typeface="Nunito"/>
                <a:sym typeface="Nunito"/>
              </a:rPr>
              <a:t> Independence implies preferences over below two options must be identical.</a:t>
            </a:r>
            <a:endParaRPr b="0" i="0" sz="2000" u="none" cap="none" strike="noStrike">
              <a:solidFill>
                <a:schemeClr val="dk1"/>
              </a:solidFill>
              <a:latin typeface="Nunito"/>
              <a:ea typeface="Nunito"/>
              <a:cs typeface="Nunito"/>
              <a:sym typeface="Nunito"/>
            </a:endParaRPr>
          </a:p>
        </p:txBody>
      </p:sp>
      <p:sp>
        <p:nvSpPr>
          <p:cNvPr id="437" name="Google Shape;437;p4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Fairness (2/2)</a:t>
            </a:r>
            <a:endParaRPr sz="3600">
              <a:latin typeface="Nunito"/>
              <a:ea typeface="Nunito"/>
              <a:cs typeface="Nunito"/>
              <a:sym typeface="Nunito"/>
            </a:endParaRPr>
          </a:p>
        </p:txBody>
      </p:sp>
      <p:sp>
        <p:nvSpPr>
          <p:cNvPr id="438" name="Google Shape;438;p4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39" name="Google Shape;439;p4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40" name="Google Shape;440;p4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aphicFrame>
        <p:nvGraphicFramePr>
          <p:cNvPr id="441" name="Google Shape;441;p43"/>
          <p:cNvGraphicFramePr/>
          <p:nvPr/>
        </p:nvGraphicFramePr>
        <p:xfrm>
          <a:off x="520525" y="1872100"/>
          <a:ext cx="3000000" cy="3000000"/>
        </p:xfrm>
        <a:graphic>
          <a:graphicData uri="http://schemas.openxmlformats.org/drawingml/2006/table">
            <a:tbl>
              <a:tblPr>
                <a:noFill/>
                <a:tableStyleId>{C0D6798C-284A-4889-A71A-0B2C16F9FF62}</a:tableStyleId>
              </a:tblPr>
              <a:tblGrid>
                <a:gridCol w="2158225"/>
                <a:gridCol w="2977875"/>
                <a:gridCol w="3078650"/>
              </a:tblGrid>
              <a:tr h="3916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Will to Daughter &amp; “Fair Lottery”</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Will to Son &amp; “Unfair Lottery”</a:t>
                      </a:r>
                      <a:endParaRPr sz="1400" u="none" cap="none" strike="noStrike">
                        <a:latin typeface="Nunito"/>
                        <a:ea typeface="Nunito"/>
                        <a:cs typeface="Nunito"/>
                        <a:sym typeface="Nunito"/>
                      </a:endParaRPr>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With no chance of the law changing</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A: Daughter gets everything</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B: Son gets everything</a:t>
                      </a:r>
                      <a:endParaRPr sz="1400" u="none" cap="none" strike="noStrike">
                        <a:latin typeface="Nunito"/>
                        <a:ea typeface="Nunito"/>
                        <a:cs typeface="Nunito"/>
                        <a:sym typeface="Nunito"/>
                      </a:endParaRPr>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With a 50% chance of the law changing</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C: 50%: daughter gets everything</a:t>
                      </a:r>
                      <a:endParaRPr sz="1400" u="none" cap="none" strike="noStrike">
                        <a:latin typeface="Nunito"/>
                        <a:ea typeface="Nunito"/>
                        <a:cs typeface="Nunito"/>
                        <a:sym typeface="Nunito"/>
                      </a:endParaRPr>
                    </a:p>
                    <a:p>
                      <a:pPr indent="-228600" lvl="0" marL="457200" marR="0" rtl="0" algn="l">
                        <a:lnSpc>
                          <a:spcPct val="100000"/>
                        </a:lnSpc>
                        <a:spcBef>
                          <a:spcPts val="0"/>
                        </a:spcBef>
                        <a:spcAft>
                          <a:spcPts val="0"/>
                        </a:spcAft>
                        <a:buClr>
                          <a:srgbClr val="000000"/>
                        </a:buClr>
                        <a:buSzPts val="1400"/>
                        <a:buFont typeface="Arial"/>
                        <a:buNone/>
                      </a:pPr>
                      <a:r>
                        <a:rPr lang="en" sz="1400" u="none" cap="none" strike="noStrike">
                          <a:solidFill>
                            <a:schemeClr val="dk1"/>
                          </a:solidFill>
                          <a:latin typeface="Nunito"/>
                          <a:ea typeface="Nunito"/>
                          <a:cs typeface="Nunito"/>
                          <a:sym typeface="Nunito"/>
                        </a:rPr>
                        <a:t>50%: son gets everything</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en" sz="1400" u="none" cap="none" strike="noStrike">
                          <a:solidFill>
                            <a:schemeClr val="dk1"/>
                          </a:solidFill>
                          <a:latin typeface="Nunito"/>
                          <a:ea typeface="Nunito"/>
                          <a:cs typeface="Nunito"/>
                          <a:sym typeface="Nunito"/>
                        </a:rPr>
                        <a:t>D: Son gets everything</a:t>
                      </a:r>
                      <a:endParaRPr sz="1400" u="none" cap="none" strike="noStrike">
                        <a:latin typeface="Nunito"/>
                        <a:ea typeface="Nunito"/>
                        <a:cs typeface="Nunito"/>
                        <a:sym typeface="Nunito"/>
                      </a:endParaRPr>
                    </a:p>
                  </a:txBody>
                  <a:tcPr marT="91425" marB="91425" marR="91425" marL="91425"/>
                </a:tc>
              </a:tr>
            </a:tbl>
          </a:graphicData>
        </a:graphic>
      </p:graphicFrame>
      <p:sp>
        <p:nvSpPr>
          <p:cNvPr id="442" name="Google Shape;442;p43"/>
          <p:cNvSpPr txBox="1"/>
          <p:nvPr/>
        </p:nvSpPr>
        <p:spPr>
          <a:xfrm>
            <a:off x="328225" y="3576600"/>
            <a:ext cx="84879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If she prefers C to D, she violates the Independence Axiom.</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1"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6"/>
                                        </p:tgtEl>
                                        <p:attrNameLst>
                                          <p:attrName>style.visibility</p:attrName>
                                        </p:attrNameLst>
                                      </p:cBhvr>
                                      <p:to>
                                        <p:strVal val="visible"/>
                                      </p:to>
                                    </p:set>
                                    <p:animEffect filter="fade" transition="in">
                                      <p:cBhvr>
                                        <p:cTn dur="1000"/>
                                        <p:tgtEl>
                                          <p:spTgt spid="4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1"/>
                                        </p:tgtEl>
                                        <p:attrNameLst>
                                          <p:attrName>style.visibility</p:attrName>
                                        </p:attrNameLst>
                                      </p:cBhvr>
                                      <p:to>
                                        <p:strVal val="visible"/>
                                      </p:to>
                                    </p:set>
                                    <p:animEffect filter="fade" transition="in">
                                      <p:cBhvr>
                                        <p:cTn dur="1000"/>
                                        <p:tgtEl>
                                          <p:spTgt spid="4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2"/>
                                        </p:tgtEl>
                                        <p:attrNameLst>
                                          <p:attrName>style.visibility</p:attrName>
                                        </p:attrNameLst>
                                      </p:cBhvr>
                                      <p:to>
                                        <p:strVal val="visible"/>
                                      </p:to>
                                    </p:set>
                                    <p:animEffect filter="fade" transition="in">
                                      <p:cBhvr>
                                        <p:cTn dur="1000"/>
                                        <p:tgtEl>
                                          <p:spTgt spid="4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44"/>
          <p:cNvSpPr txBox="1"/>
          <p:nvPr/>
        </p:nvSpPr>
        <p:spPr>
          <a:xfrm>
            <a:off x="367450" y="790175"/>
            <a:ext cx="8409000" cy="548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Which gamble would you take in Scenario A?</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448" name="Google Shape;448;p4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The Allais Paradox (1/2)</a:t>
            </a:r>
            <a:endParaRPr sz="3600">
              <a:latin typeface="Nunito"/>
              <a:ea typeface="Nunito"/>
              <a:cs typeface="Nunito"/>
              <a:sym typeface="Nunito"/>
            </a:endParaRPr>
          </a:p>
        </p:txBody>
      </p:sp>
      <p:sp>
        <p:nvSpPr>
          <p:cNvPr id="449" name="Google Shape;449;p4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50" name="Google Shape;450;p4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51" name="Google Shape;451;p4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aphicFrame>
        <p:nvGraphicFramePr>
          <p:cNvPr id="452" name="Google Shape;452;p44"/>
          <p:cNvGraphicFramePr/>
          <p:nvPr/>
        </p:nvGraphicFramePr>
        <p:xfrm>
          <a:off x="423400" y="1338875"/>
          <a:ext cx="3000000" cy="3000000"/>
        </p:xfrm>
        <a:graphic>
          <a:graphicData uri="http://schemas.openxmlformats.org/drawingml/2006/table">
            <a:tbl>
              <a:tblPr>
                <a:noFill/>
                <a:tableStyleId>{C0D6798C-284A-4889-A71A-0B2C16F9FF62}</a:tableStyleId>
              </a:tblPr>
              <a:tblGrid>
                <a:gridCol w="2733825"/>
                <a:gridCol w="2733825"/>
                <a:gridCol w="2733825"/>
              </a:tblGrid>
              <a:tr h="39622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Gamble A1</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Gamble A2</a:t>
                      </a:r>
                      <a:endParaRPr sz="1400" u="none" cap="none" strike="noStrike">
                        <a:latin typeface="Nunito"/>
                        <a:ea typeface="Nunito"/>
                        <a:cs typeface="Nunito"/>
                        <a:sym typeface="Nunito"/>
                      </a:endParaRPr>
                    </a:p>
                  </a:txBody>
                  <a:tcPr marT="91425" marB="91425" marR="91425" marL="91425"/>
                </a:tc>
              </a:tr>
              <a:tr h="8229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Scenario A</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100% chance of $1 million</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1% chance of nothing</a:t>
                      </a:r>
                      <a:endParaRPr sz="1400" u="none" cap="none" strike="noStrike">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89% chance of $1 million</a:t>
                      </a:r>
                      <a:endParaRPr sz="1400" u="none" cap="none" strike="noStrike">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10% change of $5 million</a:t>
                      </a:r>
                      <a:endParaRPr sz="1400" u="none" cap="none" strike="noStrike">
                        <a:latin typeface="Nunito"/>
                        <a:ea typeface="Nunito"/>
                        <a:cs typeface="Nunito"/>
                        <a:sym typeface="Nunito"/>
                      </a:endParaRPr>
                    </a:p>
                  </a:txBody>
                  <a:tcPr marT="91425" marB="91425" marR="91425" marL="91425"/>
                </a:tc>
              </a:tr>
            </a:tbl>
          </a:graphicData>
        </a:graphic>
      </p:graphicFrame>
      <p:graphicFrame>
        <p:nvGraphicFramePr>
          <p:cNvPr id="453" name="Google Shape;453;p44"/>
          <p:cNvGraphicFramePr/>
          <p:nvPr/>
        </p:nvGraphicFramePr>
        <p:xfrm>
          <a:off x="423400" y="3106725"/>
          <a:ext cx="3000000" cy="3000000"/>
        </p:xfrm>
        <a:graphic>
          <a:graphicData uri="http://schemas.openxmlformats.org/drawingml/2006/table">
            <a:tbl>
              <a:tblPr>
                <a:noFill/>
                <a:tableStyleId>{C0D6798C-284A-4889-A71A-0B2C16F9FF62}</a:tableStyleId>
              </a:tblPr>
              <a:tblGrid>
                <a:gridCol w="2733825"/>
                <a:gridCol w="2733825"/>
                <a:gridCol w="2733825"/>
              </a:tblGrid>
              <a:tr h="3962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Gamble B1</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Gamble B2</a:t>
                      </a:r>
                      <a:endParaRPr sz="1400" u="none" cap="none" strike="noStrike">
                        <a:latin typeface="Nunito"/>
                        <a:ea typeface="Nunito"/>
                        <a:cs typeface="Nunito"/>
                        <a:sym typeface="Nunito"/>
                      </a:endParaRPr>
                    </a:p>
                  </a:txBody>
                  <a:tcPr marT="91425" marB="91425" marR="91425" marL="91425"/>
                </a:tc>
              </a:tr>
              <a:tr h="6095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Scenario B</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11% chance of $1 million</a:t>
                      </a:r>
                      <a:endParaRPr sz="1400" u="none" cap="none" strike="noStrike">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89% chance of $0</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90% chance of $0</a:t>
                      </a:r>
                      <a:endParaRPr sz="1400" u="none" cap="none" strike="noStrike">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10% change of $5 million</a:t>
                      </a:r>
                      <a:endParaRPr sz="1400" u="none" cap="none" strike="noStrike">
                        <a:latin typeface="Nunito"/>
                        <a:ea typeface="Nunito"/>
                        <a:cs typeface="Nunito"/>
                        <a:sym typeface="Nunito"/>
                      </a:endParaRPr>
                    </a:p>
                  </a:txBody>
                  <a:tcPr marT="91425" marB="91425" marR="91425" marL="91425"/>
                </a:tc>
              </a:tr>
            </a:tbl>
          </a:graphicData>
        </a:graphic>
      </p:graphicFrame>
      <p:sp>
        <p:nvSpPr>
          <p:cNvPr id="454" name="Google Shape;454;p44"/>
          <p:cNvSpPr txBox="1"/>
          <p:nvPr/>
        </p:nvSpPr>
        <p:spPr>
          <a:xfrm>
            <a:off x="367675" y="2558025"/>
            <a:ext cx="8409000" cy="548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Which gamble would you take in Scenario B?</a:t>
            </a:r>
            <a:endParaRPr b="0" i="0" sz="2000" u="none" cap="none" strike="noStrike">
              <a:solidFill>
                <a:schemeClr val="dk1"/>
              </a:solidFill>
              <a:latin typeface="Nunito"/>
              <a:ea typeface="Nunito"/>
              <a:cs typeface="Nunito"/>
              <a:sym typeface="Nunito"/>
            </a:endParaRPr>
          </a:p>
        </p:txBody>
      </p:sp>
      <p:sp>
        <p:nvSpPr>
          <p:cNvPr id="455" name="Google Shape;455;p44"/>
          <p:cNvSpPr txBox="1"/>
          <p:nvPr/>
        </p:nvSpPr>
        <p:spPr>
          <a:xfrm>
            <a:off x="367450" y="4112488"/>
            <a:ext cx="8409000" cy="548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Typically, people choose A1 and B2. Seems reasonable…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7"/>
                                        </p:tgtEl>
                                        <p:attrNameLst>
                                          <p:attrName>style.visibility</p:attrName>
                                        </p:attrNameLst>
                                      </p:cBhvr>
                                      <p:to>
                                        <p:strVal val="visible"/>
                                      </p:to>
                                    </p:set>
                                    <p:animEffect filter="fade" transition="in">
                                      <p:cBhvr>
                                        <p:cTn dur="1000"/>
                                        <p:tgtEl>
                                          <p:spTgt spid="447"/>
                                        </p:tgtEl>
                                      </p:cBhvr>
                                    </p:animEffect>
                                  </p:childTnLst>
                                </p:cTn>
                              </p:par>
                              <p:par>
                                <p:cTn fill="hold" nodeType="withEffect" presetClass="entr" presetID="10" presetSubtype="0">
                                  <p:stCondLst>
                                    <p:cond delay="0"/>
                                  </p:stCondLst>
                                  <p:childTnLst>
                                    <p:set>
                                      <p:cBhvr>
                                        <p:cTn dur="1" fill="hold">
                                          <p:stCondLst>
                                            <p:cond delay="0"/>
                                          </p:stCondLst>
                                        </p:cTn>
                                        <p:tgtEl>
                                          <p:spTgt spid="452"/>
                                        </p:tgtEl>
                                        <p:attrNameLst>
                                          <p:attrName>style.visibility</p:attrName>
                                        </p:attrNameLst>
                                      </p:cBhvr>
                                      <p:to>
                                        <p:strVal val="visible"/>
                                      </p:to>
                                    </p:set>
                                    <p:animEffect filter="fade" transition="in">
                                      <p:cBhvr>
                                        <p:cTn dur="1000"/>
                                        <p:tgtEl>
                                          <p:spTgt spid="4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4"/>
                                        </p:tgtEl>
                                        <p:attrNameLst>
                                          <p:attrName>style.visibility</p:attrName>
                                        </p:attrNameLst>
                                      </p:cBhvr>
                                      <p:to>
                                        <p:strVal val="visible"/>
                                      </p:to>
                                    </p:set>
                                    <p:animEffect filter="fade" transition="in">
                                      <p:cBhvr>
                                        <p:cTn dur="1000"/>
                                        <p:tgtEl>
                                          <p:spTgt spid="454"/>
                                        </p:tgtEl>
                                      </p:cBhvr>
                                    </p:animEffect>
                                  </p:childTnLst>
                                </p:cTn>
                              </p:par>
                              <p:par>
                                <p:cTn fill="hold" nodeType="withEffect" presetClass="entr" presetID="10" presetSubtype="0">
                                  <p:stCondLst>
                                    <p:cond delay="0"/>
                                  </p:stCondLst>
                                  <p:childTnLst>
                                    <p:set>
                                      <p:cBhvr>
                                        <p:cTn dur="1" fill="hold">
                                          <p:stCondLst>
                                            <p:cond delay="0"/>
                                          </p:stCondLst>
                                        </p:cTn>
                                        <p:tgtEl>
                                          <p:spTgt spid="453"/>
                                        </p:tgtEl>
                                        <p:attrNameLst>
                                          <p:attrName>style.visibility</p:attrName>
                                        </p:attrNameLst>
                                      </p:cBhvr>
                                      <p:to>
                                        <p:strVal val="visible"/>
                                      </p:to>
                                    </p:set>
                                    <p:animEffect filter="fade" transition="in">
                                      <p:cBhvr>
                                        <p:cTn dur="1000"/>
                                        <p:tgtEl>
                                          <p:spTgt spid="4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5"/>
                                        </p:tgtEl>
                                        <p:attrNameLst>
                                          <p:attrName>style.visibility</p:attrName>
                                        </p:attrNameLst>
                                      </p:cBhvr>
                                      <p:to>
                                        <p:strVal val="visible"/>
                                      </p:to>
                                    </p:set>
                                    <p:animEffect filter="fade" transition="in">
                                      <p:cBhvr>
                                        <p:cTn dur="1000"/>
                                        <p:tgtEl>
                                          <p:spTgt spid="4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45"/>
          <p:cNvSpPr txBox="1"/>
          <p:nvPr/>
        </p:nvSpPr>
        <p:spPr>
          <a:xfrm>
            <a:off x="423400" y="790100"/>
            <a:ext cx="8409000" cy="489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Remove the common 89% chance of $1 million from Scenario A:</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461" name="Google Shape;461;p45"/>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The Allais Paradox (2/2)</a:t>
            </a:r>
            <a:endParaRPr sz="3600">
              <a:latin typeface="Nunito"/>
              <a:ea typeface="Nunito"/>
              <a:cs typeface="Nunito"/>
              <a:sym typeface="Nunito"/>
            </a:endParaRPr>
          </a:p>
        </p:txBody>
      </p:sp>
      <p:sp>
        <p:nvSpPr>
          <p:cNvPr id="462" name="Google Shape;462;p4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63" name="Google Shape;463;p4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64" name="Google Shape;464;p4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aphicFrame>
        <p:nvGraphicFramePr>
          <p:cNvPr id="465" name="Google Shape;465;p45"/>
          <p:cNvGraphicFramePr/>
          <p:nvPr/>
        </p:nvGraphicFramePr>
        <p:xfrm>
          <a:off x="505750" y="1279050"/>
          <a:ext cx="3000000" cy="3000000"/>
        </p:xfrm>
        <a:graphic>
          <a:graphicData uri="http://schemas.openxmlformats.org/drawingml/2006/table">
            <a:tbl>
              <a:tblPr>
                <a:noFill/>
                <a:tableStyleId>{C0D6798C-284A-4889-A71A-0B2C16F9FF62}</a:tableStyleId>
              </a:tblPr>
              <a:tblGrid>
                <a:gridCol w="2649250"/>
                <a:gridCol w="2741575"/>
                <a:gridCol w="2741575"/>
              </a:tblGrid>
              <a:tr h="3962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Gamble A1</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Gamble A2</a:t>
                      </a:r>
                      <a:endParaRPr sz="1400" u="none" cap="none" strike="noStrike">
                        <a:latin typeface="Nunito"/>
                        <a:ea typeface="Nunito"/>
                        <a:cs typeface="Nunito"/>
                        <a:sym typeface="Nunito"/>
                      </a:endParaRPr>
                    </a:p>
                  </a:txBody>
                  <a:tcPr marT="91425" marB="91425" marR="91425" marL="91425"/>
                </a:tc>
              </a:tr>
              <a:tr h="6095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Scenario A</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11% chance of $1 million</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1% chance of nothing</a:t>
                      </a:r>
                      <a:endParaRPr sz="1400" u="none" cap="none" strike="noStrike">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10% change of $5 million</a:t>
                      </a:r>
                      <a:endParaRPr sz="1400" u="none" cap="none" strike="noStrike">
                        <a:latin typeface="Nunito"/>
                        <a:ea typeface="Nunito"/>
                        <a:cs typeface="Nunito"/>
                        <a:sym typeface="Nunito"/>
                      </a:endParaRPr>
                    </a:p>
                  </a:txBody>
                  <a:tcPr marT="91425" marB="91425" marR="91425" marL="91425"/>
                </a:tc>
              </a:tr>
            </a:tbl>
          </a:graphicData>
        </a:graphic>
      </p:graphicFrame>
      <p:graphicFrame>
        <p:nvGraphicFramePr>
          <p:cNvPr id="466" name="Google Shape;466;p45"/>
          <p:cNvGraphicFramePr/>
          <p:nvPr/>
        </p:nvGraphicFramePr>
        <p:xfrm>
          <a:off x="561700" y="2816250"/>
          <a:ext cx="3000000" cy="3000000"/>
        </p:xfrm>
        <a:graphic>
          <a:graphicData uri="http://schemas.openxmlformats.org/drawingml/2006/table">
            <a:tbl>
              <a:tblPr>
                <a:noFill/>
                <a:tableStyleId>{C0D6798C-284A-4889-A71A-0B2C16F9FF62}</a:tableStyleId>
              </a:tblPr>
              <a:tblGrid>
                <a:gridCol w="2664750"/>
                <a:gridCol w="2733825"/>
                <a:gridCol w="2733825"/>
              </a:tblGrid>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Gamble B1</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Gamble B2</a:t>
                      </a:r>
                      <a:endParaRPr sz="1400" u="none" cap="none" strike="noStrike">
                        <a:latin typeface="Nunito"/>
                        <a:ea typeface="Nunito"/>
                        <a:cs typeface="Nunito"/>
                        <a:sym typeface="Nunito"/>
                      </a:endParaRPr>
                    </a:p>
                  </a:txBody>
                  <a:tcPr marT="91425" marB="91425" marR="91425" marL="91425"/>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Scenario B</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11% chance of $1 million</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1% chance of $0</a:t>
                      </a:r>
                      <a:endParaRPr sz="1400" u="none" cap="none" strike="noStrike">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10% change of $5 million</a:t>
                      </a:r>
                      <a:endParaRPr sz="1400" u="none" cap="none" strike="noStrike">
                        <a:latin typeface="Nunito"/>
                        <a:ea typeface="Nunito"/>
                        <a:cs typeface="Nunito"/>
                        <a:sym typeface="Nunito"/>
                      </a:endParaRPr>
                    </a:p>
                  </a:txBody>
                  <a:tcPr marT="91425" marB="91425" marR="91425" marL="91425"/>
                </a:tc>
              </a:tr>
            </a:tbl>
          </a:graphicData>
        </a:graphic>
      </p:graphicFrame>
      <p:sp>
        <p:nvSpPr>
          <p:cNvPr id="467" name="Google Shape;467;p45"/>
          <p:cNvSpPr txBox="1"/>
          <p:nvPr/>
        </p:nvSpPr>
        <p:spPr>
          <a:xfrm>
            <a:off x="423400" y="2327250"/>
            <a:ext cx="8409000" cy="489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Remove the common 89% chance of $0 in Scenario B:</a:t>
            </a:r>
            <a:endParaRPr b="0" i="0" sz="2000" u="none" cap="none" strike="noStrike">
              <a:solidFill>
                <a:schemeClr val="dk1"/>
              </a:solidFill>
              <a:latin typeface="Nunito"/>
              <a:ea typeface="Nunito"/>
              <a:cs typeface="Nunito"/>
              <a:sym typeface="Nunito"/>
            </a:endParaRPr>
          </a:p>
        </p:txBody>
      </p:sp>
      <p:sp>
        <p:nvSpPr>
          <p:cNvPr id="468" name="Google Shape;468;p45"/>
          <p:cNvSpPr txBox="1"/>
          <p:nvPr/>
        </p:nvSpPr>
        <p:spPr>
          <a:xfrm>
            <a:off x="423400" y="3864388"/>
            <a:ext cx="8409000" cy="489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If we remove the common outcomes by the Independence Axiom, these lotteries are the same: our choice of A1, B2 are inconsistent!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0"/>
                                        </p:tgtEl>
                                        <p:attrNameLst>
                                          <p:attrName>style.visibility</p:attrName>
                                        </p:attrNameLst>
                                      </p:cBhvr>
                                      <p:to>
                                        <p:strVal val="visible"/>
                                      </p:to>
                                    </p:set>
                                    <p:animEffect filter="fade" transition="in">
                                      <p:cBhvr>
                                        <p:cTn dur="1000"/>
                                        <p:tgtEl>
                                          <p:spTgt spid="460"/>
                                        </p:tgtEl>
                                      </p:cBhvr>
                                    </p:animEffect>
                                  </p:childTnLst>
                                </p:cTn>
                              </p:par>
                              <p:par>
                                <p:cTn fill="hold" nodeType="withEffect" presetClass="entr" presetID="10" presetSubtype="0">
                                  <p:stCondLst>
                                    <p:cond delay="0"/>
                                  </p:stCondLst>
                                  <p:childTnLst>
                                    <p:set>
                                      <p:cBhvr>
                                        <p:cTn dur="1" fill="hold">
                                          <p:stCondLst>
                                            <p:cond delay="0"/>
                                          </p:stCondLst>
                                        </p:cTn>
                                        <p:tgtEl>
                                          <p:spTgt spid="465"/>
                                        </p:tgtEl>
                                        <p:attrNameLst>
                                          <p:attrName>style.visibility</p:attrName>
                                        </p:attrNameLst>
                                      </p:cBhvr>
                                      <p:to>
                                        <p:strVal val="visible"/>
                                      </p:to>
                                    </p:set>
                                    <p:animEffect filter="fade" transition="in">
                                      <p:cBhvr>
                                        <p:cTn dur="1000"/>
                                        <p:tgtEl>
                                          <p:spTgt spid="4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gtEl>
                                        <p:attrNameLst>
                                          <p:attrName>style.visibility</p:attrName>
                                        </p:attrNameLst>
                                      </p:cBhvr>
                                      <p:to>
                                        <p:strVal val="visible"/>
                                      </p:to>
                                    </p:set>
                                    <p:animEffect filter="fade" transition="in">
                                      <p:cBhvr>
                                        <p:cTn dur="1000"/>
                                        <p:tgtEl>
                                          <p:spTgt spid="467"/>
                                        </p:tgtEl>
                                      </p:cBhvr>
                                    </p:animEffect>
                                  </p:childTnLst>
                                </p:cTn>
                              </p:par>
                              <p:par>
                                <p:cTn fill="hold" nodeType="withEffect" presetClass="entr" presetID="10" presetSubtype="0">
                                  <p:stCondLst>
                                    <p:cond delay="0"/>
                                  </p:stCondLst>
                                  <p:childTnLst>
                                    <p:set>
                                      <p:cBhvr>
                                        <p:cTn dur="1" fill="hold">
                                          <p:stCondLst>
                                            <p:cond delay="0"/>
                                          </p:stCondLst>
                                        </p:cTn>
                                        <p:tgtEl>
                                          <p:spTgt spid="466"/>
                                        </p:tgtEl>
                                        <p:attrNameLst>
                                          <p:attrName>style.visibility</p:attrName>
                                        </p:attrNameLst>
                                      </p:cBhvr>
                                      <p:to>
                                        <p:strVal val="visible"/>
                                      </p:to>
                                    </p:set>
                                    <p:animEffect filter="fade" transition="in">
                                      <p:cBhvr>
                                        <p:cTn dur="1000"/>
                                        <p:tgtEl>
                                          <p:spTgt spid="4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gtEl>
                                        <p:attrNameLst>
                                          <p:attrName>style.visibility</p:attrName>
                                        </p:attrNameLst>
                                      </p:cBhvr>
                                      <p:to>
                                        <p:strVal val="visible"/>
                                      </p:to>
                                    </p:set>
                                    <p:animEffect filter="fade" transition="in">
                                      <p:cBhvr>
                                        <p:cTn dur="1000"/>
                                        <p:tgtEl>
                                          <p:spTgt spid="4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46"/>
          <p:cNvSpPr txBox="1"/>
          <p:nvPr/>
        </p:nvSpPr>
        <p:spPr>
          <a:xfrm>
            <a:off x="423400" y="790100"/>
            <a:ext cx="8409000" cy="824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An illness is expected to kill 600 people. There are two policy options.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Which option would you take in Scenario A?</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474" name="Google Shape;474;p4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Framing (1/2)</a:t>
            </a:r>
            <a:endParaRPr sz="3600">
              <a:latin typeface="Nunito"/>
              <a:ea typeface="Nunito"/>
              <a:cs typeface="Nunito"/>
              <a:sym typeface="Nunito"/>
            </a:endParaRPr>
          </a:p>
        </p:txBody>
      </p:sp>
      <p:sp>
        <p:nvSpPr>
          <p:cNvPr id="475" name="Google Shape;475;p4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76" name="Google Shape;476;p4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77" name="Google Shape;477;p4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aphicFrame>
        <p:nvGraphicFramePr>
          <p:cNvPr id="478" name="Google Shape;478;p46"/>
          <p:cNvGraphicFramePr/>
          <p:nvPr/>
        </p:nvGraphicFramePr>
        <p:xfrm>
          <a:off x="451025" y="1614250"/>
          <a:ext cx="3000000" cy="3000000"/>
        </p:xfrm>
        <a:graphic>
          <a:graphicData uri="http://schemas.openxmlformats.org/drawingml/2006/table">
            <a:tbl>
              <a:tblPr>
                <a:noFill/>
                <a:tableStyleId>{C0D6798C-284A-4889-A71A-0B2C16F9FF62}</a:tableStyleId>
              </a:tblPr>
              <a:tblGrid>
                <a:gridCol w="2733825"/>
                <a:gridCol w="2733825"/>
                <a:gridCol w="2733825"/>
              </a:tblGrid>
              <a:tr h="3808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Option A1</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Option A2</a:t>
                      </a:r>
                      <a:endParaRPr sz="1400" u="none" cap="none" strike="noStrike">
                        <a:latin typeface="Nunito"/>
                        <a:ea typeface="Nunito"/>
                        <a:cs typeface="Nunito"/>
                        <a:sym typeface="Nunito"/>
                      </a:endParaRPr>
                    </a:p>
                  </a:txBody>
                  <a:tcPr marT="91425" marB="91425" marR="91425" marL="91425"/>
                </a:tc>
              </a:tr>
              <a:tr h="58585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Scenario A</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Save 200 people for sure.</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⅓ chance of saving everyone.</a:t>
                      </a:r>
                      <a:endParaRPr sz="1400" u="none" cap="none" strike="noStrike">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⅔ chance of saving no one.</a:t>
                      </a:r>
                      <a:endParaRPr sz="1400" u="none" cap="none" strike="noStrike">
                        <a:latin typeface="Nunito"/>
                        <a:ea typeface="Nunito"/>
                        <a:cs typeface="Nunito"/>
                        <a:sym typeface="Nunito"/>
                      </a:endParaRPr>
                    </a:p>
                  </a:txBody>
                  <a:tcPr marT="91425" marB="91425" marR="91425" marL="91425"/>
                </a:tc>
              </a:tr>
            </a:tbl>
          </a:graphicData>
        </a:graphic>
      </p:graphicFrame>
      <p:graphicFrame>
        <p:nvGraphicFramePr>
          <p:cNvPr id="479" name="Google Shape;479;p46"/>
          <p:cNvGraphicFramePr/>
          <p:nvPr/>
        </p:nvGraphicFramePr>
        <p:xfrm>
          <a:off x="471425" y="3139800"/>
          <a:ext cx="3000000" cy="3000000"/>
        </p:xfrm>
        <a:graphic>
          <a:graphicData uri="http://schemas.openxmlformats.org/drawingml/2006/table">
            <a:tbl>
              <a:tblPr>
                <a:noFill/>
                <a:tableStyleId>{C0D6798C-284A-4889-A71A-0B2C16F9FF62}</a:tableStyleId>
              </a:tblPr>
              <a:tblGrid>
                <a:gridCol w="2733825"/>
                <a:gridCol w="2733825"/>
                <a:gridCol w="2733825"/>
              </a:tblGrid>
              <a:tr h="3962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Option B1</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Option B2</a:t>
                      </a:r>
                      <a:endParaRPr sz="1400" u="none" cap="none" strike="noStrike">
                        <a:latin typeface="Nunito"/>
                        <a:ea typeface="Nunito"/>
                        <a:cs typeface="Nunito"/>
                        <a:sym typeface="Nunito"/>
                      </a:endParaRPr>
                    </a:p>
                  </a:txBody>
                  <a:tcPr marT="91425" marB="91425" marR="91425" marL="91425"/>
                </a:tc>
              </a:tr>
              <a:tr h="6095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Scenario B</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400 people die for sure.</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⅓ chance that no one dies.</a:t>
                      </a:r>
                      <a:endParaRPr sz="1400" u="none" cap="none" strike="noStrike">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⅔ chance that everyone dies.</a:t>
                      </a:r>
                      <a:endParaRPr sz="1400" u="none" cap="none" strike="noStrike">
                        <a:latin typeface="Nunito"/>
                        <a:ea typeface="Nunito"/>
                        <a:cs typeface="Nunito"/>
                        <a:sym typeface="Nunito"/>
                      </a:endParaRPr>
                    </a:p>
                  </a:txBody>
                  <a:tcPr marT="91425" marB="91425" marR="91425" marL="91425"/>
                </a:tc>
              </a:tr>
            </a:tbl>
          </a:graphicData>
        </a:graphic>
      </p:graphicFrame>
      <p:sp>
        <p:nvSpPr>
          <p:cNvPr id="480" name="Google Shape;480;p46"/>
          <p:cNvSpPr txBox="1"/>
          <p:nvPr/>
        </p:nvSpPr>
        <p:spPr>
          <a:xfrm>
            <a:off x="423400" y="2620075"/>
            <a:ext cx="8409000" cy="519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Which option would you take in Scenario B?</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481" name="Google Shape;481;p46"/>
          <p:cNvSpPr txBox="1"/>
          <p:nvPr/>
        </p:nvSpPr>
        <p:spPr>
          <a:xfrm>
            <a:off x="367675" y="4145563"/>
            <a:ext cx="8409000" cy="618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People usually choose A1 and B2.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3"/>
                                        </p:tgtEl>
                                        <p:attrNameLst>
                                          <p:attrName>style.visibility</p:attrName>
                                        </p:attrNameLst>
                                      </p:cBhvr>
                                      <p:to>
                                        <p:strVal val="visible"/>
                                      </p:to>
                                    </p:set>
                                    <p:animEffect filter="fade" transition="in">
                                      <p:cBhvr>
                                        <p:cTn dur="1000"/>
                                        <p:tgtEl>
                                          <p:spTgt spid="473"/>
                                        </p:tgtEl>
                                      </p:cBhvr>
                                    </p:animEffect>
                                  </p:childTnLst>
                                </p:cTn>
                              </p:par>
                              <p:par>
                                <p:cTn fill="hold" nodeType="withEffect" presetClass="entr" presetID="10" presetSubtype="0">
                                  <p:stCondLst>
                                    <p:cond delay="0"/>
                                  </p:stCondLst>
                                  <p:childTnLst>
                                    <p:set>
                                      <p:cBhvr>
                                        <p:cTn dur="1" fill="hold">
                                          <p:stCondLst>
                                            <p:cond delay="0"/>
                                          </p:stCondLst>
                                        </p:cTn>
                                        <p:tgtEl>
                                          <p:spTgt spid="478"/>
                                        </p:tgtEl>
                                        <p:attrNameLst>
                                          <p:attrName>style.visibility</p:attrName>
                                        </p:attrNameLst>
                                      </p:cBhvr>
                                      <p:to>
                                        <p:strVal val="visible"/>
                                      </p:to>
                                    </p:set>
                                    <p:animEffect filter="fade" transition="in">
                                      <p:cBhvr>
                                        <p:cTn dur="1000"/>
                                        <p:tgtEl>
                                          <p:spTgt spid="4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0"/>
                                        </p:tgtEl>
                                        <p:attrNameLst>
                                          <p:attrName>style.visibility</p:attrName>
                                        </p:attrNameLst>
                                      </p:cBhvr>
                                      <p:to>
                                        <p:strVal val="visible"/>
                                      </p:to>
                                    </p:set>
                                    <p:animEffect filter="fade" transition="in">
                                      <p:cBhvr>
                                        <p:cTn dur="1000"/>
                                        <p:tgtEl>
                                          <p:spTgt spid="480"/>
                                        </p:tgtEl>
                                      </p:cBhvr>
                                    </p:animEffect>
                                  </p:childTnLst>
                                </p:cTn>
                              </p:par>
                              <p:par>
                                <p:cTn fill="hold" nodeType="withEffect" presetClass="entr" presetID="10" presetSubtype="0">
                                  <p:stCondLst>
                                    <p:cond delay="0"/>
                                  </p:stCondLst>
                                  <p:childTnLst>
                                    <p:set>
                                      <p:cBhvr>
                                        <p:cTn dur="1" fill="hold">
                                          <p:stCondLst>
                                            <p:cond delay="0"/>
                                          </p:stCondLst>
                                        </p:cTn>
                                        <p:tgtEl>
                                          <p:spTgt spid="479"/>
                                        </p:tgtEl>
                                        <p:attrNameLst>
                                          <p:attrName>style.visibility</p:attrName>
                                        </p:attrNameLst>
                                      </p:cBhvr>
                                      <p:to>
                                        <p:strVal val="visible"/>
                                      </p:to>
                                    </p:set>
                                    <p:animEffect filter="fade" transition="in">
                                      <p:cBhvr>
                                        <p:cTn dur="1000"/>
                                        <p:tgtEl>
                                          <p:spTgt spid="4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1"/>
                                        </p:tgtEl>
                                        <p:attrNameLst>
                                          <p:attrName>style.visibility</p:attrName>
                                        </p:attrNameLst>
                                      </p:cBhvr>
                                      <p:to>
                                        <p:strVal val="visible"/>
                                      </p:to>
                                    </p:set>
                                    <p:animEffect filter="fade" transition="in">
                                      <p:cBhvr>
                                        <p:cTn dur="1000"/>
                                        <p:tgtEl>
                                          <p:spTgt spid="4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47"/>
          <p:cNvSpPr txBox="1"/>
          <p:nvPr/>
        </p:nvSpPr>
        <p:spPr>
          <a:xfrm>
            <a:off x="423400" y="661850"/>
            <a:ext cx="8409000" cy="1487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But these are the same lottery!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Saving 200 people is equivalent to 400 people dying.</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Saving everyone is equivalent to no one dying.</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Saving no one is equivalent to everyone dying.</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487" name="Google Shape;487;p4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Framing (2/2)</a:t>
            </a:r>
            <a:endParaRPr sz="3600">
              <a:latin typeface="Nunito"/>
              <a:ea typeface="Nunito"/>
              <a:cs typeface="Nunito"/>
              <a:sym typeface="Nunito"/>
            </a:endParaRPr>
          </a:p>
        </p:txBody>
      </p:sp>
      <p:sp>
        <p:nvSpPr>
          <p:cNvPr id="488" name="Google Shape;488;p4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89" name="Google Shape;489;p4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90" name="Google Shape;490;p4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aphicFrame>
        <p:nvGraphicFramePr>
          <p:cNvPr id="491" name="Google Shape;491;p47"/>
          <p:cNvGraphicFramePr/>
          <p:nvPr/>
        </p:nvGraphicFramePr>
        <p:xfrm>
          <a:off x="423400" y="2250275"/>
          <a:ext cx="3000000" cy="3000000"/>
        </p:xfrm>
        <a:graphic>
          <a:graphicData uri="http://schemas.openxmlformats.org/drawingml/2006/table">
            <a:tbl>
              <a:tblPr>
                <a:noFill/>
                <a:tableStyleId>{C0D6798C-284A-4889-A71A-0B2C16F9FF62}</a:tableStyleId>
              </a:tblPr>
              <a:tblGrid>
                <a:gridCol w="2733825"/>
                <a:gridCol w="2733825"/>
                <a:gridCol w="2733825"/>
              </a:tblGrid>
              <a:tr h="3808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Option 1</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Option 2</a:t>
                      </a:r>
                      <a:endParaRPr sz="1400" u="none" cap="none" strike="noStrike">
                        <a:latin typeface="Nunito"/>
                        <a:ea typeface="Nunito"/>
                        <a:cs typeface="Nunito"/>
                        <a:sym typeface="Nunito"/>
                      </a:endParaRPr>
                    </a:p>
                  </a:txBody>
                  <a:tcPr marT="91425" marB="91425" marR="91425" marL="91425"/>
                </a:tc>
              </a:tr>
              <a:tr h="5451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Scenario A/B</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Save 200/400 Die.</a:t>
                      </a:r>
                      <a:endParaRPr sz="1400" u="none" cap="none" strike="noStrike">
                        <a:latin typeface="Nunito"/>
                        <a:ea typeface="Nunito"/>
                        <a:cs typeface="Nunito"/>
                        <a:sym typeface="Nunito"/>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⅓: Save 600/0 Die.</a:t>
                      </a:r>
                      <a:endParaRPr sz="1400" u="none" cap="none" strike="noStrike">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rPr lang="en" sz="1400" u="none" cap="none" strike="noStrike">
                          <a:latin typeface="Nunito"/>
                          <a:ea typeface="Nunito"/>
                          <a:cs typeface="Nunito"/>
                          <a:sym typeface="Nunito"/>
                        </a:rPr>
                        <a:t>⅔: Save 0/600 Die.</a:t>
                      </a:r>
                      <a:endParaRPr sz="1400" u="none" cap="none" strike="noStrike">
                        <a:latin typeface="Nunito"/>
                        <a:ea typeface="Nunito"/>
                        <a:cs typeface="Nunito"/>
                        <a:sym typeface="Nunito"/>
                      </a:endParaRPr>
                    </a:p>
                  </a:txBody>
                  <a:tcPr marT="91425" marB="91425" marR="91425" marL="91425"/>
                </a:tc>
              </a:tr>
            </a:tbl>
          </a:graphicData>
        </a:graphic>
      </p:graphicFrame>
      <p:sp>
        <p:nvSpPr>
          <p:cNvPr id="492" name="Google Shape;492;p47"/>
          <p:cNvSpPr txBox="1"/>
          <p:nvPr/>
        </p:nvSpPr>
        <p:spPr>
          <a:xfrm>
            <a:off x="423400" y="3323599"/>
            <a:ext cx="8409000" cy="1430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Having different preferences across these two scenarios is violating something more fundamental than the von Neumann-Morgenstern axioms. We’re making different choices despite the options having the same outcomes with the same probabilities.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6"/>
                                        </p:tgtEl>
                                        <p:attrNameLst>
                                          <p:attrName>style.visibility</p:attrName>
                                        </p:attrNameLst>
                                      </p:cBhvr>
                                      <p:to>
                                        <p:strVal val="visible"/>
                                      </p:to>
                                    </p:set>
                                    <p:animEffect filter="fade" transition="in">
                                      <p:cBhvr>
                                        <p:cTn dur="1000"/>
                                        <p:tgtEl>
                                          <p:spTgt spid="4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1"/>
                                        </p:tgtEl>
                                        <p:attrNameLst>
                                          <p:attrName>style.visibility</p:attrName>
                                        </p:attrNameLst>
                                      </p:cBhvr>
                                      <p:to>
                                        <p:strVal val="visible"/>
                                      </p:to>
                                    </p:set>
                                    <p:animEffect filter="fade" transition="in">
                                      <p:cBhvr>
                                        <p:cTn dur="1000"/>
                                        <p:tgtEl>
                                          <p:spTgt spid="4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2"/>
                                        </p:tgtEl>
                                        <p:attrNameLst>
                                          <p:attrName>style.visibility</p:attrName>
                                        </p:attrNameLst>
                                      </p:cBhvr>
                                      <p:to>
                                        <p:strVal val="visible"/>
                                      </p:to>
                                    </p:set>
                                    <p:animEffect filter="fade" transition="in">
                                      <p:cBhvr>
                                        <p:cTn dur="1000"/>
                                        <p:tgtEl>
                                          <p:spTgt spid="4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48"/>
          <p:cNvSpPr txBox="1"/>
          <p:nvPr/>
        </p:nvSpPr>
        <p:spPr>
          <a:xfrm>
            <a:off x="423400" y="854800"/>
            <a:ext cx="8409000" cy="130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Normative statements: judgements of what </a:t>
            </a:r>
            <a:r>
              <a:rPr b="0" i="1" lang="en" sz="2000" u="none" cap="none" strike="noStrike">
                <a:solidFill>
                  <a:schemeClr val="dk1"/>
                </a:solidFill>
                <a:latin typeface="Nunito"/>
                <a:ea typeface="Nunito"/>
                <a:cs typeface="Nunito"/>
                <a:sym typeface="Nunito"/>
              </a:rPr>
              <a:t>ought </a:t>
            </a:r>
            <a:r>
              <a:rPr b="0" i="0" lang="en" sz="2000" u="none" cap="none" strike="noStrike">
                <a:solidFill>
                  <a:schemeClr val="dk1"/>
                </a:solidFill>
                <a:latin typeface="Nunito"/>
                <a:ea typeface="Nunito"/>
                <a:cs typeface="Nunito"/>
                <a:sym typeface="Nunito"/>
              </a:rPr>
              <a:t>to be, based on ideas of goodness, rightness, justness, etc.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	Example: Von Neumann-Morgenstern expected utility. </a:t>
            </a:r>
            <a:endParaRPr b="0" i="0" sz="2000" u="none" cap="none" strike="noStrike">
              <a:solidFill>
                <a:schemeClr val="dk1"/>
              </a:solidFill>
              <a:latin typeface="Nunito"/>
              <a:ea typeface="Nunito"/>
              <a:cs typeface="Nunito"/>
              <a:sym typeface="Nunito"/>
            </a:endParaRPr>
          </a:p>
        </p:txBody>
      </p:sp>
      <p:sp>
        <p:nvSpPr>
          <p:cNvPr id="498" name="Google Shape;498;p4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Normative vs. Descriptive Statements</a:t>
            </a:r>
            <a:endParaRPr sz="3600">
              <a:latin typeface="Nunito"/>
              <a:ea typeface="Nunito"/>
              <a:cs typeface="Nunito"/>
              <a:sym typeface="Nunito"/>
            </a:endParaRPr>
          </a:p>
        </p:txBody>
      </p:sp>
      <p:sp>
        <p:nvSpPr>
          <p:cNvPr id="499" name="Google Shape;499;p4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00" name="Google Shape;500;p4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01" name="Google Shape;501;p4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02" name="Google Shape;502;p48"/>
          <p:cNvSpPr txBox="1"/>
          <p:nvPr/>
        </p:nvSpPr>
        <p:spPr>
          <a:xfrm>
            <a:off x="423400" y="2236450"/>
            <a:ext cx="8409000" cy="130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Descriptive statements: accurate observations of what has occured/occurs.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	Example: Prospect theory (next topic).</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7"/>
                                        </p:tgtEl>
                                        <p:attrNameLst>
                                          <p:attrName>style.visibility</p:attrName>
                                        </p:attrNameLst>
                                      </p:cBhvr>
                                      <p:to>
                                        <p:strVal val="visible"/>
                                      </p:to>
                                    </p:set>
                                    <p:animEffect filter="fade" transition="in">
                                      <p:cBhvr>
                                        <p:cTn dur="1000"/>
                                        <p:tgtEl>
                                          <p:spTgt spid="4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2"/>
                                        </p:tgtEl>
                                        <p:attrNameLst>
                                          <p:attrName>style.visibility</p:attrName>
                                        </p:attrNameLst>
                                      </p:cBhvr>
                                      <p:to>
                                        <p:strVal val="visible"/>
                                      </p:to>
                                    </p:set>
                                    <p:animEffect filter="fade" transition="in">
                                      <p:cBhvr>
                                        <p:cTn dur="1000"/>
                                        <p:tgtEl>
                                          <p:spTgt spid="5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49"/>
          <p:cNvSpPr txBox="1"/>
          <p:nvPr/>
        </p:nvSpPr>
        <p:spPr>
          <a:xfrm>
            <a:off x="648875" y="710075"/>
            <a:ext cx="8409000" cy="3596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Prospect theory is a descriptive model of human decision-making. It breaks down decision-making into two stages:</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Part 1: Editing</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Part 2: Evaluation</a:t>
            </a:r>
            <a:endParaRPr b="0" i="0" sz="2000" u="none" cap="none" strike="noStrike">
              <a:solidFill>
                <a:schemeClr val="dk1"/>
              </a:solidFill>
              <a:latin typeface="Nunito"/>
              <a:ea typeface="Nunito"/>
              <a:cs typeface="Nunito"/>
              <a:sym typeface="Nunito"/>
            </a:endParaRPr>
          </a:p>
          <a:p>
            <a:pPr indent="-355600" lvl="0" marL="9144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Value Function.</a:t>
            </a:r>
            <a:endParaRPr b="0" i="0" sz="2000" u="none" cap="none" strike="noStrike">
              <a:solidFill>
                <a:schemeClr val="dk1"/>
              </a:solidFill>
              <a:latin typeface="Nunito"/>
              <a:ea typeface="Nunito"/>
              <a:cs typeface="Nunito"/>
              <a:sym typeface="Nunito"/>
            </a:endParaRPr>
          </a:p>
          <a:p>
            <a:pPr indent="-355600" lvl="0" marL="9144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Weighting Function.</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508" name="Google Shape;508;p4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Prospect Theory (1/4)</a:t>
            </a:r>
            <a:endParaRPr sz="3600">
              <a:latin typeface="Nunito"/>
              <a:ea typeface="Nunito"/>
              <a:cs typeface="Nunito"/>
              <a:sym typeface="Nunito"/>
            </a:endParaRPr>
          </a:p>
        </p:txBody>
      </p:sp>
      <p:sp>
        <p:nvSpPr>
          <p:cNvPr id="509" name="Google Shape;509;p4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10" name="Google Shape;510;p4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11" name="Google Shape;511;p4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7"/>
                                        </p:tgtEl>
                                        <p:attrNameLst>
                                          <p:attrName>style.visibility</p:attrName>
                                        </p:attrNameLst>
                                      </p:cBhvr>
                                      <p:to>
                                        <p:strVal val="visible"/>
                                      </p:to>
                                    </p:set>
                                    <p:animEffect filter="fade" transition="in">
                                      <p:cBhvr>
                                        <p:cTn dur="1000"/>
                                        <p:tgtEl>
                                          <p:spTgt spid="5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5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Prospect Theory (2/4)</a:t>
            </a:r>
            <a:endParaRPr sz="3600">
              <a:latin typeface="Nunito"/>
              <a:ea typeface="Nunito"/>
              <a:cs typeface="Nunito"/>
              <a:sym typeface="Nunito"/>
            </a:endParaRPr>
          </a:p>
        </p:txBody>
      </p:sp>
      <p:sp>
        <p:nvSpPr>
          <p:cNvPr id="517" name="Google Shape;517;p5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18" name="Google Shape;518;p5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19" name="Google Shape;519;p5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20" name="Google Shape;520;p50"/>
          <p:cNvSpPr txBox="1"/>
          <p:nvPr/>
        </p:nvSpPr>
        <p:spPr>
          <a:xfrm>
            <a:off x="648875" y="872763"/>
            <a:ext cx="8409000" cy="868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In the </a:t>
            </a:r>
            <a:r>
              <a:rPr b="1" i="0" lang="en" sz="2000" u="none" cap="none" strike="noStrike">
                <a:solidFill>
                  <a:schemeClr val="dk1"/>
                </a:solidFill>
                <a:latin typeface="Nunito"/>
                <a:ea typeface="Nunito"/>
                <a:cs typeface="Nunito"/>
                <a:sym typeface="Nunito"/>
              </a:rPr>
              <a:t>editing stage</a:t>
            </a:r>
            <a:r>
              <a:rPr b="0" i="0" lang="en" sz="2000" u="none" cap="none" strike="noStrike">
                <a:solidFill>
                  <a:schemeClr val="dk1"/>
                </a:solidFill>
                <a:latin typeface="Nunito"/>
                <a:ea typeface="Nunito"/>
                <a:cs typeface="Nunito"/>
                <a:sym typeface="Nunito"/>
              </a:rPr>
              <a:t>, the inputs for lotteries are rewritten as gains or losses relative to the initial position rather than final outcomes.</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521" name="Google Shape;521;p50"/>
          <p:cNvSpPr txBox="1"/>
          <p:nvPr/>
        </p:nvSpPr>
        <p:spPr>
          <a:xfrm>
            <a:off x="648875" y="1740983"/>
            <a:ext cx="8409000" cy="140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For instance:</a:t>
            </a:r>
            <a:endParaRPr b="0" i="0" sz="2000" u="none" cap="none" strike="noStrike">
              <a:solidFill>
                <a:schemeClr val="dk1"/>
              </a:solidFill>
              <a:latin typeface="Nunito"/>
              <a:ea typeface="Nunito"/>
              <a:cs typeface="Nunito"/>
              <a:sym typeface="Nunito"/>
            </a:endParaRPr>
          </a:p>
          <a:p>
            <a:pPr indent="-355600" lvl="0" marL="9144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Original: Pay all your $1000 wealth to play a lottery where you get $0 or $2000 with probability 0.5. </a:t>
            </a:r>
            <a:endParaRPr b="0" i="0" sz="2000" u="none" cap="none" strike="noStrike">
              <a:solidFill>
                <a:schemeClr val="dk1"/>
              </a:solidFill>
              <a:latin typeface="Nunito"/>
              <a:ea typeface="Nunito"/>
              <a:cs typeface="Nunito"/>
              <a:sym typeface="Nunito"/>
            </a:endParaRPr>
          </a:p>
          <a:p>
            <a:pPr indent="-355600" lvl="0" marL="9144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Edited: Lose $1000 or gain $1000 with probability 0.5.</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522" name="Google Shape;522;p50"/>
          <p:cNvSpPr txBox="1"/>
          <p:nvPr/>
        </p:nvSpPr>
        <p:spPr>
          <a:xfrm>
            <a:off x="648875" y="3273503"/>
            <a:ext cx="8409000" cy="868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This accounts for why there is a difference in decision-making in the two policy options in the framing example.</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gtEl>
                                        <p:attrNameLst>
                                          <p:attrName>style.visibility</p:attrName>
                                        </p:attrNameLst>
                                      </p:cBhvr>
                                      <p:to>
                                        <p:strVal val="visible"/>
                                      </p:to>
                                    </p:set>
                                    <p:animEffect filter="fade" transition="in">
                                      <p:cBhvr>
                                        <p:cTn dur="1000"/>
                                        <p:tgtEl>
                                          <p:spTgt spid="5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1"/>
                                        </p:tgtEl>
                                        <p:attrNameLst>
                                          <p:attrName>style.visibility</p:attrName>
                                        </p:attrNameLst>
                                      </p:cBhvr>
                                      <p:to>
                                        <p:strVal val="visible"/>
                                      </p:to>
                                    </p:set>
                                    <p:animEffect filter="fade" transition="in">
                                      <p:cBhvr>
                                        <p:cTn dur="1000"/>
                                        <p:tgtEl>
                                          <p:spTgt spid="5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2"/>
                                        </p:tgtEl>
                                        <p:attrNameLst>
                                          <p:attrName>style.visibility</p:attrName>
                                        </p:attrNameLst>
                                      </p:cBhvr>
                                      <p:to>
                                        <p:strVal val="visible"/>
                                      </p:to>
                                    </p:set>
                                    <p:animEffect filter="fade" transition="in">
                                      <p:cBhvr>
                                        <p:cTn dur="1000"/>
                                        <p:tgtEl>
                                          <p:spTgt spid="5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51"/>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Prospect Theory (3/4)</a:t>
            </a:r>
            <a:endParaRPr sz="3600">
              <a:latin typeface="Nunito"/>
              <a:ea typeface="Nunito"/>
              <a:cs typeface="Nunito"/>
              <a:sym typeface="Nunito"/>
            </a:endParaRPr>
          </a:p>
        </p:txBody>
      </p:sp>
      <p:sp>
        <p:nvSpPr>
          <p:cNvPr id="528" name="Google Shape;528;p5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29" name="Google Shape;529;p5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pic>
        <p:nvPicPr>
          <p:cNvPr id="530" name="Google Shape;530;p51"/>
          <p:cNvPicPr preferRelativeResize="0"/>
          <p:nvPr/>
        </p:nvPicPr>
        <p:blipFill rotWithShape="1">
          <a:blip r:embed="rId3">
            <a:alphaModFix/>
          </a:blip>
          <a:srcRect b="0" l="0" r="0" t="0"/>
          <a:stretch/>
        </p:blipFill>
        <p:spPr>
          <a:xfrm>
            <a:off x="5143476" y="1633900"/>
            <a:ext cx="3880275" cy="2965216"/>
          </a:xfrm>
          <a:prstGeom prst="rect">
            <a:avLst/>
          </a:prstGeom>
          <a:noFill/>
          <a:ln>
            <a:noFill/>
          </a:ln>
        </p:spPr>
      </p:pic>
      <p:sp>
        <p:nvSpPr>
          <p:cNvPr id="531" name="Google Shape;531;p5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32" name="Google Shape;532;p51"/>
          <p:cNvSpPr txBox="1"/>
          <p:nvPr/>
        </p:nvSpPr>
        <p:spPr>
          <a:xfrm>
            <a:off x="191675" y="1381050"/>
            <a:ext cx="4951800" cy="1416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Value Function.</a:t>
            </a:r>
            <a:endParaRPr b="1"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Like a utility function, the value function assigns “value” to outcomes (changes in wealth)</a:t>
            </a:r>
            <a:endParaRPr b="0" i="0" sz="1400" u="none" cap="none" strike="noStrike">
              <a:solidFill>
                <a:srgbClr val="000000"/>
              </a:solidFill>
              <a:latin typeface="Telex"/>
              <a:ea typeface="Telex"/>
              <a:cs typeface="Telex"/>
              <a:sym typeface="Telex"/>
            </a:endParaRPr>
          </a:p>
        </p:txBody>
      </p:sp>
      <p:sp>
        <p:nvSpPr>
          <p:cNvPr id="533" name="Google Shape;533;p51"/>
          <p:cNvSpPr txBox="1"/>
          <p:nvPr/>
        </p:nvSpPr>
        <p:spPr>
          <a:xfrm>
            <a:off x="191675" y="2686350"/>
            <a:ext cx="4951800" cy="1108200"/>
          </a:xfrm>
          <a:prstGeom prst="rect">
            <a:avLst/>
          </a:prstGeom>
          <a:noFill/>
          <a:ln>
            <a:noFill/>
          </a:ln>
        </p:spPr>
        <p:txBody>
          <a:bodyPr anchorCtr="0" anchor="t" bIns="91425" lIns="91425" spcFirstLastPara="1" rIns="91425" wrap="square" tIns="91425">
            <a:spAutoFit/>
          </a:bodyPr>
          <a:lstStyle/>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Sigmoid (s-shaped) curve: people are risk-seeking in losses and risk-averse in gains.</a:t>
            </a:r>
            <a:endParaRPr b="0" i="0" sz="1400" u="none" cap="none" strike="noStrike">
              <a:solidFill>
                <a:srgbClr val="000000"/>
              </a:solidFill>
              <a:latin typeface="Telex"/>
              <a:ea typeface="Telex"/>
              <a:cs typeface="Telex"/>
              <a:sym typeface="Telex"/>
            </a:endParaRPr>
          </a:p>
        </p:txBody>
      </p:sp>
      <p:sp>
        <p:nvSpPr>
          <p:cNvPr id="534" name="Google Shape;534;p51"/>
          <p:cNvSpPr txBox="1"/>
          <p:nvPr/>
        </p:nvSpPr>
        <p:spPr>
          <a:xfrm>
            <a:off x="200025" y="638175"/>
            <a:ext cx="78105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In the </a:t>
            </a:r>
            <a:r>
              <a:rPr b="1" i="0" lang="en" sz="2000" u="none" cap="none" strike="noStrike">
                <a:solidFill>
                  <a:schemeClr val="dk1"/>
                </a:solidFill>
                <a:latin typeface="Nunito"/>
                <a:ea typeface="Nunito"/>
                <a:cs typeface="Nunito"/>
                <a:sym typeface="Nunito"/>
              </a:rPr>
              <a:t>evaluation</a:t>
            </a:r>
            <a:r>
              <a:rPr b="0" i="0" lang="en" sz="2000" u="none" cap="none" strike="noStrike">
                <a:solidFill>
                  <a:schemeClr val="dk1"/>
                </a:solidFill>
                <a:latin typeface="Nunito"/>
                <a:ea typeface="Nunito"/>
                <a:cs typeface="Nunito"/>
                <a:sym typeface="Nunito"/>
              </a:rPr>
              <a:t> stage, gains and losses are multiplied by weighted probabilities to determine the preferred outcome.</a:t>
            </a:r>
            <a:endParaRPr b="0" i="0" sz="1400" u="none" cap="none" strike="noStrike">
              <a:solidFill>
                <a:srgbClr val="000000"/>
              </a:solidFill>
              <a:latin typeface="Telex"/>
              <a:ea typeface="Telex"/>
              <a:cs typeface="Telex"/>
              <a:sym typeface="Telex"/>
            </a:endParaRPr>
          </a:p>
        </p:txBody>
      </p:sp>
      <p:sp>
        <p:nvSpPr>
          <p:cNvPr id="535" name="Google Shape;535;p51"/>
          <p:cNvSpPr txBox="1"/>
          <p:nvPr/>
        </p:nvSpPr>
        <p:spPr>
          <a:xfrm>
            <a:off x="191675" y="3690825"/>
            <a:ext cx="4951800" cy="1108200"/>
          </a:xfrm>
          <a:prstGeom prst="rect">
            <a:avLst/>
          </a:prstGeom>
          <a:noFill/>
          <a:ln>
            <a:noFill/>
          </a:ln>
        </p:spPr>
        <p:txBody>
          <a:bodyPr anchorCtr="0" anchor="t" bIns="91425" lIns="91425" spcFirstLastPara="1" rIns="91425" wrap="square" tIns="91425">
            <a:spAutoFit/>
          </a:bodyPr>
          <a:lstStyle/>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The curve is steeper in losses than in gains, because people are more sensitive to losses.</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4"/>
                                        </p:tgtEl>
                                        <p:attrNameLst>
                                          <p:attrName>style.visibility</p:attrName>
                                        </p:attrNameLst>
                                      </p:cBhvr>
                                      <p:to>
                                        <p:strVal val="visible"/>
                                      </p:to>
                                    </p:set>
                                    <p:animEffect filter="fade" transition="in">
                                      <p:cBhvr>
                                        <p:cTn dur="1000"/>
                                        <p:tgtEl>
                                          <p:spTgt spid="5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2"/>
                                        </p:tgtEl>
                                        <p:attrNameLst>
                                          <p:attrName>style.visibility</p:attrName>
                                        </p:attrNameLst>
                                      </p:cBhvr>
                                      <p:to>
                                        <p:strVal val="visible"/>
                                      </p:to>
                                    </p:set>
                                    <p:animEffect filter="fade" transition="in">
                                      <p:cBhvr>
                                        <p:cTn dur="1000"/>
                                        <p:tgtEl>
                                          <p:spTgt spid="532"/>
                                        </p:tgtEl>
                                      </p:cBhvr>
                                    </p:animEffect>
                                  </p:childTnLst>
                                </p:cTn>
                              </p:par>
                              <p:par>
                                <p:cTn fill="hold" nodeType="withEffect" presetClass="entr" presetID="10" presetSubtype="0">
                                  <p:stCondLst>
                                    <p:cond delay="0"/>
                                  </p:stCondLst>
                                  <p:childTnLst>
                                    <p:set>
                                      <p:cBhvr>
                                        <p:cTn dur="1" fill="hold">
                                          <p:stCondLst>
                                            <p:cond delay="0"/>
                                          </p:stCondLst>
                                        </p:cTn>
                                        <p:tgtEl>
                                          <p:spTgt spid="530"/>
                                        </p:tgtEl>
                                        <p:attrNameLst>
                                          <p:attrName>style.visibility</p:attrName>
                                        </p:attrNameLst>
                                      </p:cBhvr>
                                      <p:to>
                                        <p:strVal val="visible"/>
                                      </p:to>
                                    </p:set>
                                    <p:animEffect filter="fade" transition="in">
                                      <p:cBhvr>
                                        <p:cTn dur="1000"/>
                                        <p:tgtEl>
                                          <p:spTgt spid="5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3"/>
                                        </p:tgtEl>
                                        <p:attrNameLst>
                                          <p:attrName>style.visibility</p:attrName>
                                        </p:attrNameLst>
                                      </p:cBhvr>
                                      <p:to>
                                        <p:strVal val="visible"/>
                                      </p:to>
                                    </p:set>
                                    <p:animEffect filter="fade" transition="in">
                                      <p:cBhvr>
                                        <p:cTn dur="1000"/>
                                        <p:tgtEl>
                                          <p:spTgt spid="5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5"/>
                                        </p:tgtEl>
                                        <p:attrNameLst>
                                          <p:attrName>style.visibility</p:attrName>
                                        </p:attrNameLst>
                                      </p:cBhvr>
                                      <p:to>
                                        <p:strVal val="visible"/>
                                      </p:to>
                                    </p:set>
                                    <p:animEffect filter="fade" transition="in">
                                      <p:cBhvr>
                                        <p:cTn dur="1000"/>
                                        <p:tgtEl>
                                          <p:spTgt spid="5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Utility &amp; Utility Functions</a:t>
            </a:r>
            <a:endParaRPr sz="3600">
              <a:latin typeface="Nunito"/>
              <a:ea typeface="Nunito"/>
              <a:cs typeface="Nunito"/>
              <a:sym typeface="Nunito"/>
            </a:endParaRPr>
          </a:p>
        </p:txBody>
      </p:sp>
      <p:sp>
        <p:nvSpPr>
          <p:cNvPr id="84" name="Google Shape;84;p16"/>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 utility function is a mathematical representation of an individual’s preferences.</a:t>
            </a:r>
            <a:endParaRPr b="0" i="0" sz="2000" u="none" cap="none" strike="noStrike">
              <a:solidFill>
                <a:schemeClr val="dk1"/>
              </a:solidFill>
              <a:latin typeface="Nunito"/>
              <a:ea typeface="Nunito"/>
              <a:cs typeface="Nunito"/>
              <a:sym typeface="Nunito"/>
            </a:endParaRPr>
          </a:p>
        </p:txBody>
      </p:sp>
      <p:sp>
        <p:nvSpPr>
          <p:cNvPr id="85" name="Google Shape;85;p16"/>
          <p:cNvSpPr txBox="1"/>
          <p:nvPr/>
        </p:nvSpPr>
        <p:spPr>
          <a:xfrm>
            <a:off x="423400" y="3678086"/>
            <a:ext cx="8409000" cy="804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Utility measures how much an agent likes goods and situations.</a:t>
            </a:r>
            <a:endParaRPr b="0" i="0" sz="2000" u="none" cap="none" strike="noStrike">
              <a:solidFill>
                <a:schemeClr val="dk1"/>
              </a:solidFill>
              <a:latin typeface="Nunito"/>
              <a:ea typeface="Nunito"/>
              <a:cs typeface="Nunito"/>
              <a:sym typeface="Nunito"/>
            </a:endParaRPr>
          </a:p>
        </p:txBody>
      </p:sp>
      <p:sp>
        <p:nvSpPr>
          <p:cNvPr id="86" name="Google Shape;86;p1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7" name="Google Shape;87;p1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8" name="Google Shape;88;p1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pSp>
        <p:nvGrpSpPr>
          <p:cNvPr id="89" name="Google Shape;89;p16"/>
          <p:cNvGrpSpPr/>
          <p:nvPr/>
        </p:nvGrpSpPr>
        <p:grpSpPr>
          <a:xfrm>
            <a:off x="714375" y="2094200"/>
            <a:ext cx="7817400" cy="1230825"/>
            <a:chOff x="714375" y="2094200"/>
            <a:chExt cx="7817400" cy="1230825"/>
          </a:xfrm>
        </p:grpSpPr>
        <p:cxnSp>
          <p:nvCxnSpPr>
            <p:cNvPr id="90" name="Google Shape;90;p16"/>
            <p:cNvCxnSpPr>
              <a:stCxn id="91" idx="3"/>
              <a:endCxn id="92" idx="1"/>
            </p:cNvCxnSpPr>
            <p:nvPr/>
          </p:nvCxnSpPr>
          <p:spPr>
            <a:xfrm>
              <a:off x="5801875" y="2576850"/>
              <a:ext cx="1188900" cy="0"/>
            </a:xfrm>
            <a:prstGeom prst="straightConnector1">
              <a:avLst/>
            </a:prstGeom>
            <a:noFill/>
            <a:ln cap="flat" cmpd="sng" w="9525">
              <a:solidFill>
                <a:schemeClr val="dk2"/>
              </a:solidFill>
              <a:prstDash val="solid"/>
              <a:round/>
              <a:headEnd len="sm" w="sm" type="none"/>
              <a:tailEnd len="med" w="med" type="triangle"/>
            </a:ln>
          </p:spPr>
        </p:cxnSp>
        <p:sp>
          <p:nvSpPr>
            <p:cNvPr id="92" name="Google Shape;92;p16"/>
            <p:cNvSpPr txBox="1"/>
            <p:nvPr/>
          </p:nvSpPr>
          <p:spPr>
            <a:xfrm>
              <a:off x="6990675" y="2376738"/>
              <a:ext cx="1541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Utility </a:t>
              </a:r>
              <a:endParaRPr b="0" i="0" sz="1400" u="none" cap="none" strike="noStrike">
                <a:solidFill>
                  <a:srgbClr val="000000"/>
                </a:solidFill>
                <a:latin typeface="Nunito"/>
                <a:ea typeface="Nunito"/>
                <a:cs typeface="Nunito"/>
                <a:sym typeface="Nunito"/>
              </a:endParaRPr>
            </a:p>
          </p:txBody>
        </p:sp>
        <p:sp>
          <p:nvSpPr>
            <p:cNvPr id="93" name="Google Shape;93;p16"/>
            <p:cNvSpPr txBox="1"/>
            <p:nvPr/>
          </p:nvSpPr>
          <p:spPr>
            <a:xfrm>
              <a:off x="714375" y="2094200"/>
              <a:ext cx="1132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Goods</a:t>
              </a:r>
              <a:endParaRPr b="0" i="0" sz="1400" u="none" cap="none" strike="noStrike">
                <a:solidFill>
                  <a:srgbClr val="000000"/>
                </a:solidFill>
                <a:latin typeface="Nunito"/>
                <a:ea typeface="Nunito"/>
                <a:cs typeface="Nunito"/>
                <a:sym typeface="Nunito"/>
              </a:endParaRPr>
            </a:p>
          </p:txBody>
        </p:sp>
        <p:sp>
          <p:nvSpPr>
            <p:cNvPr id="94" name="Google Shape;94;p16"/>
            <p:cNvSpPr txBox="1"/>
            <p:nvPr/>
          </p:nvSpPr>
          <p:spPr>
            <a:xfrm>
              <a:off x="714375" y="2499513"/>
              <a:ext cx="1132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Services</a:t>
              </a:r>
              <a:endParaRPr b="0" i="0" sz="1400" u="none" cap="none" strike="noStrike">
                <a:solidFill>
                  <a:srgbClr val="000000"/>
                </a:solidFill>
                <a:latin typeface="Nunito"/>
                <a:ea typeface="Nunito"/>
                <a:cs typeface="Nunito"/>
                <a:sym typeface="Nunito"/>
              </a:endParaRPr>
            </a:p>
          </p:txBody>
        </p:sp>
        <p:cxnSp>
          <p:nvCxnSpPr>
            <p:cNvPr id="95" name="Google Shape;95;p16"/>
            <p:cNvCxnSpPr>
              <a:stCxn id="93" idx="3"/>
              <a:endCxn id="91" idx="1"/>
            </p:cNvCxnSpPr>
            <p:nvPr/>
          </p:nvCxnSpPr>
          <p:spPr>
            <a:xfrm>
              <a:off x="1847175" y="2294300"/>
              <a:ext cx="1495200" cy="282600"/>
            </a:xfrm>
            <a:prstGeom prst="straightConnector1">
              <a:avLst/>
            </a:prstGeom>
            <a:noFill/>
            <a:ln cap="flat" cmpd="sng" w="9525">
              <a:solidFill>
                <a:schemeClr val="dk2"/>
              </a:solidFill>
              <a:prstDash val="solid"/>
              <a:round/>
              <a:headEnd len="sm" w="sm" type="none"/>
              <a:tailEnd len="med" w="med" type="triangle"/>
            </a:ln>
          </p:spPr>
        </p:cxnSp>
        <p:cxnSp>
          <p:nvCxnSpPr>
            <p:cNvPr id="96" name="Google Shape;96;p16"/>
            <p:cNvCxnSpPr>
              <a:stCxn id="94" idx="3"/>
              <a:endCxn id="91" idx="1"/>
            </p:cNvCxnSpPr>
            <p:nvPr/>
          </p:nvCxnSpPr>
          <p:spPr>
            <a:xfrm flipH="1" rot="10800000">
              <a:off x="1847175" y="2576913"/>
              <a:ext cx="1495200" cy="122700"/>
            </a:xfrm>
            <a:prstGeom prst="straightConnector1">
              <a:avLst/>
            </a:prstGeom>
            <a:noFill/>
            <a:ln cap="flat" cmpd="sng" w="9525">
              <a:solidFill>
                <a:schemeClr val="dk2"/>
              </a:solidFill>
              <a:prstDash val="solid"/>
              <a:round/>
              <a:headEnd len="sm" w="sm" type="none"/>
              <a:tailEnd len="med" w="med" type="triangle"/>
            </a:ln>
          </p:spPr>
        </p:cxnSp>
        <p:sp>
          <p:nvSpPr>
            <p:cNvPr id="97" name="Google Shape;97;p16"/>
            <p:cNvSpPr txBox="1"/>
            <p:nvPr/>
          </p:nvSpPr>
          <p:spPr>
            <a:xfrm>
              <a:off x="714375" y="2924825"/>
              <a:ext cx="1132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Situations</a:t>
              </a:r>
              <a:endParaRPr b="0" i="0" sz="1400" u="none" cap="none" strike="noStrike">
                <a:solidFill>
                  <a:srgbClr val="000000"/>
                </a:solidFill>
                <a:latin typeface="Nunito"/>
                <a:ea typeface="Nunito"/>
                <a:cs typeface="Nunito"/>
                <a:sym typeface="Nunito"/>
              </a:endParaRPr>
            </a:p>
          </p:txBody>
        </p:sp>
        <p:cxnSp>
          <p:nvCxnSpPr>
            <p:cNvPr id="98" name="Google Shape;98;p16"/>
            <p:cNvCxnSpPr>
              <a:endCxn id="91" idx="1"/>
            </p:cNvCxnSpPr>
            <p:nvPr/>
          </p:nvCxnSpPr>
          <p:spPr>
            <a:xfrm flipH="1" rot="10800000">
              <a:off x="1887775" y="2576850"/>
              <a:ext cx="1454700" cy="546000"/>
            </a:xfrm>
            <a:prstGeom prst="straightConnector1">
              <a:avLst/>
            </a:prstGeom>
            <a:noFill/>
            <a:ln cap="flat" cmpd="sng" w="9525">
              <a:solidFill>
                <a:schemeClr val="dk2"/>
              </a:solidFill>
              <a:prstDash val="solid"/>
              <a:round/>
              <a:headEnd len="sm" w="sm" type="none"/>
              <a:tailEnd len="med" w="med" type="triangle"/>
            </a:ln>
          </p:spPr>
        </p:cxnSp>
        <p:sp>
          <p:nvSpPr>
            <p:cNvPr id="91" name="Google Shape;91;p16"/>
            <p:cNvSpPr/>
            <p:nvPr/>
          </p:nvSpPr>
          <p:spPr>
            <a:xfrm>
              <a:off x="3342475" y="2206350"/>
              <a:ext cx="2459400" cy="741000"/>
            </a:xfrm>
            <a:prstGeom prst="rightArrow">
              <a:avLst>
                <a:gd fmla="val 50000" name="adj1"/>
                <a:gd fmla="val 50000" name="adj2"/>
              </a:avLst>
            </a:prstGeom>
            <a:solidFill>
              <a:srgbClr val="A4C2F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Utility Function</a:t>
              </a:r>
              <a:endParaRPr b="0" i="0" sz="1400" u="none" cap="none" strike="noStrike">
                <a:solidFill>
                  <a:srgbClr val="000000"/>
                </a:solidFill>
                <a:latin typeface="Nunito"/>
                <a:ea typeface="Nunito"/>
                <a:cs typeface="Nunito"/>
                <a:sym typeface="Nunito"/>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1000"/>
                                        <p:tgtEl>
                                          <p:spTgt spid="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1000"/>
                                        <p:tgtEl>
                                          <p:spTgt spid="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1000"/>
                                        <p:tgtEl>
                                          <p:spTgt spid="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pic>
        <p:nvPicPr>
          <p:cNvPr id="540" name="Google Shape;540;p52"/>
          <p:cNvPicPr preferRelativeResize="0"/>
          <p:nvPr/>
        </p:nvPicPr>
        <p:blipFill rotWithShape="1">
          <a:blip r:embed="rId3">
            <a:alphaModFix/>
          </a:blip>
          <a:srcRect b="0" l="0" r="0" t="0"/>
          <a:stretch/>
        </p:blipFill>
        <p:spPr>
          <a:xfrm>
            <a:off x="5288125" y="1038400"/>
            <a:ext cx="3745324" cy="3121075"/>
          </a:xfrm>
          <a:prstGeom prst="rect">
            <a:avLst/>
          </a:prstGeom>
          <a:noFill/>
          <a:ln>
            <a:noFill/>
          </a:ln>
        </p:spPr>
      </p:pic>
      <p:sp>
        <p:nvSpPr>
          <p:cNvPr id="541" name="Google Shape;541;p52"/>
          <p:cNvSpPr txBox="1"/>
          <p:nvPr/>
        </p:nvSpPr>
        <p:spPr>
          <a:xfrm>
            <a:off x="370515" y="958263"/>
            <a:ext cx="79560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Weighting Function.</a:t>
            </a:r>
            <a:endParaRPr b="0" i="0" sz="2000" u="none" cap="none" strike="noStrike">
              <a:solidFill>
                <a:schemeClr val="dk1"/>
              </a:solidFill>
              <a:latin typeface="Nunito"/>
              <a:ea typeface="Nunito"/>
              <a:cs typeface="Nunito"/>
              <a:sym typeface="Nunito"/>
            </a:endParaRPr>
          </a:p>
        </p:txBody>
      </p:sp>
      <p:sp>
        <p:nvSpPr>
          <p:cNvPr id="542" name="Google Shape;542;p5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Prospect Theory (4/4)</a:t>
            </a:r>
            <a:endParaRPr sz="3600">
              <a:latin typeface="Nunito"/>
              <a:ea typeface="Nunito"/>
              <a:cs typeface="Nunito"/>
              <a:sym typeface="Nunito"/>
            </a:endParaRPr>
          </a:p>
        </p:txBody>
      </p:sp>
      <p:sp>
        <p:nvSpPr>
          <p:cNvPr id="543" name="Google Shape;543;p5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44" name="Google Shape;544;p5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45" name="Google Shape;545;p5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46" name="Google Shape;546;p52"/>
          <p:cNvSpPr txBox="1"/>
          <p:nvPr/>
        </p:nvSpPr>
        <p:spPr>
          <a:xfrm>
            <a:off x="370527" y="1530975"/>
            <a:ext cx="4917600" cy="1108200"/>
          </a:xfrm>
          <a:prstGeom prst="rect">
            <a:avLst/>
          </a:prstGeom>
          <a:noFill/>
          <a:ln>
            <a:noFill/>
          </a:ln>
        </p:spPr>
        <p:txBody>
          <a:bodyPr anchorCtr="0" anchor="t" bIns="91425" lIns="91425" spcFirstLastPara="1" rIns="91425" wrap="square" tIns="91425">
            <a:spAutoFit/>
          </a:bodyPr>
          <a:lstStyle/>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The weighting function describes how humans think about probabilities.</a:t>
            </a:r>
            <a:endParaRPr b="0" i="0" sz="2000" u="none" cap="none" strike="noStrike">
              <a:solidFill>
                <a:schemeClr val="dk1"/>
              </a:solidFill>
              <a:latin typeface="Nunito"/>
              <a:ea typeface="Nunito"/>
              <a:cs typeface="Nunito"/>
              <a:sym typeface="Nunito"/>
            </a:endParaRPr>
          </a:p>
        </p:txBody>
      </p:sp>
      <p:sp>
        <p:nvSpPr>
          <p:cNvPr id="547" name="Google Shape;547;p52"/>
          <p:cNvSpPr txBox="1"/>
          <p:nvPr/>
        </p:nvSpPr>
        <p:spPr>
          <a:xfrm>
            <a:off x="370526" y="2571750"/>
            <a:ext cx="4917600" cy="1723800"/>
          </a:xfrm>
          <a:prstGeom prst="rect">
            <a:avLst/>
          </a:prstGeom>
          <a:noFill/>
          <a:ln>
            <a:noFill/>
          </a:ln>
        </p:spPr>
        <p:txBody>
          <a:bodyPr anchorCtr="0" anchor="t" bIns="91425" lIns="91425" spcFirstLastPara="1" rIns="91425" wrap="square" tIns="91425">
            <a:spAutoFit/>
          </a:bodyPr>
          <a:lstStyle/>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We overweight extreme probabilities, caring a lot about small probabilities of succeeding or failing: a 1% chance of failure “feels” more like a 10% chance of failure would.</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1"/>
                                        </p:tgtEl>
                                        <p:attrNameLst>
                                          <p:attrName>style.visibility</p:attrName>
                                        </p:attrNameLst>
                                      </p:cBhvr>
                                      <p:to>
                                        <p:strVal val="visible"/>
                                      </p:to>
                                    </p:set>
                                    <p:animEffect filter="fade" transition="in">
                                      <p:cBhvr>
                                        <p:cTn dur="1000"/>
                                        <p:tgtEl>
                                          <p:spTgt spid="5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0"/>
                                        </p:tgtEl>
                                        <p:attrNameLst>
                                          <p:attrName>style.visibility</p:attrName>
                                        </p:attrNameLst>
                                      </p:cBhvr>
                                      <p:to>
                                        <p:strVal val="visible"/>
                                      </p:to>
                                    </p:set>
                                    <p:animEffect filter="fade" transition="in">
                                      <p:cBhvr>
                                        <p:cTn dur="1000"/>
                                        <p:tgtEl>
                                          <p:spTgt spid="540"/>
                                        </p:tgtEl>
                                      </p:cBhvr>
                                    </p:animEffect>
                                  </p:childTnLst>
                                </p:cTn>
                              </p:par>
                              <p:par>
                                <p:cTn fill="hold" nodeType="withEffect" presetClass="entr" presetID="10" presetSubtype="0">
                                  <p:stCondLst>
                                    <p:cond delay="0"/>
                                  </p:stCondLst>
                                  <p:childTnLst>
                                    <p:set>
                                      <p:cBhvr>
                                        <p:cTn dur="1" fill="hold">
                                          <p:stCondLst>
                                            <p:cond delay="0"/>
                                          </p:stCondLst>
                                        </p:cTn>
                                        <p:tgtEl>
                                          <p:spTgt spid="546"/>
                                        </p:tgtEl>
                                        <p:attrNameLst>
                                          <p:attrName>style.visibility</p:attrName>
                                        </p:attrNameLst>
                                      </p:cBhvr>
                                      <p:to>
                                        <p:strVal val="visible"/>
                                      </p:to>
                                    </p:set>
                                    <p:animEffect filter="fade" transition="in">
                                      <p:cBhvr>
                                        <p:cTn dur="1000"/>
                                        <p:tgtEl>
                                          <p:spTgt spid="54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7"/>
                                        </p:tgtEl>
                                        <p:attrNameLst>
                                          <p:attrName>style.visibility</p:attrName>
                                        </p:attrNameLst>
                                      </p:cBhvr>
                                      <p:to>
                                        <p:strVal val="visible"/>
                                      </p:to>
                                    </p:set>
                                    <p:animEffect filter="fade" transition="in">
                                      <p:cBhvr>
                                        <p:cTn dur="1000"/>
                                        <p:tgtEl>
                                          <p:spTgt spid="5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5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General Decision Making Models</a:t>
            </a:r>
            <a:endParaRPr sz="3600">
              <a:latin typeface="Nunito"/>
              <a:ea typeface="Nunito"/>
              <a:cs typeface="Nunito"/>
              <a:sym typeface="Nunito"/>
            </a:endParaRPr>
          </a:p>
        </p:txBody>
      </p:sp>
      <p:sp>
        <p:nvSpPr>
          <p:cNvPr id="553" name="Google Shape;553;p53"/>
          <p:cNvSpPr txBox="1"/>
          <p:nvPr/>
        </p:nvSpPr>
        <p:spPr>
          <a:xfrm>
            <a:off x="423400" y="735250"/>
            <a:ext cx="8409000" cy="895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Expected Utility Theory and Prospect Theory are examples of decision-making models that bear certain similar features. </a:t>
            </a:r>
            <a:endParaRPr b="0" i="0" sz="2000" u="none" cap="none" strike="noStrike">
              <a:solidFill>
                <a:schemeClr val="dk1"/>
              </a:solidFill>
              <a:latin typeface="Nunito"/>
              <a:ea typeface="Nunito"/>
              <a:cs typeface="Nunito"/>
              <a:sym typeface="Nunito"/>
            </a:endParaRPr>
          </a:p>
        </p:txBody>
      </p:sp>
      <p:sp>
        <p:nvSpPr>
          <p:cNvPr id="554" name="Google Shape;554;p5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55" name="Google Shape;555;p5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56" name="Google Shape;556;p5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57" name="Google Shape;557;p53"/>
          <p:cNvSpPr txBox="1"/>
          <p:nvPr/>
        </p:nvSpPr>
        <p:spPr>
          <a:xfrm>
            <a:off x="423400" y="1571150"/>
            <a:ext cx="84090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In general, decision making models:</a:t>
            </a:r>
            <a:endParaRPr b="0" i="0" sz="2000" u="none" cap="none" strike="noStrike">
              <a:solidFill>
                <a:schemeClr val="dk1"/>
              </a:solidFill>
              <a:latin typeface="Nunito"/>
              <a:ea typeface="Nunito"/>
              <a:cs typeface="Nunito"/>
              <a:sym typeface="Nunito"/>
            </a:endParaRPr>
          </a:p>
        </p:txBody>
      </p:sp>
      <p:sp>
        <p:nvSpPr>
          <p:cNvPr id="558" name="Google Shape;558;p53"/>
          <p:cNvSpPr txBox="1"/>
          <p:nvPr/>
        </p:nvSpPr>
        <p:spPr>
          <a:xfrm>
            <a:off x="423400" y="1999050"/>
            <a:ext cx="8409000" cy="572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apply some function to outcomes, such as a utility function.</a:t>
            </a:r>
            <a:endParaRPr b="0" i="0" sz="2000" u="none" cap="none" strike="noStrike">
              <a:solidFill>
                <a:schemeClr val="dk1"/>
              </a:solidFill>
              <a:latin typeface="Nunito"/>
              <a:ea typeface="Nunito"/>
              <a:cs typeface="Nunito"/>
              <a:sym typeface="Nunito"/>
            </a:endParaRPr>
          </a:p>
        </p:txBody>
      </p:sp>
      <p:sp>
        <p:nvSpPr>
          <p:cNvPr id="559" name="Google Shape;559;p53"/>
          <p:cNvSpPr txBox="1"/>
          <p:nvPr/>
        </p:nvSpPr>
        <p:spPr>
          <a:xfrm>
            <a:off x="423400" y="2365672"/>
            <a:ext cx="8409000" cy="5292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apply some function to probabilities, such as a weighting function.</a:t>
            </a:r>
            <a:endParaRPr b="0" i="0" sz="2000" u="none" cap="none" strike="noStrike">
              <a:solidFill>
                <a:schemeClr val="dk1"/>
              </a:solidFill>
              <a:latin typeface="Nunito"/>
              <a:ea typeface="Nunito"/>
              <a:cs typeface="Nunito"/>
              <a:sym typeface="Nunito"/>
            </a:endParaRPr>
          </a:p>
        </p:txBody>
      </p:sp>
      <p:sp>
        <p:nvSpPr>
          <p:cNvPr id="560" name="Google Shape;560;p53"/>
          <p:cNvSpPr txBox="1"/>
          <p:nvPr/>
        </p:nvSpPr>
        <p:spPr>
          <a:xfrm>
            <a:off x="423400" y="2764852"/>
            <a:ext cx="8409000" cy="8958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multiply the outputs of both functions, and add them up to represent the desirability of the option being considered.</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grpSp>
        <p:nvGrpSpPr>
          <p:cNvPr id="561" name="Google Shape;561;p53"/>
          <p:cNvGrpSpPr/>
          <p:nvPr/>
        </p:nvGrpSpPr>
        <p:grpSpPr>
          <a:xfrm>
            <a:off x="423400" y="3536376"/>
            <a:ext cx="8409000" cy="947990"/>
            <a:chOff x="423400" y="3536376"/>
            <a:chExt cx="8409000" cy="947990"/>
          </a:xfrm>
        </p:grpSpPr>
        <p:sp>
          <p:nvSpPr>
            <p:cNvPr id="562" name="Google Shape;562;p53"/>
            <p:cNvSpPr txBox="1"/>
            <p:nvPr/>
          </p:nvSpPr>
          <p:spPr>
            <a:xfrm>
              <a:off x="423400" y="3536376"/>
              <a:ext cx="8409000" cy="529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This gives us: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pic>
          <p:nvPicPr>
            <p:cNvPr id="563" name="Google Shape;563;p53"/>
            <p:cNvPicPr preferRelativeResize="0"/>
            <p:nvPr/>
          </p:nvPicPr>
          <p:blipFill rotWithShape="1">
            <a:blip r:embed="rId3">
              <a:alphaModFix/>
            </a:blip>
            <a:srcRect b="0" l="0" r="0" t="0"/>
            <a:stretch/>
          </p:blipFill>
          <p:spPr>
            <a:xfrm>
              <a:off x="527161" y="4141875"/>
              <a:ext cx="8201476" cy="342491"/>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3"/>
                                        </p:tgtEl>
                                        <p:attrNameLst>
                                          <p:attrName>style.visibility</p:attrName>
                                        </p:attrNameLst>
                                      </p:cBhvr>
                                      <p:to>
                                        <p:strVal val="visible"/>
                                      </p:to>
                                    </p:set>
                                    <p:animEffect filter="fade" transition="in">
                                      <p:cBhvr>
                                        <p:cTn dur="1000"/>
                                        <p:tgtEl>
                                          <p:spTgt spid="5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7"/>
                                        </p:tgtEl>
                                        <p:attrNameLst>
                                          <p:attrName>style.visibility</p:attrName>
                                        </p:attrNameLst>
                                      </p:cBhvr>
                                      <p:to>
                                        <p:strVal val="visible"/>
                                      </p:to>
                                    </p:set>
                                    <p:animEffect filter="fade" transition="in">
                                      <p:cBhvr>
                                        <p:cTn dur="1000"/>
                                        <p:tgtEl>
                                          <p:spTgt spid="5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8"/>
                                        </p:tgtEl>
                                        <p:attrNameLst>
                                          <p:attrName>style.visibility</p:attrName>
                                        </p:attrNameLst>
                                      </p:cBhvr>
                                      <p:to>
                                        <p:strVal val="visible"/>
                                      </p:to>
                                    </p:set>
                                    <p:animEffect filter="fade" transition="in">
                                      <p:cBhvr>
                                        <p:cTn dur="1000"/>
                                        <p:tgtEl>
                                          <p:spTgt spid="5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9"/>
                                        </p:tgtEl>
                                        <p:attrNameLst>
                                          <p:attrName>style.visibility</p:attrName>
                                        </p:attrNameLst>
                                      </p:cBhvr>
                                      <p:to>
                                        <p:strVal val="visible"/>
                                      </p:to>
                                    </p:set>
                                    <p:animEffect filter="fade" transition="in">
                                      <p:cBhvr>
                                        <p:cTn dur="1000"/>
                                        <p:tgtEl>
                                          <p:spTgt spid="5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0"/>
                                        </p:tgtEl>
                                        <p:attrNameLst>
                                          <p:attrName>style.visibility</p:attrName>
                                        </p:attrNameLst>
                                      </p:cBhvr>
                                      <p:to>
                                        <p:strVal val="visible"/>
                                      </p:to>
                                    </p:set>
                                    <p:animEffect filter="fade" transition="in">
                                      <p:cBhvr>
                                        <p:cTn dur="1000"/>
                                        <p:tgtEl>
                                          <p:spTgt spid="5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1"/>
                                        </p:tgtEl>
                                        <p:attrNameLst>
                                          <p:attrName>style.visibility</p:attrName>
                                        </p:attrNameLst>
                                      </p:cBhvr>
                                      <p:to>
                                        <p:strVal val="visible"/>
                                      </p:to>
                                    </p:set>
                                    <p:animEffect filter="fade" transition="in">
                                      <p:cBhvr>
                                        <p:cTn dur="1000"/>
                                        <p:tgtEl>
                                          <p:spTgt spid="5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5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Recap</a:t>
            </a:r>
            <a:endParaRPr sz="3600">
              <a:latin typeface="Nunito"/>
              <a:ea typeface="Nunito"/>
              <a:cs typeface="Nunito"/>
              <a:sym typeface="Nunito"/>
            </a:endParaRPr>
          </a:p>
        </p:txBody>
      </p:sp>
      <p:sp>
        <p:nvSpPr>
          <p:cNvPr id="569" name="Google Shape;569;p5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70" name="Google Shape;570;p5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71" name="Google Shape;571;p5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72" name="Google Shape;572;p54"/>
          <p:cNvSpPr txBox="1"/>
          <p:nvPr/>
        </p:nvSpPr>
        <p:spPr>
          <a:xfrm>
            <a:off x="367675" y="950950"/>
            <a:ext cx="8409000" cy="3357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Attitudes to risk include risk aversion, risk seeking, and risk neutrality.</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Attitudes to risk are described by the concavity of the utility function.</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 different situations, agents might adopt different risk attitudes.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Expected utility theory is often inconsistent with how humans think.</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Newer models like prospect theory fit better but are more complex.</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2">
                                            <p:txEl>
                                              <p:pRg end="0" st="0"/>
                                            </p:txEl>
                                          </p:spTgt>
                                        </p:tgtEl>
                                        <p:attrNameLst>
                                          <p:attrName>style.visibility</p:attrName>
                                        </p:attrNameLst>
                                      </p:cBhvr>
                                      <p:to>
                                        <p:strVal val="visible"/>
                                      </p:to>
                                    </p:set>
                                    <p:animEffect filter="fade" transition="in">
                                      <p:cBhvr>
                                        <p:cTn dur="1000"/>
                                        <p:tgtEl>
                                          <p:spTgt spid="57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2">
                                            <p:txEl>
                                              <p:pRg end="1" st="1"/>
                                            </p:txEl>
                                          </p:spTgt>
                                        </p:tgtEl>
                                        <p:attrNameLst>
                                          <p:attrName>style.visibility</p:attrName>
                                        </p:attrNameLst>
                                      </p:cBhvr>
                                      <p:to>
                                        <p:strVal val="visible"/>
                                      </p:to>
                                    </p:set>
                                    <p:animEffect filter="fade" transition="in">
                                      <p:cBhvr>
                                        <p:cTn dur="1000"/>
                                        <p:tgtEl>
                                          <p:spTgt spid="57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2">
                                            <p:txEl>
                                              <p:pRg end="2" st="2"/>
                                            </p:txEl>
                                          </p:spTgt>
                                        </p:tgtEl>
                                        <p:attrNameLst>
                                          <p:attrName>style.visibility</p:attrName>
                                        </p:attrNameLst>
                                      </p:cBhvr>
                                      <p:to>
                                        <p:strVal val="visible"/>
                                      </p:to>
                                    </p:set>
                                    <p:animEffect filter="fade" transition="in">
                                      <p:cBhvr>
                                        <p:cTn dur="1000"/>
                                        <p:tgtEl>
                                          <p:spTgt spid="57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2">
                                            <p:txEl>
                                              <p:pRg end="3" st="3"/>
                                            </p:txEl>
                                          </p:spTgt>
                                        </p:tgtEl>
                                        <p:attrNameLst>
                                          <p:attrName>style.visibility</p:attrName>
                                        </p:attrNameLst>
                                      </p:cBhvr>
                                      <p:to>
                                        <p:strVal val="visible"/>
                                      </p:to>
                                    </p:set>
                                    <p:animEffect filter="fade" transition="in">
                                      <p:cBhvr>
                                        <p:cTn dur="1000"/>
                                        <p:tgtEl>
                                          <p:spTgt spid="57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2">
                                            <p:txEl>
                                              <p:pRg end="4" st="4"/>
                                            </p:txEl>
                                          </p:spTgt>
                                        </p:tgtEl>
                                        <p:attrNameLst>
                                          <p:attrName>style.visibility</p:attrName>
                                        </p:attrNameLst>
                                      </p:cBhvr>
                                      <p:to>
                                        <p:strVal val="visible"/>
                                      </p:to>
                                    </p:set>
                                    <p:animEffect filter="fade" transition="in">
                                      <p:cBhvr>
                                        <p:cTn dur="1000"/>
                                        <p:tgtEl>
                                          <p:spTgt spid="57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2">
                                            <p:txEl>
                                              <p:pRg end="5" st="5"/>
                                            </p:txEl>
                                          </p:spTgt>
                                        </p:tgtEl>
                                        <p:attrNameLst>
                                          <p:attrName>style.visibility</p:attrName>
                                        </p:attrNameLst>
                                      </p:cBhvr>
                                      <p:to>
                                        <p:strVal val="visible"/>
                                      </p:to>
                                    </p:set>
                                    <p:animEffect filter="fade" transition="in">
                                      <p:cBhvr>
                                        <p:cTn dur="1000"/>
                                        <p:tgtEl>
                                          <p:spTgt spid="57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2">
                                            <p:txEl>
                                              <p:pRg end="6" st="6"/>
                                            </p:txEl>
                                          </p:spTgt>
                                        </p:tgtEl>
                                        <p:attrNameLst>
                                          <p:attrName>style.visibility</p:attrName>
                                        </p:attrNameLst>
                                      </p:cBhvr>
                                      <p:to>
                                        <p:strVal val="visible"/>
                                      </p:to>
                                    </p:set>
                                    <p:animEffect filter="fade" transition="in">
                                      <p:cBhvr>
                                        <p:cTn dur="1000"/>
                                        <p:tgtEl>
                                          <p:spTgt spid="572">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2">
                                            <p:txEl>
                                              <p:pRg end="7" st="7"/>
                                            </p:txEl>
                                          </p:spTgt>
                                        </p:tgtEl>
                                        <p:attrNameLst>
                                          <p:attrName>style.visibility</p:attrName>
                                        </p:attrNameLst>
                                      </p:cBhvr>
                                      <p:to>
                                        <p:strVal val="visible"/>
                                      </p:to>
                                    </p:set>
                                    <p:animEffect filter="fade" transition="in">
                                      <p:cBhvr>
                                        <p:cTn dur="1000"/>
                                        <p:tgtEl>
                                          <p:spTgt spid="572">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2">
                                            <p:txEl>
                                              <p:pRg end="8" st="8"/>
                                            </p:txEl>
                                          </p:spTgt>
                                        </p:tgtEl>
                                        <p:attrNameLst>
                                          <p:attrName>style.visibility</p:attrName>
                                        </p:attrNameLst>
                                      </p:cBhvr>
                                      <p:to>
                                        <p:strVal val="visible"/>
                                      </p:to>
                                    </p:set>
                                    <p:animEffect filter="fade" transition="in">
                                      <p:cBhvr>
                                        <p:cTn dur="1000"/>
                                        <p:tgtEl>
                                          <p:spTgt spid="572">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7"/>
          <p:cNvSpPr txBox="1"/>
          <p:nvPr/>
        </p:nvSpPr>
        <p:spPr>
          <a:xfrm>
            <a:off x="423400" y="790100"/>
            <a:ext cx="8409000" cy="800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Bernoulli utility functions represent preferences over outcomes, expressed as numbers. </a:t>
            </a:r>
            <a:endParaRPr b="0" i="0" sz="2000" u="none" cap="none" strike="noStrike">
              <a:solidFill>
                <a:schemeClr val="dk1"/>
              </a:solidFill>
              <a:latin typeface="Nunito"/>
              <a:ea typeface="Nunito"/>
              <a:cs typeface="Nunito"/>
              <a:sym typeface="Nunito"/>
            </a:endParaRPr>
          </a:p>
        </p:txBody>
      </p:sp>
      <p:sp>
        <p:nvSpPr>
          <p:cNvPr id="104" name="Google Shape;104;p1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Bernoulli Utility Functions (1/2)</a:t>
            </a:r>
            <a:endParaRPr/>
          </a:p>
          <a:p>
            <a:pPr indent="0" lvl="0" marL="0" rtl="0" algn="ctr">
              <a:lnSpc>
                <a:spcPct val="100000"/>
              </a:lnSpc>
              <a:spcBef>
                <a:spcPts val="0"/>
              </a:spcBef>
              <a:spcAft>
                <a:spcPts val="0"/>
              </a:spcAft>
              <a:buSzPts val="3600"/>
              <a:buNone/>
            </a:pPr>
            <a:r>
              <a:t/>
            </a:r>
            <a:endParaRPr/>
          </a:p>
        </p:txBody>
      </p:sp>
      <p:sp>
        <p:nvSpPr>
          <p:cNvPr id="105" name="Google Shape;105;p1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6" name="Google Shape;106;p1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7" name="Google Shape;107;p1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pSp>
        <p:nvGrpSpPr>
          <p:cNvPr id="108" name="Google Shape;108;p17"/>
          <p:cNvGrpSpPr/>
          <p:nvPr/>
        </p:nvGrpSpPr>
        <p:grpSpPr>
          <a:xfrm>
            <a:off x="423400" y="1820075"/>
            <a:ext cx="8409001" cy="800400"/>
            <a:chOff x="423400" y="1820075"/>
            <a:chExt cx="8409001" cy="800400"/>
          </a:xfrm>
        </p:grpSpPr>
        <p:sp>
          <p:nvSpPr>
            <p:cNvPr id="109" name="Google Shape;109;p17"/>
            <p:cNvSpPr txBox="1"/>
            <p:nvPr/>
          </p:nvSpPr>
          <p:spPr>
            <a:xfrm>
              <a:off x="423400" y="1820075"/>
              <a:ext cx="4569600" cy="800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Eg. utility function over fruits (apples, bananas, and cherries):</a:t>
              </a:r>
              <a:endParaRPr b="0" i="0" sz="2000" u="none" cap="none" strike="noStrike">
                <a:solidFill>
                  <a:schemeClr val="dk1"/>
                </a:solidFill>
                <a:latin typeface="Nunito"/>
                <a:ea typeface="Nunito"/>
                <a:cs typeface="Nunito"/>
                <a:sym typeface="Nunito"/>
              </a:endParaRPr>
            </a:p>
          </p:txBody>
        </p:sp>
        <p:pic>
          <p:nvPicPr>
            <p:cNvPr id="110" name="Google Shape;110;p17"/>
            <p:cNvPicPr preferRelativeResize="0"/>
            <p:nvPr/>
          </p:nvPicPr>
          <p:blipFill rotWithShape="1">
            <a:blip r:embed="rId3">
              <a:alphaModFix/>
            </a:blip>
            <a:srcRect b="0" l="0" r="0" t="0"/>
            <a:stretch/>
          </p:blipFill>
          <p:spPr>
            <a:xfrm>
              <a:off x="5330650" y="1991525"/>
              <a:ext cx="3501751" cy="305100"/>
            </a:xfrm>
            <a:prstGeom prst="rect">
              <a:avLst/>
            </a:prstGeom>
            <a:noFill/>
            <a:ln>
              <a:noFill/>
            </a:ln>
          </p:spPr>
        </p:pic>
      </p:grpSp>
      <p:grpSp>
        <p:nvGrpSpPr>
          <p:cNvPr id="111" name="Google Shape;111;p17"/>
          <p:cNvGrpSpPr/>
          <p:nvPr/>
        </p:nvGrpSpPr>
        <p:grpSpPr>
          <a:xfrm>
            <a:off x="423400" y="3399700"/>
            <a:ext cx="8408999" cy="800400"/>
            <a:chOff x="423400" y="3399700"/>
            <a:chExt cx="8408999" cy="800400"/>
          </a:xfrm>
        </p:grpSpPr>
        <p:sp>
          <p:nvSpPr>
            <p:cNvPr id="112" name="Google Shape;112;p17"/>
            <p:cNvSpPr txBox="1"/>
            <p:nvPr/>
          </p:nvSpPr>
          <p:spPr>
            <a:xfrm>
              <a:off x="423400" y="3399700"/>
              <a:ext cx="3343800" cy="800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Utility of no apples, one banana, and five cherries:</a:t>
              </a:r>
              <a:endParaRPr b="0" i="0" sz="2000" u="none" cap="none" strike="noStrike">
                <a:solidFill>
                  <a:schemeClr val="dk1"/>
                </a:solidFill>
                <a:latin typeface="Nunito"/>
                <a:ea typeface="Nunito"/>
                <a:cs typeface="Nunito"/>
                <a:sym typeface="Nunito"/>
              </a:endParaRPr>
            </a:p>
          </p:txBody>
        </p:sp>
        <p:pic>
          <p:nvPicPr>
            <p:cNvPr id="113" name="Google Shape;113;p17"/>
            <p:cNvPicPr preferRelativeResize="0"/>
            <p:nvPr/>
          </p:nvPicPr>
          <p:blipFill rotWithShape="1">
            <a:blip r:embed="rId4">
              <a:alphaModFix/>
            </a:blip>
            <a:srcRect b="0" l="0" r="0" t="0"/>
            <a:stretch/>
          </p:blipFill>
          <p:spPr>
            <a:xfrm>
              <a:off x="4262799" y="3504423"/>
              <a:ext cx="4569600" cy="690103"/>
            </a:xfrm>
            <a:prstGeom prst="rect">
              <a:avLst/>
            </a:prstGeom>
            <a:noFill/>
            <a:ln>
              <a:noFill/>
            </a:ln>
          </p:spPr>
        </p:pic>
      </p:grpSp>
      <p:grpSp>
        <p:nvGrpSpPr>
          <p:cNvPr id="114" name="Google Shape;114;p17"/>
          <p:cNvGrpSpPr/>
          <p:nvPr/>
        </p:nvGrpSpPr>
        <p:grpSpPr>
          <a:xfrm>
            <a:off x="423400" y="2741013"/>
            <a:ext cx="8408992" cy="800400"/>
            <a:chOff x="423400" y="2741013"/>
            <a:chExt cx="8408992" cy="800400"/>
          </a:xfrm>
        </p:grpSpPr>
        <p:pic>
          <p:nvPicPr>
            <p:cNvPr id="115" name="Google Shape;115;p17"/>
            <p:cNvPicPr preferRelativeResize="0"/>
            <p:nvPr/>
          </p:nvPicPr>
          <p:blipFill rotWithShape="1">
            <a:blip r:embed="rId5">
              <a:alphaModFix/>
            </a:blip>
            <a:srcRect b="0" l="0" r="0" t="0"/>
            <a:stretch/>
          </p:blipFill>
          <p:spPr>
            <a:xfrm>
              <a:off x="6355775" y="2850038"/>
              <a:ext cx="2476617" cy="289542"/>
            </a:xfrm>
            <a:prstGeom prst="rect">
              <a:avLst/>
            </a:prstGeom>
            <a:noFill/>
            <a:ln>
              <a:noFill/>
            </a:ln>
          </p:spPr>
        </p:pic>
        <p:sp>
          <p:nvSpPr>
            <p:cNvPr id="116" name="Google Shape;116;p17"/>
            <p:cNvSpPr txBox="1"/>
            <p:nvPr/>
          </p:nvSpPr>
          <p:spPr>
            <a:xfrm>
              <a:off x="423400" y="2741013"/>
              <a:ext cx="4569600" cy="800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Utility of one banana:</a:t>
              </a:r>
              <a:endParaRPr b="0" i="0" sz="2000" u="none" cap="none" strike="noStrike">
                <a:solidFill>
                  <a:schemeClr val="dk1"/>
                </a:solidFill>
                <a:latin typeface="Nunito"/>
                <a:ea typeface="Nunito"/>
                <a:cs typeface="Nunito"/>
                <a:sym typeface="Nunito"/>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1000"/>
                                        <p:tgtEl>
                                          <p:spTgt spid="1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1000"/>
                                        <p:tgtEl>
                                          <p:spTgt spid="1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1000"/>
                                        <p:tgtEl>
                                          <p:spTgt spid="1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1200"/>
                                        <p:tgtEl>
                                          <p:spTgt spid="1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Bernoulli Utility Functions (2/2)</a:t>
            </a:r>
            <a:endParaRPr sz="3600">
              <a:latin typeface="Nunito"/>
              <a:ea typeface="Nunito"/>
              <a:cs typeface="Nunito"/>
              <a:sym typeface="Nunito"/>
            </a:endParaRPr>
          </a:p>
        </p:txBody>
      </p:sp>
      <p:sp>
        <p:nvSpPr>
          <p:cNvPr id="122" name="Google Shape;122;p1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23" name="Google Shape;123;p1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24" name="Google Shape;124;p1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25" name="Google Shape;125;p18"/>
          <p:cNvSpPr txBox="1"/>
          <p:nvPr/>
        </p:nvSpPr>
        <p:spPr>
          <a:xfrm>
            <a:off x="423400" y="779338"/>
            <a:ext cx="8409000" cy="483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Bernoulli utility functions represent the same preferences when scaled or translated.</a:t>
            </a:r>
            <a:endParaRPr b="0" i="0" sz="2000" u="none" cap="none" strike="noStrike">
              <a:solidFill>
                <a:schemeClr val="dk1"/>
              </a:solidFill>
              <a:latin typeface="Nunito"/>
              <a:ea typeface="Nunito"/>
              <a:cs typeface="Nunito"/>
              <a:sym typeface="Nunito"/>
            </a:endParaRPr>
          </a:p>
        </p:txBody>
      </p:sp>
      <p:sp>
        <p:nvSpPr>
          <p:cNvPr id="126" name="Google Shape;126;p18"/>
          <p:cNvSpPr txBox="1"/>
          <p:nvPr/>
        </p:nvSpPr>
        <p:spPr>
          <a:xfrm>
            <a:off x="423400" y="1574688"/>
            <a:ext cx="8409000" cy="483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Utility functions can be squashed to facilitate interpersonal comparison. </a:t>
            </a:r>
            <a:endParaRPr b="0" i="0" sz="2000" u="none" cap="none" strike="noStrike">
              <a:solidFill>
                <a:schemeClr val="dk1"/>
              </a:solidFill>
              <a:latin typeface="Nunito"/>
              <a:ea typeface="Nunito"/>
              <a:cs typeface="Nunito"/>
              <a:sym typeface="Nunito"/>
            </a:endParaRPr>
          </a:p>
        </p:txBody>
      </p:sp>
      <p:grpSp>
        <p:nvGrpSpPr>
          <p:cNvPr id="127" name="Google Shape;127;p18"/>
          <p:cNvGrpSpPr/>
          <p:nvPr/>
        </p:nvGrpSpPr>
        <p:grpSpPr>
          <a:xfrm>
            <a:off x="830359" y="2058600"/>
            <a:ext cx="6995379" cy="2584975"/>
            <a:chOff x="830359" y="2058600"/>
            <a:chExt cx="6995379" cy="2584975"/>
          </a:xfrm>
        </p:grpSpPr>
        <p:grpSp>
          <p:nvGrpSpPr>
            <p:cNvPr id="128" name="Google Shape;128;p18"/>
            <p:cNvGrpSpPr/>
            <p:nvPr/>
          </p:nvGrpSpPr>
          <p:grpSpPr>
            <a:xfrm>
              <a:off x="1340013" y="2191841"/>
              <a:ext cx="731700" cy="2309578"/>
              <a:chOff x="1365050" y="2347875"/>
              <a:chExt cx="731700" cy="2020275"/>
            </a:xfrm>
          </p:grpSpPr>
          <p:sp>
            <p:nvSpPr>
              <p:cNvPr id="129" name="Google Shape;129;p18"/>
              <p:cNvSpPr/>
              <p:nvPr/>
            </p:nvSpPr>
            <p:spPr>
              <a:xfrm>
                <a:off x="1365050" y="2347875"/>
                <a:ext cx="731700" cy="2020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18"/>
              <p:cNvSpPr/>
              <p:nvPr/>
            </p:nvSpPr>
            <p:spPr>
              <a:xfrm>
                <a:off x="1365050" y="2926650"/>
                <a:ext cx="731700" cy="1441500"/>
              </a:xfrm>
              <a:prstGeom prst="rect">
                <a:avLst/>
              </a:prstGeom>
              <a:solidFill>
                <a:srgbClr val="980000"/>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FF0000"/>
                  </a:solidFill>
                  <a:highlight>
                    <a:srgbClr val="FF0000"/>
                  </a:highlight>
                  <a:latin typeface="Arial"/>
                  <a:ea typeface="Arial"/>
                  <a:cs typeface="Arial"/>
                  <a:sym typeface="Arial"/>
                </a:endParaRPr>
              </a:p>
            </p:txBody>
          </p:sp>
        </p:grpSp>
        <p:grpSp>
          <p:nvGrpSpPr>
            <p:cNvPr id="131" name="Google Shape;131;p18"/>
            <p:cNvGrpSpPr/>
            <p:nvPr/>
          </p:nvGrpSpPr>
          <p:grpSpPr>
            <a:xfrm>
              <a:off x="2634088" y="3147333"/>
              <a:ext cx="731700" cy="655368"/>
              <a:chOff x="1365050" y="2347875"/>
              <a:chExt cx="731700" cy="2020248"/>
            </a:xfrm>
          </p:grpSpPr>
          <p:sp>
            <p:nvSpPr>
              <p:cNvPr id="132" name="Google Shape;132;p18"/>
              <p:cNvSpPr/>
              <p:nvPr/>
            </p:nvSpPr>
            <p:spPr>
              <a:xfrm>
                <a:off x="1365050" y="2347875"/>
                <a:ext cx="731700" cy="2020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18"/>
              <p:cNvSpPr/>
              <p:nvPr/>
            </p:nvSpPr>
            <p:spPr>
              <a:xfrm>
                <a:off x="1365050" y="3181623"/>
                <a:ext cx="731700" cy="1186500"/>
              </a:xfrm>
              <a:prstGeom prst="rect">
                <a:avLst/>
              </a:prstGeom>
              <a:solidFill>
                <a:srgbClr val="4A86E8"/>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FF0000"/>
                  </a:solidFill>
                  <a:highlight>
                    <a:srgbClr val="FF0000"/>
                  </a:highlight>
                  <a:latin typeface="Arial"/>
                  <a:ea typeface="Arial"/>
                  <a:cs typeface="Arial"/>
                  <a:sym typeface="Arial"/>
                </a:endParaRPr>
              </a:p>
            </p:txBody>
          </p:sp>
        </p:grpSp>
        <p:grpSp>
          <p:nvGrpSpPr>
            <p:cNvPr id="134" name="Google Shape;134;p18"/>
            <p:cNvGrpSpPr/>
            <p:nvPr/>
          </p:nvGrpSpPr>
          <p:grpSpPr>
            <a:xfrm>
              <a:off x="6002513" y="3026943"/>
              <a:ext cx="731700" cy="1474397"/>
              <a:chOff x="1365050" y="2347875"/>
              <a:chExt cx="731700" cy="2020275"/>
            </a:xfrm>
          </p:grpSpPr>
          <p:sp>
            <p:nvSpPr>
              <p:cNvPr id="135" name="Google Shape;135;p18"/>
              <p:cNvSpPr/>
              <p:nvPr/>
            </p:nvSpPr>
            <p:spPr>
              <a:xfrm>
                <a:off x="1365050" y="2347875"/>
                <a:ext cx="731700" cy="2020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18"/>
              <p:cNvSpPr/>
              <p:nvPr/>
            </p:nvSpPr>
            <p:spPr>
              <a:xfrm>
                <a:off x="1365050" y="2926650"/>
                <a:ext cx="731700" cy="1441500"/>
              </a:xfrm>
              <a:prstGeom prst="rect">
                <a:avLst/>
              </a:prstGeom>
              <a:solidFill>
                <a:srgbClr val="980000"/>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FF0000"/>
                  </a:solidFill>
                  <a:highlight>
                    <a:srgbClr val="FF0000"/>
                  </a:highlight>
                  <a:latin typeface="Arial"/>
                  <a:ea typeface="Arial"/>
                  <a:cs typeface="Arial"/>
                  <a:sym typeface="Arial"/>
                </a:endParaRPr>
              </a:p>
            </p:txBody>
          </p:sp>
        </p:grpSp>
        <p:grpSp>
          <p:nvGrpSpPr>
            <p:cNvPr id="137" name="Google Shape;137;p18"/>
            <p:cNvGrpSpPr/>
            <p:nvPr/>
          </p:nvGrpSpPr>
          <p:grpSpPr>
            <a:xfrm>
              <a:off x="7094038" y="3027212"/>
              <a:ext cx="731700" cy="1474377"/>
              <a:chOff x="1365050" y="2347875"/>
              <a:chExt cx="731700" cy="2020248"/>
            </a:xfrm>
          </p:grpSpPr>
          <p:sp>
            <p:nvSpPr>
              <p:cNvPr id="138" name="Google Shape;138;p18"/>
              <p:cNvSpPr/>
              <p:nvPr/>
            </p:nvSpPr>
            <p:spPr>
              <a:xfrm>
                <a:off x="1365050" y="2347875"/>
                <a:ext cx="731700" cy="2020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18"/>
              <p:cNvSpPr/>
              <p:nvPr/>
            </p:nvSpPr>
            <p:spPr>
              <a:xfrm>
                <a:off x="1365050" y="3181623"/>
                <a:ext cx="731700" cy="1186500"/>
              </a:xfrm>
              <a:prstGeom prst="rect">
                <a:avLst/>
              </a:prstGeom>
              <a:solidFill>
                <a:srgbClr val="4A86E8"/>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FF0000"/>
                  </a:solidFill>
                  <a:highlight>
                    <a:srgbClr val="FF0000"/>
                  </a:highlight>
                  <a:latin typeface="Arial"/>
                  <a:ea typeface="Arial"/>
                  <a:cs typeface="Arial"/>
                  <a:sym typeface="Arial"/>
                </a:endParaRPr>
              </a:p>
            </p:txBody>
          </p:sp>
        </p:grpSp>
        <p:sp>
          <p:nvSpPr>
            <p:cNvPr id="140" name="Google Shape;140;p18"/>
            <p:cNvSpPr/>
            <p:nvPr/>
          </p:nvSpPr>
          <p:spPr>
            <a:xfrm>
              <a:off x="3928138" y="3507650"/>
              <a:ext cx="1522800" cy="3936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Squash</a:t>
              </a:r>
              <a:endParaRPr b="0" i="0" sz="1400" u="none" cap="none" strike="noStrike">
                <a:solidFill>
                  <a:srgbClr val="000000"/>
                </a:solidFill>
                <a:latin typeface="Nunito"/>
                <a:ea typeface="Nunito"/>
                <a:cs typeface="Nunito"/>
                <a:sym typeface="Nunito"/>
              </a:endParaRPr>
            </a:p>
          </p:txBody>
        </p:sp>
        <p:sp>
          <p:nvSpPr>
            <p:cNvPr id="141" name="Google Shape;141;p18"/>
            <p:cNvSpPr txBox="1"/>
            <p:nvPr/>
          </p:nvSpPr>
          <p:spPr>
            <a:xfrm>
              <a:off x="5555288" y="4243375"/>
              <a:ext cx="338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0</a:t>
              </a:r>
              <a:endParaRPr b="0" i="0" sz="1400" u="none" cap="none" strike="noStrike">
                <a:solidFill>
                  <a:srgbClr val="000000"/>
                </a:solidFill>
                <a:latin typeface="Nunito"/>
                <a:ea typeface="Nunito"/>
                <a:cs typeface="Nunito"/>
                <a:sym typeface="Nunito"/>
              </a:endParaRPr>
            </a:p>
          </p:txBody>
        </p:sp>
        <p:sp>
          <p:nvSpPr>
            <p:cNvPr id="142" name="Google Shape;142;p18"/>
            <p:cNvSpPr txBox="1"/>
            <p:nvPr/>
          </p:nvSpPr>
          <p:spPr>
            <a:xfrm>
              <a:off x="5555288" y="2801675"/>
              <a:ext cx="338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1</a:t>
              </a:r>
              <a:endParaRPr b="0" i="0" sz="1400" u="none" cap="none" strike="noStrike">
                <a:solidFill>
                  <a:srgbClr val="000000"/>
                </a:solidFill>
                <a:latin typeface="Nunito"/>
                <a:ea typeface="Nunito"/>
                <a:cs typeface="Nunito"/>
                <a:sym typeface="Nunito"/>
              </a:endParaRPr>
            </a:p>
          </p:txBody>
        </p:sp>
        <p:sp>
          <p:nvSpPr>
            <p:cNvPr id="143" name="Google Shape;143;p18"/>
            <p:cNvSpPr txBox="1"/>
            <p:nvPr/>
          </p:nvSpPr>
          <p:spPr>
            <a:xfrm>
              <a:off x="2136416" y="3564300"/>
              <a:ext cx="4479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0.5</a:t>
              </a:r>
              <a:endParaRPr b="0" i="0" sz="1400" u="none" cap="none" strike="noStrike">
                <a:solidFill>
                  <a:srgbClr val="000000"/>
                </a:solidFill>
                <a:latin typeface="Nunito"/>
                <a:ea typeface="Nunito"/>
                <a:cs typeface="Nunito"/>
                <a:sym typeface="Nunito"/>
              </a:endParaRPr>
            </a:p>
          </p:txBody>
        </p:sp>
        <p:sp>
          <p:nvSpPr>
            <p:cNvPr id="144" name="Google Shape;144;p18"/>
            <p:cNvSpPr txBox="1"/>
            <p:nvPr/>
          </p:nvSpPr>
          <p:spPr>
            <a:xfrm>
              <a:off x="2136429" y="2964300"/>
              <a:ext cx="4479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1.2</a:t>
              </a:r>
              <a:endParaRPr b="0" i="0" sz="1400" u="none" cap="none" strike="noStrike">
                <a:solidFill>
                  <a:srgbClr val="000000"/>
                </a:solidFill>
                <a:latin typeface="Nunito"/>
                <a:ea typeface="Nunito"/>
                <a:cs typeface="Nunito"/>
                <a:sym typeface="Nunito"/>
              </a:endParaRPr>
            </a:p>
          </p:txBody>
        </p:sp>
        <p:sp>
          <p:nvSpPr>
            <p:cNvPr id="145" name="Google Shape;145;p18"/>
            <p:cNvSpPr txBox="1"/>
            <p:nvPr/>
          </p:nvSpPr>
          <p:spPr>
            <a:xfrm>
              <a:off x="935488" y="4243375"/>
              <a:ext cx="338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0</a:t>
              </a:r>
              <a:endParaRPr b="0" i="0" sz="1400" u="none" cap="none" strike="noStrike">
                <a:solidFill>
                  <a:srgbClr val="000000"/>
                </a:solidFill>
                <a:latin typeface="Nunito"/>
                <a:ea typeface="Nunito"/>
                <a:cs typeface="Nunito"/>
                <a:sym typeface="Nunito"/>
              </a:endParaRPr>
            </a:p>
          </p:txBody>
        </p:sp>
        <p:sp>
          <p:nvSpPr>
            <p:cNvPr id="146" name="Google Shape;146;p18"/>
            <p:cNvSpPr txBox="1"/>
            <p:nvPr/>
          </p:nvSpPr>
          <p:spPr>
            <a:xfrm>
              <a:off x="830359" y="2058600"/>
              <a:ext cx="548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10</a:t>
              </a:r>
              <a:endParaRPr b="0" i="0" sz="1400" u="none" cap="none" strike="noStrike">
                <a:solidFill>
                  <a:srgbClr val="000000"/>
                </a:solidFill>
                <a:latin typeface="Nunito"/>
                <a:ea typeface="Nunito"/>
                <a:cs typeface="Nunito"/>
                <a:sym typeface="Nunito"/>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1000"/>
                                        <p:tgtEl>
                                          <p:spTgt spid="1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1000"/>
                                        <p:tgtEl>
                                          <p:spTgt spid="1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1000"/>
                                        <p:tgtEl>
                                          <p:spTgt spid="1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1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Expected value</a:t>
            </a:r>
            <a:endParaRPr sz="3600">
              <a:latin typeface="Nunito"/>
              <a:ea typeface="Nunito"/>
              <a:cs typeface="Nunito"/>
              <a:sym typeface="Nunito"/>
            </a:endParaRPr>
          </a:p>
        </p:txBody>
      </p:sp>
      <p:sp>
        <p:nvSpPr>
          <p:cNvPr id="152" name="Google Shape;152;p1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3" name="Google Shape;153;p1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4" name="Google Shape;154;p1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pSp>
        <p:nvGrpSpPr>
          <p:cNvPr id="155" name="Google Shape;155;p19"/>
          <p:cNvGrpSpPr/>
          <p:nvPr/>
        </p:nvGrpSpPr>
        <p:grpSpPr>
          <a:xfrm>
            <a:off x="423400" y="790100"/>
            <a:ext cx="8409000" cy="1326000"/>
            <a:chOff x="423400" y="790100"/>
            <a:chExt cx="8409000" cy="1326000"/>
          </a:xfrm>
        </p:grpSpPr>
        <p:sp>
          <p:nvSpPr>
            <p:cNvPr id="156" name="Google Shape;156;p19"/>
            <p:cNvSpPr txBox="1"/>
            <p:nvPr/>
          </p:nvSpPr>
          <p:spPr>
            <a:xfrm>
              <a:off x="423400" y="790100"/>
              <a:ext cx="8409000" cy="800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Expected value is the average outcome of a random event.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pic>
          <p:nvPicPr>
            <p:cNvPr id="157" name="Google Shape;157;p19"/>
            <p:cNvPicPr preferRelativeResize="0"/>
            <p:nvPr/>
          </p:nvPicPr>
          <p:blipFill rotWithShape="1">
            <a:blip r:embed="rId3">
              <a:alphaModFix/>
            </a:blip>
            <a:srcRect b="0" l="0" r="0" t="0"/>
            <a:stretch/>
          </p:blipFill>
          <p:spPr>
            <a:xfrm>
              <a:off x="1461525" y="1722500"/>
              <a:ext cx="6332744" cy="393600"/>
            </a:xfrm>
            <a:prstGeom prst="rect">
              <a:avLst/>
            </a:prstGeom>
            <a:noFill/>
            <a:ln>
              <a:noFill/>
            </a:ln>
          </p:spPr>
        </p:pic>
      </p:grpSp>
      <p:grpSp>
        <p:nvGrpSpPr>
          <p:cNvPr id="158" name="Google Shape;158;p19"/>
          <p:cNvGrpSpPr/>
          <p:nvPr/>
        </p:nvGrpSpPr>
        <p:grpSpPr>
          <a:xfrm>
            <a:off x="423400" y="2571737"/>
            <a:ext cx="8409000" cy="1771638"/>
            <a:chOff x="423400" y="2571738"/>
            <a:chExt cx="8409000" cy="1771638"/>
          </a:xfrm>
        </p:grpSpPr>
        <p:pic>
          <p:nvPicPr>
            <p:cNvPr id="159" name="Google Shape;159;p19"/>
            <p:cNvPicPr preferRelativeResize="0"/>
            <p:nvPr/>
          </p:nvPicPr>
          <p:blipFill rotWithShape="1">
            <a:blip r:embed="rId4">
              <a:alphaModFix/>
            </a:blip>
            <a:srcRect b="0" l="0" r="0" t="0"/>
            <a:stretch/>
          </p:blipFill>
          <p:spPr>
            <a:xfrm>
              <a:off x="2345400" y="3513575"/>
              <a:ext cx="5634051" cy="506925"/>
            </a:xfrm>
            <a:prstGeom prst="rect">
              <a:avLst/>
            </a:prstGeom>
            <a:noFill/>
            <a:ln>
              <a:noFill/>
            </a:ln>
          </p:spPr>
        </p:pic>
        <p:sp>
          <p:nvSpPr>
            <p:cNvPr id="160" name="Google Shape;160;p19"/>
            <p:cNvSpPr txBox="1"/>
            <p:nvPr/>
          </p:nvSpPr>
          <p:spPr>
            <a:xfrm>
              <a:off x="423400" y="2571738"/>
              <a:ext cx="8409000" cy="483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Expected value of a dice roll:</a:t>
              </a:r>
              <a:endParaRPr b="0" i="0" sz="2000" u="none" cap="none" strike="noStrike">
                <a:solidFill>
                  <a:schemeClr val="dk1"/>
                </a:solidFill>
                <a:latin typeface="Nunito"/>
                <a:ea typeface="Nunito"/>
                <a:cs typeface="Nunito"/>
                <a:sym typeface="Nunito"/>
              </a:endParaRPr>
            </a:p>
          </p:txBody>
        </p:sp>
        <p:pic>
          <p:nvPicPr>
            <p:cNvPr id="161" name="Google Shape;161;p19"/>
            <p:cNvPicPr preferRelativeResize="0"/>
            <p:nvPr/>
          </p:nvPicPr>
          <p:blipFill rotWithShape="1">
            <a:blip r:embed="rId5">
              <a:alphaModFix/>
            </a:blip>
            <a:srcRect b="0" l="0" r="0" t="0"/>
            <a:stretch/>
          </p:blipFill>
          <p:spPr>
            <a:xfrm>
              <a:off x="688750" y="3285551"/>
              <a:ext cx="1057825" cy="1057825"/>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
                                        </p:tgtEl>
                                        <p:attrNameLst>
                                          <p:attrName>style.visibility</p:attrName>
                                        </p:attrNameLst>
                                      </p:cBhvr>
                                      <p:to>
                                        <p:strVal val="visible"/>
                                      </p:to>
                                    </p:set>
                                    <p:animEffect filter="fade" transition="in">
                                      <p:cBhvr>
                                        <p:cTn dur="1000"/>
                                        <p:tgtEl>
                                          <p:spTgt spid="1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1000"/>
                                        <p:tgtEl>
                                          <p:spTgt spid="1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Expected utility</a:t>
            </a:r>
            <a:endParaRPr sz="3600">
              <a:latin typeface="Nunito"/>
              <a:ea typeface="Nunito"/>
              <a:cs typeface="Nunito"/>
              <a:sym typeface="Nunito"/>
            </a:endParaRPr>
          </a:p>
        </p:txBody>
      </p:sp>
      <p:sp>
        <p:nvSpPr>
          <p:cNvPr id="167" name="Google Shape;167;p2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8" name="Google Shape;168;p2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9" name="Google Shape;169;p2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pSp>
        <p:nvGrpSpPr>
          <p:cNvPr id="170" name="Google Shape;170;p20"/>
          <p:cNvGrpSpPr/>
          <p:nvPr/>
        </p:nvGrpSpPr>
        <p:grpSpPr>
          <a:xfrm>
            <a:off x="137650" y="2546288"/>
            <a:ext cx="9075979" cy="1872637"/>
            <a:chOff x="137650" y="2546288"/>
            <a:chExt cx="9075979" cy="1872637"/>
          </a:xfrm>
        </p:grpSpPr>
        <p:sp>
          <p:nvSpPr>
            <p:cNvPr id="171" name="Google Shape;171;p20"/>
            <p:cNvSpPr txBox="1"/>
            <p:nvPr/>
          </p:nvSpPr>
          <p:spPr>
            <a:xfrm>
              <a:off x="423400" y="2546288"/>
              <a:ext cx="8409000" cy="483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Expected utility of betting on a dice roll, assuming u($x) = ln($x):</a:t>
              </a:r>
              <a:endParaRPr b="0" i="0" sz="2000" u="none" cap="none" strike="noStrike">
                <a:solidFill>
                  <a:schemeClr val="dk1"/>
                </a:solidFill>
                <a:latin typeface="Nunito"/>
                <a:ea typeface="Nunito"/>
                <a:cs typeface="Nunito"/>
                <a:sym typeface="Nunito"/>
              </a:endParaRPr>
            </a:p>
          </p:txBody>
        </p:sp>
        <p:pic>
          <p:nvPicPr>
            <p:cNvPr id="172" name="Google Shape;172;p20"/>
            <p:cNvPicPr preferRelativeResize="0"/>
            <p:nvPr/>
          </p:nvPicPr>
          <p:blipFill rotWithShape="1">
            <a:blip r:embed="rId3">
              <a:alphaModFix/>
            </a:blip>
            <a:srcRect b="0" l="0" r="0" t="0"/>
            <a:stretch/>
          </p:blipFill>
          <p:spPr>
            <a:xfrm>
              <a:off x="137650" y="3410300"/>
              <a:ext cx="1008626" cy="1008625"/>
            </a:xfrm>
            <a:prstGeom prst="rect">
              <a:avLst/>
            </a:prstGeom>
            <a:noFill/>
            <a:ln>
              <a:noFill/>
            </a:ln>
          </p:spPr>
        </p:pic>
        <p:pic>
          <p:nvPicPr>
            <p:cNvPr id="173" name="Google Shape;173;p20"/>
            <p:cNvPicPr preferRelativeResize="0"/>
            <p:nvPr/>
          </p:nvPicPr>
          <p:blipFill rotWithShape="1">
            <a:blip r:embed="rId4">
              <a:alphaModFix/>
            </a:blip>
            <a:srcRect b="0" l="0" r="0" t="0"/>
            <a:stretch/>
          </p:blipFill>
          <p:spPr>
            <a:xfrm>
              <a:off x="1418550" y="3410300"/>
              <a:ext cx="1008625" cy="1008625"/>
            </a:xfrm>
            <a:prstGeom prst="rect">
              <a:avLst/>
            </a:prstGeom>
            <a:noFill/>
            <a:ln>
              <a:noFill/>
            </a:ln>
          </p:spPr>
        </p:pic>
        <p:sp>
          <p:nvSpPr>
            <p:cNvPr id="174" name="Google Shape;174;p20"/>
            <p:cNvSpPr/>
            <p:nvPr/>
          </p:nvSpPr>
          <p:spPr>
            <a:xfrm>
              <a:off x="1146275" y="3722150"/>
              <a:ext cx="333900" cy="384900"/>
            </a:xfrm>
            <a:prstGeom prst="mathPlus">
              <a:avLst>
                <a:gd fmla="val 23520" name="adj1"/>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5" name="Google Shape;175;p20"/>
            <p:cNvPicPr preferRelativeResize="0"/>
            <p:nvPr/>
          </p:nvPicPr>
          <p:blipFill rotWithShape="1">
            <a:blip r:embed="rId5">
              <a:alphaModFix/>
            </a:blip>
            <a:srcRect b="0" l="0" r="0" t="0"/>
            <a:stretch/>
          </p:blipFill>
          <p:spPr>
            <a:xfrm>
              <a:off x="2427175" y="3514413"/>
              <a:ext cx="6786454" cy="800400"/>
            </a:xfrm>
            <a:prstGeom prst="rect">
              <a:avLst/>
            </a:prstGeom>
            <a:noFill/>
            <a:ln>
              <a:noFill/>
            </a:ln>
          </p:spPr>
        </p:pic>
      </p:grpSp>
      <p:grpSp>
        <p:nvGrpSpPr>
          <p:cNvPr id="176" name="Google Shape;176;p20"/>
          <p:cNvGrpSpPr/>
          <p:nvPr/>
        </p:nvGrpSpPr>
        <p:grpSpPr>
          <a:xfrm>
            <a:off x="423400" y="790100"/>
            <a:ext cx="8409000" cy="1324451"/>
            <a:chOff x="423400" y="790100"/>
            <a:chExt cx="8409000" cy="1324451"/>
          </a:xfrm>
        </p:grpSpPr>
        <p:sp>
          <p:nvSpPr>
            <p:cNvPr id="177" name="Google Shape;177;p20"/>
            <p:cNvSpPr txBox="1"/>
            <p:nvPr/>
          </p:nvSpPr>
          <p:spPr>
            <a:xfrm>
              <a:off x="423400" y="790100"/>
              <a:ext cx="8409000" cy="800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Expected utility is the average utility of a random event.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pic>
          <p:nvPicPr>
            <p:cNvPr id="178" name="Google Shape;178;p20"/>
            <p:cNvPicPr preferRelativeResize="0"/>
            <p:nvPr/>
          </p:nvPicPr>
          <p:blipFill rotWithShape="1">
            <a:blip r:embed="rId6">
              <a:alphaModFix/>
            </a:blip>
            <a:srcRect b="0" l="0" r="0" t="0"/>
            <a:stretch/>
          </p:blipFill>
          <p:spPr>
            <a:xfrm>
              <a:off x="444448" y="1729651"/>
              <a:ext cx="8255013" cy="384900"/>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1000"/>
                                        <p:tgtEl>
                                          <p:spTgt spid="1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1000"/>
                                        <p:tgtEl>
                                          <p:spTgt spid="1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1"/>
          <p:cNvSpPr txBox="1"/>
          <p:nvPr/>
        </p:nvSpPr>
        <p:spPr>
          <a:xfrm>
            <a:off x="423400" y="790100"/>
            <a:ext cx="8409000" cy="800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Von Neumann-Morgenstern utility functions represent preferences over </a:t>
            </a:r>
            <a:r>
              <a:rPr b="0" i="1" lang="en" sz="2000" u="none" cap="none" strike="noStrike">
                <a:solidFill>
                  <a:schemeClr val="dk1"/>
                </a:solidFill>
                <a:latin typeface="Nunito"/>
                <a:ea typeface="Nunito"/>
                <a:cs typeface="Nunito"/>
                <a:sym typeface="Nunito"/>
              </a:rPr>
              <a:t>lotteries</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84" name="Google Shape;184;p21"/>
          <p:cNvSpPr txBox="1"/>
          <p:nvPr>
            <p:ph type="title"/>
          </p:nvPr>
        </p:nvSpPr>
        <p:spPr>
          <a:xfrm>
            <a:off x="193900" y="-12175"/>
            <a:ext cx="8638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sz="3200"/>
              <a:t>Von Neumann-Morgenstern Utility Functions</a:t>
            </a:r>
            <a:endParaRPr sz="3200">
              <a:latin typeface="Nunito"/>
              <a:ea typeface="Nunito"/>
              <a:cs typeface="Nunito"/>
              <a:sym typeface="Nunito"/>
            </a:endParaRPr>
          </a:p>
        </p:txBody>
      </p:sp>
      <p:sp>
        <p:nvSpPr>
          <p:cNvPr id="185" name="Google Shape;185;p21"/>
          <p:cNvSpPr txBox="1"/>
          <p:nvPr/>
        </p:nvSpPr>
        <p:spPr>
          <a:xfrm>
            <a:off x="423400" y="1628300"/>
            <a:ext cx="8409000" cy="483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Lotteries are all possible outcomes o</a:t>
            </a:r>
            <a:r>
              <a:rPr b="0" baseline="-25000" i="0" lang="en" sz="2000" u="none" cap="none" strike="noStrike">
                <a:solidFill>
                  <a:schemeClr val="dk1"/>
                </a:solidFill>
                <a:latin typeface="Nunito"/>
                <a:ea typeface="Nunito"/>
                <a:cs typeface="Nunito"/>
                <a:sym typeface="Nunito"/>
              </a:rPr>
              <a:t>i</a:t>
            </a:r>
            <a:r>
              <a:rPr b="0" i="0" lang="en" sz="2000" u="none" cap="none" strike="noStrike">
                <a:solidFill>
                  <a:schemeClr val="dk1"/>
                </a:solidFill>
                <a:latin typeface="Nunito"/>
                <a:ea typeface="Nunito"/>
                <a:cs typeface="Nunito"/>
                <a:sym typeface="Nunito"/>
              </a:rPr>
              <a:t> and associated probabilities p</a:t>
            </a:r>
            <a:r>
              <a:rPr b="0" baseline="-25000" i="0" lang="en" sz="2000" u="none" cap="none" strike="noStrike">
                <a:solidFill>
                  <a:schemeClr val="dk1"/>
                </a:solidFill>
                <a:latin typeface="Nunito"/>
                <a:ea typeface="Nunito"/>
                <a:cs typeface="Nunito"/>
                <a:sym typeface="Nunito"/>
              </a:rPr>
              <a:t>i</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p:txBody>
      </p:sp>
      <p:sp>
        <p:nvSpPr>
          <p:cNvPr id="186" name="Google Shape;186;p2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87" name="Google Shape;187;p2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88" name="Google Shape;188;p2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89" name="Google Shape;189;p21"/>
          <p:cNvSpPr txBox="1"/>
          <p:nvPr/>
        </p:nvSpPr>
        <p:spPr>
          <a:xfrm>
            <a:off x="423400" y="2150000"/>
            <a:ext cx="8409000" cy="873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Agents satisfying rationality axioms may be represented by vNM function, which is equivalent to expected utility.</a:t>
            </a:r>
            <a:endParaRPr b="0" i="0" sz="2000" u="none" cap="none" strike="noStrike">
              <a:solidFill>
                <a:schemeClr val="dk1"/>
              </a:solidFill>
              <a:latin typeface="Nunito"/>
              <a:ea typeface="Nunito"/>
              <a:cs typeface="Nunito"/>
              <a:sym typeface="Nunito"/>
            </a:endParaRPr>
          </a:p>
        </p:txBody>
      </p:sp>
      <p:grpSp>
        <p:nvGrpSpPr>
          <p:cNvPr id="190" name="Google Shape;190;p21"/>
          <p:cNvGrpSpPr/>
          <p:nvPr/>
        </p:nvGrpSpPr>
        <p:grpSpPr>
          <a:xfrm>
            <a:off x="423400" y="2947888"/>
            <a:ext cx="8409000" cy="1479963"/>
            <a:chOff x="423400" y="2947888"/>
            <a:chExt cx="8409000" cy="1479963"/>
          </a:xfrm>
        </p:grpSpPr>
        <p:sp>
          <p:nvSpPr>
            <p:cNvPr id="191" name="Google Shape;191;p21"/>
            <p:cNvSpPr txBox="1"/>
            <p:nvPr/>
          </p:nvSpPr>
          <p:spPr>
            <a:xfrm>
              <a:off x="423400" y="2947888"/>
              <a:ext cx="8409000" cy="483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vNM utility functions suggests that “rational” agents do and should make decisions that maximize expected utility.</a:t>
              </a:r>
              <a:endParaRPr b="0" i="0" sz="2000" u="none" cap="none" strike="noStrike">
                <a:solidFill>
                  <a:schemeClr val="dk1"/>
                </a:solidFill>
                <a:latin typeface="Nunito"/>
                <a:ea typeface="Nunito"/>
                <a:cs typeface="Nunito"/>
                <a:sym typeface="Nunito"/>
              </a:endParaRPr>
            </a:p>
          </p:txBody>
        </p:sp>
        <p:pic>
          <p:nvPicPr>
            <p:cNvPr id="192" name="Google Shape;192;p21"/>
            <p:cNvPicPr preferRelativeResize="0"/>
            <p:nvPr/>
          </p:nvPicPr>
          <p:blipFill rotWithShape="1">
            <a:blip r:embed="rId3">
              <a:alphaModFix/>
            </a:blip>
            <a:srcRect b="0" l="0" r="0" t="0"/>
            <a:stretch/>
          </p:blipFill>
          <p:spPr>
            <a:xfrm>
              <a:off x="647375" y="4042951"/>
              <a:ext cx="7849577" cy="384900"/>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1000"/>
                                        <p:tgtEl>
                                          <p:spTgt spid="1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1000"/>
                                        <p:tgtEl>
                                          <p:spTgt spid="1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1000"/>
                                        <p:tgtEl>
                                          <p:spTgt spid="1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1000"/>
                                        <p:tgtEl>
                                          <p:spTgt spid="1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