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9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Normative Ethics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Drunk driving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Amanda has had a few drinks. Utilities: taking the bus = −1 (certain). Driving: gets home safely, +1, with probability 0.98; fatal accident, −1000, with probability 0.02.</a:t>
            </a:r>
          </a:p>
          <a:p>
            <a:pPr marL="0" indent="0">
              <a:buNone/>
            </a:pPr>
            <a:r>
              <a:rPr lang="en-US" sz="2200"/>
              <a:t>(a) Compute the expected utility of each choice.</a:t>
            </a:r>
          </a:p>
          <a:p>
            <a:pPr marL="0" indent="0">
              <a:buNone/>
            </a:pPr>
            <a:r>
              <a:rPr lang="en-US" sz="2200"/>
              <a:t>(b) What does the utilitarian recommend?</a:t>
            </a:r>
          </a:p>
          <a:p>
            <a:pPr marL="0" indent="0">
              <a:buNone/>
            </a:pPr>
            <a:r>
              <a:rPr lang="en-US" sz="2200"/>
              <a:t>(c) For which accident probability p are the two choices equally good?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1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28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Choice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Expected utility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Bus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2000"/>
                    </a:p>
                  </a:txBody>
                  <a:tcPr marL="60000" marR="60000" marT="25000" marB="25000" anchor="ctr"/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Drive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Drunk driving revisited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Bus: </a:t>
            </a:r>
            <a:r>
              <a:rPr lang="en-US" sz="2100" b="1">
                <a:solidFill>
                  <a:srgbClr val="2A40E2"/>
                </a:solidFill>
              </a:rPr>
              <a:t>−1</a:t>
            </a:r>
            <a:r>
              <a:rPr lang="en-US" sz="2100"/>
              <a:t>. Drive: 0.98 × 1 + 0.02 × (−1000) = 0.98 − 20 = </a:t>
            </a:r>
            <a:r>
              <a:rPr lang="en-US" sz="2100" b="1">
                <a:solidFill>
                  <a:srgbClr val="2A40E2"/>
                </a:solidFill>
              </a:rPr>
              <a:t>−19.02</a:t>
            </a:r>
            <a:r>
              <a:rPr lang="en-US" sz="2100"/>
              <a:t>.</a:t>
            </a:r>
          </a:p>
          <a:p>
            <a:r>
              <a:rPr lang="en-US" sz="2100"/>
              <a:t>(b) </a:t>
            </a:r>
            <a:r>
              <a:rPr lang="en-US" sz="2100" b="1">
                <a:solidFill>
                  <a:srgbClr val="2A40E2"/>
                </a:solidFill>
              </a:rPr>
              <a:t>Take the bus</a:t>
            </a:r>
            <a:r>
              <a:rPr lang="en-US" sz="2100"/>
              <a:t>: higher expected utility.</a:t>
            </a:r>
          </a:p>
          <a:p>
            <a:r>
              <a:rPr lang="en-US" sz="2100"/>
              <a:t>(c) (1 − p) × 1 + p × (−1000) = −1 → 1 − 1001 p = −1 → p = 2/1001 ≈ </a:t>
            </a:r>
            <a:r>
              <a:rPr lang="en-US" sz="2100" b="1">
                <a:solidFill>
                  <a:srgbClr val="2A40E2"/>
                </a:solidFill>
              </a:rPr>
              <a:t>0.002 (0.2 %)</a:t>
            </a:r>
            <a:r>
              <a:rPr lang="en-US" sz="2100"/>
              <a:t>.</a:t>
            </a:r>
          </a:p>
          <a:p>
            <a:r>
              <a:rPr lang="en-US" sz="2100"/>
              <a:t>Even a tiny accident probability makes driving worse when the downside is this large.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1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28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Choice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Expected utility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Bus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>
                          <a:solidFill>
                            <a:srgbClr val="2A40E2"/>
                          </a:solidFill>
                        </a:rPr>
                        <a:t>−1</a:t>
                      </a:r>
                    </a:p>
                  </a:txBody>
                  <a:tcPr marL="60000" marR="60000" marT="25000" marB="25000" anchor="ctr"/>
                </a:tc>
              </a:tr>
              <a:tr h="8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/>
                        <a:t>Drive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2000" b="1">
                          <a:solidFill>
                            <a:srgbClr val="2A40E2"/>
                          </a:solidFill>
                        </a:rPr>
                        <a:t>−19.02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Moral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9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Name the moral consideration illustrated: constraint, obligation, positive right, negative right, partiality, impartiality, instrumental good, intrinsic good.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700000"/>
          <a:ext cx="11300000" cy="45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600000"/>
                <a:gridCol w="37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Example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Consideration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Never lying, even when a lie would be convenient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Keeping a promise you have made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claim on the community to access education, food or shelter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claim not to be censored or discriminated against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Favoring your own children's welfare over strangers'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Valuing every individual life equally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Money, valued for what it can buy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Love or pleasure, valued in and of itself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Moral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9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1800"/>
              <a:t>Constraints prohibit actions; obligations require actions. Positive rights require others to act (education, food, shelter); negative rights require others to abstain (censorship, discrimination).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700000"/>
          <a:ext cx="11300000" cy="45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600000"/>
                <a:gridCol w="37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Example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Consideration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Never lying, even when a lie would be convenient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Constraint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Keeping a promise you have made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Obligation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claim on the community to access education, food or shelter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Positive right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claim not to be censored or discriminated against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Negative right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Favoring your own children's welfare over strangers'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Partiality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Valuing every individual life equally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Impartiality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Money, valued for what it can buy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Instrumental good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Love or pleasure, valued in and of itself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Intrinsic good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Utilitarianism vs deontology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9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000"/>
              <a:t>Which theory does each statement express, or which theory does it criticize? Answer: utilitarianism, deontology, critique of utilitarianism, critique of deontology.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700000"/>
          <a:ext cx="11300000" cy="45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Answer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The right action is the one that increases overall wellbeing the most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Torture is forbidden, whatever the consequences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If your money helps others more than it helps you, you have no reason to keep 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Nozick's Experience Machine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procedure is justified if the good effect is intended, not the bad (Doctrine of Double Effect)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Alice is not responsible for Bob's theft she merely witnessed (act vs omission)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There is no clear, non-arbitrary number of lives that is “enough” to override a constraint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We cannot reliably calculate future utility values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Utilitarianism vs deontology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9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Utilitarianism: consequences and wellbeing, impartially. Deontology: constraints, obligations, intentions, autonomy.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700000"/>
          <a:ext cx="11300000" cy="45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Answer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The right action is the one that increases overall wellbeing the most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Utilitarianism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Torture is forbidden, whatever the consequences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Deontology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If your money helps others more than it helps you, you have no reason to keep 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Critique of utilitarianism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Nozick's Experience Machine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Critique of utilitarianism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procedure is justified if the good effect is intended, not the bad (Doctrine of Double Effect)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Deontology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Alice is not responsible for Bob's theft she merely witnessed (act vs omission)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Deontology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There is no clear, non-arbitrary number of lives that is “enough” to override a constraint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Critique of deontology</a:t>
                      </a:r>
                    </a:p>
                  </a:txBody>
                  <a:tcPr marL="60000" marR="60000" marT="25000" marB="25000" anchor="ctr"/>
                </a:tc>
              </a:tr>
              <a:tr h="51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We cannot reliably calculate future utility values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Critique of utilitarianism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For each statement write T or F. If it is false, correct it with a few words.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Moral relativism says one single moral code applies to every culture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Instrumental goods are valuable in and of themselves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revealed preference illustrates our actions, not our intentions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Most modern moral theories are partial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Under the Doctrine of Double Effect, a predictably bad outcome can be permitted if only the good effect is intended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For utilitarianism, wellbeing is one of several intrinsic goods, and the agent's friends count most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Each statement: 1 point for T/F, 1 point for the correction.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Moral relativism says one single moral code applies to every culture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It says there is no objective standard of morality applying to all people in all situations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Instrumental goods are valuable in and of themselves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Intrinsic goods are; instrumental goods are valuable for their benefits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revealed preference illustrates our actions, not our intentions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Most modern moral theories are partial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Most are impartial: they value individual lives equally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Under the Doctrine of Double Effect, a predictably bad outcome can be permitted if only the good effect is intended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For utilitarianism, wellbeing is one of several intrinsic goods, and the agent's friends count most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Wellbeing is the only intrinsic good, and everyone's wellbeing is weighed impartially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