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65" r:id="rId19"/>
    <p:sldId id="266" r:id="rId20"/>
    <p:sldId id="267" r:id="rId21"/>
    <p:sldId id="268" r:id="rId22"/>
    <p:sldId id="269" r:id="rId23"/>
    <p:sldId id="270" r:id="rId9"/>
    <p:sldId id="271" r:id="rId8"/>
    <p:sldId id="272" r:id="rId7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7" Type="http://schemas.openxmlformats.org/officeDocument/2006/relationships/slide" Target="slides/slide17.xml"/><Relationship Id="rId8" Type="http://schemas.openxmlformats.org/officeDocument/2006/relationships/slide" Target="slides/slide16.xml"/><Relationship Id="rId9" Type="http://schemas.openxmlformats.org/officeDocument/2006/relationships/slide" Target="slides/slide15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lang="en-US" sz="3000"/>
              <a:t>CSC 163: Computing, Ethics, and Society</a:t>
            </a:r>
            <a:br>
              <a:rPr lang="en-US" sz="3000"/>
            </a:br>
            <a:r>
              <a:rPr lang="en-US" sz="3000"/>
              <a:t>Chapter 8</a:t>
            </a:r>
            <a:br>
              <a:rPr lang="en-US" sz="3000"/>
            </a:br>
            <a:br>
              <a:rPr lang="en-US" sz="3000"/>
            </a:br>
            <a:br>
              <a:rPr lang="en-US" sz="3000"/>
            </a:br>
            <a:r>
              <a:rPr lang="en-US" sz="3000"/>
              <a:t>Governance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Levels of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1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Place each measure at the level that implements it: corporate governance, national governance, international governance, or compute security (two measures per level).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950000"/>
          <a:ext cx="11300000" cy="44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400000"/>
                <a:gridCol w="39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Measure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Level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Incorporating as a public benefit corporation instead of a C-corp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board creates a special committee for AI safety risks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Legal liability for harms caused by AI systems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value-added tax on GPUs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treaty with inspections by an agency (like the IAEA)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summit such as the UK AI Safety Summit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Location verification on chips, enabling geofencing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Offline licensing of AI chips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Levels of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1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Corporate = legal and ownership structure inside a firm. National = laws, liability, taxes. International = treaties, summits, agencies. Compute security = security features built into chips.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950000"/>
          <a:ext cx="11300000" cy="44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400000"/>
                <a:gridCol w="39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Measure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Level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Incorporating as a public benefit corporation instead of a C-corp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Corporate governance</a:t>
                      </a:r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board creates a special committee for AI safety risks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Corporate governance</a:t>
                      </a:r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Legal liability for harms caused by AI systems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National governance</a:t>
                      </a:r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value-added tax on GPUs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National governance</a:t>
                      </a:r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treaty with inspections by an agency (like the IAEA)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International governance</a:t>
                      </a:r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summit such as the UK AI Safety Summit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International governance</a:t>
                      </a:r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Location verification on chips, enabling geofencing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Compute security</a:t>
                      </a:r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Offline licensing of AI chips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Compute security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Compute threshold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A regulation requires a report for any training run above 10²⁵ floating point operations (FLOP). A lab trains a model on 10,000 GPUs, each delivering 10¹⁵ FLOP/s at peak, with 40 % average utilization, for 30 days (1 day = 86,400 s).</a:t>
            </a:r>
          </a:p>
          <a:p>
            <a:pPr marL="0" indent="0">
              <a:buNone/>
            </a:pPr>
            <a:r>
              <a:rPr lang="en-US" sz="2200"/>
              <a:t>(a) Compute the total training compute in FLOP. Is the threshold exceeded?</a:t>
            </a:r>
          </a:p>
          <a:p>
            <a:pPr marL="0" indent="0">
              <a:buNone/>
            </a:pPr>
            <a:r>
              <a:rPr lang="en-US" sz="2200"/>
              <a:t>(b) The lab uses 8,000 GPUs instead (same utilization and duration). Exceeded?</a:t>
            </a:r>
          </a:p>
          <a:p>
            <a:pPr marL="0" indent="0">
              <a:buNone/>
            </a:pPr>
            <a:r>
              <a:rPr lang="en-US" sz="2200"/>
              <a:t>(c) What is the minimum number of GPUs needed to reach 10²⁵ FLOP in 30 days?</a:t>
            </a:r>
          </a:p>
          <a:p>
            <a:pPr marL="0" indent="0">
              <a:buNone/>
            </a:pPr>
            <a:r>
              <a:rPr lang="en-US" sz="2200"/>
              <a:t>(d) Name three properties of compute that make it more governable than data or algorithms.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Compute threshold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>
            <a:normAutofit/>
          </a:bodyPr>
          <a:lstStyle/>
          <a:p>
            <a:r>
              <a:rPr lang="en-US" sz="2100"/>
              <a:t>(a) Compute = GPUs × FLOP/s × utilization × seconds = 10⁴ × 10¹⁵ × 0.4 × 2.592 × 10⁶ s ≈ </a:t>
            </a:r>
            <a:r>
              <a:rPr lang="en-US" sz="2100" b="1">
                <a:solidFill>
                  <a:srgbClr val="2A40E2"/>
                </a:solidFill>
              </a:rPr>
              <a:t>1.04 × 10²⁵ FLOP</a:t>
            </a:r>
            <a:r>
              <a:rPr lang="en-US" sz="2100"/>
              <a:t>: the threshold is </a:t>
            </a:r>
            <a:r>
              <a:rPr lang="en-US" sz="2100" b="1">
                <a:solidFill>
                  <a:srgbClr val="2A40E2"/>
                </a:solidFill>
              </a:rPr>
              <a:t>exceeded</a:t>
            </a:r>
            <a:r>
              <a:rPr lang="en-US" sz="2100"/>
              <a:t> (by about 4 %).</a:t>
            </a:r>
          </a:p>
          <a:p>
            <a:r>
              <a:rPr lang="en-US" sz="2100"/>
              <a:t>(b) 8,000 GPUs: ≈ </a:t>
            </a:r>
            <a:r>
              <a:rPr lang="en-US" sz="2100" b="1">
                <a:solidFill>
                  <a:srgbClr val="2A40E2"/>
                </a:solidFill>
              </a:rPr>
              <a:t>8.3 × 10²⁴ FLOP</a:t>
            </a:r>
            <a:r>
              <a:rPr lang="en-US" sz="2100"/>
              <a:t>, </a:t>
            </a:r>
            <a:r>
              <a:rPr lang="en-US" sz="2100" b="1">
                <a:solidFill>
                  <a:srgbClr val="2A40E2"/>
                </a:solidFill>
              </a:rPr>
              <a:t>below</a:t>
            </a:r>
            <a:r>
              <a:rPr lang="en-US" sz="2100"/>
              <a:t> the threshold.</a:t>
            </a:r>
          </a:p>
          <a:p>
            <a:r>
              <a:rPr lang="en-US" sz="2100"/>
              <a:t>(c) N = 10²⁵ / (10¹⁵ × 0.4 × 2.592 × 10⁶) ≈ </a:t>
            </a:r>
            <a:r>
              <a:rPr lang="en-US" sz="2100" b="1">
                <a:solidFill>
                  <a:srgbClr val="2A40E2"/>
                </a:solidFill>
              </a:rPr>
              <a:t>9,650 GPUs</a:t>
            </a:r>
            <a:r>
              <a:rPr lang="en-US" sz="2100"/>
              <a:t>.</a:t>
            </a:r>
          </a:p>
          <a:p>
            <a:r>
              <a:rPr lang="en-US" sz="2100"/>
              <a:t>(d) </a:t>
            </a:r>
            <a:r>
              <a:rPr lang="en-US" sz="2100" b="1">
                <a:solidFill>
                  <a:srgbClr val="2A40E2"/>
                </a:solidFill>
              </a:rPr>
              <a:t>Physical</a:t>
            </a:r>
            <a:r>
              <a:rPr lang="en-US" sz="2100"/>
              <a:t> (rivalrous, trackable), </a:t>
            </a:r>
            <a:r>
              <a:rPr lang="en-US" sz="2100" b="1">
                <a:solidFill>
                  <a:srgbClr val="2A40E2"/>
                </a:solidFill>
              </a:rPr>
              <a:t>quantifiable</a:t>
            </a:r>
            <a:r>
              <a:rPr lang="en-US" sz="2100"/>
              <a:t> (FLOP/s allows thresholds), </a:t>
            </a:r>
            <a:r>
              <a:rPr lang="en-US" sz="2100" b="1">
                <a:solidFill>
                  <a:srgbClr val="2A40E2"/>
                </a:solidFill>
              </a:rPr>
              <a:t>excludable</a:t>
            </a:r>
            <a:r>
              <a:rPr lang="en-US" sz="2100"/>
              <a:t> (few chip firms to regulate).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Explosive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Some researchers argue AI-driven automation could raise growth up to ten times the current growth rate. Suppose the current growth rate is 3 % per year, so AI-driven growth would be 30 % per year. Doubling time = ln 2 / ln(1 + g).</a:t>
            </a:r>
          </a:p>
          <a:p>
            <a:pPr marL="0" indent="0">
              <a:buNone/>
            </a:pPr>
            <a:r>
              <a:rPr lang="en-US" sz="2200"/>
              <a:t>(a) Doubling time at 3 % and at 30 %?</a:t>
            </a:r>
          </a:p>
          <a:p>
            <a:pPr marL="0" indent="0">
              <a:buNone/>
            </a:pPr>
            <a:r>
              <a:rPr lang="en-US" sz="2200"/>
              <a:t>(b) By what factor does the output grow in 10 years in each case?</a:t>
            </a:r>
          </a:p>
          <a:p>
            <a:pPr marL="0" indent="0">
              <a:buNone/>
            </a:pPr>
            <a:r>
              <a:rPr lang="en-US" sz="2200"/>
              <a:t>(c) Bottleneck illustration (Amdahl's law): automation makes 90 % of the work infinitely fast, the other 10 % stays at human speed. What is the maximum speedup of the whole process?</a:t>
            </a:r>
          </a:p>
          <a:p>
            <a:pPr marL="0" indent="0">
              <a:buNone/>
            </a:pPr>
            <a:r>
              <a:rPr lang="en-US" sz="2200"/>
              <a:t>(d) Name the bottleneck concept in which non-automated jobs get more expensive.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Explosive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>
            <a:normAutofit/>
          </a:bodyPr>
          <a:lstStyle/>
          <a:p>
            <a:r>
              <a:rPr lang="en-US" sz="2100"/>
              <a:t>(a) 3 %: ln 2 / ln 1.03 ≈ </a:t>
            </a:r>
            <a:r>
              <a:rPr lang="en-US" sz="2100" b="1">
                <a:solidFill>
                  <a:srgbClr val="2A40E2"/>
                </a:solidFill>
              </a:rPr>
              <a:t>23.4 years</a:t>
            </a:r>
            <a:r>
              <a:rPr lang="en-US" sz="2100"/>
              <a:t>. 30 %: ln 2 / ln 1.3 ≈ </a:t>
            </a:r>
            <a:r>
              <a:rPr lang="en-US" sz="2100" b="1">
                <a:solidFill>
                  <a:srgbClr val="2A40E2"/>
                </a:solidFill>
              </a:rPr>
              <a:t>2.6 years</a:t>
            </a:r>
            <a:r>
              <a:rPr lang="en-US" sz="2100"/>
              <a:t>.</a:t>
            </a:r>
          </a:p>
          <a:p>
            <a:r>
              <a:rPr lang="en-US" sz="2100"/>
              <a:t>(b) 1.03¹⁰ ≈ </a:t>
            </a:r>
            <a:r>
              <a:rPr lang="en-US" sz="2100" b="1">
                <a:solidFill>
                  <a:srgbClr val="2A40E2"/>
                </a:solidFill>
              </a:rPr>
              <a:t>1.34×</a:t>
            </a:r>
            <a:r>
              <a:rPr lang="en-US" sz="2100"/>
              <a:t>; 1.3¹⁰ ≈ </a:t>
            </a:r>
            <a:r>
              <a:rPr lang="en-US" sz="2100" b="1">
                <a:solidFill>
                  <a:srgbClr val="2A40E2"/>
                </a:solidFill>
              </a:rPr>
              <a:t>13.8×</a:t>
            </a:r>
            <a:r>
              <a:rPr lang="en-US" sz="2100"/>
              <a:t>.</a:t>
            </a:r>
          </a:p>
          <a:p>
            <a:r>
              <a:rPr lang="en-US" sz="2100"/>
              <a:t>(c) Speedup = 1 / 0.10 = </a:t>
            </a:r>
            <a:r>
              <a:rPr lang="en-US" sz="2100" b="1">
                <a:solidFill>
                  <a:srgbClr val="2A40E2"/>
                </a:solidFill>
              </a:rPr>
              <a:t>10×</a:t>
            </a:r>
            <a:r>
              <a:rPr lang="en-US" sz="2100"/>
              <a:t>: the non-automated tasks cap the gain.</a:t>
            </a:r>
          </a:p>
          <a:p>
            <a:r>
              <a:rPr lang="en-US" sz="2100"/>
              <a:t>(d) </a:t>
            </a:r>
            <a:r>
              <a:rPr lang="en-US" sz="2100" b="1">
                <a:solidFill>
                  <a:srgbClr val="2A40E2"/>
                </a:solidFill>
              </a:rPr>
              <a:t>Baumol's cost disease</a:t>
            </a:r>
            <a:r>
              <a:rPr lang="en-US" sz="2100"/>
              <a:t>: non-automated jobs may see rising costs, offsetting the overall impact.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6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For each statement write T or F. If it is false, correct it with a few words.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450000"/>
          <a:ext cx="11300000" cy="46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0"/>
                <a:gridCol w="900000"/>
                <a:gridCol w="54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T / 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Correction (if false)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Releasing model weights is a reversible decision: they can be taken back if misuse appears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An AI singleton reduces competitive pressures but is a single point of failure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Shareholder theory says corporations should weigh employees, customers and society equally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Legal liability alone is enough: a company can pay for the damages of an AI-enabled bioweapon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Compute is physical, quantifiable and excludable, so it is a promising target for governance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AI seems defense dominant, since good AIs can always neutralize bad AIs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6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Each statement: 1 point for T/F, 1 point for the correction.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450000"/>
          <a:ext cx="11300000" cy="46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0"/>
                <a:gridCol w="900000"/>
                <a:gridCol w="54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T / 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Correction (if false)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Releasing model weights is a reversible decision: they can be taken back if misuse appears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It is irreversible proliferation; released weights cannot be taken back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An AI singleton reduces competitive pressures but is a single point of failure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—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Shareholder theory says corporations should weigh employees, customers and society equally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That is stakeholder theory; shareholder theory: maximize value for shareholders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Legal liability alone is enough: a company can pay for the damages of an AI-enabled bioweapon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Liability is a limited tool; damages can exceed what a company can pay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Compute is physical, quantifiable and excludable, so it is a promising target for governance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—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AI seems defense dominant, since good AIs can always neutralize bad AIs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AI seems offense dominant (e.g., easier to engineer pandemics than to counteract them)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