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65" r:id="rId19"/>
    <p:sldId id="266" r:id="rId20"/>
    <p:sldId id="267" r:id="rId21"/>
    <p:sldId id="268" r:id="rId22"/>
    <p:sldId id="269" r:id="rId23"/>
    <p:sldId id="270" r:id="rId9"/>
    <p:sldId id="271" r:id="rId8"/>
    <p:sldId id="272" r:id="rId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" Type="http://schemas.openxmlformats.org/officeDocument/2006/relationships/slide" Target="slides/slide17.xml"/><Relationship Id="rId8" Type="http://schemas.openxmlformats.org/officeDocument/2006/relationships/slide" Target="slides/slide16.xml"/><Relationship Id="rId9" Type="http://schemas.openxmlformats.org/officeDocument/2006/relationships/slide" Target="slides/slide15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lang="en-US" sz="3000"/>
              <a:t>CSC 163: Computing, Ethics, and Society</a:t>
            </a:r>
            <a:br>
              <a:rPr lang="en-US" sz="3000"/>
            </a:br>
            <a:r>
              <a:rPr lang="en-US" sz="3000"/>
              <a:t>Chapter 7</a:t>
            </a:r>
            <a:br>
              <a:rPr lang="en-US" sz="3000"/>
            </a:br>
            <a:br>
              <a:rPr lang="en-US" sz="3000"/>
            </a:br>
            <a:br>
              <a:rPr lang="en-US" sz="3000"/>
            </a:br>
            <a:r>
              <a:rPr lang="en-US" sz="3000"/>
              <a:t>Collective Action Problems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Corporate AI race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Two companies each choose D (delay release for safety testing) or R (release now). Payoffs (A, B): (D,D) = (5,5); (D,R) = (0,8); (R,D) = (8,0); (R,R) = (2,2).</a:t>
            </a:r>
          </a:p>
          <a:p>
            <a:pPr marL="0" indent="0">
              <a:buNone/>
            </a:pPr>
            <a:r>
              <a:rPr lang="en-US" sz="2200"/>
              <a:t>(a) Does A have a dominant strategy?</a:t>
            </a:r>
          </a:p>
          <a:p>
            <a:pPr marL="0" indent="0">
              <a:buNone/>
            </a:pPr>
            <a:r>
              <a:rPr lang="en-US" sz="2200"/>
              <a:t>(b) Fill in the table: is the outcome a Nash equilibrium? Pareto efficient?</a:t>
            </a:r>
          </a:p>
          <a:p>
            <a:pPr marL="0" indent="0">
              <a:buNone/>
            </a:pPr>
            <a:r>
              <a:rPr lang="en-US" sz="2200"/>
              <a:t>(c) The game is repeated 5 rounds. A plays Tit-for-Tat (starts with D, then copies B's last move); B always plays R. Total payoff of each?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400000"/>
          <a:ext cx="5000000" cy="32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300000"/>
                <a:gridCol w="1100000"/>
                <a:gridCol w="1300000"/>
                <a:gridCol w="13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Outcome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Payoffs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Nash eq.?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Pareto eff.?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(D,D)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/>
                        <a:t>5, 5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(D,R)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/>
                        <a:t>0, 8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(R,D)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/>
                        <a:t>8, 0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(R,R)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/>
                        <a:t>2, 2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Corporate AI race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Yes: </a:t>
            </a:r>
            <a:r>
              <a:rPr lang="en-US" sz="2100" b="1">
                <a:solidFill>
                  <a:srgbClr val="2A40E2"/>
                </a:solidFill>
              </a:rPr>
              <a:t>R</a:t>
            </a:r>
            <a:r>
              <a:rPr lang="en-US" sz="2100"/>
              <a:t>. If B plays D: 8 &gt; 5; if B plays R: 2 &gt; 0. Same for B.</a:t>
            </a:r>
          </a:p>
          <a:p>
            <a:r>
              <a:rPr lang="en-US" sz="2100"/>
              <a:t>(b) The only Nash equilibrium is </a:t>
            </a:r>
            <a:r>
              <a:rPr lang="en-US" sz="2100" b="1">
                <a:solidFill>
                  <a:srgbClr val="2A40E2"/>
                </a:solidFill>
              </a:rPr>
              <a:t>(R,R) = (2,2)</a:t>
            </a:r>
            <a:r>
              <a:rPr lang="en-US" sz="2100"/>
              <a:t>, and it is the only outcome that is not Pareto efficient: (D,D) = (5,5) is a Pareto improvement.</a:t>
            </a:r>
          </a:p>
          <a:p>
            <a:r>
              <a:rPr lang="en-US" sz="2100"/>
              <a:t>(c) Round 1: (D,R) → A 0, B 8. Rounds 2–5: (R,R) → 2 each. A = 0 + 4 × 2 = </a:t>
            </a:r>
            <a:r>
              <a:rPr lang="en-US" sz="2100" b="1">
                <a:solidFill>
                  <a:srgbClr val="2A40E2"/>
                </a:solidFill>
              </a:rPr>
              <a:t>8</a:t>
            </a:r>
            <a:r>
              <a:rPr lang="en-US" sz="2100"/>
              <a:t>; B = 8 + 4 × 2 = </a:t>
            </a:r>
            <a:r>
              <a:rPr lang="en-US" sz="2100" b="1">
                <a:solidFill>
                  <a:srgbClr val="2A40E2"/>
                </a:solidFill>
              </a:rPr>
              <a:t>16</a:t>
            </a:r>
            <a:r>
              <a:rPr lang="en-US" sz="2100"/>
              <a:t>.</a:t>
            </a:r>
          </a:p>
          <a:p>
            <a:r>
              <a:rPr lang="en-US" sz="2100"/>
              <a:t>Racing dynamics: everyone prefers (D,D), yet defecting is individually rational.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400000"/>
          <a:ext cx="5000000" cy="32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300000"/>
                <a:gridCol w="1100000"/>
                <a:gridCol w="1300000"/>
                <a:gridCol w="13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Outcome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Payoffs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Nash eq.?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Pareto eff.?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(D,D)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/>
                        <a:t>5, 5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No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Yes</a:t>
                      </a:r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(D,R)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/>
                        <a:t>0, 8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No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Yes</a:t>
                      </a:r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(R,D)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/>
                        <a:t>8, 0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No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Yes</a:t>
                      </a:r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/>
                        <a:t>(R,R)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/>
                        <a:t>2, 2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Yes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No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Many-player free riding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10 companies each choose to cooperate (keep safety standards) or defect (cut corners). A defecting company gains +4 for itself and imposes a cost of 1 on every company, including itself. A cooperating company gains and costs nothing.</a:t>
            </a:r>
          </a:p>
          <a:p>
            <a:pPr marL="0" indent="0">
              <a:buNone/>
            </a:pPr>
            <a:r>
              <a:rPr lang="en-US" sz="2200"/>
              <a:t>(a) Exactly one company defects. What is its payoff? What does each other company get?</a:t>
            </a:r>
          </a:p>
          <a:p>
            <a:pPr marL="0" indent="0">
              <a:buNone/>
            </a:pPr>
            <a:r>
              <a:rPr lang="en-US" sz="2200"/>
              <a:t>(b) All 10 defect. What is each company's payoff? Compare with all cooperating.</a:t>
            </a:r>
          </a:p>
          <a:p>
            <a:pPr marL="0" indent="0">
              <a:buNone/>
            </a:pPr>
            <a:r>
              <a:rPr lang="en-US" sz="2200"/>
              <a:t>(c) Is defection individually rational? Is it collectively harmful? Name the type of problem.</a:t>
            </a:r>
          </a:p>
          <a:p>
            <a:pPr marL="0" indent="0">
              <a:buNone/>
            </a:pPr>
            <a:r>
              <a:rPr lang="en-US" sz="2200"/>
              <a:t>(d) Which collective action problems in the deck have this structure? Give two.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Many-player free riding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Defector: +4 − 1 = </a:t>
            </a:r>
            <a:r>
              <a:rPr lang="en-US" sz="2100" b="1">
                <a:solidFill>
                  <a:srgbClr val="2A40E2"/>
                </a:solidFill>
              </a:rPr>
              <a:t>+3</a:t>
            </a:r>
            <a:r>
              <a:rPr lang="en-US" sz="2100"/>
              <a:t>. Each of the other 9: </a:t>
            </a:r>
            <a:r>
              <a:rPr lang="en-US" sz="2100" b="1">
                <a:solidFill>
                  <a:srgbClr val="2A40E2"/>
                </a:solidFill>
              </a:rPr>
              <a:t>−1</a:t>
            </a:r>
            <a:r>
              <a:rPr lang="en-US" sz="2100"/>
              <a:t>.</a:t>
            </a:r>
          </a:p>
          <a:p>
            <a:r>
              <a:rPr lang="en-US" sz="2100"/>
              <a:t>(b) Each defector: 4 − 10 × 1 = </a:t>
            </a:r>
            <a:r>
              <a:rPr lang="en-US" sz="2100" b="1">
                <a:solidFill>
                  <a:srgbClr val="2A40E2"/>
                </a:solidFill>
              </a:rPr>
              <a:t>−6</a:t>
            </a:r>
            <a:r>
              <a:rPr lang="en-US" sz="2100"/>
              <a:t>. If all cooperate: </a:t>
            </a:r>
            <a:r>
              <a:rPr lang="en-US" sz="2100" b="1">
                <a:solidFill>
                  <a:srgbClr val="2A40E2"/>
                </a:solidFill>
              </a:rPr>
              <a:t>0</a:t>
            </a:r>
            <a:r>
              <a:rPr lang="en-US" sz="2100"/>
              <a:t> each. Everyone is worse off.</a:t>
            </a:r>
          </a:p>
          <a:p>
            <a:r>
              <a:rPr lang="en-US" sz="2100"/>
              <a:t>(c) Individually rational: private gain 4 &gt; own share of the cost 1, whatever the others do (dominant strategy). Collectively harmful: total cost 10 per defector &gt; gain 4. A </a:t>
            </a:r>
            <a:r>
              <a:rPr lang="en-US" sz="2100" b="1">
                <a:solidFill>
                  <a:srgbClr val="2A40E2"/>
                </a:solidFill>
              </a:rPr>
              <a:t>collective action problem</a:t>
            </a:r>
            <a:r>
              <a:rPr lang="en-US" sz="2100"/>
              <a:t> (free riding, negative externalities).</a:t>
            </a:r>
          </a:p>
          <a:p>
            <a:r>
              <a:rPr lang="en-US" sz="2100"/>
              <a:t>(d) Examples: military AI arms race, autonomous economy (corporate automation), public health measures during COVID-19, climate change.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Cooperation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5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(a) Name the cooperation mechanism: direct reciprocity, indirect reciprocity, group selection, kin selection, institutions.</a:t>
            </a:r>
          </a:p>
          <a:p>
            <a:pPr marL="0" indent="0">
              <a:buNone/>
            </a:pPr>
            <a:r>
              <a:rPr lang="en-US" sz="2200"/>
              <a:t>(b) Which two of these does the deck argue would fail to make AIs cooperate with humans, and why?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300000"/>
          <a:ext cx="11300000" cy="33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400000"/>
                <a:gridCol w="39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Scenario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Mechanism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Two shopkeepers trade repeatedly, each rewarding the other's past cooperation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5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 seller with a good reputation receives help from strangers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5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 parent shares food with its offspring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5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 team whose members help each other beats rival teams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  <a:tr h="5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An international treaty with an inspection agency mediates cooperation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Cooperation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5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(b) </a:t>
            </a:r>
            <a:r>
              <a:rPr lang="en-US" sz="2100" b="1">
                <a:solidFill>
                  <a:srgbClr val="2A40E2"/>
                </a:solidFill>
              </a:rPr>
              <a:t>Kin selection</a:t>
            </a:r>
            <a:r>
              <a:rPr lang="en-US" sz="2100"/>
              <a:t> fails: AIs have very little information similarity to humans, so the cost outweighs the benefit. </a:t>
            </a:r>
            <a:r>
              <a:rPr lang="en-US" sz="2100" b="1">
                <a:solidFill>
                  <a:srgbClr val="2A40E2"/>
                </a:solidFill>
              </a:rPr>
              <a:t>Group selection</a:t>
            </a:r>
            <a:r>
              <a:rPr lang="en-US" sz="2100"/>
              <a:t> fails: AIs would have in-group bias towards other AIs, and against humans by exclusion.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300000"/>
          <a:ext cx="11300000" cy="33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400000"/>
                <a:gridCol w="39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Scenario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/>
                        <a:t>Mechanism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Two shopkeepers trade repeatedly, each rewarding the other's past cooperation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Direct reciprocity</a:t>
                      </a:r>
                    </a:p>
                  </a:txBody>
                  <a:tcPr marL="60000" marR="60000" marT="25000" marB="25000" anchor="ctr"/>
                </a:tc>
              </a:tr>
              <a:tr h="5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 seller with a good reputation receives help from strangers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Indirect reciprocity</a:t>
                      </a:r>
                    </a:p>
                  </a:txBody>
                  <a:tcPr marL="60000" marR="60000" marT="25000" marB="25000" anchor="ctr"/>
                </a:tc>
              </a:tr>
              <a:tr h="5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 parent shares food with its offspring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Kin selection</a:t>
                      </a:r>
                    </a:p>
                  </a:txBody>
                  <a:tcPr marL="60000" marR="60000" marT="25000" marB="25000" anchor="ctr"/>
                </a:tc>
              </a:tr>
              <a:tr h="5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 team whose members help each other beats rival teams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Group selection</a:t>
                      </a:r>
                    </a:p>
                  </a:txBody>
                  <a:tcPr marL="60000" marR="60000" marT="25000" marB="25000" anchor="ctr"/>
                </a:tc>
              </a:tr>
              <a:tr h="5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/>
                        <a:t>An international treaty with an inspection agency mediates cooperation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700" b="1">
                          <a:solidFill>
                            <a:srgbClr val="2A40E2"/>
                          </a:solidFill>
                        </a:rPr>
                        <a:t>Institutions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Conflict and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8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1700"/>
              <a:t>Match each statement with a conflict factor (power shifts, first strike advantage, issue indivisibility, information problems, inequality) or a Lewontin condition (variation, retention, differential fitness).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650000"/>
          <a:ext cx="11300000" cy="44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400000"/>
                <a:gridCol w="39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Factor / condition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Rapid AI progress shifts the balance of military capability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Whoever strikes the other's datacenters first reduces its retaliation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Both sides want the same GPU server; it cannot be split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Each side misjudges the other's capabilities and intentions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Income and educational inequality predict crime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AI models differ in size, data and architecture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new model is fine-tuned from an earlier model's architecture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Users adopt some models much more than others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Conflict and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8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Lewontin's three conditions (variation, retention, differential fitness) are necessary and sufficient for evolution by natural selection: advanced AI satisfies them.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650000"/>
          <a:ext cx="11300000" cy="44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400000"/>
                <a:gridCol w="39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Factor / condition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Rapid AI progress shifts the balance of military capability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Power shifts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Whoever strikes the other's datacenters first reduces its retaliation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First strike advantage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Both sides want the same GPU server; it cannot be split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Issue indivisibility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Each side misjudges the other's capabilities and intentions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Information problems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Income and educational inequality predict crime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Inequality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AI models differ in size, data and architecture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Variation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new model is fine-tuned from an earlier model's architecture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Retention</a:t>
                      </a:r>
                    </a:p>
                  </a:txBody>
                  <a:tcPr marL="60000" marR="60000" marT="25000" marB="25000" anchor="ctr"/>
                </a:tc>
              </a:tr>
              <a:tr h="5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Users adopt some models much more than others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Differential fitness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