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10"/>
    <p:sldId id="265" r:id="rId19"/>
    <p:sldId id="266" r:id="rId20"/>
    <p:sldId id="267" r:id="rId21"/>
    <p:sldId id="268" r:id="rId22"/>
    <p:sldId id="269" r:id="rId23"/>
    <p:sldId id="270" r:id="rId9"/>
    <p:sldId id="271" r:id="rId8"/>
    <p:sldId id="272" r:id="rId7"/>
  </p:sldIdLst>
  <p:sldSz cx="12192000" cy="6858000"/>
  <p:notesSz cx="9601200" cy="73152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b="1" kern="1200">
        <a:solidFill>
          <a:schemeClr val="tx1"/>
        </a:solidFill>
        <a:latin typeface="Comic Sans M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FAA"/>
    <a:srgbClr val="FF0000"/>
    <a:srgbClr val="2A40E2"/>
    <a:srgbClr val="BCFFBC"/>
    <a:srgbClr val="F430AB"/>
    <a:srgbClr val="A18623"/>
    <a:srgbClr val="9E7800"/>
    <a:srgbClr val="C49500"/>
    <a:srgbClr val="E6E703"/>
    <a:srgbClr val="72AA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F134B6-D37D-4D2B-9A35-B8F225AC66B4}" v="3" dt="2025-10-17T01:22:21.469"/>
  </p1510:revLst>
</p1510:revInfo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91" autoAdjust="0"/>
    <p:restoredTop sz="82745" autoAdjust="0"/>
  </p:normalViewPr>
  <p:slideViewPr>
    <p:cSldViewPr>
      <p:cViewPr varScale="1">
        <p:scale>
          <a:sx n="68" d="100"/>
          <a:sy n="68" d="100"/>
        </p:scale>
        <p:origin x="437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805"/>
    </p:cViewPr>
  </p:sorter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7" Type="http://schemas.openxmlformats.org/officeDocument/2006/relationships/slide" Target="slides/slide17.xml"/><Relationship Id="rId8" Type="http://schemas.openxmlformats.org/officeDocument/2006/relationships/slide" Target="slides/slide16.xml"/><Relationship Id="rId9" Type="http://schemas.openxmlformats.org/officeDocument/2006/relationships/slide" Target="slides/slide15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21" Type="http://schemas.openxmlformats.org/officeDocument/2006/relationships/slide" Target="slides/slide12.xml"/><Relationship Id="rId22" Type="http://schemas.openxmlformats.org/officeDocument/2006/relationships/slide" Target="slides/slide13.xml"/><Relationship Id="rId23" Type="http://schemas.openxmlformats.org/officeDocument/2006/relationships/slide" Target="slides/slide14.xml"/><Relationship Id="rId24" Type="http://schemas.openxmlformats.org/officeDocument/2006/relationships/notesMaster" Target="notesMasters/notesMaster1.xml"/><Relationship Id="rId25" Type="http://schemas.openxmlformats.org/officeDocument/2006/relationships/handoutMaster" Target="handoutMasters/handout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30" Type="http://schemas.microsoft.com/office/2016/11/relationships/changesInfo" Target="changesInfos/changesInfo1.xml"/><Relationship Id="rId3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Zonghua Gu" userId="9a7e1853e1951ef5" providerId="LiveId" clId="{CF1FAA12-072C-4ED5-BA76-0FFFAEFDB88A}"/>
    <pc:docChg chg="custSel modSld">
      <pc:chgData name="Zonghua Gu" userId="9a7e1853e1951ef5" providerId="LiveId" clId="{CF1FAA12-072C-4ED5-BA76-0FFFAEFDB88A}" dt="2025-10-17T01:22:23.049" v="46" actId="20577"/>
      <pc:docMkLst>
        <pc:docMk/>
      </pc:docMkLst>
      <pc:sldChg chg="modSp mod">
        <pc:chgData name="Zonghua Gu" userId="9a7e1853e1951ef5" providerId="LiveId" clId="{CF1FAA12-072C-4ED5-BA76-0FFFAEFDB88A}" dt="2025-09-26T00:33:07.077" v="1" actId="20577"/>
        <pc:sldMkLst>
          <pc:docMk/>
          <pc:sldMk cId="3198402123" sldId="381"/>
        </pc:sldMkLst>
        <pc:spChg chg="mod">
          <ac:chgData name="Zonghua Gu" userId="9a7e1853e1951ef5" providerId="LiveId" clId="{CF1FAA12-072C-4ED5-BA76-0FFFAEFDB88A}" dt="2025-09-26T00:33:07.077" v="1" actId="20577"/>
          <ac:spMkLst>
            <pc:docMk/>
            <pc:sldMk cId="3198402123" sldId="381"/>
            <ac:spMk id="22" creationId="{E6AF71B3-F5D1-B2DE-B835-5C8208F44553}"/>
          </ac:spMkLst>
        </pc:spChg>
      </pc:sldChg>
      <pc:sldChg chg="modSp mod">
        <pc:chgData name="Zonghua Gu" userId="9a7e1853e1951ef5" providerId="LiveId" clId="{CF1FAA12-072C-4ED5-BA76-0FFFAEFDB88A}" dt="2025-10-17T01:20:09.875" v="29" actId="20577"/>
        <pc:sldMkLst>
          <pc:docMk/>
          <pc:sldMk cId="3823801097" sldId="420"/>
        </pc:sldMkLst>
        <pc:spChg chg="mod">
          <ac:chgData name="Zonghua Gu" userId="9a7e1853e1951ef5" providerId="LiveId" clId="{CF1FAA12-072C-4ED5-BA76-0FFFAEFDB88A}" dt="2025-10-17T01:20:09.875" v="29" actId="20577"/>
          <ac:spMkLst>
            <pc:docMk/>
            <pc:sldMk cId="3823801097" sldId="420"/>
            <ac:spMk id="7" creationId="{8BDE5981-C58E-1D2C-A988-FFF28496CD9B}"/>
          </ac:spMkLst>
        </pc:spChg>
      </pc:sldChg>
      <pc:sldChg chg="modSp mod">
        <pc:chgData name="Zonghua Gu" userId="9a7e1853e1951ef5" providerId="LiveId" clId="{CF1FAA12-072C-4ED5-BA76-0FFFAEFDB88A}" dt="2025-10-17T01:21:42.124" v="41" actId="20577"/>
        <pc:sldMkLst>
          <pc:docMk/>
          <pc:sldMk cId="937329881" sldId="1384"/>
        </pc:sldMkLst>
        <pc:spChg chg="mod">
          <ac:chgData name="Zonghua Gu" userId="9a7e1853e1951ef5" providerId="LiveId" clId="{CF1FAA12-072C-4ED5-BA76-0FFFAEFDB88A}" dt="2025-10-17T01:21:42.124" v="41" actId="20577"/>
          <ac:spMkLst>
            <pc:docMk/>
            <pc:sldMk cId="937329881" sldId="1384"/>
            <ac:spMk id="3" creationId="{C96CE106-EFF2-89A6-A94C-94BA0CA70C60}"/>
          </ac:spMkLst>
        </pc:spChg>
      </pc:sldChg>
      <pc:sldChg chg="modSp mod">
        <pc:chgData name="Zonghua Gu" userId="9a7e1853e1951ef5" providerId="LiveId" clId="{CF1FAA12-072C-4ED5-BA76-0FFFAEFDB88A}" dt="2025-10-17T01:22:04.667" v="43" actId="20577"/>
        <pc:sldMkLst>
          <pc:docMk/>
          <pc:sldMk cId="210011671" sldId="1386"/>
        </pc:sldMkLst>
        <pc:spChg chg="mod">
          <ac:chgData name="Zonghua Gu" userId="9a7e1853e1951ef5" providerId="LiveId" clId="{CF1FAA12-072C-4ED5-BA76-0FFFAEFDB88A}" dt="2025-10-17T01:22:04.667" v="43" actId="20577"/>
          <ac:spMkLst>
            <pc:docMk/>
            <pc:sldMk cId="210011671" sldId="1386"/>
            <ac:spMk id="3" creationId="{2C890D62-C0BE-DA6D-366C-8F725FB1BCE9}"/>
          </ac:spMkLst>
        </pc:spChg>
      </pc:sldChg>
      <pc:sldChg chg="modSp mod">
        <pc:chgData name="Zonghua Gu" userId="9a7e1853e1951ef5" providerId="LiveId" clId="{CF1FAA12-072C-4ED5-BA76-0FFFAEFDB88A}" dt="2025-10-17T01:22:23.049" v="46" actId="20577"/>
        <pc:sldMkLst>
          <pc:docMk/>
          <pc:sldMk cId="2996913365" sldId="1388"/>
        </pc:sldMkLst>
        <pc:spChg chg="mod">
          <ac:chgData name="Zonghua Gu" userId="9a7e1853e1951ef5" providerId="LiveId" clId="{CF1FAA12-072C-4ED5-BA76-0FFFAEFDB88A}" dt="2025-10-17T01:22:23.049" v="46" actId="20577"/>
          <ac:spMkLst>
            <pc:docMk/>
            <pc:sldMk cId="2996913365" sldId="1388"/>
            <ac:spMk id="3" creationId="{E9304C07-65AC-81BF-04CE-B8BAC4C0342A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4387622" y="6956427"/>
            <a:ext cx="827553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>
                <a:latin typeface="Gill Sans Light" charset="0"/>
                <a:cs typeface="Gill Sans Light" charset="0"/>
              </a:rPr>
              <a:t>Page </a:t>
            </a:r>
            <a:fld id="{073744B8-EF17-EB47-B355-93F8159194C2}" type="slidenum">
              <a:rPr lang="en-US" sz="1300" b="0">
                <a:latin typeface="Gill Sans Light" charset="0"/>
                <a:cs typeface="Gill Sans Light" charset="0"/>
              </a:rPr>
              <a:pPr algn="ctr" defTabSz="917113">
                <a:lnSpc>
                  <a:spcPct val="90000"/>
                </a:lnSpc>
              </a:pPr>
              <a:t>‹#›</a:t>
            </a:fld>
            <a:endParaRPr lang="en-US" sz="1300" b="0">
              <a:latin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4449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4373194" y="6956427"/>
            <a:ext cx="856407" cy="274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268" tIns="46975" rIns="92268" bIns="46975">
            <a:spAutoFit/>
          </a:bodyPr>
          <a:lstStyle/>
          <a:p>
            <a:pPr algn="ctr" defTabSz="917113">
              <a:lnSpc>
                <a:spcPct val="90000"/>
              </a:lnSpc>
            </a:pPr>
            <a:r>
              <a:rPr lang="en-US" sz="1300" b="0"/>
              <a:t>Page </a:t>
            </a:r>
            <a:fld id="{6D259941-7246-4245-A40C-55C6F952DF9E}" type="slidenum">
              <a:rPr lang="en-US" sz="1300" b="0"/>
              <a:pPr algn="ctr" defTabSz="917113">
                <a:lnSpc>
                  <a:spcPct val="90000"/>
                </a:lnSpc>
              </a:pPr>
              <a:t>‹#›</a:t>
            </a:fld>
            <a:endParaRPr lang="en-US" sz="1300" b="0"/>
          </a:p>
        </p:txBody>
      </p:sp>
      <p:sp>
        <p:nvSpPr>
          <p:cNvPr id="65539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7688"/>
            <a:ext cx="4876800" cy="274478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2" name="Rectangle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81115" y="3475043"/>
            <a:ext cx="703897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5622" tIns="46975" rIns="95622" bIns="4697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Body Text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51077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ＭＳ Ｐゴシック" charset="0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3006919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 i="0">
                <a:latin typeface="Gill Sans" charset="0"/>
                <a:ea typeface="Gill Sans" charset="0"/>
                <a:cs typeface="Gill Sans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1pPr>
            <a:lvl2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2pPr>
            <a:lvl3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3pPr>
            <a:lvl4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4pPr>
            <a:lvl5pPr>
              <a:defRPr sz="2400" b="0" i="0">
                <a:latin typeface="Gill Sans" panose="020B0502020104020203"/>
                <a:ea typeface="Gill Sans" panose="020B0502020104020203"/>
                <a:cs typeface="Gill Sans" panose="020B0502020104020203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921896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5458815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36857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3048753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6387832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9764620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946313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0095112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21120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152400"/>
            <a:ext cx="2641600" cy="5867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52400"/>
            <a:ext cx="7721600" cy="5867400"/>
          </a:xfrm>
        </p:spPr>
        <p:txBody>
          <a:bodyPr vert="eaVer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919027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50400" cy="533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128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181600" cy="51054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1692831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09600" y="5334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48400" y="1917701"/>
            <a:ext cx="5435600" cy="2074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096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8400" y="4144963"/>
            <a:ext cx="5435600" cy="20748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9042400" y="6364288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27A0A33-D1BC-4593-884F-3C34146062B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1"/>
          </p:nvPr>
        </p:nvSpPr>
        <p:spPr>
          <a:xfrm>
            <a:off x="609600" y="6364288"/>
            <a:ext cx="5852584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 © </a:t>
            </a:r>
            <a:r>
              <a:rPr lang="en-US" err="1"/>
              <a:t>Zonghua</a:t>
            </a:r>
            <a:r>
              <a:rPr lang="en-US"/>
              <a:t> </a:t>
            </a:r>
            <a:r>
              <a:rPr lang="en-US" err="1"/>
              <a:t>Gu</a:t>
            </a:r>
            <a:r>
              <a:rPr lang="en-US"/>
              <a:t>, CMPT 300, Fall 2011 </a:t>
            </a:r>
          </a:p>
        </p:txBody>
      </p:sp>
    </p:spTree>
    <p:extLst>
      <p:ext uri="{BB962C8B-B14F-4D97-AF65-F5344CB8AC3E}">
        <p14:creationId xmlns:p14="http://schemas.microsoft.com/office/powerpoint/2010/main" val="391295388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20800" y="152400"/>
            <a:ext cx="9550400" cy="533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Slide 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12800" y="914400"/>
            <a:ext cx="10566400" cy="51054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pattFill prst="narHorz">
                  <a:fgClr>
                    <a:schemeClr val="tx1"/>
                  </a:fgClr>
                  <a:bgClr>
                    <a:schemeClr val="bg1"/>
                  </a:bgClr>
                </a:patt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0478" tIns="44445" rIns="90478" bIns="444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Body Text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30" name="Line 6"/>
          <p:cNvSpPr>
            <a:spLocks noChangeShapeType="1"/>
          </p:cNvSpPr>
          <p:nvPr userDrawn="1"/>
        </p:nvSpPr>
        <p:spPr bwMode="auto">
          <a:xfrm>
            <a:off x="1320800" y="685800"/>
            <a:ext cx="9550400" cy="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>
              <a:defRPr/>
            </a:pPr>
            <a:endParaRPr lang="en-US">
              <a:ea typeface="Arial" charset="0"/>
              <a:cs typeface="Arial" charset="0"/>
            </a:endParaRPr>
          </a:p>
        </p:txBody>
      </p:sp>
      <p:sp>
        <p:nvSpPr>
          <p:cNvPr id="2" name="Plassholder for lysbildenummer 5">
            <a:extLst>
              <a:ext uri="{FF2B5EF4-FFF2-40B4-BE49-F238E27FC236}">
                <a16:creationId xmlns:a16="http://schemas.microsoft.com/office/drawing/2014/main" id="{C1122AA0-51BA-FB92-7E72-DEDEC17FA8AB}"/>
              </a:ext>
            </a:extLst>
          </p:cNvPr>
          <p:cNvSpPr txBox="1">
            <a:spLocks/>
          </p:cNvSpPr>
          <p:nvPr userDrawn="1"/>
        </p:nvSpPr>
        <p:spPr>
          <a:xfrm>
            <a:off x="11734800" y="6492875"/>
            <a:ext cx="456108" cy="365125"/>
          </a:xfrm>
          <a:prstGeom prst="rect">
            <a:avLst/>
          </a:prstGeom>
        </p:spPr>
        <p:txBody>
          <a:bodyPr/>
          <a:lstStyle>
            <a:defPPr>
              <a:defRPr lang="nb-NO"/>
            </a:defPPr>
            <a:lvl1pPr marL="0" algn="l" defTabSz="4572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91853A39-49B3-554A-AE82-85611CEBD8E3}" type="slidenum">
              <a:rPr lang="nb-NO" sz="1400" b="0" i="0" smtClean="0">
                <a:solidFill>
                  <a:schemeClr val="tx1"/>
                </a:solidFill>
                <a:latin typeface="Arial"/>
                <a:cs typeface="Arial"/>
              </a:rPr>
              <a:pPr algn="ctr"/>
              <a:t>‹#›</a:t>
            </a:fld>
            <a:endParaRPr lang="nb-NO" sz="1400" b="0" i="0" dirty="0">
              <a:solidFill>
                <a:schemeClr val="tx1"/>
              </a:solidFill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8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  <p:sldLayoutId id="2147483737" r:id="rId12"/>
    <p:sldLayoutId id="2147483739" r:id="rId13"/>
  </p:sldLayoutIdLst>
  <p:transition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>
          <a:solidFill>
            <a:srgbClr val="2A40E2"/>
          </a:solidFill>
          <a:latin typeface="Gill Sans" charset="0"/>
          <a:ea typeface="ＭＳ Ｐゴシック" charset="0"/>
          <a:cs typeface="Gill Sans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2A40E2"/>
          </a:solidFill>
          <a:latin typeface="Comic Sans MS" pitchFamily="66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400">
          <a:solidFill>
            <a:schemeClr val="tx1"/>
          </a:solidFill>
          <a:latin typeface="Gill Sans" charset="0"/>
          <a:ea typeface="ＭＳ Ｐゴシック" charset="0"/>
          <a:cs typeface="Gill Sans" charset="0"/>
        </a:defRPr>
      </a:lvl1pPr>
      <a:lvl2pPr marL="6858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2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2pPr>
      <a:lvl3pPr marL="1143000" indent="-2286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»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3pPr>
      <a:lvl4pPr marL="1543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4pPr>
      <a:lvl5pPr marL="20002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>
          <a:solidFill>
            <a:schemeClr val="tx1"/>
          </a:solidFill>
          <a:latin typeface="Gill Sans" charset="0"/>
          <a:ea typeface="Gill Sans" charset="0"/>
          <a:cs typeface="Gill Sans" charset="0"/>
        </a:defRPr>
      </a:lvl5pPr>
      <a:lvl6pPr marL="24574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6pPr>
      <a:lvl7pPr marL="29146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7pPr>
      <a:lvl8pPr marL="33718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8pPr>
      <a:lvl9pPr marL="382905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–"/>
        <a:defRPr sz="2000" b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1295400"/>
            <a:ext cx="10439400" cy="2057400"/>
          </a:xfrm>
        </p:spPr>
        <p:txBody>
          <a:bodyPr/>
          <a:lstStyle/>
          <a:p>
            <a:r>
              <a:rPr lang="en-US" sz="3000"/>
              <a:t>CSC 163: Computing, Ethics, and Society</a:t>
            </a:r>
            <a:br>
              <a:rPr lang="en-US" sz="3000"/>
            </a:br>
            <a:r>
              <a:rPr lang="en-US" sz="3000"/>
              <a:t>Chapter 6</a:t>
            </a:r>
            <a:br>
              <a:rPr lang="en-US" sz="3000"/>
            </a:br>
            <a:br>
              <a:rPr lang="en-US" sz="3000"/>
            </a:br>
            <a:br>
              <a:rPr lang="en-US" sz="3000"/>
            </a:br>
            <a:r>
              <a:rPr lang="en-US" sz="3000"/>
              <a:t>Beneficial AI and Machine Ethics Exercises Solution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4191000"/>
            <a:ext cx="8001000" cy="1447800"/>
          </a:xfrm>
        </p:spPr>
        <p:txBody>
          <a:bodyPr/>
          <a:lstStyle/>
          <a:p>
            <a:pPr marL="285750" indent="-285750"/>
            <a:r>
              <a:t>Department of Computer Science, </a:t>
            </a:r>
          </a:p>
          <a:p>
            <a:pPr marL="285750" indent="-285750"/>
            <a:r>
              <a:t>Hofstra University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Fairness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A risk tool flags people as high risk. Confusion counts (positive = flagged high risk):</a:t>
            </a:r>
          </a:p>
          <a:p>
            <a:pPr marL="0" indent="0">
              <a:buNone/>
            </a:pPr>
            <a:r>
              <a:rPr lang="en-US" sz="2200"/>
              <a:t>Group A: TP 30, FP 10, FN 10, TN 50.</a:t>
            </a:r>
          </a:p>
          <a:p>
            <a:pPr marL="0" indent="0">
              <a:buNone/>
            </a:pPr>
            <a:r>
              <a:rPr lang="en-US" sz="2200"/>
              <a:t>Group B: TP 45, FP 15, FN 10, TN 30.</a:t>
            </a:r>
          </a:p>
          <a:p>
            <a:pPr marL="0" indent="0">
              <a:buNone/>
            </a:pPr>
            <a:r>
              <a:rPr lang="en-US" sz="2200"/>
              <a:t>(a) Fill in the table. Equal across groups?</a:t>
            </a:r>
          </a:p>
          <a:p>
            <a:pPr marL="0" indent="0">
              <a:buNone/>
            </a:pPr>
            <a:r>
              <a:rPr lang="en-US" sz="2200"/>
              <a:t>(b) Which of the three definitions (statistical parity, equalized odds, calibration) does the tool satisfy?</a:t>
            </a:r>
          </a:p>
          <a:p>
            <a:pPr marL="0" indent="0">
              <a:buNone/>
            </a:pPr>
            <a:r>
              <a:rPr lang="en-US" sz="2200"/>
              <a:t>(c) How does this relate to the COMPAS dispute?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300000"/>
          <a:ext cx="5000000" cy="31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200000"/>
                <a:gridCol w="900000"/>
                <a:gridCol w="900000"/>
                <a:gridCol w="10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Metric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A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B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Equal?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Positive rate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6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False positive rate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6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False negative rate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  <a:tr h="6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Precision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5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Fairness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Positive rate = (TP+FP)/N; FPR = FP/(FP+TN); FNR = FN/(FN+TP); precision = TP/(TP+FP).</a:t>
            </a:r>
          </a:p>
          <a:p>
            <a:r>
              <a:rPr lang="en-US" sz="2100"/>
              <a:t>(b) Only </a:t>
            </a:r>
            <a:r>
              <a:rPr lang="en-US" sz="2100" b="1">
                <a:solidFill>
                  <a:srgbClr val="2A40E2"/>
                </a:solidFill>
              </a:rPr>
              <a:t>calibration</a:t>
            </a:r>
            <a:r>
              <a:rPr lang="en-US" sz="2100"/>
              <a:t>: precision is 75 % in both groups. Positive rate (40 % vs 60 %), FPR and FNR differ, so statistical parity and equalized odds fail.</a:t>
            </a:r>
          </a:p>
          <a:p>
            <a:r>
              <a:rPr lang="en-US" sz="2100"/>
              <a:t>(c) COMPAS: claim of bias (unequal error rates) vs counterclaim of fairness (calibrated). Both can be true, since the definitions are usually incompatible (impossibility theorem).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300000"/>
          <a:ext cx="5000000" cy="31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2200000"/>
                <a:gridCol w="900000"/>
                <a:gridCol w="900000"/>
                <a:gridCol w="10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Metric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A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B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/>
                        <a:t>Equal?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6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Positive rate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40 %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60 %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No</a:t>
                      </a:r>
                    </a:p>
                  </a:txBody>
                  <a:tcPr marL="60000" marR="60000" marT="25000" marB="25000" anchor="ctr"/>
                </a:tc>
              </a:tr>
              <a:tr h="6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False positive rate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16.7 %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33.3 %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No</a:t>
                      </a:r>
                    </a:p>
                  </a:txBody>
                  <a:tcPr marL="60000" marR="60000" marT="25000" marB="25000" anchor="ctr"/>
                </a:tc>
              </a:tr>
              <a:tr h="6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False negative rate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25 %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18.2 %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No</a:t>
                      </a:r>
                    </a:p>
                  </a:txBody>
                  <a:tcPr marL="60000" marR="60000" marT="25000" marB="25000" anchor="ctr"/>
                </a:tc>
              </a:tr>
              <a:tr h="68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500" b="1"/>
                        <a:t>Precision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75 %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75 %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500" b="1">
                          <a:solidFill>
                            <a:srgbClr val="2A40E2"/>
                          </a:solidFill>
                        </a:rPr>
                        <a:t>Yes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Gini coefficient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Gini coefficient: G = Σᵢ Σⱼ |xᵢ − xⱼ| / (2 n² x̄), the sum over all ordered pairs; 0 = perfect equality.</a:t>
            </a:r>
          </a:p>
          <a:p>
            <a:pPr marL="0" indent="0">
              <a:buNone/>
            </a:pPr>
            <a:r>
              <a:rPr lang="en-US" sz="2200"/>
              <a:t>Five households' incomes (k$): before automation 10, 10, 10, 10, 60. After automation (GPU owners capture the value) 5, 5, 5, 5, 80.</a:t>
            </a:r>
          </a:p>
          <a:p>
            <a:pPr marL="0" indent="0">
              <a:buNone/>
            </a:pPr>
            <a:r>
              <a:rPr lang="en-US" sz="2200"/>
              <a:t>(a) Compute the mean and the Gini coefficient before and after.</a:t>
            </a:r>
          </a:p>
          <a:p>
            <a:pPr marL="0" indent="0">
              <a:buNone/>
            </a:pPr>
            <a:r>
              <a:rPr lang="en-US" sz="2200"/>
              <a:t>(b) Name the market failure: (i) a lender exploits what the borrower does not know; (ii) one firm is big enough to set the price; (iii) a data center's pollution harms neighbors who are not its customers.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21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800000"/>
                <a:gridCol w="1500000"/>
                <a:gridCol w="1700000"/>
              </a:tblGrid>
              <a:tr h="520000">
                <a:tc>
                  <a:txBody>
                    <a:bodyPr wrap="square"/>
                    <a:lstStyle/>
                    <a:p>
                      <a:pPr algn="l"/>
                      <a:endParaRPr lang="en-US" sz="1900"/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Mean (k$)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Gini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8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900" b="1"/>
                        <a:t>Before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</a:tr>
              <a:tr h="8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900" b="1"/>
                        <a:t>After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9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Gini coefficient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Before: x̄ = 20; the sum over ordered pairs = 2 × 4 × 50 = 400; G = 400 / (2 × 25 × 20) = </a:t>
            </a:r>
            <a:r>
              <a:rPr lang="en-US" sz="2100" b="1">
                <a:solidFill>
                  <a:srgbClr val="2A40E2"/>
                </a:solidFill>
              </a:rPr>
              <a:t>0.40</a:t>
            </a:r>
            <a:r>
              <a:rPr lang="en-US" sz="2100"/>
              <a:t>.</a:t>
            </a:r>
          </a:p>
          <a:p>
            <a:r>
              <a:rPr lang="en-US" sz="2100"/>
              <a:t>After: x̄ = 20; sum = 2 × 4 × 75 = 600; G = 600 / 1000 = </a:t>
            </a:r>
            <a:r>
              <a:rPr lang="en-US" sz="2100" b="1">
                <a:solidFill>
                  <a:srgbClr val="2A40E2"/>
                </a:solidFill>
              </a:rPr>
              <a:t>0.60</a:t>
            </a:r>
            <a:r>
              <a:rPr lang="en-US" sz="2100"/>
              <a:t>. Same mean, higher inequality.</a:t>
            </a:r>
          </a:p>
          <a:p>
            <a:r>
              <a:rPr lang="en-US" sz="2100"/>
              <a:t>(b) (i) </a:t>
            </a:r>
            <a:r>
              <a:rPr lang="en-US" sz="2100" b="1">
                <a:solidFill>
                  <a:srgbClr val="2A40E2"/>
                </a:solidFill>
              </a:rPr>
              <a:t>information asymmetry</a:t>
            </a:r>
            <a:r>
              <a:rPr lang="en-US" sz="2100"/>
              <a:t>; (ii) </a:t>
            </a:r>
            <a:r>
              <a:rPr lang="en-US" sz="2100" b="1">
                <a:solidFill>
                  <a:srgbClr val="2A40E2"/>
                </a:solidFill>
              </a:rPr>
              <a:t>monopoly</a:t>
            </a:r>
            <a:r>
              <a:rPr lang="en-US" sz="2100"/>
              <a:t>; (iii) </a:t>
            </a:r>
            <a:r>
              <a:rPr lang="en-US" sz="2100" b="1">
                <a:solidFill>
                  <a:srgbClr val="2A40E2"/>
                </a:solidFill>
              </a:rPr>
              <a:t>externality</a:t>
            </a:r>
            <a:r>
              <a:rPr lang="en-US" sz="2100"/>
              <a:t>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212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800000"/>
                <a:gridCol w="1500000"/>
                <a:gridCol w="1700000"/>
              </a:tblGrid>
              <a:tr h="520000">
                <a:tc>
                  <a:txBody>
                    <a:bodyPr wrap="square"/>
                    <a:lstStyle/>
                    <a:p>
                      <a:pPr algn="l"/>
                      <a:endParaRPr lang="en-US" sz="1900"/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Mean (k$)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/>
                        <a:t>Gini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8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900" b="1"/>
                        <a:t>Before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0.40</a:t>
                      </a:r>
                    </a:p>
                  </a:txBody>
                  <a:tcPr marL="60000" marR="60000" marT="25000" marB="25000" anchor="ctr"/>
                </a:tc>
              </a:tr>
              <a:tr h="80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900" b="1"/>
                        <a:t>After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900" b="1">
                          <a:solidFill>
                            <a:srgbClr val="2A40E2"/>
                          </a:solidFill>
                        </a:rPr>
                        <a:t>0.60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Moral uncertainty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An AI must choose among three options under moral uncertainty. Its credences: 60 % utilitarianism, 40 % deontology. Choice-worthiness of each option under each theory is in the table.</a:t>
            </a:r>
          </a:p>
          <a:p>
            <a:pPr marL="0" indent="0">
              <a:buNone/>
            </a:pPr>
            <a:r>
              <a:rPr lang="en-US" sz="2200"/>
              <a:t>(a) Compute the expected choice-worthiness (ECW) of each option.</a:t>
            </a:r>
          </a:p>
          <a:p>
            <a:pPr marL="0" indent="0">
              <a:buNone/>
            </a:pPr>
            <a:r>
              <a:rPr lang="en-US" sz="2200"/>
              <a:t>(b) Which option does “My Favorite Theory” choose? Which does “Maximize Expected Choice-Worthiness” choose?</a:t>
            </a:r>
          </a:p>
          <a:p>
            <a:pPr marL="0" indent="0">
              <a:buNone/>
            </a:pPr>
            <a:r>
              <a:rPr lang="en-US" sz="2200"/>
              <a:t>(c) Which approach would let several stakeholder AIs negotiate and vote?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26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1300000"/>
                <a:gridCol w="1300000"/>
                <a:gridCol w="12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Option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Utilit. (0.6)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Deont. (0.4)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ECW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A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−20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B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C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endParaRPr lang="en-US" sz="18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Moral uncertainty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800000"/>
            <a:ext cx="6300000" cy="5500000"/>
          </a:xfrm>
        </p:spPr>
        <p:txBody>
          <a:bodyPr wrap="square">
            <a:normAutofit/>
          </a:bodyPr>
          <a:lstStyle/>
          <a:p>
            <a:r>
              <a:rPr lang="en-US" sz="2100"/>
              <a:t>(a) ECW = 0.6 × U + 0.4 × D. A: 6 − 8 = </a:t>
            </a:r>
            <a:r>
              <a:rPr lang="en-US" sz="2100" b="1">
                <a:solidFill>
                  <a:srgbClr val="2A40E2"/>
                </a:solidFill>
              </a:rPr>
              <a:t>−2.0</a:t>
            </a:r>
            <a:r>
              <a:rPr lang="en-US" sz="2100"/>
              <a:t>; B: 3.6 + 1.6 = </a:t>
            </a:r>
            <a:r>
              <a:rPr lang="en-US" sz="2100" b="1">
                <a:solidFill>
                  <a:srgbClr val="2A40E2"/>
                </a:solidFill>
              </a:rPr>
              <a:t>5.2</a:t>
            </a:r>
            <a:r>
              <a:rPr lang="en-US" sz="2100"/>
              <a:t>; C: </a:t>
            </a:r>
            <a:r>
              <a:rPr lang="en-US" sz="2100" b="1">
                <a:solidFill>
                  <a:srgbClr val="2A40E2"/>
                </a:solidFill>
              </a:rPr>
              <a:t>0</a:t>
            </a:r>
            <a:r>
              <a:rPr lang="en-US" sz="2100"/>
              <a:t>.</a:t>
            </a:r>
          </a:p>
          <a:p>
            <a:r>
              <a:rPr lang="en-US" sz="2100"/>
              <a:t>(b) My Favorite Theory follows the highest-credence theory (utilitarianism): option </a:t>
            </a:r>
            <a:r>
              <a:rPr lang="en-US" sz="2100" b="1">
                <a:solidFill>
                  <a:srgbClr val="2A40E2"/>
                </a:solidFill>
              </a:rPr>
              <a:t>A</a:t>
            </a:r>
            <a:r>
              <a:rPr lang="en-US" sz="2100"/>
              <a:t> (U = 10). MEC picks the highest ECW: option </a:t>
            </a:r>
            <a:r>
              <a:rPr lang="en-US" sz="2100" b="1">
                <a:solidFill>
                  <a:srgbClr val="2A40E2"/>
                </a:solidFill>
              </a:rPr>
              <a:t>B</a:t>
            </a:r>
            <a:r>
              <a:rPr lang="en-US" sz="2100"/>
              <a:t>.</a:t>
            </a:r>
          </a:p>
          <a:p>
            <a:r>
              <a:rPr lang="en-US" sz="2100"/>
              <a:t>(c) The </a:t>
            </a:r>
            <a:r>
              <a:rPr lang="en-US" sz="2100" b="1">
                <a:solidFill>
                  <a:srgbClr val="2A40E2"/>
                </a:solidFill>
              </a:rPr>
              <a:t>moral parliament</a:t>
            </a:r>
            <a:r>
              <a:rPr lang="en-US" sz="2100"/>
              <a:t>.</a:t>
            </a:r>
          </a:p>
          <a:p>
            <a:pPr marL="0" indent="0">
              <a:buNone/>
            </a:pPr>
            <a:r>
              <a:rPr lang="en-US" sz="2100"/>
              <a:t>A violates the deontological constraint badly (−20): MEC accounts for that, My Favorite Theory ignores it.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900000" y="1500000"/>
          <a:ext cx="5000000" cy="266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1200000"/>
                <a:gridCol w="1300000"/>
                <a:gridCol w="1300000"/>
                <a:gridCol w="1200000"/>
              </a:tblGrid>
              <a:tr h="56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Option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Utilit. (0.6)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Deont. (0.4)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ECW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A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10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−20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−2.0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B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6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4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5.2</a:t>
                      </a:r>
                    </a:p>
                  </a:txBody>
                  <a:tcPr marL="60000" marR="60000" marT="25000" marB="25000" anchor="ctr"/>
                </a:tc>
              </a:tr>
              <a:tr h="700000"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/>
                        <a:t>C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/>
                        <a:t>0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lang="en-US" sz="1800" b="1">
                          <a:solidFill>
                            <a:srgbClr val="2A40E2"/>
                          </a:solidFill>
                        </a:rPr>
                        <a:t>0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Exercise: Preferences and wellbeing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1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200"/>
              <a:t>Match each statement with the best concept: revealed preference, stated preference, idealized preference, wellbeing as pleasure, wellbeing as objective goods, wellbeing as preference satisfaction.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900000"/>
          <a:ext cx="11300000" cy="40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600000"/>
                <a:gridCol w="37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Concept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Alice binge-watches clickbait although she says she wants to stop (weakness of will)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Alice ranks two AI outputs, and the ranking is used to train the model (DPO)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What Alice would choose if she knew all the relevant facts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What matters is the balance of pleasure over pain (hedonism)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Learning is better for you than counting blades of grass, even if you desire the latter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Wellbeing is having one's desires satisfied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recommender infers what users like from what they clicked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endParaRPr lang="en-US" sz="1600"/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0" y="152400"/>
            <a:ext cx="9575800" cy="533400"/>
          </a:xfrm>
        </p:spPr>
        <p:txBody>
          <a:bodyPr/>
          <a:lstStyle/>
          <a:p>
            <a:r>
              <a:rPr lang="en-US"/>
              <a:t>Exercise Solution: Preferences and wellbeing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000" y="780000"/>
            <a:ext cx="11500000" cy="1120000"/>
          </a:xfrm>
        </p:spPr>
        <p:txBody>
          <a:bodyPr wrap="square">
            <a:normAutofit/>
          </a:bodyPr>
          <a:lstStyle/>
          <a:p>
            <a:pPr marL="0" indent="0">
              <a:buNone/>
            </a:pPr>
            <a:r>
              <a:rPr lang="en-US" sz="2100"/>
              <a:t>Preferences: revealed = what people choose; stated = what they say; idealized = what a fully informed person would choose. Weakness of will is a drawback of revealed preferences.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50000" y="1900000"/>
          <a:ext cx="11300000" cy="4080000"/>
        </p:xfrm>
        <a:graphic>
          <a:graphicData uri="http://schemas.openxmlformats.org/drawingml/2006/table">
            <a:tbl>
              <a:tblPr firstRow="1" bandRow="0">
                <a:tableStyleId>{5940675A-B579-460E-94D1-54222C63F5DA}</a:tableStyleId>
              </a:tblPr>
              <a:tblGrid>
                <a:gridCol w="7600000"/>
                <a:gridCol w="3700000"/>
              </a:tblGrid>
              <a:tr h="44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Statement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/>
                        <a:t>Concept</a:t>
                      </a:r>
                    </a:p>
                  </a:txBody>
                  <a:tcPr marL="60000" marR="60000" marT="25000" marB="25000" anchor="ctr">
                    <a:solidFill>
                      <a:srgbClr val="F2F2F2"/>
                    </a:solidFill>
                  </a:tcPr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Alice binge-watches clickbait although she says she wants to stop (weakness of will)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Revealed preference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Alice ranks two AI outputs, and the ranking is used to train the model (DPO)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Stated preference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What Alice would choose if she knew all the relevant facts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Idealized preference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What matters is the balance of pleasure over pain (hedonism)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Wellbeing as pleasure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Learning is better for you than counting blades of grass, even if you desire the latter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Wellbeing as objective goods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Wellbeing is having one's desires satisfied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Wellbeing as preference satisfaction</a:t>
                      </a:r>
                    </a:p>
                  </a:txBody>
                  <a:tcPr marL="60000" marR="60000" marT="25000" marB="25000" anchor="ctr"/>
                </a:tc>
              </a:tr>
              <a:tr h="520000"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/>
                        <a:t>A recommender infers what users like from what they clicked</a:t>
                      </a:r>
                    </a:p>
                  </a:txBody>
                  <a:tcPr marL="60000" marR="60000" marT="25000" marB="25000" anchor="ctr"/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lang="en-US" sz="1600" b="1">
                          <a:solidFill>
                            <a:srgbClr val="2A40E2"/>
                          </a:solidFill>
                        </a:rPr>
                        <a:t>Revealed preference</a:t>
                      </a:r>
                    </a:p>
                  </a:txBody>
                  <a:tcPr marL="60000" marR="60000" marT="25000" marB="25000" anchor="ctr"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1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Gill Sans Ligh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571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Gill Sans Light"/>
          </a:defRPr>
        </a:defPPr>
      </a:lstStyle>
    </a:txDef>
  </a:objectDefaults>
  <a:extraClrSchemeLst>
    <a:extraClrScheme>
      <a:clrScheme name="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da48a9ac-7937-4134-8b13-3620bf967764}" enabled="1" method="Privileged" siteId="{5a4ba6f9-f531-4f32-9467-398f19e69de4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98985</TotalTime>
  <Pages>60</Pages>
  <Words>2924</Words>
  <Application>Microsoft Office PowerPoint</Application>
  <PresentationFormat>Widescreen</PresentationFormat>
  <Paragraphs>591</Paragraphs>
  <Slides>22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Arial MT</vt:lpstr>
      <vt:lpstr>gg sans</vt:lpstr>
      <vt:lpstr>Gill Sans</vt:lpstr>
      <vt:lpstr>Gill Sans Light</vt:lpstr>
      <vt:lpstr>宋体</vt:lpstr>
      <vt:lpstr>Arial</vt:lpstr>
      <vt:lpstr>Cambria Math</vt:lpstr>
      <vt:lpstr>Comic Sans MS</vt:lpstr>
      <vt:lpstr>Courier New</vt:lpstr>
      <vt:lpstr>Times New Roman</vt:lpstr>
      <vt:lpstr>Office</vt:lpstr>
      <vt:lpstr>Equation</vt:lpstr>
      <vt:lpstr>CSC 112: Computer Operating Systems Lecture 4   Deadlocks Exercises Solution</vt:lpstr>
      <vt:lpstr>Quiz: Deadlocks </vt:lpstr>
      <vt:lpstr>Quiz: Banker’s Algorithm I</vt:lpstr>
      <vt:lpstr>Quiz Solution: Banker’s Algorithm I</vt:lpstr>
      <vt:lpstr>Quiz: Banker’s algorithm II</vt:lpstr>
      <vt:lpstr>Quiz Solution: Banker’s algorithm II</vt:lpstr>
      <vt:lpstr>Quiz Solution: Banker’s algorithm II</vt:lpstr>
      <vt:lpstr>Quiz Solution: Banker’s algorithm II</vt:lpstr>
      <vt:lpstr>Banker’s Algorithm: 4 philosophers each holding his left fork</vt:lpstr>
      <vt:lpstr>Banker’s Algorithm: 4 philosophers each holding his left fork ANS</vt:lpstr>
      <vt:lpstr>Banker’s Algorithm: 5 philosophers each holding his left fork</vt:lpstr>
      <vt:lpstr>Multi-Armed Lawyers</vt:lpstr>
      <vt:lpstr>Quiz: Dining Lawyers I</vt:lpstr>
      <vt:lpstr>Example: 5 Lawyers, each with 2 arms, 5 chopsticks</vt:lpstr>
      <vt:lpstr>Example: 5 Lawyers, each with 2 arms, 5 chopsticks</vt:lpstr>
      <vt:lpstr>Quiz: Dining Lawyers II </vt:lpstr>
      <vt:lpstr>Quiz: Dining Lawyers II Answer</vt:lpstr>
      <vt:lpstr>Quiz: Dining Lawyers III</vt:lpstr>
      <vt:lpstr>Quiz: Dining Lawyers III Answer</vt:lpstr>
      <vt:lpstr>Quiz: Dining Lawyers IV</vt:lpstr>
      <vt:lpstr>Quiz: Dining Lawyers IV Answer</vt:lpstr>
      <vt:lpstr>Example: 2 lawyers, each with 4 arms, 2 knives and 2 forks</vt:lpstr>
    </vt:vector>
  </TitlesOfParts>
  <Company>UC Berkeley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1: Course Introduction and Overview</dc:title>
  <dc:creator>John D. Kubiatowicz</dc:creator>
  <dc:description>Imported some pictures from Silbershatz (c) 2005</dc:description>
  <cp:lastModifiedBy>Zonghua Gu</cp:lastModifiedBy>
  <cp:revision>1065</cp:revision>
  <cp:lastPrinted>2022-03-15T20:14:46Z</cp:lastPrinted>
  <dcterms:created xsi:type="dcterms:W3CDTF">1995-08-12T11:37:26Z</dcterms:created>
  <dcterms:modified xsi:type="dcterms:W3CDTF">2025-10-17T01:22:24Z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wner">
    <vt:lpwstr>Joseph</vt:lpwstr>
  </property>
  <property fmtid="{D5CDD505-2E9C-101B-9397-08002B2CF9AE}" pid="3" name="Semester">
    <vt:lpwstr>Spring 2006</vt:lpwstr>
  </property>
</Properties>
</file>