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5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Complex Systems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Hallmarks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Name the hallmark of complex systems illustrated by each example: emergence, non-linearity and feedback, self-organization, criticality, distributed functionality, scalable structure and power laws, adaptive behavior.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300000" cy="4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700000"/>
                <a:gridCol w="36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Example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Hallmark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100 ants behave randomly, but tens of thousands behave as a colony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 rich get richer: early funding attracts more funding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Buyers and sellers settle on a price with no central planner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One more grain of sand makes the whole pile collapse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No single neuron or weight stores a concept; the knowledge is spread out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Metabolic rate scales with body mass to a power (Kleiber's law)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Developers take more risk once a system becomes more reliable (risk compensation)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Hallmarks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Seven hallmarks: emergence, non-linearity and feedback, self-organization, criticality, distributed functionality, scalable structure and power laws, adaptive behavior (each used once).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300000" cy="4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700000"/>
                <a:gridCol w="36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Example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Hallmark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100 ants behave randomly, but tens of thousands behave as a colony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Emergence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 rich get richer: early funding attracts more funding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Non-linearity and feedback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Buyers and sellers settle on a price with no central planner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Self-organization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One more grain of sand makes the whole pile collapse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Criticality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No single neuron or weight stores a concept; the knowledge is spread out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Distributed functionality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Metabolic rate scales with body mass to a power (Kleiber's law)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Scalable structure / power laws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Developers take more risk once a system becomes more reliable (risk compensation)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Adaptive behavior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Power-law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Kleiber's law: metabolic rate ∝ (body mass)^0.75.</a:t>
            </a:r>
          </a:p>
          <a:p>
            <a:pPr marL="0" indent="0">
              <a:buNone/>
            </a:pPr>
            <a:r>
              <a:rPr lang="en-US" sz="2200"/>
              <a:t>(a) Fill in the table: by what factor does the rate grow when the mass is multiplied by 2, 10, 100?</a:t>
            </a:r>
          </a:p>
          <a:p>
            <a:pPr marL="0" indent="0">
              <a:buNone/>
            </a:pPr>
            <a:r>
              <a:rPr lang="en-US" sz="2200"/>
              <a:t>(b) An elephant (3000 kg) and a mouse (0.03 kg): how many times larger is the elephant's total rate? Its rate per kg is how many times the mouse's?</a:t>
            </a:r>
          </a:p>
          <a:p>
            <a:pPr marL="0" indent="0">
              <a:buNone/>
            </a:pPr>
            <a:r>
              <a:rPr lang="en-US" sz="2200"/>
              <a:t>(c) A toy LLM law: loss ∝ (compute)^−0.05. By what factor does the loss change when compute grows ×10? ×100?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6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8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Mass factor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Rate factor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/>
                        <a:t>× 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20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/>
                        <a:t>× 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20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/>
                        <a:t>× 100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Power-law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Rate factor = mass factor^0.75: 2^0.75 ≈ 1.68; 10^0.75 ≈ 5.62; 100^0.75 ≈ 31.6.</a:t>
            </a:r>
          </a:p>
          <a:p>
            <a:r>
              <a:rPr lang="en-US" sz="2100"/>
              <a:t>(b) Mass ratio = 100,000, so total rate ratio = 100,000^0.75 ≈ </a:t>
            </a:r>
            <a:r>
              <a:rPr lang="en-US" sz="2100" b="1">
                <a:solidFill>
                  <a:srgbClr val="2A40E2"/>
                </a:solidFill>
              </a:rPr>
              <a:t>5,600</a:t>
            </a:r>
            <a:r>
              <a:rPr lang="en-US" sz="2100"/>
              <a:t>; per kg: 5,623/100,000 ≈ </a:t>
            </a:r>
            <a:r>
              <a:rPr lang="en-US" sz="2100" b="1">
                <a:solidFill>
                  <a:srgbClr val="2A40E2"/>
                </a:solidFill>
              </a:rPr>
              <a:t>0.056</a:t>
            </a:r>
            <a:r>
              <a:rPr lang="en-US" sz="2100"/>
              <a:t> (about 1/18).</a:t>
            </a:r>
          </a:p>
          <a:p>
            <a:r>
              <a:rPr lang="en-US" sz="2100"/>
              <a:t>(c) 10^−0.05 ≈ </a:t>
            </a:r>
            <a:r>
              <a:rPr lang="en-US" sz="2100" b="1">
                <a:solidFill>
                  <a:srgbClr val="2A40E2"/>
                </a:solidFill>
              </a:rPr>
              <a:t>0.89</a:t>
            </a:r>
            <a:r>
              <a:rPr lang="en-US" sz="2100"/>
              <a:t> (−11 %); 100^−0.05 ≈ </a:t>
            </a:r>
            <a:r>
              <a:rPr lang="en-US" sz="2100" b="1">
                <a:solidFill>
                  <a:srgbClr val="2A40E2"/>
                </a:solidFill>
              </a:rPr>
              <a:t>0.79</a:t>
            </a:r>
            <a:r>
              <a:rPr lang="en-US" sz="2100"/>
              <a:t> (−21 %).</a:t>
            </a:r>
          </a:p>
          <a:p>
            <a:r>
              <a:rPr lang="en-US" sz="2100"/>
              <a:t>Properties scale non-linearly with size: a large system is not a sum of small ones.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6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8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Mass factor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Rate factor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/>
                        <a:t>× 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>
                          <a:solidFill>
                            <a:srgbClr val="2A40E2"/>
                          </a:solidFill>
                        </a:rPr>
                        <a:t>1.68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/>
                        <a:t>× 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>
                          <a:solidFill>
                            <a:srgbClr val="2A40E2"/>
                          </a:solidFill>
                        </a:rPr>
                        <a:t>5.62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/>
                        <a:t>× 100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>
                          <a:solidFill>
                            <a:srgbClr val="2A40E2"/>
                          </a:solidFill>
                        </a:rPr>
                        <a:t>31.6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Puzzle, problem, or wicked?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2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Classify each task as a puzzle (one findable answer), a problem (several approaches, but it is clear when it is solved), or a wicked problem (social element, no flawless solution, unclear when solved).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050000"/>
          <a:ext cx="11300000" cy="3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700000"/>
                <a:gridCol w="36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Task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Solve a sudoku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Repair a car that will not start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Reduce income inequality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Assemble a piece of furniture from instructions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Stop the spread of misinformation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Make advanced AI safe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Puzzle, problem, or wicked?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2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Wicked problems arise in complex systems and attempting to solve them is risky. AI safety is a wicked problem.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050000"/>
          <a:ext cx="11300000" cy="3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700000"/>
                <a:gridCol w="36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Task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Solve a sudoku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Puzzle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Repair a car that will not start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Problem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Reduce income inequality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Wicked problem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Assemble a piece of furniture from instructions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Puzzle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Stop the spread of misinformation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Wicked problem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Make advanced AI safe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Wicked problem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Emergent features are present in each individual component of the system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Positive feedback means the system down-regulates a change (homeostasis)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safe system is not necessarily still safe when scaled up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We can build a large, safe AI system directly from scratch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“Kill rats, present tails” reduced rat infestations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Armchair analysis alone can anticipate all failure modes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statement: 1 point for T/F, 1 point for the correction.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Emergent features are present in each individual component of the system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They cannot be found in any single component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Positive feedback means the system down-regulates a change (homeostasis)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That is negative feedback; positive feedback amplifies, e.g., the rich getting richer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safe system is not necessarily still safe when scaled up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We can build a large, safe AI system directly from scratch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We are unlikely to; scale up gradually from small, safe systems (still no guarantee)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“Kill rats, present tails” reduced rat infestations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led to rat farms: interventions can backfire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Armchair analysis alone can anticipate all failure modes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Trial and error is needed; theory cannot predict all emergent properties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