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4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Safety Engineering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Nines of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An autonomous vehicle makes a decision every time it must react. Its reliability p is the probability that a single decision is correct, and k = −log₁₀(1 − p) is its number of nines. On average a mistake occurs at about decision number 1/(1 − p).</a:t>
            </a:r>
          </a:p>
          <a:p>
            <a:pPr marL="0" indent="0">
              <a:buNone/>
            </a:pPr>
            <a:r>
              <a:rPr lang="en-US" sz="800"/>
              <a:t> </a:t>
            </a:r>
          </a:p>
          <a:p>
            <a:pPr marL="0" indent="0">
              <a:buNone/>
            </a:pPr>
            <a:r>
              <a:rPr lang="en-US" sz="2200"/>
              <a:t>(a) Fill in the table.</a:t>
            </a:r>
          </a:p>
          <a:p>
            <a:pPr marL="0" indent="0">
              <a:buNone/>
            </a:pPr>
            <a:r>
              <a:rPr lang="en-US" sz="2200"/>
              <a:t>(b) A trip needs 1000 decisions and p = 0.999. What is the probability that the whole trip has no mistake?</a:t>
            </a:r>
          </a:p>
          <a:p>
            <a:pPr marL="0" indent="0">
              <a:buNone/>
            </a:pPr>
            <a:r>
              <a:rPr lang="en-US" sz="2200"/>
              <a:t>(c) By what factor does the expected time to a mistake grow when p improves from 0.4 to 0.8? From 0.99 to 0.999?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30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1200000"/>
                <a:gridCol w="23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k (nines)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Expected decisions to first mistake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0.999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0.99999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Nines of reliability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k = −log₁₀(1 − p); expected decisions = 1/(1 − p). The last row is read backwards: k = 6 means p = 0.999999.</a:t>
            </a:r>
          </a:p>
          <a:p>
            <a:r>
              <a:rPr lang="en-US" sz="2100"/>
              <a:t>(b) P(no mistake) = 0.999¹⁰⁰⁰ ≈ </a:t>
            </a:r>
            <a:r>
              <a:rPr lang="en-US" sz="2100" b="1">
                <a:solidFill>
                  <a:srgbClr val="2A40E2"/>
                </a:solidFill>
              </a:rPr>
              <a:t>0.37</a:t>
            </a:r>
            <a:r>
              <a:rPr lang="en-US" sz="2100"/>
              <a:t>, so about </a:t>
            </a:r>
            <a:r>
              <a:rPr lang="en-US" sz="2100" b="1">
                <a:solidFill>
                  <a:srgbClr val="2A40E2"/>
                </a:solidFill>
              </a:rPr>
              <a:t>63 %</a:t>
            </a:r>
            <a:r>
              <a:rPr lang="en-US" sz="2100"/>
              <a:t> of such trips contain at least one mistake.</a:t>
            </a:r>
          </a:p>
          <a:p>
            <a:r>
              <a:rPr lang="en-US" sz="2100"/>
              <a:t>(c) 0.4 → 0.8: 1/0.6 → 1/0.2, only </a:t>
            </a:r>
            <a:r>
              <a:rPr lang="en-US" sz="2100" b="1">
                <a:solidFill>
                  <a:srgbClr val="2A40E2"/>
                </a:solidFill>
              </a:rPr>
              <a:t>×3</a:t>
            </a:r>
            <a:r>
              <a:rPr lang="en-US" sz="2100"/>
              <a:t>. 0.99 → 0.999: 100 → 1000, </a:t>
            </a:r>
            <a:r>
              <a:rPr lang="en-US" sz="2100" b="1">
                <a:solidFill>
                  <a:srgbClr val="2A40E2"/>
                </a:solidFill>
              </a:rPr>
              <a:t>×10</a:t>
            </a:r>
            <a:r>
              <a:rPr lang="en-US" sz="2100"/>
              <a:t>.</a:t>
            </a:r>
          </a:p>
          <a:p>
            <a:r>
              <a:rPr lang="en-US" sz="2100" b="1">
                <a:solidFill>
                  <a:srgbClr val="2A40E2"/>
                </a:solidFill>
              </a:rPr>
              <a:t>Each added nine multiplies the expected time to failure by 10</a:t>
            </a:r>
            <a:r>
              <a:rPr lang="en-US" sz="2100"/>
              <a:t>; the gain is not linear in p. Exposure matters: more decisions, more chances to fail.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30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1200000"/>
                <a:gridCol w="23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k (nines)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Expected decisions to first mistake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10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0.999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1,000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0.99999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100,000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0.999999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1,000,000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Risk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25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000"/>
              <a:t>Classic risk equation: Risk = Σ P(hazard) × severity(hazard). Three hazards of an AI deployment are listed below (severity in millions of dollars).</a:t>
            </a:r>
          </a:p>
          <a:p>
            <a:pPr marL="0" indent="0">
              <a:buNone/>
            </a:pPr>
            <a:r>
              <a:rPr lang="en-US" sz="2000"/>
              <a:t>(a) Compute the expected annual risk of each hazard and the total, and name the hazard with the highest risk.</a:t>
            </a:r>
          </a:p>
          <a:p>
            <a:pPr marL="0" indent="0">
              <a:buNone/>
            </a:pPr>
            <a:r>
              <a:rPr lang="en-US" sz="2000"/>
              <a:t>(b) A new safeguard cuts the leak probability by 75 %; another halves the severity of a deepfake fraud (lower vulnerability). New total risk? Which safeguard reduces risk more?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3350000"/>
          <a:ext cx="11300000" cy="2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300000"/>
                <a:gridCol w="2200000"/>
                <a:gridCol w="2300000"/>
                <a:gridCol w="2500000"/>
              </a:tblGrid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Hazard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P (per year)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Severity (M$)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Risk (M$ / year)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Chatbot data leak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Deepfake fraud wave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Critical-infrastructure failure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0.002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1500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Total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Risk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25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(a) Risk = P × severity: 0.2 × 5 = </a:t>
            </a:r>
            <a:r>
              <a:rPr lang="en-US" sz="2100" b="1">
                <a:solidFill>
                  <a:srgbClr val="2A40E2"/>
                </a:solidFill>
              </a:rPr>
              <a:t>1.0</a:t>
            </a:r>
            <a:r>
              <a:rPr lang="en-US" sz="2100"/>
              <a:t>; 0.05 × 40 = </a:t>
            </a:r>
            <a:r>
              <a:rPr lang="en-US" sz="2100" b="1">
                <a:solidFill>
                  <a:srgbClr val="2A40E2"/>
                </a:solidFill>
              </a:rPr>
              <a:t>2.0</a:t>
            </a:r>
            <a:r>
              <a:rPr lang="en-US" sz="2100"/>
              <a:t>; 0.002 × 1500 = </a:t>
            </a:r>
            <a:r>
              <a:rPr lang="en-US" sz="2100" b="1">
                <a:solidFill>
                  <a:srgbClr val="2A40E2"/>
                </a:solidFill>
              </a:rPr>
              <a:t>3.0</a:t>
            </a:r>
            <a:r>
              <a:rPr lang="en-US" sz="2100"/>
              <a:t>. Total </a:t>
            </a:r>
            <a:r>
              <a:rPr lang="en-US" sz="2100" b="1">
                <a:solidFill>
                  <a:srgbClr val="2A40E2"/>
                </a:solidFill>
              </a:rPr>
              <a:t>6.0</a:t>
            </a:r>
            <a:r>
              <a:rPr lang="en-US" sz="2100"/>
              <a:t> M$/year. The rarest hazard has the highest risk: </a:t>
            </a:r>
            <a:r>
              <a:rPr lang="en-US" sz="2100" b="1">
                <a:solidFill>
                  <a:srgbClr val="2A40E2"/>
                </a:solidFill>
              </a:rPr>
              <a:t>critical-infrastructure failure</a:t>
            </a:r>
            <a:r>
              <a:rPr lang="en-US" sz="2100"/>
              <a:t> (a tail event).</a:t>
            </a:r>
          </a:p>
          <a:p>
            <a:pPr marL="0" indent="0">
              <a:buNone/>
            </a:pPr>
            <a:r>
              <a:rPr lang="en-US" sz="2100"/>
              <a:t>(b) Leak: 0.05 × 5 = 0.25 (−0.75). Deepfake: 0.05 × 20 = 1.0 (−1.0). New total = 0.25 + 1.0 + 3.0 = </a:t>
            </a:r>
            <a:r>
              <a:rPr lang="en-US" sz="2100" b="1">
                <a:solidFill>
                  <a:srgbClr val="2A40E2"/>
                </a:solidFill>
              </a:rPr>
              <a:t>4.25</a:t>
            </a:r>
            <a:r>
              <a:rPr lang="en-US" sz="2100"/>
              <a:t> M$/year. The </a:t>
            </a:r>
            <a:r>
              <a:rPr lang="en-US" sz="2100" b="1">
                <a:solidFill>
                  <a:srgbClr val="2A40E2"/>
                </a:solidFill>
              </a:rPr>
              <a:t>deepfake safeguard</a:t>
            </a:r>
            <a:r>
              <a:rPr lang="en-US" sz="2100"/>
              <a:t> reduces risk more (1.0 vs 0.75).</a:t>
            </a:r>
          </a:p>
          <a:p>
            <a:pPr marL="0" indent="0">
              <a:buNone/>
            </a:pPr>
            <a:r>
              <a:rPr lang="en-US" sz="2100"/>
              <a:t>Ranking by probability alone would pick the wrong hazard: risk needs both factors.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3350000"/>
          <a:ext cx="11300000" cy="2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300000"/>
                <a:gridCol w="2200000"/>
                <a:gridCol w="2300000"/>
                <a:gridCol w="2500000"/>
              </a:tblGrid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Hazard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P (per year)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Severity (M$)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Risk (M$ / year)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Chatbot data leak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1.0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Deepfake fraud wave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2.0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Critical-infrastructure failure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0.002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1500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3.0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800" b="1"/>
                        <a:t>Total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6.0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Safe design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4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000"/>
              <a:t>Match each scenario with ONE of the eight safe design principles: redundancy, separation of duties, least privilege, fail-safe, antifragility, negative feedback, transparency, defense in depth. (Each principle is used at most once; one principle is not used.)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200000"/>
          <a:ext cx="11300000" cy="373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8300000"/>
                <a:gridCol w="30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Scenario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Principle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car has two independent braking systems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An AI acts only if its confidence is above a threshold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One employee approves a payment, a different one executes 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contractor AI gets read access only to files needed for its task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Pilots are trained to activate and override the autopilot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Mask, distancing and hand washing together against a virus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Muscles grow stronger after being strained by exercise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Safe design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4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1800"/>
              <a:t>Eight principles: redundancy, separation of duties, least privilege, fail-safe, antifragility, negative feedback, transparency, defense in depth. </a:t>
            </a:r>
            <a:r>
              <a:rPr lang="en-US" sz="1800" b="1">
                <a:solidFill>
                  <a:srgbClr val="2A40E2"/>
                </a:solidFill>
              </a:rPr>
              <a:t>Negative feedback</a:t>
            </a:r>
            <a:r>
              <a:rPr lang="en-US" sz="1800"/>
              <a:t> is the unused one.</a:t>
            </a:r>
          </a:p>
          <a:p>
            <a:pPr marL="0" indent="0">
              <a:buNone/>
            </a:pPr>
            <a:r>
              <a:rPr lang="en-US" sz="1800"/>
              <a:t>Redundancy = several copies of the same function; defense in depth = several different protective layers.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200000"/>
          <a:ext cx="11300000" cy="373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8300000"/>
                <a:gridCol w="30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Scenario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Principle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car has two independent braking systems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Redundancy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An AI acts only if its confidence is above a threshold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Fail-safe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One employee approves a payment, a different one executes 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Separation of duties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contractor AI gets read access only to files needed for its task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Least privilege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Pilots are trained to activate and override the autopilot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Transparency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Mask, distancing and hand washing together against a virus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Defense in depth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Muscles grow stronger after being strained by exercise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Antifragility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For each statement write T or F. If it is false, correct it with a few words.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Swiss cheese model: safety improves by making holes larger and using fewer slices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Fault tree analysis starts from a single component and predicts all outcomes it might cause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Adding one nine of reliability multiplies the expected time to failure by ten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lottery with EV = +$4.985 (99.9 % win $15, 0.1 % lose $10,000) is safe even if probabilities are slightly off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Every tail event is a black swan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Defense in depth can introduce the risk of layers interacting in unexpected ways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1700"/>
              <a:t>Each statement: 1 point for T/F, 1 point for the correction.</a:t>
            </a:r>
          </a:p>
          <a:p>
            <a:pPr marL="0" indent="0">
              <a:buNone/>
            </a:pPr>
            <a:r>
              <a:rPr lang="en-US" sz="1700"/>
              <a:t>Key idea: tail events render averages inadequate.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Swiss cheese model: safety improves by making holes larger and using fewer slices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Reduce the size and number of holes, increase the number of slices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Fault tree analysis starts from a single component and predicts all outcomes it might cause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starts from a specific negative outcome and works backward to its causes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Adding one nine of reliability multiplies the expected time to failure by ten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lottery with EV = +$4.985 (99.9 % win $15, 0.1 % lose $10,000) is safe even if probabilities are slightly off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At 99.7 % / 0.3 % the EV is −$15.045: EV is very sensitive to probabilities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Every tail event is a black swan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Black swans are only the largely unanticipated tail events (unknown unknowns)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Defense in depth can introduce the risk of layers interacting in unexpected ways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