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3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Single Agent Safety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Four research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ML safety has four research areas: robustness (withstand hazards), monitoring (identify hazards), control (reduce inherent model hazards), systemic safety (reduce risks beyond individual models). Place each technique in one area.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50000"/>
          <a:ext cx="11300000" cy="40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000000"/>
                <a:gridCol w="43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Technique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Area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Adversarial training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Cleansing a poisoned (Trojan) model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Anomaly detection (out-of-distribution inputs)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Mechanistic interpretability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Representation control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Machine unlearning of hazardous knowledge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Watermarking AI-generated text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ML intrusion detection for cyberdefense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Four research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Robustness: attacks and defenses of the model itself. Monitoring: finding out what a model can do or is doing. Control: changing the model's inner behavior. Systemic safety: protecting the world around the model.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50000"/>
          <a:ext cx="11300000" cy="404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000000"/>
                <a:gridCol w="43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Technique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Area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Adversarial training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Robustness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Cleansing a poisoned (Trojan) model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Robustness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Anomaly detection (out-of-distribution inputs)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Monitoring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Mechanistic interpretability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Monitoring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Representation control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Control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Machine unlearning of hazardous knowledge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Control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Watermarking AI-generated text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Systemic safety</a:t>
                      </a:r>
                    </a:p>
                  </a:txBody>
                  <a:tcPr marL="60000" marR="60000" marT="25000" marB="25000" anchor="ctr"/>
                </a:tc>
              </a:tr>
              <a:tr h="45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ML intrusion detection for cyberdefense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Systemic safety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Anomaly detection scores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An anomaly detector gives each input a score; an input is flagged if its score is greater than the threshold τ = 0.5. Four inputs are truly out-of-distribution (OOD).</a:t>
            </a:r>
          </a:p>
          <a:p>
            <a:pPr marL="0" indent="0">
              <a:buNone/>
            </a:pPr>
            <a:r>
              <a:rPr lang="en-US" sz="2200"/>
              <a:t>(a) Fill in whether each input is flagged and its outcome (TP, FP, FN, TN; OOD is the positive class).</a:t>
            </a:r>
          </a:p>
          <a:p>
            <a:pPr marL="0" indent="0">
              <a:buNone/>
            </a:pPr>
            <a:r>
              <a:rPr lang="en-US" sz="2200"/>
              <a:t>(b) Compute precision = TP/(TP+FP) and recall = TP/(TP+FN) at τ = 0.5.</a:t>
            </a:r>
          </a:p>
          <a:p>
            <a:pPr marL="0" indent="0">
              <a:buNone/>
            </a:pPr>
            <a:r>
              <a:rPr lang="en-US" sz="2200"/>
              <a:t>(c) Lower the threshold to τ = 0.3. Recompute precision and recall. What is the trade-off?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300000"/>
          <a:ext cx="5000000" cy="4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00000"/>
                <a:gridCol w="1100000"/>
                <a:gridCol w="800000"/>
                <a:gridCol w="1200000"/>
                <a:gridCol w="12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Input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True class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Score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Flagged at 0.5?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Outcome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0.92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0.35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0.70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0.88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0.65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Anomaly detection scores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Table: A, C, G are true negatives; B, F, H are true positives; D is missed (FN); E is a false alarm (FP).</a:t>
            </a:r>
          </a:p>
          <a:p>
            <a:r>
              <a:rPr lang="en-US" sz="2100"/>
              <a:t>(b) TP = 3, FP = 1, FN = 1: precision = 3/4 = </a:t>
            </a:r>
            <a:r>
              <a:rPr lang="en-US" sz="2100" b="1">
                <a:solidFill>
                  <a:srgbClr val="2A40E2"/>
                </a:solidFill>
              </a:rPr>
              <a:t>0.75</a:t>
            </a:r>
            <a:r>
              <a:rPr lang="en-US" sz="2100"/>
              <a:t>, recall = 3/4 = </a:t>
            </a:r>
            <a:r>
              <a:rPr lang="en-US" sz="2100" b="1">
                <a:solidFill>
                  <a:srgbClr val="2A40E2"/>
                </a:solidFill>
              </a:rPr>
              <a:t>0.75</a:t>
            </a:r>
            <a:r>
              <a:rPr lang="en-US" sz="2100"/>
              <a:t>.</a:t>
            </a:r>
          </a:p>
          <a:p>
            <a:r>
              <a:rPr lang="en-US" sz="2100"/>
              <a:t>(c) At τ = 0.3 flagged: B, C, D, E, F, H; TP = 4, FP = 2, FN = 0: precision = 4/6 ≈ </a:t>
            </a:r>
            <a:r>
              <a:rPr lang="en-US" sz="2100" b="1">
                <a:solidFill>
                  <a:srgbClr val="2A40E2"/>
                </a:solidFill>
              </a:rPr>
              <a:t>0.67</a:t>
            </a:r>
            <a:r>
              <a:rPr lang="en-US" sz="2100"/>
              <a:t>, recall = </a:t>
            </a:r>
            <a:r>
              <a:rPr lang="en-US" sz="2100" b="1">
                <a:solidFill>
                  <a:srgbClr val="2A40E2"/>
                </a:solidFill>
              </a:rPr>
              <a:t>1.0</a:t>
            </a:r>
            <a:r>
              <a:rPr lang="en-US" sz="2100"/>
              <a:t>.</a:t>
            </a:r>
          </a:p>
          <a:p>
            <a:r>
              <a:rPr lang="en-US" sz="2100"/>
              <a:t>A lower threshold catches every anomaly (higher recall) at the price of more false alarms (lower precision).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300000"/>
          <a:ext cx="5000000" cy="440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00000"/>
                <a:gridCol w="1100000"/>
                <a:gridCol w="800000"/>
                <a:gridCol w="1200000"/>
                <a:gridCol w="12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Input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True class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Score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Flagged at 0.5?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Outcome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0.05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TN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0.92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TP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0.40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TN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0.35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FN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0.70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FP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0.88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TP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G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In-dist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TN</a:t>
                      </a:r>
                    </a:p>
                  </a:txBody>
                  <a:tcPr marL="60000" marR="60000" marT="25000" marB="25000" anchor="ctr"/>
                </a:tc>
              </a:tr>
              <a:tr h="48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OOD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/>
                        <a:t>0.65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TP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Benchmark desiderata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4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 good benchmark has: high ceiling, automatic evaluability, ease of setting up, reproducibility, clear downstream implications, an interpretable metric, usefulness for hill climbing. Which desideratum does each benchmark violate most clearly?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250000"/>
          <a:ext cx="11300000" cy="4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Benchmark flaw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Desideratum violated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Every answer must be graded by a human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Models score 99 % within a year; no headroom is left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Scores change from day to day with no change to the model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It requires specialized drivers and complicated software to run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 score is only pass/fail, with no partial progress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Score is in nats; stakeholders cannot interpret 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Improving the score says nothing about useful real-world tasks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Benchmark desiderata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4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Each flaw maps to one desideratum; hill climbing needs a smooth score, not a pass/fail indicator.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2250000"/>
          <a:ext cx="11300000" cy="4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400000"/>
                <a:gridCol w="39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Benchmark flaw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Desideratum violated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Every answer must be graded by a human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Automatic evaluability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Models score 99 % within a year; no headroom is left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High ceiling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Scores change from day to day with no change to the model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Reproducible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It requires specialized drivers and complicated software to run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Ease of setting up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The score is only pass/fail, with no partial progress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Useful for hill climbing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Score is in nats; stakeholders cannot interpret it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Interpretable metric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Improving the score says nothing about useful real-world tasks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Clear downstream implications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For each statement write T or F. If it is false, correct it with a few words.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Adversarial training fully solves adversarial robustness at no cost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An adversarial example crafted for one model can attack other models (transferability)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Trojan needs a large fraction (e.g., 30 %) of the training data to be poisoned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Mechanistic interpretability is a top-down approach; representation engineering is bottom-up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Machine unlearning needs retraining the model from scratch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more intelligent model is automatically a safer model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True or false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67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Each statement: 1 point for T/F, 1 point for the correction.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450000"/>
          <a:ext cx="11300000" cy="46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5000000"/>
                <a:gridCol w="900000"/>
                <a:gridCol w="5400000"/>
              </a:tblGrid>
              <a:tr h="4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T / F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Correction (if false)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Adversarial training fully solves adversarial robustness at no cost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can cut clean accuracy by 10 %+, and the problem is still hard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An adversarial example crafted for one model can attack other models (transferability)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T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—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Trojan needs a large fraction (e.g., 30 %) of the training data to be poisoned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A small fraction (e.g., 0.05 %) can be enough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Mechanistic interpretability is a top-down approach; representation engineering is bottom-up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Reversed: mechanistic is bottom-up, representation engineering is top-down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Machine unlearning needs retraining the model from scratch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It selectively removes knowledge without retraining from scratch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/>
                        <a:t>A more intelligent model is automatically a safer model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F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Intelligence cuts both ways; honesty, justice, kindness are not guaranteed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