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2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AI Fundamentals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Task and learning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000"/>
              <a:t>For each scenario give the ML task (classification, regression, anomaly detection, sequence modeling; an agent acting in an environment = sequential decision making) and the learning type (supervised, unsupervised / self-supervised, reinforcement).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00000"/>
          <a:ext cx="11300000" cy="32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800000"/>
                <a:gridCol w="2800000"/>
                <a:gridCol w="27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Scenario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Task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Learning 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Predict a house's sale price from its size and location, using past sales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Label photos as 'cat' or 'dog' using human-labeled examples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Flag a network event that looks very unlike all normal traffic (no attack labels)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Predict the next word of a sentence, trained on raw text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robot learns to walk through a maze by trial and error with rewards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Task and learning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1800"/>
              <a:t>Labeled data → supervised. No labels (patterns found in the data itself) → unsupervised / self-supervised. Predicting a number → regression; predicting a category → classification.</a:t>
            </a:r>
          </a:p>
          <a:p>
            <a:pPr marL="0" indent="0">
              <a:buNone/>
            </a:pPr>
            <a:r>
              <a:rPr lang="en-US" sz="1800"/>
              <a:t>Next-word prediction is also a generative task: the model creates new data resembling its input.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00000"/>
          <a:ext cx="11300000" cy="32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800000"/>
                <a:gridCol w="2800000"/>
                <a:gridCol w="27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Scenario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Task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Learning 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Predict a house's sale price from its size and location, using past sales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Regression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Supervised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Label photos as 'cat' or 'dog' using human-labeled examples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Classification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Supervised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Flag a network event that looks very unlike all normal traffic (no attack labels)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Anomaly detection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Unsupervised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Predict the next word of a sentence, trained on raw text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Sequence modeling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Unsupervised / self-supervised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robot learns to walk through a maze by trial and error with rewards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Sequential decision making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Reinforcement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Pipeline and model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(a) The six steps of the ML pipeline are listed in scrambled order. Write 1 to 6 for the correct order.</a:t>
            </a:r>
          </a:p>
          <a:p>
            <a:pPr marL="0" indent="0">
              <a:buNone/>
            </a:pPr>
            <a:r>
              <a:rPr lang="en-US" sz="800"/>
              <a:t> </a:t>
            </a:r>
          </a:p>
          <a:p>
            <a:pPr marL="0" indent="0">
              <a:buNone/>
            </a:pPr>
            <a:r>
              <a:rPr lang="en-US" sz="2200"/>
              <a:t>(b) Name the access level for each case: closed, API or open.</a:t>
            </a:r>
          </a:p>
          <a:p>
            <a:pPr marL="0" indent="0">
              <a:buNone/>
            </a:pPr>
            <a:r>
              <a:rPr lang="en-US" sz="2200"/>
              <a:t>(i) Users send queries through an interface with usage restrictions and cannot see the weights.</a:t>
            </a:r>
          </a:p>
          <a:p>
            <a:pPr marL="0" indent="0">
              <a:buNone/>
            </a:pPr>
            <a:r>
              <a:rPr lang="en-US" sz="2200"/>
              <a:t>(ii) The weights are fully accessible and anyone may modify and redistribute them.</a:t>
            </a:r>
          </a:p>
          <a:p>
            <a:pPr marL="0" indent="0">
              <a:buNone/>
            </a:pPr>
            <a:r>
              <a:rPr lang="en-US" sz="2200"/>
              <a:t>(iii) The model is used only inside the organization that built it.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42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000000"/>
                <a:gridCol w="2000000"/>
              </a:tblGrid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Order (1–6)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Deployment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Labeling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Training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Data collection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Evaluation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Choosing architecture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Pipeline and model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Data collection → Labeling → Choosing architecture → Training → Evaluation → Deployment.</a:t>
            </a:r>
          </a:p>
          <a:p>
            <a:r>
              <a:rPr lang="en-US" sz="2100"/>
              <a:t>(b) (i) </a:t>
            </a:r>
            <a:r>
              <a:rPr lang="en-US" sz="2100" b="1">
                <a:solidFill>
                  <a:srgbClr val="2A40E2"/>
                </a:solidFill>
              </a:rPr>
              <a:t>API</a:t>
            </a:r>
            <a:r>
              <a:rPr lang="en-US" sz="2100"/>
              <a:t> model; (ii) </a:t>
            </a:r>
            <a:r>
              <a:rPr lang="en-US" sz="2100" b="1">
                <a:solidFill>
                  <a:srgbClr val="2A40E2"/>
                </a:solidFill>
              </a:rPr>
              <a:t>open</a:t>
            </a:r>
            <a:r>
              <a:rPr lang="en-US" sz="2100"/>
              <a:t> model; (iii) </a:t>
            </a:r>
            <a:r>
              <a:rPr lang="en-US" sz="2100" b="1">
                <a:solidFill>
                  <a:srgbClr val="2A40E2"/>
                </a:solidFill>
              </a:rPr>
              <a:t>closed</a:t>
            </a:r>
            <a:r>
              <a:rPr lang="en-US" sz="2100"/>
              <a:t> model.</a:t>
            </a:r>
          </a:p>
          <a:p>
            <a:r>
              <a:rPr lang="en-US" sz="2100"/>
              <a:t>Access level matters for safety: weights that are open cannot be taken back, while an API keeps access limited, monitored and revocable.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42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000000"/>
                <a:gridCol w="2000000"/>
              </a:tblGrid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Step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Order (1–6)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Deployment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6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Labeling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Training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Data collection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Evaluation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5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/>
                        <a:t>Choosing architecture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Types of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2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Match each description with one of: narrow AI, AGI, human-level AI (HLAI), transformative AI (TAI), superintelligence (ASI). (One type is defined by its impact on the world, not by its capabilities.)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000000"/>
          <a:ext cx="11300000" cy="34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8000000"/>
                <a:gridCol w="33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Description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 chess engine that can do nothing except play chess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Performs many cognitive tasks across multiple domains at human or superhuman level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Capable of doing virtually everything humans do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Systems whose impact on the world is at the level of the industrial revolution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Outclasses human performance on virtually all intellectual tasks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Types of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2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TAI is the only type defined by impact (industrial-revolution scale); the others are defined by capability.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000000"/>
          <a:ext cx="11300000" cy="34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8000000"/>
                <a:gridCol w="33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Description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 chess engine that can do nothing except play chess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Narrow AI</a:t>
                      </a:r>
                    </a:p>
                  </a:txBody>
                  <a:tcPr marL="60000" marR="60000" marT="25000" marB="25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Performs many cognitive tasks across multiple domains at human or superhuman level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AGI</a:t>
                      </a:r>
                    </a:p>
                  </a:txBody>
                  <a:tcPr marL="60000" marR="60000" marT="25000" marB="25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Capable of doing virtually everything humans do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Human-level AI (HLAI)</a:t>
                      </a:r>
                    </a:p>
                  </a:txBody>
                  <a:tcPr marL="60000" marR="60000" marT="25000" marB="25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Systems whose impact on the world is at the level of the industrial revolution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Transformative AI (TAI)</a:t>
                      </a:r>
                    </a:p>
                  </a:txBody>
                  <a:tcPr marL="60000" marR="60000" marT="25000" marB="25000" anchor="ctr"/>
                </a:tc>
              </a:tr>
              <a:tr h="6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Outclasses human performance on virtually all intellectual tasks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Superintelligence (ASI)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For each statement write T or F. If it is false, correct it with a few words.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ML systems follow explicit pre-set instructions written for every decision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Supervised learning learns from unlabeled data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Unsupervised learning is also called self-supervised, because the model may generate supervisory signals for itself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GPUs process sequentially and CPUs process in parallel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Deep learning performance tends to taper off as more data is added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Anomaly detection identifies outliers or abnormal data points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Each statement: 1 point for T/F, 1 point for the correction.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ML systems follow explicit pre-set instructions written for every decision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They learn directly from data without explicit pre-set instructions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Supervised learning learns from unlabeled data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It learns from labeled data (labels are usually human-generated)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Unsupervised learning is also called self-supervised, because the model may generate supervisory signals for itself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GPUs process sequentially and CPUs process in parallel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GPUs: parallel processing; CPUs: sequential processing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Deep learning performance tends to taper off as more data is added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It tends to improve with more data (highly scalable)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Anomaly detection identifies outliers or abnormal data points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