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65" r:id="rId19"/>
    <p:sldId id="266" r:id="rId20"/>
    <p:sldId id="267" r:id="rId21"/>
    <p:sldId id="268" r:id="rId22"/>
    <p:sldId id="269" r:id="rId23"/>
    <p:sldId id="270" r:id="rId9"/>
    <p:sldId id="271" r:id="rId8"/>
    <p:sldId id="272" r:id="rId7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7" Type="http://schemas.openxmlformats.org/officeDocument/2006/relationships/slide" Target="slides/slide17.xml"/><Relationship Id="rId8" Type="http://schemas.openxmlformats.org/officeDocument/2006/relationships/slide" Target="slides/slide16.xml"/><Relationship Id="rId9" Type="http://schemas.openxmlformats.org/officeDocument/2006/relationships/slide" Target="slides/slide15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lang="en-US" sz="3000"/>
              <a:t>CSC 163: Computing, Ethics, and Society</a:t>
            </a:r>
            <a:br>
              <a:rPr lang="en-US" sz="3000"/>
            </a:br>
            <a:r>
              <a:rPr lang="en-US" sz="3000"/>
              <a:t>Chapter 10</a:t>
            </a:r>
            <a:br>
              <a:rPr lang="en-US" sz="3000"/>
            </a:br>
            <a:br>
              <a:rPr lang="en-US" sz="3000"/>
            </a:br>
            <a:br>
              <a:rPr lang="en-US" sz="3000"/>
            </a:br>
            <a:r>
              <a:rPr lang="en-US" sz="3000"/>
              <a:t>Utility Functions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Expected value vs utility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Utility over wealth is u(x) = ln x. Compare a lottery (50 % $1, 50 % $100) with sure amounts.</a:t>
            </a:r>
          </a:p>
          <a:p>
            <a:pPr marL="0" indent="0">
              <a:buNone/>
            </a:pPr>
            <a:r>
              <a:rPr lang="en-US" sz="2200"/>
              <a:t>(a) Fill in the table: expected value (EV) and expected utility (EU).</a:t>
            </a:r>
          </a:p>
          <a:p>
            <a:pPr marL="0" indent="0">
              <a:buNone/>
            </a:pPr>
            <a:r>
              <a:rPr lang="en-US" sz="2200"/>
              <a:t>(b) Does this agent prefer the lottery or a sure $20? Which risk attitude is that?</a:t>
            </a:r>
          </a:p>
          <a:p>
            <a:pPr marL="0" indent="0">
              <a:buNone/>
            </a:pPr>
            <a:r>
              <a:rPr lang="en-US" sz="2200"/>
              <a:t>(c) What sure amount (certainty equivalent) is worth the same as the lottery? How much EV is given up?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27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600000"/>
                <a:gridCol w="1100000"/>
                <a:gridCol w="13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Option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EV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EU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Lottery: 50 % $1 / 50 % $100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Sure $20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20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Sure $10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Expected value vs utility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r>
              <a:rPr lang="en-US" sz="2100"/>
              <a:t>(a) Lottery: EV = 0.5 + 50 = </a:t>
            </a:r>
            <a:r>
              <a:rPr lang="en-US" sz="2100" b="1">
                <a:solidFill>
                  <a:srgbClr val="2A40E2"/>
                </a:solidFill>
              </a:rPr>
              <a:t>50.5</a:t>
            </a:r>
            <a:r>
              <a:rPr lang="en-US" sz="2100"/>
              <a:t>; EU = 0.5 ln 1 + 0.5 ln 100 = </a:t>
            </a:r>
            <a:r>
              <a:rPr lang="en-US" sz="2100" b="1">
                <a:solidFill>
                  <a:srgbClr val="2A40E2"/>
                </a:solidFill>
              </a:rPr>
              <a:t>2.30</a:t>
            </a:r>
            <a:r>
              <a:rPr lang="en-US" sz="2100"/>
              <a:t>. Sure $20: EV 20, EU = ln 20 = </a:t>
            </a:r>
            <a:r>
              <a:rPr lang="en-US" sz="2100" b="1">
                <a:solidFill>
                  <a:srgbClr val="2A40E2"/>
                </a:solidFill>
              </a:rPr>
              <a:t>3.00</a:t>
            </a:r>
            <a:r>
              <a:rPr lang="en-US" sz="2100"/>
              <a:t>. Sure $10: EU = ln 10 = </a:t>
            </a:r>
            <a:r>
              <a:rPr lang="en-US" sz="2100" b="1">
                <a:solidFill>
                  <a:srgbClr val="2A40E2"/>
                </a:solidFill>
              </a:rPr>
              <a:t>2.30</a:t>
            </a:r>
            <a:r>
              <a:rPr lang="en-US" sz="2100"/>
              <a:t>.</a:t>
            </a:r>
          </a:p>
          <a:p>
            <a:r>
              <a:rPr lang="en-US" sz="2100"/>
              <a:t>(b) A sure $20 (EU 3.00 &gt; 2.30), despite the lower EV: </a:t>
            </a:r>
            <a:r>
              <a:rPr lang="en-US" sz="2100" b="1">
                <a:solidFill>
                  <a:srgbClr val="2A40E2"/>
                </a:solidFill>
              </a:rPr>
              <a:t>risk averse</a:t>
            </a:r>
            <a:r>
              <a:rPr lang="en-US" sz="2100"/>
              <a:t> (concave utility).</a:t>
            </a:r>
          </a:p>
          <a:p>
            <a:r>
              <a:rPr lang="en-US" sz="2100"/>
              <a:t>(c) ln CE = 2.30, so CE = </a:t>
            </a:r>
            <a:r>
              <a:rPr lang="en-US" sz="2100" b="1">
                <a:solidFill>
                  <a:srgbClr val="2A40E2"/>
                </a:solidFill>
              </a:rPr>
              <a:t>$10</a:t>
            </a:r>
            <a:r>
              <a:rPr lang="en-US" sz="2100"/>
              <a:t>; the agent gives up 50.5 − 10 = </a:t>
            </a:r>
            <a:r>
              <a:rPr lang="en-US" sz="2100" b="1">
                <a:solidFill>
                  <a:srgbClr val="2A40E2"/>
                </a:solidFill>
              </a:rPr>
              <a:t>$40.5</a:t>
            </a:r>
            <a:r>
              <a:rPr lang="en-US" sz="2100"/>
              <a:t> of EV to avoid risk.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27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600000"/>
                <a:gridCol w="1100000"/>
                <a:gridCol w="13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Option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EV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EU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Lottery: 50 % $1 / 50 % $100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50.5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2.30</a:t>
                      </a:r>
                    </a:p>
                  </a:txBody>
                  <a:tcPr marL="60000" marR="60000" marT="25000" marB="25000" anchor="ctr"/>
                </a:tc>
              </a:tr>
              <a:tr h="7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Sure $20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20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3.00</a:t>
                      </a:r>
                    </a:p>
                  </a:txBody>
                  <a:tcPr marL="60000" marR="60000" marT="25000" marB="25000" anchor="ctr"/>
                </a:tc>
              </a:tr>
              <a:tr h="7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Sure $10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2.30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Risk attitudes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7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A lottery pays $0 or $100 with probability 0.5 each; the alternative is a sure $50. For each utility function, compute EU(lottery) and u($50), state the preferred option and the agent's risk attitude (averse, neutral, seeking).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2500000"/>
          <a:ext cx="11300000" cy="29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500000"/>
                <a:gridCol w="2300000"/>
                <a:gridCol w="2000000"/>
                <a:gridCol w="2700000"/>
                <a:gridCol w="2800000"/>
              </a:tblGrid>
              <a:tr h="5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u(x)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EU(lottery)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u($50)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Preferred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Attitude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8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/>
                        <a:t>√x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</a:tr>
              <a:tr h="8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/>
                        <a:t>x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</a:tr>
              <a:tr h="8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/>
                        <a:t>x²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Risk attitudes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7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Concave u → risk averse; linear → risk neutral; convex → risk seeking. The EV of the lottery is $50 in all cases: only the shape of u differs.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2500000"/>
          <a:ext cx="11300000" cy="29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500000"/>
                <a:gridCol w="2300000"/>
                <a:gridCol w="2000000"/>
                <a:gridCol w="2700000"/>
                <a:gridCol w="2800000"/>
              </a:tblGrid>
              <a:tr h="5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u(x)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EU(lottery)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u($50)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Preferred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Attitude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8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/>
                        <a:t>√x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7.07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Sure $50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Risk averse</a:t>
                      </a:r>
                    </a:p>
                  </a:txBody>
                  <a:tcPr marL="60000" marR="60000" marT="25000" marB="25000" anchor="ctr"/>
                </a:tc>
              </a:tr>
              <a:tr h="8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/>
                        <a:t>x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50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50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Indifferent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Risk neutral</a:t>
                      </a:r>
                    </a:p>
                  </a:txBody>
                  <a:tcPr marL="60000" marR="60000" marT="25000" marB="25000" anchor="ctr"/>
                </a:tc>
              </a:tr>
              <a:tr h="8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/>
                        <a:t>x²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5,000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2,500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Lottery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Risk seeking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Allais paradox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Scenario A: A1 = $1M for sure; A2 = 89 % $1M, 10 % $5M, 1 % $0. Scenario B: B1 = 11 % $1M, 89 % $0; B2 = 10 % $5M, 90 % $0. Many people choose A1 and B2.</a:t>
            </a:r>
          </a:p>
          <a:p>
            <a:pPr marL="0" indent="0">
              <a:buNone/>
            </a:pPr>
            <a:r>
              <a:rPr lang="en-US" sz="2200"/>
              <a:t>(a) Fill in the expected values. Which gambles does EV favor?</a:t>
            </a:r>
          </a:p>
          <a:p>
            <a:pPr marL="0" indent="0">
              <a:buNone/>
            </a:pPr>
            <a:r>
              <a:rPr lang="en-US" sz="2200"/>
              <a:t>(b) Normalize u($0) = 0, u($1M) = 1, u($5M) = x. For what x is A1 preferred to A2? For what x is B2 preferred to B1?</a:t>
            </a:r>
          </a:p>
          <a:p>
            <a:pPr marL="0" indent="0">
              <a:buNone/>
            </a:pPr>
            <a:r>
              <a:rPr lang="en-US" sz="2200"/>
              <a:t>(c) Can an expected-utility maximizer choose both A1 and B2? Which axiom is violated?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30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200000"/>
                <a:gridCol w="2800000"/>
              </a:tblGrid>
              <a:tr h="52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Gamble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EV ($)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4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A1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A2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B1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B2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Allais paradox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r>
              <a:rPr lang="en-US" sz="2100"/>
              <a:t>(a) EV: A1 = $1,000,000; A2 = $1,390,000; B1 = $110,000; B2 = $500,000. EV favors </a:t>
            </a:r>
            <a:r>
              <a:rPr lang="en-US" sz="2100" b="1">
                <a:solidFill>
                  <a:srgbClr val="2A40E2"/>
                </a:solidFill>
              </a:rPr>
              <a:t>A2 and B2</a:t>
            </a:r>
            <a:r>
              <a:rPr lang="en-US" sz="2100"/>
              <a:t>.</a:t>
            </a:r>
          </a:p>
          <a:p>
            <a:r>
              <a:rPr lang="en-US" sz="2100"/>
              <a:t>(b) A1 &gt; A2: 1 &gt; 0.89 + 0.10x → </a:t>
            </a:r>
            <a:r>
              <a:rPr lang="en-US" sz="2100" b="1">
                <a:solidFill>
                  <a:srgbClr val="2A40E2"/>
                </a:solidFill>
              </a:rPr>
              <a:t>x &lt; 1.1</a:t>
            </a:r>
            <a:r>
              <a:rPr lang="en-US" sz="2100"/>
              <a:t>. B2 &gt; B1: 0.10x &gt; 0.11 → </a:t>
            </a:r>
            <a:r>
              <a:rPr lang="en-US" sz="2100" b="1">
                <a:solidFill>
                  <a:srgbClr val="2A40E2"/>
                </a:solidFill>
              </a:rPr>
              <a:t>x &gt; 1.1</a:t>
            </a:r>
            <a:r>
              <a:rPr lang="en-US" sz="2100"/>
              <a:t>.</a:t>
            </a:r>
          </a:p>
          <a:p>
            <a:r>
              <a:rPr lang="en-US" sz="2100"/>
              <a:t>(c) </a:t>
            </a:r>
            <a:r>
              <a:rPr lang="en-US" sz="2100" b="1">
                <a:solidFill>
                  <a:srgbClr val="2A40E2"/>
                </a:solidFill>
              </a:rPr>
              <a:t>No</a:t>
            </a:r>
            <a:r>
              <a:rPr lang="en-US" sz="2100"/>
              <a:t>: no x satisfies both. A1 and B2 together violate the </a:t>
            </a:r>
            <a:r>
              <a:rPr lang="en-US" sz="2100" b="1">
                <a:solidFill>
                  <a:srgbClr val="2A40E2"/>
                </a:solidFill>
              </a:rPr>
              <a:t>Independence axiom</a:t>
            </a:r>
            <a:r>
              <a:rPr lang="en-US" sz="2100"/>
              <a:t> (removing the common 89 % outcome makes the pairs identical).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30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200000"/>
                <a:gridCol w="2800000"/>
              </a:tblGrid>
              <a:tr h="52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Gamble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EV ($)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4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A1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1,000,000</a:t>
                      </a:r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A2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1,390,000</a:t>
                      </a:r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B1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110,000</a:t>
                      </a:r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B2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500,000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True or 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6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For each statement write T or F. If it is false, correct it with a few words.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400000"/>
          <a:ext cx="11300000" cy="49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000000"/>
                <a:gridCol w="900000"/>
                <a:gridCol w="5400000"/>
              </a:tblGrid>
              <a:tr h="4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400" b="1"/>
                        <a:t>T / 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 b="1"/>
                        <a:t>Correction (if false)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/>
                        <a:t>A corrigible AI accepts being shut down or having its utility function changed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4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400"/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/>
                        <a:t>A coffee-fetching AI loses utility when corrected, so it has a reason to ignore the correction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4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400"/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/>
                        <a:t>With log₂ utility the St. Petersburg game has infinite expected utility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4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400"/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/>
                        <a:t>A risk-averse agent has a convex utility function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4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400"/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/>
                        <a:t>Prospect theory: risk-seeking in gains and risk-averse in losses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4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400"/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/>
                        <a:t>The independence axiom of vNM is uncontroversial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4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400"/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/>
                        <a:t>In the 600-people example, “save 200 for sure” and “400 die for sure” are different outcomes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4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4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True or 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6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Each statement: 1 point for T/F, 1 point for the correction.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400000"/>
          <a:ext cx="11300000" cy="49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000000"/>
                <a:gridCol w="900000"/>
                <a:gridCol w="5400000"/>
              </a:tblGrid>
              <a:tr h="4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400" b="1"/>
                        <a:t>T / 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 b="1"/>
                        <a:t>Correction (if false)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/>
                        <a:t>A corrigible AI accepts being shut down or having its utility function changed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400" b="1">
                          <a:solidFill>
                            <a:srgbClr val="2A40E2"/>
                          </a:solidFill>
                        </a:rPr>
                        <a:t>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 b="1">
                          <a:solidFill>
                            <a:srgbClr val="2A40E2"/>
                          </a:solidFill>
                        </a:rPr>
                        <a:t>—</a:t>
                      </a:r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/>
                        <a:t>A coffee-fetching AI loses utility when corrected, so it has a reason to ignore the correction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400" b="1">
                          <a:solidFill>
                            <a:srgbClr val="2A40E2"/>
                          </a:solidFill>
                        </a:rPr>
                        <a:t>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 b="1">
                          <a:solidFill>
                            <a:srgbClr val="2A40E2"/>
                          </a:solidFill>
                        </a:rPr>
                        <a:t>—</a:t>
                      </a:r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/>
                        <a:t>With log₂ utility the St. Petersburg game has infinite expected utility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4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 b="1">
                          <a:solidFill>
                            <a:srgbClr val="2A40E2"/>
                          </a:solidFill>
                        </a:rPr>
                        <a:t>EV is infinite, but the expected utility is 2</a:t>
                      </a:r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/>
                        <a:t>A risk-averse agent has a convex utility function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4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 b="1">
                          <a:solidFill>
                            <a:srgbClr val="2A40E2"/>
                          </a:solidFill>
                        </a:rPr>
                        <a:t>A concave utility function (convex = risk seeking)</a:t>
                      </a:r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/>
                        <a:t>Prospect theory: risk-seeking in gains and risk-averse in losses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4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 b="1">
                          <a:solidFill>
                            <a:srgbClr val="2A40E2"/>
                          </a:solidFill>
                        </a:rPr>
                        <a:t>Reverse: risk-averse in gains, risk-seeking in losses; steeper for losses</a:t>
                      </a:r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/>
                        <a:t>The independence axiom of vNM is uncontroversial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4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 b="1">
                          <a:solidFill>
                            <a:srgbClr val="2A40E2"/>
                          </a:solidFill>
                        </a:rPr>
                        <a:t>Independence and decomposability are contentious</a:t>
                      </a:r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/>
                        <a:t>In the 600-people example, “save 200 for sure” and “400 die for sure” are different outcomes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4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400" b="1">
                          <a:solidFill>
                            <a:srgbClr val="2A40E2"/>
                          </a:solidFill>
                        </a:rPr>
                        <a:t>They are identical: only the framing (gains vs losses) differs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