
<file path=[Content_Types].xml><?xml version="1.0" encoding="utf-8"?>
<Types xmlns="http://schemas.openxmlformats.org/package/2006/content-types">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6" r:id="rId10"/>
    <p:sldId id="265" r:id="rId19"/>
    <p:sldId id="266" r:id="rId20"/>
    <p:sldId id="267" r:id="rId21"/>
    <p:sldId id="268" r:id="rId22"/>
    <p:sldId id="269" r:id="rId23"/>
    <p:sldId id="270" r:id="rId9"/>
    <p:sldId id="271" r:id="rId8"/>
    <p:sldId id="272" r:id="rId7"/>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AA"/>
    <a:srgbClr val="FF0000"/>
    <a:srgbClr val="2A40E2"/>
    <a:srgbClr val="BCFFBC"/>
    <a:srgbClr val="F430AB"/>
    <a:srgbClr val="A18623"/>
    <a:srgbClr val="9E7800"/>
    <a:srgbClr val="C49500"/>
    <a:srgbClr val="E6E703"/>
    <a:srgbClr val="72AA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F134B6-D37D-4D2B-9A35-B8F225AC66B4}" v="3" dt="2025-10-17T01:22:21.469"/>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82745" autoAdjust="0"/>
  </p:normalViewPr>
  <p:slideViewPr>
    <p:cSldViewPr>
      <p:cViewPr varScale="1">
        <p:scale>
          <a:sx n="68" d="100"/>
          <a:sy n="68" d="100"/>
        </p:scale>
        <p:origin x="437"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805"/>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slide" Target="slides/slide17.xml"/><Relationship Id="rId8" Type="http://schemas.openxmlformats.org/officeDocument/2006/relationships/slide" Target="slides/slide16.xml"/><Relationship Id="rId9" Type="http://schemas.openxmlformats.org/officeDocument/2006/relationships/slide" Target="slides/slide15.xml"/><Relationship Id="rId10" Type="http://schemas.openxmlformats.org/officeDocument/2006/relationships/slide" Target="slides/slide1.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nghua Gu" userId="9a7e1853e1951ef5" providerId="LiveId" clId="{CF1FAA12-072C-4ED5-BA76-0FFFAEFDB88A}"/>
    <pc:docChg chg="custSel modSld">
      <pc:chgData name="Zonghua Gu" userId="9a7e1853e1951ef5" providerId="LiveId" clId="{CF1FAA12-072C-4ED5-BA76-0FFFAEFDB88A}" dt="2025-10-17T01:22:23.049" v="46" actId="20577"/>
      <pc:docMkLst>
        <pc:docMk/>
      </pc:docMkLst>
      <pc:sldChg chg="modSp mod">
        <pc:chgData name="Zonghua Gu" userId="9a7e1853e1951ef5" providerId="LiveId" clId="{CF1FAA12-072C-4ED5-BA76-0FFFAEFDB88A}" dt="2025-09-26T00:33:07.077" v="1" actId="20577"/>
        <pc:sldMkLst>
          <pc:docMk/>
          <pc:sldMk cId="3198402123" sldId="381"/>
        </pc:sldMkLst>
        <pc:spChg chg="mod">
          <ac:chgData name="Zonghua Gu" userId="9a7e1853e1951ef5" providerId="LiveId" clId="{CF1FAA12-072C-4ED5-BA76-0FFFAEFDB88A}" dt="2025-09-26T00:33:07.077" v="1" actId="20577"/>
          <ac:spMkLst>
            <pc:docMk/>
            <pc:sldMk cId="3198402123" sldId="381"/>
            <ac:spMk id="22" creationId="{E6AF71B3-F5D1-B2DE-B835-5C8208F44553}"/>
          </ac:spMkLst>
        </pc:spChg>
      </pc:sldChg>
      <pc:sldChg chg="modSp mod">
        <pc:chgData name="Zonghua Gu" userId="9a7e1853e1951ef5" providerId="LiveId" clId="{CF1FAA12-072C-4ED5-BA76-0FFFAEFDB88A}" dt="2025-10-17T01:20:09.875" v="29" actId="20577"/>
        <pc:sldMkLst>
          <pc:docMk/>
          <pc:sldMk cId="3823801097" sldId="420"/>
        </pc:sldMkLst>
        <pc:spChg chg="mod">
          <ac:chgData name="Zonghua Gu" userId="9a7e1853e1951ef5" providerId="LiveId" clId="{CF1FAA12-072C-4ED5-BA76-0FFFAEFDB88A}" dt="2025-10-17T01:20:09.875" v="29" actId="20577"/>
          <ac:spMkLst>
            <pc:docMk/>
            <pc:sldMk cId="3823801097" sldId="420"/>
            <ac:spMk id="7" creationId="{8BDE5981-C58E-1D2C-A988-FFF28496CD9B}"/>
          </ac:spMkLst>
        </pc:spChg>
      </pc:sldChg>
      <pc:sldChg chg="modSp mod">
        <pc:chgData name="Zonghua Gu" userId="9a7e1853e1951ef5" providerId="LiveId" clId="{CF1FAA12-072C-4ED5-BA76-0FFFAEFDB88A}" dt="2025-10-17T01:21:42.124" v="41" actId="20577"/>
        <pc:sldMkLst>
          <pc:docMk/>
          <pc:sldMk cId="937329881" sldId="1384"/>
        </pc:sldMkLst>
        <pc:spChg chg="mod">
          <ac:chgData name="Zonghua Gu" userId="9a7e1853e1951ef5" providerId="LiveId" clId="{CF1FAA12-072C-4ED5-BA76-0FFFAEFDB88A}" dt="2025-10-17T01:21:42.124" v="41" actId="20577"/>
          <ac:spMkLst>
            <pc:docMk/>
            <pc:sldMk cId="937329881" sldId="1384"/>
            <ac:spMk id="3" creationId="{C96CE106-EFF2-89A6-A94C-94BA0CA70C60}"/>
          </ac:spMkLst>
        </pc:spChg>
      </pc:sldChg>
      <pc:sldChg chg="modSp mod">
        <pc:chgData name="Zonghua Gu" userId="9a7e1853e1951ef5" providerId="LiveId" clId="{CF1FAA12-072C-4ED5-BA76-0FFFAEFDB88A}" dt="2025-10-17T01:22:04.667" v="43" actId="20577"/>
        <pc:sldMkLst>
          <pc:docMk/>
          <pc:sldMk cId="210011671" sldId="1386"/>
        </pc:sldMkLst>
        <pc:spChg chg="mod">
          <ac:chgData name="Zonghua Gu" userId="9a7e1853e1951ef5" providerId="LiveId" clId="{CF1FAA12-072C-4ED5-BA76-0FFFAEFDB88A}" dt="2025-10-17T01:22:04.667" v="43" actId="20577"/>
          <ac:spMkLst>
            <pc:docMk/>
            <pc:sldMk cId="210011671" sldId="1386"/>
            <ac:spMk id="3" creationId="{2C890D62-C0BE-DA6D-366C-8F725FB1BCE9}"/>
          </ac:spMkLst>
        </pc:spChg>
      </pc:sldChg>
      <pc:sldChg chg="modSp mod">
        <pc:chgData name="Zonghua Gu" userId="9a7e1853e1951ef5" providerId="LiveId" clId="{CF1FAA12-072C-4ED5-BA76-0FFFAEFDB88A}" dt="2025-10-17T01:22:23.049" v="46" actId="20577"/>
        <pc:sldMkLst>
          <pc:docMk/>
          <pc:sldMk cId="2996913365" sldId="1388"/>
        </pc:sldMkLst>
        <pc:spChg chg="mod">
          <ac:chgData name="Zonghua Gu" userId="9a7e1853e1951ef5" providerId="LiveId" clId="{CF1FAA12-072C-4ED5-BA76-0FFFAEFDB88A}" dt="2025-10-17T01:22:23.049" v="46" actId="20577"/>
          <ac:spMkLst>
            <pc:docMk/>
            <pc:sldMk cId="2996913365" sldId="1388"/>
            <ac:spMk id="3" creationId="{E9304C07-65AC-81BF-04CE-B8BAC4C0342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87622" y="6956427"/>
            <a:ext cx="827553"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7113">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73194" y="6956427"/>
            <a:ext cx="856407"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t>Page </a:t>
            </a:r>
            <a:fld id="{6D259941-7246-4245-A40C-55C6F952DF9E}" type="slidenum">
              <a:rPr lang="en-US" sz="1300" b="0"/>
              <a:pPr algn="ctr" defTabSz="917113">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2" name="Rectangle 4"/>
          <p:cNvSpPr>
            <a:spLocks noGrp="1" noChangeArrowheads="1"/>
          </p:cNvSpPr>
          <p:nvPr>
            <p:ph type="body" sz="quarter" idx="3"/>
          </p:nvPr>
        </p:nvSpPr>
        <p:spPr bwMode="auto">
          <a:xfrm>
            <a:off x="1281115" y="3475043"/>
            <a:ext cx="7038975" cy="3292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22" tIns="46975" rIns="95622" bIns="4697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800" b="0" i="0">
                <a:latin typeface="Gill Sans" panose="020B0502020104020203"/>
                <a:ea typeface="Gill Sans" panose="020B0502020104020203"/>
                <a:cs typeface="Gill Sans" panose="020B0502020104020203"/>
              </a:defRPr>
            </a:lvl1pPr>
            <a:lvl2pPr>
              <a:defRPr sz="2400" b="0" i="0">
                <a:latin typeface="Gill Sans" panose="020B0502020104020203"/>
                <a:ea typeface="Gill Sans" panose="020B0502020104020203"/>
                <a:cs typeface="Gill Sans" panose="020B0502020104020203"/>
              </a:defRPr>
            </a:lvl2pPr>
            <a:lvl3pPr>
              <a:defRPr sz="2400" b="0" i="0">
                <a:latin typeface="Gill Sans" panose="020B0502020104020203"/>
                <a:ea typeface="Gill Sans" panose="020B0502020104020203"/>
                <a:cs typeface="Gill Sans" panose="020B0502020104020203"/>
              </a:defRPr>
            </a:lvl3pPr>
            <a:lvl4pPr>
              <a:defRPr sz="2400" b="0" i="0">
                <a:latin typeface="Gill Sans" panose="020B0502020104020203"/>
                <a:ea typeface="Gill Sans" panose="020B0502020104020203"/>
                <a:cs typeface="Gill Sans" panose="020B0502020104020203"/>
              </a:defRPr>
            </a:lvl4pPr>
            <a:lvl5pPr>
              <a:defRPr sz="2400" b="0" i="0">
                <a:latin typeface="Gill Sans" panose="020B0502020104020203"/>
                <a:ea typeface="Gill Sans" panose="020B0502020104020203"/>
                <a:cs typeface="Gill Sans" panose="020B050202010402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533400"/>
            <a:ext cx="10972800" cy="1143000"/>
          </a:xfrm>
        </p:spPr>
        <p:txBody>
          <a:bodyPr/>
          <a:lstStyle/>
          <a:p>
            <a:r>
              <a:rPr lang="en-US"/>
              <a:t>Click to edit Master title style</a:t>
            </a:r>
            <a:endParaRPr lang="en-CA"/>
          </a:p>
        </p:txBody>
      </p:sp>
      <p:sp>
        <p:nvSpPr>
          <p:cNvPr id="3" name="Content Placeholder 2"/>
          <p:cNvSpPr>
            <a:spLocks noGrp="1"/>
          </p:cNvSpPr>
          <p:nvPr>
            <p:ph sz="quarter" idx="1"/>
          </p:nvPr>
        </p:nvSpPr>
        <p:spPr>
          <a:xfrm>
            <a:off x="609600" y="1917701"/>
            <a:ext cx="5435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6248400" y="1917701"/>
            <a:ext cx="5435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609600" y="4144963"/>
            <a:ext cx="5435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Content Placeholder 5"/>
          <p:cNvSpPr>
            <a:spLocks noGrp="1"/>
          </p:cNvSpPr>
          <p:nvPr>
            <p:ph sz="quarter" idx="4"/>
          </p:nvPr>
        </p:nvSpPr>
        <p:spPr>
          <a:xfrm>
            <a:off x="6248400" y="4144963"/>
            <a:ext cx="5435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Rectangle 6"/>
          <p:cNvSpPr>
            <a:spLocks noGrp="1" noChangeArrowheads="1"/>
          </p:cNvSpPr>
          <p:nvPr>
            <p:ph type="sldNum" sz="quarter" idx="10"/>
          </p:nvPr>
        </p:nvSpPr>
        <p:spPr bwMode="auto">
          <a:xfrm>
            <a:off x="9042400" y="6364288"/>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ea typeface="宋体" charset="-122"/>
              </a:defRPr>
            </a:lvl1pPr>
          </a:lstStyle>
          <a:p>
            <a:pPr>
              <a:defRPr/>
            </a:pPr>
            <a:fld id="{827A0A33-D1BC-4593-884F-3C34146062BE}" type="slidenum">
              <a:rPr lang="en-US" altLang="zh-CN"/>
              <a:pPr>
                <a:defRPr/>
              </a:pPr>
              <a:t>‹#›</a:t>
            </a:fld>
            <a:endParaRPr lang="en-US" altLang="zh-CN"/>
          </a:p>
        </p:txBody>
      </p:sp>
      <p:sp>
        <p:nvSpPr>
          <p:cNvPr id="10" name="Rectangle 4"/>
          <p:cNvSpPr>
            <a:spLocks noGrp="1" noChangeArrowheads="1"/>
          </p:cNvSpPr>
          <p:nvPr>
            <p:ph type="dt" sz="half" idx="11"/>
          </p:nvPr>
        </p:nvSpPr>
        <p:spPr>
          <a:xfrm>
            <a:off x="609600" y="6364288"/>
            <a:ext cx="5852584" cy="457200"/>
          </a:xfrm>
          <a:prstGeom prst="rect">
            <a:avLst/>
          </a:prstGeom>
          <a:ln/>
        </p:spPr>
        <p:txBody>
          <a:bodyPr/>
          <a:lstStyle>
            <a:lvl1pPr>
              <a:defRPr/>
            </a:lvl1pPr>
          </a:lstStyle>
          <a:p>
            <a:pPr>
              <a:defRPr/>
            </a:pPr>
            <a:r>
              <a:rPr lang="en-US"/>
              <a:t> © </a:t>
            </a:r>
            <a:r>
              <a:rPr lang="en-US" err="1"/>
              <a:t>Zonghua</a:t>
            </a:r>
            <a:r>
              <a:rPr lang="en-US"/>
              <a:t> </a:t>
            </a:r>
            <a:r>
              <a:rPr lang="en-US" err="1"/>
              <a:t>Gu</a:t>
            </a:r>
            <a:r>
              <a:rPr lang="en-US"/>
              <a:t>, CMPT 300, Fall 2011 </a:t>
            </a:r>
          </a:p>
        </p:txBody>
      </p:sp>
    </p:spTree>
    <p:extLst>
      <p:ext uri="{BB962C8B-B14F-4D97-AF65-F5344CB8AC3E}">
        <p14:creationId xmlns:p14="http://schemas.microsoft.com/office/powerpoint/2010/main" val="391295388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2" name="Plassholder for lysbildenummer 5">
            <a:extLst>
              <a:ext uri="{FF2B5EF4-FFF2-40B4-BE49-F238E27FC236}">
                <a16:creationId xmlns:a16="http://schemas.microsoft.com/office/drawing/2014/main" id="{C1122AA0-51BA-FB92-7E72-DEDEC17FA8AB}"/>
              </a:ext>
            </a:extLst>
          </p:cNvPr>
          <p:cNvSpPr txBox="1">
            <a:spLocks/>
          </p:cNvSpPr>
          <p:nvPr userDrawn="1"/>
        </p:nvSpPr>
        <p:spPr>
          <a:xfrm>
            <a:off x="11734800" y="6492875"/>
            <a:ext cx="456108" cy="365125"/>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400" b="0" i="0" smtClean="0">
                <a:solidFill>
                  <a:schemeClr val="tx1"/>
                </a:solidFill>
                <a:latin typeface="Arial"/>
                <a:cs typeface="Arial"/>
              </a:rPr>
              <a:pPr algn="ctr"/>
              <a:t>‹#›</a:t>
            </a:fld>
            <a:endParaRPr lang="nb-NO" sz="1400" b="0" i="0" dirty="0">
              <a:solidFill>
                <a:schemeClr val="tx1"/>
              </a:solidFill>
              <a:latin typeface="Arial"/>
              <a:cs typeface="Arial"/>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9" r:id="rId13"/>
  </p:sldLayoutIdLst>
  <p:transition/>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a:xfrm>
            <a:off x="838200" y="1295400"/>
            <a:ext cx="10439400" cy="2057400"/>
          </a:xfrm>
        </p:spPr>
        <p:txBody>
          <a:bodyPr/>
          <a:lstStyle/>
          <a:p>
            <a:r>
              <a:rPr lang="en-US" sz="3000"/>
              <a:t>CSC 163: Computing, Ethics, and Society</a:t>
            </a:r>
            <a:br>
              <a:rPr lang="en-US" sz="3000"/>
            </a:br>
            <a:r>
              <a:rPr lang="en-US" sz="3000"/>
              <a:t>Chapter 1</a:t>
            </a:r>
            <a:br>
              <a:rPr lang="en-US" sz="3000"/>
            </a:br>
            <a:br>
              <a:rPr lang="en-US" sz="3000"/>
            </a:br>
            <a:br>
              <a:rPr lang="en-US" sz="3000"/>
            </a:br>
            <a:r>
              <a:rPr lang="en-US" sz="3000"/>
              <a:t>Introduction and AI Risk Overview Exercises Solution</a:t>
            </a:r>
          </a:p>
        </p:txBody>
      </p:sp>
      <p:sp>
        <p:nvSpPr>
          <p:cNvPr id="3" name="Subtitle 2"/>
          <p:cNvSpPr>
            <a:spLocks noGrp="1"/>
          </p:cNvSpPr>
          <p:nvPr>
            <p:ph type="subTitle" idx="1"/>
          </p:nvPr>
        </p:nvSpPr>
        <p:spPr>
          <a:xfrm>
            <a:off x="2133600" y="4191000"/>
            <a:ext cx="8001000" cy="1447800"/>
          </a:xfrm>
        </p:spPr>
        <p:txBody>
          <a:bodyPr/>
          <a:lstStyle/>
          <a:p>
            <a:pPr marL="285750" indent="-285750"/>
            <a:r>
              <a:t>Department of Computer Science, </a:t>
            </a:r>
          </a:p>
          <a:p>
            <a:pPr marL="285750" indent="-285750"/>
            <a:r>
              <a:t>Hofstra University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Classify the risk source</a:t>
            </a:r>
          </a:p>
        </p:txBody>
      </p:sp>
      <p:sp>
        <p:nvSpPr>
          <p:cNvPr id="3" name="Content Placeholder 2"/>
          <p:cNvSpPr>
            <a:spLocks noGrp="1"/>
          </p:cNvSpPr>
          <p:nvPr>
            <p:ph idx="1"/>
          </p:nvPr>
        </p:nvSpPr>
        <p:spPr>
          <a:xfrm>
            <a:off x="330000" y="780000"/>
            <a:ext cx="11500000" cy="1220000"/>
          </a:xfrm>
        </p:spPr>
        <p:txBody>
          <a:bodyPr wrap="square">
            <a:normAutofit/>
          </a:bodyPr>
          <a:lstStyle/>
          <a:p>
            <a:pPr marL="0" indent="0">
              <a:buNone/>
            </a:pPr>
            <a:r>
              <a:rPr lang="en-US" sz="2200"/>
              <a:t>The deck groups AI risks into four sources: malicious use, AI race, organizational risks, rogue AIs. Assign each scenario to the source it illustrates best (each source is used twice).</a:t>
            </a:r>
          </a:p>
        </p:txBody>
      </p:sp>
      <p:graphicFrame>
        <p:nvGraphicFramePr>
          <p:cNvPr id="4" name="Table 3"/>
          <p:cNvGraphicFramePr>
            <a:graphicFrameLocks noGrp="1"/>
          </p:cNvGraphicFramePr>
          <p:nvPr/>
        </p:nvGraphicFramePr>
        <p:xfrm>
          <a:off x="350000" y="2000000"/>
          <a:ext cx="11300000" cy="4200000"/>
        </p:xfrm>
        <a:graphic>
          <a:graphicData uri="http://schemas.openxmlformats.org/drawingml/2006/table">
            <a:tbl>
              <a:tblPr firstRow="1" bandRow="0">
                <a:tableStyleId>{5940675A-B579-460E-94D1-54222C63F5DA}</a:tableStyleId>
              </a:tblPr>
              <a:tblGrid>
                <a:gridCol w="8000000"/>
                <a:gridCol w="3300000"/>
              </a:tblGrid>
              <a:tr h="440000">
                <a:tc>
                  <a:txBody>
                    <a:bodyPr wrap="square"/>
                    <a:lstStyle/>
                    <a:p>
                      <a:pPr algn="l"/>
                      <a:r>
                        <a:rPr lang="en-US" sz="1600" b="1"/>
                        <a:t>Scenario</a:t>
                      </a:r>
                    </a:p>
                  </a:txBody>
                  <a:tcPr marL="60000" marR="60000" marT="25000" marB="25000" anchor="ctr">
                    <a:solidFill>
                      <a:srgbClr val="F2F2F2"/>
                    </a:solidFill>
                  </a:tcPr>
                </a:tc>
                <a:tc>
                  <a:txBody>
                    <a:bodyPr wrap="square"/>
                    <a:lstStyle/>
                    <a:p>
                      <a:pPr algn="l"/>
                      <a:r>
                        <a:rPr lang="en-US" sz="1600" b="1"/>
                        <a:t>Risk source</a:t>
                      </a:r>
                    </a:p>
                  </a:txBody>
                  <a:tcPr marL="60000" marR="60000" marT="25000" marB="25000" anchor="ctr">
                    <a:solidFill>
                      <a:srgbClr val="F2F2F2"/>
                    </a:solidFill>
                  </a:tcPr>
                </a:tc>
              </a:tr>
              <a:tr h="470000">
                <a:tc>
                  <a:txBody>
                    <a:bodyPr wrap="square"/>
                    <a:lstStyle/>
                    <a:p>
                      <a:pPr algn="l"/>
                      <a:r>
                        <a:rPr lang="en-US" sz="1600"/>
                        <a:t>A group uses an LLM to troubleshoot a wet-lab protocol for an engineered pathogen</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 firm ships a chatbot it knows is unreliable because a rival is about to launch</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 warning that a pump is not ready is lost between shifts and the platform explodes (Piper Alpha)</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AI agents automate AI R&amp;D and humans stop being the driving force behind AI progress</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Automatic retaliation systems turn a sensor accident into a war</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 state uses AI surveillance to entrench a totalitarian regime</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The Challenger disaster: top talent and much preparation, yet a catastrophic accident</a:t>
                      </a:r>
                    </a:p>
                  </a:txBody>
                  <a:tcPr marL="60000" marR="60000" marT="25000" marB="25000" anchor="ctr"/>
                </a:tc>
                <a:tc>
                  <a:txBody>
                    <a:bodyPr wrap="square"/>
                    <a:lstStyle/>
                    <a:p>
                      <a:pPr algn="l"/>
                      <a:endParaRPr lang="en-US" sz="1600"/>
                    </a:p>
                  </a:txBody>
                  <a:tcPr marL="60000" marR="60000" marT="25000" marB="25000" anchor="ctr"/>
                </a:tc>
              </a:tr>
              <a:tr h="470000">
                <a:tc>
                  <a:txBody>
                    <a:bodyPr wrap="square"/>
                    <a:lstStyle/>
                    <a:p>
                      <a:pPr algn="l"/>
                      <a:r>
                        <a:rPr lang="en-US" sz="1600"/>
                        <a:t>A deployed AI agent (like Sydney) shows behavior its developers cannot reliably control</a:t>
                      </a:r>
                    </a:p>
                  </a:txBody>
                  <a:tcPr marL="60000" marR="60000" marT="25000" marB="25000" anchor="ctr"/>
                </a:tc>
                <a:tc>
                  <a:txBody>
                    <a:bodyPr wrap="square"/>
                    <a:lstStyle/>
                    <a:p>
                      <a:pPr algn="l"/>
                      <a:endParaRPr lang="en-US" sz="1600"/>
                    </a:p>
                  </a:txBody>
                  <a:tcPr marL="60000" marR="60000" marT="25000" marB="25000" anchor="ct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Solution: Classify the risk source</a:t>
            </a:r>
          </a:p>
        </p:txBody>
      </p:sp>
      <p:sp>
        <p:nvSpPr>
          <p:cNvPr id="3" name="Content Placeholder 2"/>
          <p:cNvSpPr>
            <a:spLocks noGrp="1"/>
          </p:cNvSpPr>
          <p:nvPr>
            <p:ph idx="1"/>
          </p:nvPr>
        </p:nvSpPr>
        <p:spPr>
          <a:xfrm>
            <a:off x="330000" y="780000"/>
            <a:ext cx="11500000" cy="1220000"/>
          </a:xfrm>
        </p:spPr>
        <p:txBody>
          <a:bodyPr wrap="square">
            <a:normAutofit/>
          </a:bodyPr>
          <a:lstStyle/>
          <a:p>
            <a:pPr marL="0" indent="0">
              <a:buNone/>
            </a:pPr>
            <a:r>
              <a:rPr lang="en-US" sz="1600"/>
              <a:t>Malicious use = people intentionally use AI to cause harm. AI race = competition pushes actors to cut corners. Organizational risks = accidents from weak safety processes. Rogue AIs = loss of control over the AI itself.</a:t>
            </a:r>
          </a:p>
          <a:p>
            <a:pPr marL="0" indent="0">
              <a:buNone/>
            </a:pPr>
            <a:r>
              <a:rPr lang="en-US" sz="1600"/>
              <a:t>Test: who or what causes the harm? A bad actor, a competitor under pressure, a failing organization, or the AI.</a:t>
            </a:r>
          </a:p>
        </p:txBody>
      </p:sp>
      <p:graphicFrame>
        <p:nvGraphicFramePr>
          <p:cNvPr id="4" name="Table 3"/>
          <p:cNvGraphicFramePr>
            <a:graphicFrameLocks noGrp="1"/>
          </p:cNvGraphicFramePr>
          <p:nvPr/>
        </p:nvGraphicFramePr>
        <p:xfrm>
          <a:off x="350000" y="2000000"/>
          <a:ext cx="11300000" cy="4200000"/>
        </p:xfrm>
        <a:graphic>
          <a:graphicData uri="http://schemas.openxmlformats.org/drawingml/2006/table">
            <a:tbl>
              <a:tblPr firstRow="1" bandRow="0">
                <a:tableStyleId>{5940675A-B579-460E-94D1-54222C63F5DA}</a:tableStyleId>
              </a:tblPr>
              <a:tblGrid>
                <a:gridCol w="8000000"/>
                <a:gridCol w="3300000"/>
              </a:tblGrid>
              <a:tr h="440000">
                <a:tc>
                  <a:txBody>
                    <a:bodyPr wrap="square"/>
                    <a:lstStyle/>
                    <a:p>
                      <a:pPr algn="l"/>
                      <a:r>
                        <a:rPr lang="en-US" sz="1600" b="1"/>
                        <a:t>Scenario</a:t>
                      </a:r>
                    </a:p>
                  </a:txBody>
                  <a:tcPr marL="60000" marR="60000" marT="25000" marB="25000" anchor="ctr">
                    <a:solidFill>
                      <a:srgbClr val="F2F2F2"/>
                    </a:solidFill>
                  </a:tcPr>
                </a:tc>
                <a:tc>
                  <a:txBody>
                    <a:bodyPr wrap="square"/>
                    <a:lstStyle/>
                    <a:p>
                      <a:pPr algn="l"/>
                      <a:r>
                        <a:rPr lang="en-US" sz="1600" b="1"/>
                        <a:t>Risk source</a:t>
                      </a:r>
                    </a:p>
                  </a:txBody>
                  <a:tcPr marL="60000" marR="60000" marT="25000" marB="25000" anchor="ctr">
                    <a:solidFill>
                      <a:srgbClr val="F2F2F2"/>
                    </a:solidFill>
                  </a:tcPr>
                </a:tc>
              </a:tr>
              <a:tr h="470000">
                <a:tc>
                  <a:txBody>
                    <a:bodyPr wrap="square"/>
                    <a:lstStyle/>
                    <a:p>
                      <a:pPr algn="l"/>
                      <a:r>
                        <a:rPr lang="en-US" sz="1600"/>
                        <a:t>A group uses an LLM to troubleshoot a wet-lab protocol for an engineered pathogen</a:t>
                      </a:r>
                    </a:p>
                  </a:txBody>
                  <a:tcPr marL="60000" marR="60000" marT="25000" marB="25000" anchor="ctr"/>
                </a:tc>
                <a:tc>
                  <a:txBody>
                    <a:bodyPr wrap="square"/>
                    <a:lstStyle/>
                    <a:p>
                      <a:pPr algn="l"/>
                      <a:r>
                        <a:rPr lang="en-US" sz="1600" b="1">
                          <a:solidFill>
                            <a:srgbClr val="2A40E2"/>
                          </a:solidFill>
                        </a:rPr>
                        <a:t>Malicious use</a:t>
                      </a:r>
                    </a:p>
                  </a:txBody>
                  <a:tcPr marL="60000" marR="60000" marT="25000" marB="25000" anchor="ctr"/>
                </a:tc>
              </a:tr>
              <a:tr h="470000">
                <a:tc>
                  <a:txBody>
                    <a:bodyPr wrap="square"/>
                    <a:lstStyle/>
                    <a:p>
                      <a:pPr algn="l"/>
                      <a:r>
                        <a:rPr lang="en-US" sz="1600"/>
                        <a:t>A firm ships a chatbot it knows is unreliable because a rival is about to launch</a:t>
                      </a:r>
                    </a:p>
                  </a:txBody>
                  <a:tcPr marL="60000" marR="60000" marT="25000" marB="25000" anchor="ctr"/>
                </a:tc>
                <a:tc>
                  <a:txBody>
                    <a:bodyPr wrap="square"/>
                    <a:lstStyle/>
                    <a:p>
                      <a:pPr algn="l"/>
                      <a:r>
                        <a:rPr lang="en-US" sz="1600" b="1">
                          <a:solidFill>
                            <a:srgbClr val="2A40E2"/>
                          </a:solidFill>
                        </a:rPr>
                        <a:t>AI race</a:t>
                      </a:r>
                    </a:p>
                  </a:txBody>
                  <a:tcPr marL="60000" marR="60000" marT="25000" marB="25000" anchor="ctr"/>
                </a:tc>
              </a:tr>
              <a:tr h="470000">
                <a:tc>
                  <a:txBody>
                    <a:bodyPr wrap="square"/>
                    <a:lstStyle/>
                    <a:p>
                      <a:pPr algn="l"/>
                      <a:r>
                        <a:rPr lang="en-US" sz="1600"/>
                        <a:t>A warning that a pump is not ready is lost between shifts and the platform explodes (Piper Alpha)</a:t>
                      </a:r>
                    </a:p>
                  </a:txBody>
                  <a:tcPr marL="60000" marR="60000" marT="25000" marB="25000" anchor="ctr"/>
                </a:tc>
                <a:tc>
                  <a:txBody>
                    <a:bodyPr wrap="square"/>
                    <a:lstStyle/>
                    <a:p>
                      <a:pPr algn="l"/>
                      <a:r>
                        <a:rPr lang="en-US" sz="1600" b="1">
                          <a:solidFill>
                            <a:srgbClr val="2A40E2"/>
                          </a:solidFill>
                        </a:rPr>
                        <a:t>Organizational risks</a:t>
                      </a:r>
                    </a:p>
                  </a:txBody>
                  <a:tcPr marL="60000" marR="60000" marT="25000" marB="25000" anchor="ctr"/>
                </a:tc>
              </a:tr>
              <a:tr h="470000">
                <a:tc>
                  <a:txBody>
                    <a:bodyPr wrap="square"/>
                    <a:lstStyle/>
                    <a:p>
                      <a:pPr algn="l"/>
                      <a:r>
                        <a:rPr lang="en-US" sz="1600"/>
                        <a:t>AI agents automate AI R&amp;D and humans stop being the driving force behind AI progress</a:t>
                      </a:r>
                    </a:p>
                  </a:txBody>
                  <a:tcPr marL="60000" marR="60000" marT="25000" marB="25000" anchor="ctr"/>
                </a:tc>
                <a:tc>
                  <a:txBody>
                    <a:bodyPr wrap="square"/>
                    <a:lstStyle/>
                    <a:p>
                      <a:pPr algn="l"/>
                      <a:r>
                        <a:rPr lang="en-US" sz="1600" b="1">
                          <a:solidFill>
                            <a:srgbClr val="2A40E2"/>
                          </a:solidFill>
                        </a:rPr>
                        <a:t>Rogue AIs</a:t>
                      </a:r>
                    </a:p>
                  </a:txBody>
                  <a:tcPr marL="60000" marR="60000" marT="25000" marB="25000" anchor="ctr"/>
                </a:tc>
              </a:tr>
              <a:tr h="470000">
                <a:tc>
                  <a:txBody>
                    <a:bodyPr wrap="square"/>
                    <a:lstStyle/>
                    <a:p>
                      <a:pPr algn="l"/>
                      <a:r>
                        <a:rPr lang="en-US" sz="1600"/>
                        <a:t>Automatic retaliation systems turn a sensor accident into a war</a:t>
                      </a:r>
                    </a:p>
                  </a:txBody>
                  <a:tcPr marL="60000" marR="60000" marT="25000" marB="25000" anchor="ctr"/>
                </a:tc>
                <a:tc>
                  <a:txBody>
                    <a:bodyPr wrap="square"/>
                    <a:lstStyle/>
                    <a:p>
                      <a:pPr algn="l"/>
                      <a:r>
                        <a:rPr lang="en-US" sz="1600" b="1">
                          <a:solidFill>
                            <a:srgbClr val="2A40E2"/>
                          </a:solidFill>
                        </a:rPr>
                        <a:t>AI race</a:t>
                      </a:r>
                    </a:p>
                  </a:txBody>
                  <a:tcPr marL="60000" marR="60000" marT="25000" marB="25000" anchor="ctr"/>
                </a:tc>
              </a:tr>
              <a:tr h="470000">
                <a:tc>
                  <a:txBody>
                    <a:bodyPr wrap="square"/>
                    <a:lstStyle/>
                    <a:p>
                      <a:pPr algn="l"/>
                      <a:r>
                        <a:rPr lang="en-US" sz="1600"/>
                        <a:t>A state uses AI surveillance to entrench a totalitarian regime</a:t>
                      </a:r>
                    </a:p>
                  </a:txBody>
                  <a:tcPr marL="60000" marR="60000" marT="25000" marB="25000" anchor="ctr"/>
                </a:tc>
                <a:tc>
                  <a:txBody>
                    <a:bodyPr wrap="square"/>
                    <a:lstStyle/>
                    <a:p>
                      <a:pPr algn="l"/>
                      <a:r>
                        <a:rPr lang="en-US" sz="1600" b="1">
                          <a:solidFill>
                            <a:srgbClr val="2A40E2"/>
                          </a:solidFill>
                        </a:rPr>
                        <a:t>Malicious use</a:t>
                      </a:r>
                    </a:p>
                  </a:txBody>
                  <a:tcPr marL="60000" marR="60000" marT="25000" marB="25000" anchor="ctr"/>
                </a:tc>
              </a:tr>
              <a:tr h="470000">
                <a:tc>
                  <a:txBody>
                    <a:bodyPr wrap="square"/>
                    <a:lstStyle/>
                    <a:p>
                      <a:pPr algn="l"/>
                      <a:r>
                        <a:rPr lang="en-US" sz="1600"/>
                        <a:t>The Challenger disaster: top talent and much preparation, yet a catastrophic accident</a:t>
                      </a:r>
                    </a:p>
                  </a:txBody>
                  <a:tcPr marL="60000" marR="60000" marT="25000" marB="25000" anchor="ctr"/>
                </a:tc>
                <a:tc>
                  <a:txBody>
                    <a:bodyPr wrap="square"/>
                    <a:lstStyle/>
                    <a:p>
                      <a:pPr algn="l"/>
                      <a:r>
                        <a:rPr lang="en-US" sz="1600" b="1">
                          <a:solidFill>
                            <a:srgbClr val="2A40E2"/>
                          </a:solidFill>
                        </a:rPr>
                        <a:t>Organizational risks</a:t>
                      </a:r>
                    </a:p>
                  </a:txBody>
                  <a:tcPr marL="60000" marR="60000" marT="25000" marB="25000" anchor="ctr"/>
                </a:tc>
              </a:tr>
              <a:tr h="470000">
                <a:tc>
                  <a:txBody>
                    <a:bodyPr wrap="square"/>
                    <a:lstStyle/>
                    <a:p>
                      <a:pPr algn="l"/>
                      <a:r>
                        <a:rPr lang="en-US" sz="1600"/>
                        <a:t>A deployed AI agent (like Sydney) shows behavior its developers cannot reliably control</a:t>
                      </a:r>
                    </a:p>
                  </a:txBody>
                  <a:tcPr marL="60000" marR="60000" marT="25000" marB="25000" anchor="ctr"/>
                </a:tc>
                <a:tc>
                  <a:txBody>
                    <a:bodyPr wrap="square"/>
                    <a:lstStyle/>
                    <a:p>
                      <a:pPr algn="l"/>
                      <a:r>
                        <a:rPr lang="en-US" sz="1600" b="1">
                          <a:solidFill>
                            <a:srgbClr val="2A40E2"/>
                          </a:solidFill>
                        </a:rPr>
                        <a:t>Rogue AIs</a:t>
                      </a:r>
                    </a:p>
                  </a:txBody>
                  <a:tcPr marL="60000" marR="60000" marT="25000" marB="25000" anchor="ct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Back-of-the-envelope risk</a:t>
            </a:r>
          </a:p>
        </p:txBody>
      </p:sp>
      <p:sp>
        <p:nvSpPr>
          <p:cNvPr id="3" name="Content Placeholder 2"/>
          <p:cNvSpPr>
            <a:spLocks noGrp="1"/>
          </p:cNvSpPr>
          <p:nvPr>
            <p:ph idx="1"/>
          </p:nvPr>
        </p:nvSpPr>
        <p:spPr>
          <a:xfrm>
            <a:off x="330000" y="800000"/>
            <a:ext cx="11500000" cy="5500000"/>
          </a:xfrm>
        </p:spPr>
        <p:txBody>
          <a:bodyPr wrap="square">
            <a:normAutofit/>
          </a:bodyPr>
          <a:lstStyle/>
          <a:p>
            <a:pPr marL="0" indent="0">
              <a:buNone/>
            </a:pPr>
            <a:r>
              <a:rPr lang="en-US" sz="2200"/>
              <a:t>The deck states: bioweapon risk depends on the number of people with skill and access, multiplied by their willingness to build a weapon.</a:t>
            </a:r>
          </a:p>
          <a:p>
            <a:pPr marL="0" indent="0">
              <a:buNone/>
            </a:pPr>
            <a:r>
              <a:rPr lang="en-US" sz="2200"/>
              <a:t>(a) Today 20,000 people have the skill and access, and 0.1 % of them are willing. How many potential attackers is that?</a:t>
            </a:r>
          </a:p>
          <a:p>
            <a:pPr marL="0" indent="0">
              <a:buNone/>
            </a:pPr>
            <a:r>
              <a:rPr lang="en-US" sz="2200"/>
              <a:t>(b) LLM assistants multiply the number of people with skill and access by 50. How many potential attackers now? By what factor did the risk grow?</a:t>
            </a:r>
          </a:p>
          <a:p>
            <a:pPr marL="0" indent="0">
              <a:buNone/>
            </a:pPr>
            <a:r>
              <a:rPr lang="en-US" sz="2200"/>
              <a:t>(c) Structured access (API with vetting) blocks 90 % of the people in (b). How many potential attackers remain?</a:t>
            </a:r>
          </a:p>
          <a:p>
            <a:pPr marL="0" indent="0">
              <a:buNone/>
            </a:pPr>
            <a:r>
              <a:rPr lang="en-US" sz="800"/>
              <a:t> </a:t>
            </a:r>
          </a:p>
          <a:p>
            <a:pPr marL="0" indent="0">
              <a:buNone/>
            </a:pPr>
            <a:r>
              <a:rPr lang="en-US" sz="2200"/>
              <a:t>Intelligence explosion thought experiment: copy an AI into 10,000 world-class AI researchers, each working at 100× human pace.</a:t>
            </a:r>
          </a:p>
          <a:p>
            <a:pPr marL="0" indent="0">
              <a:buNone/>
            </a:pPr>
            <a:r>
              <a:rPr lang="en-US" sz="2200"/>
              <a:t>(d) How many human-researcher-years of work happen per calendar year? How many in 3 months?</a:t>
            </a:r>
          </a:p>
          <a:p>
            <a:pPr marL="0" indent="0">
              <a:buNone/>
            </a:pPr>
            <a:r>
              <a:rPr lang="en-US" sz="2200"/>
              <a:t>(e) A lab of 500 human researchers does the work of part (d) over 3 months. How many years does it need?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Solution: Back-of-the-envelope risk</a:t>
            </a:r>
          </a:p>
        </p:txBody>
      </p:sp>
      <p:sp>
        <p:nvSpPr>
          <p:cNvPr id="3" name="Content Placeholder 2"/>
          <p:cNvSpPr>
            <a:spLocks noGrp="1"/>
          </p:cNvSpPr>
          <p:nvPr>
            <p:ph idx="1"/>
          </p:nvPr>
        </p:nvSpPr>
        <p:spPr>
          <a:xfrm>
            <a:off x="330000" y="800000"/>
            <a:ext cx="11500000" cy="5500000"/>
          </a:xfrm>
        </p:spPr>
        <p:txBody>
          <a:bodyPr wrap="square">
            <a:normAutofit/>
          </a:bodyPr>
          <a:lstStyle/>
          <a:p>
            <a:r>
              <a:rPr lang="en-US" sz="2100"/>
              <a:t>(a) 20,000 × 0.001 = </a:t>
            </a:r>
            <a:r>
              <a:rPr lang="en-US" sz="2100" b="1">
                <a:solidFill>
                  <a:srgbClr val="2A40E2"/>
                </a:solidFill>
              </a:rPr>
              <a:t>20</a:t>
            </a:r>
            <a:r>
              <a:rPr lang="en-US" sz="2100"/>
              <a:t> potential attackers.</a:t>
            </a:r>
          </a:p>
          <a:p>
            <a:r>
              <a:rPr lang="en-US" sz="2100"/>
              <a:t>(b) 1,000,000 × 0.001 = </a:t>
            </a:r>
            <a:r>
              <a:rPr lang="en-US" sz="2100" b="1">
                <a:solidFill>
                  <a:srgbClr val="2A40E2"/>
                </a:solidFill>
              </a:rPr>
              <a:t>1,000</a:t>
            </a:r>
            <a:r>
              <a:rPr lang="en-US" sz="2100"/>
              <a:t>: risk grew </a:t>
            </a:r>
            <a:r>
              <a:rPr lang="en-US" sz="2100" b="1">
                <a:solidFill>
                  <a:srgbClr val="2A40E2"/>
                </a:solidFill>
              </a:rPr>
              <a:t>50×</a:t>
            </a:r>
            <a:r>
              <a:rPr lang="en-US" sz="2100"/>
              <a:t>, since willingness is unchanged.</a:t>
            </a:r>
          </a:p>
          <a:p>
            <a:r>
              <a:rPr lang="en-US" sz="2100"/>
              <a:t>(c) 1,000 × (1 − 0.9) = </a:t>
            </a:r>
            <a:r>
              <a:rPr lang="en-US" sz="2100" b="1">
                <a:solidFill>
                  <a:srgbClr val="2A40E2"/>
                </a:solidFill>
              </a:rPr>
              <a:t>100</a:t>
            </a:r>
            <a:r>
              <a:rPr lang="en-US" sz="2100"/>
              <a:t> remain: structured access reduces but does not remove the risk.</a:t>
            </a:r>
          </a:p>
          <a:p>
            <a:r>
              <a:rPr lang="en-US" sz="2100"/>
              <a:t>(d) 10,000 × 100 = </a:t>
            </a:r>
            <a:r>
              <a:rPr lang="en-US" sz="2100" b="1">
                <a:solidFill>
                  <a:srgbClr val="2A40E2"/>
                </a:solidFill>
              </a:rPr>
              <a:t>1,000,000</a:t>
            </a:r>
            <a:r>
              <a:rPr lang="en-US" sz="2100"/>
              <a:t> researcher-years per year, so </a:t>
            </a:r>
            <a:r>
              <a:rPr lang="en-US" sz="2100" b="1">
                <a:solidFill>
                  <a:srgbClr val="2A40E2"/>
                </a:solidFill>
              </a:rPr>
              <a:t>250,000</a:t>
            </a:r>
            <a:r>
              <a:rPr lang="en-US" sz="2100"/>
              <a:t> in 3 months.</a:t>
            </a:r>
          </a:p>
          <a:p>
            <a:r>
              <a:rPr lang="en-US" sz="2100"/>
              <a:t>(e) 250,000 / 500 = </a:t>
            </a:r>
            <a:r>
              <a:rPr lang="en-US" sz="2100" b="1">
                <a:solidFill>
                  <a:srgbClr val="2A40E2"/>
                </a:solidFill>
              </a:rPr>
              <a:t>500 years</a:t>
            </a:r>
            <a:r>
              <a:rPr lang="en-US" sz="2100"/>
              <a:t>: decades of progress in a few months, an “intelligence explosion”.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Matching risk measures</a:t>
            </a:r>
          </a:p>
        </p:txBody>
      </p:sp>
      <p:sp>
        <p:nvSpPr>
          <p:cNvPr id="3" name="Content Placeholder 2"/>
          <p:cNvSpPr>
            <a:spLocks noGrp="1"/>
          </p:cNvSpPr>
          <p:nvPr>
            <p:ph idx="1"/>
          </p:nvPr>
        </p:nvSpPr>
        <p:spPr>
          <a:xfrm>
            <a:off x="330000" y="780000"/>
            <a:ext cx="11500000" cy="920000"/>
          </a:xfrm>
        </p:spPr>
        <p:txBody>
          <a:bodyPr wrap="square">
            <a:normAutofit/>
          </a:bodyPr>
          <a:lstStyle/>
          <a:p>
            <a:pPr marL="0" indent="0">
              <a:buNone/>
            </a:pPr>
            <a:r>
              <a:rPr lang="en-US" sz="2200"/>
              <a:t>Match each risk-reduction measure from the deck with the risk source it mainly addresses: malicious use, AI race, organizational risks, rogue AIs.</a:t>
            </a:r>
          </a:p>
        </p:txBody>
      </p:sp>
      <p:graphicFrame>
        <p:nvGraphicFramePr>
          <p:cNvPr id="4" name="Table 3"/>
          <p:cNvGraphicFramePr>
            <a:graphicFrameLocks noGrp="1"/>
          </p:cNvGraphicFramePr>
          <p:nvPr/>
        </p:nvGraphicFramePr>
        <p:xfrm>
          <a:off x="350000" y="1700000"/>
          <a:ext cx="11300000" cy="4040000"/>
        </p:xfrm>
        <a:graphic>
          <a:graphicData uri="http://schemas.openxmlformats.org/drawingml/2006/table">
            <a:tbl>
              <a:tblPr firstRow="1" bandRow="0">
                <a:tableStyleId>{5940675A-B579-460E-94D1-54222C63F5DA}</a:tableStyleId>
              </a:tblPr>
              <a:tblGrid>
                <a:gridCol w="6300000"/>
                <a:gridCol w="5000000"/>
              </a:tblGrid>
              <a:tr h="440000">
                <a:tc>
                  <a:txBody>
                    <a:bodyPr wrap="square"/>
                    <a:lstStyle/>
                    <a:p>
                      <a:pPr algn="l"/>
                      <a:r>
                        <a:rPr lang="en-US" sz="1600" b="1"/>
                        <a:t>Measure</a:t>
                      </a:r>
                    </a:p>
                  </a:txBody>
                  <a:tcPr marL="60000" marR="60000" marT="25000" marB="25000" anchor="ctr">
                    <a:solidFill>
                      <a:srgbClr val="F2F2F2"/>
                    </a:solidFill>
                  </a:tcPr>
                </a:tc>
                <a:tc>
                  <a:txBody>
                    <a:bodyPr wrap="square"/>
                    <a:lstStyle/>
                    <a:p>
                      <a:pPr algn="l"/>
                      <a:r>
                        <a:rPr lang="en-US" sz="1600" b="1"/>
                        <a:t>Risk source</a:t>
                      </a:r>
                    </a:p>
                  </a:txBody>
                  <a:tcPr marL="60000" marR="60000" marT="25000" marB="25000" anchor="ctr">
                    <a:solidFill>
                      <a:srgbClr val="F2F2F2"/>
                    </a:solidFill>
                  </a:tcPr>
                </a:tc>
              </a:tr>
              <a:tr h="450000">
                <a:tc>
                  <a:txBody>
                    <a:bodyPr wrap="square"/>
                    <a:lstStyle/>
                    <a:p>
                      <a:pPr algn="l"/>
                      <a:r>
                        <a:rPr lang="en-US" sz="1600"/>
                        <a:t>Structured access (API instead of open weights)</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Compute governance</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Red teaming and internal auditing</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Research on power aversion and model honesty</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Biodefense (e.g., metagenomic sequencing)</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International coordination on AI</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Safety culture of High Reliability Organizations</a:t>
                      </a:r>
                    </a:p>
                  </a:txBody>
                  <a:tcPr marL="60000" marR="60000" marT="25000" marB="25000" anchor="ctr"/>
                </a:tc>
                <a:tc>
                  <a:txBody>
                    <a:bodyPr wrap="square"/>
                    <a:lstStyle/>
                    <a:p>
                      <a:pPr algn="l"/>
                      <a:endParaRPr lang="en-US" sz="1600"/>
                    </a:p>
                  </a:txBody>
                  <a:tcPr marL="60000" marR="60000" marT="25000" marB="25000" anchor="ctr"/>
                </a:tc>
              </a:tr>
              <a:tr h="450000">
                <a:tc>
                  <a:txBody>
                    <a:bodyPr wrap="square"/>
                    <a:lstStyle/>
                    <a:p>
                      <a:pPr algn="l"/>
                      <a:r>
                        <a:rPr lang="en-US" sz="1600"/>
                        <a:t>Pausing for some years once human-level AI is reached</a:t>
                      </a:r>
                    </a:p>
                  </a:txBody>
                  <a:tcPr marL="60000" marR="60000" marT="25000" marB="25000" anchor="ctr"/>
                </a:tc>
                <a:tc>
                  <a:txBody>
                    <a:bodyPr wrap="square"/>
                    <a:lstStyle/>
                    <a:p>
                      <a:pPr algn="l"/>
                      <a:endParaRPr lang="en-US" sz="1600"/>
                    </a:p>
                  </a:txBody>
                  <a:tcPr marL="60000" marR="60000" marT="25000" marB="25000" anchor="ctr"/>
                </a:tc>
              </a:tr>
            </a:tbl>
          </a:graphicData>
        </a:graphic>
      </p:graphicFrame>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Solution: Matching risk measures</a:t>
            </a:r>
          </a:p>
        </p:txBody>
      </p:sp>
      <p:sp>
        <p:nvSpPr>
          <p:cNvPr id="3" name="Content Placeholder 2"/>
          <p:cNvSpPr>
            <a:spLocks noGrp="1"/>
          </p:cNvSpPr>
          <p:nvPr>
            <p:ph idx="1"/>
          </p:nvPr>
        </p:nvSpPr>
        <p:spPr>
          <a:xfrm>
            <a:off x="330000" y="780000"/>
            <a:ext cx="11500000" cy="920000"/>
          </a:xfrm>
        </p:spPr>
        <p:txBody>
          <a:bodyPr wrap="square">
            <a:normAutofit/>
          </a:bodyPr>
          <a:lstStyle/>
          <a:p>
            <a:pPr marL="0" indent="0">
              <a:buNone/>
            </a:pPr>
            <a:r>
              <a:rPr lang="en-US" sz="1800"/>
              <a:t>Structured access, jailbreak robustness and biodefense all counter bad actors. Compute governance and international coordination reduce racing pressure. Red teaming, information security and safety culture are organizational. Model honesty and power aversion address rogue AIs.</a:t>
            </a:r>
          </a:p>
        </p:txBody>
      </p:sp>
      <p:graphicFrame>
        <p:nvGraphicFramePr>
          <p:cNvPr id="4" name="Table 3"/>
          <p:cNvGraphicFramePr>
            <a:graphicFrameLocks noGrp="1"/>
          </p:cNvGraphicFramePr>
          <p:nvPr/>
        </p:nvGraphicFramePr>
        <p:xfrm>
          <a:off x="350000" y="1700000"/>
          <a:ext cx="11300000" cy="4040000"/>
        </p:xfrm>
        <a:graphic>
          <a:graphicData uri="http://schemas.openxmlformats.org/drawingml/2006/table">
            <a:tbl>
              <a:tblPr firstRow="1" bandRow="0">
                <a:tableStyleId>{5940675A-B579-460E-94D1-54222C63F5DA}</a:tableStyleId>
              </a:tblPr>
              <a:tblGrid>
                <a:gridCol w="6300000"/>
                <a:gridCol w="5000000"/>
              </a:tblGrid>
              <a:tr h="440000">
                <a:tc>
                  <a:txBody>
                    <a:bodyPr wrap="square"/>
                    <a:lstStyle/>
                    <a:p>
                      <a:pPr algn="l"/>
                      <a:r>
                        <a:rPr lang="en-US" sz="1600" b="1"/>
                        <a:t>Measure</a:t>
                      </a:r>
                    </a:p>
                  </a:txBody>
                  <a:tcPr marL="60000" marR="60000" marT="25000" marB="25000" anchor="ctr">
                    <a:solidFill>
                      <a:srgbClr val="F2F2F2"/>
                    </a:solidFill>
                  </a:tcPr>
                </a:tc>
                <a:tc>
                  <a:txBody>
                    <a:bodyPr wrap="square"/>
                    <a:lstStyle/>
                    <a:p>
                      <a:pPr algn="l"/>
                      <a:r>
                        <a:rPr lang="en-US" sz="1600" b="1"/>
                        <a:t>Risk source</a:t>
                      </a:r>
                    </a:p>
                  </a:txBody>
                  <a:tcPr marL="60000" marR="60000" marT="25000" marB="25000" anchor="ctr">
                    <a:solidFill>
                      <a:srgbClr val="F2F2F2"/>
                    </a:solidFill>
                  </a:tcPr>
                </a:tc>
              </a:tr>
              <a:tr h="450000">
                <a:tc>
                  <a:txBody>
                    <a:bodyPr wrap="square"/>
                    <a:lstStyle/>
                    <a:p>
                      <a:pPr algn="l"/>
                      <a:r>
                        <a:rPr lang="en-US" sz="1600"/>
                        <a:t>Structured access (API instead of open weights)</a:t>
                      </a:r>
                    </a:p>
                  </a:txBody>
                  <a:tcPr marL="60000" marR="60000" marT="25000" marB="25000" anchor="ctr"/>
                </a:tc>
                <a:tc>
                  <a:txBody>
                    <a:bodyPr wrap="square"/>
                    <a:lstStyle/>
                    <a:p>
                      <a:pPr algn="l"/>
                      <a:r>
                        <a:rPr lang="en-US" sz="1600" b="1">
                          <a:solidFill>
                            <a:srgbClr val="2A40E2"/>
                          </a:solidFill>
                        </a:rPr>
                        <a:t>Malicious use</a:t>
                      </a:r>
                    </a:p>
                  </a:txBody>
                  <a:tcPr marL="60000" marR="60000" marT="25000" marB="25000" anchor="ctr"/>
                </a:tc>
              </a:tr>
              <a:tr h="450000">
                <a:tc>
                  <a:txBody>
                    <a:bodyPr wrap="square"/>
                    <a:lstStyle/>
                    <a:p>
                      <a:pPr algn="l"/>
                      <a:r>
                        <a:rPr lang="en-US" sz="1600"/>
                        <a:t>Compute governance</a:t>
                      </a:r>
                    </a:p>
                  </a:txBody>
                  <a:tcPr marL="60000" marR="60000" marT="25000" marB="25000" anchor="ctr"/>
                </a:tc>
                <a:tc>
                  <a:txBody>
                    <a:bodyPr wrap="square"/>
                    <a:lstStyle/>
                    <a:p>
                      <a:pPr algn="l"/>
                      <a:r>
                        <a:rPr lang="en-US" sz="1600" b="1">
                          <a:solidFill>
                            <a:srgbClr val="2A40E2"/>
                          </a:solidFill>
                        </a:rPr>
                        <a:t>AI race</a:t>
                      </a:r>
                    </a:p>
                  </a:txBody>
                  <a:tcPr marL="60000" marR="60000" marT="25000" marB="25000" anchor="ctr"/>
                </a:tc>
              </a:tr>
              <a:tr h="450000">
                <a:tc>
                  <a:txBody>
                    <a:bodyPr wrap="square"/>
                    <a:lstStyle/>
                    <a:p>
                      <a:pPr algn="l"/>
                      <a:r>
                        <a:rPr lang="en-US" sz="1600"/>
                        <a:t>Red teaming and internal auditing</a:t>
                      </a:r>
                    </a:p>
                  </a:txBody>
                  <a:tcPr marL="60000" marR="60000" marT="25000" marB="25000" anchor="ctr"/>
                </a:tc>
                <a:tc>
                  <a:txBody>
                    <a:bodyPr wrap="square"/>
                    <a:lstStyle/>
                    <a:p>
                      <a:pPr algn="l"/>
                      <a:r>
                        <a:rPr lang="en-US" sz="1600" b="1">
                          <a:solidFill>
                            <a:srgbClr val="2A40E2"/>
                          </a:solidFill>
                        </a:rPr>
                        <a:t>Organizational risks</a:t>
                      </a:r>
                    </a:p>
                  </a:txBody>
                  <a:tcPr marL="60000" marR="60000" marT="25000" marB="25000" anchor="ctr"/>
                </a:tc>
              </a:tr>
              <a:tr h="450000">
                <a:tc>
                  <a:txBody>
                    <a:bodyPr wrap="square"/>
                    <a:lstStyle/>
                    <a:p>
                      <a:pPr algn="l"/>
                      <a:r>
                        <a:rPr lang="en-US" sz="1600"/>
                        <a:t>Research on power aversion and model honesty</a:t>
                      </a:r>
                    </a:p>
                  </a:txBody>
                  <a:tcPr marL="60000" marR="60000" marT="25000" marB="25000" anchor="ctr"/>
                </a:tc>
                <a:tc>
                  <a:txBody>
                    <a:bodyPr wrap="square"/>
                    <a:lstStyle/>
                    <a:p>
                      <a:pPr algn="l"/>
                      <a:r>
                        <a:rPr lang="en-US" sz="1600" b="1">
                          <a:solidFill>
                            <a:srgbClr val="2A40E2"/>
                          </a:solidFill>
                        </a:rPr>
                        <a:t>Rogue AIs</a:t>
                      </a:r>
                    </a:p>
                  </a:txBody>
                  <a:tcPr marL="60000" marR="60000" marT="25000" marB="25000" anchor="ctr"/>
                </a:tc>
              </a:tr>
              <a:tr h="450000">
                <a:tc>
                  <a:txBody>
                    <a:bodyPr wrap="square"/>
                    <a:lstStyle/>
                    <a:p>
                      <a:pPr algn="l"/>
                      <a:r>
                        <a:rPr lang="en-US" sz="1600"/>
                        <a:t>Biodefense (e.g., metagenomic sequencing)</a:t>
                      </a:r>
                    </a:p>
                  </a:txBody>
                  <a:tcPr marL="60000" marR="60000" marT="25000" marB="25000" anchor="ctr"/>
                </a:tc>
                <a:tc>
                  <a:txBody>
                    <a:bodyPr wrap="square"/>
                    <a:lstStyle/>
                    <a:p>
                      <a:pPr algn="l"/>
                      <a:r>
                        <a:rPr lang="en-US" sz="1600" b="1">
                          <a:solidFill>
                            <a:srgbClr val="2A40E2"/>
                          </a:solidFill>
                        </a:rPr>
                        <a:t>Malicious use</a:t>
                      </a:r>
                    </a:p>
                  </a:txBody>
                  <a:tcPr marL="60000" marR="60000" marT="25000" marB="25000" anchor="ctr"/>
                </a:tc>
              </a:tr>
              <a:tr h="450000">
                <a:tc>
                  <a:txBody>
                    <a:bodyPr wrap="square"/>
                    <a:lstStyle/>
                    <a:p>
                      <a:pPr algn="l"/>
                      <a:r>
                        <a:rPr lang="en-US" sz="1600"/>
                        <a:t>International coordination on AI</a:t>
                      </a:r>
                    </a:p>
                  </a:txBody>
                  <a:tcPr marL="60000" marR="60000" marT="25000" marB="25000" anchor="ctr"/>
                </a:tc>
                <a:tc>
                  <a:txBody>
                    <a:bodyPr wrap="square"/>
                    <a:lstStyle/>
                    <a:p>
                      <a:pPr algn="l"/>
                      <a:r>
                        <a:rPr lang="en-US" sz="1600" b="1">
                          <a:solidFill>
                            <a:srgbClr val="2A40E2"/>
                          </a:solidFill>
                        </a:rPr>
                        <a:t>AI race</a:t>
                      </a:r>
                    </a:p>
                  </a:txBody>
                  <a:tcPr marL="60000" marR="60000" marT="25000" marB="25000" anchor="ctr"/>
                </a:tc>
              </a:tr>
              <a:tr h="450000">
                <a:tc>
                  <a:txBody>
                    <a:bodyPr wrap="square"/>
                    <a:lstStyle/>
                    <a:p>
                      <a:pPr algn="l"/>
                      <a:r>
                        <a:rPr lang="en-US" sz="1600"/>
                        <a:t>Safety culture of High Reliability Organizations</a:t>
                      </a:r>
                    </a:p>
                  </a:txBody>
                  <a:tcPr marL="60000" marR="60000" marT="25000" marB="25000" anchor="ctr"/>
                </a:tc>
                <a:tc>
                  <a:txBody>
                    <a:bodyPr wrap="square"/>
                    <a:lstStyle/>
                    <a:p>
                      <a:pPr algn="l"/>
                      <a:r>
                        <a:rPr lang="en-US" sz="1600" b="1">
                          <a:solidFill>
                            <a:srgbClr val="2A40E2"/>
                          </a:solidFill>
                        </a:rPr>
                        <a:t>Organizational risks</a:t>
                      </a:r>
                    </a:p>
                  </a:txBody>
                  <a:tcPr marL="60000" marR="60000" marT="25000" marB="25000" anchor="ctr"/>
                </a:tc>
              </a:tr>
              <a:tr h="450000">
                <a:tc>
                  <a:txBody>
                    <a:bodyPr wrap="square"/>
                    <a:lstStyle/>
                    <a:p>
                      <a:pPr algn="l"/>
                      <a:r>
                        <a:rPr lang="en-US" sz="1600"/>
                        <a:t>Pausing for some years once human-level AI is reached</a:t>
                      </a:r>
                    </a:p>
                  </a:txBody>
                  <a:tcPr marL="60000" marR="60000" marT="25000" marB="25000" anchor="ctr"/>
                </a:tc>
                <a:tc>
                  <a:txBody>
                    <a:bodyPr wrap="square"/>
                    <a:lstStyle/>
                    <a:p>
                      <a:pPr algn="l"/>
                      <a:r>
                        <a:rPr lang="en-US" sz="1600" b="1">
                          <a:solidFill>
                            <a:srgbClr val="2A40E2"/>
                          </a:solidFill>
                        </a:rPr>
                        <a:t>Rogue AIs</a:t>
                      </a:r>
                    </a:p>
                  </a:txBody>
                  <a:tcPr marL="60000" marR="60000" marT="25000" marB="25000" anchor="ctr"/>
                </a:tc>
              </a:tr>
            </a:tbl>
          </a:graphicData>
        </a:graphic>
      </p:graphicFrame>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True or false</a:t>
            </a:r>
          </a:p>
        </p:txBody>
      </p:sp>
      <p:sp>
        <p:nvSpPr>
          <p:cNvPr id="3" name="Content Placeholder 2"/>
          <p:cNvSpPr>
            <a:spLocks noGrp="1"/>
          </p:cNvSpPr>
          <p:nvPr>
            <p:ph idx="1"/>
          </p:nvPr>
        </p:nvSpPr>
        <p:spPr>
          <a:xfrm>
            <a:off x="330000" y="780000"/>
            <a:ext cx="11500000" cy="670000"/>
          </a:xfrm>
        </p:spPr>
        <p:txBody>
          <a:bodyPr wrap="square">
            <a:normAutofit/>
          </a:bodyPr>
          <a:lstStyle/>
          <a:p>
            <a:pPr marL="0" indent="0">
              <a:buNone/>
            </a:pPr>
            <a:r>
              <a:rPr lang="en-US" sz="2200"/>
              <a:t>For each statement write T or F. If it is false, correct it with a few words.</a:t>
            </a:r>
          </a:p>
        </p:txBody>
      </p:sp>
      <p:graphicFrame>
        <p:nvGraphicFramePr>
          <p:cNvPr id="4" name="Table 3"/>
          <p:cNvGraphicFramePr>
            <a:graphicFrameLocks noGrp="1"/>
          </p:cNvGraphicFramePr>
          <p:nvPr/>
        </p:nvGraphicFramePr>
        <p:xfrm>
          <a:off x="350000" y="1450000"/>
          <a:ext cx="11300000" cy="4620000"/>
        </p:xfrm>
        <a:graphic>
          <a:graphicData uri="http://schemas.openxmlformats.org/drawingml/2006/table">
            <a:tbl>
              <a:tblPr firstRow="1" bandRow="0">
                <a:tableStyleId>{5940675A-B579-460E-94D1-54222C63F5DA}</a:tableStyleId>
              </a:tblPr>
              <a:tblGrid>
                <a:gridCol w="5000000"/>
                <a:gridCol w="900000"/>
                <a:gridCol w="5400000"/>
              </a:tblGrid>
              <a:tr h="420000">
                <a:tc>
                  <a:txBody>
                    <a:bodyPr wrap="square"/>
                    <a:lstStyle/>
                    <a:p>
                      <a:pPr algn="l"/>
                      <a:r>
                        <a:rPr lang="en-US" sz="1500" b="1"/>
                        <a:t>Statement</a:t>
                      </a:r>
                    </a:p>
                  </a:txBody>
                  <a:tcPr marL="60000" marR="60000" marT="25000" marB="25000" anchor="ctr">
                    <a:solidFill>
                      <a:srgbClr val="F2F2F2"/>
                    </a:solidFill>
                  </a:tcPr>
                </a:tc>
                <a:tc>
                  <a:txBody>
                    <a:bodyPr wrap="square"/>
                    <a:lstStyle/>
                    <a:p>
                      <a:pPr algn="ctr"/>
                      <a:r>
                        <a:rPr lang="en-US" sz="1500" b="1"/>
                        <a:t>T / F</a:t>
                      </a:r>
                    </a:p>
                  </a:txBody>
                  <a:tcPr marL="60000" marR="60000" marT="25000" marB="25000" anchor="ctr">
                    <a:solidFill>
                      <a:srgbClr val="F2F2F2"/>
                    </a:solidFill>
                  </a:tcPr>
                </a:tc>
                <a:tc>
                  <a:txBody>
                    <a:bodyPr wrap="square"/>
                    <a:lstStyle/>
                    <a:p>
                      <a:pPr algn="l"/>
                      <a:r>
                        <a:rPr lang="en-US" sz="1500" b="1"/>
                        <a:t>Correction (if false)</a:t>
                      </a:r>
                    </a:p>
                  </a:txBody>
                  <a:tcPr marL="60000" marR="60000" marT="25000" marB="25000" anchor="ctr">
                    <a:solidFill>
                      <a:srgbClr val="F2F2F2"/>
                    </a:solidFill>
                  </a:tcPr>
                </a:tc>
              </a:tr>
              <a:tr h="700000">
                <a:tc>
                  <a:txBody>
                    <a:bodyPr wrap="square"/>
                    <a:lstStyle/>
                    <a:p>
                      <a:pPr algn="l"/>
                      <a:r>
                        <a:rPr lang="en-US" sz="1500"/>
                        <a:t>Structured access means releasing the model weights so anyone can fine-tune the model</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r h="700000">
                <a:tc>
                  <a:txBody>
                    <a:bodyPr wrap="square"/>
                    <a:lstStyle/>
                    <a:p>
                      <a:pPr algn="l"/>
                      <a:r>
                        <a:rPr lang="en-US" sz="1500"/>
                        <a:t>Accidents can only occur when there are competitive pressures or malicious actors</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r h="700000">
                <a:tc>
                  <a:txBody>
                    <a:bodyPr wrap="square"/>
                    <a:lstStyle/>
                    <a:p>
                      <a:pPr algn="l"/>
                      <a:r>
                        <a:rPr lang="en-US" sz="1500"/>
                        <a:t>High Reliability Organizations study known failures, anomalies and near misses</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r h="700000">
                <a:tc>
                  <a:txBody>
                    <a:bodyPr wrap="square"/>
                    <a:lstStyle/>
                    <a:p>
                      <a:pPr algn="l"/>
                      <a:r>
                        <a:rPr lang="en-US" sz="1500"/>
                        <a:t>AI is built on a more complete theory than nuclear reactors</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r h="700000">
                <a:tc>
                  <a:txBody>
                    <a:bodyPr wrap="square"/>
                    <a:lstStyle/>
                    <a:p>
                      <a:pPr algn="l"/>
                      <a:r>
                        <a:rPr lang="en-US" sz="1500"/>
                        <a:t>The course argues that AI risk is mostly a technical problem solved by better AI systems</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r h="700000">
                <a:tc>
                  <a:txBody>
                    <a:bodyPr wrap="square"/>
                    <a:lstStyle/>
                    <a:p>
                      <a:pPr algn="l"/>
                      <a:r>
                        <a:rPr lang="en-US" sz="1500"/>
                        <a:t>Automatic retaliation could escalate accidents into war</a:t>
                      </a:r>
                    </a:p>
                  </a:txBody>
                  <a:tcPr marL="60000" marR="60000" marT="25000" marB="25000" anchor="ctr"/>
                </a:tc>
                <a:tc>
                  <a:txBody>
                    <a:bodyPr wrap="square"/>
                    <a:lstStyle/>
                    <a:p>
                      <a:pPr algn="ctr"/>
                      <a:endParaRPr lang="en-US" sz="1500"/>
                    </a:p>
                  </a:txBody>
                  <a:tcPr marL="60000" marR="60000" marT="25000" marB="25000" anchor="ctr"/>
                </a:tc>
                <a:tc>
                  <a:txBody>
                    <a:bodyPr wrap="square"/>
                    <a:lstStyle/>
                    <a:p>
                      <a:pPr algn="l"/>
                      <a:endParaRPr lang="en-US" sz="1500"/>
                    </a:p>
                  </a:txBody>
                  <a:tcPr marL="60000" marR="60000" marT="25000" marB="25000" anchor="ctr"/>
                </a:tc>
              </a:tr>
            </a:tbl>
          </a:graphicData>
        </a:graphic>
      </p:graphicFrame>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rPr lang="en-US"/>
              <a:t>Exercise Solution: True or false</a:t>
            </a:r>
          </a:p>
        </p:txBody>
      </p:sp>
      <p:sp>
        <p:nvSpPr>
          <p:cNvPr id="3" name="Content Placeholder 2"/>
          <p:cNvSpPr>
            <a:spLocks noGrp="1"/>
          </p:cNvSpPr>
          <p:nvPr>
            <p:ph idx="1"/>
          </p:nvPr>
        </p:nvSpPr>
        <p:spPr>
          <a:xfrm>
            <a:off x="330000" y="780000"/>
            <a:ext cx="11500000" cy="670000"/>
          </a:xfrm>
        </p:spPr>
        <p:txBody>
          <a:bodyPr wrap="square">
            <a:normAutofit/>
          </a:bodyPr>
          <a:lstStyle/>
          <a:p>
            <a:pPr marL="0" indent="0">
              <a:buNone/>
            </a:pPr>
            <a:r>
              <a:rPr lang="en-US" sz="2100"/>
              <a:t>Each statement: 1 point for T/F, 1 point for the correction.</a:t>
            </a:r>
          </a:p>
        </p:txBody>
      </p:sp>
      <p:graphicFrame>
        <p:nvGraphicFramePr>
          <p:cNvPr id="4" name="Table 3"/>
          <p:cNvGraphicFramePr>
            <a:graphicFrameLocks noGrp="1"/>
          </p:cNvGraphicFramePr>
          <p:nvPr/>
        </p:nvGraphicFramePr>
        <p:xfrm>
          <a:off x="350000" y="1450000"/>
          <a:ext cx="11300000" cy="4620000"/>
        </p:xfrm>
        <a:graphic>
          <a:graphicData uri="http://schemas.openxmlformats.org/drawingml/2006/table">
            <a:tbl>
              <a:tblPr firstRow="1" bandRow="0">
                <a:tableStyleId>{5940675A-B579-460E-94D1-54222C63F5DA}</a:tableStyleId>
              </a:tblPr>
              <a:tblGrid>
                <a:gridCol w="5000000"/>
                <a:gridCol w="900000"/>
                <a:gridCol w="5400000"/>
              </a:tblGrid>
              <a:tr h="420000">
                <a:tc>
                  <a:txBody>
                    <a:bodyPr wrap="square"/>
                    <a:lstStyle/>
                    <a:p>
                      <a:pPr algn="l"/>
                      <a:r>
                        <a:rPr lang="en-US" sz="1500" b="1"/>
                        <a:t>Statement</a:t>
                      </a:r>
                    </a:p>
                  </a:txBody>
                  <a:tcPr marL="60000" marR="60000" marT="25000" marB="25000" anchor="ctr">
                    <a:solidFill>
                      <a:srgbClr val="F2F2F2"/>
                    </a:solidFill>
                  </a:tcPr>
                </a:tc>
                <a:tc>
                  <a:txBody>
                    <a:bodyPr wrap="square"/>
                    <a:lstStyle/>
                    <a:p>
                      <a:pPr algn="ctr"/>
                      <a:r>
                        <a:rPr lang="en-US" sz="1500" b="1"/>
                        <a:t>T / F</a:t>
                      </a:r>
                    </a:p>
                  </a:txBody>
                  <a:tcPr marL="60000" marR="60000" marT="25000" marB="25000" anchor="ctr">
                    <a:solidFill>
                      <a:srgbClr val="F2F2F2"/>
                    </a:solidFill>
                  </a:tcPr>
                </a:tc>
                <a:tc>
                  <a:txBody>
                    <a:bodyPr wrap="square"/>
                    <a:lstStyle/>
                    <a:p>
                      <a:pPr algn="l"/>
                      <a:r>
                        <a:rPr lang="en-US" sz="1500" b="1"/>
                        <a:t>Correction (if false)</a:t>
                      </a:r>
                    </a:p>
                  </a:txBody>
                  <a:tcPr marL="60000" marR="60000" marT="25000" marB="25000" anchor="ctr">
                    <a:solidFill>
                      <a:srgbClr val="F2F2F2"/>
                    </a:solidFill>
                  </a:tcPr>
                </a:tc>
              </a:tr>
              <a:tr h="700000">
                <a:tc>
                  <a:txBody>
                    <a:bodyPr wrap="square"/>
                    <a:lstStyle/>
                    <a:p>
                      <a:pPr algn="l"/>
                      <a:r>
                        <a:rPr lang="en-US" sz="1500"/>
                        <a:t>Structured access means releasing the model weights so anyone can fine-tune the model</a:t>
                      </a:r>
                    </a:p>
                  </a:txBody>
                  <a:tcPr marL="60000" marR="60000" marT="25000" marB="25000" anchor="ctr"/>
                </a:tc>
                <a:tc>
                  <a:txBody>
                    <a:bodyPr wrap="square"/>
                    <a:lstStyle/>
                    <a:p>
                      <a:pPr algn="ctr"/>
                      <a:r>
                        <a:rPr lang="en-US" sz="1500" b="1">
                          <a:solidFill>
                            <a:srgbClr val="2A40E2"/>
                          </a:solidFill>
                        </a:rPr>
                        <a:t>F</a:t>
                      </a:r>
                    </a:p>
                  </a:txBody>
                  <a:tcPr marL="60000" marR="60000" marT="25000" marB="25000" anchor="ctr"/>
                </a:tc>
                <a:tc>
                  <a:txBody>
                    <a:bodyPr wrap="square"/>
                    <a:lstStyle/>
                    <a:p>
                      <a:pPr algn="l"/>
                      <a:r>
                        <a:rPr lang="en-US" sz="1500" b="1">
                          <a:solidFill>
                            <a:srgbClr val="2A40E2"/>
                          </a:solidFill>
                        </a:rPr>
                        <a:t>It means providing capabilities via controlled, monitored channels (e.g., APIs), so access can be limited and revoked</a:t>
                      </a:r>
                    </a:p>
                  </a:txBody>
                  <a:tcPr marL="60000" marR="60000" marT="25000" marB="25000" anchor="ctr"/>
                </a:tc>
              </a:tr>
              <a:tr h="700000">
                <a:tc>
                  <a:txBody>
                    <a:bodyPr wrap="square"/>
                    <a:lstStyle/>
                    <a:p>
                      <a:pPr algn="l"/>
                      <a:r>
                        <a:rPr lang="en-US" sz="1500"/>
                        <a:t>Accidents can only occur when there are competitive pressures or malicious actors</a:t>
                      </a:r>
                    </a:p>
                  </a:txBody>
                  <a:tcPr marL="60000" marR="60000" marT="25000" marB="25000" anchor="ctr"/>
                </a:tc>
                <a:tc>
                  <a:txBody>
                    <a:bodyPr wrap="square"/>
                    <a:lstStyle/>
                    <a:p>
                      <a:pPr algn="ctr"/>
                      <a:r>
                        <a:rPr lang="en-US" sz="1500" b="1">
                          <a:solidFill>
                            <a:srgbClr val="2A40E2"/>
                          </a:solidFill>
                        </a:rPr>
                        <a:t>F</a:t>
                      </a:r>
                    </a:p>
                  </a:txBody>
                  <a:tcPr marL="60000" marR="60000" marT="25000" marB="25000" anchor="ctr"/>
                </a:tc>
                <a:tc>
                  <a:txBody>
                    <a:bodyPr wrap="square"/>
                    <a:lstStyle/>
                    <a:p>
                      <a:pPr algn="l"/>
                      <a:r>
                        <a:rPr lang="en-US" sz="1500" b="1">
                          <a:solidFill>
                            <a:srgbClr val="2A40E2"/>
                          </a:solidFill>
                        </a:rPr>
                        <a:t>They can occur even in ideal circumstances (e.g., Challenger)</a:t>
                      </a:r>
                    </a:p>
                  </a:txBody>
                  <a:tcPr marL="60000" marR="60000" marT="25000" marB="25000" anchor="ctr"/>
                </a:tc>
              </a:tr>
              <a:tr h="700000">
                <a:tc>
                  <a:txBody>
                    <a:bodyPr wrap="square"/>
                    <a:lstStyle/>
                    <a:p>
                      <a:pPr algn="l"/>
                      <a:r>
                        <a:rPr lang="en-US" sz="1500"/>
                        <a:t>High Reliability Organizations study known failures, anomalies and near misses</a:t>
                      </a:r>
                    </a:p>
                  </a:txBody>
                  <a:tcPr marL="60000" marR="60000" marT="25000" marB="25000" anchor="ctr"/>
                </a:tc>
                <a:tc>
                  <a:txBody>
                    <a:bodyPr wrap="square"/>
                    <a:lstStyle/>
                    <a:p>
                      <a:pPr algn="ctr"/>
                      <a:r>
                        <a:rPr lang="en-US" sz="1500" b="1">
                          <a:solidFill>
                            <a:srgbClr val="2A40E2"/>
                          </a:solidFill>
                        </a:rPr>
                        <a:t>T</a:t>
                      </a:r>
                    </a:p>
                  </a:txBody>
                  <a:tcPr marL="60000" marR="60000" marT="25000" marB="25000" anchor="ctr"/>
                </a:tc>
                <a:tc>
                  <a:txBody>
                    <a:bodyPr wrap="square"/>
                    <a:lstStyle/>
                    <a:p>
                      <a:pPr algn="l"/>
                      <a:r>
                        <a:rPr lang="en-US" sz="1500" b="1">
                          <a:solidFill>
                            <a:srgbClr val="2A40E2"/>
                          </a:solidFill>
                        </a:rPr>
                        <a:t>—</a:t>
                      </a:r>
                    </a:p>
                  </a:txBody>
                  <a:tcPr marL="60000" marR="60000" marT="25000" marB="25000" anchor="ctr"/>
                </a:tc>
              </a:tr>
              <a:tr h="700000">
                <a:tc>
                  <a:txBody>
                    <a:bodyPr wrap="square"/>
                    <a:lstStyle/>
                    <a:p>
                      <a:pPr algn="l"/>
                      <a:r>
                        <a:rPr lang="en-US" sz="1500"/>
                        <a:t>AI is built on a more complete theory than nuclear reactors</a:t>
                      </a:r>
                    </a:p>
                  </a:txBody>
                  <a:tcPr marL="60000" marR="60000" marT="25000" marB="25000" anchor="ctr"/>
                </a:tc>
                <a:tc>
                  <a:txBody>
                    <a:bodyPr wrap="square"/>
                    <a:lstStyle/>
                    <a:p>
                      <a:pPr algn="ctr"/>
                      <a:r>
                        <a:rPr lang="en-US" sz="1500" b="1">
                          <a:solidFill>
                            <a:srgbClr val="2A40E2"/>
                          </a:solidFill>
                        </a:rPr>
                        <a:t>F</a:t>
                      </a:r>
                    </a:p>
                  </a:txBody>
                  <a:tcPr marL="60000" marR="60000" marT="25000" marB="25000" anchor="ctr"/>
                </a:tc>
                <a:tc>
                  <a:txBody>
                    <a:bodyPr wrap="square"/>
                    <a:lstStyle/>
                    <a:p>
                      <a:pPr algn="l"/>
                      <a:r>
                        <a:rPr lang="en-US" sz="1500" b="1">
                          <a:solidFill>
                            <a:srgbClr val="2A40E2"/>
                          </a:solidFill>
                        </a:rPr>
                        <a:t>AI lacks a comprehensive theoretical understanding; nuclear technology is better understood</a:t>
                      </a:r>
                    </a:p>
                  </a:txBody>
                  <a:tcPr marL="60000" marR="60000" marT="25000" marB="25000" anchor="ctr"/>
                </a:tc>
              </a:tr>
              <a:tr h="700000">
                <a:tc>
                  <a:txBody>
                    <a:bodyPr wrap="square"/>
                    <a:lstStyle/>
                    <a:p>
                      <a:pPr algn="l"/>
                      <a:r>
                        <a:rPr lang="en-US" sz="1500"/>
                        <a:t>The course argues that AI risk is mostly a technical problem solved by better AI systems</a:t>
                      </a:r>
                    </a:p>
                  </a:txBody>
                  <a:tcPr marL="60000" marR="60000" marT="25000" marB="25000" anchor="ctr"/>
                </a:tc>
                <a:tc>
                  <a:txBody>
                    <a:bodyPr wrap="square"/>
                    <a:lstStyle/>
                    <a:p>
                      <a:pPr algn="ctr"/>
                      <a:r>
                        <a:rPr lang="en-US" sz="1500" b="1">
                          <a:solidFill>
                            <a:srgbClr val="2A40E2"/>
                          </a:solidFill>
                        </a:rPr>
                        <a:t>F</a:t>
                      </a:r>
                    </a:p>
                  </a:txBody>
                  <a:tcPr marL="60000" marR="60000" marT="25000" marB="25000" anchor="ctr"/>
                </a:tc>
                <a:tc>
                  <a:txBody>
                    <a:bodyPr wrap="square"/>
                    <a:lstStyle/>
                    <a:p>
                      <a:pPr algn="l"/>
                      <a:r>
                        <a:rPr lang="en-US" sz="1500" b="1">
                          <a:solidFill>
                            <a:srgbClr val="2A40E2"/>
                          </a:solidFill>
                        </a:rPr>
                        <a:t>AI risk management is mostly not a technical problem</a:t>
                      </a:r>
                    </a:p>
                  </a:txBody>
                  <a:tcPr marL="60000" marR="60000" marT="25000" marB="25000" anchor="ctr"/>
                </a:tc>
              </a:tr>
              <a:tr h="700000">
                <a:tc>
                  <a:txBody>
                    <a:bodyPr wrap="square"/>
                    <a:lstStyle/>
                    <a:p>
                      <a:pPr algn="l"/>
                      <a:r>
                        <a:rPr lang="en-US" sz="1500"/>
                        <a:t>Automatic retaliation could escalate accidents into war</a:t>
                      </a:r>
                    </a:p>
                  </a:txBody>
                  <a:tcPr marL="60000" marR="60000" marT="25000" marB="25000" anchor="ctr"/>
                </a:tc>
                <a:tc>
                  <a:txBody>
                    <a:bodyPr wrap="square"/>
                    <a:lstStyle/>
                    <a:p>
                      <a:pPr algn="ctr"/>
                      <a:r>
                        <a:rPr lang="en-US" sz="1500" b="1">
                          <a:solidFill>
                            <a:srgbClr val="2A40E2"/>
                          </a:solidFill>
                        </a:rPr>
                        <a:t>T</a:t>
                      </a:r>
                    </a:p>
                  </a:txBody>
                  <a:tcPr marL="60000" marR="60000" marT="25000" marB="25000" anchor="ctr"/>
                </a:tc>
                <a:tc>
                  <a:txBody>
                    <a:bodyPr wrap="square"/>
                    <a:lstStyle/>
                    <a:p>
                      <a:pPr algn="l"/>
                      <a:r>
                        <a:rPr lang="en-US" sz="1500" b="1">
                          <a:solidFill>
                            <a:srgbClr val="2A40E2"/>
                          </a:solidFill>
                        </a:rPr>
                        <a:t>—</a:t>
                      </a:r>
                    </a:p>
                  </a:txBody>
                  <a:tcPr marL="60000" marR="60000" marT="25000" marB="25000" anchor="ctr"/>
                </a:tc>
              </a:tr>
            </a:tbl>
          </a:graphicData>
        </a:graphic>
      </p:graphicFrame>
    </p:spTree>
  </p:cSld>
  <p:clrMapOvr>
    <a:masterClrMapping/>
  </p:clrMapOvr>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a48a9ac-7937-4134-8b13-3620bf967764}" enabled="1" method="Privileged" siteId="{5a4ba6f9-f531-4f32-9467-398f19e69de4}" contentBits="0" removed="0"/>
</clbl:labelList>
</file>

<file path=docProps/app.xml><?xml version="1.0" encoding="utf-8"?>
<Properties xmlns="http://schemas.openxmlformats.org/officeDocument/2006/extended-properties" xmlns:vt="http://schemas.openxmlformats.org/officeDocument/2006/docPropsVTypes">
  <Template/>
  <TotalTime>98985</TotalTime>
  <Pages>60</Pages>
  <Words>2924</Words>
  <Application>Microsoft Office PowerPoint</Application>
  <PresentationFormat>Widescreen</PresentationFormat>
  <Paragraphs>591</Paragraphs>
  <Slides>22</Slides>
  <Notes>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4" baseType="lpstr">
      <vt:lpstr>Arial MT</vt:lpstr>
      <vt:lpstr>gg sans</vt:lpstr>
      <vt:lpstr>Gill Sans</vt:lpstr>
      <vt:lpstr>Gill Sans Light</vt:lpstr>
      <vt:lpstr>宋体</vt:lpstr>
      <vt:lpstr>Arial</vt:lpstr>
      <vt:lpstr>Cambria Math</vt:lpstr>
      <vt:lpstr>Comic Sans MS</vt:lpstr>
      <vt:lpstr>Courier New</vt:lpstr>
      <vt:lpstr>Times New Roman</vt:lpstr>
      <vt:lpstr>Office</vt:lpstr>
      <vt:lpstr>Equation</vt:lpstr>
      <vt:lpstr>CSC 112: Computer Operating Systems Lecture 4   Deadlocks Exercises Solution</vt:lpstr>
      <vt:lpstr>Quiz: Deadlocks </vt:lpstr>
      <vt:lpstr>Quiz: Banker’s Algorithm I</vt:lpstr>
      <vt:lpstr>Quiz Solution: Banker’s Algorithm I</vt:lpstr>
      <vt:lpstr>Quiz: Banker’s algorithm II</vt:lpstr>
      <vt:lpstr>Quiz Solution: Banker’s algorithm II</vt:lpstr>
      <vt:lpstr>Quiz Solution: Banker’s algorithm II</vt:lpstr>
      <vt:lpstr>Quiz Solution: Banker’s algorithm II</vt:lpstr>
      <vt:lpstr>Banker’s Algorithm: 4 philosophers each holding his left fork</vt:lpstr>
      <vt:lpstr>Banker’s Algorithm: 4 philosophers each holding his left fork ANS</vt:lpstr>
      <vt:lpstr>Banker’s Algorithm: 5 philosophers each holding his left fork</vt:lpstr>
      <vt:lpstr>Multi-Armed Lawyers</vt:lpstr>
      <vt:lpstr>Quiz: Dining Lawyers I</vt:lpstr>
      <vt:lpstr>Example: 5 Lawyers, each with 2 arms, 5 chopsticks</vt:lpstr>
      <vt:lpstr>Example: 5 Lawyers, each with 2 arms, 5 chopsticks</vt:lpstr>
      <vt:lpstr>Quiz: Dining Lawyers II </vt:lpstr>
      <vt:lpstr>Quiz: Dining Lawyers II Answer</vt:lpstr>
      <vt:lpstr>Quiz: Dining Lawyers III</vt:lpstr>
      <vt:lpstr>Quiz: Dining Lawyers III Answer</vt:lpstr>
      <vt:lpstr>Quiz: Dining Lawyers IV</vt:lpstr>
      <vt:lpstr>Quiz: Dining Lawyers IV Answer</vt:lpstr>
      <vt:lpstr>Example: 2 lawyers, each with 4 arms, 2 knives and 2 forks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Zonghua Gu</cp:lastModifiedBy>
  <cp:revision>1065</cp:revision>
  <cp:lastPrinted>2022-03-15T20:14:46Z</cp:lastPrinted>
  <dcterms:created xsi:type="dcterms:W3CDTF">1995-08-12T11:37:26Z</dcterms:created>
  <dcterms:modified xsi:type="dcterms:W3CDTF">2025-10-17T01:22:24Z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