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0" r:id="rId5"/>
  </p:sldMasterIdLst>
  <p:notesMasterIdLst>
    <p:notesMasterId r:id="rId56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296" r:id="rId51"/>
    <p:sldId id="297" r:id="rId52"/>
    <p:sldId id="298" r:id="rId53"/>
    <p:sldId id="299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01EA2FD-096D-2A4F-917C-DAF62E89CBC2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72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859"/>
    <a:srgbClr val="004FFE"/>
    <a:srgbClr val="008B42"/>
    <a:srgbClr val="F5010B"/>
    <a:srgbClr val="F2DCDB"/>
    <a:srgbClr val="ECF2DE"/>
    <a:srgbClr val="F2EEF5"/>
    <a:srgbClr val="FFC4CB"/>
    <a:srgbClr val="A646F2"/>
    <a:srgbClr val="D6C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02"/>
    <p:restoredTop sz="78682" autoAdjust="0"/>
  </p:normalViewPr>
  <p:slideViewPr>
    <p:cSldViewPr snapToGrid="0">
      <p:cViewPr varScale="1">
        <p:scale>
          <a:sx n="81" d="100"/>
          <a:sy n="81" d="100"/>
        </p:scale>
        <p:origin x="60" y="84"/>
      </p:cViewPr>
      <p:guideLst>
        <p:guide orient="horz" pos="3952"/>
        <p:guide pos="72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20" Type="http://schemas.openxmlformats.org/officeDocument/2006/relationships/slide" Target="slides/slide10.xml"/><Relationship Id="rId21" Type="http://schemas.openxmlformats.org/officeDocument/2006/relationships/slide" Target="slides/slide11.xml"/><Relationship Id="rId22" Type="http://schemas.openxmlformats.org/officeDocument/2006/relationships/slide" Target="slides/slide12.xml"/><Relationship Id="rId23" Type="http://schemas.openxmlformats.org/officeDocument/2006/relationships/slide" Target="slides/slide13.xml"/><Relationship Id="rId24" Type="http://schemas.openxmlformats.org/officeDocument/2006/relationships/slide" Target="slides/slide14.xml"/><Relationship Id="rId25" Type="http://schemas.openxmlformats.org/officeDocument/2006/relationships/slide" Target="slides/slide15.xml"/><Relationship Id="rId26" Type="http://schemas.openxmlformats.org/officeDocument/2006/relationships/slide" Target="slides/slide16.xml"/><Relationship Id="rId27" Type="http://schemas.openxmlformats.org/officeDocument/2006/relationships/slide" Target="slides/slide17.xml"/><Relationship Id="rId28" Type="http://schemas.openxmlformats.org/officeDocument/2006/relationships/slide" Target="slides/slide18.xml"/><Relationship Id="rId29" Type="http://schemas.openxmlformats.org/officeDocument/2006/relationships/slide" Target="slides/slide19.xml"/><Relationship Id="rId30" Type="http://schemas.openxmlformats.org/officeDocument/2006/relationships/slide" Target="slides/slide20.xml"/><Relationship Id="rId31" Type="http://schemas.openxmlformats.org/officeDocument/2006/relationships/slide" Target="slides/slide21.xml"/><Relationship Id="rId32" Type="http://schemas.openxmlformats.org/officeDocument/2006/relationships/slide" Target="slides/slide22.xml"/><Relationship Id="rId33" Type="http://schemas.openxmlformats.org/officeDocument/2006/relationships/slide" Target="slides/slide23.xml"/><Relationship Id="rId34" Type="http://schemas.openxmlformats.org/officeDocument/2006/relationships/slide" Target="slides/slide24.xml"/><Relationship Id="rId35" Type="http://schemas.openxmlformats.org/officeDocument/2006/relationships/slide" Target="slides/slide25.xml"/><Relationship Id="rId36" Type="http://schemas.openxmlformats.org/officeDocument/2006/relationships/slide" Target="slides/slide26.xml"/><Relationship Id="rId37" Type="http://schemas.openxmlformats.org/officeDocument/2006/relationships/slide" Target="slides/slide27.xml"/><Relationship Id="rId38" Type="http://schemas.openxmlformats.org/officeDocument/2006/relationships/slide" Target="slides/slide28.xml"/><Relationship Id="rId39" Type="http://schemas.openxmlformats.org/officeDocument/2006/relationships/slide" Target="slides/slide29.xml"/><Relationship Id="rId40" Type="http://schemas.openxmlformats.org/officeDocument/2006/relationships/slide" Target="slides/slide30.xml"/><Relationship Id="rId41" Type="http://schemas.openxmlformats.org/officeDocument/2006/relationships/slide" Target="slides/slide31.xml"/><Relationship Id="rId42" Type="http://schemas.openxmlformats.org/officeDocument/2006/relationships/slide" Target="slides/slide32.xml"/><Relationship Id="rId43" Type="http://schemas.openxmlformats.org/officeDocument/2006/relationships/slide" Target="slides/slide33.xml"/><Relationship Id="rId44" Type="http://schemas.openxmlformats.org/officeDocument/2006/relationships/slide" Target="slides/slide34.xml"/><Relationship Id="rId45" Type="http://schemas.openxmlformats.org/officeDocument/2006/relationships/slide" Target="slides/slide35.xml"/><Relationship Id="rId46" Type="http://schemas.openxmlformats.org/officeDocument/2006/relationships/slide" Target="slides/slide36.xml"/><Relationship Id="rId47" Type="http://schemas.openxmlformats.org/officeDocument/2006/relationships/slide" Target="slides/slide37.xml"/><Relationship Id="rId48" Type="http://schemas.openxmlformats.org/officeDocument/2006/relationships/slide" Target="slides/slide38.xml"/><Relationship Id="rId49" Type="http://schemas.openxmlformats.org/officeDocument/2006/relationships/slide" Target="slides/slide39.xml"/><Relationship Id="rId50" Type="http://schemas.openxmlformats.org/officeDocument/2006/relationships/slide" Target="slides/slide40.xml"/><Relationship Id="rId51" Type="http://schemas.openxmlformats.org/officeDocument/2006/relationships/slide" Target="slides/slide41.xml"/><Relationship Id="rId52" Type="http://schemas.openxmlformats.org/officeDocument/2006/relationships/slide" Target="slides/slide42.xml"/><Relationship Id="rId53" Type="http://schemas.openxmlformats.org/officeDocument/2006/relationships/slide" Target="slides/slide43.xml"/><Relationship Id="rId54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6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3DE59-F14A-BE48-A4BD-826E6AEB8CE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E9E18-F207-E64A-9E5E-A745EA363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40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44D40-3520-B34B-A017-031AF5CCC7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5BB1E0-CB7B-5943-864B-8DEC1231B6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2861D-703A-3643-A018-3EBD862DC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AFBB-1CF4-8544-90DC-1ED8B9AA61D3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85D21-1D12-6645-8FD4-849D885F8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7197B-EF71-EE49-9468-C2376B385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7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46D22-2CE4-8446-8CF3-0ED778E19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737" y="63062"/>
            <a:ext cx="10949153" cy="106948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4AB12-3F8A-414E-8925-9039A12DF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10949153" cy="51947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DE769-BBC7-4148-A758-E8D165C867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9230"/>
            <a:ext cx="2743200" cy="365125"/>
          </a:xfrm>
        </p:spPr>
        <p:txBody>
          <a:bodyPr/>
          <a:lstStyle/>
          <a:p>
            <a:fld id="{4553E244-3CAB-5240-928D-C4F781982911}" type="datetime1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944D7-7B0D-714F-B61F-1F7495F71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923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AA6B0-2531-AF4E-B478-433817A30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284" y="6499230"/>
            <a:ext cx="2743200" cy="365125"/>
          </a:xfrm>
        </p:spPr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62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8D613-A38C-3D41-9038-2B680914B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F0D21-1AE4-7247-AB6D-8762638A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3A5C1-40A4-1A41-A141-992F8116A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CC24-15E2-8440-82CF-DFE60D570E43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8AB82-8F65-A74C-ABC5-C9AC59840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E6A98-AD15-564D-A0D8-147ED367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848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35CCF-50C4-C342-B3A5-BF915CCB3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7B9FF-296B-FD42-9B4A-4E47F44BB6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E49882-2F4D-B045-B300-B3E620BC6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AC0FD2-184C-744E-BD89-9D27BC6D6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6C63-9089-6A49-BC6E-454A735346DF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50A0E-6F89-CC4B-9C96-D4572FB2D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21D97-A6CA-2943-8E70-31F45F81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14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D57FD-F506-D54F-BC5D-BE1D403F4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DBCA7-A910-D347-B17B-2D290887D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48787F-9E9B-264C-B9D7-D6C20B42FF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4535B7-1B9A-0E4B-972B-A4AB301E60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04A215-09F1-EE42-8B1F-20254D2E4D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E2132F-860A-9B45-ACAD-C18F3DE46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C773-47BC-AB4F-9BFA-AB3DE15F2F0E}" type="datetime1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E8FECF-6048-9E4E-B3CD-7756A7BC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B9245D-21B3-214A-87AF-91D560B60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71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C2B7-90B1-F34A-89D7-195B444F3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33EAB-584C-D948-953A-73C251A96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1242-D6ED-7442-B4D5-571BA5F763EC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64D0BF-32FF-7040-8D7C-8E48669C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CF303-5003-514E-A5EA-38A7E48CA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86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FD811B-DFD6-584F-92AD-561DA2ADE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9004-9440-C34D-AFCF-72D617EF0844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0FFD81-D09F-A64B-90F7-E778161F5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B04E4-A19D-1743-8F14-06EFB25F4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53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2821-3706-B241-A8E1-8E863954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DC6B9-588B-B94C-A32A-E567F9680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F4C91-23C8-914F-9BA0-6B7C73ED7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A3FD0-F75E-7F46-B71B-C95B3C3E5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C9C39-AF37-7048-A5F3-2138FC4EBAA9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88172-AD8E-C240-9E31-DE1A0F16F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D5590-7201-F24B-94E8-F26E50493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80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A513-8C24-694C-A0A4-D64927B87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4F8818-3BD6-C545-A2F7-C9FA810397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9820A-796C-184D-ABAF-6890A4B94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A2705-BFCE-6B4E-B2DA-F51169841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0C6-6E15-BC44-A547-629E68A1897C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B6AABB-00A4-644D-911C-88C4E5A73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7C5629-8130-9549-8489-5018D6E15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90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0D51B-6283-BF4B-B779-91E97F98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0A9F8A-2AFD-FC46-9298-3CDB8A193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A6116-A57F-B44C-9B53-8C5358B31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0165F-9719-7745-8559-6A7EE2923027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6AB34-7B20-684C-902A-14069902C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CD107-BC0D-3D4E-9F45-59A930E59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568FAF-F0D6-1644-8580-0DB9510B97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50746B-DD22-B145-B41F-6205D9EF4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AF7B2-1888-434B-B7B7-323F1085C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A8D55-FA0C-7D43-BAC0-BED15F1C12ED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B62B1-4565-BD45-97C3-12772855A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8F4A1-FEF6-2044-AC5B-BF00A7BBB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452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B6CC4-A075-BD48-BCF8-F03F4C1B4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2D430-A07B-BC4C-97B1-102331760E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32C34-A711-864D-8DCA-F7B603664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0553-0253-CE4B-B6C1-A630CB55C29D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B38DD-6D3B-D146-A0FC-5675926D4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162B9-5EB5-7E4E-8EF7-2754E945C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31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86EE-1D52-E343-88D1-E3439E1C4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A35EE-7D8B-BA48-9F59-A1AC79906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BCFC1-D075-E64A-811D-520DEAE9E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E84E-69F4-FD40-ABD1-0EFAC22A12F3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FC476-EE5C-1544-9BB5-5E3FD95A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F2E49-3232-D242-944A-8BC54E37E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99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B85CF-447D-0541-B600-4C9809A49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23B72E-C1D7-E24F-AE19-75DE6C318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D4493-BB62-A54C-95FD-044AA5074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B3DB-0D9D-DD44-80C5-08109265E077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E63DB-F354-E145-A1EA-2E053DC9F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A1F5-821A-BF4B-B805-0F1AADA43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38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1004-3749-F349-9400-C8C35A42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0F4A6-BFC8-DB4B-9CE3-0CDF22130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E349EE-3F63-5549-860D-285A8FF4F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E54B9-F4B6-4D48-8B93-59D927802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A869-A27D-C344-97D7-71199BBF260C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AD3F0A-AFAB-2D49-BBC8-A5B49F05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79863B-7969-6C45-BFAB-CECB9DFF5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74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BE581-C180-A240-B6A9-52BB3BAB2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A6876-25B8-E54F-BAA4-B821E7F7B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B3889B-5660-004F-8AF9-FBD754405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D076A7-02EA-E149-BCED-1D9BF59A3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5D5F07-B8AE-6A48-B7EE-8B9C1808CE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9FEF61-70E3-0E48-B543-4563117CA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15D25-E67F-1942-BBE6-90A232C6709A}" type="datetime1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A37304-D6C0-8F48-A7FF-9A39E1ABF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A2E9FD-7A07-A04B-9EEE-4FF5C7D06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74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3D59F-4FD1-4345-9D92-D8D370985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5E40AC-7F1C-A843-8AC5-F33C1857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0881-5289-1B49-8243-C7A7C2D761C1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00F50-9490-A447-A47B-8D641B55A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BC1FBE-B663-A441-BA6E-3C300CA33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40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424AF3-0AC7-9440-9DFD-898A77F8D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89B97-0FAD-A54C-B1E0-81D6BDD23977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A22C6-FBE1-2646-9056-3FDAC9F2D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5D307-5348-B748-98FA-22353983E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49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FE2AD-2116-E941-ACE7-9E9975164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766DC-9EFD-E241-AD4C-088DD763E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22356-357C-024F-8397-C4B38E44C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BB5081-608A-8546-B3C8-695A5F42F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E13F-8788-6040-8DCF-36B10FE0117C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A2CE6C-9B67-BD46-A9D1-D4985CF15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7E06A-AD43-C247-B0E5-52982CDA2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71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CCE28-AADC-CC44-9069-A056D1493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253BF6-B7EE-1748-8F5A-F8DCEB1DC2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72918-C639-AA4C-B458-5FB76EA17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A26F1-0BC1-384C-9B01-0728D6C88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BFAE-9CFE-3F4B-9BA6-76D3AD40298B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D893A-1B80-9148-B4A7-6888DDE54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D7A8D-71F8-F046-B17D-85F489CA8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16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B0948-0238-9348-9596-B992A144D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4709D5-02FD-854F-88FF-2FA09E74BE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F534E-08ED-6C42-8DCC-C92D96628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C747-2201-4149-89A6-B535544AC76E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832F1-EBC9-C647-9685-A59B451AF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3E637-2870-8240-98EE-A4A1C0539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47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C0E18-6DE7-E743-8363-91EA2FF735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C86B44-5FD5-2C46-B7A4-070C89C66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DA906-A829-D846-B1E2-0941214D8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899FF-A9B6-EA4C-92F4-3B955917C48A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559BA-5870-5F44-A064-07653AAD4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D3310-60F6-FC4C-BF18-D84366D92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6366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BD9209-CDCC-0544-8F59-61D77EA10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2CA19-9FB6-7D48-8FB5-A13C3B435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971" y="1283134"/>
            <a:ext cx="10980683" cy="4983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8AC55-BB06-4D40-9C68-61549252DE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84145-EBBF-4546-953A-FE89B9B40A32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8CB35-69E2-344C-8DC1-3C7FF42E0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39896-7587-0648-938B-C078DA1B5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15462" y="6483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E01727A-E1B6-E54F-B7F1-9EFD6613ECC4}"/>
              </a:ext>
            </a:extLst>
          </p:cNvPr>
          <p:cNvGrpSpPr/>
          <p:nvPr userDrawn="1"/>
        </p:nvGrpSpPr>
        <p:grpSpPr>
          <a:xfrm flipV="1">
            <a:off x="-1762" y="1190029"/>
            <a:ext cx="40358072" cy="0"/>
            <a:chOff x="-2252" y="807859"/>
            <a:chExt cx="30270421" cy="437351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352164B-D019-E04F-BA68-C97A80703099}"/>
                </a:ext>
              </a:extLst>
            </p:cNvPr>
            <p:cNvCxnSpPr/>
            <p:nvPr userDrawn="1"/>
          </p:nvCxnSpPr>
          <p:spPr>
            <a:xfrm flipV="1">
              <a:off x="21124169" y="1245210"/>
              <a:ext cx="9144000" cy="0"/>
            </a:xfrm>
            <a:prstGeom prst="line">
              <a:avLst/>
            </a:prstGeom>
            <a:ln w="63500" cmpd="sng">
              <a:solidFill>
                <a:srgbClr val="12198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94311D2-17B2-DD41-9780-3A67F9A94051}"/>
                </a:ext>
              </a:extLst>
            </p:cNvPr>
            <p:cNvCxnSpPr/>
            <p:nvPr userDrawn="1"/>
          </p:nvCxnSpPr>
          <p:spPr>
            <a:xfrm flipV="1">
              <a:off x="-2252" y="807859"/>
              <a:ext cx="9144000" cy="0"/>
            </a:xfrm>
            <a:prstGeom prst="line">
              <a:avLst/>
            </a:prstGeom>
            <a:ln w="12700" cmpd="sng">
              <a:solidFill>
                <a:srgbClr val="D4080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932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992611-C747-E84E-A55F-AB3AFFD6A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84EAB-0697-CC49-AD28-68AF1BF5F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494DA-5138-3D4D-B7EA-D9C8CF358A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87CD5-43F5-7F4F-8DF9-F56AF4D056AA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F5196-EEE6-4640-B81E-4029DEBA0D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08FE4-922B-814A-9653-AEFF8A4CA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5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7784" y="1325880"/>
            <a:ext cx="11073384" cy="1005840"/>
          </a:xfrm>
        </p:spPr>
        <p:txBody>
          <a:bodyPr/>
          <a:lstStyle/>
          <a:p>
            <a:pPr algn="ctr"/>
            <a:r>
              <a:rPr sz="4800"/>
              <a:t>L9.2 Modern SLAM for AD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6192" y="5760720"/>
            <a:ext cx="9144000" cy="731520"/>
          </a:xfrm>
        </p:spPr>
        <p:txBody>
          <a:bodyPr/>
          <a:lstStyle/>
          <a:p>
            <a:pPr algn="ctr"/>
            <a:r>
              <a:rPr sz="2400"/>
              <a:t>Zonghua Gu | Fall 2026</a:t>
            </a:r>
          </a:p>
        </p:txBody>
      </p:sp>
      <p:pic>
        <p:nvPicPr>
          <p:cNvPr id="4" name="Picture 3" descr="cover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994" y="2514600"/>
            <a:ext cx="2704011" cy="31546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Roadmap and Learning Outcomes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</a:t>
            </a:fld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621792" y="1417320"/>
            <a:ext cx="2596896" cy="566928"/>
          </a:xfrm>
          <a:prstGeom prst="rect">
            <a:avLst/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Part 1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21792" y="1984248"/>
            <a:ext cx="2596896" cy="17830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 tIns="36576" bIns="36576"/>
          <a:lstStyle/>
          <a:p>
            <a:pPr algn="ctr"/>
            <a:r>
              <a:rPr sz="1700" b="1">
                <a:solidFill>
                  <a:srgbClr val="404040"/>
                </a:solidFill>
              </a:rPr>
              <a:t>Visual SLAM</a:t>
            </a:r>
          </a:p>
          <a:p>
            <a:pPr algn="ctr"/>
            <a:r>
              <a:rPr sz="1500" b="0">
                <a:solidFill>
                  <a:srgbClr val="404040"/>
                </a:solidFill>
              </a:rPr>
              <a:t>Features, two-view geometry, PnP, bundle adjustment, ORB-SLAM3</a:t>
            </a:r>
          </a:p>
          <a:p>
            <a:pPr algn="ctr"/>
            <a:r>
              <a:rPr sz="1400" b="0" i="1">
                <a:solidFill>
                  <a:srgbClr val="7F7F7F"/>
                </a:solidFill>
              </a:rPr>
              <a:t>Lecture A  |  ~45 min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401568" y="1417320"/>
            <a:ext cx="2596896" cy="566928"/>
          </a:xfrm>
          <a:prstGeom prst="rect">
            <a:avLst/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Part 2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401568" y="1984248"/>
            <a:ext cx="2596896" cy="17830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 tIns="36576" bIns="36576"/>
          <a:lstStyle/>
          <a:p>
            <a:pPr algn="ctr"/>
            <a:r>
              <a:rPr sz="1700" b="1">
                <a:solidFill>
                  <a:srgbClr val="404040"/>
                </a:solidFill>
              </a:rPr>
              <a:t>LiDAR and LiDAR-Inertial SLAM</a:t>
            </a:r>
          </a:p>
          <a:p>
            <a:pPr algn="ctr"/>
            <a:r>
              <a:rPr sz="1500" b="0">
                <a:solidFill>
                  <a:srgbClr val="404040"/>
                </a:solidFill>
              </a:rPr>
              <a:t>Scan matching, LOAM, LIO-SAM, degeneracy</a:t>
            </a:r>
          </a:p>
          <a:p>
            <a:pPr algn="ctr"/>
            <a:r>
              <a:rPr sz="1400" b="0" i="1">
                <a:solidFill>
                  <a:srgbClr val="7F7F7F"/>
                </a:solidFill>
              </a:rPr>
              <a:t>Lecture A  |  ~30 min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181344" y="1417320"/>
            <a:ext cx="2596896" cy="566928"/>
          </a:xfrm>
          <a:prstGeom prst="rect">
            <a:avLst/>
          </a:prstGeom>
          <a:solidFill>
            <a:srgbClr val="B8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Part 3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181344" y="1984248"/>
            <a:ext cx="2596896" cy="17830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 tIns="36576" bIns="36576"/>
          <a:lstStyle/>
          <a:p>
            <a:pPr algn="ctr"/>
            <a:r>
              <a:rPr sz="1700" b="1">
                <a:solidFill>
                  <a:srgbClr val="404040"/>
                </a:solidFill>
              </a:rPr>
              <a:t>Localization in AD Stacks</a:t>
            </a:r>
          </a:p>
          <a:p>
            <a:pPr algn="ctr"/>
            <a:r>
              <a:rPr sz="1500" b="0">
                <a:solidFill>
                  <a:srgbClr val="404040"/>
                </a:solidFill>
              </a:rPr>
              <a:t>Prior maps, Autoware and Apollo, sensor fusion, error budget</a:t>
            </a:r>
          </a:p>
          <a:p>
            <a:pPr algn="ctr"/>
            <a:r>
              <a:rPr sz="1400" b="0" i="1">
                <a:solidFill>
                  <a:srgbClr val="7F7F7F"/>
                </a:solidFill>
              </a:rPr>
              <a:t>Lecture B  |  ~30 min</a:t>
            </a:r>
          </a:p>
        </p:txBody>
      </p:sp>
      <p:sp>
        <p:nvSpPr>
          <p:cNvPr id="97" name="Rectangle 96"/>
          <p:cNvSpPr/>
          <p:nvPr/>
        </p:nvSpPr>
        <p:spPr>
          <a:xfrm>
            <a:off x="8961120" y="1417320"/>
            <a:ext cx="2596896" cy="566928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Part 4</a:t>
            </a:r>
          </a:p>
        </p:txBody>
      </p:sp>
      <p:sp>
        <p:nvSpPr>
          <p:cNvPr id="98" name="Rectangle 97"/>
          <p:cNvSpPr/>
          <p:nvPr/>
        </p:nvSpPr>
        <p:spPr>
          <a:xfrm>
            <a:off x="8961120" y="1984248"/>
            <a:ext cx="2596896" cy="17830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 tIns="36576" bIns="36576"/>
          <a:lstStyle/>
          <a:p>
            <a:pPr algn="ctr"/>
            <a:r>
              <a:rPr sz="1700" b="1">
                <a:solidFill>
                  <a:srgbClr val="404040"/>
                </a:solidFill>
              </a:rPr>
              <a:t>Attacking Localization</a:t>
            </a:r>
          </a:p>
          <a:p>
            <a:pPr algn="ctr"/>
            <a:r>
              <a:rPr sz="1500" b="0">
                <a:solidFill>
                  <a:srgbClr val="404040"/>
                </a:solidFill>
              </a:rPr>
              <a:t>GNSS and LiDAR spoofing, map and loop-closure attacks, defenses</a:t>
            </a:r>
          </a:p>
          <a:p>
            <a:pPr algn="ctr"/>
            <a:r>
              <a:rPr sz="1400" b="0" i="1">
                <a:solidFill>
                  <a:srgbClr val="7F7F7F"/>
                </a:solidFill>
              </a:rPr>
              <a:t>Lecture B  |  ~30 min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21792" y="4130000"/>
            <a:ext cx="109728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400" b="1">
                <a:solidFill>
                  <a:srgbClr val="121981"/>
                </a:solidFill>
              </a:rPr>
              <a:t>After this lecture you should be able to: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21792" y="4600000"/>
            <a:ext cx="10972800" cy="1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900" b="0">
                <a:solidFill>
                  <a:srgbClr val="404040"/>
                </a:solidFill>
              </a:rPr>
              <a:t>1.  Explain how a feature-based visual SLAM system tracks, maps, and corrects drift (PnP, bundle adjustment, loop closure)</a:t>
            </a:r>
          </a:p>
          <a:p>
            <a:pPr>
              <a:spcAft>
                <a:spcPts val="500"/>
              </a:spcAft>
            </a:pPr>
            <a:r>
              <a:rPr sz="1900" b="0">
                <a:solidFill>
                  <a:srgbClr val="404040"/>
                </a:solidFill>
              </a:rPr>
              <a:t>2.  Describe LiDAR odometry with edge and planar features, and why the IMU and the factor graph make it robust</a:t>
            </a:r>
          </a:p>
          <a:p>
            <a:pPr>
              <a:spcAft>
                <a:spcPts val="500"/>
              </a:spcAft>
            </a:pPr>
            <a:r>
              <a:rPr sz="1900" b="0">
                <a:solidFill>
                  <a:srgbClr val="404040"/>
                </a:solidFill>
              </a:rPr>
              <a:t>3.  Compare how Autoware and Apollo localize against a prior map and fuse GNSS, IMU, and LiDAR</a:t>
            </a:r>
          </a:p>
          <a:p>
            <a:pPr>
              <a:spcAft>
                <a:spcPts val="500"/>
              </a:spcAft>
            </a:pPr>
            <a:r>
              <a:rPr sz="1900" b="0">
                <a:solidFill>
                  <a:srgbClr val="404040"/>
                </a:solidFill>
              </a:rPr>
              <a:t>4.  Identify attack surfaces of localization and explain why slow GNSS drift and scan-matching spoofing are hard to detect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Recap: Front-End and Back-End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</a:t>
            </a:fld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621792" y="1450000"/>
            <a:ext cx="5200000" cy="560000"/>
          </a:xfrm>
          <a:prstGeom prst="rect">
            <a:avLst/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Front-end (sensor specific)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21792" y="2010000"/>
            <a:ext cx="5200000" cy="15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0">
                <a:solidFill>
                  <a:srgbClr val="404040"/>
                </a:solidFill>
              </a:rPr>
              <a:t>raw data  →  features, scan matches,</a:t>
            </a:r>
          </a:p>
          <a:p>
            <a:pPr algn="ctr"/>
            <a:r>
              <a:rPr sz="1700" b="0">
                <a:solidFill>
                  <a:srgbClr val="404040"/>
                </a:solidFill>
              </a:rPr>
              <a:t>loop candidates  →  constraints (edges)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400000" y="1450000"/>
            <a:ext cx="5200000" cy="560000"/>
          </a:xfrm>
          <a:prstGeom prst="rect">
            <a:avLst/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Back-end (sensor agnostic)</a:t>
            </a:r>
          </a:p>
        </p:txBody>
      </p:sp>
      <p:sp>
        <p:nvSpPr>
          <p:cNvPr id="94" name="Rectangle 93"/>
          <p:cNvSpPr/>
          <p:nvPr/>
        </p:nvSpPr>
        <p:spPr>
          <a:xfrm>
            <a:off x="6400000" y="2010000"/>
            <a:ext cx="5200000" cy="15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0">
                <a:solidFill>
                  <a:srgbClr val="404040"/>
                </a:solidFill>
              </a:rPr>
              <a:t>factor graph / pose graph</a:t>
            </a:r>
          </a:p>
          <a:p>
            <a:pPr algn="ctr"/>
            <a:r>
              <a:rPr sz="1700" b="0">
                <a:solidFill>
                  <a:srgbClr val="404040"/>
                </a:solidFill>
              </a:rPr>
              <a:t>Gauss-Newton, iSAM2, robust losses</a:t>
            </a:r>
          </a:p>
        </p:txBody>
      </p:sp>
      <p:cxnSp>
        <p:nvCxnSpPr>
          <p:cNvPr id="95" name="Connector 94"/>
          <p:cNvCxnSpPr/>
          <p:nvPr/>
        </p:nvCxnSpPr>
        <p:spPr>
          <a:xfrm>
            <a:off x="5851792" y="2760000"/>
            <a:ext cx="518208" cy="0"/>
          </a:xfrm>
          <a:prstGeom prst="line">
            <a:avLst/>
          </a:prstGeom>
          <a:ln w="3175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621792" y="3800000"/>
            <a:ext cx="10972800" cy="26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L9.1 built the back-end: EKF, particles, and </a:t>
            </a:r>
            <a:r>
              <a:rPr sz="2100" b="1">
                <a:solidFill>
                  <a:srgbClr val="404040"/>
                </a:solidFill>
              </a:rPr>
              <a:t>pose graphs</a:t>
            </a:r>
            <a:r>
              <a:rPr sz="2100" b="0">
                <a:solidFill>
                  <a:srgbClr val="404040"/>
                </a:solidFill>
              </a:rPr>
              <a:t> with Gauss-Newton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Today we look at the </a:t>
            </a:r>
            <a:r>
              <a:rPr sz="2100" b="1">
                <a:solidFill>
                  <a:srgbClr val="404040"/>
                </a:solidFill>
              </a:rPr>
              <a:t>front-ends</a:t>
            </a:r>
            <a:r>
              <a:rPr sz="2100" b="0">
                <a:solidFill>
                  <a:srgbClr val="404040"/>
                </a:solidFill>
              </a:rPr>
              <a:t> that real vehicles use: cameras and LiDAR, alone or with an IMU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Then we ask how a production AD stack </a:t>
            </a:r>
            <a:r>
              <a:rPr sz="2100" b="1">
                <a:solidFill>
                  <a:srgbClr val="404040"/>
                </a:solidFill>
              </a:rPr>
              <a:t>localizes in a prior map</a:t>
            </a:r>
            <a:r>
              <a:rPr sz="2100" b="0">
                <a:solidFill>
                  <a:srgbClr val="404040"/>
                </a:solidFill>
              </a:rPr>
              <a:t>, and what an attacker can do to it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Keep one question in mind: which constraint could be </a:t>
            </a:r>
            <a:r>
              <a:rPr sz="2100" b="1">
                <a:solidFill>
                  <a:srgbClr val="404040"/>
                </a:solidFill>
              </a:rPr>
              <a:t>wrong</a:t>
            </a:r>
            <a:r>
              <a:rPr sz="2100" b="0">
                <a:solidFill>
                  <a:srgbClr val="404040"/>
                </a:solidFill>
              </a:rPr>
              <a:t>, and who would notice?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pPr algn="ctr"/>
            <a:r>
              <a:rPr sz="4000">
                <a:solidFill>
                  <a:srgbClr val="FF0000"/>
                </a:solidFill>
              </a:rPr>
              <a:t>Part 1: Visual SLAM</a:t>
            </a:r>
          </a:p>
        </p:txBody>
      </p:sp>
      <p:pic>
        <p:nvPicPr>
          <p:cNvPr id="3" name="Picture 2" descr="ba_geomet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6995" y="1300000"/>
            <a:ext cx="6606009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5806440"/>
            <a:ext cx="109728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800" b="0">
                <a:solidFill>
                  <a:srgbClr val="7F7F7F"/>
                </a:solidFill>
              </a:rPr>
              <a:t>cameras  |  features  |  geometry  |  bundle adjustment  |  ORB-SLAM3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Cameras as SLAM Sensors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27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200" b="0"/>
              <a:t>A camera measures </a:t>
            </a:r>
            <a:r>
              <a:rPr sz="2200" b="1"/>
              <a:t>bearing, not range</a:t>
            </a:r>
            <a:r>
              <a:rPr sz="2200" b="0"/>
              <a:t>: a pixel is the projection of a 3-D point along a ray</a:t>
            </a:r>
          </a:p>
          <a:p>
            <a:pPr>
              <a:spcBef>
                <a:spcPts val="600"/>
              </a:spcBef>
            </a:pPr>
            <a:r>
              <a:rPr sz="2200" b="0"/>
              <a:t>Pinhole model: a point (X, Y, Z) in the camera frame lands on pixel (u, v)</a:t>
            </a:r>
          </a:p>
          <a:p>
            <a:pPr>
              <a:spcBef>
                <a:spcPts val="600"/>
              </a:spcBef>
            </a:pPr>
            <a:r>
              <a:rPr sz="2200" b="0"/>
              <a:t>Cheap, dense, and rich in texture, but depth must be </a:t>
            </a:r>
            <a:r>
              <a:rPr sz="2200" b="1"/>
              <a:t>inferred</a:t>
            </a:r>
            <a:r>
              <a:rPr sz="2200" b="0"/>
              <a:t> from motion, a second camera, or other sensors</a:t>
            </a:r>
          </a:p>
          <a:p>
            <a:pPr>
              <a:spcBef>
                <a:spcPts val="600"/>
              </a:spcBef>
            </a:pPr>
            <a:r>
              <a:rPr sz="2200" b="0"/>
              <a:t>Needs texture and light: weak in dark, blurred, or textureless scenes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5</a:t>
            </a:fld>
            <a:endParaRPr lang="en-US"/>
          </a:p>
        </p:txBody>
      </p:sp>
      <p:pic>
        <p:nvPicPr>
          <p:cNvPr id="91" name="Picture 90" descr="eq_6cf465a3d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792" y="3850000"/>
            <a:ext cx="6196296" cy="70000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621792" y="4750000"/>
            <a:ext cx="10972800" cy="15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800" b="0">
                <a:solidFill>
                  <a:srgbClr val="404040"/>
                </a:solidFill>
              </a:rPr>
              <a:t>f = focal length in pixels, (cx, cy) = principal point; both come from </a:t>
            </a:r>
            <a:r>
              <a:rPr sz="1800" b="1">
                <a:solidFill>
                  <a:srgbClr val="404040"/>
                </a:solidFill>
              </a:rPr>
              <a:t>calibration</a:t>
            </a:r>
            <a:r>
              <a:rPr sz="1800" b="0">
                <a:solidFill>
                  <a:srgbClr val="404040"/>
                </a:solidFill>
              </a:rPr>
              <a:t>.</a:t>
            </a:r>
          </a:p>
          <a:p>
            <a:r>
              <a:rPr sz="1800" b="0">
                <a:solidFill>
                  <a:srgbClr val="404040"/>
                </a:solidFill>
              </a:rPr>
              <a:t>A world point is first moved into the camera frame with the camera pose T = (R, t), so each observation depends on the pose </a:t>
            </a:r>
            <a:r>
              <a:rPr sz="1800" b="1">
                <a:solidFill>
                  <a:srgbClr val="404040"/>
                </a:solidFill>
              </a:rPr>
              <a:t>and</a:t>
            </a:r>
            <a:r>
              <a:rPr sz="1800" b="0">
                <a:solidFill>
                  <a:srgbClr val="404040"/>
                </a:solidFill>
              </a:rPr>
              <a:t> the 3-D point: this is the measurement model h(x, m) of visual SLAM.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Feature-Based vs. Direct Methods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6</a:t>
            </a:fld>
            <a:endParaRPr lang="en-US"/>
          </a:p>
        </p:txBody>
      </p:sp>
      <p:graphicFrame>
        <p:nvGraphicFramePr>
          <p:cNvPr id="91" name="Table 90"/>
          <p:cNvGraphicFramePr>
            <a:graphicFrameLocks noGrp="1"/>
          </p:cNvGraphicFramePr>
          <p:nvPr/>
        </p:nvGraphicFramePr>
        <p:xfrm>
          <a:off x="621792" y="1400000"/>
          <a:ext cx="10970000" cy="42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200000"/>
                <a:gridCol w="4400000"/>
                <a:gridCol w="4370000"/>
              </a:tblGrid>
              <a:tr h="700000">
                <a:tc>
                  <a:txBody>
                    <a:bodyPr wrap="square"/>
                    <a:lstStyle/>
                    <a:p>
                      <a:pPr algn="ctr"/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1">
                          <a:solidFill>
                            <a:srgbClr val="404040"/>
                          </a:solidFill>
                        </a:rPr>
                        <a:t>Feature-based (indirect)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1">
                          <a:solidFill>
                            <a:srgbClr val="404040"/>
                          </a:solidFill>
                        </a:rPr>
                        <a:t>Direct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404040"/>
                          </a:solidFill>
                        </a:rPr>
                        <a:t>Measures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0">
                          <a:solidFill>
                            <a:srgbClr val="404040"/>
                          </a:solidFill>
                        </a:rPr>
                        <a:t>keypoints and descriptors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0">
                          <a:solidFill>
                            <a:srgbClr val="404040"/>
                          </a:solidFill>
                        </a:rPr>
                        <a:t>pixel intensities</a:t>
                      </a:r>
                    </a:p>
                  </a:txBody>
                  <a:tcPr marL="64000" marR="64000" marT="28000" marB="28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404040"/>
                          </a:solidFill>
                        </a:rPr>
                        <a:t>Error minimized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0">
                          <a:solidFill>
                            <a:srgbClr val="404040"/>
                          </a:solidFill>
                        </a:rPr>
                        <a:t>reprojection error (pixels)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0">
                          <a:solidFill>
                            <a:srgbClr val="404040"/>
                          </a:solidFill>
                        </a:rPr>
                        <a:t>photometric error (intensity)</a:t>
                      </a:r>
                    </a:p>
                  </a:txBody>
                  <a:tcPr marL="64000" marR="64000" marT="28000" marB="28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404040"/>
                          </a:solidFill>
                        </a:rPr>
                        <a:t>Strengths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0">
                          <a:solidFill>
                            <a:srgbClr val="404040"/>
                          </a:solidFill>
                        </a:rPr>
                        <a:t>robust to lighting change; reliable loop closure and relocalization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0">
                          <a:solidFill>
                            <a:srgbClr val="404040"/>
                          </a:solidFill>
                        </a:rPr>
                        <a:t>uses all gradients; works in weak-texture areas</a:t>
                      </a:r>
                    </a:p>
                  </a:txBody>
                  <a:tcPr marL="64000" marR="64000" marT="28000" marB="28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404040"/>
                          </a:solidFill>
                        </a:rPr>
                        <a:t>Weaknesses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0">
                          <a:solidFill>
                            <a:srgbClr val="404040"/>
                          </a:solidFill>
                        </a:rPr>
                        <a:t>needs distinct corners; discards most pixels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0">
                          <a:solidFill>
                            <a:srgbClr val="404040"/>
                          </a:solidFill>
                        </a:rPr>
                        <a:t>sensitive to exposure and rolling shutter; needs good initial guess</a:t>
                      </a:r>
                    </a:p>
                  </a:txBody>
                  <a:tcPr marL="64000" marR="64000" marT="28000" marB="28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404040"/>
                          </a:solidFill>
                        </a:rPr>
                        <a:t>Examples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0">
                          <a:solidFill>
                            <a:srgbClr val="404040"/>
                          </a:solidFill>
                        </a:rPr>
                        <a:t>PTAM, ORB-SLAM family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0">
                          <a:solidFill>
                            <a:srgbClr val="404040"/>
                          </a:solidFill>
                        </a:rPr>
                        <a:t>LSD-SLAM, DSO</a:t>
                      </a:r>
                    </a:p>
                  </a:txBody>
                  <a:tcPr marL="64000" marR="64000" marT="28000" marB="28000" anchor="ctr"/>
                </a:tc>
              </a:tr>
            </a:tbl>
          </a:graphicData>
        </a:graphic>
      </p:graphicFrame>
      <p:sp>
        <p:nvSpPr>
          <p:cNvPr id="92" name="TextBox 91"/>
          <p:cNvSpPr txBox="1"/>
          <p:nvPr/>
        </p:nvSpPr>
        <p:spPr>
          <a:xfrm>
            <a:off x="621792" y="5700000"/>
            <a:ext cx="10972800" cy="6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900" b="0">
                <a:solidFill>
                  <a:srgbClr val="121981"/>
                </a:solidFill>
              </a:rPr>
              <a:t>We follow the </a:t>
            </a:r>
            <a:r>
              <a:rPr sz="1900" b="1">
                <a:solidFill>
                  <a:srgbClr val="121981"/>
                </a:solidFill>
              </a:rPr>
              <a:t>feature-based</a:t>
            </a:r>
            <a:r>
              <a:rPr sz="1900" b="0">
                <a:solidFill>
                  <a:srgbClr val="121981"/>
                </a:solidFill>
              </a:rPr>
              <a:t> pipeline of ORB-SLAM, the most widely used open-source visual SLAM system.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Engel et al., LSD-SLAM, ECCV 2014 and DSO, T-PAMI 2018; Mur-Artal et al., ORB-SLAM, T-RO 2015.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From Pixels to Matches: ORB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7</a:t>
            </a:fld>
            <a:endParaRPr lang="en-US"/>
          </a:p>
        </p:txBody>
      </p:sp>
      <p:sp>
        <p:nvSpPr>
          <p:cNvPr id="91" name="Rounded Rectangle 90"/>
          <p:cNvSpPr/>
          <p:nvPr/>
        </p:nvSpPr>
        <p:spPr>
          <a:xfrm>
            <a:off x="621792" y="1400000"/>
            <a:ext cx="2450000" cy="640080"/>
          </a:xfrm>
          <a:prstGeom prst="roundRect">
            <a:avLst>
              <a:gd name="adj" fmla="val 12000"/>
            </a:avLst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900" b="1">
                <a:solidFill>
                  <a:srgbClr val="FFFFFF"/>
                </a:solidFill>
              </a:rPr>
              <a:t>Detect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21792" y="2040080"/>
            <a:ext cx="2450000" cy="10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FAST corners on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an image pyramid</a:t>
            </a:r>
          </a:p>
        </p:txBody>
      </p:sp>
      <p:cxnSp>
        <p:nvCxnSpPr>
          <p:cNvPr id="93" name="Connector 92"/>
          <p:cNvCxnSpPr/>
          <p:nvPr/>
        </p:nvCxnSpPr>
        <p:spPr>
          <a:xfrm>
            <a:off x="3091792" y="172004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Rounded Rectangle 93"/>
          <p:cNvSpPr/>
          <p:nvPr/>
        </p:nvSpPr>
        <p:spPr>
          <a:xfrm>
            <a:off x="3401792" y="1400000"/>
            <a:ext cx="2450000" cy="640080"/>
          </a:xfrm>
          <a:prstGeom prst="roundRect">
            <a:avLst>
              <a:gd name="adj" fmla="val 12000"/>
            </a:avLst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900" b="1">
                <a:solidFill>
                  <a:srgbClr val="FFFFFF"/>
                </a:solidFill>
              </a:rPr>
              <a:t>Describe</a:t>
            </a:r>
          </a:p>
        </p:txBody>
      </p:sp>
      <p:sp>
        <p:nvSpPr>
          <p:cNvPr id="95" name="Rectangle 94"/>
          <p:cNvSpPr/>
          <p:nvPr/>
        </p:nvSpPr>
        <p:spPr>
          <a:xfrm>
            <a:off x="3401792" y="2040080"/>
            <a:ext cx="2450000" cy="10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rotated BRIEF: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256-bit binary string</a:t>
            </a:r>
          </a:p>
        </p:txBody>
      </p:sp>
      <p:cxnSp>
        <p:nvCxnSpPr>
          <p:cNvPr id="96" name="Connector 95"/>
          <p:cNvCxnSpPr/>
          <p:nvPr/>
        </p:nvCxnSpPr>
        <p:spPr>
          <a:xfrm>
            <a:off x="5871792" y="172004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Rounded Rectangle 96"/>
          <p:cNvSpPr/>
          <p:nvPr/>
        </p:nvSpPr>
        <p:spPr>
          <a:xfrm>
            <a:off x="6181792" y="1400000"/>
            <a:ext cx="2450000" cy="640080"/>
          </a:xfrm>
          <a:prstGeom prst="roundRect">
            <a:avLst>
              <a:gd name="adj" fmla="val 12000"/>
            </a:avLst>
          </a:prstGeom>
          <a:solidFill>
            <a:srgbClr val="B8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900" b="1">
                <a:solidFill>
                  <a:srgbClr val="FFFFFF"/>
                </a:solidFill>
              </a:rPr>
              <a:t>Match</a:t>
            </a:r>
          </a:p>
        </p:txBody>
      </p:sp>
      <p:sp>
        <p:nvSpPr>
          <p:cNvPr id="98" name="Rectangle 97"/>
          <p:cNvSpPr/>
          <p:nvPr/>
        </p:nvSpPr>
        <p:spPr>
          <a:xfrm>
            <a:off x="6181792" y="2040080"/>
            <a:ext cx="2450000" cy="10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Hamming distance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+ ratio test</a:t>
            </a:r>
          </a:p>
        </p:txBody>
      </p:sp>
      <p:cxnSp>
        <p:nvCxnSpPr>
          <p:cNvPr id="99" name="Connector 98"/>
          <p:cNvCxnSpPr/>
          <p:nvPr/>
        </p:nvCxnSpPr>
        <p:spPr>
          <a:xfrm>
            <a:off x="8651792" y="172004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/>
          <p:cNvSpPr/>
          <p:nvPr/>
        </p:nvSpPr>
        <p:spPr>
          <a:xfrm>
            <a:off x="8961792" y="1400000"/>
            <a:ext cx="2450000" cy="640080"/>
          </a:xfrm>
          <a:prstGeom prst="roundRect">
            <a:avLst>
              <a:gd name="adj" fmla="val 12000"/>
            </a:avLst>
          </a:prstGeom>
          <a:solidFill>
            <a:srgbClr val="C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900" b="1">
                <a:solidFill>
                  <a:srgbClr val="FFFFFF"/>
                </a:solidFill>
              </a:rPr>
              <a:t>Verify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8961792" y="2040080"/>
            <a:ext cx="2450000" cy="10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RANSAC with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geometric model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21792" y="3750000"/>
            <a:ext cx="10972800" cy="26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1">
                <a:solidFill>
                  <a:srgbClr val="404040"/>
                </a:solidFill>
              </a:rPr>
              <a:t>ORB</a:t>
            </a:r>
            <a:r>
              <a:rPr sz="2000" b="0">
                <a:solidFill>
                  <a:srgbClr val="404040"/>
                </a:solidFill>
              </a:rPr>
              <a:t> = oriented FAST + rotated BRIEF: scale and rotation tolerant, and fast enough for real time on a CPU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Binary descriptors are compared with the </a:t>
            </a:r>
            <a:r>
              <a:rPr sz="2000" b="1">
                <a:solidFill>
                  <a:srgbClr val="404040"/>
                </a:solidFill>
              </a:rPr>
              <a:t>Hamming distance</a:t>
            </a:r>
            <a:r>
              <a:rPr sz="2000" b="0">
                <a:solidFill>
                  <a:srgbClr val="404040"/>
                </a:solidFill>
              </a:rPr>
              <a:t> (XOR + popcount): millions of comparisons per second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1">
                <a:solidFill>
                  <a:srgbClr val="404040"/>
                </a:solidFill>
              </a:rPr>
              <a:t>Ratio test</a:t>
            </a:r>
            <a:r>
              <a:rPr sz="2000" b="0">
                <a:solidFill>
                  <a:srgbClr val="404040"/>
                </a:solidFill>
              </a:rPr>
              <a:t>: accept a match only if the best distance is clearly smaller than the second best (rejects repeated texture)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1">
                <a:solidFill>
                  <a:srgbClr val="404040"/>
                </a:solidFill>
              </a:rPr>
              <a:t>RANSAC</a:t>
            </a:r>
            <a:r>
              <a:rPr sz="2000" b="0">
                <a:solidFill>
                  <a:srgbClr val="404040"/>
                </a:solidFill>
              </a:rPr>
              <a:t> removes the remaining outliers by fitting a geometric model (essential matrix or PnP): a few wrong matches can ruin pose estimation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Rublee et al., "ORB: an efficient alternative to SIFT or SURF", ICCV 2011.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Two-View Geometry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8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1330000"/>
            <a:ext cx="10972800" cy="45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000" b="0">
                <a:solidFill>
                  <a:srgbClr val="404040"/>
                </a:solidFill>
              </a:rPr>
              <a:t>A matched pair of normalized image points x1, x2 must satisfy the </a:t>
            </a:r>
            <a:r>
              <a:rPr sz="2000" b="1">
                <a:solidFill>
                  <a:srgbClr val="404040"/>
                </a:solidFill>
              </a:rPr>
              <a:t>epipolar constraint</a:t>
            </a:r>
            <a:r>
              <a:rPr sz="2000" b="0">
                <a:solidFill>
                  <a:srgbClr val="404040"/>
                </a:solidFill>
              </a:rPr>
              <a:t>:</a:t>
            </a:r>
          </a:p>
        </p:txBody>
      </p:sp>
      <p:pic>
        <p:nvPicPr>
          <p:cNvPr id="92" name="Picture 91" descr="eq_0595aa819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1792" y="1850000"/>
            <a:ext cx="4987969" cy="620000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621792" y="2750000"/>
            <a:ext cx="10972800" cy="36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From ≥ 5 matches (5-point algorithm, inside RANSAC) estimate E, then decompose it into the relative rotation R and the </a:t>
            </a:r>
            <a:r>
              <a:rPr sz="2100" b="1">
                <a:solidFill>
                  <a:srgbClr val="404040"/>
                </a:solidFill>
              </a:rPr>
              <a:t>direction</a:t>
            </a:r>
            <a:r>
              <a:rPr sz="2100" b="0">
                <a:solidFill>
                  <a:srgbClr val="404040"/>
                </a:solidFill>
              </a:rPr>
              <a:t> of translation t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1">
                <a:solidFill>
                  <a:srgbClr val="404040"/>
                </a:solidFill>
              </a:rPr>
              <a:t>Triangulation</a:t>
            </a:r>
            <a:r>
              <a:rPr sz="2100" b="0">
                <a:solidFill>
                  <a:srgbClr val="404040"/>
                </a:solidFill>
              </a:rPr>
              <a:t>: intersect the two viewing rays to get the 3-D point; accuracy grows with the </a:t>
            </a:r>
            <a:r>
              <a:rPr sz="2100" b="1">
                <a:solidFill>
                  <a:srgbClr val="404040"/>
                </a:solidFill>
              </a:rPr>
              <a:t>baseline</a:t>
            </a:r>
            <a:r>
              <a:rPr sz="2100" b="0">
                <a:solidFill>
                  <a:srgbClr val="404040"/>
                </a:solidFill>
              </a:rPr>
              <a:t> (parallax) between the views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Failure cases: </a:t>
            </a:r>
            <a:r>
              <a:rPr sz="2100" b="1">
                <a:solidFill>
                  <a:srgbClr val="404040"/>
                </a:solidFill>
              </a:rPr>
              <a:t>pure rotation</a:t>
            </a:r>
            <a:r>
              <a:rPr sz="2100" b="0">
                <a:solidFill>
                  <a:srgbClr val="404040"/>
                </a:solidFill>
              </a:rPr>
              <a:t> (no parallax, no depth) and </a:t>
            </a:r>
            <a:r>
              <a:rPr sz="2100" b="1">
                <a:solidFill>
                  <a:srgbClr val="404040"/>
                </a:solidFill>
              </a:rPr>
              <a:t>planar scenes</a:t>
            </a:r>
            <a:r>
              <a:rPr sz="2100" b="0">
                <a:solidFill>
                  <a:srgbClr val="404040"/>
                </a:solidFill>
              </a:rPr>
              <a:t> (E is degenerate; a homography H explains the data)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ORB-SLAM initializes by computing both </a:t>
            </a:r>
            <a:r>
              <a:rPr sz="2100" b="1">
                <a:solidFill>
                  <a:srgbClr val="404040"/>
                </a:solidFill>
              </a:rPr>
              <a:t>H and F/E</a:t>
            </a:r>
            <a:r>
              <a:rPr sz="2100" b="0">
                <a:solidFill>
                  <a:srgbClr val="404040"/>
                </a:solidFill>
              </a:rPr>
              <a:t> in parallel and keeping the better-fitting model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Hartley and Zisserman, Multiple View Geometry; Nistér, "An efficient solution to the five-point relative pose problem", T-PAMI 2004.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Monocular Scale Ambiguity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9</a:t>
            </a:fld>
            <a:endParaRPr lang="en-US"/>
          </a:p>
        </p:txBody>
      </p:sp>
      <p:pic>
        <p:nvPicPr>
          <p:cNvPr id="91" name="Picture 90" descr="mono_sca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126" y="1300000"/>
            <a:ext cx="5804131" cy="290000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621792" y="4300000"/>
            <a:ext cx="10972800" cy="21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Scale the whole scene </a:t>
            </a:r>
            <a:r>
              <a:rPr sz="1900" b="1">
                <a:solidFill>
                  <a:srgbClr val="404040"/>
                </a:solidFill>
              </a:rPr>
              <a:t>and</a:t>
            </a:r>
            <a:r>
              <a:rPr sz="1900" b="0">
                <a:solidFill>
                  <a:srgbClr val="404040"/>
                </a:solidFill>
              </a:rPr>
              <a:t> the camera motion by s: every image stays identical, so one camera cannot recover </a:t>
            </a:r>
            <a:r>
              <a:rPr sz="1900" b="1">
                <a:solidFill>
                  <a:srgbClr val="404040"/>
                </a:solidFill>
              </a:rPr>
              <a:t>metric scale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The map and trajectory are correct only </a:t>
            </a:r>
            <a:r>
              <a:rPr sz="1900" b="1">
                <a:solidFill>
                  <a:srgbClr val="404040"/>
                </a:solidFill>
              </a:rPr>
              <a:t>up to a similarity transform</a:t>
            </a:r>
            <a:r>
              <a:rPr sz="1900" b="0">
                <a:solidFill>
                  <a:srgbClr val="404040"/>
                </a:solidFill>
              </a:rPr>
              <a:t> (7 DoF); scale also drifts over time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Fixes: </a:t>
            </a:r>
            <a:r>
              <a:rPr sz="1900" b="1">
                <a:solidFill>
                  <a:srgbClr val="404040"/>
                </a:solidFill>
              </a:rPr>
              <a:t>stereo</a:t>
            </a:r>
            <a:r>
              <a:rPr sz="1900" b="0">
                <a:solidFill>
                  <a:srgbClr val="404040"/>
                </a:solidFill>
              </a:rPr>
              <a:t> (known baseline), </a:t>
            </a:r>
            <a:r>
              <a:rPr sz="1900" b="1">
                <a:solidFill>
                  <a:srgbClr val="404040"/>
                </a:solidFill>
              </a:rPr>
              <a:t>IMU</a:t>
            </a:r>
            <a:r>
              <a:rPr sz="1900" b="0">
                <a:solidFill>
                  <a:srgbClr val="404040"/>
                </a:solidFill>
              </a:rPr>
              <a:t> (gravity and acceleration), </a:t>
            </a:r>
            <a:r>
              <a:rPr sz="1900" b="1">
                <a:solidFill>
                  <a:srgbClr val="404040"/>
                </a:solidFill>
              </a:rPr>
              <a:t>depth sensor or LiDAR</a:t>
            </a:r>
            <a:r>
              <a:rPr sz="1900" b="0">
                <a:solidFill>
                  <a:srgbClr val="404040"/>
                </a:solidFill>
              </a:rPr>
              <a:t>, wheel odometry, or object sizes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For AD, metric scale is mandatory: a monocular-only map cannot tell 10 m from 20 m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Original figure: same viewing angles in both panels, baseline 2 m vs. 4 m.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Tracking with PnP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50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200" b="0"/>
              <a:t>Given the previous pose, </a:t>
            </a:r>
            <a:r>
              <a:rPr sz="2200" b="1"/>
              <a:t>project</a:t>
            </a:r>
            <a:r>
              <a:rPr sz="2200" b="0"/>
              <a:t> the local map points into the new frame and match them to features nearby (guided search)</a:t>
            </a:r>
          </a:p>
          <a:p>
            <a:pPr>
              <a:spcBef>
                <a:spcPts val="600"/>
              </a:spcBef>
            </a:pPr>
            <a:r>
              <a:rPr sz="2200" b="1"/>
              <a:t>PnP</a:t>
            </a:r>
            <a:r>
              <a:rPr sz="2200" b="0"/>
              <a:t> (Perspective-n-Point): from n ≥ 3 known 3-D points and their pixels, solve the camera pose; use RANSAC around it</a:t>
            </a:r>
          </a:p>
          <a:p>
            <a:pPr>
              <a:spcBef>
                <a:spcPts val="600"/>
              </a:spcBef>
            </a:pPr>
            <a:r>
              <a:rPr sz="2200" b="0"/>
              <a:t>Then refine the pose with </a:t>
            </a:r>
            <a:r>
              <a:rPr sz="2200" b="1"/>
              <a:t>motion-only bundle adjustment</a:t>
            </a:r>
            <a:r>
              <a:rPr sz="2200" b="0"/>
              <a:t>: points fixed, only the 6-DoF pose is optimized</a:t>
            </a:r>
          </a:p>
          <a:p>
            <a:pPr>
              <a:spcBef>
                <a:spcPts val="600"/>
              </a:spcBef>
            </a:pPr>
            <a:r>
              <a:rPr sz="2200" b="0"/>
              <a:t>Decide whether the frame becomes a </a:t>
            </a:r>
            <a:r>
              <a:rPr sz="2200" b="1"/>
              <a:t>keyframe</a:t>
            </a:r>
            <a:r>
              <a:rPr sz="2200" b="0"/>
              <a:t> (enough new points, enough motion, tracking quality dropping)</a:t>
            </a:r>
          </a:p>
          <a:p>
            <a:pPr>
              <a:spcBef>
                <a:spcPts val="600"/>
              </a:spcBef>
            </a:pPr>
            <a:r>
              <a:rPr sz="2200" b="0"/>
              <a:t>If tracking is lost: </a:t>
            </a:r>
            <a:r>
              <a:rPr sz="2200" b="1"/>
              <a:t>relocalize</a:t>
            </a:r>
            <a:r>
              <a:rPr sz="2200" b="0"/>
              <a:t> with place recognition (bag of visual words) against all keyframes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10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Mur-Artal and Tardós, ORB-SLAM2, T-RO 2017; Lepetit et al., EPnP, IJCV 2009.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Bundle Adjustment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11</a:t>
            </a:fld>
            <a:endParaRPr lang="en-US"/>
          </a:p>
        </p:txBody>
      </p:sp>
      <p:pic>
        <p:nvPicPr>
          <p:cNvPr id="91" name="Picture 90" descr="ba_geomet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28" y="1300000"/>
            <a:ext cx="5069727" cy="3300000"/>
          </a:xfrm>
          <a:prstGeom prst="rect">
            <a:avLst/>
          </a:prstGeom>
        </p:spPr>
      </p:pic>
      <p:pic>
        <p:nvPicPr>
          <p:cNvPr id="92" name="Picture 91" descr="eq_0291d398b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000" y="1500000"/>
            <a:ext cx="5150000" cy="909927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6450000" y="2650000"/>
            <a:ext cx="5150000" cy="20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700" b="0">
                <a:solidFill>
                  <a:srgbClr val="404040"/>
                </a:solidFill>
              </a:rPr>
              <a:t>u = observed pixel, π(T, X) = projection of map point X into the camera with pose T, ρ = robust loss (Huber); the sum runs over all camera–point observations.</a:t>
            </a:r>
          </a:p>
          <a:p>
            <a:r>
              <a:rPr sz="1700" b="0">
                <a:solidFill>
                  <a:srgbClr val="404040"/>
                </a:solidFill>
              </a:rPr>
              <a:t>This is </a:t>
            </a:r>
            <a:r>
              <a:rPr sz="1700" b="1">
                <a:solidFill>
                  <a:srgbClr val="404040"/>
                </a:solidFill>
              </a:rPr>
              <a:t>full SLAM</a:t>
            </a:r>
            <a:r>
              <a:rPr sz="1700" b="0">
                <a:solidFill>
                  <a:srgbClr val="404040"/>
                </a:solidFill>
              </a:rPr>
              <a:t> from L9.1 with a camera measurement model: nodes are poses </a:t>
            </a:r>
            <a:r>
              <a:rPr sz="1700" b="1">
                <a:solidFill>
                  <a:srgbClr val="404040"/>
                </a:solidFill>
              </a:rPr>
              <a:t>and</a:t>
            </a:r>
            <a:r>
              <a:rPr sz="1700" b="0">
                <a:solidFill>
                  <a:srgbClr val="404040"/>
                </a:solidFill>
              </a:rPr>
              <a:t> points, edges are reprojection errors.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21792" y="4750000"/>
            <a:ext cx="10972800" cy="17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Solved with Gauss-Newton or Levenberg-Marquardt; the </a:t>
            </a:r>
            <a:r>
              <a:rPr sz="1900" b="1">
                <a:solidFill>
                  <a:srgbClr val="404040"/>
                </a:solidFill>
              </a:rPr>
              <a:t>Schur complement</a:t>
            </a:r>
            <a:r>
              <a:rPr sz="1900" b="0">
                <a:solidFill>
                  <a:srgbClr val="404040"/>
                </a:solidFill>
              </a:rPr>
              <a:t> eliminates the many points first, because each point touches only a few cameras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1">
                <a:solidFill>
                  <a:srgbClr val="404040"/>
                </a:solidFill>
              </a:rPr>
              <a:t>Local BA</a:t>
            </a:r>
            <a:r>
              <a:rPr sz="1900" b="0">
                <a:solidFill>
                  <a:srgbClr val="404040"/>
                </a:solidFill>
              </a:rPr>
              <a:t> (recent keyframes) runs continuously; </a:t>
            </a:r>
            <a:r>
              <a:rPr sz="1900" b="1">
                <a:solidFill>
                  <a:srgbClr val="404040"/>
                </a:solidFill>
              </a:rPr>
              <a:t>global BA</a:t>
            </a:r>
            <a:r>
              <a:rPr sz="1900" b="0">
                <a:solidFill>
                  <a:srgbClr val="404040"/>
                </a:solidFill>
              </a:rPr>
              <a:t> runs after a loop closure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Triggs et al., "Bundle Adjustment: A Modern Synthesis", 1999. Figure: original schematic.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Keyframes and the Covisibility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50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200" b="0"/>
              <a:t>Processing every frame in the optimizer is too expensive: keep only </a:t>
            </a:r>
            <a:r>
              <a:rPr sz="2200" b="1"/>
              <a:t>keyframes</a:t>
            </a:r>
            <a:r>
              <a:rPr sz="2200" b="0"/>
              <a:t> that add information</a:t>
            </a:r>
          </a:p>
          <a:p>
            <a:pPr>
              <a:spcBef>
                <a:spcPts val="600"/>
              </a:spcBef>
            </a:pPr>
            <a:r>
              <a:rPr sz="2200" b="1"/>
              <a:t>Covisibility graph</a:t>
            </a:r>
            <a:r>
              <a:rPr sz="2200" b="0"/>
              <a:t>: keyframes are nodes; an edge links two keyframes that see many of the same map points</a:t>
            </a:r>
          </a:p>
          <a:p>
            <a:pPr>
              <a:spcBef>
                <a:spcPts val="600"/>
              </a:spcBef>
            </a:pPr>
            <a:r>
              <a:rPr sz="2200" b="1"/>
              <a:t>Local mapping</a:t>
            </a:r>
            <a:r>
              <a:rPr sz="2200" b="0"/>
              <a:t> optimizes only the current keyframe and its covisible neighbors, so the cost stays bounded as the map grows</a:t>
            </a:r>
          </a:p>
          <a:p>
            <a:pPr>
              <a:spcBef>
                <a:spcPts val="600"/>
              </a:spcBef>
            </a:pPr>
            <a:r>
              <a:rPr sz="2200" b="1"/>
              <a:t>Culling</a:t>
            </a:r>
            <a:r>
              <a:rPr sz="2200" b="0"/>
              <a:t>: redundant keyframes and weak map points are deleted, which keeps the map compact</a:t>
            </a:r>
          </a:p>
          <a:p>
            <a:pPr>
              <a:spcBef>
                <a:spcPts val="600"/>
              </a:spcBef>
            </a:pPr>
            <a:r>
              <a:rPr sz="2200" b="0"/>
              <a:t>The </a:t>
            </a:r>
            <a:r>
              <a:rPr sz="2200" b="1"/>
              <a:t>essential graph</a:t>
            </a:r>
            <a:r>
              <a:rPr sz="2200" b="0"/>
              <a:t> (a sparse spanning subgraph) is used to spread the correction after a loop closure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12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Mur-Artal, Montiel, Tardós, ORB-SLAM, T-RO 2015.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ORB-SLAM3 Architecture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13</a:t>
            </a:fld>
            <a:endParaRPr lang="en-US"/>
          </a:p>
        </p:txBody>
      </p:sp>
      <p:sp>
        <p:nvSpPr>
          <p:cNvPr id="91" name="Rounded Rectangle 90"/>
          <p:cNvSpPr/>
          <p:nvPr/>
        </p:nvSpPr>
        <p:spPr>
          <a:xfrm>
            <a:off x="621792" y="1400000"/>
            <a:ext cx="3400000" cy="560000"/>
          </a:xfrm>
          <a:prstGeom prst="roundRect">
            <a:avLst>
              <a:gd name="adj" fmla="val 12000"/>
            </a:avLst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Tracking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21792" y="1960000"/>
            <a:ext cx="3400000" cy="165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every frame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extract ORB features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PnP + motion-only BA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keyframe decision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21792" y="3640000"/>
            <a:ext cx="34000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400" b="0" i="1">
                <a:solidFill>
                  <a:srgbClr val="7F7F7F"/>
                </a:solidFill>
              </a:rPr>
              <a:t>real-time thread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4371792" y="1400000"/>
            <a:ext cx="3400000" cy="560000"/>
          </a:xfrm>
          <a:prstGeom prst="roundRect">
            <a:avLst>
              <a:gd name="adj" fmla="val 12000"/>
            </a:avLst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Local Mapping</a:t>
            </a:r>
          </a:p>
        </p:txBody>
      </p:sp>
      <p:sp>
        <p:nvSpPr>
          <p:cNvPr id="95" name="Rectangle 94"/>
          <p:cNvSpPr/>
          <p:nvPr/>
        </p:nvSpPr>
        <p:spPr>
          <a:xfrm>
            <a:off x="4371792" y="1960000"/>
            <a:ext cx="3400000" cy="165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each keyframe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triangulate new points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local visual(-inertial) BA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cull keyframes and points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371792" y="3640000"/>
            <a:ext cx="34000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400" b="0" i="1">
                <a:solidFill>
                  <a:srgbClr val="7F7F7F"/>
                </a:solidFill>
              </a:rPr>
              <a:t>keeps the local map consistent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8121792" y="1400000"/>
            <a:ext cx="3400000" cy="560000"/>
          </a:xfrm>
          <a:prstGeom prst="roundRect">
            <a:avLst>
              <a:gd name="adj" fmla="val 12000"/>
            </a:avLst>
          </a:prstGeom>
          <a:solidFill>
            <a:srgbClr val="B8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Loop and Map Merging</a:t>
            </a:r>
          </a:p>
        </p:txBody>
      </p:sp>
      <p:sp>
        <p:nvSpPr>
          <p:cNvPr id="98" name="Rectangle 97"/>
          <p:cNvSpPr/>
          <p:nvPr/>
        </p:nvSpPr>
        <p:spPr>
          <a:xfrm>
            <a:off x="8121792" y="1960000"/>
            <a:ext cx="3400000" cy="165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place recognition (DBoW2)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geometric verification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loop correction, global BA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merge maps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8121792" y="3640000"/>
            <a:ext cx="34000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400" b="0" i="1">
                <a:solidFill>
                  <a:srgbClr val="7F7F7F"/>
                </a:solidFill>
              </a:rPr>
              <a:t>removes drift</a:t>
            </a:r>
          </a:p>
        </p:txBody>
      </p:sp>
      <p:cxnSp>
        <p:nvCxnSpPr>
          <p:cNvPr id="100" name="Connector 99"/>
          <p:cNvCxnSpPr/>
          <p:nvPr/>
        </p:nvCxnSpPr>
        <p:spPr>
          <a:xfrm>
            <a:off x="4041792" y="2700000"/>
            <a:ext cx="31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>
            <a:off x="7791792" y="2700000"/>
            <a:ext cx="31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Rounded Rectangle 101"/>
          <p:cNvSpPr/>
          <p:nvPr/>
        </p:nvSpPr>
        <p:spPr>
          <a:xfrm>
            <a:off x="621792" y="4150000"/>
            <a:ext cx="10972800" cy="560000"/>
          </a:xfrm>
          <a:prstGeom prst="roundRect">
            <a:avLst>
              <a:gd name="adj" fmla="val 12000"/>
            </a:avLst>
          </a:prstGeom>
          <a:solidFill>
            <a:srgbClr val="C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1">
                <a:solidFill>
                  <a:srgbClr val="FFFFFF"/>
                </a:solidFill>
              </a:rPr>
              <a:t>Atlas: a set of disconnected maps; a lost tracker starts a new map and merges it when places are recognized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21792" y="4900000"/>
            <a:ext cx="10972800" cy="15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Supports monocular, stereo, and RGB-D cameras, optionally with an </a:t>
            </a:r>
            <a:r>
              <a:rPr sz="1900" b="1">
                <a:solidFill>
                  <a:srgbClr val="404040"/>
                </a:solidFill>
              </a:rPr>
              <a:t>IMU</a:t>
            </a:r>
            <a:r>
              <a:rPr sz="1900" b="0">
                <a:solidFill>
                  <a:srgbClr val="404040"/>
                </a:solidFill>
              </a:rPr>
              <a:t>, with pinhole or fisheye lenses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Three threads run in parallel, so tracking stays real-time while mapping and loop closing work in the background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Campos et al., "ORB-SLAM3", IEEE T-RO 2021 (diagram redrawn, simplified).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How Accurate Is ORB-SLAM3?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14</a:t>
            </a:fld>
            <a:endParaRPr lang="en-US"/>
          </a:p>
        </p:txBody>
      </p:sp>
      <p:graphicFrame>
        <p:nvGraphicFramePr>
          <p:cNvPr id="91" name="Table 90"/>
          <p:cNvGraphicFramePr>
            <a:graphicFrameLocks noGrp="1"/>
          </p:cNvGraphicFramePr>
          <p:nvPr/>
        </p:nvGraphicFramePr>
        <p:xfrm>
          <a:off x="621792" y="1400000"/>
          <a:ext cx="10970000" cy="31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200000"/>
                <a:gridCol w="3000000"/>
                <a:gridCol w="2770000"/>
              </a:tblGrid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404040"/>
                          </a:solidFill>
                        </a:rPr>
                        <a:t>Benchmark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404040"/>
                          </a:solidFill>
                        </a:rPr>
                        <a:t>Sensors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404040"/>
                          </a:solidFill>
                        </a:rPr>
                        <a:t>ATE RMSE (m)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404040"/>
                          </a:solidFill>
                        </a:rPr>
                        <a:t>EuRoC (drone, 11 sequences, avg.)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404040"/>
                          </a:solidFill>
                        </a:rPr>
                        <a:t>monocular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404040"/>
                          </a:solidFill>
                        </a:rPr>
                        <a:t>0.041*</a:t>
                      </a:r>
                    </a:p>
                  </a:txBody>
                  <a:tcPr marL="64000" marR="64000" marT="28000" marB="28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404040"/>
                          </a:solidFill>
                        </a:rPr>
                        <a:t>EuRoC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404040"/>
                          </a:solidFill>
                        </a:rPr>
                        <a:t>stereo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404040"/>
                          </a:solidFill>
                        </a:rPr>
                        <a:t>0.084</a:t>
                      </a:r>
                    </a:p>
                  </a:txBody>
                  <a:tcPr marL="64000" marR="64000" marT="28000" marB="28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404040"/>
                          </a:solidFill>
                        </a:rPr>
                        <a:t>EuRoC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404040"/>
                          </a:solidFill>
                        </a:rPr>
                        <a:t>monocular + IMU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404040"/>
                          </a:solidFill>
                        </a:rPr>
                        <a:t>0.043</a:t>
                      </a:r>
                    </a:p>
                  </a:txBody>
                  <a:tcPr marL="64000" marR="64000" marT="28000" marB="28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404040"/>
                          </a:solidFill>
                        </a:rPr>
                        <a:t>EuRoC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404040"/>
                          </a:solidFill>
                        </a:rPr>
                        <a:t>stereo + IMU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404040"/>
                          </a:solidFill>
                        </a:rPr>
                        <a:t>0.035</a:t>
                      </a:r>
                    </a:p>
                  </a:txBody>
                  <a:tcPr marL="64000" marR="64000" marT="28000" marB="28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404040"/>
                          </a:solidFill>
                        </a:rPr>
                        <a:t>TUM-VI room (hand-held, avg.)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404040"/>
                          </a:solidFill>
                        </a:rPr>
                        <a:t>stereo + IMU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404040"/>
                          </a:solidFill>
                        </a:rPr>
                        <a:t>0.009</a:t>
                      </a:r>
                    </a:p>
                  </a:txBody>
                  <a:tcPr marL="64000" marR="64000" marT="28000" marB="28000" anchor="ctr"/>
                </a:tc>
              </a:tr>
            </a:tbl>
          </a:graphicData>
        </a:graphic>
      </p:graphicFrame>
      <p:sp>
        <p:nvSpPr>
          <p:cNvPr id="92" name="TextBox 91"/>
          <p:cNvSpPr txBox="1"/>
          <p:nvPr/>
        </p:nvSpPr>
        <p:spPr>
          <a:xfrm>
            <a:off x="621792" y="4700000"/>
            <a:ext cx="10972800" cy="17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*The monocular average excludes a sequence where tracking failed; trajectories are aligned with a similarity transform first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Centimeter-level accuracy in </a:t>
            </a:r>
            <a:r>
              <a:rPr sz="1800" b="1">
                <a:solidFill>
                  <a:srgbClr val="404040"/>
                </a:solidFill>
              </a:rPr>
              <a:t>small indoor</a:t>
            </a:r>
            <a:r>
              <a:rPr sz="1800" b="0">
                <a:solidFill>
                  <a:srgbClr val="404040"/>
                </a:solidFill>
              </a:rPr>
              <a:t> scenes with good texture; on large outdoor driving data (e.g., KITTI) drift grows to meters or more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Reported results are best-case: lighting, motion blur, and dynamic objects in real traffic are much harder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Campos et al., ORB-SLAM3, T-RO 2021, Tables II and IV (values as reported by the authors).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Adding an IMU: Visual-Inertial 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50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200" b="0"/>
              <a:t>The IMU gives </a:t>
            </a:r>
            <a:r>
              <a:rPr sz="2200" b="1"/>
              <a:t>metric scale and gravity direction</a:t>
            </a:r>
            <a:r>
              <a:rPr sz="2200" b="0"/>
              <a:t>, and bridges short visual failures (blur, fast rotation)</a:t>
            </a:r>
          </a:p>
          <a:p>
            <a:pPr>
              <a:spcBef>
                <a:spcPts val="600"/>
              </a:spcBef>
            </a:pPr>
            <a:r>
              <a:rPr sz="2200" b="0"/>
              <a:t>The camera corrects the IMU </a:t>
            </a:r>
            <a:r>
              <a:rPr sz="2200" b="1"/>
              <a:t>bias drift</a:t>
            </a:r>
            <a:r>
              <a:rPr sz="2200" b="0"/>
              <a:t>; each sensor covers the other's weakness</a:t>
            </a:r>
          </a:p>
          <a:p>
            <a:pPr>
              <a:spcBef>
                <a:spcPts val="600"/>
              </a:spcBef>
            </a:pPr>
            <a:r>
              <a:rPr sz="2200" b="0"/>
              <a:t>IMU readings between keyframes are </a:t>
            </a:r>
            <a:r>
              <a:rPr sz="2200" b="1"/>
              <a:t>pre-integrated</a:t>
            </a:r>
            <a:r>
              <a:rPr sz="2200" b="0"/>
              <a:t> into one relative-motion factor (no need to re-integrate when poses change)</a:t>
            </a:r>
          </a:p>
          <a:p>
            <a:pPr>
              <a:spcBef>
                <a:spcPts val="600"/>
              </a:spcBef>
            </a:pPr>
            <a:r>
              <a:rPr sz="2200" b="0"/>
              <a:t>ORB-SLAM3 initializes scale with about </a:t>
            </a:r>
            <a:r>
              <a:rPr sz="2200" b="1"/>
              <a:t>5 % error from a 2-second trajectory</a:t>
            </a:r>
            <a:r>
              <a:rPr sz="2200" b="0"/>
              <a:t>, and refines it to about </a:t>
            </a:r>
            <a:r>
              <a:rPr sz="2200" b="1"/>
              <a:t>1 %</a:t>
            </a:r>
            <a:r>
              <a:rPr sz="2200" b="0"/>
              <a:t> after visual-inertial BA at 15 s</a:t>
            </a:r>
          </a:p>
          <a:p>
            <a:pPr>
              <a:spcBef>
                <a:spcPts val="600"/>
              </a:spcBef>
            </a:pPr>
            <a:r>
              <a:rPr sz="2200" b="0"/>
              <a:t>Needs accurate </a:t>
            </a:r>
            <a:r>
              <a:rPr sz="2200" b="1"/>
              <a:t>time sync and extrinsic calibration</a:t>
            </a:r>
            <a:r>
              <a:rPr sz="2200" b="0"/>
              <a:t> between camera and IMU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15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Forster et al., "On-Manifold Preintegration", T-RO 2017; Campos et al., ORB-SLAM3, T-RO 2021.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Why Visual SLAM Fails on the Road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16</a:t>
            </a:fld>
            <a:endParaRPr lang="en-US"/>
          </a:p>
        </p:txBody>
      </p:sp>
      <p:graphicFrame>
        <p:nvGraphicFramePr>
          <p:cNvPr id="91" name="Table 90"/>
          <p:cNvGraphicFramePr>
            <a:graphicFrameLocks noGrp="1"/>
          </p:cNvGraphicFramePr>
          <p:nvPr/>
        </p:nvGraphicFramePr>
        <p:xfrm>
          <a:off x="621792" y="1400000"/>
          <a:ext cx="10970000" cy="44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3300000"/>
                <a:gridCol w="3300000"/>
                <a:gridCol w="4370000"/>
              </a:tblGrid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Condition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What breaks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Common mitigation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Night, glare, tunnel exit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few or unstable features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HDR / auto-exposure, IMU, other sensors</a:t>
                      </a:r>
                    </a:p>
                  </a:txBody>
                  <a:tcPr marL="64000" marR="64000" marT="28000" marB="28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Fast motion, blur, rolling shutter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matching fails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global shutter, IMU, higher frame rate</a:t>
                      </a:r>
                    </a:p>
                  </a:txBody>
                  <a:tcPr marL="64000" marR="64000" marT="28000" marB="28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Textureless road or wall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too few features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direct methods, LiDAR</a:t>
                      </a:r>
                    </a:p>
                  </a:txBody>
                  <a:tcPr marL="64000" marR="64000" marT="28000" marB="28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Moving cars and pedestrians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wrong static-world assumption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semantic masks, RANSAC, robust loss</a:t>
                      </a:r>
                    </a:p>
                  </a:txBody>
                  <a:tcPr marL="64000" marR="64000" marT="28000" marB="28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Repeated structure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false loop closure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geometric verification, robust back-end</a:t>
                      </a:r>
                    </a:p>
                  </a:txBody>
                  <a:tcPr marL="64000" marR="64000" marT="28000" marB="28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Straight, forward motion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low parallax: poor depth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stereo, LiDAR, wheel odometry</a:t>
                      </a:r>
                    </a:p>
                  </a:txBody>
                  <a:tcPr marL="64000" marR="64000" marT="28000" marB="28000" anchor="ctr"/>
                </a:tc>
              </a:tr>
            </a:tbl>
          </a:graphicData>
        </a:graphic>
      </p:graphicFrame>
      <p:sp>
        <p:nvSpPr>
          <p:cNvPr id="92" name="TextBox 91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Summary of common failure modes; see Cadena et al., T-RO 2016, and Campos et al., 2021.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Learning-Based and Neural 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50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100" b="1"/>
              <a:t>Learned components</a:t>
            </a:r>
            <a:r>
              <a:rPr sz="2100" b="0"/>
              <a:t> inside a classical pipeline: SuperPoint/SuperGlue features, learned depth and uncertainty</a:t>
            </a:r>
          </a:p>
          <a:p>
            <a:pPr>
              <a:spcBef>
                <a:spcPts val="600"/>
              </a:spcBef>
            </a:pPr>
            <a:r>
              <a:rPr sz="2100" b="1"/>
              <a:t>DROID-SLAM</a:t>
            </a:r>
            <a:r>
              <a:rPr sz="2100" b="0"/>
              <a:t> (2021): a recurrent network repeatedly updates camera poses and per-pixel depth; a dense bundle-adjustment layer ties them together, with monocular, stereo, and RGB-D variants</a:t>
            </a:r>
          </a:p>
          <a:p>
            <a:pPr>
              <a:spcBef>
                <a:spcPts val="600"/>
              </a:spcBef>
            </a:pPr>
            <a:r>
              <a:rPr sz="2100" b="1"/>
              <a:t>NeRF / 3-D Gaussian splatting SLAM</a:t>
            </a:r>
            <a:r>
              <a:rPr sz="2100" b="0"/>
              <a:t>: the map is a neural or splat radiance field that is rendered and compared with the images</a:t>
            </a:r>
          </a:p>
          <a:p>
            <a:pPr>
              <a:spcBef>
                <a:spcPts val="600"/>
              </a:spcBef>
            </a:pPr>
            <a:r>
              <a:rPr sz="2100" b="0"/>
              <a:t>Strengths: robustness to blur and low texture, dense maps. Costs: GPU, memory, domain shift, </a:t>
            </a:r>
            <a:r>
              <a:rPr sz="2100" b="1"/>
              <a:t>weak guarantees</a:t>
            </a:r>
          </a:p>
          <a:p>
            <a:pPr>
              <a:spcBef>
                <a:spcPts val="600"/>
              </a:spcBef>
            </a:pPr>
            <a:r>
              <a:rPr sz="2100" b="0"/>
              <a:t>Today most production AD stacks still rely on </a:t>
            </a:r>
            <a:r>
              <a:rPr sz="2100" b="1"/>
              <a:t>geometric</a:t>
            </a:r>
            <a:r>
              <a:rPr sz="2100" b="0"/>
              <a:t> SLAM and localization with learning used for perception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17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Teed and Deng, "DROID-SLAM: Deep Visual SLAM for Monocular, Stereo, and RGB-D Cameras", NeurIPS 2021.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pPr algn="ctr"/>
            <a:r>
              <a:rPr sz="4000">
                <a:solidFill>
                  <a:srgbClr val="FF0000"/>
                </a:solidFill>
              </a:rPr>
              <a:t>Part 2: LiDAR and LiDAR-Inertial SLAM</a:t>
            </a:r>
          </a:p>
        </p:txBody>
      </p:sp>
      <p:pic>
        <p:nvPicPr>
          <p:cNvPr id="3" name="Picture 2" descr="loam_curva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000" y="1859741"/>
            <a:ext cx="8800000" cy="31805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5806440"/>
            <a:ext cx="109728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800" b="0">
                <a:solidFill>
                  <a:srgbClr val="7F7F7F"/>
                </a:solidFill>
              </a:rPr>
              <a:t>scan matching  |  LOAM  |  LIO-SAM  |  degeneracy  |  dynamic objects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Scan Registration: ICP and NDT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19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1330000"/>
            <a:ext cx="10972800" cy="45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900" b="0">
                <a:solidFill>
                  <a:srgbClr val="404040"/>
                </a:solidFill>
              </a:rPr>
              <a:t>Find the rigid transform (R, t) that best aligns the current scan P to a reference Q (previous scan or map):</a:t>
            </a:r>
          </a:p>
        </p:txBody>
      </p:sp>
      <p:pic>
        <p:nvPicPr>
          <p:cNvPr id="92" name="Picture 91" descr="eq_33be28e5f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900000"/>
            <a:ext cx="5440000" cy="520000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621792" y="2700000"/>
            <a:ext cx="10972800" cy="37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1">
                <a:solidFill>
                  <a:srgbClr val="404040"/>
                </a:solidFill>
              </a:rPr>
              <a:t>ICP</a:t>
            </a:r>
            <a:r>
              <a:rPr sz="1900" b="0">
                <a:solidFill>
                  <a:srgbClr val="404040"/>
                </a:solidFill>
              </a:rPr>
              <a:t>: alternate (1) find nearest neighbors (data association) and (2) solve for the transform; converges only to a </a:t>
            </a:r>
            <a:r>
              <a:rPr sz="1900" b="1">
                <a:solidFill>
                  <a:srgbClr val="404040"/>
                </a:solidFill>
              </a:rPr>
              <a:t>local</a:t>
            </a:r>
            <a:r>
              <a:rPr sz="1900" b="0">
                <a:solidFill>
                  <a:srgbClr val="404040"/>
                </a:solidFill>
              </a:rPr>
              <a:t> minimum, so it needs a good initial guess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1">
                <a:solidFill>
                  <a:srgbClr val="404040"/>
                </a:solidFill>
              </a:rPr>
              <a:t>NDT</a:t>
            </a:r>
            <a:r>
              <a:rPr sz="1900" b="0">
                <a:solidFill>
                  <a:srgbClr val="404040"/>
                </a:solidFill>
              </a:rPr>
              <a:t>: model the reference as a grid of Gaussians and maximize the likelihood of the scan; smooth cost, no point-to-point association; used in Autoware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The initial guess comes from the </a:t>
            </a:r>
            <a:r>
              <a:rPr sz="1900" b="1">
                <a:solidFill>
                  <a:srgbClr val="404040"/>
                </a:solidFill>
              </a:rPr>
              <a:t>IMU or wheel odometry</a:t>
            </a:r>
            <a:r>
              <a:rPr sz="1900" b="0">
                <a:solidFill>
                  <a:srgbClr val="404040"/>
                </a:solidFill>
              </a:rPr>
              <a:t>; this is why motion prediction and matching are always used together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The result is a relative-pose </a:t>
            </a:r>
            <a:r>
              <a:rPr sz="1900" b="1">
                <a:solidFill>
                  <a:srgbClr val="404040"/>
                </a:solidFill>
              </a:rPr>
              <a:t>edge</a:t>
            </a:r>
            <a:r>
              <a:rPr sz="1900" b="0">
                <a:solidFill>
                  <a:srgbClr val="404040"/>
                </a:solidFill>
              </a:rPr>
              <a:t> for the pose graph, with a covariance that the optimizer needs (often approximated)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1">
                <a:solidFill>
                  <a:srgbClr val="404040"/>
                </a:solidFill>
              </a:rPr>
              <a:t>Scan-to-scan</a:t>
            </a:r>
            <a:r>
              <a:rPr sz="1900" b="0">
                <a:solidFill>
                  <a:srgbClr val="404040"/>
                </a:solidFill>
              </a:rPr>
              <a:t> matching drifts quickly; </a:t>
            </a:r>
            <a:r>
              <a:rPr sz="1900" b="1">
                <a:solidFill>
                  <a:srgbClr val="404040"/>
                </a:solidFill>
              </a:rPr>
              <a:t>scan-to-map</a:t>
            </a:r>
            <a:r>
              <a:rPr sz="1900" b="0">
                <a:solidFill>
                  <a:srgbClr val="404040"/>
                </a:solidFill>
              </a:rPr>
              <a:t> matching drifts much more slowly (but needs the map in memory)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Besl and McKay, ICP, T-PAMI 1992; Biber and Straßer, NDT, IROS 2003; Magnusson, PhD thesis 2009.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LOAM: Edge and Planar Features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20</a:t>
            </a:fld>
            <a:endParaRPr lang="en-US"/>
          </a:p>
        </p:txBody>
      </p:sp>
      <p:pic>
        <p:nvPicPr>
          <p:cNvPr id="91" name="Picture 90" descr="loam_curva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335021"/>
            <a:ext cx="7000000" cy="2529956"/>
          </a:xfrm>
          <a:prstGeom prst="rect">
            <a:avLst/>
          </a:prstGeom>
        </p:spPr>
      </p:pic>
      <p:pic>
        <p:nvPicPr>
          <p:cNvPr id="92" name="Picture 91" descr="eq_4b599a72a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0000" y="1450000"/>
            <a:ext cx="3800000" cy="669717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7800000" y="2500000"/>
            <a:ext cx="3800000" cy="16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600" b="0">
                <a:solidFill>
                  <a:srgbClr val="404040"/>
                </a:solidFill>
              </a:rPr>
              <a:t>S = the nearest points on the same scan line. </a:t>
            </a:r>
            <a:r>
              <a:rPr sz="1600" b="1">
                <a:solidFill>
                  <a:srgbClr val="404040"/>
                </a:solidFill>
              </a:rPr>
              <a:t>Large c</a:t>
            </a:r>
            <a:r>
              <a:rPr sz="1600" b="0">
                <a:solidFill>
                  <a:srgbClr val="404040"/>
                </a:solidFill>
              </a:rPr>
              <a:t> = edge, </a:t>
            </a:r>
            <a:r>
              <a:rPr sz="1600" b="1">
                <a:solidFill>
                  <a:srgbClr val="404040"/>
                </a:solidFill>
              </a:rPr>
              <a:t>small c</a:t>
            </a:r>
            <a:r>
              <a:rPr sz="1600" b="0">
                <a:solidFill>
                  <a:srgbClr val="404040"/>
                </a:solidFill>
              </a:rPr>
              <a:t> = plane.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21792" y="4100000"/>
            <a:ext cx="10972800" cy="23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Match edge points to </a:t>
            </a:r>
            <a:r>
              <a:rPr sz="1800" b="1">
                <a:solidFill>
                  <a:srgbClr val="404040"/>
                </a:solidFill>
              </a:rPr>
              <a:t>lines</a:t>
            </a:r>
            <a:r>
              <a:rPr sz="1800" b="0">
                <a:solidFill>
                  <a:srgbClr val="404040"/>
                </a:solidFill>
              </a:rPr>
              <a:t> and planar points to </a:t>
            </a:r>
            <a:r>
              <a:rPr sz="1800" b="1">
                <a:solidFill>
                  <a:srgbClr val="404040"/>
                </a:solidFill>
              </a:rPr>
              <a:t>planes</a:t>
            </a:r>
            <a:r>
              <a:rPr sz="1800" b="0">
                <a:solidFill>
                  <a:srgbClr val="404040"/>
                </a:solidFill>
              </a:rPr>
              <a:t> in the previous scan or map: the cost is a point-to-line or point-to-plane distance, so most of the cloud is never matched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In our toy scan with threshold c = 0.02, about 21 % of points are edge candidates; the rest are planar or discarded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Features are chosen </a:t>
            </a:r>
            <a:r>
              <a:rPr sz="1800" b="1">
                <a:solidFill>
                  <a:srgbClr val="404040"/>
                </a:solidFill>
              </a:rPr>
              <a:t>per region</a:t>
            </a:r>
            <a:r>
              <a:rPr sz="1800" b="0">
                <a:solidFill>
                  <a:srgbClr val="404040"/>
                </a:solidFill>
              </a:rPr>
              <a:t> of the scan so that matches are spread around the vehicle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Zhang and Singh, "LOAM: Lidar Odometry and Mapping in Real-time", RSS 2014. Figure: original toy scan with 2 cm noise.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LOAM: Fast Odometry, Slow Mapping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21</a:t>
            </a:fld>
            <a:endParaRPr lang="en-US"/>
          </a:p>
        </p:txBody>
      </p:sp>
      <p:sp>
        <p:nvSpPr>
          <p:cNvPr id="91" name="Rounded Rectangle 90"/>
          <p:cNvSpPr/>
          <p:nvPr/>
        </p:nvSpPr>
        <p:spPr>
          <a:xfrm>
            <a:off x="621792" y="1450000"/>
            <a:ext cx="4900000" cy="560000"/>
          </a:xfrm>
          <a:prstGeom prst="roundRect">
            <a:avLst>
              <a:gd name="adj" fmla="val 12000"/>
            </a:avLst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900" b="1">
                <a:solidFill>
                  <a:srgbClr val="FFFFFF"/>
                </a:solidFill>
              </a:rPr>
              <a:t>Lidar odometry (about 10 Hz)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21792" y="2010000"/>
            <a:ext cx="4900000" cy="125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scan k  →  scan k+1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match edge/planar features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fast, coarse, drifts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6700000" y="1450000"/>
            <a:ext cx="4900000" cy="560000"/>
          </a:xfrm>
          <a:prstGeom prst="roundRect">
            <a:avLst>
              <a:gd name="adj" fmla="val 12000"/>
            </a:avLst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900" b="1">
                <a:solidFill>
                  <a:srgbClr val="FFFFFF"/>
                </a:solidFill>
              </a:rPr>
              <a:t>Lidar mapping (about 10× slower)</a:t>
            </a:r>
          </a:p>
        </p:txBody>
      </p:sp>
      <p:sp>
        <p:nvSpPr>
          <p:cNvPr id="94" name="Rectangle 93"/>
          <p:cNvSpPr/>
          <p:nvPr/>
        </p:nvSpPr>
        <p:spPr>
          <a:xfrm>
            <a:off x="6700000" y="2010000"/>
            <a:ext cx="4900000" cy="125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scan  →  accumulated map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more points, finer match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slow, accurate</a:t>
            </a:r>
          </a:p>
        </p:txBody>
      </p:sp>
      <p:cxnSp>
        <p:nvCxnSpPr>
          <p:cNvPr id="95" name="Connector 94"/>
          <p:cNvCxnSpPr/>
          <p:nvPr/>
        </p:nvCxnSpPr>
        <p:spPr>
          <a:xfrm>
            <a:off x="5551792" y="2640000"/>
            <a:ext cx="1118208" cy="0"/>
          </a:xfrm>
          <a:prstGeom prst="line">
            <a:avLst/>
          </a:prstGeom>
          <a:ln w="3175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5521792" y="2220000"/>
            <a:ext cx="18000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400" b="0" i="1">
                <a:solidFill>
                  <a:srgbClr val="7F7F7F"/>
                </a:solidFill>
              </a:rPr>
              <a:t>pose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21792" y="3600000"/>
            <a:ext cx="10972800" cy="28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Splitting the problem into a </a:t>
            </a:r>
            <a:r>
              <a:rPr sz="1900" b="1">
                <a:solidFill>
                  <a:srgbClr val="404040"/>
                </a:solidFill>
              </a:rPr>
              <a:t>high-frequency, low-fidelity</a:t>
            </a:r>
            <a:r>
              <a:rPr sz="1900" b="0">
                <a:solidFill>
                  <a:srgbClr val="404040"/>
                </a:solidFill>
              </a:rPr>
              <a:t> and a </a:t>
            </a:r>
            <a:r>
              <a:rPr sz="1900" b="1">
                <a:solidFill>
                  <a:srgbClr val="404040"/>
                </a:solidFill>
              </a:rPr>
              <a:t>low-frequency, high-fidelity</a:t>
            </a:r>
            <a:r>
              <a:rPr sz="1900" b="0">
                <a:solidFill>
                  <a:srgbClr val="404040"/>
                </a:solidFill>
              </a:rPr>
              <a:t> estimator is what made real-time LiDAR SLAM practical on a CPU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During one sweep the sensor moves: points are </a:t>
            </a:r>
            <a:r>
              <a:rPr sz="1900" b="1">
                <a:solidFill>
                  <a:srgbClr val="404040"/>
                </a:solidFill>
              </a:rPr>
              <a:t>deskewed</a:t>
            </a:r>
            <a:r>
              <a:rPr sz="1900" b="0">
                <a:solidFill>
                  <a:srgbClr val="404040"/>
                </a:solidFill>
              </a:rPr>
              <a:t> using the motion estimate (otherwise the cloud is distorted)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LOAM has </a:t>
            </a:r>
            <a:r>
              <a:rPr sz="1900" b="1">
                <a:solidFill>
                  <a:srgbClr val="404040"/>
                </a:solidFill>
              </a:rPr>
              <a:t>no loop closure</a:t>
            </a:r>
            <a:r>
              <a:rPr sz="1900" b="0">
                <a:solidFill>
                  <a:srgbClr val="404040"/>
                </a:solidFill>
              </a:rPr>
              <a:t> and no IMU factor in its original form; later systems (LeGO-LOAM, LIO-SAM, FAST-LIO2) add them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LOAM ranked first on the KITTI odometry benchmark at the time of publication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Zhang and Singh, LOAM, RSS 2014 and Autonomous Robots 2017.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LIO-SAM: The Factor Graph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22</a:t>
            </a:fld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1300000" y="2800000"/>
            <a:ext cx="800000" cy="80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700" b="0">
                <a:solidFill>
                  <a:srgbClr val="404040"/>
                </a:solidFill>
              </a:rPr>
              <a:t>x0</a:t>
            </a:r>
          </a:p>
        </p:txBody>
      </p:sp>
      <p:sp>
        <p:nvSpPr>
          <p:cNvPr id="92" name="Oval 91"/>
          <p:cNvSpPr/>
          <p:nvPr/>
        </p:nvSpPr>
        <p:spPr>
          <a:xfrm>
            <a:off x="3450000" y="2800000"/>
            <a:ext cx="800000" cy="80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700" b="0">
                <a:solidFill>
                  <a:srgbClr val="404040"/>
                </a:solidFill>
              </a:rPr>
              <a:t>x1</a:t>
            </a:r>
          </a:p>
        </p:txBody>
      </p:sp>
      <p:cxnSp>
        <p:nvCxnSpPr>
          <p:cNvPr id="93" name="Connector 92"/>
          <p:cNvCxnSpPr/>
          <p:nvPr/>
        </p:nvCxnSpPr>
        <p:spPr>
          <a:xfrm>
            <a:off x="2110000" y="3200000"/>
            <a:ext cx="1330000" cy="0"/>
          </a:xfrm>
          <a:prstGeom prst="line">
            <a:avLst/>
          </a:prstGeom>
          <a:ln w="2286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Oval 93"/>
          <p:cNvSpPr/>
          <p:nvPr/>
        </p:nvSpPr>
        <p:spPr>
          <a:xfrm>
            <a:off x="5600000" y="2800000"/>
            <a:ext cx="800000" cy="80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700" b="0">
                <a:solidFill>
                  <a:srgbClr val="404040"/>
                </a:solidFill>
              </a:rPr>
              <a:t>x2</a:t>
            </a:r>
          </a:p>
        </p:txBody>
      </p:sp>
      <p:cxnSp>
        <p:nvCxnSpPr>
          <p:cNvPr id="95" name="Connector 94"/>
          <p:cNvCxnSpPr/>
          <p:nvPr/>
        </p:nvCxnSpPr>
        <p:spPr>
          <a:xfrm>
            <a:off x="4260000" y="3200000"/>
            <a:ext cx="1330000" cy="0"/>
          </a:xfrm>
          <a:prstGeom prst="line">
            <a:avLst/>
          </a:prstGeom>
          <a:ln w="2286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Oval 95"/>
          <p:cNvSpPr/>
          <p:nvPr/>
        </p:nvSpPr>
        <p:spPr>
          <a:xfrm>
            <a:off x="7750000" y="2800000"/>
            <a:ext cx="800000" cy="80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700" b="0">
                <a:solidFill>
                  <a:srgbClr val="404040"/>
                </a:solidFill>
              </a:rPr>
              <a:t>x3</a:t>
            </a:r>
          </a:p>
        </p:txBody>
      </p:sp>
      <p:cxnSp>
        <p:nvCxnSpPr>
          <p:cNvPr id="97" name="Connector 96"/>
          <p:cNvCxnSpPr/>
          <p:nvPr/>
        </p:nvCxnSpPr>
        <p:spPr>
          <a:xfrm>
            <a:off x="6410000" y="3200000"/>
            <a:ext cx="1330000" cy="0"/>
          </a:xfrm>
          <a:prstGeom prst="line">
            <a:avLst/>
          </a:prstGeom>
          <a:ln w="2286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Oval 97"/>
          <p:cNvSpPr/>
          <p:nvPr/>
        </p:nvSpPr>
        <p:spPr>
          <a:xfrm>
            <a:off x="9900000" y="2800000"/>
            <a:ext cx="800000" cy="80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700" b="0">
                <a:solidFill>
                  <a:srgbClr val="404040"/>
                </a:solidFill>
              </a:rPr>
              <a:t>x…</a:t>
            </a:r>
          </a:p>
        </p:txBody>
      </p:sp>
      <p:cxnSp>
        <p:nvCxnSpPr>
          <p:cNvPr id="99" name="Connector 98"/>
          <p:cNvCxnSpPr/>
          <p:nvPr/>
        </p:nvCxnSpPr>
        <p:spPr>
          <a:xfrm>
            <a:off x="8560000" y="3200000"/>
            <a:ext cx="1330000" cy="0"/>
          </a:xfrm>
          <a:prstGeom prst="line">
            <a:avLst/>
          </a:prstGeom>
          <a:ln w="2286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Rectangle 99"/>
          <p:cNvSpPr/>
          <p:nvPr/>
        </p:nvSpPr>
        <p:spPr>
          <a:xfrm>
            <a:off x="2445000" y="2530000"/>
            <a:ext cx="660000" cy="340000"/>
          </a:xfrm>
          <a:prstGeom prst="rect">
            <a:avLst/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300" b="1">
                <a:solidFill>
                  <a:srgbClr val="FFFFFF"/>
                </a:solidFill>
              </a:rPr>
              <a:t>IMU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445000" y="3540000"/>
            <a:ext cx="660000" cy="340000"/>
          </a:xfrm>
          <a:prstGeom prst="rect">
            <a:avLst/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300" b="1">
                <a:solidFill>
                  <a:srgbClr val="FFFFFF"/>
                </a:solidFill>
              </a:rPr>
              <a:t>LiDAR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595000" y="2530000"/>
            <a:ext cx="660000" cy="340000"/>
          </a:xfrm>
          <a:prstGeom prst="rect">
            <a:avLst/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300" b="1">
                <a:solidFill>
                  <a:srgbClr val="FFFFFF"/>
                </a:solidFill>
              </a:rPr>
              <a:t>IMU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4595000" y="3540000"/>
            <a:ext cx="660000" cy="340000"/>
          </a:xfrm>
          <a:prstGeom prst="rect">
            <a:avLst/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300" b="1">
                <a:solidFill>
                  <a:srgbClr val="FFFFFF"/>
                </a:solidFill>
              </a:rPr>
              <a:t>LiDAR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6745000" y="2530000"/>
            <a:ext cx="660000" cy="340000"/>
          </a:xfrm>
          <a:prstGeom prst="rect">
            <a:avLst/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300" b="1">
                <a:solidFill>
                  <a:srgbClr val="FFFFFF"/>
                </a:solidFill>
              </a:rPr>
              <a:t>IMU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6745000" y="3540000"/>
            <a:ext cx="660000" cy="340000"/>
          </a:xfrm>
          <a:prstGeom prst="rect">
            <a:avLst/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300" b="1">
                <a:solidFill>
                  <a:srgbClr val="FFFFFF"/>
                </a:solidFill>
              </a:rPr>
              <a:t>LiDAR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8895000" y="2530000"/>
            <a:ext cx="660000" cy="340000"/>
          </a:xfrm>
          <a:prstGeom prst="rect">
            <a:avLst/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300" b="1">
                <a:solidFill>
                  <a:srgbClr val="FFFFFF"/>
                </a:solidFill>
              </a:rPr>
              <a:t>IMU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8895000" y="3540000"/>
            <a:ext cx="660000" cy="340000"/>
          </a:xfrm>
          <a:prstGeom prst="rect">
            <a:avLst/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300" b="1">
                <a:solidFill>
                  <a:srgbClr val="FFFFFF"/>
                </a:solidFill>
              </a:rPr>
              <a:t>LiDAR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3520000" y="4300000"/>
            <a:ext cx="660000" cy="340000"/>
          </a:xfrm>
          <a:prstGeom prst="rect">
            <a:avLst/>
          </a:prstGeom>
          <a:solidFill>
            <a:srgbClr val="B8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300" b="1">
                <a:solidFill>
                  <a:srgbClr val="FFFFFF"/>
                </a:solidFill>
              </a:rPr>
              <a:t>GNSS</a:t>
            </a:r>
          </a:p>
        </p:txBody>
      </p:sp>
      <p:cxnSp>
        <p:nvCxnSpPr>
          <p:cNvPr id="109" name="Connector 108"/>
          <p:cNvCxnSpPr/>
          <p:nvPr/>
        </p:nvCxnSpPr>
        <p:spPr>
          <a:xfrm flipV="1">
            <a:off x="3850000" y="3620000"/>
            <a:ext cx="0" cy="680000"/>
          </a:xfrm>
          <a:prstGeom prst="line">
            <a:avLst/>
          </a:prstGeom>
          <a:ln w="19050">
            <a:solidFill>
              <a:srgbClr val="B8541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Rectangle 109"/>
          <p:cNvSpPr/>
          <p:nvPr/>
        </p:nvSpPr>
        <p:spPr>
          <a:xfrm>
            <a:off x="4325000" y="1450000"/>
            <a:ext cx="1200000" cy="34000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300" b="1">
                <a:solidFill>
                  <a:srgbClr val="FFFFFF"/>
                </a:solidFill>
              </a:rPr>
              <a:t>loop closure</a:t>
            </a:r>
          </a:p>
        </p:txBody>
      </p:sp>
      <p:cxnSp>
        <p:nvCxnSpPr>
          <p:cNvPr id="111" name="Connector 110"/>
          <p:cNvCxnSpPr/>
          <p:nvPr/>
        </p:nvCxnSpPr>
        <p:spPr>
          <a:xfrm flipH="1">
            <a:off x="1700000" y="1620000"/>
            <a:ext cx="2625000" cy="1170000"/>
          </a:xfrm>
          <a:prstGeom prst="line">
            <a:avLst/>
          </a:prstGeom>
          <a:ln w="19050">
            <a:solidFill>
              <a:srgbClr val="C0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>
            <a:off x="5525000" y="1620000"/>
            <a:ext cx="2625000" cy="1170000"/>
          </a:xfrm>
          <a:prstGeom prst="line">
            <a:avLst/>
          </a:prstGeom>
          <a:ln w="19050">
            <a:solidFill>
              <a:srgbClr val="C0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621792" y="4850000"/>
            <a:ext cx="10972800" cy="16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1">
                <a:solidFill>
                  <a:srgbClr val="404040"/>
                </a:solidFill>
              </a:rPr>
              <a:t>Factors</a:t>
            </a:r>
            <a:r>
              <a:rPr sz="1800" b="0">
                <a:solidFill>
                  <a:srgbClr val="404040"/>
                </a:solidFill>
              </a:rPr>
              <a:t>: IMU preintegration, LiDAR odometry (scan-to-local-map), optional GNSS, and loop closure; optimized </a:t>
            </a:r>
            <a:r>
              <a:rPr sz="1800" b="1">
                <a:solidFill>
                  <a:srgbClr val="404040"/>
                </a:solidFill>
              </a:rPr>
              <a:t>incrementally with iSAM2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Scan matching uses a </a:t>
            </a:r>
            <a:r>
              <a:rPr sz="1800" b="1">
                <a:solidFill>
                  <a:srgbClr val="404040"/>
                </a:solidFill>
              </a:rPr>
              <a:t>sliding window of recent keyframes</a:t>
            </a:r>
            <a:r>
              <a:rPr sz="1800" b="0">
                <a:solidFill>
                  <a:srgbClr val="404040"/>
                </a:solidFill>
              </a:rPr>
              <a:t>, not the whole map, which keeps it fast and bounded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Shan et al., "LIO-SAM: Tightly-coupled Lidar Inertial Odometry via Smoothing and Mapping", IROS 2020. Diagram redrawn, simplified.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LIO-SAM: What the Factors Buy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23</a:t>
            </a:fld>
            <a:endParaRPr lang="en-US"/>
          </a:p>
        </p:txBody>
      </p:sp>
      <p:graphicFrame>
        <p:nvGraphicFramePr>
          <p:cNvPr id="91" name="Table 90"/>
          <p:cNvGraphicFramePr>
            <a:graphicFrameLocks noGrp="1"/>
          </p:cNvGraphicFramePr>
          <p:nvPr/>
        </p:nvGraphicFramePr>
        <p:xfrm>
          <a:off x="621792" y="1400000"/>
          <a:ext cx="10970000" cy="19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4600000"/>
                <a:gridCol w="1500000"/>
                <a:gridCol w="1600000"/>
                <a:gridCol w="1600000"/>
                <a:gridCol w="1670000"/>
              </a:tblGrid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sz="1700" b="1">
                          <a:solidFill>
                            <a:srgbClr val="404040"/>
                          </a:solidFill>
                        </a:rPr>
                        <a:t>End-to-end translation error (m)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404040"/>
                          </a:solidFill>
                        </a:rPr>
                        <a:t>LOAM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404040"/>
                          </a:solidFill>
                        </a:rPr>
                        <a:t>LIO-odom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404040"/>
                          </a:solidFill>
                        </a:rPr>
                        <a:t>LIO-GPS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404040"/>
                          </a:solidFill>
                        </a:rPr>
                        <a:t>LIO-SAM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sz="1700" b="1">
                          <a:solidFill>
                            <a:srgbClr val="404040"/>
                          </a:solidFill>
                        </a:rPr>
                        <a:t>Campus (1.4 km walk, GPS rarely available)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404040"/>
                          </a:solidFill>
                        </a:rPr>
                        <a:t>192.43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404040"/>
                          </a:solidFill>
                        </a:rPr>
                        <a:t>9.44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404040"/>
                          </a:solidFill>
                        </a:rPr>
                        <a:t>6.87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404040"/>
                          </a:solidFill>
                        </a:rPr>
                        <a:t>0.12</a:t>
                      </a:r>
                    </a:p>
                  </a:txBody>
                  <a:tcPr marL="64000" marR="64000" marT="28000" marB="28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l"/>
                      <a:r>
                        <a:rPr sz="1700" b="1">
                          <a:solidFill>
                            <a:srgbClr val="404040"/>
                          </a:solidFill>
                        </a:rPr>
                        <a:t>Park (2.9 km, forest trail, UGV)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404040"/>
                          </a:solidFill>
                        </a:rPr>
                        <a:t>121.74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404040"/>
                          </a:solidFill>
                        </a:rPr>
                        <a:t>36.36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404040"/>
                          </a:solidFill>
                        </a:rPr>
                        <a:t>2.93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>
                          <a:solidFill>
                            <a:srgbClr val="404040"/>
                          </a:solidFill>
                        </a:rPr>
                        <a:t>0.04</a:t>
                      </a:r>
                    </a:p>
                  </a:txBody>
                  <a:tcPr marL="64000" marR="64000" marT="28000" marB="28000" anchor="ctr"/>
                </a:tc>
              </a:tr>
            </a:tbl>
          </a:graphicData>
        </a:graphic>
      </p:graphicFrame>
      <p:sp>
        <p:nvSpPr>
          <p:cNvPr id="92" name="TextBox 91"/>
          <p:cNvSpPr txBox="1"/>
          <p:nvPr/>
        </p:nvSpPr>
        <p:spPr>
          <a:xfrm>
            <a:off x="621792" y="3600000"/>
            <a:ext cx="10972800" cy="28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The metric is the error when the robot </a:t>
            </a:r>
            <a:r>
              <a:rPr sz="1800" b="1">
                <a:solidFill>
                  <a:srgbClr val="404040"/>
                </a:solidFill>
              </a:rPr>
              <a:t>returns to its start</a:t>
            </a:r>
            <a:r>
              <a:rPr sz="1800" b="0">
                <a:solidFill>
                  <a:srgbClr val="404040"/>
                </a:solidFill>
              </a:rPr>
              <a:t>; LIO-odom = IMU + LiDAR factors only, LIO-GPS adds GNSS, LIO-SAM adds loop closure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Each added factor reduces drift; the </a:t>
            </a:r>
            <a:r>
              <a:rPr sz="1800" b="1">
                <a:solidFill>
                  <a:srgbClr val="404040"/>
                </a:solidFill>
              </a:rPr>
              <a:t>loop closure</a:t>
            </a:r>
            <a:r>
              <a:rPr sz="1800" b="0">
                <a:solidFill>
                  <a:srgbClr val="404040"/>
                </a:solidFill>
              </a:rPr>
              <a:t> gives the largest jump, which is why false loops are so dangerous (L9.1)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Keyframe rule: new keyframe after </a:t>
            </a:r>
            <a:r>
              <a:rPr sz="1800" b="1">
                <a:solidFill>
                  <a:srgbClr val="404040"/>
                </a:solidFill>
              </a:rPr>
              <a:t>1 m or 10°</a:t>
            </a:r>
            <a:r>
              <a:rPr sz="1800" b="0">
                <a:solidFill>
                  <a:srgbClr val="404040"/>
                </a:solidFill>
              </a:rPr>
              <a:t>; loop candidates within </a:t>
            </a:r>
            <a:r>
              <a:rPr sz="1800" b="1">
                <a:solidFill>
                  <a:srgbClr val="404040"/>
                </a:solidFill>
              </a:rPr>
              <a:t>15 m</a:t>
            </a:r>
            <a:r>
              <a:rPr sz="1800" b="0">
                <a:solidFill>
                  <a:srgbClr val="404040"/>
                </a:solidFill>
              </a:rPr>
              <a:t> of the current state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Reported for handheld and small-robot data: car-scale speeds, tunnels, and traffic are harder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Shan et al., LIO-SAM, IROS 2020, Table II (values as reported by the authors; one run per dataset).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Degeneracy in Scan Matching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24</a:t>
            </a:fld>
            <a:endParaRPr lang="en-US"/>
          </a:p>
        </p:txBody>
      </p:sp>
      <p:pic>
        <p:nvPicPr>
          <p:cNvPr id="91" name="Picture 90" descr="degenerac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924" y="1300000"/>
            <a:ext cx="7476534" cy="3000000"/>
          </a:xfrm>
          <a:prstGeom prst="rect">
            <a:avLst/>
          </a:prstGeom>
        </p:spPr>
      </p:pic>
      <p:pic>
        <p:nvPicPr>
          <p:cNvPr id="92" name="Picture 91" descr="eq_333c0f714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4400000"/>
            <a:ext cx="1050000" cy="420000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2921792" y="4350000"/>
            <a:ext cx="8600000" cy="21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700" b="0">
                <a:solidFill>
                  <a:srgbClr val="404040"/>
                </a:solidFill>
              </a:rPr>
              <a:t>Each matched plane constrains the translation only along its </a:t>
            </a:r>
            <a:r>
              <a:rPr sz="1700" b="1">
                <a:solidFill>
                  <a:srgbClr val="404040"/>
                </a:solidFill>
              </a:rPr>
              <a:t>normal</a:t>
            </a:r>
            <a:r>
              <a:rPr sz="1700" b="0">
                <a:solidFill>
                  <a:srgbClr val="404040"/>
                </a:solidFill>
              </a:rPr>
              <a:t>; H collects all constraints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700" b="0">
                <a:solidFill>
                  <a:srgbClr val="404040"/>
                </a:solidFill>
              </a:rPr>
              <a:t>A </a:t>
            </a:r>
            <a:r>
              <a:rPr sz="1700" b="1">
                <a:solidFill>
                  <a:srgbClr val="404040"/>
                </a:solidFill>
              </a:rPr>
              <a:t>long corridor</a:t>
            </a:r>
            <a:r>
              <a:rPr sz="1700" b="0">
                <a:solidFill>
                  <a:srgbClr val="404040"/>
                </a:solidFill>
              </a:rPr>
              <a:t> has all normals in one direction: eigenvalue 0 along the corridor, so the scan matcher cannot tell how far the car moved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700" b="0">
                <a:solidFill>
                  <a:srgbClr val="404040"/>
                </a:solidFill>
              </a:rPr>
              <a:t>Tunnels, highways with guardrails, and open fields behave the same way; fix: </a:t>
            </a:r>
            <a:r>
              <a:rPr sz="1700" b="1">
                <a:solidFill>
                  <a:srgbClr val="404040"/>
                </a:solidFill>
              </a:rPr>
              <a:t>IMU, wheel odometry, GNSS</a:t>
            </a:r>
            <a:r>
              <a:rPr sz="1700" b="0">
                <a:solidFill>
                  <a:srgbClr val="404040"/>
                </a:solidFill>
              </a:rPr>
              <a:t>, or degeneracy-aware solvers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Original toy example: 200 points, unit normals; see Zhang et al., "On Degeneracy of Optimization-based State Estimation Problems", ICRA 2016.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Dynamic Objects, Maps, and Drift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50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100" b="0"/>
              <a:t>Parked or moving </a:t>
            </a:r>
            <a:r>
              <a:rPr sz="2100" b="1"/>
              <a:t>vehicles and pedestrians</a:t>
            </a:r>
            <a:r>
              <a:rPr sz="2100" b="0"/>
              <a:t> violate the static-world assumption: they create ghost points and wrong matches</a:t>
            </a:r>
          </a:p>
          <a:p>
            <a:pPr>
              <a:spcBef>
                <a:spcPts val="600"/>
              </a:spcBef>
            </a:pPr>
            <a:r>
              <a:rPr sz="2100" b="0"/>
              <a:t>Remedies: </a:t>
            </a:r>
            <a:r>
              <a:rPr sz="2100" b="1"/>
              <a:t>segment and remove</a:t>
            </a:r>
            <a:r>
              <a:rPr sz="2100" b="0"/>
              <a:t> movable classes (semantic or learned), consistency checks across scans, and removal of moving points when building the map</a:t>
            </a:r>
          </a:p>
          <a:p>
            <a:pPr>
              <a:spcBef>
                <a:spcPts val="600"/>
              </a:spcBef>
            </a:pPr>
            <a:r>
              <a:rPr sz="2100" b="1"/>
              <a:t>Long-term change</a:t>
            </a:r>
            <a:r>
              <a:rPr sz="2100" b="0"/>
              <a:t>: construction, seasons, new buildings; a map older than a few months may no longer match</a:t>
            </a:r>
          </a:p>
          <a:p>
            <a:pPr>
              <a:spcBef>
                <a:spcPts val="600"/>
              </a:spcBef>
            </a:pPr>
            <a:r>
              <a:rPr sz="2100" b="0"/>
              <a:t>Drift per distance is small for LiDAR (typically a </a:t>
            </a:r>
            <a:r>
              <a:rPr sz="2100" b="1"/>
              <a:t>fraction of a percent</a:t>
            </a:r>
            <a:r>
              <a:rPr sz="2100" b="0"/>
              <a:t> of distance) but never zero: loop closure or GNSS is needed</a:t>
            </a:r>
          </a:p>
          <a:p>
            <a:pPr>
              <a:spcBef>
                <a:spcPts val="600"/>
              </a:spcBef>
            </a:pPr>
            <a:r>
              <a:rPr sz="2100" b="1"/>
              <a:t>Compute</a:t>
            </a:r>
            <a:r>
              <a:rPr sz="2100" b="0"/>
              <a:t>: a 64-beam LiDAR yields ~10⁵ points per scan; voxel downsampling and feature selection are essential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25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Cadena et al., T-RO 2016; Pomerleau et al., "A Review of Point Cloud Registration Algorithms for Mobile Robotics", 2015.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Visual vs. LiDAR vs. Fusion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26</a:t>
            </a:fld>
            <a:endParaRPr lang="en-US"/>
          </a:p>
        </p:txBody>
      </p:sp>
      <p:graphicFrame>
        <p:nvGraphicFramePr>
          <p:cNvPr id="91" name="Table 90"/>
          <p:cNvGraphicFramePr>
            <a:graphicFrameLocks noGrp="1"/>
          </p:cNvGraphicFramePr>
          <p:nvPr/>
        </p:nvGraphicFramePr>
        <p:xfrm>
          <a:off x="621792" y="1400000"/>
          <a:ext cx="10970000" cy="441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200000"/>
                <a:gridCol w="2900000"/>
                <a:gridCol w="3000000"/>
                <a:gridCol w="2870000"/>
              </a:tblGrid>
              <a:tr h="630000">
                <a:tc>
                  <a:txBody>
                    <a:bodyPr wrap="square"/>
                    <a:lstStyle/>
                    <a:p>
                      <a:pPr algn="ctr"/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Camera (visual SLAM)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LiDAR (LiDAR SLAM)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Camera + LiDAR + IMU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</a:tr>
              <a:tr h="63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Metric scale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needs stereo or IMU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direct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direct</a:t>
                      </a:r>
                    </a:p>
                  </a:txBody>
                  <a:tcPr marL="64000" marR="64000" marT="28000" marB="28000" anchor="ctr"/>
                </a:tc>
              </a:tr>
              <a:tr h="63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Texture / lighting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sensitive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works at night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complementary</a:t>
                      </a:r>
                    </a:p>
                  </a:txBody>
                  <a:tcPr marL="64000" marR="64000" marT="28000" marB="28000" anchor="ctr"/>
                </a:tc>
              </a:tr>
              <a:tr h="63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Geometry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sparse, triangulated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dense, accurate range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best of both</a:t>
                      </a:r>
                    </a:p>
                  </a:txBody>
                  <a:tcPr marL="64000" marR="64000" marT="28000" marB="28000" anchor="ctr"/>
                </a:tc>
              </a:tr>
              <a:tr h="63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Weak spots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dark, blur, textureless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corridors, rain/fog, sparse scenes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calibration, sync, cost</a:t>
                      </a:r>
                    </a:p>
                  </a:txBody>
                  <a:tcPr marL="64000" marR="64000" marT="28000" marB="28000" anchor="ctr"/>
                </a:tc>
              </a:tr>
              <a:tr h="63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Loop closure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bag of words, cheap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scan descriptors, more compute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either, cross-checked</a:t>
                      </a:r>
                    </a:p>
                  </a:txBody>
                  <a:tcPr marL="64000" marR="64000" marT="28000" marB="28000" anchor="ctr"/>
                </a:tc>
              </a:tr>
              <a:tr h="63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Cost / power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low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high (sensor)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highest</a:t>
                      </a:r>
                    </a:p>
                  </a:txBody>
                  <a:tcPr marL="64000" marR="64000" marT="28000" marB="28000" anchor="ctr"/>
                </a:tc>
              </a:tr>
            </a:tbl>
          </a:graphicData>
        </a:graphic>
      </p:graphicFrame>
      <p:sp>
        <p:nvSpPr>
          <p:cNvPr id="92" name="TextBox 91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Summary; examples of fusion: LVI-SAM (Shan et al., IROS 2021), FAST-LIVO.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pPr algn="ctr"/>
            <a:r>
              <a:rPr sz="4000">
                <a:solidFill>
                  <a:srgbClr val="FF0000"/>
                </a:solidFill>
              </a:rPr>
              <a:t>Part 3: Localization in AD Stacks</a:t>
            </a:r>
          </a:p>
        </p:txBody>
      </p:sp>
      <p:pic>
        <p:nvPicPr>
          <p:cNvPr id="3" name="Picture 2" descr="map_typ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00" y="2421525"/>
            <a:ext cx="10800000" cy="20569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5806440"/>
            <a:ext cx="109728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800" b="0">
                <a:solidFill>
                  <a:srgbClr val="7F7F7F"/>
                </a:solidFill>
              </a:rPr>
              <a:t>prior maps  |  map matching  |  Autoware and Apollo  |  fusion  |  error budget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From Mapping to Localization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28</a:t>
            </a:fld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621792" y="1400000"/>
            <a:ext cx="10972800" cy="460000"/>
          </a:xfrm>
          <a:prstGeom prst="rect">
            <a:avLst/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800" b="1">
                <a:solidFill>
                  <a:srgbClr val="FFFFFF"/>
                </a:solidFill>
              </a:rPr>
              <a:t>Offline (before deployment)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621792" y="1860000"/>
            <a:ext cx="2450000" cy="520000"/>
          </a:xfrm>
          <a:prstGeom prst="roundRect">
            <a:avLst>
              <a:gd name="adj" fmla="val 12000"/>
            </a:avLst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1">
                <a:solidFill>
                  <a:srgbClr val="FFFFFF"/>
                </a:solidFill>
              </a:rPr>
              <a:t>Survey drive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21792" y="2380000"/>
            <a:ext cx="2450000" cy="8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0">
                <a:solidFill>
                  <a:srgbClr val="404040"/>
                </a:solidFill>
              </a:rPr>
              <a:t>LiDAR, camera,</a:t>
            </a:r>
          </a:p>
          <a:p>
            <a:pPr algn="ctr"/>
            <a:r>
              <a:rPr sz="1500" b="0">
                <a:solidFill>
                  <a:srgbClr val="404040"/>
                </a:solidFill>
              </a:rPr>
              <a:t>IMU, RTK GNSS</a:t>
            </a:r>
          </a:p>
        </p:txBody>
      </p:sp>
      <p:cxnSp>
        <p:nvCxnSpPr>
          <p:cNvPr id="94" name="Connector 93"/>
          <p:cNvCxnSpPr/>
          <p:nvPr/>
        </p:nvCxnSpPr>
        <p:spPr>
          <a:xfrm>
            <a:off x="3091792" y="212000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Rounded Rectangle 94"/>
          <p:cNvSpPr/>
          <p:nvPr/>
        </p:nvSpPr>
        <p:spPr>
          <a:xfrm>
            <a:off x="3401792" y="1860000"/>
            <a:ext cx="2450000" cy="520000"/>
          </a:xfrm>
          <a:prstGeom prst="roundRect">
            <a:avLst>
              <a:gd name="adj" fmla="val 12000"/>
            </a:avLst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1">
                <a:solidFill>
                  <a:srgbClr val="FFFFFF"/>
                </a:solidFill>
              </a:rPr>
              <a:t>SLAM + BA</a:t>
            </a:r>
          </a:p>
        </p:txBody>
      </p:sp>
      <p:sp>
        <p:nvSpPr>
          <p:cNvPr id="96" name="Rectangle 95"/>
          <p:cNvSpPr/>
          <p:nvPr/>
        </p:nvSpPr>
        <p:spPr>
          <a:xfrm>
            <a:off x="3401792" y="2380000"/>
            <a:ext cx="2450000" cy="8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0">
                <a:solidFill>
                  <a:srgbClr val="404040"/>
                </a:solidFill>
              </a:rPr>
              <a:t>graph optimization,</a:t>
            </a:r>
          </a:p>
          <a:p>
            <a:pPr algn="ctr"/>
            <a:r>
              <a:rPr sz="1500" b="0">
                <a:solidFill>
                  <a:srgbClr val="404040"/>
                </a:solidFill>
              </a:rPr>
              <a:t>loop closure</a:t>
            </a:r>
          </a:p>
        </p:txBody>
      </p:sp>
      <p:cxnSp>
        <p:nvCxnSpPr>
          <p:cNvPr id="97" name="Connector 96"/>
          <p:cNvCxnSpPr/>
          <p:nvPr/>
        </p:nvCxnSpPr>
        <p:spPr>
          <a:xfrm>
            <a:off x="5871792" y="212000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Rounded Rectangle 97"/>
          <p:cNvSpPr/>
          <p:nvPr/>
        </p:nvSpPr>
        <p:spPr>
          <a:xfrm>
            <a:off x="6181792" y="1860000"/>
            <a:ext cx="2450000" cy="520000"/>
          </a:xfrm>
          <a:prstGeom prst="roundRect">
            <a:avLst>
              <a:gd name="adj" fmla="val 12000"/>
            </a:avLst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1">
                <a:solidFill>
                  <a:srgbClr val="FFFFFF"/>
                </a:solidFill>
              </a:rPr>
              <a:t>Clean map</a:t>
            </a:r>
          </a:p>
        </p:txBody>
      </p:sp>
      <p:sp>
        <p:nvSpPr>
          <p:cNvPr id="99" name="Rectangle 98"/>
          <p:cNvSpPr/>
          <p:nvPr/>
        </p:nvSpPr>
        <p:spPr>
          <a:xfrm>
            <a:off x="6181792" y="2380000"/>
            <a:ext cx="2450000" cy="8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0">
                <a:solidFill>
                  <a:srgbClr val="404040"/>
                </a:solidFill>
              </a:rPr>
              <a:t>remove dynamic</a:t>
            </a:r>
          </a:p>
          <a:p>
            <a:pPr algn="ctr"/>
            <a:r>
              <a:rPr sz="1500" b="0">
                <a:solidFill>
                  <a:srgbClr val="404040"/>
                </a:solidFill>
              </a:rPr>
              <a:t>objects</a:t>
            </a:r>
          </a:p>
        </p:txBody>
      </p:sp>
      <p:cxnSp>
        <p:nvCxnSpPr>
          <p:cNvPr id="100" name="Connector 99"/>
          <p:cNvCxnSpPr/>
          <p:nvPr/>
        </p:nvCxnSpPr>
        <p:spPr>
          <a:xfrm>
            <a:off x="8651792" y="212000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/>
          <p:cNvSpPr/>
          <p:nvPr/>
        </p:nvSpPr>
        <p:spPr>
          <a:xfrm>
            <a:off x="8961792" y="1860000"/>
            <a:ext cx="2450000" cy="520000"/>
          </a:xfrm>
          <a:prstGeom prst="roundRect">
            <a:avLst>
              <a:gd name="adj" fmla="val 12000"/>
            </a:avLst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1">
                <a:solidFill>
                  <a:srgbClr val="FFFFFF"/>
                </a:solidFill>
              </a:rPr>
              <a:t>Map product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8961792" y="2380000"/>
            <a:ext cx="2450000" cy="8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0">
                <a:solidFill>
                  <a:srgbClr val="404040"/>
                </a:solidFill>
              </a:rPr>
              <a:t>point-cloud map,</a:t>
            </a:r>
          </a:p>
          <a:p>
            <a:pPr algn="ctr"/>
            <a:r>
              <a:rPr sz="1500" b="0">
                <a:solidFill>
                  <a:srgbClr val="404040"/>
                </a:solidFill>
              </a:rPr>
              <a:t>lane-level HD map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621792" y="3850000"/>
            <a:ext cx="10972800" cy="46000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800" b="1">
                <a:solidFill>
                  <a:srgbClr val="FFFFFF"/>
                </a:solidFill>
              </a:rPr>
              <a:t>Online (every drive)</a:t>
            </a:r>
          </a:p>
        </p:txBody>
      </p:sp>
      <p:sp>
        <p:nvSpPr>
          <p:cNvPr id="104" name="Rounded Rectangle 103"/>
          <p:cNvSpPr/>
          <p:nvPr/>
        </p:nvSpPr>
        <p:spPr>
          <a:xfrm>
            <a:off x="621792" y="4310000"/>
            <a:ext cx="2450000" cy="520000"/>
          </a:xfrm>
          <a:prstGeom prst="roundRect">
            <a:avLst>
              <a:gd name="adj" fmla="val 12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1">
                <a:solidFill>
                  <a:srgbClr val="FFFFFF"/>
                </a:solidFill>
              </a:rPr>
              <a:t>Predict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621792" y="4830000"/>
            <a:ext cx="2450000" cy="8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0">
                <a:solidFill>
                  <a:srgbClr val="404040"/>
                </a:solidFill>
              </a:rPr>
              <a:t>IMU + wheel</a:t>
            </a:r>
          </a:p>
          <a:p>
            <a:pPr algn="ctr"/>
            <a:r>
              <a:rPr sz="1500" b="0">
                <a:solidFill>
                  <a:srgbClr val="404040"/>
                </a:solidFill>
              </a:rPr>
              <a:t>odometry</a:t>
            </a:r>
          </a:p>
        </p:txBody>
      </p:sp>
      <p:cxnSp>
        <p:nvCxnSpPr>
          <p:cNvPr id="106" name="Connector 105"/>
          <p:cNvCxnSpPr/>
          <p:nvPr/>
        </p:nvCxnSpPr>
        <p:spPr>
          <a:xfrm>
            <a:off x="3091792" y="457000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Rounded Rectangle 106"/>
          <p:cNvSpPr/>
          <p:nvPr/>
        </p:nvSpPr>
        <p:spPr>
          <a:xfrm>
            <a:off x="3401792" y="4310000"/>
            <a:ext cx="2450000" cy="520000"/>
          </a:xfrm>
          <a:prstGeom prst="roundRect">
            <a:avLst>
              <a:gd name="adj" fmla="val 12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1">
                <a:solidFill>
                  <a:srgbClr val="FFFFFF"/>
                </a:solidFill>
              </a:rPr>
              <a:t>Match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3401792" y="4830000"/>
            <a:ext cx="2450000" cy="8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0">
                <a:solidFill>
                  <a:srgbClr val="404040"/>
                </a:solidFill>
              </a:rPr>
              <a:t>live scan ↔ map</a:t>
            </a:r>
          </a:p>
          <a:p>
            <a:pPr algn="ctr"/>
            <a:r>
              <a:rPr sz="1500" b="0">
                <a:solidFill>
                  <a:srgbClr val="404040"/>
                </a:solidFill>
              </a:rPr>
              <a:t>(NDT, ICP)</a:t>
            </a:r>
          </a:p>
        </p:txBody>
      </p:sp>
      <p:cxnSp>
        <p:nvCxnSpPr>
          <p:cNvPr id="109" name="Connector 108"/>
          <p:cNvCxnSpPr/>
          <p:nvPr/>
        </p:nvCxnSpPr>
        <p:spPr>
          <a:xfrm>
            <a:off x="5871792" y="457000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Rounded Rectangle 109"/>
          <p:cNvSpPr/>
          <p:nvPr/>
        </p:nvSpPr>
        <p:spPr>
          <a:xfrm>
            <a:off x="6181792" y="4310000"/>
            <a:ext cx="2450000" cy="520000"/>
          </a:xfrm>
          <a:prstGeom prst="roundRect">
            <a:avLst>
              <a:gd name="adj" fmla="val 12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1">
                <a:solidFill>
                  <a:srgbClr val="FFFFFF"/>
                </a:solidFill>
              </a:rPr>
              <a:t>Fuse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6181792" y="4830000"/>
            <a:ext cx="2450000" cy="8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0">
                <a:solidFill>
                  <a:srgbClr val="404040"/>
                </a:solidFill>
              </a:rPr>
              <a:t>GNSS/RTK,</a:t>
            </a:r>
          </a:p>
          <a:p>
            <a:pPr algn="ctr"/>
            <a:r>
              <a:rPr sz="1500" b="0">
                <a:solidFill>
                  <a:srgbClr val="404040"/>
                </a:solidFill>
              </a:rPr>
              <a:t>error-state KF</a:t>
            </a:r>
          </a:p>
        </p:txBody>
      </p:sp>
      <p:cxnSp>
        <p:nvCxnSpPr>
          <p:cNvPr id="112" name="Connector 111"/>
          <p:cNvCxnSpPr/>
          <p:nvPr/>
        </p:nvCxnSpPr>
        <p:spPr>
          <a:xfrm>
            <a:off x="8651792" y="457000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Rounded Rectangle 112"/>
          <p:cNvSpPr/>
          <p:nvPr/>
        </p:nvSpPr>
        <p:spPr>
          <a:xfrm>
            <a:off x="8961792" y="4310000"/>
            <a:ext cx="2450000" cy="520000"/>
          </a:xfrm>
          <a:prstGeom prst="roundRect">
            <a:avLst>
              <a:gd name="adj" fmla="val 12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1">
                <a:solidFill>
                  <a:srgbClr val="FFFFFF"/>
                </a:solidFill>
              </a:rPr>
              <a:t>Pose + covariance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8961792" y="4830000"/>
            <a:ext cx="2450000" cy="8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0">
                <a:solidFill>
                  <a:srgbClr val="404040"/>
                </a:solidFill>
              </a:rPr>
              <a:t>to planning, at</a:t>
            </a:r>
          </a:p>
          <a:p>
            <a:pPr algn="ctr"/>
            <a:r>
              <a:rPr sz="1500" b="0">
                <a:solidFill>
                  <a:srgbClr val="404040"/>
                </a:solidFill>
              </a:rPr>
              <a:t>≥ 10 Hz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21792" y="5930000"/>
            <a:ext cx="10972800" cy="45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700" b="0">
                <a:solidFill>
                  <a:srgbClr val="121981"/>
                </a:solidFill>
              </a:rPr>
              <a:t>SLAM builds the map </a:t>
            </a:r>
            <a:r>
              <a:rPr sz="1700" b="1">
                <a:solidFill>
                  <a:srgbClr val="121981"/>
                </a:solidFill>
              </a:rPr>
              <a:t>once</a:t>
            </a:r>
            <a:r>
              <a:rPr sz="1700" b="0">
                <a:solidFill>
                  <a:srgbClr val="121981"/>
                </a:solidFill>
              </a:rPr>
              <a:t>, with the best sensors and offline optimization; production vehicles then only </a:t>
            </a:r>
            <a:r>
              <a:rPr sz="1700" b="1">
                <a:solidFill>
                  <a:srgbClr val="121981"/>
                </a:solidFill>
              </a:rPr>
              <a:t>localize</a:t>
            </a:r>
            <a:r>
              <a:rPr sz="1700" b="0">
                <a:solidFill>
                  <a:srgbClr val="121981"/>
                </a:solidFill>
              </a:rPr>
              <a:t> in it.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Map-Based Localization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50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100" b="0"/>
              <a:t>The prior map turns SLAM into </a:t>
            </a:r>
            <a:r>
              <a:rPr sz="2100" b="1"/>
              <a:t>localization</a:t>
            </a:r>
            <a:r>
              <a:rPr sz="2100" b="0"/>
              <a:t>: drift is no longer integrated, because each scan is anchored to a fixed reference</a:t>
            </a:r>
          </a:p>
          <a:p>
            <a:pPr>
              <a:spcBef>
                <a:spcPts val="600"/>
              </a:spcBef>
            </a:pPr>
            <a:r>
              <a:rPr sz="2100" b="1"/>
              <a:t>Point-cloud maps</a:t>
            </a:r>
            <a:r>
              <a:rPr sz="2100" b="0"/>
              <a:t>: match the live scan with NDT or ICP; centimeter-level, but maps are large (gigabytes per city)</a:t>
            </a:r>
          </a:p>
          <a:p>
            <a:pPr>
              <a:spcBef>
                <a:spcPts val="600"/>
              </a:spcBef>
            </a:pPr>
            <a:r>
              <a:rPr sz="2100" b="1"/>
              <a:t>Reflectivity or height maps</a:t>
            </a:r>
            <a:r>
              <a:rPr sz="2100" b="0"/>
              <a:t> (grid of intensity and altitude): smaller, easier to match, used by Baidu Apollo</a:t>
            </a:r>
          </a:p>
          <a:p>
            <a:pPr>
              <a:spcBef>
                <a:spcPts val="600"/>
              </a:spcBef>
            </a:pPr>
            <a:r>
              <a:rPr sz="2100" b="1"/>
              <a:t>HD vector maps</a:t>
            </a:r>
            <a:r>
              <a:rPr sz="2100" b="0"/>
              <a:t> (lanes, signs, poles): lightweight; localize by matching detected lane markings and landmarks</a:t>
            </a:r>
          </a:p>
          <a:p>
            <a:pPr>
              <a:spcBef>
                <a:spcPts val="600"/>
              </a:spcBef>
            </a:pPr>
            <a:r>
              <a:rPr sz="2100" b="0"/>
              <a:t>Output: pose in the map frame </a:t>
            </a:r>
            <a:r>
              <a:rPr sz="2100" b="1"/>
              <a:t>plus a covariance</a:t>
            </a:r>
            <a:r>
              <a:rPr sz="2100" b="0"/>
              <a:t>, which downstream planning uses to decide how much margin to keep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29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Wan et al., "Robust and Precise Vehicle Localization based on Multi-sensor Fusion in Diverse City Scenes", ICRA 2018; Autoware documentation.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Case Study: Autoware vs. Apollo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30</a:t>
            </a:fld>
            <a:endParaRPr lang="en-US"/>
          </a:p>
        </p:txBody>
      </p:sp>
      <p:graphicFrame>
        <p:nvGraphicFramePr>
          <p:cNvPr id="91" name="Table 90"/>
          <p:cNvGraphicFramePr>
            <a:graphicFrameLocks noGrp="1"/>
          </p:cNvGraphicFramePr>
          <p:nvPr/>
        </p:nvGraphicFramePr>
        <p:xfrm>
          <a:off x="621792" y="1400000"/>
          <a:ext cx="10970000" cy="42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200000"/>
                <a:gridCol w="4400000"/>
                <a:gridCol w="4370000"/>
              </a:tblGrid>
              <a:tr h="700000">
                <a:tc>
                  <a:txBody>
                    <a:bodyPr wrap="square"/>
                    <a:lstStyle/>
                    <a:p>
                      <a:pPr algn="ctr"/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Autoware (open source)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Baidu Apollo (open source)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Map used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3-D point-cloud map (PCD) + Lanelet2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LiDAR reflectance/height map + HD map</a:t>
                      </a:r>
                    </a:p>
                  </a:txBody>
                  <a:tcPr marL="64000" marR="64000" marT="28000" marB="28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LiDAR matching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NDT scan matcher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LiDAR matching against the map grid</a:t>
                      </a:r>
                    </a:p>
                  </a:txBody>
                  <a:tcPr marL="64000" marR="64000" marT="28000" marB="28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Fusion filter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EKF (pose from NDT, twist from odometry)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error-state Kalman filter with IMU</a:t>
                      </a:r>
                    </a:p>
                  </a:txBody>
                  <a:tcPr marL="64000" marR="64000" marT="28000" marB="28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GNSS role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initial pose, optional measurement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RTK GNSS as a measurement</a:t>
                      </a:r>
                    </a:p>
                  </a:txBody>
                  <a:tcPr marL="64000" marR="64000" marT="28000" marB="28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Outputs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pose + covariance, with a convergence score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pose + covariance (MSF localization)</a:t>
                      </a:r>
                    </a:p>
                  </a:txBody>
                  <a:tcPr marL="64000" marR="64000" marT="28000" marB="28000" anchor="ctr"/>
                </a:tc>
              </a:tr>
            </a:tbl>
          </a:graphicData>
        </a:graphic>
      </p:graphicFrame>
      <p:sp>
        <p:nvSpPr>
          <p:cNvPr id="92" name="TextBox 91"/>
          <p:cNvSpPr txBox="1"/>
          <p:nvPr/>
        </p:nvSpPr>
        <p:spPr>
          <a:xfrm>
            <a:off x="621792" y="5750000"/>
            <a:ext cx="10972800" cy="6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700" b="0">
                <a:solidFill>
                  <a:srgbClr val="121981"/>
                </a:solidFill>
              </a:rPr>
              <a:t>Both follow the same recipe: </a:t>
            </a:r>
            <a:r>
              <a:rPr sz="1700" b="1">
                <a:solidFill>
                  <a:srgbClr val="121981"/>
                </a:solidFill>
              </a:rPr>
              <a:t>IMU propagation + map matching + GNSS correction in a Kalman filter</a:t>
            </a:r>
            <a:r>
              <a:rPr sz="1700" b="0">
                <a:solidFill>
                  <a:srgbClr val="121981"/>
                </a:solidFill>
              </a:rPr>
              <a:t>. Module names change between releases; check the current documentation.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Autoware documentation (ndt_scan_matcher, ekf_localizer); Apollo localization module documentation; Wan et al., ICRA 2018.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Fusion Architecture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31</a:t>
            </a:fld>
            <a:endParaRPr lang="en-US"/>
          </a:p>
        </p:txBody>
      </p:sp>
      <p:sp>
        <p:nvSpPr>
          <p:cNvPr id="91" name="Rounded Rectangle 90"/>
          <p:cNvSpPr/>
          <p:nvPr/>
        </p:nvSpPr>
        <p:spPr>
          <a:xfrm>
            <a:off x="621792" y="1450000"/>
            <a:ext cx="2300000" cy="600000"/>
          </a:xfrm>
          <a:prstGeom prst="roundRect">
            <a:avLst>
              <a:gd name="adj" fmla="val 12000"/>
            </a:avLst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1">
                <a:solidFill>
                  <a:srgbClr val="FFFFFF"/>
                </a:solidFill>
              </a:rPr>
              <a:t>IMU + wheel odometry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621792" y="2350000"/>
            <a:ext cx="2300000" cy="600000"/>
          </a:xfrm>
          <a:prstGeom prst="roundRect">
            <a:avLst>
              <a:gd name="adj" fmla="val 12000"/>
            </a:avLst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1">
                <a:solidFill>
                  <a:srgbClr val="FFFFFF"/>
                </a:solidFill>
              </a:rPr>
              <a:t>LiDAR ↔ map matching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621792" y="3250000"/>
            <a:ext cx="2300000" cy="600000"/>
          </a:xfrm>
          <a:prstGeom prst="roundRect">
            <a:avLst>
              <a:gd name="adj" fmla="val 12000"/>
            </a:avLst>
          </a:prstGeom>
          <a:solidFill>
            <a:srgbClr val="B8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1">
                <a:solidFill>
                  <a:srgbClr val="FFFFFF"/>
                </a:solidFill>
              </a:rPr>
              <a:t>GNSS / RTK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400000" y="1450000"/>
            <a:ext cx="2900000" cy="24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1">
                <a:solidFill>
                  <a:srgbClr val="404040"/>
                </a:solidFill>
              </a:rPr>
              <a:t>Error-state Kalman filter</a:t>
            </a:r>
          </a:p>
          <a:p>
            <a:pPr algn="ctr"/>
          </a:p>
          <a:p>
            <a:pPr algn="ctr"/>
            <a:r>
              <a:rPr sz="1600" b="0">
                <a:solidFill>
                  <a:srgbClr val="404040"/>
                </a:solidFill>
              </a:rPr>
              <a:t>predict at IMU rate (100+ Hz)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update at LiDAR rate (10 Hz)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update at GNSS rate (1–10 Hz)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innovation gate on each update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8800000" y="1950000"/>
            <a:ext cx="2800000" cy="1400000"/>
          </a:xfrm>
          <a:prstGeom prst="roundRect">
            <a:avLst>
              <a:gd name="adj" fmla="val 12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800" b="1">
                <a:solidFill>
                  <a:srgbClr val="FFFFFF"/>
                </a:solidFill>
              </a:rPr>
              <a:t>Pose + covariance</a:t>
            </a:r>
          </a:p>
          <a:p>
            <a:pPr algn="ctr"/>
            <a:r>
              <a:rPr sz="1800" b="1">
                <a:solidFill>
                  <a:srgbClr val="FFFFFF"/>
                </a:solidFill>
              </a:rPr>
              <a:t>to planning</a:t>
            </a:r>
          </a:p>
        </p:txBody>
      </p:sp>
      <p:cxnSp>
        <p:nvCxnSpPr>
          <p:cNvPr id="96" name="Connector 95"/>
          <p:cNvCxnSpPr/>
          <p:nvPr/>
        </p:nvCxnSpPr>
        <p:spPr>
          <a:xfrm>
            <a:off x="2941792" y="1750000"/>
            <a:ext cx="1438208" cy="90000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>
            <a:off x="2941792" y="2650000"/>
            <a:ext cx="1438208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 flipV="1">
            <a:off x="2941792" y="2650000"/>
            <a:ext cx="1438208" cy="90000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>
            <a:off x="7320000" y="2650000"/>
            <a:ext cx="1460000" cy="0"/>
          </a:xfrm>
          <a:prstGeom prst="line">
            <a:avLst/>
          </a:prstGeom>
          <a:ln w="3175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621792" y="4200000"/>
            <a:ext cx="10972800" cy="22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1">
                <a:solidFill>
                  <a:srgbClr val="404040"/>
                </a:solidFill>
              </a:rPr>
              <a:t>Error-state</a:t>
            </a:r>
            <a:r>
              <a:rPr sz="1900" b="0">
                <a:solidFill>
                  <a:srgbClr val="404040"/>
                </a:solidFill>
              </a:rPr>
              <a:t> (indirect) filter: estimate the small error of a nominal IMU-integrated state, which keeps the linearization accurate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The </a:t>
            </a:r>
            <a:r>
              <a:rPr sz="1900" b="1">
                <a:solidFill>
                  <a:srgbClr val="404040"/>
                </a:solidFill>
              </a:rPr>
              <a:t>innovation gate</a:t>
            </a:r>
            <a:r>
              <a:rPr sz="1900" b="0">
                <a:solidFill>
                  <a:srgbClr val="404040"/>
                </a:solidFill>
              </a:rPr>
              <a:t> (Mahalanobis test from L9.1) rejects measurements that disagree with the prediction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This is also where an attacker aims: whatever passes the gate </a:t>
            </a:r>
            <a:r>
              <a:rPr sz="1900" b="1">
                <a:solidFill>
                  <a:srgbClr val="404040"/>
                </a:solidFill>
              </a:rPr>
              <a:t>moves the pose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Sola, "Quaternion kinematics for the error-state Kalman filter", 2017; Wan et al., ICRA 2018. Diagram: simplified, original.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How Accurate Must Localization Be?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32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1330000"/>
            <a:ext cx="10972800" cy="45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900" b="0">
                <a:solidFill>
                  <a:srgbClr val="404040"/>
                </a:solidFill>
              </a:rPr>
              <a:t>Lateral margin in a lane: a 3.7 m lane and a 1.9 m wide car leave a one-sided clearance of</a:t>
            </a:r>
          </a:p>
        </p:txBody>
      </p:sp>
      <p:pic>
        <p:nvPicPr>
          <p:cNvPr id="92" name="Picture 91" descr="eq_dd6c80778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792" y="1850000"/>
            <a:ext cx="9730588" cy="720000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621792" y="2900000"/>
            <a:ext cx="10972800" cy="35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This is the </a:t>
            </a:r>
            <a:r>
              <a:rPr sz="2000" b="1">
                <a:solidFill>
                  <a:srgbClr val="404040"/>
                </a:solidFill>
              </a:rPr>
              <a:t>absolute</a:t>
            </a:r>
            <a:r>
              <a:rPr sz="2000" b="0">
                <a:solidFill>
                  <a:srgbClr val="404040"/>
                </a:solidFill>
              </a:rPr>
              <a:t> upper bound before the car touches the lane line; planning also needs margin for control error and perception error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Lane-level driving therefore targets </a:t>
            </a:r>
            <a:r>
              <a:rPr sz="2000" b="1">
                <a:solidFill>
                  <a:srgbClr val="404040"/>
                </a:solidFill>
              </a:rPr>
              <a:t>decimeter-level or better</a:t>
            </a:r>
            <a:r>
              <a:rPr sz="2000" b="0">
                <a:solidFill>
                  <a:srgbClr val="404040"/>
                </a:solidFill>
              </a:rPr>
              <a:t> lateral error; many stacks aim for centimeters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1">
                <a:solidFill>
                  <a:srgbClr val="404040"/>
                </a:solidFill>
              </a:rPr>
              <a:t>Latency</a:t>
            </a:r>
            <a:r>
              <a:rPr sz="2000" b="0">
                <a:solidFill>
                  <a:srgbClr val="404040"/>
                </a:solidFill>
              </a:rPr>
              <a:t> is part of the budget: at 20 m/s a 0.1 s delay equals </a:t>
            </a:r>
            <a:r>
              <a:rPr sz="2000" b="1">
                <a:solidFill>
                  <a:srgbClr val="404040"/>
                </a:solidFill>
              </a:rPr>
              <a:t>2 m</a:t>
            </a:r>
            <a:r>
              <a:rPr sz="2000" b="0">
                <a:solidFill>
                  <a:srgbClr val="404040"/>
                </a:solidFill>
              </a:rPr>
              <a:t> of travel (the same arithmetic as the L4.3 latency budget)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The </a:t>
            </a:r>
            <a:r>
              <a:rPr sz="2000" b="1">
                <a:solidFill>
                  <a:srgbClr val="404040"/>
                </a:solidFill>
              </a:rPr>
              <a:t>reported covariance</a:t>
            </a:r>
            <a:r>
              <a:rPr sz="2000" b="0">
                <a:solidFill>
                  <a:srgbClr val="404040"/>
                </a:solidFill>
              </a:rPr>
              <a:t> matters as much as the pose: an over-confident filter hides errors from the planner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Safety cases (ISO 26262 / SOTIF) require that localization failures are </a:t>
            </a:r>
            <a:r>
              <a:rPr sz="2000" b="1">
                <a:solidFill>
                  <a:srgbClr val="404040"/>
                </a:solidFill>
              </a:rPr>
              <a:t>detected</a:t>
            </a:r>
            <a:r>
              <a:rPr sz="2000" b="0">
                <a:solidFill>
                  <a:srgbClr val="404040"/>
                </a:solidFill>
              </a:rPr>
              <a:t> and a safe fallback exists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Standard US lane width 3.7 m; vehicle width 1.9 m is a typical passenger car. Numbers are illustrative.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When Map-Based Localization Fails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50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000" b="1"/>
              <a:t>Map changed</a:t>
            </a:r>
            <a:r>
              <a:rPr sz="2000" b="0"/>
              <a:t>: construction, new buildings, seasonal vegetation; the match score drops or, worse, converges to a </a:t>
            </a:r>
            <a:r>
              <a:rPr sz="2000" b="1"/>
              <a:t>wrong</a:t>
            </a:r>
            <a:r>
              <a:rPr sz="2000" b="0"/>
              <a:t> local optimum</a:t>
            </a:r>
          </a:p>
          <a:p>
            <a:pPr>
              <a:spcBef>
                <a:spcPts val="600"/>
              </a:spcBef>
            </a:pPr>
            <a:r>
              <a:rPr sz="2000" b="1"/>
              <a:t>Degenerate geometry</a:t>
            </a:r>
            <a:r>
              <a:rPr sz="2000" b="0"/>
              <a:t>: tunnels, long highway walls, open fields; the filter relies on IMU and odometry and drifts</a:t>
            </a:r>
          </a:p>
          <a:p>
            <a:pPr>
              <a:spcBef>
                <a:spcPts val="600"/>
              </a:spcBef>
            </a:pPr>
            <a:r>
              <a:rPr sz="2000" b="1"/>
              <a:t>GNSS degraded</a:t>
            </a:r>
            <a:r>
              <a:rPr sz="2000" b="0"/>
              <a:t>: multipath in urban canyons produces plausible but wrong positions (not a clean outage)</a:t>
            </a:r>
          </a:p>
          <a:p>
            <a:pPr>
              <a:spcBef>
                <a:spcPts val="600"/>
              </a:spcBef>
            </a:pPr>
            <a:r>
              <a:rPr sz="2000" b="1"/>
              <a:t>Kidnapped robot</a:t>
            </a:r>
            <a:r>
              <a:rPr sz="2000" b="0"/>
              <a:t>: after a reboot or tunnel, the filter must </a:t>
            </a:r>
            <a:r>
              <a:rPr sz="2000" b="1"/>
              <a:t>re-initialize</a:t>
            </a:r>
            <a:r>
              <a:rPr sz="2000" b="0"/>
              <a:t> globally, not locally</a:t>
            </a:r>
          </a:p>
          <a:p>
            <a:pPr>
              <a:spcBef>
                <a:spcPts val="600"/>
              </a:spcBef>
            </a:pPr>
            <a:r>
              <a:rPr sz="2000" b="1"/>
              <a:t>Mapless / lightweight maps</a:t>
            </a:r>
            <a:r>
              <a:rPr sz="2000" b="0"/>
              <a:t>: HD maps are costly to build and keep fresh; some stacks use SLAM-style online mapping or navigation maps with a smaller prior</a:t>
            </a:r>
          </a:p>
          <a:p>
            <a:pPr>
              <a:spcBef>
                <a:spcPts val="600"/>
              </a:spcBef>
            </a:pPr>
            <a:r>
              <a:rPr sz="2000" b="0"/>
              <a:t>Discussion: for a 500 m tunnel at 25 m/s, what accumulates, and for how long?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33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Discussion answer: 20 s without GNSS; drift is set by IMU bias and odometry scale error (see exercise deck).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pPr algn="ctr"/>
            <a:r>
              <a:rPr sz="4000">
                <a:solidFill>
                  <a:srgbClr val="FF0000"/>
                </a:solidFill>
              </a:rPr>
              <a:t>Part 4: Attacking Localization</a:t>
            </a:r>
          </a:p>
        </p:txBody>
      </p:sp>
      <p:pic>
        <p:nvPicPr>
          <p:cNvPr id="3" name="Picture 2" descr="gnss_ram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00" y="1578690"/>
            <a:ext cx="10900000" cy="37426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5806440"/>
            <a:ext cx="109728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800" b="0">
                <a:solidFill>
                  <a:srgbClr val="7F7F7F"/>
                </a:solidFill>
              </a:rPr>
              <a:t>attack surface  |  GNSS and LiDAR spoofing  |  slow drift  |  map attacks  |  defenses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The Localization Attack Surface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35</a:t>
            </a:fld>
            <a:endParaRPr lang="en-US"/>
          </a:p>
        </p:txBody>
      </p:sp>
      <p:sp>
        <p:nvSpPr>
          <p:cNvPr id="91" name="Rounded Rectangle 90"/>
          <p:cNvSpPr/>
          <p:nvPr/>
        </p:nvSpPr>
        <p:spPr>
          <a:xfrm>
            <a:off x="621792" y="1420000"/>
            <a:ext cx="3450000" cy="520000"/>
          </a:xfrm>
          <a:prstGeom prst="roundRect">
            <a:avLst>
              <a:gd name="adj" fmla="val 12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900" b="1">
                <a:solidFill>
                  <a:srgbClr val="FFFFFF"/>
                </a:solidFill>
              </a:rPr>
              <a:t>GNSS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21792" y="1940000"/>
            <a:ext cx="3450000" cy="7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spoofing, jamming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4321792" y="1420000"/>
            <a:ext cx="3450000" cy="520000"/>
          </a:xfrm>
          <a:prstGeom prst="roundRect">
            <a:avLst>
              <a:gd name="adj" fmla="val 12000"/>
            </a:avLst>
          </a:prstGeom>
          <a:solidFill>
            <a:srgbClr val="B8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900" b="1">
                <a:solidFill>
                  <a:srgbClr val="FFFFFF"/>
                </a:solidFill>
              </a:rPr>
              <a:t>LiDAR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321792" y="1940000"/>
            <a:ext cx="3450000" cy="7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laser injection, object placement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8021792" y="1420000"/>
            <a:ext cx="3450000" cy="520000"/>
          </a:xfrm>
          <a:prstGeom prst="roundRect">
            <a:avLst>
              <a:gd name="adj" fmla="val 12000"/>
            </a:avLst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900" b="1">
                <a:solidFill>
                  <a:srgbClr val="FFFFFF"/>
                </a:solidFill>
              </a:rPr>
              <a:t>Camera</a:t>
            </a:r>
          </a:p>
        </p:txBody>
      </p:sp>
      <p:sp>
        <p:nvSpPr>
          <p:cNvPr id="96" name="Rectangle 95"/>
          <p:cNvSpPr/>
          <p:nvPr/>
        </p:nvSpPr>
        <p:spPr>
          <a:xfrm>
            <a:off x="8021792" y="1940000"/>
            <a:ext cx="3450000" cy="7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blinding, adversarial patterns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621792" y="2970000"/>
            <a:ext cx="3450000" cy="520000"/>
          </a:xfrm>
          <a:prstGeom prst="roundRect">
            <a:avLst>
              <a:gd name="adj" fmla="val 12000"/>
            </a:avLst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900" b="1">
                <a:solidFill>
                  <a:srgbClr val="FFFFFF"/>
                </a:solidFill>
              </a:rPr>
              <a:t>IMU / odometry</a:t>
            </a:r>
          </a:p>
        </p:txBody>
      </p:sp>
      <p:sp>
        <p:nvSpPr>
          <p:cNvPr id="98" name="Rectangle 97"/>
          <p:cNvSpPr/>
          <p:nvPr/>
        </p:nvSpPr>
        <p:spPr>
          <a:xfrm>
            <a:off x="621792" y="3490000"/>
            <a:ext cx="3450000" cy="7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acoustic or wheel-slip faults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4321792" y="2970000"/>
            <a:ext cx="3450000" cy="520000"/>
          </a:xfrm>
          <a:prstGeom prst="roundRect">
            <a:avLst>
              <a:gd name="adj" fmla="val 12000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900" b="1">
                <a:solidFill>
                  <a:srgbClr val="FFFFFF"/>
                </a:solidFill>
              </a:rPr>
              <a:t>Map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4321792" y="3490000"/>
            <a:ext cx="3450000" cy="7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tampering, outdated data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8021792" y="2970000"/>
            <a:ext cx="3450000" cy="520000"/>
          </a:xfrm>
          <a:prstGeom prst="roundRect">
            <a:avLst>
              <a:gd name="adj" fmla="val 12000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900" b="1">
                <a:solidFill>
                  <a:srgbClr val="FFFFFF"/>
                </a:solidFill>
              </a:rPr>
              <a:t>Back-end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8021792" y="3490000"/>
            <a:ext cx="3450000" cy="7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false loops, gate manipulation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21792" y="4650000"/>
            <a:ext cx="10972800" cy="175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Attacks can be </a:t>
            </a:r>
            <a:r>
              <a:rPr sz="1900" b="1">
                <a:solidFill>
                  <a:srgbClr val="404040"/>
                </a:solidFill>
              </a:rPr>
              <a:t>physical</a:t>
            </a:r>
            <a:r>
              <a:rPr sz="1900" b="0">
                <a:solidFill>
                  <a:srgbClr val="404040"/>
                </a:solidFill>
              </a:rPr>
              <a:t> (RF, lasers, objects), </a:t>
            </a:r>
            <a:r>
              <a:rPr sz="1900" b="1">
                <a:solidFill>
                  <a:srgbClr val="404040"/>
                </a:solidFill>
              </a:rPr>
              <a:t>data</a:t>
            </a:r>
            <a:r>
              <a:rPr sz="1900" b="0">
                <a:solidFill>
                  <a:srgbClr val="404040"/>
                </a:solidFill>
              </a:rPr>
              <a:t> (map, update channel), or </a:t>
            </a:r>
            <a:r>
              <a:rPr sz="1900" b="1">
                <a:solidFill>
                  <a:srgbClr val="404040"/>
                </a:solidFill>
              </a:rPr>
              <a:t>algorithmic</a:t>
            </a:r>
            <a:r>
              <a:rPr sz="1900" b="0">
                <a:solidFill>
                  <a:srgbClr val="404040"/>
                </a:solidFill>
              </a:rPr>
              <a:t> (exploit the estimator)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Goal of the attacker: not a crash of the software, but a </a:t>
            </a:r>
            <a:r>
              <a:rPr sz="1900" b="1">
                <a:solidFill>
                  <a:srgbClr val="404040"/>
                </a:solidFill>
              </a:rPr>
              <a:t>small, consistent pose error</a:t>
            </a:r>
            <a:r>
              <a:rPr sz="1900" b="0">
                <a:solidFill>
                  <a:srgbClr val="404040"/>
                </a:solidFill>
              </a:rPr>
              <a:t> that steers the car out of its lane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A </a:t>
            </a:r>
            <a:r>
              <a:rPr sz="1900" b="1">
                <a:solidFill>
                  <a:srgbClr val="404040"/>
                </a:solidFill>
              </a:rPr>
              <a:t>fusion</a:t>
            </a:r>
            <a:r>
              <a:rPr sz="1900" b="0">
                <a:solidFill>
                  <a:srgbClr val="404040"/>
                </a:solidFill>
              </a:rPr>
              <a:t> system is only as strong as its weakest input that the filter still trusts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GNSS Spoofing and Sensor Fusion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50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000" b="1"/>
              <a:t>Spoofing</a:t>
            </a:r>
            <a:r>
              <a:rPr sz="2000" b="0"/>
              <a:t> transmits fake satellite signals, so the receiver reports an attacker-chosen position; in 2018 Zeng et al. showed </a:t>
            </a:r>
            <a:r>
              <a:rPr sz="2000" b="1"/>
              <a:t>stealthy manipulation of navigation routes</a:t>
            </a:r>
            <a:r>
              <a:rPr sz="2000" b="0"/>
              <a:t> with a portable spoofer</a:t>
            </a:r>
          </a:p>
          <a:p>
            <a:pPr>
              <a:spcBef>
                <a:spcPts val="600"/>
              </a:spcBef>
            </a:pPr>
            <a:r>
              <a:rPr sz="2000" b="0"/>
              <a:t>Multi-sensor fusion was expected to resist it, because IMU and LiDAR disagree with a fake position</a:t>
            </a:r>
          </a:p>
          <a:p>
            <a:pPr>
              <a:spcBef>
                <a:spcPts val="600"/>
              </a:spcBef>
            </a:pPr>
            <a:r>
              <a:rPr sz="2000" b="1"/>
              <a:t>FusionRipper</a:t>
            </a:r>
            <a:r>
              <a:rPr sz="2000" b="0"/>
              <a:t> (Shen et al., USENIX Security 2020): spoof GNSS in a way that exploits </a:t>
            </a:r>
            <a:r>
              <a:rPr sz="2000" b="1"/>
              <a:t>how a production MSF filter weighs its inputs</a:t>
            </a:r>
            <a:r>
              <a:rPr sz="2000" b="0"/>
              <a:t>, so the fused pose </a:t>
            </a:r>
            <a:r>
              <a:rPr sz="2000" b="1"/>
              <a:t>drifts</a:t>
            </a:r>
            <a:r>
              <a:rPr sz="2000" b="0"/>
              <a:t> away from the truth</a:t>
            </a:r>
          </a:p>
          <a:p>
            <a:pPr>
              <a:spcBef>
                <a:spcPts val="600"/>
              </a:spcBef>
            </a:pPr>
            <a:r>
              <a:rPr sz="2000" b="0"/>
              <a:t>Reported success: at least </a:t>
            </a:r>
            <a:r>
              <a:rPr sz="2000" b="1"/>
              <a:t>97 %</a:t>
            </a:r>
            <a:r>
              <a:rPr sz="2000" b="0"/>
              <a:t> (drive off the road) and </a:t>
            </a:r>
            <a:r>
              <a:rPr sz="2000" b="1"/>
              <a:t>91.3 %</a:t>
            </a:r>
            <a:r>
              <a:rPr sz="2000" b="0"/>
              <a:t> (drive into the wrong way) across six real-world sensor traces</a:t>
            </a:r>
          </a:p>
          <a:p>
            <a:pPr>
              <a:spcBef>
                <a:spcPts val="600"/>
              </a:spcBef>
            </a:pPr>
            <a:r>
              <a:rPr sz="2000" b="0"/>
              <a:t>Message: fusing sensors is </a:t>
            </a:r>
            <a:r>
              <a:rPr sz="2000" b="1"/>
              <a:t>necessary but not sufficient</a:t>
            </a:r>
            <a:r>
              <a:rPr sz="2000" b="0"/>
              <a:t>: the fusion logic itself is an attack target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36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Zeng et al., "All Your GPS Are Belong To Us", USENIX Security 2018; Shen et al., "Drift with Devil", USENIX Security 2020.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Slow Drift vs. the Innovation Gate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37</a:t>
            </a:fld>
            <a:endParaRPr lang="en-US"/>
          </a:p>
        </p:txBody>
      </p:sp>
      <p:pic>
        <p:nvPicPr>
          <p:cNvPr id="91" name="Picture 90" descr="gnss_ram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353" y="1300000"/>
            <a:ext cx="9319676" cy="320000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621792" y="4600000"/>
            <a:ext cx="10972800" cy="18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700" b="0">
                <a:solidFill>
                  <a:srgbClr val="404040"/>
                </a:solidFill>
              </a:rPr>
              <a:t>Toy 1-D filter (IMU + GNSS, σ = 1 m): after t = 60 the spoofer adds 0.12 m per step to GNSS; the fused error reaches </a:t>
            </a:r>
            <a:r>
              <a:rPr sz="1700" b="1">
                <a:solidFill>
                  <a:srgbClr val="404040"/>
                </a:solidFill>
              </a:rPr>
              <a:t>11 m</a:t>
            </a:r>
            <a:r>
              <a:rPr sz="1700" b="0">
                <a:solidFill>
                  <a:srgbClr val="404040"/>
                </a:solidFill>
              </a:rPr>
              <a:t> by the end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700" b="0">
                <a:solidFill>
                  <a:srgbClr val="404040"/>
                </a:solidFill>
              </a:rPr>
              <a:t>Gate exceedance rate: </a:t>
            </a:r>
            <a:r>
              <a:rPr sz="1700" b="1">
                <a:solidFill>
                  <a:srgbClr val="404040"/>
                </a:solidFill>
              </a:rPr>
              <a:t>5 %</a:t>
            </a:r>
            <a:r>
              <a:rPr sz="1700" b="0">
                <a:solidFill>
                  <a:srgbClr val="404040"/>
                </a:solidFill>
              </a:rPr>
              <a:t> before the attack vs. </a:t>
            </a:r>
            <a:r>
              <a:rPr sz="1700" b="1">
                <a:solidFill>
                  <a:srgbClr val="404040"/>
                </a:solidFill>
              </a:rPr>
              <a:t>10 %</a:t>
            </a:r>
            <a:r>
              <a:rPr sz="1700" b="0">
                <a:solidFill>
                  <a:srgbClr val="404040"/>
                </a:solidFill>
              </a:rPr>
              <a:t> during it; the gate sees almost nothing (a 95 % gate flags 5 % by design)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700" b="0">
                <a:solidFill>
                  <a:srgbClr val="404040"/>
                </a:solidFill>
              </a:rPr>
              <a:t>Reason: each step's disagreement is </a:t>
            </a:r>
            <a:r>
              <a:rPr sz="1700" b="1">
                <a:solidFill>
                  <a:srgbClr val="404040"/>
                </a:solidFill>
              </a:rPr>
              <a:t>within noise</a:t>
            </a:r>
            <a:r>
              <a:rPr sz="1700" b="0">
                <a:solidFill>
                  <a:srgbClr val="404040"/>
                </a:solidFill>
              </a:rPr>
              <a:t>; the filter absorbs it, so the innovation test cannot tell bias from noise. Needs a </a:t>
            </a:r>
            <a:r>
              <a:rPr sz="1700" b="1">
                <a:solidFill>
                  <a:srgbClr val="404040"/>
                </a:solidFill>
              </a:rPr>
              <a:t>drift-aware</a:t>
            </a:r>
            <a:r>
              <a:rPr sz="1700" b="0">
                <a:solidFill>
                  <a:srgbClr val="404040"/>
                </a:solidFill>
              </a:rPr>
              <a:t> check (e.g., compare against LiDAR or odometry over a window)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Original simulation (seed 6). Scalar KF, 160 steps, 95 % χ² gate = 3.84 for 1 DoF. Illustrative, not a model of a real stack.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LiDAR Spoofing: SLAMSpoof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50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100" b="0"/>
              <a:t>Attackers can </a:t>
            </a:r>
            <a:r>
              <a:rPr sz="2100" b="1"/>
              <a:t>inject laser pulses</a:t>
            </a:r>
            <a:r>
              <a:rPr sz="2100" b="0"/>
              <a:t> into a LiDAR so that the points the vehicle receives are different from the real scene</a:t>
            </a:r>
          </a:p>
          <a:p>
            <a:pPr>
              <a:spcBef>
                <a:spcPts val="600"/>
              </a:spcBef>
            </a:pPr>
            <a:r>
              <a:rPr sz="2100" b="0"/>
              <a:t>Earlier attacks focused on </a:t>
            </a:r>
            <a:r>
              <a:rPr sz="2100" b="1"/>
              <a:t>perception</a:t>
            </a:r>
            <a:r>
              <a:rPr sz="2100" b="0"/>
              <a:t> (fake obstacles); SLAMSpoof targets </a:t>
            </a:r>
            <a:r>
              <a:rPr sz="2100" b="1"/>
              <a:t>localization</a:t>
            </a:r>
            <a:r>
              <a:rPr sz="2100" b="0"/>
              <a:t> by making scan matching converge to a wrong pose</a:t>
            </a:r>
          </a:p>
          <a:p>
            <a:pPr>
              <a:spcBef>
                <a:spcPts val="600"/>
              </a:spcBef>
            </a:pPr>
            <a:r>
              <a:rPr sz="2100" b="0"/>
              <a:t>The attack uses a </a:t>
            </a:r>
            <a:r>
              <a:rPr sz="2100" b="1"/>
              <a:t>scan-matching vulnerability score</a:t>
            </a:r>
            <a:r>
              <a:rPr sz="2100" b="0"/>
              <a:t> to choose where to place spoofed points that have the most influence</a:t>
            </a:r>
          </a:p>
          <a:p>
            <a:pPr>
              <a:spcBef>
                <a:spcPts val="600"/>
              </a:spcBef>
            </a:pPr>
            <a:r>
              <a:rPr sz="2100" b="0"/>
              <a:t>In real-world tests on ground vehicles it induced position errors of </a:t>
            </a:r>
            <a:r>
              <a:rPr sz="2100" b="1"/>
              <a:t>4.2 m or more</a:t>
            </a:r>
            <a:r>
              <a:rPr sz="2100" b="0"/>
              <a:t> against </a:t>
            </a:r>
            <a:r>
              <a:rPr sz="2100" b="1"/>
              <a:t>three</a:t>
            </a:r>
            <a:r>
              <a:rPr sz="2100" b="0"/>
              <a:t> popular LiDAR-based localization algorithms, more than a lane width</a:t>
            </a:r>
          </a:p>
          <a:p>
            <a:pPr>
              <a:spcBef>
                <a:spcPts val="600"/>
              </a:spcBef>
            </a:pPr>
            <a:r>
              <a:rPr sz="2100" b="0"/>
              <a:t>The authors also discuss countermeasures; this is a young research area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38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Nagata et al., "SLAMSpoof: Practical LiDAR Spoofing Attacks on Localization Systems Guided by Scan Matching Vulnerability Analysis", 2025 (arXiv:2502.13641).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Why Scan Matching Is Vulnerable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39</a:t>
            </a:fld>
            <a:endParaRPr lang="en-US"/>
          </a:p>
        </p:txBody>
      </p:sp>
      <p:pic>
        <p:nvPicPr>
          <p:cNvPr id="91" name="Picture 90" descr="degenerac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787" y="1300000"/>
            <a:ext cx="5732009" cy="230000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6900000" y="1450000"/>
            <a:ext cx="4700000" cy="22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800" b="0">
                <a:solidFill>
                  <a:srgbClr val="404040"/>
                </a:solidFill>
              </a:rPr>
              <a:t>The Hessian H = Σ n nᵀ shows </a:t>
            </a:r>
            <a:r>
              <a:rPr sz="1800" b="1">
                <a:solidFill>
                  <a:srgbClr val="404040"/>
                </a:solidFill>
              </a:rPr>
              <a:t>which directions the scan pins down</a:t>
            </a:r>
            <a:r>
              <a:rPr sz="1800" b="0">
                <a:solidFill>
                  <a:srgbClr val="404040"/>
                </a:solidFill>
              </a:rPr>
              <a:t>.</a:t>
            </a:r>
          </a:p>
          <a:p/>
          <a:p>
            <a:r>
              <a:rPr sz="1800" b="0">
                <a:solidFill>
                  <a:srgbClr val="404040"/>
                </a:solidFill>
              </a:rPr>
              <a:t>Room: eigenvalues </a:t>
            </a:r>
            <a:r>
              <a:rPr sz="1800" b="1">
                <a:solidFill>
                  <a:srgbClr val="404040"/>
                </a:solidFill>
              </a:rPr>
              <a:t>100 and 100</a:t>
            </a:r>
            <a:r>
              <a:rPr sz="1800" b="0">
                <a:solidFill>
                  <a:srgbClr val="404040"/>
                </a:solidFill>
              </a:rPr>
              <a:t>.</a:t>
            </a:r>
          </a:p>
          <a:p>
            <a:r>
              <a:rPr sz="1800" b="0">
                <a:solidFill>
                  <a:srgbClr val="404040"/>
                </a:solidFill>
              </a:rPr>
              <a:t>If the two walls facing x are missing or replaced: </a:t>
            </a:r>
            <a:r>
              <a:rPr sz="1800" b="1">
                <a:solidFill>
                  <a:srgbClr val="404040"/>
                </a:solidFill>
              </a:rPr>
              <a:t>0 and 100</a:t>
            </a:r>
            <a:r>
              <a:rPr sz="1800" b="0">
                <a:solidFill>
                  <a:srgbClr val="404040"/>
                </a:solidFill>
              </a:rPr>
              <a:t>, so x is no longer constrained.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21792" y="3900000"/>
            <a:ext cx="10972800" cy="25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Scan matching trusts the </a:t>
            </a:r>
            <a:r>
              <a:rPr sz="1800" b="1">
                <a:solidFill>
                  <a:srgbClr val="404040"/>
                </a:solidFill>
              </a:rPr>
              <a:t>points</a:t>
            </a:r>
            <a:r>
              <a:rPr sz="1800" b="0">
                <a:solidFill>
                  <a:srgbClr val="404040"/>
                </a:solidFill>
              </a:rPr>
              <a:t>: an attacker who controls a subset of points that carry most of the constraint </a:t>
            </a:r>
            <a:r>
              <a:rPr sz="1800" b="1">
                <a:solidFill>
                  <a:srgbClr val="404040"/>
                </a:solidFill>
              </a:rPr>
              <a:t>controls the result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Attack-aware reasoning: find the points whose removal or shift changes the optimum the most (high </a:t>
            </a:r>
            <a:r>
              <a:rPr sz="1800" b="1">
                <a:solidFill>
                  <a:srgbClr val="404040"/>
                </a:solidFill>
              </a:rPr>
              <a:t>sensitivity</a:t>
            </a:r>
            <a:r>
              <a:rPr sz="1800" b="0">
                <a:solidFill>
                  <a:srgbClr val="404040"/>
                </a:solidFill>
              </a:rPr>
              <a:t> = high vulnerability)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The same math explains accidental failures (corridors) and deliberate ones (spoofing): both </a:t>
            </a:r>
            <a:r>
              <a:rPr sz="1800" b="1">
                <a:solidFill>
                  <a:srgbClr val="404040"/>
                </a:solidFill>
              </a:rPr>
              <a:t>shrink the information</a:t>
            </a:r>
            <a:r>
              <a:rPr sz="1800" b="0">
                <a:solidFill>
                  <a:srgbClr val="404040"/>
                </a:solidFill>
              </a:rPr>
              <a:t> in H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Defense idea: monitor the </a:t>
            </a:r>
            <a:r>
              <a:rPr sz="1800" b="1">
                <a:solidFill>
                  <a:srgbClr val="404040"/>
                </a:solidFill>
              </a:rPr>
              <a:t>eigenvalues and match residuals</a:t>
            </a:r>
            <a:r>
              <a:rPr sz="1800" b="0">
                <a:solidFill>
                  <a:srgbClr val="404040"/>
                </a:solidFill>
              </a:rPr>
              <a:t>, and check consistency with IMU, odometry, and other sensors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Toy numbers from the L9.2 degeneracy example (50 points per wall); SLAMSpoof uses a more detailed, point-wise vulnerability score.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Attacks on Loops, Maps, Timing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50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000" b="1"/>
              <a:t>False loop closure</a:t>
            </a:r>
            <a:r>
              <a:rPr sz="2000" b="0"/>
              <a:t>: a spoofed or look-alike place makes the back-end add a wrong edge; in our L9.1 demo one false edge raised ATE from 0.6 m to </a:t>
            </a:r>
            <a:r>
              <a:rPr sz="2000" b="1"/>
              <a:t>12.3 m</a:t>
            </a:r>
          </a:p>
          <a:p>
            <a:pPr>
              <a:spcBef>
                <a:spcPts val="600"/>
              </a:spcBef>
            </a:pPr>
            <a:r>
              <a:rPr sz="2000" b="1"/>
              <a:t>Map poisoning</a:t>
            </a:r>
            <a:r>
              <a:rPr sz="2000" b="0"/>
              <a:t>: if map updates, crowd-sourced maps, or OTA channels are not authenticated, the attacker changes the reference everyone localizes against</a:t>
            </a:r>
          </a:p>
          <a:p>
            <a:pPr>
              <a:spcBef>
                <a:spcPts val="600"/>
              </a:spcBef>
            </a:pPr>
            <a:r>
              <a:rPr sz="2000" b="1"/>
              <a:t>Timing</a:t>
            </a:r>
            <a:r>
              <a:rPr sz="2000" b="0"/>
              <a:t>: delayed or replayed sensor data shifts the pose by speed × delay (20 m/s × 0.1 s = </a:t>
            </a:r>
            <a:r>
              <a:rPr sz="2000" b="1"/>
              <a:t>2 m</a:t>
            </a:r>
            <a:r>
              <a:rPr sz="2000" b="0"/>
              <a:t>); time sync and authenticated timestamps matter</a:t>
            </a:r>
          </a:p>
          <a:p>
            <a:pPr>
              <a:spcBef>
                <a:spcPts val="600"/>
              </a:spcBef>
            </a:pPr>
            <a:r>
              <a:rPr sz="2000" b="1"/>
              <a:t>Estimator exploits</a:t>
            </a:r>
            <a:r>
              <a:rPr sz="2000" b="0"/>
              <a:t>: manipulate noise covariances, gate thresholds, or sensor trust (e.g., drive the filter to rely on the spoofed source)</a:t>
            </a:r>
          </a:p>
          <a:p>
            <a:pPr>
              <a:spcBef>
                <a:spcPts val="600"/>
              </a:spcBef>
            </a:pPr>
            <a:r>
              <a:rPr sz="2000" b="0"/>
              <a:t>In all cases the pose is </a:t>
            </a:r>
            <a:r>
              <a:rPr sz="2000" b="1"/>
              <a:t>wrong but plausible</a:t>
            </a:r>
            <a:r>
              <a:rPr sz="2000" b="0"/>
              <a:t>: nothing crashes, which is why these attacks are dangerous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40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Pose graph demo: L9.1 slide 39 (original simulation).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Defenses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41</a:t>
            </a:fld>
            <a:endParaRPr lang="en-US"/>
          </a:p>
        </p:txBody>
      </p:sp>
      <p:graphicFrame>
        <p:nvGraphicFramePr>
          <p:cNvPr id="91" name="Table 90"/>
          <p:cNvGraphicFramePr>
            <a:graphicFrameLocks noGrp="1"/>
          </p:cNvGraphicFramePr>
          <p:nvPr/>
        </p:nvGraphicFramePr>
        <p:xfrm>
          <a:off x="621792" y="1380000"/>
          <a:ext cx="10970000" cy="48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3200000"/>
                <a:gridCol w="4600000"/>
                <a:gridCol w="3170000"/>
              </a:tblGrid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404040"/>
                          </a:solidFill>
                        </a:rPr>
                        <a:t>Defense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404040"/>
                          </a:solidFill>
                        </a:rPr>
                        <a:t>Idea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404040"/>
                          </a:solidFill>
                        </a:rPr>
                        <a:t>Limit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</a:tr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404040"/>
                          </a:solidFill>
                        </a:rPr>
                        <a:t>Redundancy and cross-checks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compare GNSS, LiDAR, camera, IMU, odometry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fusion logic can be exploited</a:t>
                      </a:r>
                    </a:p>
                  </a:txBody>
                  <a:tcPr marL="64000" marR="64000" marT="28000" marB="28000" anchor="ctr"/>
                </a:tc>
              </a:tr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404040"/>
                          </a:solidFill>
                        </a:rPr>
                        <a:t>Innovation / residual monitoring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chi-square tests on each update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misses slow drift (slide 37)</a:t>
                      </a:r>
                    </a:p>
                  </a:txBody>
                  <a:tcPr marL="64000" marR="64000" marT="28000" marB="28000" anchor="ctr"/>
                </a:tc>
              </a:tr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404040"/>
                          </a:solidFill>
                        </a:rPr>
                        <a:t>Windowed drift detection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compare sensors over seconds, not steps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adds delay; threshold tuning</a:t>
                      </a:r>
                    </a:p>
                  </a:txBody>
                  <a:tcPr marL="64000" marR="64000" marT="28000" marB="28000" anchor="ctr"/>
                </a:tc>
              </a:tr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404040"/>
                          </a:solidFill>
                        </a:rPr>
                        <a:t>Robust back-end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robust loss, switchable constraints, loop verification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needs good initial guess</a:t>
                      </a:r>
                    </a:p>
                  </a:txBody>
                  <a:tcPr marL="64000" marR="64000" marT="28000" marB="28000" anchor="ctr"/>
                </a:tc>
              </a:tr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404040"/>
                          </a:solidFill>
                        </a:rPr>
                        <a:t>Authenticated signals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GNSS authentication (e.g., Galileo OSNMA), signed map updates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deployment and coverage</a:t>
                      </a:r>
                    </a:p>
                  </a:txBody>
                  <a:tcPr marL="64000" marR="64000" marT="28000" marB="28000" anchor="ctr"/>
                </a:tc>
              </a:tr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404040"/>
                          </a:solidFill>
                        </a:rPr>
                        <a:t>Physical-layer hardening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LiDAR pulse coding, randomized timing, filtering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cost; attackers adapt</a:t>
                      </a:r>
                    </a:p>
                  </a:txBody>
                  <a:tcPr marL="64000" marR="64000" marT="28000" marB="28000" anchor="ctr"/>
                </a:tc>
              </a:tr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404040"/>
                          </a:solidFill>
                        </a:rPr>
                        <a:t>Safe fallback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degrade speed, request takeover, stop safely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needs a trusted detection</a:t>
                      </a:r>
                    </a:p>
                  </a:txBody>
                  <a:tcPr marL="64000" marR="64000" marT="28000" marB="28000" anchor="ctr"/>
                </a:tc>
              </a:tr>
            </a:tbl>
          </a:graphicData>
        </a:graphic>
      </p:graphicFrame>
      <p:sp>
        <p:nvSpPr>
          <p:cNvPr id="92" name="TextBox 91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Synthesis of the defenses discussed in Shen et al., 2020; Nagata et al., 2025; and Cadena et al., 2016.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In-Class Activity and Lab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50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100" b="1"/>
              <a:t>Run it</a:t>
            </a:r>
            <a:r>
              <a:rPr sz="2100" b="0"/>
              <a:t> (30 min): run ORB-SLAM3 or a LiDAR SLAM package (e.g., LIO-SAM, FAST-LIO2) on a public sequence (EuRoC, KITTI); compute ATE with evo</a:t>
            </a:r>
          </a:p>
          <a:p>
            <a:pPr>
              <a:spcBef>
                <a:spcPts val="600"/>
              </a:spcBef>
            </a:pPr>
            <a:r>
              <a:rPr sz="2100" b="1"/>
              <a:t>Compute it</a:t>
            </a:r>
            <a:r>
              <a:rPr sz="2100" b="0"/>
              <a:t> (10 min): lateral error budget and latency distance with your own numbers (see the exercise deck)</a:t>
            </a:r>
          </a:p>
          <a:p>
            <a:pPr>
              <a:spcBef>
                <a:spcPts val="600"/>
              </a:spcBef>
            </a:pPr>
            <a:r>
              <a:rPr sz="2100" b="1"/>
              <a:t>Simulate an attack</a:t>
            </a:r>
            <a:r>
              <a:rPr sz="2100" b="0"/>
              <a:t> (30 min): extend the 1-D filter on slide 37: change the ramp rate and the gate; find the fastest ramp that is still </a:t>
            </a:r>
            <a:r>
              <a:rPr sz="2100" b="1"/>
              <a:t>undetected</a:t>
            </a:r>
          </a:p>
          <a:p>
            <a:pPr>
              <a:spcBef>
                <a:spcPts val="600"/>
              </a:spcBef>
            </a:pPr>
            <a:r>
              <a:rPr sz="2100" b="1"/>
              <a:t>Discussion</a:t>
            </a:r>
            <a:r>
              <a:rPr sz="2100" b="0"/>
              <a:t>: if you were designing the safety monitor for a localization stack, which two signals would you cross-check, and why?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Summary and Further Resources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43</a:t>
            </a:fld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621792" y="1417320"/>
            <a:ext cx="5394960" cy="548640"/>
          </a:xfrm>
          <a:prstGeom prst="rect">
            <a:avLst/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Key takeaways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21792" y="1965960"/>
            <a:ext cx="5394960" cy="43891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 tIns="36576" bIns="36576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01792" y="2050000"/>
            <a:ext cx="5230000" cy="43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800" b="1">
                <a:solidFill>
                  <a:srgbClr val="404040"/>
                </a:solidFill>
              </a:rPr>
              <a:t>Visual SLAM</a:t>
            </a:r>
            <a:r>
              <a:rPr sz="1800" b="0">
                <a:solidFill>
                  <a:srgbClr val="404040"/>
                </a:solidFill>
              </a:rPr>
              <a:t>: features, PnP, bundle adjustment; monocular scale is unknown without an IMU or stereo</a:t>
            </a: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800" b="1">
                <a:solidFill>
                  <a:srgbClr val="404040"/>
                </a:solidFill>
              </a:rPr>
              <a:t>LiDAR SLAM</a:t>
            </a:r>
            <a:r>
              <a:rPr sz="1800" b="0">
                <a:solidFill>
                  <a:srgbClr val="404040"/>
                </a:solidFill>
              </a:rPr>
              <a:t>: edge and planar features, dual-rate LOAM; LIO-SAM adds IMU, GNSS, and loop-closure factors</a:t>
            </a: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800" b="1">
                <a:solidFill>
                  <a:srgbClr val="404040"/>
                </a:solidFill>
              </a:rPr>
              <a:t>Degeneracy</a:t>
            </a:r>
            <a:r>
              <a:rPr sz="1800" b="0">
                <a:solidFill>
                  <a:srgbClr val="404040"/>
                </a:solidFill>
              </a:rPr>
              <a:t> (H has a zero eigenvalue) is the common weakness of scan matching</a:t>
            </a: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AD stacks </a:t>
            </a:r>
            <a:r>
              <a:rPr sz="1800" b="1">
                <a:solidFill>
                  <a:srgbClr val="404040"/>
                </a:solidFill>
              </a:rPr>
              <a:t>localize in a prior map</a:t>
            </a:r>
            <a:r>
              <a:rPr sz="1800" b="0">
                <a:solidFill>
                  <a:srgbClr val="404040"/>
                </a:solidFill>
              </a:rPr>
              <a:t>: IMU + map matching + GNSS in a Kalman filter; σ ≲ 0.3 m</a:t>
            </a: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Localization is a </a:t>
            </a:r>
            <a:r>
              <a:rPr sz="1800" b="1">
                <a:solidFill>
                  <a:srgbClr val="404040"/>
                </a:solidFill>
              </a:rPr>
              <a:t>security-critical</a:t>
            </a:r>
            <a:r>
              <a:rPr sz="1800" b="0">
                <a:solidFill>
                  <a:srgbClr val="404040"/>
                </a:solidFill>
              </a:rPr>
              <a:t> component: small, plausible errors are the real threat</a:t>
            </a:r>
          </a:p>
        </p:txBody>
      </p:sp>
      <p:sp>
        <p:nvSpPr>
          <p:cNvPr id="94" name="Rectangle 93"/>
          <p:cNvSpPr/>
          <p:nvPr/>
        </p:nvSpPr>
        <p:spPr>
          <a:xfrm>
            <a:off x="6172200" y="1417320"/>
            <a:ext cx="5394960" cy="54864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Further resources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172200" y="1965960"/>
            <a:ext cx="5394960" cy="43891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 tIns="36576" bIns="36576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6252200" y="2050000"/>
            <a:ext cx="5230000" cy="43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Campos et al.: </a:t>
            </a:r>
            <a:r>
              <a:rPr sz="1800" b="1">
                <a:solidFill>
                  <a:srgbClr val="404040"/>
                </a:solidFill>
              </a:rPr>
              <a:t>ORB-SLAM3</a:t>
            </a:r>
            <a:r>
              <a:rPr sz="1800" b="0">
                <a:solidFill>
                  <a:srgbClr val="404040"/>
                </a:solidFill>
              </a:rPr>
              <a:t> (T-RO 2021)</a:t>
            </a: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Zhang and Singh: </a:t>
            </a:r>
            <a:r>
              <a:rPr sz="1800" b="1">
                <a:solidFill>
                  <a:srgbClr val="404040"/>
                </a:solidFill>
              </a:rPr>
              <a:t>LOAM</a:t>
            </a:r>
            <a:r>
              <a:rPr sz="1800" b="0">
                <a:solidFill>
                  <a:srgbClr val="404040"/>
                </a:solidFill>
              </a:rPr>
              <a:t>; Shan et al.: </a:t>
            </a:r>
            <a:r>
              <a:rPr sz="1800" b="1">
                <a:solidFill>
                  <a:srgbClr val="404040"/>
                </a:solidFill>
              </a:rPr>
              <a:t>LIO-SAM</a:t>
            </a: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Barfoot: </a:t>
            </a:r>
            <a:r>
              <a:rPr sz="1800" b="1">
                <a:solidFill>
                  <a:srgbClr val="404040"/>
                </a:solidFill>
              </a:rPr>
              <a:t>State Estimation for Robotics</a:t>
            </a:r>
            <a:r>
              <a:rPr sz="1800" b="0">
                <a:solidFill>
                  <a:srgbClr val="404040"/>
                </a:solidFill>
              </a:rPr>
              <a:t> (free online)</a:t>
            </a: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Shen et al.: </a:t>
            </a:r>
            <a:r>
              <a:rPr sz="1800" b="1">
                <a:solidFill>
                  <a:srgbClr val="404040"/>
                </a:solidFill>
              </a:rPr>
              <a:t>Drift with Devil</a:t>
            </a:r>
            <a:r>
              <a:rPr sz="1800" b="0">
                <a:solidFill>
                  <a:srgbClr val="404040"/>
                </a:solidFill>
              </a:rPr>
              <a:t> (USENIX Security 2020)</a:t>
            </a: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Open source: ORB-SLAM3, LIO-SAM, FAST-LIO2, Autoware, Apollo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Links are listed on the next slide.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References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44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1300000"/>
            <a:ext cx="10972800" cy="50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0">
                <a:solidFill>
                  <a:srgbClr val="404040"/>
                </a:solidFill>
              </a:rPr>
              <a:t>[1] C. Campos et al., "ORB-SLAM3: An Accurate Open-Source Library for Visual, Visual-Inertial and Multi-Map SLAM", IEEE T-RO, 2021. arxiv.org/abs/2007.11898</a:t>
            </a:r>
          </a:p>
          <a:p>
            <a:r>
              <a:rPr sz="1400" b="0">
                <a:solidFill>
                  <a:srgbClr val="404040"/>
                </a:solidFill>
              </a:rPr>
              <a:t>[2] R. Mur-Artal, J. M. M. Montiel, J. D. Tardós, "ORB-SLAM: A Versatile and Accurate Monocular SLAM System", IEEE T-RO, 2015.</a:t>
            </a:r>
          </a:p>
          <a:p>
            <a:r>
              <a:rPr sz="1400" b="0">
                <a:solidFill>
                  <a:srgbClr val="404040"/>
                </a:solidFill>
              </a:rPr>
              <a:t>[3] E. Rublee et al., "ORB: An efficient alternative to SIFT or SURF", ICCV 2011.</a:t>
            </a:r>
          </a:p>
          <a:p>
            <a:r>
              <a:rPr sz="1400" b="0">
                <a:solidFill>
                  <a:srgbClr val="404040"/>
                </a:solidFill>
              </a:rPr>
              <a:t>[4] R. Hartley, A. Zisserman, Multiple View Geometry in Computer Vision, Cambridge Univ. Press; B. Triggs et al., "Bundle Adjustment: A Modern Synthesis", 1999.</a:t>
            </a:r>
          </a:p>
          <a:p>
            <a:r>
              <a:rPr sz="1400" b="0">
                <a:solidFill>
                  <a:srgbClr val="404040"/>
                </a:solidFill>
              </a:rPr>
              <a:t>[5] J. Zhang, S. Singh, "LOAM: Lidar Odometry and Mapping in Real-time", RSS 2014.</a:t>
            </a:r>
          </a:p>
          <a:p>
            <a:r>
              <a:rPr sz="1400" b="0">
                <a:solidFill>
                  <a:srgbClr val="404040"/>
                </a:solidFill>
              </a:rPr>
              <a:t>[6] T. Shan, B. Englot, et al., "LIO-SAM: Tightly-coupled Lidar Inertial Odometry via Smoothing and Mapping", IROS 2020. arxiv.org/abs/2007.00258</a:t>
            </a:r>
          </a:p>
          <a:p>
            <a:r>
              <a:rPr sz="1400" b="0">
                <a:solidFill>
                  <a:srgbClr val="404040"/>
                </a:solidFill>
              </a:rPr>
              <a:t>[7] Z. Teed, J. Deng, "DROID-SLAM: Deep Visual SLAM for Monocular, Stereo, and RGB-D Cameras", NeurIPS 2021. arxiv.org/abs/2108.10869</a:t>
            </a:r>
          </a:p>
          <a:p>
            <a:r>
              <a:rPr sz="1400" b="0">
                <a:solidFill>
                  <a:srgbClr val="404040"/>
                </a:solidFill>
              </a:rPr>
              <a:t>[8] G. Wan et al., "Robust and Precise Vehicle Localization based on Multi-sensor Fusion in Diverse City Scenes", ICRA 2018 (Baidu Apollo).</a:t>
            </a:r>
          </a:p>
          <a:p>
            <a:r>
              <a:rPr sz="1400" b="0">
                <a:solidFill>
                  <a:srgbClr val="404040"/>
                </a:solidFill>
              </a:rPr>
              <a:t>[9] K. Zeng et al., "All Your GPS Are Belong To Us: Towards Stealthy Manipulation of Road Navigation Systems", USENIX Security 2018.</a:t>
            </a:r>
          </a:p>
          <a:p>
            <a:r>
              <a:rPr sz="1400" b="0">
                <a:solidFill>
                  <a:srgbClr val="404040"/>
                </a:solidFill>
              </a:rPr>
              <a:t>[10] J. Shen et al., "Drift with Devil: Security of Multi-Sensor Fusion based Localization in High-Level Autonomous Driving under GPS Spoofing", USENIX Security 2020. arxiv.org/abs/2006.10318</a:t>
            </a:r>
          </a:p>
          <a:p>
            <a:r>
              <a:rPr sz="1400" b="0">
                <a:solidFill>
                  <a:srgbClr val="404040"/>
                </a:solidFill>
              </a:rPr>
              <a:t>[11] R. Nagata et al., "SLAMSpoof: Practical LiDAR Spoofing Attacks on Localization Systems Guided by Scan Matching Vulnerability Analysis", 2025. arxiv.org/abs/2502.13641</a:t>
            </a:r>
          </a:p>
          <a:p>
            <a:r>
              <a:rPr sz="1400" b="0">
                <a:solidFill>
                  <a:srgbClr val="404040"/>
                </a:solidFill>
              </a:rPr>
              <a:t>[12] Autoware and Apollo documentation (localization modules). Figures: original simulations and schematics created for this lecture.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B1CA95448E8341BAC02D84F836706E" ma:contentTypeVersion="6" ma:contentTypeDescription="Create a new document." ma:contentTypeScope="" ma:versionID="2327688fe12e390352dabca167932040">
  <xsd:schema xmlns:xsd="http://www.w3.org/2001/XMLSchema" xmlns:xs="http://www.w3.org/2001/XMLSchema" xmlns:p="http://schemas.microsoft.com/office/2006/metadata/properties" xmlns:ns1="http://schemas.microsoft.com/sharepoint/v3" xmlns:ns2="1b5a303a-3c2d-46af-894d-5a63675fdf5d" xmlns:ns3="13bd0950-6268-4383-96fe-5fe3a48110ec" targetNamespace="http://schemas.microsoft.com/office/2006/metadata/properties" ma:root="true" ma:fieldsID="e90c3ecbaea61ae9ab22f72bf2f79284" ns1:_="" ns2:_="" ns3:_="">
    <xsd:import namespace="http://schemas.microsoft.com/sharepoint/v3"/>
    <xsd:import namespace="1b5a303a-3c2d-46af-894d-5a63675fdf5d"/>
    <xsd:import namespace="13bd0950-6268-4383-96fe-5fe3a4811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5a303a-3c2d-46af-894d-5a63675fdf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bd0950-6268-4383-96fe-5fe3a48110e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42294E-F67E-4944-9A87-D5C631307A05}">
  <ds:schemaRefs>
    <ds:schemaRef ds:uri="13bd0950-6268-4383-96fe-5fe3a48110ec"/>
    <ds:schemaRef ds:uri="1b5a303a-3c2d-46af-894d-5a63675fdf5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8A2820C-4060-44E8-B56E-83EBBB666E7B}">
  <ds:schemaRefs>
    <ds:schemaRef ds:uri="13bd0950-6268-4383-96fe-5fe3a48110ec"/>
    <ds:schemaRef ds:uri="1b5a303a-3c2d-46af-894d-5a63675fdf5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C991D47-3926-48A1-8BC1-320FB99AB8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8102</TotalTime>
  <Words>9119</Words>
  <Application>Microsoft Office PowerPoint</Application>
  <PresentationFormat>Widescreen</PresentationFormat>
  <Paragraphs>791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Courier New</vt:lpstr>
      <vt:lpstr>Office Theme</vt:lpstr>
      <vt:lpstr>Custom Design</vt:lpstr>
      <vt:lpstr>L5 LiDAR Perception</vt:lpstr>
      <vt:lpstr>Roadmap and Learning Outcomes</vt:lpstr>
      <vt:lpstr>Where LiDAR Fits in the AV Stack</vt:lpstr>
      <vt:lpstr>Part 1: LiDAR Fundamentals</vt:lpstr>
      <vt:lpstr>Time-of-Flight Ranging</vt:lpstr>
      <vt:lpstr>From Measurement to 3D Point</vt:lpstr>
      <vt:lpstr>Pulsed ToF vs. FMCW LiDAR</vt:lpstr>
      <vt:lpstr>How the Beam Is Steered</vt:lpstr>
      <vt:lpstr>Resolution and Point Spacing</vt:lpstr>
      <vt:lpstr>Wavelength Choice: 905 nm vs. 1550 nm</vt:lpstr>
      <vt:lpstr>Short-Range vs. Long-Range LiDARs</vt:lpstr>
      <vt:lpstr>Reflectivity and Intensity</vt:lpstr>
      <vt:lpstr>Weather and Window Contamination</vt:lpstr>
      <vt:lpstr>Typical Failure Modes</vt:lpstr>
      <vt:lpstr>LiDAR Generates Big Data</vt:lpstr>
      <vt:lpstr>Part 2: Point Cloud Data</vt:lpstr>
      <vt:lpstr>What Is a Point Cloud?</vt:lpstr>
      <vt:lpstr>Coordinate Frames and Calibration</vt:lpstr>
      <vt:lpstr>Motion Distortion and Deskewing</vt:lpstr>
      <vt:lpstr>Four Ways to Represent a Sweep</vt:lpstr>
      <vt:lpstr>Voxelization and Sparsity</vt:lpstr>
      <vt:lpstr>Open LiDAR Datasets</vt:lpstr>
      <vt:lpstr>Part 3: Classical Point Cloud Perception</vt:lpstr>
      <vt:lpstr>The Classical Perception Pipeline</vt:lpstr>
      <vt:lpstr>Step 1: Preprocessing</vt:lpstr>
      <vt:lpstr>Step 2: Ground Removal with RANSAC</vt:lpstr>
      <vt:lpstr>RANSAC: Fit Despite Outliers</vt:lpstr>
      <vt:lpstr>RANSAC: Steps and Iterations</vt:lpstr>
      <vt:lpstr>Step 3: Clustering Objects</vt:lpstr>
      <vt:lpstr>DBSCAN: Core, Border, Noise</vt:lpstr>
      <vt:lpstr>DBSCAN: Choosing ε and minPts</vt:lpstr>
      <vt:lpstr>Step 4: Fitting an Oriented Box</vt:lpstr>
      <vt:lpstr>Registration with ICP</vt:lpstr>
      <vt:lpstr>Step 5: Tracking with a Kalman Filter</vt:lpstr>
      <vt:lpstr>Where the Classical Pipeline Breaks</vt:lpstr>
      <vt:lpstr>Part 4: Deep Learning Perception</vt:lpstr>
      <vt:lpstr>Perception Tasks on Point Clouds</vt:lpstr>
      <vt:lpstr>Why Point Clouds Are Hard to Learn</vt:lpstr>
      <vt:lpstr>PointNet: Learning on Raw Points</vt:lpstr>
      <vt:lpstr>Voxel Detectors: VoxelNet and SECOND</vt:lpstr>
      <vt:lpstr>PointPillars: Pillars + 2D CNN</vt:lpstr>
      <vt:lpstr>BEV Features and Center-Based Detection</vt:lpstr>
      <vt:lpstr>Comparing Detector Families</vt:lpstr>
      <vt:lpstr>How Detections Are Scored</vt:lpstr>
      <vt:lpstr>LiDAR–Camera Fusion</vt:lpstr>
      <vt:lpstr>Case Study: Waymo's LiDAR Perception</vt:lpstr>
      <vt:lpstr>Latency and Robustness</vt:lpstr>
      <vt:lpstr>Lab and Discussion</vt:lpstr>
      <vt:lpstr>Summary and Further Resources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L1.2 AV Sensors V2X HD Maps</dc:title>
  <dc:creator>Warner, James E. (LARC-D309)</dc:creator>
  <cp:lastModifiedBy>Zonghua Gu</cp:lastModifiedBy>
  <cp:revision>923</cp:revision>
  <dcterms:created xsi:type="dcterms:W3CDTF">2020-05-28T21:34:29Z</dcterms:created>
  <dcterms:modified xsi:type="dcterms:W3CDTF">2026-10-07T13:10:16Z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0x0101000DB1CA95448E8341BAC02D84F836706E</vt:lpwstr>
  </property>
</Properties>
</file>