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  <p:sldMasterId id="2147483660" r:id="rId5"/>
  </p:sldMasterIdLst>
  <p:notesMasterIdLst>
    <p:notesMasterId r:id="rId56"/>
  </p:notesMasterIdLst>
  <p:sldIdLst>
    <p:sldId id="256" r:id="rId11"/>
    <p:sldId id="257" r:id="rId12"/>
    <p:sldId id="258" r:id="rId13"/>
    <p:sldId id="259" r:id="rId14"/>
    <p:sldId id="260" r:id="rId15"/>
    <p:sldId id="261" r:id="rId16"/>
    <p:sldId id="262" r:id="rId17"/>
    <p:sldId id="263" r:id="rId18"/>
    <p:sldId id="264" r:id="rId19"/>
    <p:sldId id="265" r:id="rId20"/>
    <p:sldId id="266" r:id="rId21"/>
    <p:sldId id="267" r:id="rId22"/>
    <p:sldId id="268" r:id="rId23"/>
    <p:sldId id="269" r:id="rId24"/>
    <p:sldId id="270" r:id="rId25"/>
    <p:sldId id="271" r:id="rId26"/>
    <p:sldId id="272" r:id="rId27"/>
    <p:sldId id="273" r:id="rId28"/>
    <p:sldId id="274" r:id="rId29"/>
    <p:sldId id="275" r:id="rId30"/>
    <p:sldId id="276" r:id="rId31"/>
    <p:sldId id="277" r:id="rId32"/>
    <p:sldId id="278" r:id="rId33"/>
    <p:sldId id="279" r:id="rId34"/>
    <p:sldId id="280" r:id="rId35"/>
    <p:sldId id="281" r:id="rId36"/>
    <p:sldId id="282" r:id="rId37"/>
    <p:sldId id="283" r:id="rId38"/>
    <p:sldId id="284" r:id="rId39"/>
    <p:sldId id="285" r:id="rId40"/>
    <p:sldId id="286" r:id="rId41"/>
    <p:sldId id="287" r:id="rId42"/>
    <p:sldId id="288" r:id="rId43"/>
    <p:sldId id="289" r:id="rId44"/>
    <p:sldId id="290" r:id="rId45"/>
    <p:sldId id="291" r:id="rId46"/>
    <p:sldId id="292" r:id="rId47"/>
    <p:sldId id="293" r:id="rId48"/>
    <p:sldId id="294" r:id="rId49"/>
    <p:sldId id="295" r:id="rId50"/>
    <p:sldId id="296" r:id="rId51"/>
    <p:sldId id="297" r:id="rId52"/>
    <p:sldId id="298" r:id="rId53"/>
    <p:sldId id="299" r:id="rId5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01EA2FD-096D-2A4F-917C-DAF62E89CBC2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  <p14:sldId id="286"/>
            <p14:sldId id="287"/>
            <p14:sldId id="288"/>
            <p14:sldId id="289"/>
            <p14:sldId id="290"/>
            <p14:sldId id="291"/>
            <p14:sldId id="292"/>
            <p14:sldId id="293"/>
            <p14:sldId id="294"/>
            <p14:sldId id="295"/>
            <p14:sldId id="296"/>
            <p14:sldId id="297"/>
            <p14:sldId id="298"/>
            <p14:sldId id="299"/>
            <p14:sldId id="300"/>
            <p14:sldId id="301"/>
            <p14:sldId id="302"/>
            <p14:sldId id="303"/>
            <p14:sldId id="304"/>
            <p14:sldId id="30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952" userDrawn="1">
          <p15:clr>
            <a:srgbClr val="A4A3A4"/>
          </p15:clr>
        </p15:guide>
        <p15:guide id="2" pos="724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4859"/>
    <a:srgbClr val="004FFE"/>
    <a:srgbClr val="008B42"/>
    <a:srgbClr val="F5010B"/>
    <a:srgbClr val="F2DCDB"/>
    <a:srgbClr val="ECF2DE"/>
    <a:srgbClr val="F2EEF5"/>
    <a:srgbClr val="FFC4CB"/>
    <a:srgbClr val="A646F2"/>
    <a:srgbClr val="D6CA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02"/>
    <p:restoredTop sz="78682" autoAdjust="0"/>
  </p:normalViewPr>
  <p:slideViewPr>
    <p:cSldViewPr snapToGrid="0">
      <p:cViewPr varScale="1">
        <p:scale>
          <a:sx n="81" d="100"/>
          <a:sy n="81" d="100"/>
        </p:scale>
        <p:origin x="60" y="84"/>
      </p:cViewPr>
      <p:guideLst>
        <p:guide orient="horz" pos="3952"/>
        <p:guide pos="724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11" Type="http://schemas.openxmlformats.org/officeDocument/2006/relationships/slide" Target="slides/slide1.xml"/><Relationship Id="rId12" Type="http://schemas.openxmlformats.org/officeDocument/2006/relationships/slide" Target="slides/slide2.xml"/><Relationship Id="rId13" Type="http://schemas.openxmlformats.org/officeDocument/2006/relationships/slide" Target="slides/slide3.xml"/><Relationship Id="rId14" Type="http://schemas.openxmlformats.org/officeDocument/2006/relationships/slide" Target="slides/slide4.xml"/><Relationship Id="rId15" Type="http://schemas.openxmlformats.org/officeDocument/2006/relationships/slide" Target="slides/slide5.xml"/><Relationship Id="rId16" Type="http://schemas.openxmlformats.org/officeDocument/2006/relationships/slide" Target="slides/slide6.xml"/><Relationship Id="rId17" Type="http://schemas.openxmlformats.org/officeDocument/2006/relationships/slide" Target="slides/slide7.xml"/><Relationship Id="rId18" Type="http://schemas.openxmlformats.org/officeDocument/2006/relationships/slide" Target="slides/slide8.xml"/><Relationship Id="rId19" Type="http://schemas.openxmlformats.org/officeDocument/2006/relationships/slide" Target="slides/slide9.xml"/><Relationship Id="rId20" Type="http://schemas.openxmlformats.org/officeDocument/2006/relationships/slide" Target="slides/slide10.xml"/><Relationship Id="rId21" Type="http://schemas.openxmlformats.org/officeDocument/2006/relationships/slide" Target="slides/slide11.xml"/><Relationship Id="rId22" Type="http://schemas.openxmlformats.org/officeDocument/2006/relationships/slide" Target="slides/slide12.xml"/><Relationship Id="rId23" Type="http://schemas.openxmlformats.org/officeDocument/2006/relationships/slide" Target="slides/slide13.xml"/><Relationship Id="rId24" Type="http://schemas.openxmlformats.org/officeDocument/2006/relationships/slide" Target="slides/slide14.xml"/><Relationship Id="rId25" Type="http://schemas.openxmlformats.org/officeDocument/2006/relationships/slide" Target="slides/slide15.xml"/><Relationship Id="rId26" Type="http://schemas.openxmlformats.org/officeDocument/2006/relationships/slide" Target="slides/slide16.xml"/><Relationship Id="rId27" Type="http://schemas.openxmlformats.org/officeDocument/2006/relationships/slide" Target="slides/slide17.xml"/><Relationship Id="rId28" Type="http://schemas.openxmlformats.org/officeDocument/2006/relationships/slide" Target="slides/slide18.xml"/><Relationship Id="rId29" Type="http://schemas.openxmlformats.org/officeDocument/2006/relationships/slide" Target="slides/slide19.xml"/><Relationship Id="rId30" Type="http://schemas.openxmlformats.org/officeDocument/2006/relationships/slide" Target="slides/slide20.xml"/><Relationship Id="rId31" Type="http://schemas.openxmlformats.org/officeDocument/2006/relationships/slide" Target="slides/slide21.xml"/><Relationship Id="rId32" Type="http://schemas.openxmlformats.org/officeDocument/2006/relationships/slide" Target="slides/slide22.xml"/><Relationship Id="rId33" Type="http://schemas.openxmlformats.org/officeDocument/2006/relationships/slide" Target="slides/slide23.xml"/><Relationship Id="rId34" Type="http://schemas.openxmlformats.org/officeDocument/2006/relationships/slide" Target="slides/slide24.xml"/><Relationship Id="rId35" Type="http://schemas.openxmlformats.org/officeDocument/2006/relationships/slide" Target="slides/slide25.xml"/><Relationship Id="rId36" Type="http://schemas.openxmlformats.org/officeDocument/2006/relationships/slide" Target="slides/slide26.xml"/><Relationship Id="rId37" Type="http://schemas.openxmlformats.org/officeDocument/2006/relationships/slide" Target="slides/slide27.xml"/><Relationship Id="rId38" Type="http://schemas.openxmlformats.org/officeDocument/2006/relationships/slide" Target="slides/slide28.xml"/><Relationship Id="rId39" Type="http://schemas.openxmlformats.org/officeDocument/2006/relationships/slide" Target="slides/slide29.xml"/><Relationship Id="rId40" Type="http://schemas.openxmlformats.org/officeDocument/2006/relationships/slide" Target="slides/slide30.xml"/><Relationship Id="rId41" Type="http://schemas.openxmlformats.org/officeDocument/2006/relationships/slide" Target="slides/slide31.xml"/><Relationship Id="rId42" Type="http://schemas.openxmlformats.org/officeDocument/2006/relationships/slide" Target="slides/slide32.xml"/><Relationship Id="rId43" Type="http://schemas.openxmlformats.org/officeDocument/2006/relationships/slide" Target="slides/slide33.xml"/><Relationship Id="rId44" Type="http://schemas.openxmlformats.org/officeDocument/2006/relationships/slide" Target="slides/slide34.xml"/><Relationship Id="rId45" Type="http://schemas.openxmlformats.org/officeDocument/2006/relationships/slide" Target="slides/slide35.xml"/><Relationship Id="rId46" Type="http://schemas.openxmlformats.org/officeDocument/2006/relationships/slide" Target="slides/slide36.xml"/><Relationship Id="rId47" Type="http://schemas.openxmlformats.org/officeDocument/2006/relationships/slide" Target="slides/slide37.xml"/><Relationship Id="rId48" Type="http://schemas.openxmlformats.org/officeDocument/2006/relationships/slide" Target="slides/slide38.xml"/><Relationship Id="rId49" Type="http://schemas.openxmlformats.org/officeDocument/2006/relationships/slide" Target="slides/slide39.xml"/><Relationship Id="rId50" Type="http://schemas.openxmlformats.org/officeDocument/2006/relationships/slide" Target="slides/slide40.xml"/><Relationship Id="rId51" Type="http://schemas.openxmlformats.org/officeDocument/2006/relationships/slide" Target="slides/slide41.xml"/><Relationship Id="rId52" Type="http://schemas.openxmlformats.org/officeDocument/2006/relationships/slide" Target="slides/slide42.xml"/><Relationship Id="rId53" Type="http://schemas.openxmlformats.org/officeDocument/2006/relationships/slide" Target="slides/slide43.xml"/><Relationship Id="rId54" Type="http://schemas.openxmlformats.org/officeDocument/2006/relationships/slide" Target="slides/slide44.xml"/><Relationship Id="rId56" Type="http://schemas.openxmlformats.org/officeDocument/2006/relationships/notesMaster" Target="notesMasters/notesMaster1.xml"/><Relationship Id="rId57" Type="http://schemas.openxmlformats.org/officeDocument/2006/relationships/presProps" Target="presProps.xml"/><Relationship Id="rId58" Type="http://schemas.openxmlformats.org/officeDocument/2006/relationships/viewProps" Target="viewProps.xml"/><Relationship Id="rId59" Type="http://schemas.openxmlformats.org/officeDocument/2006/relationships/theme" Target="theme/theme1.xml"/><Relationship Id="rId60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B3DE59-F14A-BE48-A4BD-826E6AEB8CEC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3E9E18-F207-E64A-9E5E-A745EA3630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440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44D40-3520-B34B-A017-031AF5CCC7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5BB1E0-CB7B-5943-864B-8DEC1231B6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12861D-703A-3643-A018-3EBD862DC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7AFBB-1CF4-8544-90DC-1ED8B9AA61D3}" type="datetime1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B85D21-1D12-6645-8FD4-849D885F8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27197B-EF71-EE49-9468-C2376B385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17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46D22-2CE4-8446-8CF3-0ED778E194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737" y="63062"/>
            <a:ext cx="10949153" cy="106948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84AB12-3F8A-414E-8925-9039A12DF4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737" y="1237593"/>
            <a:ext cx="10949153" cy="51947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5DE769-BBC7-4148-A758-E8D165C867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99230"/>
            <a:ext cx="2743200" cy="365125"/>
          </a:xfrm>
        </p:spPr>
        <p:txBody>
          <a:bodyPr/>
          <a:lstStyle/>
          <a:p>
            <a:fld id="{4553E244-3CAB-5240-928D-C4F781982911}" type="datetime1">
              <a:rPr lang="en-US" smtClean="0"/>
              <a:t>10/7/2026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E944D7-7B0D-714F-B61F-1F7495F71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9230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CAA6B0-2531-AF4E-B478-433817A30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9284" y="6499230"/>
            <a:ext cx="2743200" cy="365125"/>
          </a:xfrm>
        </p:spPr>
        <p:txBody>
          <a:bodyPr/>
          <a:lstStyle/>
          <a:p>
            <a:fld id="{1F57BF9A-7B35-9447-9112-EAE7E91B4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7626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8D613-A38C-3D41-9038-2B680914BA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7F0D21-1AE4-7247-AB6D-8762638A39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83A5C1-40A4-1A41-A141-992F8116AE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3CC24-15E2-8440-82CF-DFE60D570E43}" type="datetime1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8AB82-8F65-A74C-ABC5-C9AC59840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5E6A98-AD15-564D-A0D8-147ED3677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848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35CCF-50C4-C342-B3A5-BF915CCB3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A7B9FF-296B-FD42-9B4A-4E47F44BB6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E49882-2F4D-B045-B300-B3E620BC64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AC0FD2-184C-744E-BD89-9D27BC6D6E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E6C63-9089-6A49-BC6E-454A735346DF}" type="datetime1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550A0E-6F89-CC4B-9C96-D4572FB2D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F21D97-A6CA-2943-8E70-31F45F815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9147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D57FD-F506-D54F-BC5D-BE1D403F4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2DBCA7-A910-D347-B17B-2D290887D3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48787F-9E9B-264C-B9D7-D6C20B42FF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4535B7-1B9A-0E4B-972B-A4AB301E60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F04A215-09F1-EE42-8B1F-20254D2E4D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6E2132F-860A-9B45-ACAD-C18F3DE46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7C773-47BC-AB4F-9BFA-AB3DE15F2F0E}" type="datetime1">
              <a:rPr lang="en-US" smtClean="0"/>
              <a:t>10/7/2026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FE8FECF-6048-9E4E-B3CD-7756A7BC9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B9245D-21B3-214A-87AF-91D560B60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371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2C2B7-90B1-F34A-89D7-195B444F3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C33EAB-584C-D948-953A-73C251A96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11242-D6ED-7442-B4D5-571BA5F763EC}" type="datetime1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64D0BF-32FF-7040-8D7C-8E48669C7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2CF303-5003-514E-A5EA-38A7E48CA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686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4FD811B-DFD6-584F-92AD-561DA2ADE2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49004-9440-C34D-AFCF-72D617EF0844}" type="datetime1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0FFD81-D09F-A64B-90F7-E778161F5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4B04E4-A19D-1743-8F14-06EFB25F4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533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42821-3706-B241-A8E1-8E863954C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9DC6B9-588B-B94C-A32A-E567F9680A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EF4C91-23C8-914F-9BA0-6B7C73ED77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3A3FD0-F75E-7F46-B71B-C95B3C3E5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C9C39-AF37-7048-A5F3-2138FC4EBAA9}" type="datetime1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B88172-AD8E-C240-9E31-DE1A0F16F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3D5590-7201-F24B-94E8-F26E50493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780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FA513-8C24-694C-A0A4-D64927B87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54F8818-3BD6-C545-A2F7-C9FA810397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49820A-796C-184D-ABAF-6890A4B94D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7A2705-BFCE-6B4E-B2DA-F51169841D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F80C6-6E15-BC44-A547-629E68A1897C}" type="datetime1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B6AABB-00A4-644D-911C-88C4E5A73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7C5629-8130-9549-8489-5018D6E15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090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F0D51B-6283-BF4B-B779-91E97F981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0A9F8A-2AFD-FC46-9298-3CDB8A1938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A6116-A57F-B44C-9B53-8C5358B31E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0165F-9719-7745-8559-6A7EE2923027}" type="datetime1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06AB34-7B20-684C-902A-14069902C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6CD107-BC0D-3D4E-9F45-59A930E59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72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F568FAF-F0D6-1644-8580-0DB9510B97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50746B-DD22-B145-B41F-6205D9EF43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FAF7B2-1888-434B-B7B7-323F1085C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A8D55-FA0C-7D43-BAC0-BED15F1C12ED}" type="datetime1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AB62B1-4565-BD45-97C3-12772855A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18F4A1-FEF6-2044-AC5B-BF00A7BBB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4523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B6CC4-A075-BD48-BCF8-F03F4C1B47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72D430-A07B-BC4C-97B1-102331760E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32C34-A711-864D-8DCA-F7B603664A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70553-0253-CE4B-B6C1-A630CB55C29D}" type="datetime1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AB38DD-6D3B-D146-A0FC-5675926D4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6162B9-5EB5-7E4E-8EF7-2754E945C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9098-1A49-2945-A12C-408C8FB3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5316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E86EE-1D52-E343-88D1-E3439E1C4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AA35EE-7D8B-BA48-9F59-A1AC799065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DBCFC1-D075-E64A-811D-520DEAE9E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DE84E-69F4-FD40-ABD1-0EFAC22A12F3}" type="datetime1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CFC476-EE5C-1544-9BB5-5E3FD95AF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DF2E49-3232-D242-944A-8BC54E37E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9098-1A49-2945-A12C-408C8FB3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6999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B85CF-447D-0541-B600-4C9809A49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23B72E-C1D7-E24F-AE19-75DE6C318A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6D4493-BB62-A54C-95FD-044AA5074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0B3DB-0D9D-DD44-80C5-08109265E077}" type="datetime1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2E63DB-F354-E145-A1EA-2E053DC9F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79A1F5-821A-BF4B-B805-0F1AADA43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9098-1A49-2945-A12C-408C8FB3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2385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A1004-3749-F349-9400-C8C35A421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0F4A6-BFC8-DB4B-9CE3-0CDF221305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E349EE-3F63-5549-860D-285A8FF4FC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1E54B9-F4B6-4D48-8B93-59D927802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EA869-A27D-C344-97D7-71199BBF260C}" type="datetime1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AD3F0A-AFAB-2D49-BBC8-A5B49F054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79863B-7969-6C45-BFAB-CECB9DFF5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9098-1A49-2945-A12C-408C8FB3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2740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BE581-C180-A240-B6A9-52BB3BAB2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FA6876-25B8-E54F-BAA4-B821E7F7B3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B3889B-5660-004F-8AF9-FBD7544059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D076A7-02EA-E149-BCED-1D9BF59A3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75D5F07-B8AE-6A48-B7EE-8B9C1808CE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9FEF61-70E3-0E48-B543-4563117CA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15D25-E67F-1942-BBE6-90A232C6709A}" type="datetime1">
              <a:rPr lang="en-US" smtClean="0"/>
              <a:t>10/7/2026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A37304-D6C0-8F48-A7FF-9A39E1ABF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DA2E9FD-7A07-A04B-9EEE-4FF5C7D06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9098-1A49-2945-A12C-408C8FB3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4747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3D59F-4FD1-4345-9D92-D8D370985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5E40AC-7F1C-A843-8AC5-F33C18577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0881-5289-1B49-8243-C7A7C2D761C1}" type="datetime1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00F50-9490-A447-A47B-8D641B55A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BC1FBE-B663-A441-BA6E-3C300CA33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9098-1A49-2945-A12C-408C8FB3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8407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D424AF3-0AC7-9440-9DFD-898A77F8D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89B97-0FAD-A54C-B1E0-81D6BDD23977}" type="datetime1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EA22C6-FBE1-2646-9056-3FDAC9F2D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75D307-5348-B748-98FA-22353983E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9098-1A49-2945-A12C-408C8FB3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0490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FE2AD-2116-E941-ACE7-9E9975164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F766DC-9EFD-E241-AD4C-088DD763E0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922356-357C-024F-8397-C4B38E44CC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BB5081-608A-8546-B3C8-695A5F42F9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AE13F-8788-6040-8DCF-36B10FE0117C}" type="datetime1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A2CE6C-9B67-BD46-A9D1-D4985CF15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87E06A-AD43-C247-B0E5-52982CDA2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9098-1A49-2945-A12C-408C8FB3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2717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CCE28-AADC-CC44-9069-A056D1493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3253BF6-B7EE-1748-8F5A-F8DCEB1DC2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B72918-C639-AA4C-B458-5FB76EA17C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2A26F1-0BC1-384C-9B01-0728D6C88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2BFAE-9CFE-3F4B-9BA6-76D3AD40298B}" type="datetime1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3D893A-1B80-9148-B4A7-6888DDE541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6D7A8D-71F8-F046-B17D-85F489CA8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9098-1A49-2945-A12C-408C8FB3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6165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B0948-0238-9348-9596-B992A144D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4709D5-02FD-854F-88FF-2FA09E74BE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F534E-08ED-6C42-8DCC-C92D966281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C747-2201-4149-89A6-B535544AC76E}" type="datetime1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E832F1-EBC9-C647-9685-A59B451AF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E3E637-2870-8240-98EE-A4A1C0539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9098-1A49-2945-A12C-408C8FB3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7470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EFC0E18-6DE7-E743-8363-91EA2FF735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C86B44-5FD5-2C46-B7A4-070C89C66E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6DA906-A829-D846-B1E2-0941214D8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899FF-A9B6-EA4C-92F4-3B955917C48A}" type="datetime1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2559BA-5870-5F44-A064-07653AAD4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CD3310-60F6-FC4C-BF18-D84366D92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9098-1A49-2945-A12C-408C8FB3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86366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CBD9209-CDCC-0544-8F59-61D77EA10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42CA19-9FB6-7D48-8FB5-A13C3B4352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6971" y="1283134"/>
            <a:ext cx="10980683" cy="49836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48AC55-BB06-4D40-9C68-61549252DE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484145-EBBF-4546-953A-FE89B9B40A32}" type="datetime1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88CB35-69E2-344C-8DC1-3C7FF42E0B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439896-7587-0648-938B-C078DA1B54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15462" y="6483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57BF9A-7B35-9447-9112-EAE7E91B4E99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E01727A-E1B6-E54F-B7F1-9EFD6613ECC4}"/>
              </a:ext>
            </a:extLst>
          </p:cNvPr>
          <p:cNvGrpSpPr/>
          <p:nvPr userDrawn="1"/>
        </p:nvGrpSpPr>
        <p:grpSpPr>
          <a:xfrm flipV="1">
            <a:off x="-1762" y="1190029"/>
            <a:ext cx="40358072" cy="0"/>
            <a:chOff x="-2252" y="807859"/>
            <a:chExt cx="30270421" cy="437351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8352164B-D019-E04F-BA68-C97A80703099}"/>
                </a:ext>
              </a:extLst>
            </p:cNvPr>
            <p:cNvCxnSpPr/>
            <p:nvPr userDrawn="1"/>
          </p:nvCxnSpPr>
          <p:spPr>
            <a:xfrm flipV="1">
              <a:off x="21124169" y="1245210"/>
              <a:ext cx="9144000" cy="0"/>
            </a:xfrm>
            <a:prstGeom prst="line">
              <a:avLst/>
            </a:prstGeom>
            <a:ln w="63500" cmpd="sng">
              <a:solidFill>
                <a:srgbClr val="12198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794311D2-17B2-DD41-9780-3A67F9A94051}"/>
                </a:ext>
              </a:extLst>
            </p:cNvPr>
            <p:cNvCxnSpPr/>
            <p:nvPr userDrawn="1"/>
          </p:nvCxnSpPr>
          <p:spPr>
            <a:xfrm flipV="1">
              <a:off x="-2252" y="807859"/>
              <a:ext cx="9144000" cy="0"/>
            </a:xfrm>
            <a:prstGeom prst="line">
              <a:avLst/>
            </a:prstGeom>
            <a:ln w="12700" cmpd="sng">
              <a:solidFill>
                <a:srgbClr val="D4080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39324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992611-C747-E84E-A55F-AB3AFFD6A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584EAB-0697-CC49-AD28-68AF1BF5F0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D494DA-5138-3D4D-B7EA-D9C8CF358A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187CD5-43F5-7F4F-8DF9-F56AF4D056AA}" type="datetime1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2F5196-EEE6-4640-B81E-4029DEBA0D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F08FE4-922B-814A-9653-AEFF8A4CAC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D19098-1A49-2945-A12C-408C8FB3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751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7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2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.png"/><Relationship Id="rId3" Type="http://schemas.openxmlformats.org/officeDocument/2006/relationships/image" Target="../media/image24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5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6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8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9.png"/><Relationship Id="rId3" Type="http://schemas.openxmlformats.org/officeDocument/2006/relationships/image" Target="../media/image30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1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2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6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3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4.pn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5.png"/><Relationship Id="rId3" Type="http://schemas.openxmlformats.org/officeDocument/2006/relationships/image" Target="../media/image36.pn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7784" y="1325880"/>
            <a:ext cx="11073384" cy="1005840"/>
          </a:xfrm>
        </p:spPr>
        <p:txBody>
          <a:bodyPr/>
          <a:lstStyle/>
          <a:p>
            <a:pPr algn="ctr"/>
            <a:r>
              <a:rPr sz="4800"/>
              <a:t>L9.1 SLAM Fundamentals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36192" y="5760720"/>
            <a:ext cx="9144000" cy="731520"/>
          </a:xfrm>
        </p:spPr>
        <p:txBody>
          <a:bodyPr/>
          <a:lstStyle/>
          <a:p>
            <a:pPr algn="ctr"/>
            <a:r>
              <a:rPr sz="2400"/>
              <a:t>Zonghua Gu | Fall 2026</a:t>
            </a:r>
          </a:p>
        </p:txBody>
      </p:sp>
      <p:pic>
        <p:nvPicPr>
          <p:cNvPr id="4" name="Picture 3" descr="cover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8660" y="2514600"/>
            <a:ext cx="3154680" cy="315468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r>
              <a:t>Roadmap and Learning Outcomes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2</a:t>
            </a:fld>
            <a:endParaRPr lang="en-US"/>
          </a:p>
        </p:txBody>
      </p:sp>
      <p:sp>
        <p:nvSpPr>
          <p:cNvPr id="91" name="Rectangle 90"/>
          <p:cNvSpPr/>
          <p:nvPr/>
        </p:nvSpPr>
        <p:spPr>
          <a:xfrm>
            <a:off x="621792" y="1417320"/>
            <a:ext cx="2596896" cy="566928"/>
          </a:xfrm>
          <a:prstGeom prst="rect">
            <a:avLst/>
          </a:prstGeom>
          <a:solidFill>
            <a:srgbClr val="121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2000" b="1">
                <a:solidFill>
                  <a:srgbClr val="FFFFFF"/>
                </a:solidFill>
              </a:rPr>
              <a:t>Part 1</a:t>
            </a:r>
          </a:p>
        </p:txBody>
      </p:sp>
      <p:sp>
        <p:nvSpPr>
          <p:cNvPr id="92" name="Rectangle 91"/>
          <p:cNvSpPr/>
          <p:nvPr/>
        </p:nvSpPr>
        <p:spPr>
          <a:xfrm>
            <a:off x="621792" y="1984248"/>
            <a:ext cx="2596896" cy="178308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73152" rIns="73152" tIns="36576" bIns="36576"/>
          <a:lstStyle/>
          <a:p>
            <a:pPr algn="ctr"/>
            <a:r>
              <a:rPr sz="1700" b="1">
                <a:solidFill>
                  <a:srgbClr val="404040"/>
                </a:solidFill>
              </a:rPr>
              <a:t>The SLAM Problem</a:t>
            </a:r>
          </a:p>
          <a:p>
            <a:pPr algn="ctr"/>
            <a:r>
              <a:rPr sz="1500" b="0">
                <a:solidFill>
                  <a:srgbClr val="404040"/>
                </a:solidFill>
              </a:rPr>
              <a:t>Why localize, drift, problem definition, models, map types</a:t>
            </a:r>
          </a:p>
          <a:p>
            <a:pPr algn="ctr"/>
            <a:r>
              <a:rPr sz="1400" b="0" i="1">
                <a:solidFill>
                  <a:srgbClr val="7F7F7F"/>
                </a:solidFill>
              </a:rPr>
              <a:t>Lecture A  |  ~30 min</a:t>
            </a:r>
          </a:p>
        </p:txBody>
      </p:sp>
      <p:sp>
        <p:nvSpPr>
          <p:cNvPr id="93" name="Rectangle 92"/>
          <p:cNvSpPr/>
          <p:nvPr/>
        </p:nvSpPr>
        <p:spPr>
          <a:xfrm>
            <a:off x="3401568" y="1417320"/>
            <a:ext cx="2596896" cy="566928"/>
          </a:xfrm>
          <a:prstGeom prst="rect">
            <a:avLst/>
          </a:prstGeom>
          <a:solidFill>
            <a:srgbClr val="1380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2000" b="1">
                <a:solidFill>
                  <a:srgbClr val="FFFFFF"/>
                </a:solidFill>
              </a:rPr>
              <a:t>Part 2</a:t>
            </a:r>
          </a:p>
        </p:txBody>
      </p:sp>
      <p:sp>
        <p:nvSpPr>
          <p:cNvPr id="94" name="Rectangle 93"/>
          <p:cNvSpPr/>
          <p:nvPr/>
        </p:nvSpPr>
        <p:spPr>
          <a:xfrm>
            <a:off x="3401568" y="1984248"/>
            <a:ext cx="2596896" cy="178308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73152" rIns="73152" tIns="36576" bIns="36576"/>
          <a:lstStyle/>
          <a:p>
            <a:pPr algn="ctr"/>
            <a:r>
              <a:rPr sz="1700" b="1">
                <a:solidFill>
                  <a:srgbClr val="404040"/>
                </a:solidFill>
              </a:rPr>
              <a:t>Filtering SLAM</a:t>
            </a:r>
          </a:p>
          <a:p>
            <a:pPr algn="ctr"/>
            <a:r>
              <a:rPr sz="1500" b="0">
                <a:solidFill>
                  <a:srgbClr val="404040"/>
                </a:solidFill>
              </a:rPr>
              <a:t>Bayes filter, EKF-SLAM, worked example, data association</a:t>
            </a:r>
          </a:p>
          <a:p>
            <a:pPr algn="ctr"/>
            <a:r>
              <a:rPr sz="1400" b="0" i="1">
                <a:solidFill>
                  <a:srgbClr val="7F7F7F"/>
                </a:solidFill>
              </a:rPr>
              <a:t>Lecture A  |  ~35 min</a:t>
            </a:r>
          </a:p>
        </p:txBody>
      </p:sp>
      <p:sp>
        <p:nvSpPr>
          <p:cNvPr id="95" name="Rectangle 94"/>
          <p:cNvSpPr/>
          <p:nvPr/>
        </p:nvSpPr>
        <p:spPr>
          <a:xfrm>
            <a:off x="6181344" y="1417320"/>
            <a:ext cx="2596896" cy="566928"/>
          </a:xfrm>
          <a:prstGeom prst="rect">
            <a:avLst/>
          </a:prstGeom>
          <a:solidFill>
            <a:srgbClr val="B854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2000" b="1">
                <a:solidFill>
                  <a:srgbClr val="FFFFFF"/>
                </a:solidFill>
              </a:rPr>
              <a:t>Part 3</a:t>
            </a:r>
          </a:p>
        </p:txBody>
      </p:sp>
      <p:sp>
        <p:nvSpPr>
          <p:cNvPr id="96" name="Rectangle 95"/>
          <p:cNvSpPr/>
          <p:nvPr/>
        </p:nvSpPr>
        <p:spPr>
          <a:xfrm>
            <a:off x="6181344" y="1984248"/>
            <a:ext cx="2596896" cy="178308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73152" rIns="73152" tIns="36576" bIns="36576"/>
          <a:lstStyle/>
          <a:p>
            <a:pPr algn="ctr"/>
            <a:r>
              <a:rPr sz="1700" b="1">
                <a:solidFill>
                  <a:srgbClr val="404040"/>
                </a:solidFill>
              </a:rPr>
              <a:t>Particle and Graph SLAM</a:t>
            </a:r>
          </a:p>
          <a:p>
            <a:pPr algn="ctr"/>
            <a:r>
              <a:rPr sz="1500" b="0">
                <a:solidFill>
                  <a:srgbClr val="404040"/>
                </a:solidFill>
              </a:rPr>
              <a:t>FastSLAM, pose graphs, Gauss-Newton, sparsity</a:t>
            </a:r>
          </a:p>
          <a:p>
            <a:pPr algn="ctr"/>
            <a:r>
              <a:rPr sz="1400" b="0" i="1">
                <a:solidFill>
                  <a:srgbClr val="7F7F7F"/>
                </a:solidFill>
              </a:rPr>
              <a:t>Lecture B  |  ~40 min</a:t>
            </a:r>
          </a:p>
        </p:txBody>
      </p:sp>
      <p:sp>
        <p:nvSpPr>
          <p:cNvPr id="97" name="Rectangle 96"/>
          <p:cNvSpPr/>
          <p:nvPr/>
        </p:nvSpPr>
        <p:spPr>
          <a:xfrm>
            <a:off x="8961120" y="1417320"/>
            <a:ext cx="2596896" cy="566928"/>
          </a:xfrm>
          <a:prstGeom prst="rect">
            <a:avLst/>
          </a:prstGeom>
          <a:solidFill>
            <a:srgbClr val="CC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2000" b="1">
                <a:solidFill>
                  <a:srgbClr val="FFFFFF"/>
                </a:solidFill>
              </a:rPr>
              <a:t>Part 4</a:t>
            </a:r>
          </a:p>
        </p:txBody>
      </p:sp>
      <p:sp>
        <p:nvSpPr>
          <p:cNvPr id="98" name="Rectangle 97"/>
          <p:cNvSpPr/>
          <p:nvPr/>
        </p:nvSpPr>
        <p:spPr>
          <a:xfrm>
            <a:off x="8961120" y="1984248"/>
            <a:ext cx="2596896" cy="178308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73152" rIns="73152" tIns="36576" bIns="36576"/>
          <a:lstStyle/>
          <a:p>
            <a:pPr algn="ctr"/>
            <a:r>
              <a:rPr sz="1700" b="1">
                <a:solidFill>
                  <a:srgbClr val="404040"/>
                </a:solidFill>
              </a:rPr>
              <a:t>Loop Closure</a:t>
            </a:r>
          </a:p>
          <a:p>
            <a:pPr algn="ctr"/>
            <a:r>
              <a:rPr sz="1500" b="0">
                <a:solidFill>
                  <a:srgbClr val="404040"/>
                </a:solidFill>
              </a:rPr>
              <a:t>False loops, robust back-ends, ATE and RPE, lab</a:t>
            </a:r>
          </a:p>
          <a:p>
            <a:pPr algn="ctr"/>
            <a:r>
              <a:rPr sz="1400" b="0" i="1">
                <a:solidFill>
                  <a:srgbClr val="7F7F7F"/>
                </a:solidFill>
              </a:rPr>
              <a:t>Lecture B  |  ~25 min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621792" y="4130000"/>
            <a:ext cx="10972800" cy="4572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400" b="1">
                <a:solidFill>
                  <a:srgbClr val="121981"/>
                </a:solidFill>
              </a:rPr>
              <a:t>After this lecture you should be able to: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621792" y="4600000"/>
            <a:ext cx="10972800" cy="18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sz="1900" b="0">
                <a:solidFill>
                  <a:srgbClr val="404040"/>
                </a:solidFill>
              </a:rPr>
              <a:t>1.  Explain why localization and mapping must be solved jointly, and what online and full SLAM estimate</a:t>
            </a:r>
          </a:p>
          <a:p>
            <a:pPr>
              <a:spcAft>
                <a:spcPts val="500"/>
              </a:spcAft>
            </a:pPr>
            <a:r>
              <a:rPr sz="1900" b="0">
                <a:solidFill>
                  <a:srgbClr val="404040"/>
                </a:solidFill>
              </a:rPr>
              <a:t>2.  Run one EKF-SLAM update by hand and explain why landmark estimates become correlated</a:t>
            </a:r>
          </a:p>
          <a:p>
            <a:pPr>
              <a:spcAft>
                <a:spcPts val="500"/>
              </a:spcAft>
            </a:pPr>
            <a:r>
              <a:rPr sz="1900" b="0">
                <a:solidFill>
                  <a:srgbClr val="404040"/>
                </a:solidFill>
              </a:rPr>
              <a:t>3.  Formulate a pose graph, build H and b for a small example, and solve it with Gauss-Newton</a:t>
            </a:r>
          </a:p>
          <a:p>
            <a:pPr>
              <a:spcAft>
                <a:spcPts val="500"/>
              </a:spcAft>
            </a:pPr>
            <a:r>
              <a:rPr sz="1900" b="0">
                <a:solidFill>
                  <a:srgbClr val="404040"/>
                </a:solidFill>
              </a:rPr>
              <a:t>4.  Compare EKF, particle, and graph back-ends, and evaluate a SLAM result with ATE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r>
              <a:t>Where Localization and Mapping Fit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3</a:t>
            </a:fld>
            <a:endParaRPr lang="en-US"/>
          </a:p>
        </p:txBody>
      </p:sp>
      <p:sp>
        <p:nvSpPr>
          <p:cNvPr id="91" name="Rounded Rectangle 90"/>
          <p:cNvSpPr/>
          <p:nvPr/>
        </p:nvSpPr>
        <p:spPr>
          <a:xfrm>
            <a:off x="621792" y="1330000"/>
            <a:ext cx="1500000" cy="640080"/>
          </a:xfrm>
          <a:prstGeom prst="roundRect">
            <a:avLst>
              <a:gd name="adj" fmla="val 12000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500" b="1">
                <a:solidFill>
                  <a:srgbClr val="FFFFFF"/>
                </a:solidFill>
              </a:rPr>
              <a:t>Sensors</a:t>
            </a:r>
          </a:p>
        </p:txBody>
      </p:sp>
      <p:sp>
        <p:nvSpPr>
          <p:cNvPr id="92" name="Rectangle 91"/>
          <p:cNvSpPr/>
          <p:nvPr/>
        </p:nvSpPr>
        <p:spPr>
          <a:xfrm>
            <a:off x="621792" y="1970080"/>
            <a:ext cx="1500000" cy="9000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300" b="0">
                <a:solidFill>
                  <a:srgbClr val="404040"/>
                </a:solidFill>
              </a:rPr>
              <a:t>camera, LiDAR,</a:t>
            </a:r>
          </a:p>
          <a:p>
            <a:pPr algn="ctr"/>
            <a:r>
              <a:rPr sz="1300" b="0">
                <a:solidFill>
                  <a:srgbClr val="404040"/>
                </a:solidFill>
              </a:rPr>
              <a:t>radar, GNSS/IMU,</a:t>
            </a:r>
          </a:p>
          <a:p>
            <a:pPr algn="ctr"/>
            <a:r>
              <a:rPr sz="1300" b="0">
                <a:solidFill>
                  <a:srgbClr val="404040"/>
                </a:solidFill>
              </a:rPr>
              <a:t>wheel odometry</a:t>
            </a:r>
          </a:p>
        </p:txBody>
      </p:sp>
      <p:cxnSp>
        <p:nvCxnSpPr>
          <p:cNvPr id="93" name="Connector 92"/>
          <p:cNvCxnSpPr/>
          <p:nvPr/>
        </p:nvCxnSpPr>
        <p:spPr>
          <a:xfrm>
            <a:off x="2141792" y="1650040"/>
            <a:ext cx="290000" cy="0"/>
          </a:xfrm>
          <a:prstGeom prst="line">
            <a:avLst/>
          </a:prstGeom>
          <a:ln w="25400">
            <a:solidFill>
              <a:srgbClr val="7F7F7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4" name="Rounded Rectangle 93"/>
          <p:cNvSpPr/>
          <p:nvPr/>
        </p:nvSpPr>
        <p:spPr>
          <a:xfrm>
            <a:off x="2451792" y="1330000"/>
            <a:ext cx="1500000" cy="640080"/>
          </a:xfrm>
          <a:prstGeom prst="roundRect">
            <a:avLst>
              <a:gd name="adj" fmla="val 12000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500" b="1">
                <a:solidFill>
                  <a:srgbClr val="FFFFFF"/>
                </a:solidFill>
              </a:rPr>
              <a:t>Perception</a:t>
            </a:r>
          </a:p>
        </p:txBody>
      </p:sp>
      <p:sp>
        <p:nvSpPr>
          <p:cNvPr id="95" name="Rectangle 94"/>
          <p:cNvSpPr/>
          <p:nvPr/>
        </p:nvSpPr>
        <p:spPr>
          <a:xfrm>
            <a:off x="2451792" y="1970080"/>
            <a:ext cx="1500000" cy="9000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300" b="0">
                <a:solidFill>
                  <a:srgbClr val="404040"/>
                </a:solidFill>
              </a:rPr>
              <a:t>detect, segment,</a:t>
            </a:r>
          </a:p>
          <a:p>
            <a:pPr algn="ctr"/>
            <a:r>
              <a:rPr sz="1300" b="0">
                <a:solidFill>
                  <a:srgbClr val="404040"/>
                </a:solidFill>
              </a:rPr>
              <a:t>track objects</a:t>
            </a:r>
          </a:p>
        </p:txBody>
      </p:sp>
      <p:cxnSp>
        <p:nvCxnSpPr>
          <p:cNvPr id="96" name="Connector 95"/>
          <p:cNvCxnSpPr/>
          <p:nvPr/>
        </p:nvCxnSpPr>
        <p:spPr>
          <a:xfrm>
            <a:off x="3971792" y="1650040"/>
            <a:ext cx="290000" cy="0"/>
          </a:xfrm>
          <a:prstGeom prst="line">
            <a:avLst/>
          </a:prstGeom>
          <a:ln w="25400">
            <a:solidFill>
              <a:srgbClr val="7F7F7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7" name="Rounded Rectangle 96"/>
          <p:cNvSpPr/>
          <p:nvPr/>
        </p:nvSpPr>
        <p:spPr>
          <a:xfrm>
            <a:off x="4281792" y="1330000"/>
            <a:ext cx="1500000" cy="640080"/>
          </a:xfrm>
          <a:prstGeom prst="roundRect">
            <a:avLst>
              <a:gd name="adj" fmla="val 12000"/>
            </a:avLst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500" b="1">
                <a:solidFill>
                  <a:srgbClr val="FFFFFF"/>
                </a:solidFill>
              </a:rPr>
              <a:t>Localization</a:t>
            </a:r>
          </a:p>
          <a:p>
            <a:pPr algn="ctr"/>
            <a:r>
              <a:rPr sz="1500" b="1">
                <a:solidFill>
                  <a:srgbClr val="FFFFFF"/>
                </a:solidFill>
              </a:rPr>
              <a:t>and Map</a:t>
            </a:r>
          </a:p>
        </p:txBody>
      </p:sp>
      <p:sp>
        <p:nvSpPr>
          <p:cNvPr id="98" name="Rectangle 97"/>
          <p:cNvSpPr/>
          <p:nvPr/>
        </p:nvSpPr>
        <p:spPr>
          <a:xfrm>
            <a:off x="4281792" y="1970080"/>
            <a:ext cx="1500000" cy="9000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300" b="0">
                <a:solidFill>
                  <a:srgbClr val="404040"/>
                </a:solidFill>
              </a:rPr>
              <a:t>where am I?</a:t>
            </a:r>
          </a:p>
          <a:p>
            <a:pPr algn="ctr"/>
            <a:r>
              <a:rPr sz="1300" b="0">
                <a:solidFill>
                  <a:srgbClr val="404040"/>
                </a:solidFill>
              </a:rPr>
              <a:t>what is around me?</a:t>
            </a:r>
          </a:p>
        </p:txBody>
      </p:sp>
      <p:cxnSp>
        <p:nvCxnSpPr>
          <p:cNvPr id="99" name="Connector 98"/>
          <p:cNvCxnSpPr/>
          <p:nvPr/>
        </p:nvCxnSpPr>
        <p:spPr>
          <a:xfrm>
            <a:off x="5801792" y="1650040"/>
            <a:ext cx="290000" cy="0"/>
          </a:xfrm>
          <a:prstGeom prst="line">
            <a:avLst/>
          </a:prstGeom>
          <a:ln w="25400">
            <a:solidFill>
              <a:srgbClr val="7F7F7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0" name="Rounded Rectangle 99"/>
          <p:cNvSpPr/>
          <p:nvPr/>
        </p:nvSpPr>
        <p:spPr>
          <a:xfrm>
            <a:off x="6111792" y="1330000"/>
            <a:ext cx="1500000" cy="640080"/>
          </a:xfrm>
          <a:prstGeom prst="roundRect">
            <a:avLst>
              <a:gd name="adj" fmla="val 12000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500" b="1">
                <a:solidFill>
                  <a:srgbClr val="FFFFFF"/>
                </a:solidFill>
              </a:rPr>
              <a:t>Prediction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6111792" y="1970080"/>
            <a:ext cx="1500000" cy="9000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300" b="0">
                <a:solidFill>
                  <a:srgbClr val="404040"/>
                </a:solidFill>
              </a:rPr>
              <a:t>future motion</a:t>
            </a:r>
          </a:p>
          <a:p>
            <a:pPr algn="ctr"/>
            <a:r>
              <a:rPr sz="1300" b="0">
                <a:solidFill>
                  <a:srgbClr val="404040"/>
                </a:solidFill>
              </a:rPr>
              <a:t>of agents</a:t>
            </a:r>
          </a:p>
        </p:txBody>
      </p:sp>
      <p:cxnSp>
        <p:nvCxnSpPr>
          <p:cNvPr id="102" name="Connector 101"/>
          <p:cNvCxnSpPr/>
          <p:nvPr/>
        </p:nvCxnSpPr>
        <p:spPr>
          <a:xfrm>
            <a:off x="7631792" y="1650040"/>
            <a:ext cx="290000" cy="0"/>
          </a:xfrm>
          <a:prstGeom prst="line">
            <a:avLst/>
          </a:prstGeom>
          <a:ln w="25400">
            <a:solidFill>
              <a:srgbClr val="7F7F7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3" name="Rounded Rectangle 102"/>
          <p:cNvSpPr/>
          <p:nvPr/>
        </p:nvSpPr>
        <p:spPr>
          <a:xfrm>
            <a:off x="7941792" y="1330000"/>
            <a:ext cx="1500000" cy="640080"/>
          </a:xfrm>
          <a:prstGeom prst="roundRect">
            <a:avLst>
              <a:gd name="adj" fmla="val 12000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500" b="1">
                <a:solidFill>
                  <a:srgbClr val="FFFFFF"/>
                </a:solidFill>
              </a:rPr>
              <a:t>Planning</a:t>
            </a:r>
          </a:p>
        </p:txBody>
      </p:sp>
      <p:sp>
        <p:nvSpPr>
          <p:cNvPr id="104" name="Rectangle 103"/>
          <p:cNvSpPr/>
          <p:nvPr/>
        </p:nvSpPr>
        <p:spPr>
          <a:xfrm>
            <a:off x="7941792" y="1970080"/>
            <a:ext cx="1500000" cy="9000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300" b="0">
                <a:solidFill>
                  <a:srgbClr val="404040"/>
                </a:solidFill>
              </a:rPr>
              <a:t>route, behavior,</a:t>
            </a:r>
          </a:p>
          <a:p>
            <a:pPr algn="ctr"/>
            <a:r>
              <a:rPr sz="1300" b="0">
                <a:solidFill>
                  <a:srgbClr val="404040"/>
                </a:solidFill>
              </a:rPr>
              <a:t>trajectory</a:t>
            </a:r>
          </a:p>
        </p:txBody>
      </p:sp>
      <p:cxnSp>
        <p:nvCxnSpPr>
          <p:cNvPr id="105" name="Connector 104"/>
          <p:cNvCxnSpPr/>
          <p:nvPr/>
        </p:nvCxnSpPr>
        <p:spPr>
          <a:xfrm>
            <a:off x="9461792" y="1650040"/>
            <a:ext cx="290000" cy="0"/>
          </a:xfrm>
          <a:prstGeom prst="line">
            <a:avLst/>
          </a:prstGeom>
          <a:ln w="25400">
            <a:solidFill>
              <a:srgbClr val="7F7F7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6" name="Rounded Rectangle 105"/>
          <p:cNvSpPr/>
          <p:nvPr/>
        </p:nvSpPr>
        <p:spPr>
          <a:xfrm>
            <a:off x="9771792" y="1330000"/>
            <a:ext cx="1500000" cy="640080"/>
          </a:xfrm>
          <a:prstGeom prst="roundRect">
            <a:avLst>
              <a:gd name="adj" fmla="val 12000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500" b="1">
                <a:solidFill>
                  <a:srgbClr val="FFFFFF"/>
                </a:solidFill>
              </a:rPr>
              <a:t>Control</a:t>
            </a:r>
          </a:p>
        </p:txBody>
      </p:sp>
      <p:sp>
        <p:nvSpPr>
          <p:cNvPr id="107" name="Rectangle 106"/>
          <p:cNvSpPr/>
          <p:nvPr/>
        </p:nvSpPr>
        <p:spPr>
          <a:xfrm>
            <a:off x="9771792" y="1970080"/>
            <a:ext cx="1500000" cy="9000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300" b="0">
                <a:solidFill>
                  <a:srgbClr val="404040"/>
                </a:solidFill>
              </a:rPr>
              <a:t>steer, throttle,</a:t>
            </a:r>
          </a:p>
          <a:p>
            <a:pPr algn="ctr"/>
            <a:r>
              <a:rPr sz="1300" b="0">
                <a:solidFill>
                  <a:srgbClr val="404040"/>
                </a:solidFill>
              </a:rPr>
              <a:t>brake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621792" y="3600000"/>
            <a:ext cx="10972800" cy="28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2100" b="1">
                <a:solidFill>
                  <a:srgbClr val="404040"/>
                </a:solidFill>
              </a:rPr>
              <a:t>Localization</a:t>
            </a:r>
            <a:r>
              <a:rPr sz="2100" b="0">
                <a:solidFill>
                  <a:srgbClr val="404040"/>
                </a:solidFill>
              </a:rPr>
              <a:t> gives every other module the vehicle pose in the map frame; planning and control depend on it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2100" b="1">
                <a:solidFill>
                  <a:srgbClr val="404040"/>
                </a:solidFill>
              </a:rPr>
              <a:t>Mapping</a:t>
            </a:r>
            <a:r>
              <a:rPr sz="2100" b="0">
                <a:solidFill>
                  <a:srgbClr val="404040"/>
                </a:solidFill>
              </a:rPr>
              <a:t> produces the maps that localization, prediction, and planning rely on: landmark, grid, point-cloud, and HD vector maps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2100" b="0">
                <a:solidFill>
                  <a:srgbClr val="404040"/>
                </a:solidFill>
              </a:rPr>
              <a:t>Today: how a vehicle can build a map </a:t>
            </a:r>
            <a:r>
              <a:rPr sz="2100" b="1">
                <a:solidFill>
                  <a:srgbClr val="404040"/>
                </a:solidFill>
              </a:rPr>
              <a:t>while</a:t>
            </a:r>
            <a:r>
              <a:rPr sz="2100" b="0">
                <a:solidFill>
                  <a:srgbClr val="404040"/>
                </a:solidFill>
              </a:rPr>
              <a:t> localizing in it, with no prior map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2100" b="0">
                <a:solidFill>
                  <a:srgbClr val="404040"/>
                </a:solidFill>
              </a:rPr>
              <a:t>Next lecture (L9.2): modern visual and LiDAR SLAM, map-based localization in AD stacks, and how they can be attacked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621792" y="6464808"/>
            <a:ext cx="8686800" cy="292608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000" b="0">
                <a:solidFill>
                  <a:srgbClr val="7F7F7F"/>
                </a:solidFill>
              </a:rPr>
              <a:t>Stack layout as in L1.1 and L6. Localization and map are shown as one block because they are usually estimated together.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pPr algn="ctr"/>
            <a:r>
              <a:rPr sz="4000">
                <a:solidFill>
                  <a:srgbClr val="FF0000"/>
                </a:solidFill>
              </a:rPr>
              <a:t>Part 1: The SLAM Problem</a:t>
            </a:r>
          </a:p>
        </p:txBody>
      </p:sp>
      <p:pic>
        <p:nvPicPr>
          <p:cNvPr id="3" name="Picture 2" descr="dr_drif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0000" y="1672317"/>
            <a:ext cx="8400000" cy="360536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21792" y="5806440"/>
            <a:ext cx="10972800" cy="4572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ctr"/>
            <a:r>
              <a:rPr sz="1800" b="0">
                <a:solidFill>
                  <a:srgbClr val="7F7F7F"/>
                </a:solidFill>
              </a:rPr>
              <a:t>Why localize  |  dead reckoning  |  definitions  |  models  |  maps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r>
              <a:t>Why Not Just Use GNSS?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1792" y="1325880"/>
            <a:ext cx="10972800" cy="5000000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sz="2300" b="0"/>
              <a:t>Standard GNSS errors are several meters; </a:t>
            </a:r>
            <a:r>
              <a:rPr sz="2300" b="1"/>
              <a:t>RTK</a:t>
            </a:r>
            <a:r>
              <a:rPr sz="2300" b="0"/>
              <a:t> can reach centimeters but needs correction data and a clear view of the sky</a:t>
            </a:r>
          </a:p>
          <a:p>
            <a:pPr>
              <a:spcBef>
                <a:spcPts val="600"/>
              </a:spcBef>
            </a:pPr>
            <a:r>
              <a:rPr sz="2300" b="0"/>
              <a:t>Tunnels, parking garages, and urban canyons </a:t>
            </a:r>
            <a:r>
              <a:rPr sz="2300" b="1"/>
              <a:t>block or reflect</a:t>
            </a:r>
            <a:r>
              <a:rPr sz="2300" b="0"/>
              <a:t> the signals (multipath)</a:t>
            </a:r>
          </a:p>
          <a:p>
            <a:pPr>
              <a:spcBef>
                <a:spcPts val="600"/>
              </a:spcBef>
            </a:pPr>
            <a:r>
              <a:rPr sz="2300" b="0"/>
              <a:t>Lane-level driving needs a </a:t>
            </a:r>
            <a:r>
              <a:rPr sz="2300" b="1"/>
              <a:t>decimeter-level lateral error</a:t>
            </a:r>
            <a:r>
              <a:rPr sz="2300" b="0"/>
              <a:t> and a pose expressed in the map frame</a:t>
            </a:r>
          </a:p>
          <a:p>
            <a:pPr>
              <a:spcBef>
                <a:spcPts val="600"/>
              </a:spcBef>
            </a:pPr>
            <a:r>
              <a:rPr sz="2300" b="0"/>
              <a:t>Fusing GNSS with IMU and wheel odometry helps, but dead reckoning still drifts when GNSS drops out</a:t>
            </a:r>
          </a:p>
          <a:p>
            <a:pPr>
              <a:spcBef>
                <a:spcPts val="600"/>
              </a:spcBef>
            </a:pPr>
            <a:r>
              <a:rPr sz="2300" b="1"/>
              <a:t>Idea</a:t>
            </a:r>
            <a:r>
              <a:rPr sz="2300" b="0"/>
              <a:t>: use what the vehicle sees (landmarks, scans) to correct its own motion estimate, and build the map at the same time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5</a:t>
            </a:fld>
            <a:endParaRPr lang="en-US"/>
          </a:p>
        </p:txBody>
      </p:sp>
      <p:sp>
        <p:nvSpPr>
          <p:cNvPr id="91" name="TextBox 90"/>
          <p:cNvSpPr txBox="1"/>
          <p:nvPr/>
        </p:nvSpPr>
        <p:spPr>
          <a:xfrm>
            <a:off x="621792" y="6464808"/>
            <a:ext cx="8686800" cy="292608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000" b="0">
                <a:solidFill>
                  <a:srgbClr val="7F7F7F"/>
                </a:solidFill>
              </a:rPr>
              <a:t>See also L1.2 (sensors, GNSS/RTK) and Cadena et al., "Past, Present, and Future of SLAM", T-RO 2016.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r>
              <a:t>Localization, Mapping, and SLAM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6</a:t>
            </a:fld>
            <a:endParaRPr lang="en-US"/>
          </a:p>
        </p:txBody>
      </p:sp>
      <p:sp>
        <p:nvSpPr>
          <p:cNvPr id="91" name="Rectangle 90"/>
          <p:cNvSpPr/>
          <p:nvPr/>
        </p:nvSpPr>
        <p:spPr>
          <a:xfrm>
            <a:off x="621792" y="1450000"/>
            <a:ext cx="3500000" cy="600000"/>
          </a:xfrm>
          <a:prstGeom prst="rect">
            <a:avLst/>
          </a:prstGeom>
          <a:solidFill>
            <a:srgbClr val="121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2200" b="1">
                <a:solidFill>
                  <a:srgbClr val="FFFFFF"/>
                </a:solidFill>
              </a:rPr>
              <a:t>Localization</a:t>
            </a:r>
          </a:p>
        </p:txBody>
      </p:sp>
      <p:sp>
        <p:nvSpPr>
          <p:cNvPr id="92" name="Rectangle 91"/>
          <p:cNvSpPr/>
          <p:nvPr/>
        </p:nvSpPr>
        <p:spPr>
          <a:xfrm>
            <a:off x="621792" y="2050000"/>
            <a:ext cx="3500000" cy="12500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700" b="0">
                <a:solidFill>
                  <a:srgbClr val="404040"/>
                </a:solidFill>
              </a:rPr>
              <a:t>Given: map m and measurements</a:t>
            </a:r>
          </a:p>
          <a:p>
            <a:pPr algn="ctr"/>
            <a:r>
              <a:rPr sz="1700" b="0">
                <a:solidFill>
                  <a:srgbClr val="404040"/>
                </a:solidFill>
              </a:rPr>
              <a:t>Estimate: pose x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21792" y="3350000"/>
            <a:ext cx="3500000" cy="7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ctr"/>
            <a:r>
              <a:rPr sz="1500" b="0" i="1">
                <a:solidFill>
                  <a:srgbClr val="7F7F7F"/>
                </a:solidFill>
              </a:rPr>
              <a:t>e.g., match a LiDAR scan to a prior point-cloud map</a:t>
            </a:r>
          </a:p>
        </p:txBody>
      </p:sp>
      <p:sp>
        <p:nvSpPr>
          <p:cNvPr id="94" name="Rectangle 93"/>
          <p:cNvSpPr/>
          <p:nvPr/>
        </p:nvSpPr>
        <p:spPr>
          <a:xfrm>
            <a:off x="4371792" y="1450000"/>
            <a:ext cx="3500000" cy="600000"/>
          </a:xfrm>
          <a:prstGeom prst="rect">
            <a:avLst/>
          </a:prstGeom>
          <a:solidFill>
            <a:srgbClr val="1380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2200" b="1">
                <a:solidFill>
                  <a:srgbClr val="FFFFFF"/>
                </a:solidFill>
              </a:rPr>
              <a:t>Mapping</a:t>
            </a:r>
          </a:p>
        </p:txBody>
      </p:sp>
      <p:sp>
        <p:nvSpPr>
          <p:cNvPr id="95" name="Rectangle 94"/>
          <p:cNvSpPr/>
          <p:nvPr/>
        </p:nvSpPr>
        <p:spPr>
          <a:xfrm>
            <a:off x="4371792" y="2050000"/>
            <a:ext cx="3500000" cy="12500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700" b="0">
                <a:solidFill>
                  <a:srgbClr val="404040"/>
                </a:solidFill>
              </a:rPr>
              <a:t>Given: poses x and measurements</a:t>
            </a:r>
          </a:p>
          <a:p>
            <a:pPr algn="ctr"/>
            <a:r>
              <a:rPr sz="1700" b="0">
                <a:solidFill>
                  <a:srgbClr val="404040"/>
                </a:solidFill>
              </a:rPr>
              <a:t>Estimate: map m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4371792" y="3350000"/>
            <a:ext cx="3500000" cy="7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ctr"/>
            <a:r>
              <a:rPr sz="1500" b="0" i="1">
                <a:solidFill>
                  <a:srgbClr val="7F7F7F"/>
                </a:solidFill>
              </a:rPr>
              <a:t>e.g., register scans from known poses</a:t>
            </a:r>
          </a:p>
        </p:txBody>
      </p:sp>
      <p:sp>
        <p:nvSpPr>
          <p:cNvPr id="97" name="Rectangle 96"/>
          <p:cNvSpPr/>
          <p:nvPr/>
        </p:nvSpPr>
        <p:spPr>
          <a:xfrm>
            <a:off x="8121792" y="1450000"/>
            <a:ext cx="3500000" cy="600000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2200" b="1">
                <a:solidFill>
                  <a:srgbClr val="FFFFFF"/>
                </a:solidFill>
              </a:rPr>
              <a:t>SLAM</a:t>
            </a:r>
          </a:p>
        </p:txBody>
      </p:sp>
      <p:sp>
        <p:nvSpPr>
          <p:cNvPr id="98" name="Rectangle 97"/>
          <p:cNvSpPr/>
          <p:nvPr/>
        </p:nvSpPr>
        <p:spPr>
          <a:xfrm>
            <a:off x="8121792" y="2050000"/>
            <a:ext cx="3500000" cy="12500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700" b="0">
                <a:solidFill>
                  <a:srgbClr val="404040"/>
                </a:solidFill>
              </a:rPr>
              <a:t>Given: only controls u and measurements z</a:t>
            </a:r>
          </a:p>
          <a:p>
            <a:pPr algn="ctr"/>
            <a:r>
              <a:rPr sz="1700" b="0">
                <a:solidFill>
                  <a:srgbClr val="404040"/>
                </a:solidFill>
              </a:rPr>
              <a:t>Estimate: pose x </a:t>
            </a:r>
            <a:r>
              <a:rPr sz="1700" b="1">
                <a:solidFill>
                  <a:srgbClr val="404040"/>
                </a:solidFill>
              </a:rPr>
              <a:t>and</a:t>
            </a:r>
            <a:r>
              <a:rPr sz="1700" b="0">
                <a:solidFill>
                  <a:srgbClr val="404040"/>
                </a:solidFill>
              </a:rPr>
              <a:t> map m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8121792" y="3350000"/>
            <a:ext cx="3500000" cy="7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ctr"/>
            <a:r>
              <a:rPr sz="1500" b="0" i="1">
                <a:solidFill>
                  <a:srgbClr val="7F7F7F"/>
                </a:solidFill>
              </a:rPr>
              <a:t>a chicken-and-egg problem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621792" y="4250000"/>
            <a:ext cx="10972800" cy="21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2100" b="0">
                <a:solidFill>
                  <a:srgbClr val="404040"/>
                </a:solidFill>
              </a:rPr>
              <a:t>A good map needs good poses, and a good pose needs a good map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2100" b="0">
                <a:solidFill>
                  <a:srgbClr val="404040"/>
                </a:solidFill>
              </a:rPr>
              <a:t>SLAM solves both </a:t>
            </a:r>
            <a:r>
              <a:rPr sz="2100" b="1">
                <a:solidFill>
                  <a:srgbClr val="404040"/>
                </a:solidFill>
              </a:rPr>
              <a:t>jointly</a:t>
            </a:r>
            <a:r>
              <a:rPr sz="2100" b="0">
                <a:solidFill>
                  <a:srgbClr val="404040"/>
                </a:solidFill>
              </a:rPr>
              <a:t>: every new observation refines the map and the pose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2100" b="0">
                <a:solidFill>
                  <a:srgbClr val="404040"/>
                </a:solidFill>
              </a:rPr>
              <a:t>Typical use cases: first drive in a new area, building HD maps, GPS-denied driving, robots and drones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r>
              <a:t>Dead Reckoning Drifts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1792" y="1325880"/>
            <a:ext cx="4600000" cy="4800000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sz="2000" b="0"/>
              <a:t>Odometry </a:t>
            </a:r>
            <a:r>
              <a:rPr sz="2000" b="1"/>
              <a:t>integrates</a:t>
            </a:r>
            <a:r>
              <a:rPr sz="2000" b="0"/>
              <a:t> noisy velocity and yaw-rate readings; errors accumulate and never shrink</a:t>
            </a:r>
          </a:p>
          <a:p>
            <a:pPr>
              <a:spcBef>
                <a:spcPts val="600"/>
              </a:spcBef>
            </a:pPr>
            <a:r>
              <a:rPr sz="2000" b="0"/>
              <a:t>In our simulation (circle of radius 20 m, ~1.1 laps, noise 0.1 m/s and 0.02 rad/s) the mean error reaches </a:t>
            </a:r>
            <a:r>
              <a:rPr sz="2000" b="1"/>
              <a:t>3.9 m</a:t>
            </a:r>
          </a:p>
          <a:p>
            <a:pPr>
              <a:spcBef>
                <a:spcPts val="600"/>
              </a:spcBef>
            </a:pPr>
            <a:r>
              <a:rPr sz="2000" b="0"/>
              <a:t>Heading error is the worst: a small angle error becomes a large position error with distance</a:t>
            </a:r>
          </a:p>
          <a:p>
            <a:pPr>
              <a:spcBef>
                <a:spcPts val="600"/>
              </a:spcBef>
            </a:pPr>
            <a:r>
              <a:rPr sz="2000" b="0"/>
              <a:t>Without an external reference the error is </a:t>
            </a:r>
            <a:r>
              <a:rPr sz="2000" b="1"/>
              <a:t>unbounded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7</a:t>
            </a:fld>
            <a:endParaRPr lang="en-US"/>
          </a:p>
        </p:txBody>
      </p:sp>
      <p:pic>
        <p:nvPicPr>
          <p:cNvPr id="91" name="Picture 90" descr="dr_drif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0" y="2447988"/>
            <a:ext cx="6300000" cy="2704023"/>
          </a:xfrm>
          <a:prstGeom prst="rect">
            <a:avLst/>
          </a:prstGeom>
        </p:spPr>
      </p:pic>
      <p:sp>
        <p:nvSpPr>
          <p:cNvPr id="92" name="TextBox 91"/>
          <p:cNvSpPr txBox="1"/>
          <p:nvPr/>
        </p:nvSpPr>
        <p:spPr>
          <a:xfrm>
            <a:off x="621792" y="6464808"/>
            <a:ext cx="8686800" cy="292608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000" b="0">
                <a:solidFill>
                  <a:srgbClr val="7F7F7F"/>
                </a:solidFill>
              </a:rPr>
              <a:t>Original figure: simulated unicycle model, 60 runs. Noise values are illustrative, not from a specific vehicle.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r>
              <a:t>The SLAM Loop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8</a:t>
            </a:fld>
            <a:endParaRPr lang="en-US"/>
          </a:p>
        </p:txBody>
      </p:sp>
      <p:sp>
        <p:nvSpPr>
          <p:cNvPr id="91" name="Rounded Rectangle 90"/>
          <p:cNvSpPr/>
          <p:nvPr/>
        </p:nvSpPr>
        <p:spPr>
          <a:xfrm>
            <a:off x="621792" y="1450000"/>
            <a:ext cx="2450000" cy="600000"/>
          </a:xfrm>
          <a:prstGeom prst="roundRect">
            <a:avLst>
              <a:gd name="adj" fmla="val 12000"/>
            </a:avLst>
          </a:prstGeom>
          <a:solidFill>
            <a:srgbClr val="121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2000" b="1">
                <a:solidFill>
                  <a:srgbClr val="FFFFFF"/>
                </a:solidFill>
              </a:rPr>
              <a:t>1  Move</a:t>
            </a:r>
          </a:p>
        </p:txBody>
      </p:sp>
      <p:sp>
        <p:nvSpPr>
          <p:cNvPr id="92" name="Rectangle 91"/>
          <p:cNvSpPr/>
          <p:nvPr/>
        </p:nvSpPr>
        <p:spPr>
          <a:xfrm>
            <a:off x="621792" y="2050000"/>
            <a:ext cx="2450000" cy="10500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600" b="0">
                <a:solidFill>
                  <a:srgbClr val="404040"/>
                </a:solidFill>
              </a:rPr>
              <a:t>predict the pose from odometry</a:t>
            </a:r>
          </a:p>
          <a:p>
            <a:pPr algn="ctr"/>
            <a:r>
              <a:rPr sz="1600" b="0">
                <a:solidFill>
                  <a:srgbClr val="404040"/>
                </a:solidFill>
              </a:rPr>
              <a:t>(uncertainty grows)</a:t>
            </a:r>
          </a:p>
        </p:txBody>
      </p:sp>
      <p:cxnSp>
        <p:nvCxnSpPr>
          <p:cNvPr id="93" name="Connector 92"/>
          <p:cNvCxnSpPr/>
          <p:nvPr/>
        </p:nvCxnSpPr>
        <p:spPr>
          <a:xfrm>
            <a:off x="3091792" y="1750000"/>
            <a:ext cx="290000" cy="0"/>
          </a:xfrm>
          <a:prstGeom prst="line">
            <a:avLst/>
          </a:prstGeom>
          <a:ln w="25400">
            <a:solidFill>
              <a:srgbClr val="7F7F7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4" name="Rounded Rectangle 93"/>
          <p:cNvSpPr/>
          <p:nvPr/>
        </p:nvSpPr>
        <p:spPr>
          <a:xfrm>
            <a:off x="3401792" y="1450000"/>
            <a:ext cx="2450000" cy="600000"/>
          </a:xfrm>
          <a:prstGeom prst="roundRect">
            <a:avLst>
              <a:gd name="adj" fmla="val 12000"/>
            </a:avLst>
          </a:prstGeom>
          <a:solidFill>
            <a:srgbClr val="1380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2000" b="1">
                <a:solidFill>
                  <a:srgbClr val="FFFFFF"/>
                </a:solidFill>
              </a:rPr>
              <a:t>2  Sense</a:t>
            </a:r>
          </a:p>
        </p:txBody>
      </p:sp>
      <p:sp>
        <p:nvSpPr>
          <p:cNvPr id="95" name="Rectangle 94"/>
          <p:cNvSpPr/>
          <p:nvPr/>
        </p:nvSpPr>
        <p:spPr>
          <a:xfrm>
            <a:off x="3401792" y="2050000"/>
            <a:ext cx="2450000" cy="10500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600" b="0">
                <a:solidFill>
                  <a:srgbClr val="404040"/>
                </a:solidFill>
              </a:rPr>
              <a:t>observe landmarks or a scan</a:t>
            </a:r>
          </a:p>
        </p:txBody>
      </p:sp>
      <p:cxnSp>
        <p:nvCxnSpPr>
          <p:cNvPr id="96" name="Connector 95"/>
          <p:cNvCxnSpPr/>
          <p:nvPr/>
        </p:nvCxnSpPr>
        <p:spPr>
          <a:xfrm>
            <a:off x="5871792" y="1750000"/>
            <a:ext cx="290000" cy="0"/>
          </a:xfrm>
          <a:prstGeom prst="line">
            <a:avLst/>
          </a:prstGeom>
          <a:ln w="25400">
            <a:solidFill>
              <a:srgbClr val="7F7F7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7" name="Rounded Rectangle 96"/>
          <p:cNvSpPr/>
          <p:nvPr/>
        </p:nvSpPr>
        <p:spPr>
          <a:xfrm>
            <a:off x="6181792" y="1450000"/>
            <a:ext cx="2450000" cy="600000"/>
          </a:xfrm>
          <a:prstGeom prst="roundRect">
            <a:avLst>
              <a:gd name="adj" fmla="val 12000"/>
            </a:avLst>
          </a:prstGeom>
          <a:solidFill>
            <a:srgbClr val="B854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2000" b="1">
                <a:solidFill>
                  <a:srgbClr val="FFFFFF"/>
                </a:solidFill>
              </a:rPr>
              <a:t>3  Associate</a:t>
            </a:r>
          </a:p>
        </p:txBody>
      </p:sp>
      <p:sp>
        <p:nvSpPr>
          <p:cNvPr id="98" name="Rectangle 97"/>
          <p:cNvSpPr/>
          <p:nvPr/>
        </p:nvSpPr>
        <p:spPr>
          <a:xfrm>
            <a:off x="6181792" y="2050000"/>
            <a:ext cx="2450000" cy="10500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600" b="0">
                <a:solidFill>
                  <a:srgbClr val="404040"/>
                </a:solidFill>
              </a:rPr>
              <a:t>match observations to map entries</a:t>
            </a:r>
          </a:p>
        </p:txBody>
      </p:sp>
      <p:cxnSp>
        <p:nvCxnSpPr>
          <p:cNvPr id="99" name="Connector 98"/>
          <p:cNvCxnSpPr/>
          <p:nvPr/>
        </p:nvCxnSpPr>
        <p:spPr>
          <a:xfrm>
            <a:off x="8651792" y="1750000"/>
            <a:ext cx="290000" cy="0"/>
          </a:xfrm>
          <a:prstGeom prst="line">
            <a:avLst/>
          </a:prstGeom>
          <a:ln w="25400">
            <a:solidFill>
              <a:srgbClr val="7F7F7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0" name="Rounded Rectangle 99"/>
          <p:cNvSpPr/>
          <p:nvPr/>
        </p:nvSpPr>
        <p:spPr>
          <a:xfrm>
            <a:off x="8961792" y="1450000"/>
            <a:ext cx="2450000" cy="600000"/>
          </a:xfrm>
          <a:prstGeom prst="roundRect">
            <a:avLst>
              <a:gd name="adj" fmla="val 12000"/>
            </a:avLst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2000" b="1">
                <a:solidFill>
                  <a:srgbClr val="FFFFFF"/>
                </a:solidFill>
              </a:rPr>
              <a:t>4  Update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8961792" y="2050000"/>
            <a:ext cx="2450000" cy="10500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600" b="0">
                <a:solidFill>
                  <a:srgbClr val="404040"/>
                </a:solidFill>
              </a:rPr>
              <a:t>correct pose </a:t>
            </a:r>
            <a:r>
              <a:rPr sz="1600" b="1">
                <a:solidFill>
                  <a:srgbClr val="404040"/>
                </a:solidFill>
              </a:rPr>
              <a:t>and</a:t>
            </a:r>
            <a:r>
              <a:rPr sz="1600" b="0">
                <a:solidFill>
                  <a:srgbClr val="404040"/>
                </a:solidFill>
              </a:rPr>
              <a:t> map;</a:t>
            </a:r>
          </a:p>
          <a:p>
            <a:pPr algn="ctr"/>
            <a:r>
              <a:rPr sz="1600" b="0">
                <a:solidFill>
                  <a:srgbClr val="404040"/>
                </a:solidFill>
              </a:rPr>
              <a:t>add new landmarks</a:t>
            </a:r>
          </a:p>
        </p:txBody>
      </p:sp>
      <p:cxnSp>
        <p:nvCxnSpPr>
          <p:cNvPr id="102" name="Connector 101"/>
          <p:cNvCxnSpPr/>
          <p:nvPr/>
        </p:nvCxnSpPr>
        <p:spPr>
          <a:xfrm>
            <a:off x="10186792" y="3130000"/>
            <a:ext cx="0" cy="290000"/>
          </a:xfrm>
          <a:prstGeom prst="line">
            <a:avLst/>
          </a:prstGeom>
          <a:ln w="25400"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Connector 102"/>
          <p:cNvCxnSpPr/>
          <p:nvPr/>
        </p:nvCxnSpPr>
        <p:spPr>
          <a:xfrm flipH="1">
            <a:off x="1846792" y="3420000"/>
            <a:ext cx="8340000" cy="0"/>
          </a:xfrm>
          <a:prstGeom prst="line">
            <a:avLst/>
          </a:prstGeom>
          <a:ln w="25400"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Connector 103"/>
          <p:cNvCxnSpPr/>
          <p:nvPr/>
        </p:nvCxnSpPr>
        <p:spPr>
          <a:xfrm flipV="1">
            <a:off x="1846792" y="3130000"/>
            <a:ext cx="0" cy="290000"/>
          </a:xfrm>
          <a:prstGeom prst="line">
            <a:avLst/>
          </a:prstGeom>
          <a:ln w="25400">
            <a:solidFill>
              <a:srgbClr val="7F7F7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5" name="TextBox 104"/>
          <p:cNvSpPr txBox="1"/>
          <p:nvPr/>
        </p:nvSpPr>
        <p:spPr>
          <a:xfrm>
            <a:off x="3621792" y="3470000"/>
            <a:ext cx="5200000" cy="4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ctr"/>
            <a:r>
              <a:rPr sz="1500" b="0" i="1">
                <a:solidFill>
                  <a:srgbClr val="7F7F7F"/>
                </a:solidFill>
              </a:rPr>
              <a:t>repeat at every time step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621792" y="4150000"/>
            <a:ext cx="10972800" cy="22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2100" b="0">
                <a:solidFill>
                  <a:srgbClr val="404040"/>
                </a:solidFill>
              </a:rPr>
              <a:t>Re-observing the </a:t>
            </a:r>
            <a:r>
              <a:rPr sz="2100" b="1">
                <a:solidFill>
                  <a:srgbClr val="404040"/>
                </a:solidFill>
              </a:rPr>
              <a:t>same landmark</a:t>
            </a:r>
            <a:r>
              <a:rPr sz="2100" b="0">
                <a:solidFill>
                  <a:srgbClr val="404040"/>
                </a:solidFill>
              </a:rPr>
              <a:t> from different poses links those poses through the map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2100" b="0">
                <a:solidFill>
                  <a:srgbClr val="404040"/>
                </a:solidFill>
              </a:rPr>
              <a:t>Pose uncertainty and map uncertainty are </a:t>
            </a:r>
            <a:r>
              <a:rPr sz="2100" b="1">
                <a:solidFill>
                  <a:srgbClr val="404040"/>
                </a:solidFill>
              </a:rPr>
              <a:t>coupled</a:t>
            </a:r>
            <a:r>
              <a:rPr sz="2100" b="0">
                <a:solidFill>
                  <a:srgbClr val="404040"/>
                </a:solidFill>
              </a:rPr>
              <a:t>: improving one improves the other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2100" b="0">
                <a:solidFill>
                  <a:srgbClr val="404040"/>
                </a:solidFill>
              </a:rPr>
              <a:t>This loop is the same for EKF-SLAM, FastSLAM, and graph SLAM; only the way the posterior is stored and updated differs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r>
              <a:t>Online vs. Full SLAM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9</a:t>
            </a:fld>
            <a:endParaRPr lang="en-US"/>
          </a:p>
        </p:txBody>
      </p:sp>
      <p:sp>
        <p:nvSpPr>
          <p:cNvPr id="91" name="TextBox 90"/>
          <p:cNvSpPr txBox="1"/>
          <p:nvPr/>
        </p:nvSpPr>
        <p:spPr>
          <a:xfrm>
            <a:off x="621792" y="1330000"/>
            <a:ext cx="10972800" cy="42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000" b="0">
                <a:solidFill>
                  <a:srgbClr val="404040"/>
                </a:solidFill>
              </a:rPr>
              <a:t>Given the controls u and the measurements z up to time t, estimate the map m and the vehicle pose(s) x</a:t>
            </a:r>
          </a:p>
        </p:txBody>
      </p:sp>
      <p:sp>
        <p:nvSpPr>
          <p:cNvPr id="92" name="Rectangle 91"/>
          <p:cNvSpPr/>
          <p:nvPr/>
        </p:nvSpPr>
        <p:spPr>
          <a:xfrm>
            <a:off x="621792" y="1900000"/>
            <a:ext cx="2300000" cy="800000"/>
          </a:xfrm>
          <a:prstGeom prst="rect">
            <a:avLst/>
          </a:prstGeom>
          <a:solidFill>
            <a:srgbClr val="121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900" b="1">
                <a:solidFill>
                  <a:srgbClr val="FFFFFF"/>
                </a:solidFill>
              </a:rPr>
              <a:t>Online SLAM</a:t>
            </a:r>
          </a:p>
          <a:p>
            <a:pPr algn="ctr"/>
            <a:r>
              <a:rPr sz="1900" b="1">
                <a:solidFill>
                  <a:srgbClr val="FFFFFF"/>
                </a:solidFill>
              </a:rPr>
              <a:t>(filtering)</a:t>
            </a:r>
          </a:p>
        </p:txBody>
      </p:sp>
      <p:pic>
        <p:nvPicPr>
          <p:cNvPr id="93" name="Picture 92" descr="eq_ee0d6f7b4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1792" y="2020000"/>
            <a:ext cx="3444480" cy="520000"/>
          </a:xfrm>
          <a:prstGeom prst="rect">
            <a:avLst/>
          </a:prstGeom>
        </p:spPr>
      </p:pic>
      <p:sp>
        <p:nvSpPr>
          <p:cNvPr id="94" name="TextBox 93"/>
          <p:cNvSpPr txBox="1"/>
          <p:nvPr/>
        </p:nvSpPr>
        <p:spPr>
          <a:xfrm>
            <a:off x="8121792" y="2000000"/>
            <a:ext cx="3400000" cy="7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600" b="0">
                <a:solidFill>
                  <a:srgbClr val="404040"/>
                </a:solidFill>
              </a:rPr>
              <a:t>only the </a:t>
            </a:r>
            <a:r>
              <a:rPr sz="1600" b="1">
                <a:solidFill>
                  <a:srgbClr val="404040"/>
                </a:solidFill>
              </a:rPr>
              <a:t>current</a:t>
            </a:r>
            <a:r>
              <a:rPr sz="1600" b="0">
                <a:solidFill>
                  <a:srgbClr val="404040"/>
                </a:solidFill>
              </a:rPr>
              <a:t> pose; past poses are integrated out</a:t>
            </a:r>
          </a:p>
          <a:p>
            <a:r>
              <a:rPr sz="1600" b="0">
                <a:solidFill>
                  <a:srgbClr val="404040"/>
                </a:solidFill>
              </a:rPr>
              <a:t>(EKF-SLAM, FastSLAM)</a:t>
            </a:r>
          </a:p>
        </p:txBody>
      </p:sp>
      <p:sp>
        <p:nvSpPr>
          <p:cNvPr id="95" name="Rectangle 94"/>
          <p:cNvSpPr/>
          <p:nvPr/>
        </p:nvSpPr>
        <p:spPr>
          <a:xfrm>
            <a:off x="621792" y="2950000"/>
            <a:ext cx="2300000" cy="800000"/>
          </a:xfrm>
          <a:prstGeom prst="rect">
            <a:avLst/>
          </a:prstGeom>
          <a:solidFill>
            <a:srgbClr val="1380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900" b="1">
                <a:solidFill>
                  <a:srgbClr val="FFFFFF"/>
                </a:solidFill>
              </a:rPr>
              <a:t>Full SLAM</a:t>
            </a:r>
          </a:p>
          <a:p>
            <a:pPr algn="ctr"/>
            <a:r>
              <a:rPr sz="1900" b="1">
                <a:solidFill>
                  <a:srgbClr val="FFFFFF"/>
                </a:solidFill>
              </a:rPr>
              <a:t>(smoothing)</a:t>
            </a:r>
          </a:p>
        </p:txBody>
      </p:sp>
      <p:pic>
        <p:nvPicPr>
          <p:cNvPr id="96" name="Picture 95" descr="eq_59e7ee897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1792" y="3070000"/>
            <a:ext cx="3781440" cy="520000"/>
          </a:xfrm>
          <a:prstGeom prst="rect">
            <a:avLst/>
          </a:prstGeom>
        </p:spPr>
      </p:pic>
      <p:sp>
        <p:nvSpPr>
          <p:cNvPr id="97" name="TextBox 96"/>
          <p:cNvSpPr txBox="1"/>
          <p:nvPr/>
        </p:nvSpPr>
        <p:spPr>
          <a:xfrm>
            <a:off x="8121792" y="3050000"/>
            <a:ext cx="3400000" cy="7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600" b="0">
                <a:solidFill>
                  <a:srgbClr val="404040"/>
                </a:solidFill>
              </a:rPr>
              <a:t>the </a:t>
            </a:r>
            <a:r>
              <a:rPr sz="1600" b="1">
                <a:solidFill>
                  <a:srgbClr val="404040"/>
                </a:solidFill>
              </a:rPr>
              <a:t>whole trajectory</a:t>
            </a:r>
          </a:p>
          <a:p>
            <a:r>
              <a:rPr sz="1600" b="0">
                <a:solidFill>
                  <a:srgbClr val="404040"/>
                </a:solidFill>
              </a:rPr>
              <a:t>(graph SLAM, bundle adjustment)</a:t>
            </a:r>
          </a:p>
        </p:txBody>
      </p:sp>
      <p:pic>
        <p:nvPicPr>
          <p:cNvPr id="98" name="Picture 97" descr="eq_6125376db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792" y="4050000"/>
            <a:ext cx="7966451" cy="480000"/>
          </a:xfrm>
          <a:prstGeom prst="rect">
            <a:avLst/>
          </a:prstGeom>
        </p:spPr>
      </p:pic>
      <p:sp>
        <p:nvSpPr>
          <p:cNvPr id="99" name="TextBox 98"/>
          <p:cNvSpPr txBox="1"/>
          <p:nvPr/>
        </p:nvSpPr>
        <p:spPr>
          <a:xfrm>
            <a:off x="621792" y="4750000"/>
            <a:ext cx="10972800" cy="17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1900" b="0">
                <a:solidFill>
                  <a:srgbClr val="404040"/>
                </a:solidFill>
              </a:rPr>
              <a:t>x = poses, m = map, u = controls (odometry), z = measurements; unknown </a:t>
            </a:r>
            <a:r>
              <a:rPr sz="1900" b="1">
                <a:solidFill>
                  <a:srgbClr val="404040"/>
                </a:solidFill>
              </a:rPr>
              <a:t>data association</a:t>
            </a:r>
            <a:r>
              <a:rPr sz="1900" b="0">
                <a:solidFill>
                  <a:srgbClr val="404040"/>
                </a:solidFill>
              </a:rPr>
              <a:t> c says which landmark each z belongs to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1900" b="0">
                <a:solidFill>
                  <a:srgbClr val="404040"/>
                </a:solidFill>
              </a:rPr>
              <a:t>Online SLAM is the full posterior with past poses integrated out; full SLAM keeps them and can revise them later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621792" y="6464808"/>
            <a:ext cx="8686800" cy="292608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000" b="0">
                <a:solidFill>
                  <a:srgbClr val="7F7F7F"/>
                </a:solidFill>
              </a:rPr>
              <a:t>Notation follows Thrun, Burgard, and Fox, Probabilistic Robotics, Ch. 10.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r>
              <a:t>SLAM as a Graphical Model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10</a:t>
            </a:fld>
            <a:endParaRPr lang="en-US"/>
          </a:p>
        </p:txBody>
      </p:sp>
      <p:sp>
        <p:nvSpPr>
          <p:cNvPr id="91" name="Oval 90"/>
          <p:cNvSpPr/>
          <p:nvPr/>
        </p:nvSpPr>
        <p:spPr>
          <a:xfrm>
            <a:off x="1480000" y="2480000"/>
            <a:ext cx="840000" cy="8400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4040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0">
                <a:solidFill>
                  <a:srgbClr val="404040"/>
                </a:solidFill>
              </a:rPr>
              <a:t>x₀</a:t>
            </a:r>
          </a:p>
        </p:txBody>
      </p:sp>
      <p:sp>
        <p:nvSpPr>
          <p:cNvPr id="92" name="Oval 91"/>
          <p:cNvSpPr/>
          <p:nvPr/>
        </p:nvSpPr>
        <p:spPr>
          <a:xfrm>
            <a:off x="3730000" y="2480000"/>
            <a:ext cx="840000" cy="8400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4040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0">
                <a:solidFill>
                  <a:srgbClr val="404040"/>
                </a:solidFill>
              </a:rPr>
              <a:t>x₁</a:t>
            </a:r>
          </a:p>
        </p:txBody>
      </p:sp>
      <p:cxnSp>
        <p:nvCxnSpPr>
          <p:cNvPr id="93" name="Connector 92"/>
          <p:cNvCxnSpPr/>
          <p:nvPr/>
        </p:nvCxnSpPr>
        <p:spPr>
          <a:xfrm>
            <a:off x="2330000" y="2900000"/>
            <a:ext cx="1390000" cy="0"/>
          </a:xfrm>
          <a:prstGeom prst="line">
            <a:avLst/>
          </a:prstGeom>
          <a:ln w="25400">
            <a:solidFill>
              <a:srgbClr val="40404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4" name="Oval 93"/>
          <p:cNvSpPr/>
          <p:nvPr/>
        </p:nvSpPr>
        <p:spPr>
          <a:xfrm>
            <a:off x="2645000" y="1370000"/>
            <a:ext cx="760000" cy="760000"/>
          </a:xfrm>
          <a:prstGeom prst="ellipse">
            <a:avLst/>
          </a:prstGeom>
          <a:solidFill>
            <a:srgbClr val="F2F2F2"/>
          </a:solidFill>
          <a:ln w="19050">
            <a:solidFill>
              <a:srgbClr val="4040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700" b="0">
                <a:solidFill>
                  <a:srgbClr val="404040"/>
                </a:solidFill>
              </a:rPr>
              <a:t>u₁</a:t>
            </a:r>
          </a:p>
        </p:txBody>
      </p:sp>
      <p:cxnSp>
        <p:nvCxnSpPr>
          <p:cNvPr id="95" name="Connector 94"/>
          <p:cNvCxnSpPr/>
          <p:nvPr/>
        </p:nvCxnSpPr>
        <p:spPr>
          <a:xfrm>
            <a:off x="3025000" y="2140000"/>
            <a:ext cx="0" cy="350000"/>
          </a:xfrm>
          <a:prstGeom prst="line">
            <a:avLst/>
          </a:prstGeom>
          <a:ln w="19050">
            <a:solidFill>
              <a:srgbClr val="40404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6" name="Oval 95"/>
          <p:cNvSpPr/>
          <p:nvPr/>
        </p:nvSpPr>
        <p:spPr>
          <a:xfrm>
            <a:off x="3770000" y="3870000"/>
            <a:ext cx="760000" cy="760000"/>
          </a:xfrm>
          <a:prstGeom prst="ellipse">
            <a:avLst/>
          </a:prstGeom>
          <a:solidFill>
            <a:srgbClr val="F2F2F2"/>
          </a:solidFill>
          <a:ln w="19050">
            <a:solidFill>
              <a:srgbClr val="4040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700" b="0">
                <a:solidFill>
                  <a:srgbClr val="404040"/>
                </a:solidFill>
              </a:rPr>
              <a:t>z₁</a:t>
            </a:r>
          </a:p>
        </p:txBody>
      </p:sp>
      <p:cxnSp>
        <p:nvCxnSpPr>
          <p:cNvPr id="97" name="Connector 96"/>
          <p:cNvCxnSpPr/>
          <p:nvPr/>
        </p:nvCxnSpPr>
        <p:spPr>
          <a:xfrm>
            <a:off x="4150000" y="3330000"/>
            <a:ext cx="0" cy="530000"/>
          </a:xfrm>
          <a:prstGeom prst="line">
            <a:avLst/>
          </a:prstGeom>
          <a:ln w="19050">
            <a:solidFill>
              <a:srgbClr val="40404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Oval 97"/>
          <p:cNvSpPr/>
          <p:nvPr/>
        </p:nvSpPr>
        <p:spPr>
          <a:xfrm>
            <a:off x="5980000" y="2480000"/>
            <a:ext cx="840000" cy="8400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4040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0">
                <a:solidFill>
                  <a:srgbClr val="404040"/>
                </a:solidFill>
              </a:rPr>
              <a:t>x₂</a:t>
            </a:r>
          </a:p>
        </p:txBody>
      </p:sp>
      <p:cxnSp>
        <p:nvCxnSpPr>
          <p:cNvPr id="99" name="Connector 98"/>
          <p:cNvCxnSpPr/>
          <p:nvPr/>
        </p:nvCxnSpPr>
        <p:spPr>
          <a:xfrm>
            <a:off x="4580000" y="2900000"/>
            <a:ext cx="1390000" cy="0"/>
          </a:xfrm>
          <a:prstGeom prst="line">
            <a:avLst/>
          </a:prstGeom>
          <a:ln w="25400">
            <a:solidFill>
              <a:srgbClr val="40404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0" name="Oval 99"/>
          <p:cNvSpPr/>
          <p:nvPr/>
        </p:nvSpPr>
        <p:spPr>
          <a:xfrm>
            <a:off x="4895000" y="1370000"/>
            <a:ext cx="760000" cy="760000"/>
          </a:xfrm>
          <a:prstGeom prst="ellipse">
            <a:avLst/>
          </a:prstGeom>
          <a:solidFill>
            <a:srgbClr val="F2F2F2"/>
          </a:solidFill>
          <a:ln w="19050">
            <a:solidFill>
              <a:srgbClr val="4040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700" b="0">
                <a:solidFill>
                  <a:srgbClr val="404040"/>
                </a:solidFill>
              </a:rPr>
              <a:t>u₂</a:t>
            </a:r>
          </a:p>
        </p:txBody>
      </p:sp>
      <p:cxnSp>
        <p:nvCxnSpPr>
          <p:cNvPr id="101" name="Connector 100"/>
          <p:cNvCxnSpPr/>
          <p:nvPr/>
        </p:nvCxnSpPr>
        <p:spPr>
          <a:xfrm>
            <a:off x="5275000" y="2140000"/>
            <a:ext cx="0" cy="350000"/>
          </a:xfrm>
          <a:prstGeom prst="line">
            <a:avLst/>
          </a:prstGeom>
          <a:ln w="19050">
            <a:solidFill>
              <a:srgbClr val="40404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2" name="Oval 101"/>
          <p:cNvSpPr/>
          <p:nvPr/>
        </p:nvSpPr>
        <p:spPr>
          <a:xfrm>
            <a:off x="6020000" y="3870000"/>
            <a:ext cx="760000" cy="760000"/>
          </a:xfrm>
          <a:prstGeom prst="ellipse">
            <a:avLst/>
          </a:prstGeom>
          <a:solidFill>
            <a:srgbClr val="F2F2F2"/>
          </a:solidFill>
          <a:ln w="19050">
            <a:solidFill>
              <a:srgbClr val="4040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700" b="0">
                <a:solidFill>
                  <a:srgbClr val="404040"/>
                </a:solidFill>
              </a:rPr>
              <a:t>z₂</a:t>
            </a:r>
          </a:p>
        </p:txBody>
      </p:sp>
      <p:cxnSp>
        <p:nvCxnSpPr>
          <p:cNvPr id="103" name="Connector 102"/>
          <p:cNvCxnSpPr/>
          <p:nvPr/>
        </p:nvCxnSpPr>
        <p:spPr>
          <a:xfrm>
            <a:off x="6400000" y="3330000"/>
            <a:ext cx="0" cy="530000"/>
          </a:xfrm>
          <a:prstGeom prst="line">
            <a:avLst/>
          </a:prstGeom>
          <a:ln w="19050">
            <a:solidFill>
              <a:srgbClr val="40404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4" name="Oval 103"/>
          <p:cNvSpPr/>
          <p:nvPr/>
        </p:nvSpPr>
        <p:spPr>
          <a:xfrm>
            <a:off x="8230000" y="2480000"/>
            <a:ext cx="840000" cy="8400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4040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0">
                <a:solidFill>
                  <a:srgbClr val="404040"/>
                </a:solidFill>
              </a:rPr>
              <a:t>x₃</a:t>
            </a:r>
          </a:p>
        </p:txBody>
      </p:sp>
      <p:cxnSp>
        <p:nvCxnSpPr>
          <p:cNvPr id="105" name="Connector 104"/>
          <p:cNvCxnSpPr/>
          <p:nvPr/>
        </p:nvCxnSpPr>
        <p:spPr>
          <a:xfrm>
            <a:off x="6830000" y="2900000"/>
            <a:ext cx="1390000" cy="0"/>
          </a:xfrm>
          <a:prstGeom prst="line">
            <a:avLst/>
          </a:prstGeom>
          <a:ln w="25400">
            <a:solidFill>
              <a:srgbClr val="40404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6" name="Oval 105"/>
          <p:cNvSpPr/>
          <p:nvPr/>
        </p:nvSpPr>
        <p:spPr>
          <a:xfrm>
            <a:off x="7145000" y="1370000"/>
            <a:ext cx="760000" cy="760000"/>
          </a:xfrm>
          <a:prstGeom prst="ellipse">
            <a:avLst/>
          </a:prstGeom>
          <a:solidFill>
            <a:srgbClr val="F2F2F2"/>
          </a:solidFill>
          <a:ln w="19050">
            <a:solidFill>
              <a:srgbClr val="4040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700" b="0">
                <a:solidFill>
                  <a:srgbClr val="404040"/>
                </a:solidFill>
              </a:rPr>
              <a:t>u₃</a:t>
            </a:r>
          </a:p>
        </p:txBody>
      </p:sp>
      <p:cxnSp>
        <p:nvCxnSpPr>
          <p:cNvPr id="107" name="Connector 106"/>
          <p:cNvCxnSpPr/>
          <p:nvPr/>
        </p:nvCxnSpPr>
        <p:spPr>
          <a:xfrm>
            <a:off x="7525000" y="2140000"/>
            <a:ext cx="0" cy="350000"/>
          </a:xfrm>
          <a:prstGeom prst="line">
            <a:avLst/>
          </a:prstGeom>
          <a:ln w="19050">
            <a:solidFill>
              <a:srgbClr val="40404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Oval 107"/>
          <p:cNvSpPr/>
          <p:nvPr/>
        </p:nvSpPr>
        <p:spPr>
          <a:xfrm>
            <a:off x="8270000" y="3870000"/>
            <a:ext cx="760000" cy="760000"/>
          </a:xfrm>
          <a:prstGeom prst="ellipse">
            <a:avLst/>
          </a:prstGeom>
          <a:solidFill>
            <a:srgbClr val="F2F2F2"/>
          </a:solidFill>
          <a:ln w="19050">
            <a:solidFill>
              <a:srgbClr val="4040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700" b="0">
                <a:solidFill>
                  <a:srgbClr val="404040"/>
                </a:solidFill>
              </a:rPr>
              <a:t>z₃</a:t>
            </a:r>
          </a:p>
        </p:txBody>
      </p:sp>
      <p:cxnSp>
        <p:nvCxnSpPr>
          <p:cNvPr id="109" name="Connector 108"/>
          <p:cNvCxnSpPr/>
          <p:nvPr/>
        </p:nvCxnSpPr>
        <p:spPr>
          <a:xfrm>
            <a:off x="8650000" y="3330000"/>
            <a:ext cx="0" cy="530000"/>
          </a:xfrm>
          <a:prstGeom prst="line">
            <a:avLst/>
          </a:prstGeom>
          <a:ln w="19050">
            <a:solidFill>
              <a:srgbClr val="40404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0" name="Oval 109"/>
          <p:cNvSpPr/>
          <p:nvPr/>
        </p:nvSpPr>
        <p:spPr>
          <a:xfrm>
            <a:off x="5570000" y="5020000"/>
            <a:ext cx="860000" cy="860000"/>
          </a:xfrm>
          <a:prstGeom prst="ellipse">
            <a:avLst/>
          </a:prstGeom>
          <a:solidFill>
            <a:srgbClr val="FBE5D6"/>
          </a:solidFill>
          <a:ln w="19050">
            <a:solidFill>
              <a:srgbClr val="B854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0">
                <a:solidFill>
                  <a:srgbClr val="404040"/>
                </a:solidFill>
              </a:rPr>
              <a:t>m</a:t>
            </a:r>
          </a:p>
        </p:txBody>
      </p:sp>
      <p:cxnSp>
        <p:nvCxnSpPr>
          <p:cNvPr id="111" name="Connector 110"/>
          <p:cNvCxnSpPr/>
          <p:nvPr/>
        </p:nvCxnSpPr>
        <p:spPr>
          <a:xfrm flipH="1" flipV="1">
            <a:off x="4372000" y="4640000"/>
            <a:ext cx="1165500" cy="440000"/>
          </a:xfrm>
          <a:prstGeom prst="line">
            <a:avLst/>
          </a:prstGeom>
          <a:ln w="19050">
            <a:solidFill>
              <a:srgbClr val="B8541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" name="Connector 111"/>
          <p:cNvCxnSpPr/>
          <p:nvPr/>
        </p:nvCxnSpPr>
        <p:spPr>
          <a:xfrm flipV="1">
            <a:off x="6100000" y="4640000"/>
            <a:ext cx="252000" cy="440000"/>
          </a:xfrm>
          <a:prstGeom prst="line">
            <a:avLst/>
          </a:prstGeom>
          <a:ln w="19050">
            <a:solidFill>
              <a:srgbClr val="B8541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Connector 112"/>
          <p:cNvCxnSpPr/>
          <p:nvPr/>
        </p:nvCxnSpPr>
        <p:spPr>
          <a:xfrm flipV="1">
            <a:off x="6662500" y="4640000"/>
            <a:ext cx="1669500" cy="440000"/>
          </a:xfrm>
          <a:prstGeom prst="line">
            <a:avLst/>
          </a:prstGeom>
          <a:ln w="19050">
            <a:solidFill>
              <a:srgbClr val="B8541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8800000" y="1450000"/>
            <a:ext cx="2800000" cy="7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500" b="0" i="1">
                <a:solidFill>
                  <a:srgbClr val="7F7F7F"/>
                </a:solidFill>
              </a:rPr>
              <a:t>shaded = observed</a:t>
            </a:r>
          </a:p>
          <a:p>
            <a:r>
              <a:rPr sz="1500" b="0" i="1">
                <a:solidFill>
                  <a:srgbClr val="7F7F7F"/>
                </a:solidFill>
              </a:rPr>
              <a:t>(controls, measurements)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8800000" y="5100000"/>
            <a:ext cx="2900000" cy="9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500" b="1">
                <a:solidFill>
                  <a:srgbClr val="B85410"/>
                </a:solidFill>
              </a:rPr>
              <a:t>m</a:t>
            </a:r>
            <a:r>
              <a:rPr sz="1500" b="0">
                <a:solidFill>
                  <a:srgbClr val="B85410"/>
                </a:solidFill>
              </a:rPr>
              <a:t> is shared by all measurements: this is what couples the poses together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621792" y="5300000"/>
            <a:ext cx="4800000" cy="8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500" b="0" i="1">
                <a:solidFill>
                  <a:srgbClr val="7F7F7F"/>
                </a:solidFill>
              </a:rPr>
              <a:t>Markov assumption: the pose at time t depends only on the previous pose and the latest control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r>
              <a:t>Motion and Measurement Models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11</a:t>
            </a:fld>
            <a:endParaRPr lang="en-US"/>
          </a:p>
        </p:txBody>
      </p:sp>
      <p:sp>
        <p:nvSpPr>
          <p:cNvPr id="91" name="TextBox 90"/>
          <p:cNvSpPr txBox="1"/>
          <p:nvPr/>
        </p:nvSpPr>
        <p:spPr>
          <a:xfrm>
            <a:off x="621792" y="1330000"/>
            <a:ext cx="10972800" cy="4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000" b="1">
                <a:solidFill>
                  <a:srgbClr val="404040"/>
                </a:solidFill>
              </a:rPr>
              <a:t>Motion model</a:t>
            </a:r>
            <a:r>
              <a:rPr sz="2000" b="0">
                <a:solidFill>
                  <a:srgbClr val="404040"/>
                </a:solidFill>
              </a:rPr>
              <a:t> from odometry u = (v, ω), with Gaussian noise of covariance R:</a:t>
            </a:r>
          </a:p>
        </p:txBody>
      </p:sp>
      <p:pic>
        <p:nvPicPr>
          <p:cNvPr id="92" name="Picture 91" descr="eq_61acc402c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" y="1850000"/>
            <a:ext cx="11132038" cy="450000"/>
          </a:xfrm>
          <a:prstGeom prst="rect">
            <a:avLst/>
          </a:prstGeom>
        </p:spPr>
      </p:pic>
      <p:sp>
        <p:nvSpPr>
          <p:cNvPr id="93" name="TextBox 92"/>
          <p:cNvSpPr txBox="1"/>
          <p:nvPr/>
        </p:nvSpPr>
        <p:spPr>
          <a:xfrm>
            <a:off x="621792" y="2750000"/>
            <a:ext cx="10972800" cy="4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000" b="1">
                <a:solidFill>
                  <a:srgbClr val="404040"/>
                </a:solidFill>
              </a:rPr>
              <a:t>Measurement model</a:t>
            </a:r>
            <a:r>
              <a:rPr sz="2000" b="0">
                <a:solidFill>
                  <a:srgbClr val="404040"/>
                </a:solidFill>
              </a:rPr>
              <a:t>: range-bearing to landmark (m_x, m_y), with noise covariance Q:</a:t>
            </a:r>
          </a:p>
        </p:txBody>
      </p:sp>
      <p:pic>
        <p:nvPicPr>
          <p:cNvPr id="94" name="Picture 93" descr="eq_a6d329776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" y="3250000"/>
            <a:ext cx="10009846" cy="480000"/>
          </a:xfrm>
          <a:prstGeom prst="rect">
            <a:avLst/>
          </a:prstGeom>
        </p:spPr>
      </p:pic>
      <p:sp>
        <p:nvSpPr>
          <p:cNvPr id="95" name="TextBox 94"/>
          <p:cNvSpPr txBox="1"/>
          <p:nvPr/>
        </p:nvSpPr>
        <p:spPr>
          <a:xfrm>
            <a:off x="621792" y="4000000"/>
            <a:ext cx="10972800" cy="23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2000" b="0">
                <a:solidFill>
                  <a:srgbClr val="404040"/>
                </a:solidFill>
              </a:rPr>
              <a:t>Both models are </a:t>
            </a:r>
            <a:r>
              <a:rPr sz="2000" b="1">
                <a:solidFill>
                  <a:srgbClr val="404040"/>
                </a:solidFill>
              </a:rPr>
              <a:t>nonlinear</a:t>
            </a:r>
            <a:r>
              <a:rPr sz="2000" b="0">
                <a:solidFill>
                  <a:srgbClr val="404040"/>
                </a:solidFill>
              </a:rPr>
              <a:t>, so the Kalman filter must be linearized (EKF) or replaced by particles or least squares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2000" b="0">
                <a:solidFill>
                  <a:srgbClr val="404040"/>
                </a:solidFill>
              </a:rPr>
              <a:t>Other sensors give other h(·): camera pixel (u, v), LiDAR scan-to-map overlap, GNSS position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2000" b="0">
                <a:solidFill>
                  <a:srgbClr val="404040"/>
                </a:solidFill>
              </a:rPr>
              <a:t>Noise covariances R and Q come from datasheets or calibration; wrong values make the filter over- or under-confident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2000" b="0">
                <a:solidFill>
                  <a:srgbClr val="404040"/>
                </a:solidFill>
              </a:rPr>
              <a:t>Heading noise in R is the dominant source of drift (see the simulation on slide 7)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r>
              <a:t>What Is a Map?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12</a:t>
            </a:fld>
            <a:endParaRPr lang="en-US"/>
          </a:p>
        </p:txBody>
      </p:sp>
      <p:pic>
        <p:nvPicPr>
          <p:cNvPr id="91" name="Picture 90" descr="map_typ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" y="1705069"/>
            <a:ext cx="10972800" cy="2089860"/>
          </a:xfrm>
          <a:prstGeom prst="rect">
            <a:avLst/>
          </a:prstGeom>
        </p:spPr>
      </p:pic>
      <p:sp>
        <p:nvSpPr>
          <p:cNvPr id="92" name="TextBox 91"/>
          <p:cNvSpPr txBox="1"/>
          <p:nvPr/>
        </p:nvSpPr>
        <p:spPr>
          <a:xfrm>
            <a:off x="621792" y="4250000"/>
            <a:ext cx="10972800" cy="215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1900" b="1">
                <a:solidFill>
                  <a:srgbClr val="404040"/>
                </a:solidFill>
              </a:rPr>
              <a:t>Landmark map</a:t>
            </a:r>
            <a:r>
              <a:rPr sz="1900" b="0">
                <a:solidFill>
                  <a:srgbClr val="404040"/>
                </a:solidFill>
              </a:rPr>
              <a:t>: sparse list of (id, x, y); used by EKF-SLAM and FastSLAM; needs a feature extractor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1900" b="1">
                <a:solidFill>
                  <a:srgbClr val="404040"/>
                </a:solidFill>
              </a:rPr>
              <a:t>Occupancy grid</a:t>
            </a:r>
            <a:r>
              <a:rPr sz="1900" b="0">
                <a:solidFill>
                  <a:srgbClr val="404040"/>
                </a:solidFill>
              </a:rPr>
              <a:t>: free / occupied / unknown per cell; used by planners; memory grows with the area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1900" b="1">
                <a:solidFill>
                  <a:srgbClr val="404040"/>
                </a:solidFill>
              </a:rPr>
              <a:t>Point-cloud map</a:t>
            </a:r>
            <a:r>
              <a:rPr sz="1900" b="0">
                <a:solidFill>
                  <a:srgbClr val="404040"/>
                </a:solidFill>
              </a:rPr>
              <a:t>: dense 3D points; used for scan-matching localization (ICP, NDT, see L6)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1900" b="1">
                <a:solidFill>
                  <a:srgbClr val="404040"/>
                </a:solidFill>
              </a:rPr>
              <a:t>HD vector map</a:t>
            </a:r>
            <a:r>
              <a:rPr sz="1900" b="0">
                <a:solidFill>
                  <a:srgbClr val="404040"/>
                </a:solidFill>
              </a:rPr>
              <a:t>: lanes, boundaries, signs; built offline with SLAM plus annotation (see L1.2)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21792" y="6464808"/>
            <a:ext cx="8686800" cy="292608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000" b="0">
                <a:solidFill>
                  <a:srgbClr val="7F7F7F"/>
                </a:solidFill>
              </a:rPr>
              <a:t>Original synthetic scene (top view).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r>
              <a:t>Three Families of SLAM Back-Ends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13</a:t>
            </a:fld>
            <a:endParaRPr lang="en-US"/>
          </a:p>
        </p:txBody>
      </p:sp>
      <p:graphicFrame>
        <p:nvGraphicFramePr>
          <p:cNvPr id="91" name="Table 90"/>
          <p:cNvGraphicFramePr>
            <a:graphicFrameLocks noGrp="1"/>
          </p:cNvGraphicFramePr>
          <p:nvPr/>
        </p:nvGraphicFramePr>
        <p:xfrm>
          <a:off x="621792" y="1400000"/>
          <a:ext cx="10970000" cy="456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1500000"/>
                <a:gridCol w="3150000"/>
                <a:gridCol w="3150000"/>
                <a:gridCol w="3170000"/>
              </a:tblGrid>
              <a:tr h="760000">
                <a:tc>
                  <a:txBody>
                    <a:bodyPr wrap="square"/>
                    <a:lstStyle/>
                    <a:p>
                      <a:pPr algn="ctr"/>
                    </a:p>
                  </a:txBody>
                  <a:tcPr marL="64000" marR="64000" marT="28000" marB="28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500" b="1">
                          <a:solidFill>
                            <a:srgbClr val="404040"/>
                          </a:solidFill>
                        </a:rPr>
                        <a:t>Kalman filter</a:t>
                      </a:r>
                    </a:p>
                    <a:p>
                      <a:pPr algn="l"/>
                      <a:r>
                        <a:rPr sz="1500" b="1">
                          <a:solidFill>
                            <a:srgbClr val="404040"/>
                          </a:solidFill>
                        </a:rPr>
                        <a:t>(EKF-SLAM)</a:t>
                      </a:r>
                    </a:p>
                  </a:txBody>
                  <a:tcPr marL="64000" marR="64000" marT="28000" marB="28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500" b="1">
                          <a:solidFill>
                            <a:srgbClr val="404040"/>
                          </a:solidFill>
                        </a:rPr>
                        <a:t>Particle filter</a:t>
                      </a:r>
                    </a:p>
                    <a:p>
                      <a:pPr algn="l"/>
                      <a:r>
                        <a:rPr sz="1500" b="1">
                          <a:solidFill>
                            <a:srgbClr val="404040"/>
                          </a:solidFill>
                        </a:rPr>
                        <a:t>(FastSLAM)</a:t>
                      </a:r>
                    </a:p>
                  </a:txBody>
                  <a:tcPr marL="64000" marR="64000" marT="28000" marB="28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500" b="1">
                          <a:solidFill>
                            <a:srgbClr val="404040"/>
                          </a:solidFill>
                        </a:rPr>
                        <a:t>Graph optimization</a:t>
                      </a:r>
                    </a:p>
                    <a:p>
                      <a:pPr algn="l"/>
                      <a:r>
                        <a:rPr sz="1500" b="1">
                          <a:solidFill>
                            <a:srgbClr val="404040"/>
                          </a:solidFill>
                        </a:rPr>
                        <a:t>(pose / factor graph)</a:t>
                      </a:r>
                    </a:p>
                  </a:txBody>
                  <a:tcPr marL="64000" marR="64000" marT="28000" marB="28000" anchor="ctr">
                    <a:solidFill>
                      <a:srgbClr val="F2F2F2"/>
                    </a:solidFill>
                  </a:tcPr>
                </a:tc>
              </a:tr>
              <a:tr h="760000">
                <a:tc>
                  <a:txBody>
                    <a:bodyPr wrap="square"/>
                    <a:lstStyle/>
                    <a:p>
                      <a:pPr algn="ctr"/>
                      <a:r>
                        <a:rPr sz="1500" b="1">
                          <a:solidFill>
                            <a:srgbClr val="404040"/>
                          </a:solidFill>
                        </a:rPr>
                        <a:t>Posterior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500" b="0">
                          <a:solidFill>
                            <a:srgbClr val="404040"/>
                          </a:solidFill>
                        </a:rPr>
                        <a:t>one Gaussian over pose and map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500" b="0">
                          <a:solidFill>
                            <a:srgbClr val="404040"/>
                          </a:solidFill>
                        </a:rPr>
                        <a:t>samples of the path; one small Gaussian per landmark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500" b="0">
                          <a:solidFill>
                            <a:srgbClr val="404040"/>
                          </a:solidFill>
                        </a:rPr>
                        <a:t>whole trajectory (full SLAM)</a:t>
                      </a:r>
                    </a:p>
                  </a:txBody>
                  <a:tcPr marL="64000" marR="64000" marT="28000" marB="28000" anchor="ctr"/>
                </a:tc>
              </a:tr>
              <a:tr h="760000">
                <a:tc>
                  <a:txBody>
                    <a:bodyPr wrap="square"/>
                    <a:lstStyle/>
                    <a:p>
                      <a:pPr algn="ctr"/>
                      <a:r>
                        <a:rPr sz="1500" b="1">
                          <a:solidFill>
                            <a:srgbClr val="404040"/>
                          </a:solidFill>
                        </a:rPr>
                        <a:t>Update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500" b="0">
                          <a:solidFill>
                            <a:srgbClr val="404040"/>
                          </a:solidFill>
                        </a:rPr>
                        <a:t>online, recursive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500" b="0">
                          <a:solidFill>
                            <a:srgbClr val="404040"/>
                          </a:solidFill>
                        </a:rPr>
                        <a:t>online, recursive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500" b="0">
                          <a:solidFill>
                            <a:srgbClr val="404040"/>
                          </a:solidFill>
                        </a:rPr>
                        <a:t>batch or incremental least squares</a:t>
                      </a:r>
                    </a:p>
                  </a:txBody>
                  <a:tcPr marL="64000" marR="64000" marT="28000" marB="28000" anchor="ctr"/>
                </a:tc>
              </a:tr>
              <a:tr h="760000">
                <a:tc>
                  <a:txBody>
                    <a:bodyPr wrap="square"/>
                    <a:lstStyle/>
                    <a:p>
                      <a:pPr algn="ctr"/>
                      <a:r>
                        <a:rPr sz="1500" b="1">
                          <a:solidFill>
                            <a:srgbClr val="404040"/>
                          </a:solidFill>
                        </a:rPr>
                        <a:t>Strength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500" b="0">
                          <a:solidFill>
                            <a:srgbClr val="404040"/>
                          </a:solidFill>
                        </a:rPr>
                        <a:t>simple; uncertainty explicit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500" b="0">
                          <a:solidFill>
                            <a:srgbClr val="404040"/>
                          </a:solidFill>
                        </a:rPr>
                        <a:t>handles non-Gaussian pose; per-particle data association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500" b="0">
                          <a:solidFill>
                            <a:srgbClr val="404040"/>
                          </a:solidFill>
                        </a:rPr>
                        <a:t>accurate; sparse; can revise the past</a:t>
                      </a:r>
                    </a:p>
                  </a:txBody>
                  <a:tcPr marL="64000" marR="64000" marT="28000" marB="28000" anchor="ctr"/>
                </a:tc>
              </a:tr>
              <a:tr h="760000">
                <a:tc>
                  <a:txBody>
                    <a:bodyPr wrap="square"/>
                    <a:lstStyle/>
                    <a:p>
                      <a:pPr algn="ctr"/>
                      <a:r>
                        <a:rPr sz="1500" b="1">
                          <a:solidFill>
                            <a:srgbClr val="404040"/>
                          </a:solidFill>
                        </a:rPr>
                        <a:t>Weakness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500" b="0">
                          <a:solidFill>
                            <a:srgbClr val="404040"/>
                          </a:solidFill>
                        </a:rPr>
                        <a:t>O(N²) cost; linearization errors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500" b="0">
                          <a:solidFill>
                            <a:srgbClr val="404040"/>
                          </a:solidFill>
                        </a:rPr>
                        <a:t>needs many particles; path depletion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500" b="0">
                          <a:solidFill>
                            <a:srgbClr val="404040"/>
                          </a:solidFill>
                        </a:rPr>
                        <a:t>needs a good initial guess and loop detection</a:t>
                      </a:r>
                    </a:p>
                  </a:txBody>
                  <a:tcPr marL="64000" marR="64000" marT="28000" marB="28000" anchor="ctr"/>
                </a:tc>
              </a:tr>
              <a:tr h="760000">
                <a:tc>
                  <a:txBody>
                    <a:bodyPr wrap="square"/>
                    <a:lstStyle/>
                    <a:p>
                      <a:pPr algn="ctr"/>
                      <a:r>
                        <a:rPr sz="1500" b="1">
                          <a:solidFill>
                            <a:srgbClr val="404040"/>
                          </a:solidFill>
                        </a:rPr>
                        <a:t>Today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500" b="0">
                          <a:solidFill>
                            <a:srgbClr val="404040"/>
                          </a:solidFill>
                        </a:rPr>
                        <a:t>teaching, small maps, sensor fusion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500" b="0">
                          <a:solidFill>
                            <a:srgbClr val="404040"/>
                          </a:solidFill>
                        </a:rPr>
                        <a:t>grid mapping (GMapping)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500" b="0">
                          <a:solidFill>
                            <a:srgbClr val="404040"/>
                          </a:solidFill>
                        </a:rPr>
                        <a:t>most modern visual and LiDAR SLAM</a:t>
                      </a:r>
                    </a:p>
                  </a:txBody>
                  <a:tcPr marL="64000" marR="64000" marT="28000" marB="28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pPr algn="ctr"/>
            <a:r>
              <a:rPr sz="4000">
                <a:solidFill>
                  <a:srgbClr val="FF0000"/>
                </a:solidFill>
              </a:rPr>
              <a:t>Part 2: Filtering SLAM (EKF)</a:t>
            </a:r>
          </a:p>
        </p:txBody>
      </p:sp>
      <p:pic>
        <p:nvPicPr>
          <p:cNvPr id="3" name="Picture 2" descr="ekf_ma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4796" y="1250000"/>
            <a:ext cx="4030406" cy="445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21792" y="5806440"/>
            <a:ext cx="10972800" cy="4572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ctr"/>
            <a:r>
              <a:rPr sz="1800" b="0">
                <a:solidFill>
                  <a:srgbClr val="7F7F7F"/>
                </a:solidFill>
              </a:rPr>
              <a:t>Bayes filter  |  EKF-SLAM  |  worked example  |  data association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r>
              <a:t>Bayes Filter Recap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1792" y="1325880"/>
            <a:ext cx="10972800" cy="2200000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sz="2200" b="0"/>
              <a:t>Keep a </a:t>
            </a:r>
            <a:r>
              <a:rPr sz="2200" b="1"/>
              <a:t>belief</a:t>
            </a:r>
            <a:r>
              <a:rPr sz="2200" b="0"/>
              <a:t> over the state; update it recursively with two steps</a:t>
            </a:r>
          </a:p>
          <a:p>
            <a:pPr>
              <a:spcBef>
                <a:spcPts val="600"/>
              </a:spcBef>
            </a:pPr>
            <a:r>
              <a:rPr sz="2200" b="1"/>
              <a:t>Predict</a:t>
            </a:r>
            <a:r>
              <a:rPr sz="2200" b="0"/>
              <a:t>: push the belief through the motion model (uncertainty grows)</a:t>
            </a:r>
          </a:p>
          <a:p>
            <a:pPr>
              <a:spcBef>
                <a:spcPts val="600"/>
              </a:spcBef>
            </a:pPr>
            <a:r>
              <a:rPr sz="2200" b="1"/>
              <a:t>Correct</a:t>
            </a:r>
            <a:r>
              <a:rPr sz="2200" b="0"/>
              <a:t>: multiply by the measurement likelihood and normalize (uncertainty shrinks)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15</a:t>
            </a:fld>
            <a:endParaRPr lang="en-US"/>
          </a:p>
        </p:txBody>
      </p:sp>
      <p:pic>
        <p:nvPicPr>
          <p:cNvPr id="91" name="Picture 90" descr="eq_5739db25b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1792" y="3400000"/>
            <a:ext cx="6279393" cy="520000"/>
          </a:xfrm>
          <a:prstGeom prst="rect">
            <a:avLst/>
          </a:prstGeom>
        </p:spPr>
      </p:pic>
      <p:pic>
        <p:nvPicPr>
          <p:cNvPr id="92" name="Picture 91" descr="eq_9c46c1c10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1792" y="4200000"/>
            <a:ext cx="4099672" cy="480000"/>
          </a:xfrm>
          <a:prstGeom prst="rect">
            <a:avLst/>
          </a:prstGeom>
        </p:spPr>
      </p:pic>
      <p:sp>
        <p:nvSpPr>
          <p:cNvPr id="93" name="TextBox 92"/>
          <p:cNvSpPr txBox="1"/>
          <p:nvPr/>
        </p:nvSpPr>
        <p:spPr>
          <a:xfrm>
            <a:off x="621792" y="5000000"/>
            <a:ext cx="10972800" cy="12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900" b="0">
                <a:solidFill>
                  <a:srgbClr val="404040"/>
                </a:solidFill>
              </a:rPr>
              <a:t>For linear-Gaussian models this is the </a:t>
            </a:r>
            <a:r>
              <a:rPr sz="1900" b="1">
                <a:solidFill>
                  <a:srgbClr val="404040"/>
                </a:solidFill>
              </a:rPr>
              <a:t>Kalman filter</a:t>
            </a:r>
            <a:r>
              <a:rPr sz="1900" b="0">
                <a:solidFill>
                  <a:srgbClr val="404040"/>
                </a:solidFill>
              </a:rPr>
              <a:t>; with Jacobians of g and h it becomes the </a:t>
            </a:r>
            <a:r>
              <a:rPr sz="1900" b="1">
                <a:solidFill>
                  <a:srgbClr val="404040"/>
                </a:solidFill>
              </a:rPr>
              <a:t>EKF</a:t>
            </a:r>
            <a:r>
              <a:rPr sz="1900" b="0">
                <a:solidFill>
                  <a:srgbClr val="404040"/>
                </a:solidFill>
              </a:rPr>
              <a:t>, the same filter used for object tracking in L6. In SLAM the state simply contains the map as well.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r>
              <a:t>EKF Recap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16</a:t>
            </a:fld>
            <a:endParaRPr lang="en-US"/>
          </a:p>
        </p:txBody>
      </p:sp>
      <p:sp>
        <p:nvSpPr>
          <p:cNvPr id="91" name="TextBox 90"/>
          <p:cNvSpPr txBox="1"/>
          <p:nvPr/>
        </p:nvSpPr>
        <p:spPr>
          <a:xfrm>
            <a:off x="621792" y="1330000"/>
            <a:ext cx="10972800" cy="4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900" b="0">
                <a:solidFill>
                  <a:srgbClr val="404040"/>
                </a:solidFill>
              </a:rPr>
              <a:t>State μ, covariance Σ. Motion g with Jacobian G; measurement h with Jacobian H; noise covariances R, Q.</a:t>
            </a:r>
          </a:p>
        </p:txBody>
      </p:sp>
      <p:sp>
        <p:nvSpPr>
          <p:cNvPr id="92" name="Rectangle 91"/>
          <p:cNvSpPr/>
          <p:nvPr/>
        </p:nvSpPr>
        <p:spPr>
          <a:xfrm>
            <a:off x="621792" y="1900000"/>
            <a:ext cx="5300000" cy="500000"/>
          </a:xfrm>
          <a:prstGeom prst="rect">
            <a:avLst/>
          </a:prstGeom>
          <a:solidFill>
            <a:srgbClr val="121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2000" b="1">
                <a:solidFill>
                  <a:srgbClr val="FFFFFF"/>
                </a:solidFill>
              </a:rPr>
              <a:t>Predict</a:t>
            </a:r>
          </a:p>
        </p:txBody>
      </p:sp>
      <p:pic>
        <p:nvPicPr>
          <p:cNvPr id="93" name="Picture 92" descr="eq_73eb71a6e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792" y="2550000"/>
            <a:ext cx="2149189" cy="420000"/>
          </a:xfrm>
          <a:prstGeom prst="rect">
            <a:avLst/>
          </a:prstGeom>
        </p:spPr>
      </p:pic>
      <p:pic>
        <p:nvPicPr>
          <p:cNvPr id="94" name="Picture 93" descr="eq_9983751c7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92" y="3150000"/>
            <a:ext cx="2746551" cy="450000"/>
          </a:xfrm>
          <a:prstGeom prst="rect">
            <a:avLst/>
          </a:prstGeom>
        </p:spPr>
      </p:pic>
      <p:sp>
        <p:nvSpPr>
          <p:cNvPr id="95" name="Rectangle 94"/>
          <p:cNvSpPr/>
          <p:nvPr/>
        </p:nvSpPr>
        <p:spPr>
          <a:xfrm>
            <a:off x="6271792" y="1900000"/>
            <a:ext cx="5300000" cy="500000"/>
          </a:xfrm>
          <a:prstGeom prst="rect">
            <a:avLst/>
          </a:prstGeom>
          <a:solidFill>
            <a:srgbClr val="1380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2000" b="1">
                <a:solidFill>
                  <a:srgbClr val="FFFFFF"/>
                </a:solidFill>
              </a:rPr>
              <a:t>Correct</a:t>
            </a:r>
          </a:p>
        </p:txBody>
      </p:sp>
      <p:pic>
        <p:nvPicPr>
          <p:cNvPr id="96" name="Picture 95" descr="eq_f6fe0fbf8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1792" y="2550000"/>
            <a:ext cx="3503017" cy="450000"/>
          </a:xfrm>
          <a:prstGeom prst="rect">
            <a:avLst/>
          </a:prstGeom>
        </p:spPr>
      </p:pic>
      <p:pic>
        <p:nvPicPr>
          <p:cNvPr id="97" name="Picture 96" descr="eq_718ca7e869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1792" y="3150000"/>
            <a:ext cx="3042162" cy="420000"/>
          </a:xfrm>
          <a:prstGeom prst="rect">
            <a:avLst/>
          </a:prstGeom>
        </p:spPr>
      </p:pic>
      <p:pic>
        <p:nvPicPr>
          <p:cNvPr id="98" name="Picture 97" descr="eq_33c0cee5f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1792" y="3750000"/>
            <a:ext cx="2210727" cy="420000"/>
          </a:xfrm>
          <a:prstGeom prst="rect">
            <a:avLst/>
          </a:prstGeom>
        </p:spPr>
      </p:pic>
      <p:sp>
        <p:nvSpPr>
          <p:cNvPr id="99" name="TextBox 98"/>
          <p:cNvSpPr txBox="1"/>
          <p:nvPr/>
        </p:nvSpPr>
        <p:spPr>
          <a:xfrm>
            <a:off x="621792" y="4500000"/>
            <a:ext cx="10972800" cy="18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2000" b="0">
                <a:solidFill>
                  <a:srgbClr val="404040"/>
                </a:solidFill>
              </a:rPr>
              <a:t>The innovation ν = z − h(predicted mean) tells how surprising the measurement is; its covariance is </a:t>
            </a:r>
            <a:r>
              <a:rPr sz="2000" b="1">
                <a:solidFill>
                  <a:srgbClr val="404040"/>
                </a:solidFill>
              </a:rPr>
              <a:t>S = H Σ H^T + Q</a:t>
            </a:r>
            <a:r>
              <a:rPr sz="2000" b="0">
                <a:solidFill>
                  <a:srgbClr val="404040"/>
                </a:solidFill>
              </a:rPr>
              <a:t> (Σ = predicted covariance)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2000" b="0">
                <a:solidFill>
                  <a:srgbClr val="404040"/>
                </a:solidFill>
              </a:rPr>
              <a:t>K balances trust: large Q (noisy sensor) → small K; large predicted Σ (uncertain state) → large K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r>
              <a:t>EKF-SLAM: State and Covariance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17</a:t>
            </a:fld>
            <a:endParaRPr lang="en-US"/>
          </a:p>
        </p:txBody>
      </p:sp>
      <p:sp>
        <p:nvSpPr>
          <p:cNvPr id="91" name="TextBox 90"/>
          <p:cNvSpPr txBox="1"/>
          <p:nvPr/>
        </p:nvSpPr>
        <p:spPr>
          <a:xfrm>
            <a:off x="621792" y="1330000"/>
            <a:ext cx="5200000" cy="15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100" b="0">
                <a:solidFill>
                  <a:srgbClr val="404040"/>
                </a:solidFill>
              </a:rPr>
              <a:t>Stack the robot pose and </a:t>
            </a:r>
            <a:r>
              <a:rPr sz="2100" b="1">
                <a:solidFill>
                  <a:srgbClr val="404040"/>
                </a:solidFill>
              </a:rPr>
              <a:t>all</a:t>
            </a:r>
            <a:r>
              <a:rPr sz="2100" b="0">
                <a:solidFill>
                  <a:srgbClr val="404040"/>
                </a:solidFill>
              </a:rPr>
              <a:t> landmark positions in one Gaussian:</a:t>
            </a:r>
          </a:p>
        </p:txBody>
      </p:sp>
      <p:pic>
        <p:nvPicPr>
          <p:cNvPr id="92" name="Picture 91" descr="eq_781ea6986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" y="2050000"/>
            <a:ext cx="5316216" cy="420000"/>
          </a:xfrm>
          <a:prstGeom prst="rect">
            <a:avLst/>
          </a:prstGeom>
        </p:spPr>
      </p:pic>
      <p:sp>
        <p:nvSpPr>
          <p:cNvPr id="93" name="TextBox 92"/>
          <p:cNvSpPr txBox="1"/>
          <p:nvPr/>
        </p:nvSpPr>
        <p:spPr>
          <a:xfrm>
            <a:off x="621792" y="2650000"/>
            <a:ext cx="5400000" cy="4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000" b="0">
                <a:solidFill>
                  <a:srgbClr val="404040"/>
                </a:solidFill>
              </a:rPr>
              <a:t>dimension  </a:t>
            </a:r>
            <a:r>
              <a:rPr sz="2000" b="1">
                <a:solidFill>
                  <a:srgbClr val="404040"/>
                </a:solidFill>
              </a:rPr>
              <a:t>3 + 2N</a:t>
            </a:r>
            <a:r>
              <a:rPr sz="2000" b="0">
                <a:solidFill>
                  <a:srgbClr val="404040"/>
                </a:solidFill>
              </a:rPr>
              <a:t>;  Σ is a (3+2N) × (3+2N) matrix</a:t>
            </a:r>
          </a:p>
        </p:txBody>
      </p:sp>
      <p:sp>
        <p:nvSpPr>
          <p:cNvPr id="94" name="Rectangle 93"/>
          <p:cNvSpPr/>
          <p:nvPr/>
        </p:nvSpPr>
        <p:spPr>
          <a:xfrm>
            <a:off x="6500000" y="1450000"/>
            <a:ext cx="1000000" cy="1000000"/>
          </a:xfrm>
          <a:prstGeom prst="rect">
            <a:avLst/>
          </a:prstGeom>
          <a:solidFill>
            <a:srgbClr val="121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600" b="1">
                <a:solidFill>
                  <a:srgbClr val="FFFFFF"/>
                </a:solidFill>
              </a:rPr>
              <a:t>Σ_rr</a:t>
            </a:r>
          </a:p>
          <a:p>
            <a:pPr algn="ctr"/>
            <a:r>
              <a:rPr sz="1600" b="1">
                <a:solidFill>
                  <a:srgbClr val="FFFFFF"/>
                </a:solidFill>
              </a:rPr>
              <a:t>3×3</a:t>
            </a:r>
          </a:p>
        </p:txBody>
      </p:sp>
      <p:sp>
        <p:nvSpPr>
          <p:cNvPr id="95" name="Rectangle 94"/>
          <p:cNvSpPr/>
          <p:nvPr/>
        </p:nvSpPr>
        <p:spPr>
          <a:xfrm>
            <a:off x="7500000" y="1450000"/>
            <a:ext cx="3700000" cy="1000000"/>
          </a:xfrm>
          <a:prstGeom prst="rect">
            <a:avLst/>
          </a:prstGeom>
          <a:solidFill>
            <a:srgbClr val="7A84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600" b="1">
                <a:solidFill>
                  <a:srgbClr val="FFFFFF"/>
                </a:solidFill>
              </a:rPr>
              <a:t>Σ_rm  (3×2N)</a:t>
            </a:r>
          </a:p>
        </p:txBody>
      </p:sp>
      <p:sp>
        <p:nvSpPr>
          <p:cNvPr id="96" name="Rectangle 95"/>
          <p:cNvSpPr/>
          <p:nvPr/>
        </p:nvSpPr>
        <p:spPr>
          <a:xfrm>
            <a:off x="6500000" y="2450000"/>
            <a:ext cx="1000000" cy="2700000"/>
          </a:xfrm>
          <a:prstGeom prst="rect">
            <a:avLst/>
          </a:prstGeom>
          <a:solidFill>
            <a:srgbClr val="7A84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600" b="1">
                <a:solidFill>
                  <a:srgbClr val="FFFFFF"/>
                </a:solidFill>
              </a:rPr>
              <a:t>Σ_mr</a:t>
            </a:r>
          </a:p>
        </p:txBody>
      </p:sp>
      <p:sp>
        <p:nvSpPr>
          <p:cNvPr id="97" name="Rectangle 96"/>
          <p:cNvSpPr/>
          <p:nvPr/>
        </p:nvSpPr>
        <p:spPr>
          <a:xfrm>
            <a:off x="7500000" y="2450000"/>
            <a:ext cx="3700000" cy="2700000"/>
          </a:xfrm>
          <a:prstGeom prst="rect">
            <a:avLst/>
          </a:prstGeom>
          <a:solidFill>
            <a:srgbClr val="B854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600" b="1">
                <a:solidFill>
                  <a:srgbClr val="FFFFFF"/>
                </a:solidFill>
              </a:rPr>
              <a:t>Σ_mm  (2N×2N)</a:t>
            </a:r>
          </a:p>
          <a:p>
            <a:pPr algn="ctr"/>
            <a:r>
              <a:rPr sz="1600" b="1">
                <a:solidFill>
                  <a:srgbClr val="FFFFFF"/>
                </a:solidFill>
              </a:rPr>
              <a:t>landmark covariances</a:t>
            </a:r>
          </a:p>
          <a:p>
            <a:pPr algn="ctr"/>
            <a:r>
              <a:rPr sz="1600" b="1">
                <a:solidFill>
                  <a:srgbClr val="FFFFFF"/>
                </a:solidFill>
              </a:rPr>
              <a:t>and</a:t>
            </a:r>
            <a:r>
              <a:rPr sz="1600" b="1">
                <a:solidFill>
                  <a:srgbClr val="FFFFFF"/>
                </a:solidFill>
              </a:rPr>
              <a:t> cross-covariances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621792" y="3250000"/>
            <a:ext cx="5600000" cy="31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1900" b="0">
                <a:solidFill>
                  <a:srgbClr val="404040"/>
                </a:solidFill>
              </a:rPr>
              <a:t>Σ_rr: uncertainty of the robot pose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1900" b="0">
                <a:solidFill>
                  <a:srgbClr val="404040"/>
                </a:solidFill>
              </a:rPr>
              <a:t>Σ_mm diagonal blocks: uncertainty of each landmark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1900" b="1">
                <a:solidFill>
                  <a:srgbClr val="404040"/>
                </a:solidFill>
              </a:rPr>
              <a:t>Off-diagonal blocks</a:t>
            </a:r>
            <a:r>
              <a:rPr sz="1900" b="0">
                <a:solidFill>
                  <a:srgbClr val="404040"/>
                </a:solidFill>
              </a:rPr>
              <a:t>: correlations between pose and landmarks, and between landmarks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1900" b="0">
                <a:solidFill>
                  <a:srgbClr val="404040"/>
                </a:solidFill>
              </a:rPr>
              <a:t>In our simulation with N = 14 landmarks: 31 × 31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6500000" y="5200000"/>
            <a:ext cx="4700000" cy="4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ctr"/>
            <a:r>
              <a:rPr sz="1600" b="0" i="1">
                <a:solidFill>
                  <a:srgbClr val="7F7F7F"/>
                </a:solidFill>
              </a:rPr>
              <a:t>Σ = [ Σ_rr  Σ_rm ;  Σ_mr  Σ_mm ]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r>
              <a:t>EKF-SLAM: Predict Step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18</a:t>
            </a:fld>
            <a:endParaRPr lang="en-US"/>
          </a:p>
        </p:txBody>
      </p:sp>
      <p:sp>
        <p:nvSpPr>
          <p:cNvPr id="91" name="TextBox 90"/>
          <p:cNvSpPr txBox="1"/>
          <p:nvPr/>
        </p:nvSpPr>
        <p:spPr>
          <a:xfrm>
            <a:off x="621792" y="1330000"/>
            <a:ext cx="10972800" cy="4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000" b="0">
                <a:solidFill>
                  <a:srgbClr val="404040"/>
                </a:solidFill>
              </a:rPr>
              <a:t>Only the robot moves; landmarks are static. The motion Jacobian has a simple structure:</a:t>
            </a:r>
          </a:p>
        </p:txBody>
      </p:sp>
      <p:pic>
        <p:nvPicPr>
          <p:cNvPr id="92" name="Picture 91" descr="eq_0ca41f2cf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" y="1900000"/>
            <a:ext cx="3522702" cy="420000"/>
          </a:xfrm>
          <a:prstGeom prst="rect">
            <a:avLst/>
          </a:prstGeom>
        </p:spPr>
      </p:pic>
      <p:pic>
        <p:nvPicPr>
          <p:cNvPr id="93" name="Picture 92" descr="eq_6b0c7abc3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" y="2550000"/>
            <a:ext cx="7150909" cy="450000"/>
          </a:xfrm>
          <a:prstGeom prst="rect">
            <a:avLst/>
          </a:prstGeom>
        </p:spPr>
      </p:pic>
      <p:sp>
        <p:nvSpPr>
          <p:cNvPr id="94" name="TextBox 93"/>
          <p:cNvSpPr txBox="1"/>
          <p:nvPr/>
        </p:nvSpPr>
        <p:spPr>
          <a:xfrm>
            <a:off x="621792" y="3350000"/>
            <a:ext cx="10972800" cy="30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2100" b="0">
                <a:solidFill>
                  <a:srgbClr val="404040"/>
                </a:solidFill>
              </a:rPr>
              <a:t>G is 3×3 and acts only on the robot block; the landmark block of the full Jacobian is the identity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2100" b="1">
                <a:solidFill>
                  <a:srgbClr val="404040"/>
                </a:solidFill>
              </a:rPr>
              <a:t>Cost is O(N)</a:t>
            </a:r>
            <a:r>
              <a:rPr sz="2100" b="0">
                <a:solidFill>
                  <a:srgbClr val="404040"/>
                </a:solidFill>
              </a:rPr>
              <a:t>: only the robot rows and columns of Σ change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2100" b="0">
                <a:solidFill>
                  <a:srgbClr val="404040"/>
                </a:solidFill>
              </a:rPr>
              <a:t>Σ_rr grows by R every step, so the pose uncertainty rises when nothing is observed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2100" b="0">
                <a:solidFill>
                  <a:srgbClr val="404040"/>
                </a:solidFill>
              </a:rPr>
              <a:t>Cross-covariances Σ_rm are rotated by G: the map stays correlated with the (moved) robot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r>
              <a:t>EKF-SLAM: Update Step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19</a:t>
            </a:fld>
            <a:endParaRPr lang="en-US"/>
          </a:p>
        </p:txBody>
      </p:sp>
      <p:sp>
        <p:nvSpPr>
          <p:cNvPr id="91" name="TextBox 90"/>
          <p:cNvSpPr txBox="1"/>
          <p:nvPr/>
        </p:nvSpPr>
        <p:spPr>
          <a:xfrm>
            <a:off x="621792" y="1330000"/>
            <a:ext cx="10972800" cy="4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000" b="0">
                <a:solidFill>
                  <a:srgbClr val="404040"/>
                </a:solidFill>
              </a:rPr>
              <a:t>For each observed landmark j with measurement z = (r, φ):</a:t>
            </a:r>
          </a:p>
        </p:txBody>
      </p:sp>
      <p:pic>
        <p:nvPicPr>
          <p:cNvPr id="92" name="Picture 91" descr="eq_ad5674888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" y="1850000"/>
            <a:ext cx="5767857" cy="450000"/>
          </a:xfrm>
          <a:prstGeom prst="rect">
            <a:avLst/>
          </a:prstGeom>
        </p:spPr>
      </p:pic>
      <p:pic>
        <p:nvPicPr>
          <p:cNvPr id="93" name="Picture 92" descr="eq_04e88e068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" y="2500000"/>
            <a:ext cx="3799166" cy="470000"/>
          </a:xfrm>
          <a:prstGeom prst="rect">
            <a:avLst/>
          </a:prstGeom>
        </p:spPr>
      </p:pic>
      <p:sp>
        <p:nvSpPr>
          <p:cNvPr id="94" name="TextBox 93"/>
          <p:cNvSpPr txBox="1"/>
          <p:nvPr/>
        </p:nvSpPr>
        <p:spPr>
          <a:xfrm>
            <a:off x="621792" y="3250000"/>
            <a:ext cx="10972800" cy="31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2100" b="0">
                <a:solidFill>
                  <a:srgbClr val="404040"/>
                </a:solidFill>
              </a:rPr>
              <a:t>H is </a:t>
            </a:r>
            <a:r>
              <a:rPr sz="2100" b="1">
                <a:solidFill>
                  <a:srgbClr val="404040"/>
                </a:solidFill>
              </a:rPr>
              <a:t>sparse</a:t>
            </a:r>
            <a:r>
              <a:rPr sz="2100" b="0">
                <a:solidFill>
                  <a:srgbClr val="404040"/>
                </a:solidFill>
              </a:rPr>
              <a:t>: nonzero only in the robot columns and in the columns of landmark j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2100" b="0">
                <a:solidFill>
                  <a:srgbClr val="404040"/>
                </a:solidFill>
              </a:rPr>
              <a:t>But the gain K = Σ H^T S^-1 is a full (3+2N)×2 matrix: </a:t>
            </a:r>
            <a:r>
              <a:rPr sz="2100" b="1">
                <a:solidFill>
                  <a:srgbClr val="404040"/>
                </a:solidFill>
              </a:rPr>
              <a:t>every landmark and the robot are corrected</a:t>
            </a:r>
            <a:r>
              <a:rPr sz="2100" b="0">
                <a:solidFill>
                  <a:srgbClr val="404040"/>
                </a:solidFill>
              </a:rPr>
              <a:t>, even landmarks not observed now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2100" b="0">
                <a:solidFill>
                  <a:srgbClr val="404040"/>
                </a:solidFill>
              </a:rPr>
              <a:t>Σ ← (I − K H) Σ touches the entire matrix: </a:t>
            </a:r>
            <a:r>
              <a:rPr sz="2100" b="1">
                <a:solidFill>
                  <a:srgbClr val="404040"/>
                </a:solidFill>
              </a:rPr>
              <a:t>cost O(N²)</a:t>
            </a:r>
            <a:r>
              <a:rPr sz="2100" b="0">
                <a:solidFill>
                  <a:srgbClr val="404040"/>
                </a:solidFill>
              </a:rPr>
              <a:t> per observation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2100" b="0">
                <a:solidFill>
                  <a:srgbClr val="404040"/>
                </a:solidFill>
              </a:rPr>
              <a:t>Angles must be wrapped to (−π, π] when forming ν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r>
              <a:t>Adding a New Landmark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20</a:t>
            </a:fld>
            <a:endParaRPr lang="en-US"/>
          </a:p>
        </p:txBody>
      </p:sp>
      <p:sp>
        <p:nvSpPr>
          <p:cNvPr id="91" name="TextBox 90"/>
          <p:cNvSpPr txBox="1"/>
          <p:nvPr/>
        </p:nvSpPr>
        <p:spPr>
          <a:xfrm>
            <a:off x="621792" y="1330000"/>
            <a:ext cx="10972800" cy="4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000" b="0">
                <a:solidFill>
                  <a:srgbClr val="404040"/>
                </a:solidFill>
              </a:rPr>
              <a:t>First sighting of a landmark: initialize it from the pose and the measurement (inverse observation model).</a:t>
            </a:r>
          </a:p>
        </p:txBody>
      </p:sp>
      <p:pic>
        <p:nvPicPr>
          <p:cNvPr id="92" name="Picture 91" descr="eq_22e2a4668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" y="1950000"/>
            <a:ext cx="6366521" cy="450000"/>
          </a:xfrm>
          <a:prstGeom prst="rect">
            <a:avLst/>
          </a:prstGeom>
        </p:spPr>
      </p:pic>
      <p:sp>
        <p:nvSpPr>
          <p:cNvPr id="93" name="TextBox 92"/>
          <p:cNvSpPr txBox="1"/>
          <p:nvPr/>
        </p:nvSpPr>
        <p:spPr>
          <a:xfrm>
            <a:off x="621792" y="2800000"/>
            <a:ext cx="10972800" cy="35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2100" b="0">
                <a:solidFill>
                  <a:srgbClr val="404040"/>
                </a:solidFill>
              </a:rPr>
              <a:t>Append two rows and columns to μ and Σ; new covariance block = J_x Σ_rr J_x^T + J_z Q J_z^T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2100" b="0">
                <a:solidFill>
                  <a:srgbClr val="404040"/>
                </a:solidFill>
              </a:rPr>
              <a:t>The new landmark is </a:t>
            </a:r>
            <a:r>
              <a:rPr sz="2100" b="1">
                <a:solidFill>
                  <a:srgbClr val="404040"/>
                </a:solidFill>
              </a:rPr>
              <a:t>correlated with the robot</a:t>
            </a:r>
            <a:r>
              <a:rPr sz="2100" b="0">
                <a:solidFill>
                  <a:srgbClr val="404040"/>
                </a:solidFill>
              </a:rPr>
              <a:t> from the start (through J_x Σ_r,·), so it inherits the pose uncertainty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2100" b="0">
                <a:solidFill>
                  <a:srgbClr val="404040"/>
                </a:solidFill>
              </a:rPr>
              <a:t>Its covariance is therefore large when the robot pose is uncertain, even if the sensor is precise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2100" b="0">
                <a:solidFill>
                  <a:srgbClr val="404040"/>
                </a:solidFill>
              </a:rPr>
              <a:t>Practical systems add a landmark only after it is seen several times, to avoid initializing outliers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r>
              <a:t>Worked Example: 1-D EKF-SLAM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21</a:t>
            </a:fld>
            <a:endParaRPr lang="en-US"/>
          </a:p>
        </p:txBody>
      </p:sp>
      <p:sp>
        <p:nvSpPr>
          <p:cNvPr id="91" name="TextBox 90"/>
          <p:cNvSpPr txBox="1"/>
          <p:nvPr/>
        </p:nvSpPr>
        <p:spPr>
          <a:xfrm>
            <a:off x="621792" y="1330000"/>
            <a:ext cx="10972800" cy="8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800" b="0">
                <a:solidFill>
                  <a:srgbClr val="404040"/>
                </a:solidFill>
              </a:rPr>
              <a:t>Robot on a line, state </a:t>
            </a:r>
            <a:r>
              <a:rPr sz="1800" b="1">
                <a:solidFill>
                  <a:srgbClr val="404040"/>
                </a:solidFill>
              </a:rPr>
              <a:t>(x, m)</a:t>
            </a:r>
            <a:r>
              <a:rPr sz="1800" b="0">
                <a:solidFill>
                  <a:srgbClr val="404040"/>
                </a:solidFill>
              </a:rPr>
              <a:t>. Start x = 0 (known), first range gives m = 5.1 with variance 0.04. Then move u = +1 (Q = 0.04) and measure z = m − x = 3.9 (R = 0.04).</a:t>
            </a:r>
          </a:p>
        </p:txBody>
      </p:sp>
      <p:graphicFrame>
        <p:nvGraphicFramePr>
          <p:cNvPr id="92" name="Table 91"/>
          <p:cNvGraphicFramePr>
            <a:graphicFrameLocks noGrp="1"/>
          </p:cNvGraphicFramePr>
          <p:nvPr/>
        </p:nvGraphicFramePr>
        <p:xfrm>
          <a:off x="621792" y="2250000"/>
          <a:ext cx="10970000" cy="240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4000000"/>
                <a:gridCol w="3300000"/>
                <a:gridCol w="3670000"/>
              </a:tblGrid>
              <a:tr h="480000">
                <a:tc>
                  <a:txBody>
                    <a:bodyPr wrap="square"/>
                    <a:lstStyle/>
                    <a:p>
                      <a:pPr algn="l"/>
                      <a:r>
                        <a:rPr sz="1600" b="1">
                          <a:solidFill>
                            <a:srgbClr val="404040"/>
                          </a:solidFill>
                        </a:rPr>
                        <a:t>Step</a:t>
                      </a:r>
                    </a:p>
                  </a:txBody>
                  <a:tcPr marL="64000" marR="64000" marT="28000" marB="28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404040"/>
                          </a:solidFill>
                        </a:rPr>
                        <a:t>Mean (x, m)</a:t>
                      </a:r>
                    </a:p>
                  </a:txBody>
                  <a:tcPr marL="64000" marR="64000" marT="28000" marB="28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404040"/>
                          </a:solidFill>
                        </a:rPr>
                        <a:t>Covariance Σ</a:t>
                      </a:r>
                    </a:p>
                  </a:txBody>
                  <a:tcPr marL="64000" marR="64000" marT="28000" marB="28000" anchor="ctr">
                    <a:solidFill>
                      <a:srgbClr val="F2F2F2"/>
                    </a:solidFill>
                  </a:tcPr>
                </a:tc>
              </a:tr>
              <a:tr h="480000">
                <a:tc>
                  <a:txBody>
                    <a:bodyPr wrap="square"/>
                    <a:lstStyle/>
                    <a:p>
                      <a:pPr algn="l"/>
                      <a:r>
                        <a:rPr sz="1600" b="1">
                          <a:solidFill>
                            <a:srgbClr val="404040"/>
                          </a:solidFill>
                        </a:rPr>
                        <a:t>0  initialize landmark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0">
                          <a:solidFill>
                            <a:srgbClr val="404040"/>
                          </a:solidFill>
                        </a:rPr>
                        <a:t>(0, 5.1)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0">
                          <a:solidFill>
                            <a:srgbClr val="404040"/>
                          </a:solidFill>
                        </a:rPr>
                        <a:t>[[0, 0], [0, 0.04]]</a:t>
                      </a:r>
                    </a:p>
                  </a:txBody>
                  <a:tcPr marL="64000" marR="64000" marT="28000" marB="28000" anchor="ctr"/>
                </a:tc>
              </a:tr>
              <a:tr h="480000">
                <a:tc>
                  <a:txBody>
                    <a:bodyPr wrap="square"/>
                    <a:lstStyle/>
                    <a:p>
                      <a:pPr algn="l"/>
                      <a:r>
                        <a:rPr sz="1600" b="1">
                          <a:solidFill>
                            <a:srgbClr val="404040"/>
                          </a:solidFill>
                        </a:rPr>
                        <a:t>1  predict (move +1)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0">
                          <a:solidFill>
                            <a:srgbClr val="404040"/>
                          </a:solidFill>
                        </a:rPr>
                        <a:t>(1, 5.1)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0">
                          <a:solidFill>
                            <a:srgbClr val="404040"/>
                          </a:solidFill>
                        </a:rPr>
                        <a:t>[[0.04, 0], [0, 0.04]]</a:t>
                      </a:r>
                    </a:p>
                  </a:txBody>
                  <a:tcPr marL="64000" marR="64000" marT="28000" marB="28000" anchor="ctr"/>
                </a:tc>
              </a:tr>
              <a:tr h="480000">
                <a:tc>
                  <a:txBody>
                    <a:bodyPr wrap="square"/>
                    <a:lstStyle/>
                    <a:p>
                      <a:pPr algn="l"/>
                      <a:r>
                        <a:rPr sz="1600" b="1">
                          <a:solidFill>
                            <a:srgbClr val="404040"/>
                          </a:solidFill>
                        </a:rPr>
                        <a:t>2  innovation ν = 3.9 − (5.1 − 1) = −0.2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0">
                          <a:solidFill>
                            <a:srgbClr val="404040"/>
                          </a:solidFill>
                        </a:rPr>
                        <a:t>S = 0.04 + 0.04 + 0.04 = 0.12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0">
                          <a:solidFill>
                            <a:srgbClr val="404040"/>
                          </a:solidFill>
                        </a:rPr>
                        <a:t>K = (−0.333, +0.333)</a:t>
                      </a:r>
                    </a:p>
                  </a:txBody>
                  <a:tcPr marL="64000" marR="64000" marT="28000" marB="28000" anchor="ctr"/>
                </a:tc>
              </a:tr>
              <a:tr h="480000">
                <a:tc>
                  <a:txBody>
                    <a:bodyPr wrap="square"/>
                    <a:lstStyle/>
                    <a:p>
                      <a:pPr algn="l"/>
                      <a:r>
                        <a:rPr sz="1600" b="1">
                          <a:solidFill>
                            <a:srgbClr val="404040"/>
                          </a:solidFill>
                        </a:rPr>
                        <a:t>3  update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0">
                          <a:solidFill>
                            <a:srgbClr val="404040"/>
                          </a:solidFill>
                        </a:rPr>
                        <a:t>(1.067, 5.033)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0">
                          <a:solidFill>
                            <a:srgbClr val="404040"/>
                          </a:solidFill>
                        </a:rPr>
                        <a:t>[[0.0267, 0.0133], [0.0133, 0.0267]]</a:t>
                      </a:r>
                    </a:p>
                  </a:txBody>
                  <a:tcPr marL="64000" marR="64000" marT="28000" marB="28000" anchor="ctr"/>
                </a:tc>
              </a:tr>
            </a:tbl>
          </a:graphicData>
        </a:graphic>
      </p:graphicFrame>
      <p:sp>
        <p:nvSpPr>
          <p:cNvPr id="93" name="TextBox 92"/>
          <p:cNvSpPr txBox="1"/>
          <p:nvPr/>
        </p:nvSpPr>
        <p:spPr>
          <a:xfrm>
            <a:off x="621792" y="4800000"/>
            <a:ext cx="10972800" cy="16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1900" b="0">
                <a:solidFill>
                  <a:srgbClr val="404040"/>
                </a:solidFill>
              </a:rPr>
              <a:t>The robot moved +1.067 (not +1): the measurement says the landmark is closer, and the filter splits the blame between </a:t>
            </a:r>
            <a:r>
              <a:rPr sz="1900" b="1">
                <a:solidFill>
                  <a:srgbClr val="404040"/>
                </a:solidFill>
              </a:rPr>
              <a:t>x</a:t>
            </a:r>
            <a:r>
              <a:rPr sz="1900" b="0">
                <a:solidFill>
                  <a:srgbClr val="404040"/>
                </a:solidFill>
              </a:rPr>
              <a:t> and </a:t>
            </a:r>
            <a:r>
              <a:rPr sz="1900" b="1">
                <a:solidFill>
                  <a:srgbClr val="404040"/>
                </a:solidFill>
              </a:rPr>
              <a:t>m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1900" b="0">
                <a:solidFill>
                  <a:srgbClr val="404040"/>
                </a:solidFill>
              </a:rPr>
              <a:t>Both variances dropped from 0.04 to 0.0267, and a </a:t>
            </a:r>
            <a:r>
              <a:rPr sz="1900" b="1">
                <a:solidFill>
                  <a:srgbClr val="404040"/>
                </a:solidFill>
              </a:rPr>
              <a:t>correlation</a:t>
            </a:r>
            <a:r>
              <a:rPr sz="1900" b="0">
                <a:solidFill>
                  <a:srgbClr val="404040"/>
                </a:solidFill>
              </a:rPr>
              <a:t> ρ = 0.0133 / 0.0267 = </a:t>
            </a:r>
            <a:r>
              <a:rPr sz="1900" b="1">
                <a:solidFill>
                  <a:srgbClr val="404040"/>
                </a:solidFill>
              </a:rPr>
              <a:t>0.5</a:t>
            </a:r>
            <a:r>
              <a:rPr sz="1900" b="0">
                <a:solidFill>
                  <a:srgbClr val="404040"/>
                </a:solidFill>
              </a:rPr>
              <a:t> appeared between x and m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621792" y="6464808"/>
            <a:ext cx="8686800" cy="292608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000" b="0">
                <a:solidFill>
                  <a:srgbClr val="7F7F7F"/>
                </a:solidFill>
              </a:rPr>
              <a:t>Hand-checkable numbers; reproduced in the exercise deck and verified in Python.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r>
              <a:t>Correlations Are the Key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1792" y="1325880"/>
            <a:ext cx="5000000" cy="4800000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sz="2000" b="0"/>
              <a:t>Every observation links the robot and a landmark; over time </a:t>
            </a:r>
            <a:r>
              <a:rPr sz="2000" b="1"/>
              <a:t>all</a:t>
            </a:r>
            <a:r>
              <a:rPr sz="2000" b="0"/>
              <a:t> landmarks become correlated through the robot pose</a:t>
            </a:r>
          </a:p>
          <a:p>
            <a:pPr>
              <a:spcBef>
                <a:spcPts val="600"/>
              </a:spcBef>
            </a:pPr>
            <a:r>
              <a:rPr sz="2000" b="0"/>
              <a:t>Correlations make the filter consistent: a correction for one landmark propagates to the others</a:t>
            </a:r>
          </a:p>
          <a:p>
            <a:pPr>
              <a:spcBef>
                <a:spcPts val="600"/>
              </a:spcBef>
            </a:pPr>
            <a:r>
              <a:rPr sz="2000" b="0"/>
              <a:t>They also make Σ </a:t>
            </a:r>
            <a:r>
              <a:rPr sz="2000" b="1"/>
              <a:t>dense</a:t>
            </a:r>
            <a:r>
              <a:rPr sz="2000" b="0"/>
              <a:t>: O(N²) memory and update time</a:t>
            </a:r>
          </a:p>
          <a:p>
            <a:pPr>
              <a:spcBef>
                <a:spcPts val="600"/>
              </a:spcBef>
            </a:pPr>
            <a:r>
              <a:rPr sz="2000" b="0"/>
              <a:t>Ignoring correlations (independent per-landmark filters) is overconfident and inconsistent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22</a:t>
            </a:fld>
            <a:endParaRPr lang="en-US"/>
          </a:p>
        </p:txBody>
      </p:sp>
      <p:pic>
        <p:nvPicPr>
          <p:cNvPr id="91" name="Picture 90" descr="ekf_cor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0000" y="1860913"/>
            <a:ext cx="6000000" cy="2878172"/>
          </a:xfrm>
          <a:prstGeom prst="rect">
            <a:avLst/>
          </a:prstGeom>
        </p:spPr>
      </p:pic>
      <p:sp>
        <p:nvSpPr>
          <p:cNvPr id="92" name="TextBox 91"/>
          <p:cNvSpPr txBox="1"/>
          <p:nvPr/>
        </p:nvSpPr>
        <p:spPr>
          <a:xfrm>
            <a:off x="5700000" y="5150000"/>
            <a:ext cx="6000000" cy="7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ctr"/>
            <a:r>
              <a:rPr sz="1500" b="0" i="1">
                <a:solidFill>
                  <a:srgbClr val="7F7F7F"/>
                </a:solidFill>
              </a:rPr>
              <a:t>Left: after 12 steps (4 landmarks). Right: after 72 steps (14 landmarks). Dark = strong correlation.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21792" y="6464808"/>
            <a:ext cx="8686800" cy="292608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000" b="0">
                <a:solidFill>
                  <a:srgbClr val="7F7F7F"/>
                </a:solidFill>
              </a:rPr>
              <a:t>Original figure from our EKF-SLAM simulation (range-bearing, known data association).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r>
              <a:t>EKF-SLAM in Action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23</a:t>
            </a:fld>
            <a:endParaRPr lang="en-US"/>
          </a:p>
        </p:txBody>
      </p:sp>
      <p:pic>
        <p:nvPicPr>
          <p:cNvPr id="91" name="Picture 90" descr="ekf_ma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804" y="1300000"/>
            <a:ext cx="4437975" cy="4900000"/>
          </a:xfrm>
          <a:prstGeom prst="rect">
            <a:avLst/>
          </a:prstGeom>
        </p:spPr>
      </p:pic>
      <p:pic>
        <p:nvPicPr>
          <p:cNvPr id="92" name="Picture 91" descr="ekf_sigm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0000" y="1428194"/>
            <a:ext cx="6100000" cy="3143611"/>
          </a:xfrm>
          <a:prstGeom prst="rect">
            <a:avLst/>
          </a:prstGeom>
        </p:spPr>
      </p:pic>
      <p:sp>
        <p:nvSpPr>
          <p:cNvPr id="93" name="TextBox 92"/>
          <p:cNvSpPr txBox="1"/>
          <p:nvPr/>
        </p:nvSpPr>
        <p:spPr>
          <a:xfrm>
            <a:off x="5700000" y="4700000"/>
            <a:ext cx="6000000" cy="17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1700" b="0">
                <a:solidFill>
                  <a:srgbClr val="404040"/>
                </a:solidFill>
              </a:rPr>
              <a:t>Pose σ grows to </a:t>
            </a:r>
            <a:r>
              <a:rPr sz="1700" b="1">
                <a:solidFill>
                  <a:srgbClr val="404040"/>
                </a:solidFill>
              </a:rPr>
              <a:t>2.1 m</a:t>
            </a:r>
            <a:r>
              <a:rPr sz="1700" b="0">
                <a:solidFill>
                  <a:srgbClr val="404040"/>
                </a:solidFill>
              </a:rPr>
              <a:t> while exploring, then drops to </a:t>
            </a:r>
            <a:r>
              <a:rPr sz="1700" b="1">
                <a:solidFill>
                  <a:srgbClr val="404040"/>
                </a:solidFill>
              </a:rPr>
              <a:t>0.4 m</a:t>
            </a:r>
            <a:r>
              <a:rPr sz="1700" b="0">
                <a:solidFill>
                  <a:srgbClr val="404040"/>
                </a:solidFill>
              </a:rPr>
              <a:t> at the loop closure (t = 57)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1700" b="0">
                <a:solidFill>
                  <a:srgbClr val="404040"/>
                </a:solidFill>
              </a:rPr>
              <a:t>The estimate "snaps back": loop closure corrects past drift in the map as well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621792" y="6464808"/>
            <a:ext cx="8686800" cy="292608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000" b="0">
                <a:solidFill>
                  <a:srgbClr val="7F7F7F"/>
                </a:solidFill>
              </a:rPr>
              <a:t>Original simulation: 14 landmarks, range 12 m, σ_r = 0.3 m, σ_φ = 1°, 72 steps; known data association.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r>
              <a:t>Data Association and Gating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24</a:t>
            </a:fld>
            <a:endParaRPr lang="en-US"/>
          </a:p>
        </p:txBody>
      </p:sp>
      <p:pic>
        <p:nvPicPr>
          <p:cNvPr id="91" name="Picture 90" descr="gat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" y="1385622"/>
            <a:ext cx="5000000" cy="4128755"/>
          </a:xfrm>
          <a:prstGeom prst="rect">
            <a:avLst/>
          </a:prstGeom>
        </p:spPr>
      </p:pic>
      <p:sp>
        <p:nvSpPr>
          <p:cNvPr id="92" name="TextBox 91"/>
          <p:cNvSpPr txBox="1"/>
          <p:nvPr/>
        </p:nvSpPr>
        <p:spPr>
          <a:xfrm>
            <a:off x="5800000" y="1350000"/>
            <a:ext cx="5900000" cy="49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1900" b="0">
                <a:solidFill>
                  <a:srgbClr val="404040"/>
                </a:solidFill>
              </a:rPr>
              <a:t>Which landmark did this measurement come from? Unknown in practice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1900" b="0">
                <a:solidFill>
                  <a:srgbClr val="404040"/>
                </a:solidFill>
              </a:rPr>
              <a:t>Gate by </a:t>
            </a:r>
            <a:r>
              <a:rPr sz="1900" b="1">
                <a:solidFill>
                  <a:srgbClr val="404040"/>
                </a:solidFill>
              </a:rPr>
              <a:t>Mahalanobis distance</a:t>
            </a:r>
            <a:r>
              <a:rPr sz="1900" b="0">
                <a:solidFill>
                  <a:srgbClr val="404040"/>
                </a:solidFill>
              </a:rPr>
              <a:t>  d² = ν^TS^-1ν; for 2 DOF a 95 % gate is d² ≤ 5.99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1900" b="0">
                <a:solidFill>
                  <a:srgbClr val="404040"/>
                </a:solidFill>
              </a:rPr>
              <a:t>z1 → A only (d² = 0.85); z2 is inside </a:t>
            </a:r>
            <a:r>
              <a:rPr sz="1900" b="1">
                <a:solidFill>
                  <a:srgbClr val="404040"/>
                </a:solidFill>
              </a:rPr>
              <a:t>both</a:t>
            </a:r>
            <a:r>
              <a:rPr sz="1900" b="0">
                <a:solidFill>
                  <a:srgbClr val="404040"/>
                </a:solidFill>
              </a:rPr>
              <a:t> gates (4.47 and 3.94): ambiguous; z3 is outside all gates → new landmark or outlier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1900" b="0">
                <a:solidFill>
                  <a:srgbClr val="404040"/>
                </a:solidFill>
              </a:rPr>
              <a:t>Nearest neighbor is cheap; JCBB or multi-hypothesis methods handle ambiguity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1900" b="1">
                <a:solidFill>
                  <a:srgbClr val="404040"/>
                </a:solidFill>
              </a:rPr>
              <a:t>A wrong match is catastrophic for EKF-SLAM</a:t>
            </a:r>
            <a:r>
              <a:rPr sz="1900" b="0">
                <a:solidFill>
                  <a:srgbClr val="404040"/>
                </a:solidFill>
              </a:rPr>
              <a:t>: it commits to one hypothesis and cannot undo it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21792" y="6464808"/>
            <a:ext cx="8686800" cy="292608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000" b="0">
                <a:solidFill>
                  <a:srgbClr val="7F7F7F"/>
                </a:solidFill>
              </a:rPr>
              <a:t>Original illustration; χ²₂(0.95) = 5.99, χ²₂(0.99) = 9.21.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r>
              <a:t>Limits of EKF-SLAM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1792" y="1325880"/>
            <a:ext cx="10972800" cy="5000000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sz="2200" b="1"/>
              <a:t>Complexity</a:t>
            </a:r>
            <a:r>
              <a:rPr sz="2200" b="0"/>
              <a:t>: O(N²) update and memory; thousands of landmarks are impractical</a:t>
            </a:r>
          </a:p>
          <a:p>
            <a:pPr>
              <a:spcBef>
                <a:spcPts val="600"/>
              </a:spcBef>
            </a:pPr>
            <a:r>
              <a:rPr sz="2200" b="1"/>
              <a:t>Linearization</a:t>
            </a:r>
            <a:r>
              <a:rPr sz="2200" b="0"/>
              <a:t>: errors in the Jacobians make the filter overconfident (inconsistent), especially after large heading errors</a:t>
            </a:r>
          </a:p>
          <a:p>
            <a:pPr>
              <a:spcBef>
                <a:spcPts val="600"/>
              </a:spcBef>
            </a:pPr>
            <a:r>
              <a:rPr sz="2200" b="1"/>
              <a:t>Gaussian assumption</a:t>
            </a:r>
            <a:r>
              <a:rPr sz="2200" b="0"/>
              <a:t>: cannot represent multi-modal pose belief, e.g., symmetric corridors</a:t>
            </a:r>
          </a:p>
          <a:p>
            <a:pPr>
              <a:spcBef>
                <a:spcPts val="600"/>
              </a:spcBef>
            </a:pPr>
            <a:r>
              <a:rPr sz="2200" b="1"/>
              <a:t>Single data-association hypothesis</a:t>
            </a:r>
            <a:r>
              <a:rPr sz="2200" b="0"/>
              <a:t> per update (see previous slide)</a:t>
            </a:r>
          </a:p>
          <a:p>
            <a:pPr>
              <a:spcBef>
                <a:spcPts val="600"/>
              </a:spcBef>
            </a:pPr>
            <a:r>
              <a:rPr sz="2200" b="1"/>
              <a:t>Past poses are marginalized out</a:t>
            </a:r>
            <a:r>
              <a:rPr sz="2200" b="0"/>
              <a:t>: cannot be re-linearized once a loop closure reveals a better estimate</a:t>
            </a:r>
          </a:p>
          <a:p>
            <a:pPr>
              <a:spcBef>
                <a:spcPts val="600"/>
              </a:spcBef>
            </a:pPr>
            <a:r>
              <a:rPr sz="2200" b="0"/>
              <a:t>Still the best way to learn SLAM, and the core of many sensor-fusion filters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25</a:t>
            </a:fld>
            <a:endParaRPr lang="en-US"/>
          </a:p>
        </p:txBody>
      </p:sp>
      <p:sp>
        <p:nvSpPr>
          <p:cNvPr id="91" name="TextBox 90"/>
          <p:cNvSpPr txBox="1"/>
          <p:nvPr/>
        </p:nvSpPr>
        <p:spPr>
          <a:xfrm>
            <a:off x="621792" y="6464808"/>
            <a:ext cx="8686800" cy="292608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000" b="0">
                <a:solidFill>
                  <a:srgbClr val="7F7F7F"/>
                </a:solidFill>
              </a:rPr>
              <a:t>Durrant-Whyte and Bailey, "Simultaneous Localization and Mapping: Part I", IEEE RAM 2006; Thrun et al., Probabilistic Robotics, Ch. 10.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pPr algn="ctr"/>
            <a:r>
              <a:rPr sz="4000">
                <a:solidFill>
                  <a:srgbClr val="FF0000"/>
                </a:solidFill>
              </a:rPr>
              <a:t>Part 3: Particle and Graph SLAM</a:t>
            </a:r>
          </a:p>
        </p:txBody>
      </p:sp>
      <p:pic>
        <p:nvPicPr>
          <p:cNvPr id="3" name="Picture 2" descr="pg_before_aft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0000" y="1466189"/>
            <a:ext cx="9600000" cy="401762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21792" y="5806440"/>
            <a:ext cx="10972800" cy="4572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ctr"/>
            <a:r>
              <a:rPr sz="1800" b="0">
                <a:solidFill>
                  <a:srgbClr val="7F7F7F"/>
                </a:solidFill>
              </a:rPr>
              <a:t>FastSLAM  |  pose graphs  |  Gauss-Newton  |  sparsity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r>
              <a:t>FastSLAM: Key Idea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1792" y="1325880"/>
            <a:ext cx="10972800" cy="1600000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sz="2200" b="1"/>
              <a:t>Observation</a:t>
            </a:r>
            <a:r>
              <a:rPr sz="2200" b="0"/>
              <a:t>: if the robot path were known, the landmarks would be </a:t>
            </a:r>
            <a:r>
              <a:rPr sz="2200" b="1"/>
              <a:t>independent</a:t>
            </a:r>
          </a:p>
          <a:p>
            <a:pPr>
              <a:spcBef>
                <a:spcPts val="600"/>
              </a:spcBef>
            </a:pPr>
            <a:r>
              <a:rPr sz="2200" b="0"/>
              <a:t>So factor the posterior into a path term and one small term per landmark (Rao-Blackwellization):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27</a:t>
            </a:fld>
            <a:endParaRPr lang="en-US"/>
          </a:p>
        </p:txBody>
      </p:sp>
      <p:pic>
        <p:nvPicPr>
          <p:cNvPr id="91" name="Picture 90" descr="eq_fb70c4933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" y="2900000"/>
            <a:ext cx="5647200" cy="600000"/>
          </a:xfrm>
          <a:prstGeom prst="rect">
            <a:avLst/>
          </a:prstGeom>
        </p:spPr>
      </p:pic>
      <p:sp>
        <p:nvSpPr>
          <p:cNvPr id="92" name="TextBox 91"/>
          <p:cNvSpPr txBox="1"/>
          <p:nvPr/>
        </p:nvSpPr>
        <p:spPr>
          <a:xfrm>
            <a:off x="4221792" y="3520000"/>
            <a:ext cx="3400000" cy="4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600" b="1">
                <a:solidFill>
                  <a:srgbClr val="121981"/>
                </a:solidFill>
              </a:rPr>
              <a:t>↑ path: particle filter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7621792" y="3520000"/>
            <a:ext cx="3800000" cy="4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600" b="1">
                <a:solidFill>
                  <a:srgbClr val="13807F"/>
                </a:solidFill>
              </a:rPr>
              <a:t>↑ one 2×2 EKF per landmark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621792" y="4100000"/>
            <a:ext cx="10972800" cy="23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2000" b="0">
                <a:solidFill>
                  <a:srgbClr val="404040"/>
                </a:solidFill>
              </a:rPr>
              <a:t>Each </a:t>
            </a:r>
            <a:r>
              <a:rPr sz="2000" b="1">
                <a:solidFill>
                  <a:srgbClr val="404040"/>
                </a:solidFill>
              </a:rPr>
              <a:t>particle</a:t>
            </a:r>
            <a:r>
              <a:rPr sz="2000" b="0">
                <a:solidFill>
                  <a:srgbClr val="404040"/>
                </a:solidFill>
              </a:rPr>
              <a:t> = one path hypothesis + N tiny 2×2 EKFs (one per landmark), instead of one huge (3+2N) Gaussian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2000" b="0">
                <a:solidFill>
                  <a:srgbClr val="404040"/>
                </a:solidFill>
              </a:rPr>
              <a:t>Cost per observation is O(log N) per particle with a tree of landmarks: </a:t>
            </a:r>
            <a:r>
              <a:rPr sz="2000" b="1">
                <a:solidFill>
                  <a:srgbClr val="404040"/>
                </a:solidFill>
              </a:rPr>
              <a:t>O(M log N)</a:t>
            </a:r>
            <a:r>
              <a:rPr sz="2000" b="0">
                <a:solidFill>
                  <a:srgbClr val="404040"/>
                </a:solidFill>
              </a:rPr>
              <a:t> for M particles, versus O(N²) for EKF-SLAM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2000" b="0">
                <a:solidFill>
                  <a:srgbClr val="404040"/>
                </a:solidFill>
              </a:rPr>
              <a:t>Data association is decided </a:t>
            </a:r>
            <a:r>
              <a:rPr sz="2000" b="1">
                <a:solidFill>
                  <a:srgbClr val="404040"/>
                </a:solidFill>
              </a:rPr>
              <a:t>per particle</a:t>
            </a:r>
            <a:r>
              <a:rPr sz="2000" b="0">
                <a:solidFill>
                  <a:srgbClr val="404040"/>
                </a:solidFill>
              </a:rPr>
              <a:t>, so different particles can hold different hypotheses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621792" y="6464808"/>
            <a:ext cx="8686800" cy="292608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000" b="0">
                <a:solidFill>
                  <a:srgbClr val="7F7F7F"/>
                </a:solidFill>
              </a:rPr>
              <a:t>Montemerlo, Thrun, Koller, Wegbreit, "FastSLAM", AAAI 2002.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r>
              <a:t>FastSLAM: Algorithm and Behavior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28</a:t>
            </a:fld>
            <a:endParaRPr lang="en-US"/>
          </a:p>
        </p:txBody>
      </p:sp>
      <p:sp>
        <p:nvSpPr>
          <p:cNvPr id="91" name="Rounded Rectangle 90"/>
          <p:cNvSpPr/>
          <p:nvPr/>
        </p:nvSpPr>
        <p:spPr>
          <a:xfrm>
            <a:off x="594360" y="1330000"/>
            <a:ext cx="2400000" cy="640080"/>
          </a:xfrm>
          <a:prstGeom prst="roundRect">
            <a:avLst>
              <a:gd name="adj" fmla="val 12000"/>
            </a:avLst>
          </a:prstGeom>
          <a:solidFill>
            <a:srgbClr val="121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700" b="1">
                <a:solidFill>
                  <a:srgbClr val="FFFFFF"/>
                </a:solidFill>
              </a:rPr>
              <a:t>Sample pose</a:t>
            </a:r>
          </a:p>
        </p:txBody>
      </p:sp>
      <p:sp>
        <p:nvSpPr>
          <p:cNvPr id="92" name="Rectangle 91"/>
          <p:cNvSpPr/>
          <p:nvPr/>
        </p:nvSpPr>
        <p:spPr>
          <a:xfrm>
            <a:off x="594360" y="1970080"/>
            <a:ext cx="2400000" cy="9500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500" b="0">
                <a:solidFill>
                  <a:srgbClr val="404040"/>
                </a:solidFill>
              </a:rPr>
              <a:t>draw the new pose from the motion model for each particle</a:t>
            </a:r>
          </a:p>
        </p:txBody>
      </p:sp>
      <p:cxnSp>
        <p:nvCxnSpPr>
          <p:cNvPr id="93" name="Connector 92"/>
          <p:cNvCxnSpPr/>
          <p:nvPr/>
        </p:nvCxnSpPr>
        <p:spPr>
          <a:xfrm>
            <a:off x="3014360" y="1650040"/>
            <a:ext cx="290000" cy="0"/>
          </a:xfrm>
          <a:prstGeom prst="line">
            <a:avLst/>
          </a:prstGeom>
          <a:ln w="25400">
            <a:solidFill>
              <a:srgbClr val="7F7F7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4" name="Rounded Rectangle 93"/>
          <p:cNvSpPr/>
          <p:nvPr/>
        </p:nvSpPr>
        <p:spPr>
          <a:xfrm>
            <a:off x="3324360" y="1330000"/>
            <a:ext cx="2400000" cy="640080"/>
          </a:xfrm>
          <a:prstGeom prst="roundRect">
            <a:avLst>
              <a:gd name="adj" fmla="val 12000"/>
            </a:avLst>
          </a:prstGeom>
          <a:solidFill>
            <a:srgbClr val="1380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700" b="1">
                <a:solidFill>
                  <a:srgbClr val="FFFFFF"/>
                </a:solidFill>
              </a:rPr>
              <a:t>Update landmarks</a:t>
            </a:r>
          </a:p>
        </p:txBody>
      </p:sp>
      <p:sp>
        <p:nvSpPr>
          <p:cNvPr id="95" name="Rectangle 94"/>
          <p:cNvSpPr/>
          <p:nvPr/>
        </p:nvSpPr>
        <p:spPr>
          <a:xfrm>
            <a:off x="3324360" y="1970080"/>
            <a:ext cx="2400000" cy="9500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500" b="0">
                <a:solidFill>
                  <a:srgbClr val="404040"/>
                </a:solidFill>
              </a:rPr>
              <a:t>EKF update of the observed 2×2 landmark filters</a:t>
            </a:r>
          </a:p>
        </p:txBody>
      </p:sp>
      <p:cxnSp>
        <p:nvCxnSpPr>
          <p:cNvPr id="96" name="Connector 95"/>
          <p:cNvCxnSpPr/>
          <p:nvPr/>
        </p:nvCxnSpPr>
        <p:spPr>
          <a:xfrm>
            <a:off x="5744360" y="1650040"/>
            <a:ext cx="290000" cy="0"/>
          </a:xfrm>
          <a:prstGeom prst="line">
            <a:avLst/>
          </a:prstGeom>
          <a:ln w="25400">
            <a:solidFill>
              <a:srgbClr val="7F7F7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7" name="Rounded Rectangle 96"/>
          <p:cNvSpPr/>
          <p:nvPr/>
        </p:nvSpPr>
        <p:spPr>
          <a:xfrm>
            <a:off x="6054360" y="1330000"/>
            <a:ext cx="2400000" cy="640080"/>
          </a:xfrm>
          <a:prstGeom prst="roundRect">
            <a:avLst>
              <a:gd name="adj" fmla="val 12000"/>
            </a:avLst>
          </a:prstGeom>
          <a:solidFill>
            <a:srgbClr val="B854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700" b="1">
                <a:solidFill>
                  <a:srgbClr val="FFFFFF"/>
                </a:solidFill>
              </a:rPr>
              <a:t>Weight</a:t>
            </a:r>
          </a:p>
        </p:txBody>
      </p:sp>
      <p:sp>
        <p:nvSpPr>
          <p:cNvPr id="98" name="Rectangle 97"/>
          <p:cNvSpPr/>
          <p:nvPr/>
        </p:nvSpPr>
        <p:spPr>
          <a:xfrm>
            <a:off x="6054360" y="1970080"/>
            <a:ext cx="2400000" cy="9500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500" b="0">
                <a:solidFill>
                  <a:srgbClr val="404040"/>
                </a:solidFill>
              </a:rPr>
              <a:t>importance weight = measurement likelihood</a:t>
            </a:r>
          </a:p>
        </p:txBody>
      </p:sp>
      <p:cxnSp>
        <p:nvCxnSpPr>
          <p:cNvPr id="99" name="Connector 98"/>
          <p:cNvCxnSpPr/>
          <p:nvPr/>
        </p:nvCxnSpPr>
        <p:spPr>
          <a:xfrm>
            <a:off x="8474360" y="1650040"/>
            <a:ext cx="290000" cy="0"/>
          </a:xfrm>
          <a:prstGeom prst="line">
            <a:avLst/>
          </a:prstGeom>
          <a:ln w="25400">
            <a:solidFill>
              <a:srgbClr val="7F7F7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0" name="Rounded Rectangle 99"/>
          <p:cNvSpPr/>
          <p:nvPr/>
        </p:nvSpPr>
        <p:spPr>
          <a:xfrm>
            <a:off x="8784360" y="1330000"/>
            <a:ext cx="2400000" cy="640080"/>
          </a:xfrm>
          <a:prstGeom prst="roundRect">
            <a:avLst>
              <a:gd name="adj" fmla="val 12000"/>
            </a:avLst>
          </a:prstGeom>
          <a:solidFill>
            <a:srgbClr val="CC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700" b="1">
                <a:solidFill>
                  <a:srgbClr val="FFFFFF"/>
                </a:solidFill>
              </a:rPr>
              <a:t>Resample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8784360" y="1970080"/>
            <a:ext cx="2400000" cy="9500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500" b="0">
                <a:solidFill>
                  <a:srgbClr val="404040"/>
                </a:solidFill>
              </a:rPr>
              <a:t>copy particles ∝ weight; reset weights</a:t>
            </a:r>
          </a:p>
        </p:txBody>
      </p:sp>
      <p:pic>
        <p:nvPicPr>
          <p:cNvPr id="102" name="Picture 101" descr="fastslam_path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" y="3804886"/>
            <a:ext cx="6600000" cy="2140227"/>
          </a:xfrm>
          <a:prstGeom prst="rect">
            <a:avLst/>
          </a:prstGeom>
        </p:spPr>
      </p:pic>
      <p:sp>
        <p:nvSpPr>
          <p:cNvPr id="103" name="TextBox 102"/>
          <p:cNvSpPr txBox="1"/>
          <p:nvPr/>
        </p:nvSpPr>
        <p:spPr>
          <a:xfrm>
            <a:off x="7400000" y="3550000"/>
            <a:ext cx="4300000" cy="28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1700" b="0">
                <a:solidFill>
                  <a:srgbClr val="404040"/>
                </a:solidFill>
              </a:rPr>
              <a:t>Our simulation: M = 40 particles; after the loop closure the effective sample size fell to </a:t>
            </a:r>
            <a:r>
              <a:rPr sz="1700" b="1">
                <a:solidFill>
                  <a:srgbClr val="404040"/>
                </a:solidFill>
              </a:rPr>
              <a:t>6.8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1700" b="1">
                <a:solidFill>
                  <a:srgbClr val="404040"/>
                </a:solidFill>
              </a:rPr>
              <a:t>Particle depletion</a:t>
            </a:r>
            <a:r>
              <a:rPr sz="1700" b="0">
                <a:solidFill>
                  <a:srgbClr val="404040"/>
                </a:solidFill>
              </a:rPr>
              <a:t>: resampling keeps only a few ancestors, so good hypotheses can be lost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1700" b="0">
                <a:solidFill>
                  <a:srgbClr val="404040"/>
                </a:solidFill>
              </a:rPr>
              <a:t>FastSLAM 2.0 samples the pose using the measurement as well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621792" y="6464808"/>
            <a:ext cx="8686800" cy="292608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000" b="0">
                <a:solidFill>
                  <a:srgbClr val="7F7F7F"/>
                </a:solidFill>
              </a:rPr>
              <a:t>Left: schematic of three particles (weights illustrative). Numbers: original FastSLAM 1.0 simulation, known association.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r>
              <a:t>From Landmarks to Grids: GMapping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1792" y="1325880"/>
            <a:ext cx="10972800" cy="5000000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sz="2300" b="0"/>
              <a:t>Same idea with a </a:t>
            </a:r>
            <a:r>
              <a:rPr sz="2300" b="1"/>
              <a:t>2D LiDAR</a:t>
            </a:r>
            <a:r>
              <a:rPr sz="2300" b="0"/>
              <a:t> and an </a:t>
            </a:r>
            <a:r>
              <a:rPr sz="2300" b="1"/>
              <a:t>occupancy grid</a:t>
            </a:r>
            <a:r>
              <a:rPr sz="2300" b="0"/>
              <a:t>: every particle carries its own grid map</a:t>
            </a:r>
          </a:p>
          <a:p>
            <a:pPr>
              <a:spcBef>
                <a:spcPts val="600"/>
              </a:spcBef>
            </a:pPr>
            <a:r>
              <a:rPr sz="2300" b="0"/>
              <a:t>Scan matching against the particle's map improves the proposal, so few particles are needed (tens)</a:t>
            </a:r>
          </a:p>
          <a:p>
            <a:pPr>
              <a:spcBef>
                <a:spcPts val="600"/>
              </a:spcBef>
            </a:pPr>
            <a:r>
              <a:rPr sz="2300" b="0"/>
              <a:t>Widely used in ROS for indoor robots; memory grows with particles × map size</a:t>
            </a:r>
          </a:p>
          <a:p>
            <a:pPr>
              <a:spcBef>
                <a:spcPts val="600"/>
              </a:spcBef>
            </a:pPr>
            <a:r>
              <a:rPr sz="2300" b="0"/>
              <a:t>Weak in large outdoor loops and in 3D: the reason graph-based methods took over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29</a:t>
            </a:fld>
            <a:endParaRPr lang="en-US"/>
          </a:p>
        </p:txBody>
      </p:sp>
      <p:sp>
        <p:nvSpPr>
          <p:cNvPr id="91" name="TextBox 90"/>
          <p:cNvSpPr txBox="1"/>
          <p:nvPr/>
        </p:nvSpPr>
        <p:spPr>
          <a:xfrm>
            <a:off x="621792" y="6464808"/>
            <a:ext cx="8686800" cy="292608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000" b="0">
                <a:solidFill>
                  <a:srgbClr val="7F7F7F"/>
                </a:solidFill>
              </a:rPr>
              <a:t>Grisetti, Stachniss, Burgard, "Improved Techniques for Grid Mapping with Rao-Blackwellized Particle Filters", T-RO 2007.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r>
              <a:t>Graph SLAM: Nodes and Edges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30</a:t>
            </a:fld>
            <a:endParaRPr lang="en-US"/>
          </a:p>
        </p:txBody>
      </p:sp>
      <p:cxnSp>
        <p:nvCxnSpPr>
          <p:cNvPr id="91" name="Connector 90"/>
          <p:cNvCxnSpPr/>
          <p:nvPr/>
        </p:nvCxnSpPr>
        <p:spPr>
          <a:xfrm flipV="1">
            <a:off x="1700000" y="2700000"/>
            <a:ext cx="1050000" cy="300000"/>
          </a:xfrm>
          <a:prstGeom prst="line">
            <a:avLst/>
          </a:prstGeom>
          <a:ln w="31750">
            <a:solidFill>
              <a:srgbClr val="12198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Connector 91"/>
          <p:cNvCxnSpPr/>
          <p:nvPr/>
        </p:nvCxnSpPr>
        <p:spPr>
          <a:xfrm>
            <a:off x="3150000" y="2700000"/>
            <a:ext cx="1050000" cy="400000"/>
          </a:xfrm>
          <a:prstGeom prst="line">
            <a:avLst/>
          </a:prstGeom>
          <a:ln w="31750">
            <a:solidFill>
              <a:srgbClr val="12198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Connector 92"/>
          <p:cNvCxnSpPr/>
          <p:nvPr/>
        </p:nvCxnSpPr>
        <p:spPr>
          <a:xfrm flipV="1">
            <a:off x="4600000" y="2600000"/>
            <a:ext cx="1050000" cy="500000"/>
          </a:xfrm>
          <a:prstGeom prst="line">
            <a:avLst/>
          </a:prstGeom>
          <a:ln w="31750">
            <a:solidFill>
              <a:srgbClr val="12198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Connector 93"/>
          <p:cNvCxnSpPr/>
          <p:nvPr/>
        </p:nvCxnSpPr>
        <p:spPr>
          <a:xfrm>
            <a:off x="6050000" y="2600000"/>
            <a:ext cx="1050000" cy="400000"/>
          </a:xfrm>
          <a:prstGeom prst="line">
            <a:avLst/>
          </a:prstGeom>
          <a:ln w="31750">
            <a:solidFill>
              <a:srgbClr val="12198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Connector 94"/>
          <p:cNvCxnSpPr/>
          <p:nvPr/>
        </p:nvCxnSpPr>
        <p:spPr>
          <a:xfrm flipV="1">
            <a:off x="7500000" y="2800000"/>
            <a:ext cx="1050000" cy="200000"/>
          </a:xfrm>
          <a:prstGeom prst="line">
            <a:avLst/>
          </a:prstGeom>
          <a:ln w="31750">
            <a:solidFill>
              <a:srgbClr val="12198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Connector 95"/>
          <p:cNvCxnSpPr/>
          <p:nvPr/>
        </p:nvCxnSpPr>
        <p:spPr>
          <a:xfrm flipV="1">
            <a:off x="1500000" y="2250000"/>
            <a:ext cx="0" cy="520000"/>
          </a:xfrm>
          <a:prstGeom prst="line">
            <a:avLst/>
          </a:prstGeom>
          <a:ln w="31750">
            <a:solidFill>
              <a:srgbClr val="C0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Connector 96"/>
          <p:cNvCxnSpPr/>
          <p:nvPr/>
        </p:nvCxnSpPr>
        <p:spPr>
          <a:xfrm>
            <a:off x="1500000" y="2250000"/>
            <a:ext cx="5800000" cy="0"/>
          </a:xfrm>
          <a:prstGeom prst="line">
            <a:avLst/>
          </a:prstGeom>
          <a:ln w="31750">
            <a:solidFill>
              <a:srgbClr val="C0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Connector 97"/>
          <p:cNvCxnSpPr/>
          <p:nvPr/>
        </p:nvCxnSpPr>
        <p:spPr>
          <a:xfrm>
            <a:off x="7300000" y="2250000"/>
            <a:ext cx="0" cy="520000"/>
          </a:xfrm>
          <a:prstGeom prst="line">
            <a:avLst/>
          </a:prstGeom>
          <a:ln w="31750">
            <a:solidFill>
              <a:srgbClr val="C0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9" name="Oval 98"/>
          <p:cNvSpPr/>
          <p:nvPr/>
        </p:nvSpPr>
        <p:spPr>
          <a:xfrm>
            <a:off x="1270000" y="2770000"/>
            <a:ext cx="460000" cy="4600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219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0">
                <a:solidFill>
                  <a:srgbClr val="404040"/>
                </a:solidFill>
              </a:rPr>
              <a:t>x0</a:t>
            </a:r>
          </a:p>
        </p:txBody>
      </p:sp>
      <p:sp>
        <p:nvSpPr>
          <p:cNvPr id="100" name="Oval 99"/>
          <p:cNvSpPr/>
          <p:nvPr/>
        </p:nvSpPr>
        <p:spPr>
          <a:xfrm>
            <a:off x="2720000" y="2470000"/>
            <a:ext cx="460000" cy="4600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219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0">
                <a:solidFill>
                  <a:srgbClr val="404040"/>
                </a:solidFill>
              </a:rPr>
              <a:t>x1</a:t>
            </a:r>
          </a:p>
        </p:txBody>
      </p:sp>
      <p:sp>
        <p:nvSpPr>
          <p:cNvPr id="101" name="Oval 100"/>
          <p:cNvSpPr/>
          <p:nvPr/>
        </p:nvSpPr>
        <p:spPr>
          <a:xfrm>
            <a:off x="4170000" y="2870000"/>
            <a:ext cx="460000" cy="4600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219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0">
                <a:solidFill>
                  <a:srgbClr val="404040"/>
                </a:solidFill>
              </a:rPr>
              <a:t>x2</a:t>
            </a:r>
          </a:p>
        </p:txBody>
      </p:sp>
      <p:sp>
        <p:nvSpPr>
          <p:cNvPr id="102" name="Oval 101"/>
          <p:cNvSpPr/>
          <p:nvPr/>
        </p:nvSpPr>
        <p:spPr>
          <a:xfrm>
            <a:off x="5620000" y="2370000"/>
            <a:ext cx="460000" cy="4600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219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0">
                <a:solidFill>
                  <a:srgbClr val="404040"/>
                </a:solidFill>
              </a:rPr>
              <a:t>x3</a:t>
            </a:r>
          </a:p>
        </p:txBody>
      </p:sp>
      <p:sp>
        <p:nvSpPr>
          <p:cNvPr id="103" name="Oval 102"/>
          <p:cNvSpPr/>
          <p:nvPr/>
        </p:nvSpPr>
        <p:spPr>
          <a:xfrm>
            <a:off x="7070000" y="2770000"/>
            <a:ext cx="460000" cy="4600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219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0">
                <a:solidFill>
                  <a:srgbClr val="404040"/>
                </a:solidFill>
              </a:rPr>
              <a:t>x4</a:t>
            </a:r>
          </a:p>
        </p:txBody>
      </p:sp>
      <p:sp>
        <p:nvSpPr>
          <p:cNvPr id="104" name="Oval 103"/>
          <p:cNvSpPr/>
          <p:nvPr/>
        </p:nvSpPr>
        <p:spPr>
          <a:xfrm>
            <a:off x="8520000" y="2570000"/>
            <a:ext cx="460000" cy="4600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219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0">
                <a:solidFill>
                  <a:srgbClr val="404040"/>
                </a:solidFill>
              </a:rPr>
              <a:t>x5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1500000" y="3400000"/>
            <a:ext cx="3000000" cy="4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500" b="0">
                <a:solidFill>
                  <a:srgbClr val="121981"/>
                </a:solidFill>
              </a:rPr>
              <a:t>odometry edge  (x_i, x_{i+1})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3300000" y="1850000"/>
            <a:ext cx="4500000" cy="4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600" b="1">
                <a:solidFill>
                  <a:srgbClr val="C00000"/>
                </a:solidFill>
              </a:rPr>
              <a:t>loop-closure edge  (x_0, x_4)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621792" y="4000000"/>
            <a:ext cx="10972800" cy="24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2000" b="1">
                <a:solidFill>
                  <a:srgbClr val="404040"/>
                </a:solidFill>
              </a:rPr>
              <a:t>Node</a:t>
            </a:r>
            <a:r>
              <a:rPr sz="2000" b="0">
                <a:solidFill>
                  <a:srgbClr val="404040"/>
                </a:solidFill>
              </a:rPr>
              <a:t> = a pose x_i (or a landmark); </a:t>
            </a:r>
            <a:r>
              <a:rPr sz="2000" b="1">
                <a:solidFill>
                  <a:srgbClr val="404040"/>
                </a:solidFill>
              </a:rPr>
              <a:t>edge</a:t>
            </a:r>
            <a:r>
              <a:rPr sz="2000" b="0">
                <a:solidFill>
                  <a:srgbClr val="404040"/>
                </a:solidFill>
              </a:rPr>
              <a:t> = a relative measurement z_ij between two nodes, with an information matrix Ω (the inverse of its covariance)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2000" b="0">
                <a:solidFill>
                  <a:srgbClr val="404040"/>
                </a:solidFill>
              </a:rPr>
              <a:t>Odometry edges connect consecutive poses; </a:t>
            </a:r>
            <a:r>
              <a:rPr sz="2000" b="1">
                <a:solidFill>
                  <a:srgbClr val="404040"/>
                </a:solidFill>
              </a:rPr>
              <a:t>loop-closure edges</a:t>
            </a:r>
            <a:r>
              <a:rPr sz="2000" b="0">
                <a:solidFill>
                  <a:srgbClr val="404040"/>
                </a:solidFill>
              </a:rPr>
              <a:t> connect distant poses that saw the same place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2000" b="0">
                <a:solidFill>
                  <a:srgbClr val="404040"/>
                </a:solidFill>
              </a:rPr>
              <a:t>No filtering: build the whole graph, then find the poses that best satisfy </a:t>
            </a:r>
            <a:r>
              <a:rPr sz="2000" b="1">
                <a:solidFill>
                  <a:srgbClr val="404040"/>
                </a:solidFill>
              </a:rPr>
              <a:t>all</a:t>
            </a:r>
            <a:r>
              <a:rPr sz="2000" b="0">
                <a:solidFill>
                  <a:srgbClr val="404040"/>
                </a:solidFill>
              </a:rPr>
              <a:t> constraints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621792" y="6464808"/>
            <a:ext cx="8686800" cy="292608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000" b="0">
                <a:solidFill>
                  <a:srgbClr val="7F7F7F"/>
                </a:solidFill>
              </a:rPr>
              <a:t>Grisetti, Kümmerle, Stachniss, Burgard, "A Tutorial on Graph-Based SLAM", IEEE ITS Magazine 2010.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r>
              <a:t>The Graph SLAM Objective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31</a:t>
            </a:fld>
            <a:endParaRPr lang="en-US"/>
          </a:p>
        </p:txBody>
      </p:sp>
      <p:sp>
        <p:nvSpPr>
          <p:cNvPr id="91" name="TextBox 90"/>
          <p:cNvSpPr txBox="1"/>
          <p:nvPr/>
        </p:nvSpPr>
        <p:spPr>
          <a:xfrm>
            <a:off x="621792" y="1330000"/>
            <a:ext cx="10972800" cy="7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000" b="0">
                <a:solidFill>
                  <a:srgbClr val="404040"/>
                </a:solidFill>
              </a:rPr>
              <a:t>Each edge predicts the relative pose from the current node estimates and compares it with the measurement z_ij:</a:t>
            </a:r>
          </a:p>
        </p:txBody>
      </p:sp>
      <p:pic>
        <p:nvPicPr>
          <p:cNvPr id="92" name="Picture 91" descr="eq_b77f48ab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792" y="2100000"/>
            <a:ext cx="2699836" cy="430000"/>
          </a:xfrm>
          <a:prstGeom prst="rect">
            <a:avLst/>
          </a:prstGeom>
        </p:spPr>
      </p:pic>
      <p:pic>
        <p:nvPicPr>
          <p:cNvPr id="93" name="Picture 92" descr="eq_e454a9781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792" y="2800000"/>
            <a:ext cx="3822268" cy="620000"/>
          </a:xfrm>
          <a:prstGeom prst="rect">
            <a:avLst/>
          </a:prstGeom>
        </p:spPr>
      </p:pic>
      <p:sp>
        <p:nvSpPr>
          <p:cNvPr id="94" name="TextBox 93"/>
          <p:cNvSpPr txBox="1"/>
          <p:nvPr/>
        </p:nvSpPr>
        <p:spPr>
          <a:xfrm>
            <a:off x="621792" y="3750000"/>
            <a:ext cx="10972800" cy="26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2000" b="0">
                <a:solidFill>
                  <a:srgbClr val="404040"/>
                </a:solidFill>
              </a:rPr>
              <a:t>h(x_i, x_j) = pose of node j seen from node i (in SE(2): a rotation and a translation); for 1-D it is just x_j − x_i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2000" b="0">
                <a:solidFill>
                  <a:srgbClr val="404040"/>
                </a:solidFill>
              </a:rPr>
              <a:t>Ω_ij </a:t>
            </a:r>
            <a:r>
              <a:rPr sz="2000" b="1">
                <a:solidFill>
                  <a:srgbClr val="404040"/>
                </a:solidFill>
              </a:rPr>
              <a:t>weights</a:t>
            </a:r>
            <a:r>
              <a:rPr sz="2000" b="0">
                <a:solidFill>
                  <a:srgbClr val="404040"/>
                </a:solidFill>
              </a:rPr>
              <a:t> each edge: precise edges (large Ω) pull harder than noisy ones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2000" b="0">
                <a:solidFill>
                  <a:srgbClr val="404040"/>
                </a:solidFill>
              </a:rPr>
              <a:t>This is a </a:t>
            </a:r>
            <a:r>
              <a:rPr sz="2000" b="1">
                <a:solidFill>
                  <a:srgbClr val="404040"/>
                </a:solidFill>
              </a:rPr>
              <a:t>nonlinear least-squares</a:t>
            </a:r>
            <a:r>
              <a:rPr sz="2000" b="0">
                <a:solidFill>
                  <a:srgbClr val="404040"/>
                </a:solidFill>
              </a:rPr>
              <a:t> problem: it is the maximum-likelihood estimate under Gaussian noise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2000" b="0">
                <a:solidFill>
                  <a:srgbClr val="404040"/>
                </a:solidFill>
              </a:rPr>
              <a:t>The same formulation is used for visual SLAM (bundle adjustment) and factor graphs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r>
              <a:t>Solving It: Gauss-Newton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32</a:t>
            </a:fld>
            <a:endParaRPr lang="en-US"/>
          </a:p>
        </p:txBody>
      </p:sp>
      <p:sp>
        <p:nvSpPr>
          <p:cNvPr id="91" name="TextBox 90"/>
          <p:cNvSpPr txBox="1"/>
          <p:nvPr/>
        </p:nvSpPr>
        <p:spPr>
          <a:xfrm>
            <a:off x="621792" y="1330000"/>
            <a:ext cx="10972800" cy="15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2100" b="0">
                <a:solidFill>
                  <a:srgbClr val="404040"/>
                </a:solidFill>
              </a:rPr>
              <a:t>Linearize each error around the current estimate: e(x + Δx) ≈ e + J Δx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2100" b="0">
                <a:solidFill>
                  <a:srgbClr val="404040"/>
                </a:solidFill>
              </a:rPr>
              <a:t>Set the derivative of F to zero to get the </a:t>
            </a:r>
            <a:r>
              <a:rPr sz="2100" b="1">
                <a:solidFill>
                  <a:srgbClr val="404040"/>
                </a:solidFill>
              </a:rPr>
              <a:t>normal equations</a:t>
            </a:r>
            <a:r>
              <a:rPr sz="2100" b="0">
                <a:solidFill>
                  <a:srgbClr val="404040"/>
                </a:solidFill>
              </a:rPr>
              <a:t>; solve, update, repeat:</a:t>
            </a:r>
          </a:p>
        </p:txBody>
      </p:sp>
      <p:pic>
        <p:nvPicPr>
          <p:cNvPr id="92" name="Picture 91" descr="eq_819f60fdd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" y="2750000"/>
            <a:ext cx="6596243" cy="560000"/>
          </a:xfrm>
          <a:prstGeom prst="rect">
            <a:avLst/>
          </a:prstGeom>
        </p:spPr>
      </p:pic>
      <p:sp>
        <p:nvSpPr>
          <p:cNvPr id="93" name="TextBox 92"/>
          <p:cNvSpPr txBox="1"/>
          <p:nvPr/>
        </p:nvSpPr>
        <p:spPr>
          <a:xfrm>
            <a:off x="621792" y="3650000"/>
            <a:ext cx="10972800" cy="27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2000" b="0">
                <a:solidFill>
                  <a:srgbClr val="404040"/>
                </a:solidFill>
              </a:rPr>
              <a:t>Each edge adds a small contribution to H and b: only the blocks of its two nodes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2000" b="0">
                <a:solidFill>
                  <a:srgbClr val="404040"/>
                </a:solidFill>
              </a:rPr>
              <a:t>Iterate until Δx is small (our 41-pose example converges in about 6 iterations)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2000" b="0">
                <a:solidFill>
                  <a:srgbClr val="404040"/>
                </a:solidFill>
              </a:rPr>
              <a:t>Levenberg-Marquardt adds a damping term λI for robustness; g2o, GTSAM, and Ceres implement this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2000" b="0">
                <a:solidFill>
                  <a:srgbClr val="404040"/>
                </a:solidFill>
              </a:rPr>
              <a:t>Needs a </a:t>
            </a:r>
            <a:r>
              <a:rPr sz="2000" b="1">
                <a:solidFill>
                  <a:srgbClr val="404040"/>
                </a:solidFill>
              </a:rPr>
              <a:t>good initial guess</a:t>
            </a:r>
            <a:r>
              <a:rPr sz="2000" b="0">
                <a:solidFill>
                  <a:srgbClr val="404040"/>
                </a:solidFill>
              </a:rPr>
              <a:t> (usually odometry): the problem is nonconvex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r>
              <a:t>Sparsity Makes It Fast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33</a:t>
            </a:fld>
            <a:endParaRPr lang="en-US"/>
          </a:p>
        </p:txBody>
      </p:sp>
      <p:pic>
        <p:nvPicPr>
          <p:cNvPr id="91" name="Picture 90" descr="pg_sparsit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" y="1550160"/>
            <a:ext cx="6500000" cy="3199679"/>
          </a:xfrm>
          <a:prstGeom prst="rect">
            <a:avLst/>
          </a:prstGeom>
        </p:spPr>
      </p:pic>
      <p:sp>
        <p:nvSpPr>
          <p:cNvPr id="92" name="TextBox 91"/>
          <p:cNvSpPr txBox="1"/>
          <p:nvPr/>
        </p:nvSpPr>
        <p:spPr>
          <a:xfrm>
            <a:off x="7300000" y="1400000"/>
            <a:ext cx="4400000" cy="49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1800" b="0">
                <a:solidFill>
                  <a:srgbClr val="404040"/>
                </a:solidFill>
              </a:rPr>
              <a:t>41 poses × 3 = </a:t>
            </a:r>
            <a:r>
              <a:rPr sz="1800" b="1">
                <a:solidFill>
                  <a:srgbClr val="404040"/>
                </a:solidFill>
              </a:rPr>
              <a:t>123×123</a:t>
            </a:r>
            <a:r>
              <a:rPr sz="1800" b="0">
                <a:solidFill>
                  <a:srgbClr val="404040"/>
                </a:solidFill>
              </a:rPr>
              <a:t> matrix, but only </a:t>
            </a:r>
            <a:r>
              <a:rPr sz="1800" b="1">
                <a:solidFill>
                  <a:srgbClr val="404040"/>
                </a:solidFill>
              </a:rPr>
              <a:t>6 %</a:t>
            </a:r>
            <a:r>
              <a:rPr sz="1800" b="0">
                <a:solidFill>
                  <a:srgbClr val="404040"/>
                </a:solidFill>
              </a:rPr>
              <a:t> of entries are nonzero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1800" b="0">
                <a:solidFill>
                  <a:srgbClr val="404040"/>
                </a:solidFill>
              </a:rPr>
              <a:t>An edge touches only two nodes, so H mirrors the </a:t>
            </a:r>
            <a:r>
              <a:rPr sz="1800" b="1">
                <a:solidFill>
                  <a:srgbClr val="404040"/>
                </a:solidFill>
              </a:rPr>
              <a:t>adjacency of the graph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1800" b="0">
                <a:solidFill>
                  <a:srgbClr val="404040"/>
                </a:solidFill>
              </a:rPr>
              <a:t>Odometry edges give the band; the loop-closure edge adds off-band blocks in the corners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1800" b="0">
                <a:solidFill>
                  <a:srgbClr val="404040"/>
                </a:solidFill>
              </a:rPr>
              <a:t>Sparse Cholesky solves large graphs (10⁵ nodes and more) in seconds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21792" y="5100000"/>
            <a:ext cx="6500000" cy="12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700" b="1">
                <a:solidFill>
                  <a:srgbClr val="404040"/>
                </a:solidFill>
              </a:rPr>
              <a:t>Gauge freedom</a:t>
            </a:r>
            <a:r>
              <a:rPr sz="1700" b="0">
                <a:solidFill>
                  <a:srgbClr val="404040"/>
                </a:solidFill>
              </a:rPr>
              <a:t>: relative constraints cannot fix the absolute pose, so H is singular. Fix one node (prior on x₀) or remove its rows and columns. H^-1 then gives the covariance.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r>
              <a:t>Worked Example: 1-D Pose Graph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34</a:t>
            </a:fld>
            <a:endParaRPr lang="en-US"/>
          </a:p>
        </p:txBody>
      </p:sp>
      <p:sp>
        <p:nvSpPr>
          <p:cNvPr id="91" name="TextBox 90"/>
          <p:cNvSpPr txBox="1"/>
          <p:nvPr/>
        </p:nvSpPr>
        <p:spPr>
          <a:xfrm>
            <a:off x="621792" y="1330000"/>
            <a:ext cx="10972800" cy="8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800" b="0">
                <a:solidFill>
                  <a:srgbClr val="404040"/>
                </a:solidFill>
              </a:rPr>
              <a:t>Fixed x₀ = 0, unknowns x₁, x₂. Odometry: x₁ − x₀ = 1.0 and x₂ − x₁ = 1.0 (σ = 0.1). "Loop-closure" edge: x₂ − x₀ = 1.8 (σ = 0.05). Start from the odometry guess x = (1, 2).</a:t>
            </a:r>
          </a:p>
        </p:txBody>
      </p:sp>
      <p:graphicFrame>
        <p:nvGraphicFramePr>
          <p:cNvPr id="92" name="Table 91"/>
          <p:cNvGraphicFramePr>
            <a:graphicFrameLocks noGrp="1"/>
          </p:cNvGraphicFramePr>
          <p:nvPr/>
        </p:nvGraphicFramePr>
        <p:xfrm>
          <a:off x="621792" y="2250000"/>
          <a:ext cx="10970000" cy="168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3100000"/>
                <a:gridCol w="2300000"/>
                <a:gridCol w="2700000"/>
                <a:gridCol w="2870000"/>
              </a:tblGrid>
              <a:tr h="420000"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404040"/>
                          </a:solidFill>
                        </a:rPr>
                        <a:t>Edge</a:t>
                      </a:r>
                    </a:p>
                  </a:txBody>
                  <a:tcPr marL="64000" marR="64000" marT="28000" marB="28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404040"/>
                          </a:solidFill>
                        </a:rPr>
                        <a:t>Ω = 1/σ²</a:t>
                      </a:r>
                    </a:p>
                  </a:txBody>
                  <a:tcPr marL="64000" marR="64000" marT="28000" marB="28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404040"/>
                          </a:solidFill>
                        </a:rPr>
                        <a:t>e at x = (1, 2)</a:t>
                      </a:r>
                    </a:p>
                  </a:txBody>
                  <a:tcPr marL="64000" marR="64000" marT="28000" marB="28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404040"/>
                          </a:solidFill>
                        </a:rPr>
                        <a:t>J (w.r.t. x₁, x₂)</a:t>
                      </a:r>
                    </a:p>
                  </a:txBody>
                  <a:tcPr marL="64000" marR="64000" marT="28000" marB="28000" anchor="ctr">
                    <a:solidFill>
                      <a:srgbClr val="F2F2F2"/>
                    </a:solidFill>
                  </a:tcPr>
                </a:tc>
              </a:tr>
              <a:tr h="420000"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404040"/>
                          </a:solidFill>
                        </a:rPr>
                        <a:t>x₁ − x₀ = 1.0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0">
                          <a:solidFill>
                            <a:srgbClr val="404040"/>
                          </a:solidFill>
                        </a:rPr>
                        <a:t>100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0">
                          <a:solidFill>
                            <a:srgbClr val="404040"/>
                          </a:solidFill>
                        </a:rPr>
                        <a:t>0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0">
                          <a:solidFill>
                            <a:srgbClr val="404040"/>
                          </a:solidFill>
                        </a:rPr>
                        <a:t>(1, 0)</a:t>
                      </a:r>
                    </a:p>
                  </a:txBody>
                  <a:tcPr marL="64000" marR="64000" marT="28000" marB="28000" anchor="ctr"/>
                </a:tc>
              </a:tr>
              <a:tr h="420000"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404040"/>
                          </a:solidFill>
                        </a:rPr>
                        <a:t>x₂ − x₁ = 1.0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0">
                          <a:solidFill>
                            <a:srgbClr val="404040"/>
                          </a:solidFill>
                        </a:rPr>
                        <a:t>100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0">
                          <a:solidFill>
                            <a:srgbClr val="404040"/>
                          </a:solidFill>
                        </a:rPr>
                        <a:t>0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0">
                          <a:solidFill>
                            <a:srgbClr val="404040"/>
                          </a:solidFill>
                        </a:rPr>
                        <a:t>(−1, 1)</a:t>
                      </a:r>
                    </a:p>
                  </a:txBody>
                  <a:tcPr marL="64000" marR="64000" marT="28000" marB="28000" anchor="ctr"/>
                </a:tc>
              </a:tr>
              <a:tr h="420000"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404040"/>
                          </a:solidFill>
                        </a:rPr>
                        <a:t>x₂ − x₀ = 1.8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0">
                          <a:solidFill>
                            <a:srgbClr val="404040"/>
                          </a:solidFill>
                        </a:rPr>
                        <a:t>400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0">
                          <a:solidFill>
                            <a:srgbClr val="404040"/>
                          </a:solidFill>
                        </a:rPr>
                        <a:t>+0.2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0">
                          <a:solidFill>
                            <a:srgbClr val="404040"/>
                          </a:solidFill>
                        </a:rPr>
                        <a:t>(0, 1)</a:t>
                      </a:r>
                    </a:p>
                  </a:txBody>
                  <a:tcPr marL="64000" marR="64000" marT="28000" marB="28000" anchor="ctr"/>
                </a:tc>
              </a:tr>
            </a:tbl>
          </a:graphicData>
        </a:graphic>
      </p:graphicFrame>
      <p:sp>
        <p:nvSpPr>
          <p:cNvPr id="93" name="TextBox 92"/>
          <p:cNvSpPr txBox="1"/>
          <p:nvPr/>
        </p:nvSpPr>
        <p:spPr>
          <a:xfrm>
            <a:off x="621792" y="4120000"/>
            <a:ext cx="5000000" cy="45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900" b="1">
                <a:solidFill>
                  <a:srgbClr val="404040"/>
                </a:solidFill>
              </a:rPr>
              <a:t>H = [[200, −100], [−100, 500]]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5821792" y="4120000"/>
            <a:ext cx="5700000" cy="45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900" b="1">
                <a:solidFill>
                  <a:srgbClr val="404040"/>
                </a:solidFill>
              </a:rPr>
              <a:t>b = (0, 80),   H Δx = −b  →  Δx = (−0.089, −0.178)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621792" y="4800000"/>
            <a:ext cx="10972800" cy="16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1800" b="0">
                <a:solidFill>
                  <a:srgbClr val="404040"/>
                </a:solidFill>
              </a:rPr>
              <a:t>Result: </a:t>
            </a:r>
            <a:r>
              <a:rPr sz="1800" b="1">
                <a:solidFill>
                  <a:srgbClr val="404040"/>
                </a:solidFill>
              </a:rPr>
              <a:t>x = (0.911, 1.822)</a:t>
            </a:r>
            <a:r>
              <a:rPr sz="1800" b="0">
                <a:solidFill>
                  <a:srgbClr val="404040"/>
                </a:solidFill>
              </a:rPr>
              <a:t>; the 0.2 m disagreement is spread over both edges, more on the less precise odometry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1800" b="0">
                <a:solidFill>
                  <a:srgbClr val="404040"/>
                </a:solidFill>
              </a:rPr>
              <a:t>H^-1 gives the posterior covariance: σ(x₁) ≈ 0.075, σ(x₂) ≈ 0.047, tighter than the odometry alone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1800" b="0">
                <a:solidFill>
                  <a:srgbClr val="404040"/>
                </a:solidFill>
              </a:rPr>
              <a:t>The problem is linear, so one Gauss-Newton step is exact; checked against a direct solver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r>
              <a:t>Pose Graph Optimization in Action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35</a:t>
            </a:fld>
            <a:endParaRPr lang="en-US"/>
          </a:p>
        </p:txBody>
      </p:sp>
      <p:pic>
        <p:nvPicPr>
          <p:cNvPr id="91" name="Picture 90" descr="pg_before_aft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7402" y="1300000"/>
            <a:ext cx="8721578" cy="3650000"/>
          </a:xfrm>
          <a:prstGeom prst="rect">
            <a:avLst/>
          </a:prstGeom>
        </p:spPr>
      </p:pic>
      <p:sp>
        <p:nvSpPr>
          <p:cNvPr id="92" name="TextBox 91"/>
          <p:cNvSpPr txBox="1"/>
          <p:nvPr/>
        </p:nvSpPr>
        <p:spPr>
          <a:xfrm>
            <a:off x="621792" y="5000000"/>
            <a:ext cx="10972800" cy="14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1900" b="0">
                <a:solidFill>
                  <a:srgbClr val="404040"/>
                </a:solidFill>
              </a:rPr>
              <a:t>41 poses on a 20 m × 20 m square; odometry-only gap at the end </a:t>
            </a:r>
            <a:r>
              <a:rPr sz="1900" b="1">
                <a:solidFill>
                  <a:srgbClr val="404040"/>
                </a:solidFill>
              </a:rPr>
              <a:t>5.5 m</a:t>
            </a:r>
            <a:r>
              <a:rPr sz="1900" b="0">
                <a:solidFill>
                  <a:srgbClr val="404040"/>
                </a:solidFill>
              </a:rPr>
              <a:t>, after optimization </a:t>
            </a:r>
            <a:r>
              <a:rPr sz="1900" b="1">
                <a:solidFill>
                  <a:srgbClr val="404040"/>
                </a:solidFill>
              </a:rPr>
              <a:t>0.22 m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1900" b="0">
                <a:solidFill>
                  <a:srgbClr val="404040"/>
                </a:solidFill>
              </a:rPr>
              <a:t>Trajectory RMSE (ATE): </a:t>
            </a:r>
            <a:r>
              <a:rPr sz="1900" b="1">
                <a:solidFill>
                  <a:srgbClr val="404040"/>
                </a:solidFill>
              </a:rPr>
              <a:t>3.01 m → 0.62 m</a:t>
            </a:r>
            <a:r>
              <a:rPr sz="1900" b="0">
                <a:solidFill>
                  <a:srgbClr val="404040"/>
                </a:solidFill>
              </a:rPr>
              <a:t>; one loop-closure edge corrects the whole path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21792" y="6464808"/>
            <a:ext cx="8686800" cy="292608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000" b="0">
                <a:solidFill>
                  <a:srgbClr val="7F7F7F"/>
                </a:solidFill>
              </a:rPr>
              <a:t>Original simulation: SE(2) pose graph, noise σ = (0.12 m, 0.05 m, 0.035 rad) per step, solved with Levenberg-Marquardt.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r>
              <a:t>Front-End and Back-End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36</a:t>
            </a:fld>
            <a:endParaRPr lang="en-US"/>
          </a:p>
        </p:txBody>
      </p:sp>
      <p:sp>
        <p:nvSpPr>
          <p:cNvPr id="91" name="Rectangle 90"/>
          <p:cNvSpPr/>
          <p:nvPr/>
        </p:nvSpPr>
        <p:spPr>
          <a:xfrm>
            <a:off x="621792" y="1450000"/>
            <a:ext cx="2200000" cy="13000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600" b="0">
                <a:solidFill>
                  <a:srgbClr val="404040"/>
                </a:solidFill>
              </a:rPr>
              <a:t>Sensor data</a:t>
            </a:r>
          </a:p>
          <a:p>
            <a:pPr algn="ctr"/>
            <a:r>
              <a:rPr sz="1600" b="0">
                <a:solidFill>
                  <a:srgbClr val="404040"/>
                </a:solidFill>
              </a:rPr>
              <a:t>camera, LiDAR,</a:t>
            </a:r>
          </a:p>
          <a:p>
            <a:pPr algn="ctr"/>
            <a:r>
              <a:rPr sz="1600" b="0">
                <a:solidFill>
                  <a:srgbClr val="404040"/>
                </a:solidFill>
              </a:rPr>
              <a:t>IMU, wheels</a:t>
            </a:r>
          </a:p>
        </p:txBody>
      </p:sp>
      <p:sp>
        <p:nvSpPr>
          <p:cNvPr id="92" name="Rounded Rectangle 91"/>
          <p:cNvSpPr/>
          <p:nvPr/>
        </p:nvSpPr>
        <p:spPr>
          <a:xfrm>
            <a:off x="3321792" y="1450000"/>
            <a:ext cx="3400000" cy="1300000"/>
          </a:xfrm>
          <a:prstGeom prst="roundRect">
            <a:avLst>
              <a:gd name="adj" fmla="val 12000"/>
            </a:avLst>
          </a:prstGeom>
          <a:solidFill>
            <a:srgbClr val="121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600" b="1">
                <a:solidFill>
                  <a:srgbClr val="FFFFFF"/>
                </a:solidFill>
              </a:rPr>
              <a:t>Front-end</a:t>
            </a:r>
          </a:p>
          <a:p>
            <a:pPr algn="ctr"/>
            <a:r>
              <a:rPr sz="1600" b="0">
                <a:solidFill>
                  <a:srgbClr val="FFFFFF"/>
                </a:solidFill>
              </a:rPr>
              <a:t>odometry, scan / feature matching,</a:t>
            </a:r>
          </a:p>
          <a:p>
            <a:pPr algn="ctr"/>
            <a:r>
              <a:rPr sz="1600" b="0">
                <a:solidFill>
                  <a:srgbClr val="FFFFFF"/>
                </a:solidFill>
              </a:rPr>
              <a:t>place recognition, data association</a:t>
            </a:r>
          </a:p>
        </p:txBody>
      </p:sp>
      <p:sp>
        <p:nvSpPr>
          <p:cNvPr id="93" name="Rounded Rectangle 92"/>
          <p:cNvSpPr/>
          <p:nvPr/>
        </p:nvSpPr>
        <p:spPr>
          <a:xfrm>
            <a:off x="7221792" y="1450000"/>
            <a:ext cx="2300000" cy="1300000"/>
          </a:xfrm>
          <a:prstGeom prst="roundRect">
            <a:avLst>
              <a:gd name="adj" fmla="val 12000"/>
            </a:avLst>
          </a:prstGeom>
          <a:solidFill>
            <a:srgbClr val="1380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700" b="1">
                <a:solidFill>
                  <a:srgbClr val="FFFFFF"/>
                </a:solidFill>
              </a:rPr>
              <a:t>Graph</a:t>
            </a:r>
          </a:p>
          <a:p>
            <a:pPr algn="ctr"/>
            <a:r>
              <a:rPr sz="1700" b="0">
                <a:solidFill>
                  <a:srgbClr val="FFFFFF"/>
                </a:solidFill>
              </a:rPr>
              <a:t>nodes + edges</a:t>
            </a:r>
          </a:p>
        </p:txBody>
      </p:sp>
      <p:sp>
        <p:nvSpPr>
          <p:cNvPr id="94" name="Rounded Rectangle 93"/>
          <p:cNvSpPr/>
          <p:nvPr/>
        </p:nvSpPr>
        <p:spPr>
          <a:xfrm>
            <a:off x="9821792" y="1450000"/>
            <a:ext cx="1770000" cy="1300000"/>
          </a:xfrm>
          <a:prstGeom prst="roundRect">
            <a:avLst>
              <a:gd name="adj" fmla="val 12000"/>
            </a:avLst>
          </a:prstGeom>
          <a:solidFill>
            <a:srgbClr val="B854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600" b="1">
                <a:solidFill>
                  <a:srgbClr val="FFFFFF"/>
                </a:solidFill>
              </a:rPr>
              <a:t>Back-end</a:t>
            </a:r>
          </a:p>
          <a:p>
            <a:pPr algn="ctr"/>
            <a:r>
              <a:rPr sz="1600" b="0">
                <a:solidFill>
                  <a:srgbClr val="FFFFFF"/>
                </a:solidFill>
              </a:rPr>
              <a:t>optimization</a:t>
            </a:r>
          </a:p>
        </p:txBody>
      </p:sp>
      <p:cxnSp>
        <p:nvCxnSpPr>
          <p:cNvPr id="95" name="Connector 94"/>
          <p:cNvCxnSpPr/>
          <p:nvPr/>
        </p:nvCxnSpPr>
        <p:spPr>
          <a:xfrm>
            <a:off x="2841792" y="2100000"/>
            <a:ext cx="460000" cy="0"/>
          </a:xfrm>
          <a:prstGeom prst="line">
            <a:avLst/>
          </a:prstGeom>
          <a:ln w="25400">
            <a:solidFill>
              <a:srgbClr val="7F7F7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Connector 95"/>
          <p:cNvCxnSpPr/>
          <p:nvPr/>
        </p:nvCxnSpPr>
        <p:spPr>
          <a:xfrm>
            <a:off x="6741792" y="2100000"/>
            <a:ext cx="460000" cy="0"/>
          </a:xfrm>
          <a:prstGeom prst="line">
            <a:avLst/>
          </a:prstGeom>
          <a:ln w="25400">
            <a:solidFill>
              <a:srgbClr val="7F7F7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Connector 96"/>
          <p:cNvCxnSpPr/>
          <p:nvPr/>
        </p:nvCxnSpPr>
        <p:spPr>
          <a:xfrm>
            <a:off x="9541792" y="2100000"/>
            <a:ext cx="260000" cy="0"/>
          </a:xfrm>
          <a:prstGeom prst="line">
            <a:avLst/>
          </a:prstGeom>
          <a:ln w="25400">
            <a:solidFill>
              <a:srgbClr val="7F7F7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Connector 97"/>
          <p:cNvCxnSpPr/>
          <p:nvPr/>
        </p:nvCxnSpPr>
        <p:spPr>
          <a:xfrm>
            <a:off x="10721792" y="2750000"/>
            <a:ext cx="0" cy="500000"/>
          </a:xfrm>
          <a:prstGeom prst="line">
            <a:avLst/>
          </a:prstGeom>
          <a:ln w="25400"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Connector 98"/>
          <p:cNvCxnSpPr/>
          <p:nvPr/>
        </p:nvCxnSpPr>
        <p:spPr>
          <a:xfrm flipH="1">
            <a:off x="5021792" y="3250000"/>
            <a:ext cx="5700000" cy="0"/>
          </a:xfrm>
          <a:prstGeom prst="line">
            <a:avLst/>
          </a:prstGeom>
          <a:ln w="25400"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Connector 99"/>
          <p:cNvCxnSpPr/>
          <p:nvPr/>
        </p:nvCxnSpPr>
        <p:spPr>
          <a:xfrm flipV="1">
            <a:off x="5021792" y="2780000"/>
            <a:ext cx="0" cy="470000"/>
          </a:xfrm>
          <a:prstGeom prst="line">
            <a:avLst/>
          </a:prstGeom>
          <a:ln w="25400">
            <a:solidFill>
              <a:srgbClr val="7F7F7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1" name="TextBox 100"/>
          <p:cNvSpPr txBox="1"/>
          <p:nvPr/>
        </p:nvSpPr>
        <p:spPr>
          <a:xfrm>
            <a:off x="5121792" y="3300000"/>
            <a:ext cx="5500000" cy="4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500" b="0" i="1">
                <a:solidFill>
                  <a:srgbClr val="7F7F7F"/>
                </a:solidFill>
              </a:rPr>
              <a:t>better poses help the front-end find constraints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621792" y="3900000"/>
            <a:ext cx="10972800" cy="25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2000" b="1">
                <a:solidFill>
                  <a:srgbClr val="404040"/>
                </a:solidFill>
              </a:rPr>
              <a:t>Front-end</a:t>
            </a:r>
            <a:r>
              <a:rPr sz="2000" b="0">
                <a:solidFill>
                  <a:srgbClr val="404040"/>
                </a:solidFill>
              </a:rPr>
              <a:t> (sensor-specific): turns raw data into constraints; </a:t>
            </a:r>
            <a:r>
              <a:rPr sz="2000" b="1">
                <a:solidFill>
                  <a:srgbClr val="404040"/>
                </a:solidFill>
              </a:rPr>
              <a:t>this is where most failures happen</a:t>
            </a:r>
            <a:r>
              <a:rPr sz="2000" b="0">
                <a:solidFill>
                  <a:srgbClr val="404040"/>
                </a:solidFill>
              </a:rPr>
              <a:t> (bad matches, false loops)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2000" b="1">
                <a:solidFill>
                  <a:srgbClr val="404040"/>
                </a:solidFill>
              </a:rPr>
              <a:t>Back-end</a:t>
            </a:r>
            <a:r>
              <a:rPr sz="2000" b="0">
                <a:solidFill>
                  <a:srgbClr val="404040"/>
                </a:solidFill>
              </a:rPr>
              <a:t> (sensor-agnostic): optimizes the graph; robust against some bad edges (next part)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2000" b="0">
                <a:solidFill>
                  <a:srgbClr val="404040"/>
                </a:solidFill>
              </a:rPr>
              <a:t>This split is the architecture of nearly every modern SLAM system, including ORB-SLAM, LIO-SAM, and Cartographer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pPr algn="ctr"/>
            <a:r>
              <a:rPr sz="4000">
                <a:solidFill>
                  <a:srgbClr val="FF0000"/>
                </a:solidFill>
              </a:rPr>
              <a:t>Part 4: Loop Closure and Evaluation</a:t>
            </a:r>
          </a:p>
        </p:txBody>
      </p:sp>
      <p:pic>
        <p:nvPicPr>
          <p:cNvPr id="3" name="Picture 2" descr="pg_err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0000" y="1416639"/>
            <a:ext cx="7400000" cy="40667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21792" y="5806440"/>
            <a:ext cx="10972800" cy="4572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ctr"/>
            <a:r>
              <a:rPr sz="1800" b="0">
                <a:solidFill>
                  <a:srgbClr val="7F7F7F"/>
                </a:solidFill>
              </a:rPr>
              <a:t>place recognition  |  false loops  |  robust back-ends  |  ATE and RPE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37</a:t>
            </a:fld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r>
              <a:t>Loop Closure: Detect, Verify, Add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1792" y="1325880"/>
            <a:ext cx="10972800" cy="5000000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sz="2200" b="1"/>
              <a:t>Detect</a:t>
            </a:r>
            <a:r>
              <a:rPr sz="2200" b="0"/>
              <a:t>: find candidate places seen before; images → bag of visual words, LiDAR → global descriptors (e.g., Scan Context)</a:t>
            </a:r>
          </a:p>
          <a:p>
            <a:pPr>
              <a:spcBef>
                <a:spcPts val="600"/>
              </a:spcBef>
            </a:pPr>
            <a:r>
              <a:rPr sz="2200" b="1"/>
              <a:t>Verify</a:t>
            </a:r>
            <a:r>
              <a:rPr sz="2200" b="0"/>
              <a:t>: geometric check (RANSAC + registration such as ICP) that the two views really align</a:t>
            </a:r>
          </a:p>
          <a:p>
            <a:pPr>
              <a:spcBef>
                <a:spcPts val="600"/>
              </a:spcBef>
            </a:pPr>
            <a:r>
              <a:rPr sz="2200" b="1"/>
              <a:t>Add</a:t>
            </a:r>
            <a:r>
              <a:rPr sz="2200" b="0"/>
              <a:t>: insert an edge with the measured relative pose and its covariance; re-optimize</a:t>
            </a:r>
          </a:p>
          <a:p>
            <a:pPr>
              <a:spcBef>
                <a:spcPts val="600"/>
              </a:spcBef>
            </a:pPr>
            <a:r>
              <a:rPr sz="2200" b="0"/>
              <a:t>Two failure types: </a:t>
            </a:r>
            <a:r>
              <a:rPr sz="2200" b="1"/>
              <a:t>false negatives</a:t>
            </a:r>
            <a:r>
              <a:rPr sz="2200" b="0"/>
              <a:t> (drift stays) and </a:t>
            </a:r>
            <a:r>
              <a:rPr sz="2200" b="1"/>
              <a:t>false positives</a:t>
            </a:r>
            <a:r>
              <a:rPr sz="2200" b="0"/>
              <a:t> (map is distorted)</a:t>
            </a:r>
          </a:p>
          <a:p>
            <a:pPr>
              <a:spcBef>
                <a:spcPts val="600"/>
              </a:spcBef>
            </a:pPr>
            <a:r>
              <a:rPr sz="2200" b="0"/>
              <a:t>Perceptual aliasing: repeated structures (identical shelves, tunnels, highway segments) cause false positives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38</a:t>
            </a:fld>
            <a:endParaRPr lang="en-US"/>
          </a:p>
        </p:txBody>
      </p:sp>
      <p:sp>
        <p:nvSpPr>
          <p:cNvPr id="91" name="TextBox 90"/>
          <p:cNvSpPr txBox="1"/>
          <p:nvPr/>
        </p:nvSpPr>
        <p:spPr>
          <a:xfrm>
            <a:off x="621792" y="6464808"/>
            <a:ext cx="8686800" cy="292608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000" b="0">
                <a:solidFill>
                  <a:srgbClr val="7F7F7F"/>
                </a:solidFill>
              </a:rPr>
              <a:t>Kaess et al. iSAM2 (incremental solving); Kim and Kim, Scan Context, IROS 2018; Cadena et al., T-RO 2016.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r>
              <a:t>A False Loop Closure Ruins the Map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39</a:t>
            </a:fld>
            <a:endParaRPr lang="en-US"/>
          </a:p>
        </p:txBody>
      </p:sp>
      <p:pic>
        <p:nvPicPr>
          <p:cNvPr id="91" name="Picture 90" descr="pg_false_l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9810" y="1300000"/>
            <a:ext cx="9396763" cy="3400000"/>
          </a:xfrm>
          <a:prstGeom prst="rect">
            <a:avLst/>
          </a:prstGeom>
        </p:spPr>
      </p:pic>
      <p:sp>
        <p:nvSpPr>
          <p:cNvPr id="92" name="TextBox 91"/>
          <p:cNvSpPr txBox="1"/>
          <p:nvPr/>
        </p:nvSpPr>
        <p:spPr>
          <a:xfrm>
            <a:off x="621792" y="4800000"/>
            <a:ext cx="10972800" cy="16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1800" b="0">
                <a:solidFill>
                  <a:srgbClr val="404040"/>
                </a:solidFill>
              </a:rPr>
              <a:t>A single false edge (poses 25 and 5 declared to be the same place) raises the ATE from 0.62 m to </a:t>
            </a:r>
            <a:r>
              <a:rPr sz="1800" b="1">
                <a:solidFill>
                  <a:srgbClr val="404040"/>
                </a:solidFill>
              </a:rPr>
              <a:t>12.3 m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1800" b="0">
                <a:solidFill>
                  <a:srgbClr val="404040"/>
                </a:solidFill>
              </a:rPr>
              <a:t>A robust loss (Cauchy) </a:t>
            </a:r>
            <a:r>
              <a:rPr sz="1800" b="1">
                <a:solidFill>
                  <a:srgbClr val="404040"/>
                </a:solidFill>
              </a:rPr>
              <a:t>down-weights</a:t>
            </a:r>
            <a:r>
              <a:rPr sz="1800" b="0">
                <a:solidFill>
                  <a:srgbClr val="404040"/>
                </a:solidFill>
              </a:rPr>
              <a:t> the inconsistent edge: ATE 0.52 m. Other defenses: switchable constraints, consistency checks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1800" b="0">
                <a:solidFill>
                  <a:srgbClr val="404040"/>
                </a:solidFill>
              </a:rPr>
              <a:t>The robust run started from the previous estimate; robust losses do not remove the need for a good initial guess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621792" y="6464808"/>
            <a:ext cx="8686800" cy="292608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000" b="0">
                <a:solidFill>
                  <a:srgbClr val="7F7F7F"/>
                </a:solidFill>
              </a:rPr>
              <a:t>Original simulation on the pose graph from slide 35; false edge has the same information matrix as the true loop closure.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r>
              <a:t>Evaluating SLAM: ATE and RPE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40</a:t>
            </a:fld>
            <a:endParaRPr lang="en-US"/>
          </a:p>
        </p:txBody>
      </p:sp>
      <p:pic>
        <p:nvPicPr>
          <p:cNvPr id="91" name="Picture 90" descr="ate_dem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" y="1422079"/>
            <a:ext cx="5300000" cy="2655841"/>
          </a:xfrm>
          <a:prstGeom prst="rect">
            <a:avLst/>
          </a:prstGeom>
        </p:spPr>
      </p:pic>
      <p:pic>
        <p:nvPicPr>
          <p:cNvPr id="92" name="Picture 91" descr="eq_bbc7dc4ea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0000" y="1550000"/>
            <a:ext cx="3256666" cy="800000"/>
          </a:xfrm>
          <a:prstGeom prst="rect">
            <a:avLst/>
          </a:prstGeom>
        </p:spPr>
      </p:pic>
      <p:sp>
        <p:nvSpPr>
          <p:cNvPr id="93" name="TextBox 92"/>
          <p:cNvSpPr txBox="1"/>
          <p:nvPr/>
        </p:nvSpPr>
        <p:spPr>
          <a:xfrm>
            <a:off x="6200000" y="2550000"/>
            <a:ext cx="5400000" cy="15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700" b="1">
                <a:solidFill>
                  <a:srgbClr val="404040"/>
                </a:solidFill>
              </a:rPr>
              <a:t>ATE</a:t>
            </a:r>
            <a:r>
              <a:rPr sz="1700" b="0">
                <a:solidFill>
                  <a:srgbClr val="404040"/>
                </a:solidFill>
              </a:rPr>
              <a:t> (absolute trajectory error): global consistency; the estimate is first aligned to the ground truth (rigid or similarity transform).</a:t>
            </a:r>
          </a:p>
          <a:p>
            <a:r>
              <a:rPr sz="1700" b="1">
                <a:solidFill>
                  <a:srgbClr val="404040"/>
                </a:solidFill>
              </a:rPr>
              <a:t>RPE</a:t>
            </a:r>
            <a:r>
              <a:rPr sz="1700" b="0">
                <a:solidFill>
                  <a:srgbClr val="404040"/>
                </a:solidFill>
              </a:rPr>
              <a:t> (relative pose error): drift over a fixed interval; compares relative motions.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621792" y="4400000"/>
            <a:ext cx="10972800" cy="20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1800" b="1">
                <a:solidFill>
                  <a:srgbClr val="404040"/>
                </a:solidFill>
              </a:rPr>
              <a:t>KITTI odometry</a:t>
            </a:r>
            <a:r>
              <a:rPr sz="1800" b="0">
                <a:solidFill>
                  <a:srgbClr val="404040"/>
                </a:solidFill>
              </a:rPr>
              <a:t> reports translation error (%) and rotation error (deg/m) averaged over segments of 100 m to 800 m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1800" b="1">
                <a:solidFill>
                  <a:srgbClr val="404040"/>
                </a:solidFill>
              </a:rPr>
              <a:t>EuRoC</a:t>
            </a:r>
            <a:r>
              <a:rPr sz="1800" b="0">
                <a:solidFill>
                  <a:srgbClr val="404040"/>
                </a:solidFill>
              </a:rPr>
              <a:t> and </a:t>
            </a:r>
            <a:r>
              <a:rPr sz="1800" b="1">
                <a:solidFill>
                  <a:srgbClr val="404040"/>
                </a:solidFill>
              </a:rPr>
              <a:t>TUM</a:t>
            </a:r>
            <a:r>
              <a:rPr sz="1800" b="0">
                <a:solidFill>
                  <a:srgbClr val="404040"/>
                </a:solidFill>
              </a:rPr>
              <a:t> report ATE RMSE in meters; always state whether scale was aligned (monocular systems)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sz="1800" b="0">
                <a:solidFill>
                  <a:srgbClr val="404040"/>
                </a:solidFill>
              </a:rPr>
              <a:t>Evaluate with an established tool (e.g., the evo package) and report several runs: SLAM is stochastic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621792" y="6464808"/>
            <a:ext cx="8686800" cy="292608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000" b="0">
                <a:solidFill>
                  <a:srgbClr val="7F7F7F"/>
                </a:solidFill>
              </a:rPr>
              <a:t>Sturm et al., "A Benchmark for the Evaluation of RGB-D SLAM Systems", IROS 2012; Geiger et al., KITTI, CVPR 2012. Figure: original.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r>
              <a:t>Which Method When?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41</a:t>
            </a:fld>
            <a:endParaRPr lang="en-US"/>
          </a:p>
        </p:txBody>
      </p:sp>
      <p:graphicFrame>
        <p:nvGraphicFramePr>
          <p:cNvPr id="91" name="Table 90"/>
          <p:cNvGraphicFramePr>
            <a:graphicFrameLocks noGrp="1"/>
          </p:cNvGraphicFramePr>
          <p:nvPr/>
        </p:nvGraphicFramePr>
        <p:xfrm>
          <a:off x="621792" y="1400000"/>
          <a:ext cx="10970000" cy="434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2300000"/>
                <a:gridCol w="2900000"/>
                <a:gridCol w="2900000"/>
                <a:gridCol w="2870000"/>
              </a:tblGrid>
              <a:tr h="620000">
                <a:tc>
                  <a:txBody>
                    <a:bodyPr wrap="square"/>
                    <a:lstStyle/>
                    <a:p>
                      <a:pPr algn="ctr"/>
                    </a:p>
                  </a:txBody>
                  <a:tcPr marL="64000" marR="64000" marT="28000" marB="28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1">
                          <a:solidFill>
                            <a:srgbClr val="404040"/>
                          </a:solidFill>
                        </a:rPr>
                        <a:t>EKF-SLAM</a:t>
                      </a:r>
                    </a:p>
                  </a:txBody>
                  <a:tcPr marL="64000" marR="64000" marT="28000" marB="28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1">
                          <a:solidFill>
                            <a:srgbClr val="404040"/>
                          </a:solidFill>
                        </a:rPr>
                        <a:t>FastSLAM</a:t>
                      </a:r>
                    </a:p>
                  </a:txBody>
                  <a:tcPr marL="64000" marR="64000" marT="28000" marB="28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1">
                          <a:solidFill>
                            <a:srgbClr val="404040"/>
                          </a:solidFill>
                        </a:rPr>
                        <a:t>Graph SLAM</a:t>
                      </a:r>
                    </a:p>
                  </a:txBody>
                  <a:tcPr marL="64000" marR="64000" marT="28000" marB="28000" anchor="ctr">
                    <a:solidFill>
                      <a:srgbClr val="F2F2F2"/>
                    </a:solidFill>
                  </a:tcPr>
                </a:tc>
              </a:tr>
              <a:tr h="620000"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404040"/>
                          </a:solidFill>
                        </a:rPr>
                        <a:t>State kept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0">
                          <a:solidFill>
                            <a:srgbClr val="404040"/>
                          </a:solidFill>
                        </a:rPr>
                        <a:t>pose + N landmarks (Gaussian)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0">
                          <a:solidFill>
                            <a:srgbClr val="404040"/>
                          </a:solidFill>
                        </a:rPr>
                        <a:t>M paths + N·M small EKFs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0">
                          <a:solidFill>
                            <a:srgbClr val="404040"/>
                          </a:solidFill>
                        </a:rPr>
                        <a:t>all poses (and landmarks)</a:t>
                      </a:r>
                    </a:p>
                  </a:txBody>
                  <a:tcPr marL="64000" marR="64000" marT="28000" marB="28000" anchor="ctr"/>
                </a:tc>
              </a:tr>
              <a:tr h="620000"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404040"/>
                          </a:solidFill>
                        </a:rPr>
                        <a:t>Cost per update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0">
                          <a:solidFill>
                            <a:srgbClr val="404040"/>
                          </a:solidFill>
                        </a:rPr>
                        <a:t>O(N²)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0">
                          <a:solidFill>
                            <a:srgbClr val="404040"/>
                          </a:solidFill>
                        </a:rPr>
                        <a:t>O(M log N)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0">
                          <a:solidFill>
                            <a:srgbClr val="404040"/>
                          </a:solidFill>
                        </a:rPr>
                        <a:t>sparse solve; incremental (iSAM2)</a:t>
                      </a:r>
                    </a:p>
                  </a:txBody>
                  <a:tcPr marL="64000" marR="64000" marT="28000" marB="28000" anchor="ctr"/>
                </a:tc>
              </a:tr>
              <a:tr h="620000"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404040"/>
                          </a:solidFill>
                        </a:rPr>
                        <a:t>Revise the past?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0">
                          <a:solidFill>
                            <a:srgbClr val="404040"/>
                          </a:solidFill>
                        </a:rPr>
                        <a:t>no (marginalized)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0">
                          <a:solidFill>
                            <a:srgbClr val="404040"/>
                          </a:solidFill>
                        </a:rPr>
                        <a:t>only via resampling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0">
                          <a:solidFill>
                            <a:srgbClr val="404040"/>
                          </a:solidFill>
                        </a:rPr>
                        <a:t>yes (re-linearize)</a:t>
                      </a:r>
                    </a:p>
                  </a:txBody>
                  <a:tcPr marL="64000" marR="64000" marT="28000" marB="28000" anchor="ctr"/>
                </a:tc>
              </a:tr>
              <a:tr h="620000"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404040"/>
                          </a:solidFill>
                        </a:rPr>
                        <a:t>Data association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0">
                          <a:solidFill>
                            <a:srgbClr val="404040"/>
                          </a:solidFill>
                        </a:rPr>
                        <a:t>one hypothesis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0">
                          <a:solidFill>
                            <a:srgbClr val="404040"/>
                          </a:solidFill>
                        </a:rPr>
                        <a:t>one per particle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0">
                          <a:solidFill>
                            <a:srgbClr val="404040"/>
                          </a:solidFill>
                        </a:rPr>
                        <a:t>can be verified and revoked</a:t>
                      </a:r>
                    </a:p>
                  </a:txBody>
                  <a:tcPr marL="64000" marR="64000" marT="28000" marB="28000" anchor="ctr"/>
                </a:tc>
              </a:tr>
              <a:tr h="620000"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404040"/>
                          </a:solidFill>
                        </a:rPr>
                        <a:t>Sensor fusion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0">
                          <a:solidFill>
                            <a:srgbClr val="404040"/>
                          </a:solidFill>
                        </a:rPr>
                        <a:t>natural (filter)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0">
                          <a:solidFill>
                            <a:srgbClr val="404040"/>
                          </a:solidFill>
                        </a:rPr>
                        <a:t>awkward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0">
                          <a:solidFill>
                            <a:srgbClr val="404040"/>
                          </a:solidFill>
                        </a:rPr>
                        <a:t>natural (any factor)</a:t>
                      </a:r>
                    </a:p>
                  </a:txBody>
                  <a:tcPr marL="64000" marR="64000" marT="28000" marB="28000" anchor="ctr"/>
                </a:tc>
              </a:tr>
              <a:tr h="620000"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404040"/>
                          </a:solidFill>
                        </a:rPr>
                        <a:t>Typical use today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0">
                          <a:solidFill>
                            <a:srgbClr val="404040"/>
                          </a:solidFill>
                        </a:rPr>
                        <a:t>fusion filters, teaching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0">
                          <a:solidFill>
                            <a:srgbClr val="404040"/>
                          </a:solidFill>
                        </a:rPr>
                        <a:t>2D grid mapping</a:t>
                      </a:r>
                    </a:p>
                  </a:txBody>
                  <a:tcPr marL="64000" marR="64000" marT="28000" marB="28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0">
                          <a:solidFill>
                            <a:srgbClr val="404040"/>
                          </a:solidFill>
                        </a:rPr>
                        <a:t>visual and LiDAR SLAM, HD-map building</a:t>
                      </a:r>
                    </a:p>
                  </a:txBody>
                  <a:tcPr marL="64000" marR="64000" marT="28000" marB="28000" anchor="ctr"/>
                </a:tc>
              </a:tr>
            </a:tbl>
          </a:graphicData>
        </a:graphic>
      </p:graphicFrame>
      <p:sp>
        <p:nvSpPr>
          <p:cNvPr id="92" name="TextBox 91"/>
          <p:cNvSpPr txBox="1"/>
          <p:nvPr/>
        </p:nvSpPr>
        <p:spPr>
          <a:xfrm>
            <a:off x="621792" y="6464808"/>
            <a:ext cx="8686800" cy="292608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000" b="0">
                <a:solidFill>
                  <a:srgbClr val="7F7F7F"/>
                </a:solidFill>
              </a:rPr>
              <a:t>Summary; see Cadena et al. (2016) for the full taxonomy.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r>
              <a:t>In-Class Activity and Lab Ideas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1792" y="1325880"/>
            <a:ext cx="10972800" cy="5000000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sz="2200" b="1"/>
              <a:t>Hand calculation</a:t>
            </a:r>
            <a:r>
              <a:rPr sz="2200" b="0"/>
              <a:t> (10 min): 1-D pose graph and 1-D EKF-SLAM from slides 21 and 34 with new numbers (see the exercise deck)</a:t>
            </a:r>
          </a:p>
          <a:p>
            <a:pPr>
              <a:spcBef>
                <a:spcPts val="600"/>
              </a:spcBef>
            </a:pPr>
            <a:r>
              <a:rPr sz="2200" b="1"/>
              <a:t>Python</a:t>
            </a:r>
            <a:r>
              <a:rPr sz="2200" b="0"/>
              <a:t> (30 min): implement a 2-D pose graph with scipy.optimize.least_squares: odometry edges, one loop-closure edge, then add a false edge and a robust loss</a:t>
            </a:r>
          </a:p>
          <a:p>
            <a:pPr>
              <a:spcBef>
                <a:spcPts val="600"/>
              </a:spcBef>
            </a:pPr>
            <a:r>
              <a:rPr sz="2200" b="1"/>
              <a:t>Library demo</a:t>
            </a:r>
            <a:r>
              <a:rPr sz="2200" b="0"/>
              <a:t>: run a GTSAM or g2o example dataset and plot the trajectory before and after optimization</a:t>
            </a:r>
          </a:p>
          <a:p>
            <a:pPr>
              <a:spcBef>
                <a:spcPts val="600"/>
              </a:spcBef>
            </a:pPr>
            <a:r>
              <a:rPr sz="2200" b="1"/>
              <a:t>Discussion</a:t>
            </a:r>
            <a:r>
              <a:rPr sz="2200" b="0"/>
              <a:t>: if a loop closure is wrong by 5 m, which module (front-end or back-end) should detect it, and how?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42</a:t>
            </a:fld>
            <a:endParaRPr 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r>
              <a:t>Summary and Further Resources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43</a:t>
            </a:fld>
            <a:endParaRPr lang="en-US"/>
          </a:p>
        </p:txBody>
      </p:sp>
      <p:sp>
        <p:nvSpPr>
          <p:cNvPr id="91" name="Rectangle 90"/>
          <p:cNvSpPr/>
          <p:nvPr/>
        </p:nvSpPr>
        <p:spPr>
          <a:xfrm>
            <a:off x="621792" y="1417320"/>
            <a:ext cx="5394960" cy="548640"/>
          </a:xfrm>
          <a:prstGeom prst="rect">
            <a:avLst/>
          </a:prstGeom>
          <a:solidFill>
            <a:srgbClr val="121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2000" b="1">
                <a:solidFill>
                  <a:srgbClr val="FFFFFF"/>
                </a:solidFill>
              </a:rPr>
              <a:t>Key takeaways</a:t>
            </a:r>
          </a:p>
        </p:txBody>
      </p:sp>
      <p:sp>
        <p:nvSpPr>
          <p:cNvPr id="92" name="Rectangle 91"/>
          <p:cNvSpPr/>
          <p:nvPr/>
        </p:nvSpPr>
        <p:spPr>
          <a:xfrm>
            <a:off x="621792" y="1965960"/>
            <a:ext cx="5394960" cy="438912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73152" rIns="73152" tIns="36576" bIns="36576"/>
          <a:lstStyle/>
          <a:p>
            <a:pPr algn="ctr"/>
          </a:p>
        </p:txBody>
      </p:sp>
      <p:sp>
        <p:nvSpPr>
          <p:cNvPr id="93" name="TextBox 92"/>
          <p:cNvSpPr txBox="1"/>
          <p:nvPr/>
        </p:nvSpPr>
        <p:spPr>
          <a:xfrm>
            <a:off x="701792" y="2050000"/>
            <a:ext cx="5230000" cy="43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marL="285750" indent="-285750">
              <a:spcAft>
                <a:spcPts val="1000"/>
              </a:spcAft>
              <a:buFont typeface="Arial"/>
              <a:buChar char="•"/>
            </a:pPr>
            <a:r>
              <a:rPr sz="1900" b="0">
                <a:solidFill>
                  <a:srgbClr val="404040"/>
                </a:solidFill>
              </a:rPr>
              <a:t>SLAM estimates the </a:t>
            </a:r>
            <a:r>
              <a:rPr sz="1900" b="1">
                <a:solidFill>
                  <a:srgbClr val="404040"/>
                </a:solidFill>
              </a:rPr>
              <a:t>map and the pose together</a:t>
            </a:r>
            <a:r>
              <a:rPr sz="1900" b="0">
                <a:solidFill>
                  <a:srgbClr val="404040"/>
                </a:solidFill>
              </a:rPr>
              <a:t>; dead reckoning alone drifts without bound</a:t>
            </a:r>
          </a:p>
          <a:p>
            <a:pPr marL="285750" indent="-285750">
              <a:spcAft>
                <a:spcPts val="1000"/>
              </a:spcAft>
              <a:buFont typeface="Arial"/>
              <a:buChar char="•"/>
            </a:pPr>
            <a:r>
              <a:rPr sz="1900" b="1">
                <a:solidFill>
                  <a:srgbClr val="404040"/>
                </a:solidFill>
              </a:rPr>
              <a:t>EKF-SLAM</a:t>
            </a:r>
            <a:r>
              <a:rPr sz="1900" b="0">
                <a:solidFill>
                  <a:srgbClr val="404040"/>
                </a:solidFill>
              </a:rPr>
              <a:t>: one Gaussian, O(N²), landmarks become correlated; wrong data association is fatal</a:t>
            </a:r>
          </a:p>
          <a:p>
            <a:pPr marL="285750" indent="-285750">
              <a:spcAft>
                <a:spcPts val="1000"/>
              </a:spcAft>
              <a:buFont typeface="Arial"/>
              <a:buChar char="•"/>
            </a:pPr>
            <a:r>
              <a:rPr sz="1900" b="1">
                <a:solidFill>
                  <a:srgbClr val="404040"/>
                </a:solidFill>
              </a:rPr>
              <a:t>FastSLAM</a:t>
            </a:r>
            <a:r>
              <a:rPr sz="1900" b="0">
                <a:solidFill>
                  <a:srgbClr val="404040"/>
                </a:solidFill>
              </a:rPr>
              <a:t>: particles for the path, tiny EKFs for landmarks, O(M log N)</a:t>
            </a:r>
          </a:p>
          <a:p>
            <a:pPr marL="285750" indent="-285750">
              <a:spcAft>
                <a:spcPts val="1000"/>
              </a:spcAft>
              <a:buFont typeface="Arial"/>
              <a:buChar char="•"/>
            </a:pPr>
            <a:r>
              <a:rPr sz="1900" b="1">
                <a:solidFill>
                  <a:srgbClr val="404040"/>
                </a:solidFill>
              </a:rPr>
              <a:t>Graph SLAM</a:t>
            </a:r>
            <a:r>
              <a:rPr sz="1900" b="0">
                <a:solidFill>
                  <a:srgbClr val="404040"/>
                </a:solidFill>
              </a:rPr>
              <a:t>: poses and constraints, sparse Gauss-Newton; loop closures correct drift</a:t>
            </a:r>
          </a:p>
          <a:p>
            <a:pPr marL="285750" indent="-285750">
              <a:spcAft>
                <a:spcPts val="1000"/>
              </a:spcAft>
              <a:buFont typeface="Arial"/>
              <a:buChar char="•"/>
            </a:pPr>
            <a:r>
              <a:rPr sz="1900" b="0">
                <a:solidFill>
                  <a:srgbClr val="404040"/>
                </a:solidFill>
              </a:rPr>
              <a:t>Evaluate with </a:t>
            </a:r>
            <a:r>
              <a:rPr sz="1900" b="1">
                <a:solidFill>
                  <a:srgbClr val="404040"/>
                </a:solidFill>
              </a:rPr>
              <a:t>ATE / RPE</a:t>
            </a:r>
            <a:r>
              <a:rPr sz="1900" b="0">
                <a:solidFill>
                  <a:srgbClr val="404040"/>
                </a:solidFill>
              </a:rPr>
              <a:t>; false loop closures are the main risk</a:t>
            </a:r>
          </a:p>
        </p:txBody>
      </p:sp>
      <p:sp>
        <p:nvSpPr>
          <p:cNvPr id="94" name="Rectangle 93"/>
          <p:cNvSpPr/>
          <p:nvPr/>
        </p:nvSpPr>
        <p:spPr>
          <a:xfrm>
            <a:off x="6172200" y="1417320"/>
            <a:ext cx="5394960" cy="548640"/>
          </a:xfrm>
          <a:prstGeom prst="rect">
            <a:avLst/>
          </a:prstGeom>
          <a:solidFill>
            <a:srgbClr val="CC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2000" b="1">
                <a:solidFill>
                  <a:srgbClr val="FFFFFF"/>
                </a:solidFill>
              </a:rPr>
              <a:t>Further resources</a:t>
            </a:r>
          </a:p>
        </p:txBody>
      </p:sp>
      <p:sp>
        <p:nvSpPr>
          <p:cNvPr id="95" name="Rectangle 94"/>
          <p:cNvSpPr/>
          <p:nvPr/>
        </p:nvSpPr>
        <p:spPr>
          <a:xfrm>
            <a:off x="6172200" y="1965960"/>
            <a:ext cx="5394960" cy="438912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73152" rIns="73152" tIns="36576" bIns="36576"/>
          <a:lstStyle/>
          <a:p>
            <a:pPr algn="ctr"/>
          </a:p>
        </p:txBody>
      </p:sp>
      <p:sp>
        <p:nvSpPr>
          <p:cNvPr id="96" name="TextBox 95"/>
          <p:cNvSpPr txBox="1"/>
          <p:nvPr/>
        </p:nvSpPr>
        <p:spPr>
          <a:xfrm>
            <a:off x="6252200" y="2050000"/>
            <a:ext cx="5230000" cy="43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marL="285750" indent="-285750">
              <a:spcAft>
                <a:spcPts val="1000"/>
              </a:spcAft>
              <a:buFont typeface="Arial"/>
              <a:buChar char="•"/>
            </a:pPr>
            <a:r>
              <a:rPr sz="1900" b="0">
                <a:solidFill>
                  <a:srgbClr val="404040"/>
                </a:solidFill>
              </a:rPr>
              <a:t>Thrun, Burgard, Fox: </a:t>
            </a:r>
            <a:r>
              <a:rPr sz="1900" b="1">
                <a:solidFill>
                  <a:srgbClr val="404040"/>
                </a:solidFill>
              </a:rPr>
              <a:t>Probabilistic Robotics</a:t>
            </a:r>
            <a:r>
              <a:rPr sz="1900" b="0">
                <a:solidFill>
                  <a:srgbClr val="404040"/>
                </a:solidFill>
              </a:rPr>
              <a:t> (Ch. 10, 11, 13)</a:t>
            </a:r>
          </a:p>
          <a:p>
            <a:pPr marL="285750" indent="-285750">
              <a:spcAft>
                <a:spcPts val="1000"/>
              </a:spcAft>
              <a:buFont typeface="Arial"/>
              <a:buChar char="•"/>
            </a:pPr>
            <a:r>
              <a:rPr sz="1900" b="0">
                <a:solidFill>
                  <a:srgbClr val="404040"/>
                </a:solidFill>
              </a:rPr>
              <a:t>Grisetti et al.: </a:t>
            </a:r>
            <a:r>
              <a:rPr sz="1900" b="1">
                <a:solidFill>
                  <a:srgbClr val="404040"/>
                </a:solidFill>
              </a:rPr>
              <a:t>A Tutorial on Graph-Based SLAM</a:t>
            </a:r>
            <a:r>
              <a:rPr sz="1900" b="0">
                <a:solidFill>
                  <a:srgbClr val="404040"/>
                </a:solidFill>
              </a:rPr>
              <a:t> (2010)</a:t>
            </a:r>
          </a:p>
          <a:p>
            <a:pPr marL="285750" indent="-285750">
              <a:spcAft>
                <a:spcPts val="1000"/>
              </a:spcAft>
              <a:buFont typeface="Arial"/>
              <a:buChar char="•"/>
            </a:pPr>
            <a:r>
              <a:rPr sz="1900" b="0">
                <a:solidFill>
                  <a:srgbClr val="404040"/>
                </a:solidFill>
              </a:rPr>
              <a:t>Cadena et al.: </a:t>
            </a:r>
            <a:r>
              <a:rPr sz="1900" b="1">
                <a:solidFill>
                  <a:srgbClr val="404040"/>
                </a:solidFill>
              </a:rPr>
              <a:t>Past, Present, and Future of SLAM</a:t>
            </a:r>
            <a:r>
              <a:rPr sz="1900" b="0">
                <a:solidFill>
                  <a:srgbClr val="404040"/>
                </a:solidFill>
              </a:rPr>
              <a:t> (T-RO 2016)</a:t>
            </a:r>
          </a:p>
          <a:p>
            <a:pPr marL="285750" indent="-285750">
              <a:spcAft>
                <a:spcPts val="1000"/>
              </a:spcAft>
              <a:buFont typeface="Arial"/>
              <a:buChar char="•"/>
            </a:pPr>
            <a:r>
              <a:rPr sz="1900" b="0">
                <a:solidFill>
                  <a:srgbClr val="404040"/>
                </a:solidFill>
              </a:rPr>
              <a:t>UW CSE 571 lecture slides (EKF-SLAM) and Univ. Bonn (C. Stachniss) graph-SLAM slides, both online</a:t>
            </a:r>
          </a:p>
          <a:p>
            <a:pPr marL="285750" indent="-285750">
              <a:spcAft>
                <a:spcPts val="1000"/>
              </a:spcAft>
              <a:buFont typeface="Arial"/>
              <a:buChar char="•"/>
            </a:pPr>
            <a:r>
              <a:rPr sz="1900" b="0">
                <a:solidFill>
                  <a:srgbClr val="404040"/>
                </a:solidFill>
              </a:rPr>
              <a:t>GTSAM, g2o, and Ceres: open-source back-ends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621792" y="6464808"/>
            <a:ext cx="8686800" cy="292608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000" b="0">
                <a:solidFill>
                  <a:srgbClr val="7F7F7F"/>
                </a:solidFill>
              </a:rPr>
              <a:t>Links are listed on the next slide. Next: L9.2 Modern SLAM for AD.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</p:spPr>
        <p:txBody>
          <a:bodyPr/>
          <a:lstStyle/>
          <a:p>
            <a:r>
              <a:t>References</a:t>
            </a:r>
          </a:p>
        </p:txBody>
      </p:sp>
      <p:sp>
        <p:nvSpPr>
          <p:cNvPr id="90" name="Slide Number Placeholder 8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/>
              <a:t>44</a:t>
            </a:fld>
            <a:endParaRPr lang="en-US"/>
          </a:p>
        </p:txBody>
      </p:sp>
      <p:sp>
        <p:nvSpPr>
          <p:cNvPr id="91" name="TextBox 90"/>
          <p:cNvSpPr txBox="1"/>
          <p:nvPr/>
        </p:nvSpPr>
        <p:spPr>
          <a:xfrm>
            <a:off x="621792" y="1300000"/>
            <a:ext cx="10972800" cy="5000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500" b="0">
                <a:solidFill>
                  <a:srgbClr val="404040"/>
                </a:solidFill>
              </a:rPr>
              <a:t>[1] S. Thrun, W. Burgard, D. Fox, Probabilistic Robotics, MIT Press, 2005 (Ch. 10 EKF-SLAM, Ch. 11 GraphSLAM, Ch. 13 FastSLAM).</a:t>
            </a:r>
          </a:p>
          <a:p>
            <a:r>
              <a:rPr sz="1500" b="0">
                <a:solidFill>
                  <a:srgbClr val="404040"/>
                </a:solidFill>
              </a:rPr>
              <a:t>[2] H. Durrant-Whyte, T. Bailey, "Simultaneous Localization and Mapping: Part I / Part II", IEEE Robotics &amp; Automation Magazine, 2006.</a:t>
            </a:r>
          </a:p>
          <a:p>
            <a:r>
              <a:rPr sz="1500" b="0">
                <a:solidFill>
                  <a:srgbClr val="404040"/>
                </a:solidFill>
              </a:rPr>
              <a:t>[3] R. Smith, M. Self, P. Cheeseman, "Estimating Uncertain Spatial Relationships in Robotics", 1990.</a:t>
            </a:r>
          </a:p>
          <a:p>
            <a:r>
              <a:rPr sz="1500" b="0">
                <a:solidFill>
                  <a:srgbClr val="404040"/>
                </a:solidFill>
              </a:rPr>
              <a:t>[4] G. Grisetti, R. Kümmerle, C. Stachniss, W. Burgard, "A Tutorial on Graph-Based SLAM", IEEE ITS Magazine, 2010.</a:t>
            </a:r>
          </a:p>
          <a:p>
            <a:r>
              <a:rPr sz="1500" b="0">
                <a:solidFill>
                  <a:srgbClr val="404040"/>
                </a:solidFill>
              </a:rPr>
              <a:t>[5] M. Montemerlo, S. Thrun, D. Koller, B. Wegbreit, "FastSLAM: A Factored Solution to the SLAM Problem", AAAI 2002.</a:t>
            </a:r>
          </a:p>
          <a:p>
            <a:r>
              <a:rPr sz="1500" b="0">
                <a:solidFill>
                  <a:srgbClr val="404040"/>
                </a:solidFill>
              </a:rPr>
              <a:t>[6] G. Grisetti, C. Stachniss, W. Burgard, "Improved Techniques for Grid Mapping with Rao-Blackwellized Particle Filters", IEEE T-RO, 2007.</a:t>
            </a:r>
          </a:p>
          <a:p>
            <a:r>
              <a:rPr sz="1500" b="0">
                <a:solidFill>
                  <a:srgbClr val="404040"/>
                </a:solidFill>
              </a:rPr>
              <a:t>[7] C. Cadena et al., "Past, Present, and Future of SLAM", IEEE T-RO, 2016.</a:t>
            </a:r>
          </a:p>
          <a:p>
            <a:r>
              <a:rPr sz="1500" b="0">
                <a:solidFill>
                  <a:srgbClr val="404040"/>
                </a:solidFill>
              </a:rPr>
              <a:t>[8] R. Kümmerle et al., "g2o: A General Framework for Graph Optimization", ICRA 2011; F. Dellaert, M. Kaess, "Factor Graphs for Robot Perception", 2017.</a:t>
            </a:r>
          </a:p>
          <a:p>
            <a:r>
              <a:rPr sz="1500" b="0">
                <a:solidFill>
                  <a:srgbClr val="404040"/>
                </a:solidFill>
              </a:rPr>
              <a:t>[9] J. Sturm et al., "A Benchmark for the Evaluation of RGB-D SLAM Systems", IROS 2012; A. Geiger et al., KITTI, CVPR 2012.</a:t>
            </a:r>
          </a:p>
          <a:p>
            <a:r>
              <a:rPr sz="1500" b="0">
                <a:solidFill>
                  <a:srgbClr val="404040"/>
                </a:solidFill>
              </a:rPr>
              <a:t>[10] UW CSE 571 (2023), Lecture 8 EKF-SLAM: courses.cs.washington.edu/courses/cse571/23sp/slides/L08/Lecture08_EKFSLAM.pdf</a:t>
            </a:r>
          </a:p>
          <a:p>
            <a:r>
              <a:rPr sz="1500" b="0">
                <a:solidFill>
                  <a:srgbClr val="404040"/>
                </a:solidFill>
              </a:rPr>
              <a:t>[11] C. Stachniss, Univ. Bonn, Graph-Based SLAM slides: ipb.uni-bonn.de/html/teaching/msr2-2020/sse2-05-graph-slam.pdf</a:t>
            </a:r>
          </a:p>
          <a:p>
            <a:r>
              <a:rPr sz="1500" b="0">
                <a:solidFill>
                  <a:srgbClr val="404040"/>
                </a:solidFill>
              </a:rPr>
              <a:t>[12] Figures: original simulations created for this lecture (NumPy / SciPy, Matplotlib).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B1CA95448E8341BAC02D84F836706E" ma:contentTypeVersion="6" ma:contentTypeDescription="Create a new document." ma:contentTypeScope="" ma:versionID="2327688fe12e390352dabca167932040">
  <xsd:schema xmlns:xsd="http://www.w3.org/2001/XMLSchema" xmlns:xs="http://www.w3.org/2001/XMLSchema" xmlns:p="http://schemas.microsoft.com/office/2006/metadata/properties" xmlns:ns1="http://schemas.microsoft.com/sharepoint/v3" xmlns:ns2="1b5a303a-3c2d-46af-894d-5a63675fdf5d" xmlns:ns3="13bd0950-6268-4383-96fe-5fe3a48110ec" targetNamespace="http://schemas.microsoft.com/office/2006/metadata/properties" ma:root="true" ma:fieldsID="e90c3ecbaea61ae9ab22f72bf2f79284" ns1:_="" ns2:_="" ns3:_="">
    <xsd:import namespace="http://schemas.microsoft.com/sharepoint/v3"/>
    <xsd:import namespace="1b5a303a-3c2d-46af-894d-5a63675fdf5d"/>
    <xsd:import namespace="13bd0950-6268-4383-96fe-5fe3a48110e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2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3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5a303a-3c2d-46af-894d-5a63675fdf5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bd0950-6268-4383-96fe-5fe3a48110ec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642294E-F67E-4944-9A87-D5C631307A05}">
  <ds:schemaRefs>
    <ds:schemaRef ds:uri="13bd0950-6268-4383-96fe-5fe3a48110ec"/>
    <ds:schemaRef ds:uri="1b5a303a-3c2d-46af-894d-5a63675fdf5d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8A2820C-4060-44E8-B56E-83EBBB666E7B}">
  <ds:schemaRefs>
    <ds:schemaRef ds:uri="13bd0950-6268-4383-96fe-5fe3a48110ec"/>
    <ds:schemaRef ds:uri="1b5a303a-3c2d-46af-894d-5a63675fdf5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AC991D47-3926-48A1-8BC1-320FB99AB8D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8102</TotalTime>
  <Words>9119</Words>
  <Application>Microsoft Office PowerPoint</Application>
  <PresentationFormat>Widescreen</PresentationFormat>
  <Paragraphs>791</Paragraphs>
  <Slides>50</Slides>
  <Notes>50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50</vt:i4>
      </vt:variant>
    </vt:vector>
  </HeadingPairs>
  <TitlesOfParts>
    <vt:vector size="56" baseType="lpstr">
      <vt:lpstr>Arial</vt:lpstr>
      <vt:lpstr>Calibri</vt:lpstr>
      <vt:lpstr>Calibri Light</vt:lpstr>
      <vt:lpstr>Courier New</vt:lpstr>
      <vt:lpstr>Office Theme</vt:lpstr>
      <vt:lpstr>Custom Design</vt:lpstr>
      <vt:lpstr>L5 LiDAR Perception</vt:lpstr>
      <vt:lpstr>Roadmap and Learning Outcomes</vt:lpstr>
      <vt:lpstr>Where LiDAR Fits in the AV Stack</vt:lpstr>
      <vt:lpstr>Part 1: LiDAR Fundamentals</vt:lpstr>
      <vt:lpstr>Time-of-Flight Ranging</vt:lpstr>
      <vt:lpstr>From Measurement to 3D Point</vt:lpstr>
      <vt:lpstr>Pulsed ToF vs. FMCW LiDAR</vt:lpstr>
      <vt:lpstr>How the Beam Is Steered</vt:lpstr>
      <vt:lpstr>Resolution and Point Spacing</vt:lpstr>
      <vt:lpstr>Wavelength Choice: 905 nm vs. 1550 nm</vt:lpstr>
      <vt:lpstr>Short-Range vs. Long-Range LiDARs</vt:lpstr>
      <vt:lpstr>Reflectivity and Intensity</vt:lpstr>
      <vt:lpstr>Weather and Window Contamination</vt:lpstr>
      <vt:lpstr>Typical Failure Modes</vt:lpstr>
      <vt:lpstr>LiDAR Generates Big Data</vt:lpstr>
      <vt:lpstr>Part 2: Point Cloud Data</vt:lpstr>
      <vt:lpstr>What Is a Point Cloud?</vt:lpstr>
      <vt:lpstr>Coordinate Frames and Calibration</vt:lpstr>
      <vt:lpstr>Motion Distortion and Deskewing</vt:lpstr>
      <vt:lpstr>Four Ways to Represent a Sweep</vt:lpstr>
      <vt:lpstr>Voxelization and Sparsity</vt:lpstr>
      <vt:lpstr>Open LiDAR Datasets</vt:lpstr>
      <vt:lpstr>Part 3: Classical Point Cloud Perception</vt:lpstr>
      <vt:lpstr>The Classical Perception Pipeline</vt:lpstr>
      <vt:lpstr>Step 1: Preprocessing</vt:lpstr>
      <vt:lpstr>Step 2: Ground Removal with RANSAC</vt:lpstr>
      <vt:lpstr>RANSAC: Fit Despite Outliers</vt:lpstr>
      <vt:lpstr>RANSAC: Steps and Iterations</vt:lpstr>
      <vt:lpstr>Step 3: Clustering Objects</vt:lpstr>
      <vt:lpstr>DBSCAN: Core, Border, Noise</vt:lpstr>
      <vt:lpstr>DBSCAN: Choosing ε and minPts</vt:lpstr>
      <vt:lpstr>Step 4: Fitting an Oriented Box</vt:lpstr>
      <vt:lpstr>Registration with ICP</vt:lpstr>
      <vt:lpstr>Step 5: Tracking with a Kalman Filter</vt:lpstr>
      <vt:lpstr>Where the Classical Pipeline Breaks</vt:lpstr>
      <vt:lpstr>Part 4: Deep Learning Perception</vt:lpstr>
      <vt:lpstr>Perception Tasks on Point Clouds</vt:lpstr>
      <vt:lpstr>Why Point Clouds Are Hard to Learn</vt:lpstr>
      <vt:lpstr>PointNet: Learning on Raw Points</vt:lpstr>
      <vt:lpstr>Voxel Detectors: VoxelNet and SECOND</vt:lpstr>
      <vt:lpstr>PointPillars: Pillars + 2D CNN</vt:lpstr>
      <vt:lpstr>BEV Features and Center-Based Detection</vt:lpstr>
      <vt:lpstr>Comparing Detector Families</vt:lpstr>
      <vt:lpstr>How Detections Are Scored</vt:lpstr>
      <vt:lpstr>LiDAR–Camera Fusion</vt:lpstr>
      <vt:lpstr>Case Study: Waymo's LiDAR Perception</vt:lpstr>
      <vt:lpstr>Latency and Robustness</vt:lpstr>
      <vt:lpstr>Lab and Discussion</vt:lpstr>
      <vt:lpstr>Summary and Further Resources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L1.2 AV Sensors V2X HD Maps</dc:title>
  <dc:creator>Warner, James E. (LARC-D309)</dc:creator>
  <cp:lastModifiedBy>Zonghua Gu</cp:lastModifiedBy>
  <cp:revision>923</cp:revision>
  <dcterms:created xsi:type="dcterms:W3CDTF">2020-05-28T21:34:29Z</dcterms:created>
  <dcterms:modified xsi:type="dcterms:W3CDTF">2026-10-07T13:10:16Z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0x0101000DB1CA95448E8341BAC02D84F836706E</vt:lpwstr>
  </property>
</Properties>
</file>