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Lst>
  <p:notesMasterIdLst>
    <p:notesMasterId r:id="rId45"/>
  </p:notesMasterIdLst>
  <p:sldIdLst>
    <p:sldId id="256" r:id="rId6"/>
    <p:sldId id="257" r:id="rId7"/>
    <p:sldId id="258" r:id="rId8"/>
    <p:sldId id="291" r:id="rId9"/>
    <p:sldId id="259" r:id="rId10"/>
    <p:sldId id="296" r:id="rId11"/>
    <p:sldId id="260" r:id="rId12"/>
    <p:sldId id="261" r:id="rId13"/>
    <p:sldId id="262" r:id="rId14"/>
    <p:sldId id="263" r:id="rId15"/>
    <p:sldId id="264" r:id="rId16"/>
    <p:sldId id="265" r:id="rId17"/>
    <p:sldId id="266" r:id="rId18"/>
    <p:sldId id="267" r:id="rId19"/>
    <p:sldId id="268" r:id="rId20"/>
    <p:sldId id="297" r:id="rId50"/>
    <p:sldId id="299" r:id="rId52"/>
    <p:sldId id="300" r:id="rId53"/>
    <p:sldId id="301" r:id="rId54"/>
    <p:sldId id="293" r:id="rId21"/>
    <p:sldId id="269" r:id="rId22"/>
    <p:sldId id="271" r:id="rId23"/>
    <p:sldId id="272" r:id="rId24"/>
    <p:sldId id="273" r:id="rId25"/>
    <p:sldId id="274" r:id="rId26"/>
    <p:sldId id="275" r:id="rId27"/>
    <p:sldId id="276" r:id="rId28"/>
    <p:sldId id="277" r:id="rId29"/>
    <p:sldId id="294" r:id="rId30"/>
    <p:sldId id="278" r:id="rId31"/>
    <p:sldId id="279" r:id="rId32"/>
    <p:sldId id="282" r:id="rId33"/>
    <p:sldId id="285" r:id="rId34"/>
    <p:sldId id="283" r:id="rId35"/>
    <p:sldId id="284" r:id="rId36"/>
    <p:sldId id="298" r:id="rId51"/>
    <p:sldId id="302" r:id="rId55"/>
    <p:sldId id="303" r:id="rId56"/>
    <p:sldId id="304" r:id="rId57"/>
    <p:sldId id="305" r:id="rId58"/>
    <p:sldId id="306" r:id="rId59"/>
    <p:sldId id="307" r:id="rId60"/>
    <p:sldId id="280" r:id="rId37"/>
    <p:sldId id="295" r:id="rId38"/>
    <p:sldId id="281" r:id="rId39"/>
    <p:sldId id="286" r:id="rId40"/>
    <p:sldId id="287" r:id="rId41"/>
    <p:sldId id="288" r:id="rId42"/>
    <p:sldId id="290" r:id="rId43"/>
    <p:sldId id="289"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01EA2FD-096D-2A4F-917C-DAF62E89CBC2}">
          <p14:sldIdLst>
            <p14:sldId id="256"/>
            <p14:sldId id="257"/>
            <p14:sldId id="258"/>
            <p14:sldId id="291"/>
            <p14:sldId id="259"/>
            <p14:sldId id="296"/>
            <p14:sldId id="260"/>
            <p14:sldId id="261"/>
            <p14:sldId id="262"/>
            <p14:sldId id="263"/>
            <p14:sldId id="264"/>
            <p14:sldId id="265"/>
            <p14:sldId id="266"/>
            <p14:sldId id="267"/>
            <p14:sldId id="268"/>
            <p14:sldId id="293"/>
            <p14:sldId id="269"/>
            <p14:sldId id="271"/>
            <p14:sldId id="272"/>
            <p14:sldId id="273"/>
            <p14:sldId id="274"/>
            <p14:sldId id="275"/>
            <p14:sldId id="276"/>
            <p14:sldId id="277"/>
            <p14:sldId id="294"/>
            <p14:sldId id="278"/>
            <p14:sldId id="279"/>
            <p14:sldId id="282"/>
            <p14:sldId id="285"/>
            <p14:sldId id="283"/>
            <p14:sldId id="284"/>
            <p14:sldId id="280"/>
            <p14:sldId id="295"/>
            <p14:sldId id="281"/>
            <p14:sldId id="286"/>
            <p14:sldId id="287"/>
            <p14:sldId id="288"/>
            <p14:sldId id="290"/>
            <p14:sldId id="289"/>
          </p14:sldIdLst>
        </p14:section>
        <p14:section name="Untitled Section" id="{7A961A8C-FEFB-449A-A212-787A8E4829AD}">
          <p14:sldIdLst/>
        </p14:section>
      </p14:sectionLst>
    </p:ext>
    <p:ext uri="{EFAFB233-063F-42B5-8137-9DF3F51BA10A}">
      <p15:sldGuideLst xmlns:p15="http://schemas.microsoft.com/office/powerpoint/2012/main">
        <p15:guide id="1" orient="horz" pos="845" userDrawn="1">
          <p15:clr>
            <a:srgbClr val="A4A3A4"/>
          </p15:clr>
        </p15:guide>
        <p15:guide id="2" pos="20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373FF"/>
    <a:srgbClr val="FF4859"/>
    <a:srgbClr val="004FFE"/>
    <a:srgbClr val="008B42"/>
    <a:srgbClr val="F5010B"/>
    <a:srgbClr val="F2DCDB"/>
    <a:srgbClr val="ECF2DE"/>
    <a:srgbClr val="F2EEF5"/>
    <a:srgbClr val="FFC4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84964" autoAdjust="0"/>
  </p:normalViewPr>
  <p:slideViewPr>
    <p:cSldViewPr snapToGrid="0">
      <p:cViewPr varScale="1">
        <p:scale>
          <a:sx n="88" d="100"/>
          <a:sy n="88" d="100"/>
        </p:scale>
        <p:origin x="66" y="84"/>
      </p:cViewPr>
      <p:guideLst>
        <p:guide orient="horz" pos="845"/>
        <p:guide pos="2003"/>
      </p:guideLst>
    </p:cSldViewPr>
  </p:slideViewPr>
  <p:notesTextViewPr>
    <p:cViewPr>
      <p:scale>
        <a:sx n="1" d="1"/>
        <a:sy n="1" d="1"/>
      </p:scale>
      <p:origin x="0" y="0"/>
    </p:cViewPr>
  </p:notesTextViewPr>
  <p:sorterViewPr>
    <p:cViewPr>
      <p:scale>
        <a:sx n="150" d="100"/>
        <a:sy n="150" d="100"/>
      </p:scale>
      <p:origin x="0" y="-3876"/>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50" Type="http://schemas.openxmlformats.org/officeDocument/2006/relationships/slide" Target="slides/slide40.xml"/><Relationship Id="rId51" Type="http://schemas.openxmlformats.org/officeDocument/2006/relationships/slide" Target="slides/slide41.xml"/><Relationship Id="rId52" Type="http://schemas.openxmlformats.org/officeDocument/2006/relationships/slide" Target="slides/slide42.xml"/><Relationship Id="rId53" Type="http://schemas.openxmlformats.org/officeDocument/2006/relationships/slide" Target="slides/slide43.xml"/><Relationship Id="rId54" Type="http://schemas.openxmlformats.org/officeDocument/2006/relationships/slide" Target="slides/slide44.xml"/><Relationship Id="rId55" Type="http://schemas.openxmlformats.org/officeDocument/2006/relationships/slide" Target="slides/slide45.xml"/><Relationship Id="rId56" Type="http://schemas.openxmlformats.org/officeDocument/2006/relationships/slide" Target="slides/slide46.xml"/><Relationship Id="rId57" Type="http://schemas.openxmlformats.org/officeDocument/2006/relationships/slide" Target="slides/slide47.xml"/><Relationship Id="rId58" Type="http://schemas.openxmlformats.org/officeDocument/2006/relationships/slide" Target="slides/slide48.xml"/><Relationship Id="rId59" Type="http://schemas.openxmlformats.org/officeDocument/2006/relationships/slide" Target="slides/slide49.xml"/><Relationship Id="rId60"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3DE59-F14A-BE48-A4BD-826E6AEB8CEC}"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E9E18-F207-E64A-9E5E-A745EA363019}" type="slidenum">
              <a:rPr lang="en-US" smtClean="0"/>
              <a:t>‹#›</a:t>
            </a:fld>
            <a:endParaRPr lang="en-US"/>
          </a:p>
        </p:txBody>
      </p:sp>
    </p:spTree>
    <p:extLst>
      <p:ext uri="{BB962C8B-B14F-4D97-AF65-F5344CB8AC3E}">
        <p14:creationId xmlns:p14="http://schemas.microsoft.com/office/powerpoint/2010/main" val="161944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s://www.icloud.com/keynote/035Qivaw_FXYD70xCbD5R9lDA#control_AV"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1</a:t>
            </a:fld>
            <a:endParaRPr lang="en-US"/>
          </a:p>
        </p:txBody>
      </p:sp>
    </p:spTree>
    <p:extLst>
      <p:ext uri="{BB962C8B-B14F-4D97-AF65-F5344CB8AC3E}">
        <p14:creationId xmlns:p14="http://schemas.microsoft.com/office/powerpoint/2010/main" val="2527951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https://www.maplesoft.com/content/EngineeringFundamentals/11/MapleDocument_11/Block%20Diagrams,%20Feedback%20and%20Transient%20Response%20Specifications.pdf</a:t>
            </a:r>
          </a:p>
          <a:p/>
          <a:p>
            <a:r>
              <a:t>Note: rise time is defined here as the time to reach 1−δ of the steady-state value (as in the figure); many textbooks use the 10%–90% rise time instead.</a:t>
            </a:r>
          </a:p>
        </p:txBody>
      </p:sp>
      <p:sp>
        <p:nvSpPr>
          <p:cNvPr id="4" name="Slide Number Placeholder 3"/>
          <p:cNvSpPr>
            <a:spLocks noGrp="1"/>
          </p:cNvSpPr>
          <p:nvPr>
            <p:ph type="sldNum" sz="quarter" idx="5"/>
          </p:nvPr>
        </p:nvSpPr>
        <p:spPr/>
        <p:txBody>
          <a:bodyPr/>
          <a:lstStyle/>
          <a:p>
            <a:fld id="{7B3E9E18-F207-E64A-9E5E-A745EA363019}" type="slidenum">
              <a:rPr lang="en-US" smtClean="0"/>
              <a:t>6</a:t>
            </a:fld>
            <a:endParaRPr lang="en-US"/>
          </a:p>
        </p:txBody>
      </p:sp>
    </p:spTree>
    <p:extLst>
      <p:ext uri="{BB962C8B-B14F-4D97-AF65-F5344CB8AC3E}">
        <p14:creationId xmlns:p14="http://schemas.microsoft.com/office/powerpoint/2010/main" val="1116244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https://www.icloud.com/keynote/035Qivaw_FXYD70xCbD5R9lDA#control_AV</a:t>
            </a:r>
          </a:p>
          <a:p>
            <a:pPr lvl="1"/>
            <a:r>
              <a:rPr lang="en-US" dirty="0"/>
              <a:t>Ref. Control Algorithms for Autonomous Vehicles </a:t>
            </a:r>
            <a:r>
              <a:rPr lang="en-US" dirty="0">
                <a:hlinkClick r:id="rId3"/>
              </a:rPr>
              <a:t>https://www.icloud.com/keynote/035Qivaw_FXYD70xCbD5R9lDA#control_AV</a:t>
            </a:r>
            <a:r>
              <a:rPr lang="en-US" dirty="0"/>
              <a:t> </a:t>
            </a:r>
          </a:p>
          <a:p>
            <a:endParaRPr lang="en-SE" dirty="0"/>
          </a:p>
          <a:p>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11</a:t>
            </a:fld>
            <a:endParaRPr lang="en-US"/>
          </a:p>
        </p:txBody>
      </p:sp>
    </p:spTree>
    <p:extLst>
      <p:ext uri="{BB962C8B-B14F-4D97-AF65-F5344CB8AC3E}">
        <p14:creationId xmlns:p14="http://schemas.microsoft.com/office/powerpoint/2010/main" val="2834531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For example: to have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𝑡ℎ</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𝜋</m:t>
                        </m:r>
                      </m:num>
                      <m:den>
                        <m:r>
                          <a:rPr lang="en-US" b="0" i="1" smtClean="0">
                            <a:latin typeface="Cambria Math" panose="02040503050406030204" pitchFamily="18" charset="0"/>
                          </a:rPr>
                          <m:t>6</m:t>
                        </m:r>
                      </m:den>
                    </m:f>
                  </m:oMath>
                </a14:m>
                <a:r>
                  <a:rPr lang="en-US" dirty="0"/>
                  <a:t>, set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i="1">
                            <a:latin typeface="Cambria Math" panose="02040503050406030204" pitchFamily="18" charset="0"/>
                          </a:rPr>
                          <m:t>𝑡ℎ</m:t>
                        </m:r>
                      </m:sub>
                    </m:sSub>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𝜃</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𝑡ℎ</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𝑑</m:t>
                                </m:r>
                              </m:sub>
                            </m:sSub>
                          </m:den>
                        </m:f>
                      </m:e>
                    </m:d>
                  </m:oMath>
                </a14:m>
                <a:endParaRPr lang="en-US" dirty="0"/>
              </a:p>
              <a:p>
                <a:pPr lvl="1"/>
                <a:r>
                  <a:rPr lang="en-US" dirty="0"/>
                  <a:t>Even if the vehicle is very far from center of lane, do not change heading angle </a:t>
                </a:r>
                <a14:m>
                  <m:oMath xmlns:m="http://schemas.openxmlformats.org/officeDocument/2006/math">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oMath>
                </a14:m>
                <a:r>
                  <a:rPr lang="en-US" dirty="0"/>
                  <a:t> too fast (keep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𝜃</m:t>
                        </m:r>
                      </m:e>
                    </m:acc>
                    <m:d>
                      <m:dPr>
                        <m:ctrlPr>
                          <a:rPr lang="en-US" i="1">
                            <a:latin typeface="Cambria Math" panose="02040503050406030204" pitchFamily="18" charset="0"/>
                          </a:rPr>
                        </m:ctrlPr>
                      </m:dPr>
                      <m:e>
                        <m:r>
                          <a:rPr lang="en-US" i="1">
                            <a:latin typeface="Cambria Math" panose="02040503050406030204" pitchFamily="18" charset="0"/>
                          </a:rPr>
                          <m:t>𝑡</m:t>
                        </m:r>
                      </m:e>
                    </m:d>
                  </m:oMath>
                </a14:m>
                <a:r>
                  <a:rPr lang="en-US" dirty="0"/>
                  <a:t> small). (A heuristic rule-of-thumb, not a hard guarantee)</a:t>
                </a:r>
              </a:p>
              <a:p>
                <a:endParaRPr lang="en-SE" dirty="0"/>
              </a:p>
            </p:txBody>
          </p:sp>
        </mc:Choice>
        <mc:Fallback xmlns="">
          <p:sp>
            <p:nvSpPr>
              <p:cNvPr id="3" name="Notes Placeholder 2"/>
              <p:cNvSpPr>
                <a:spLocks noGrp="1"/>
              </p:cNvSpPr>
              <p:nvPr>
                <p:ph type="body" idx="1"/>
              </p:nvPr>
            </p:nvSpPr>
            <p:spPr/>
            <p:txBody>
              <a:bodyPr/>
              <a:lstStyle/>
              <a:p>
                <a:r>
                  <a:rPr lang="en-US" dirty="0"/>
                  <a:t>For example: to have </a:t>
                </a:r>
                <a:r>
                  <a:rPr lang="en-US" i="0">
                    <a:latin typeface="Cambria Math" panose="02040503050406030204" pitchFamily="18" charset="0"/>
                  </a:rPr>
                  <a:t>𝜃_𝑡ℎ</a:t>
                </a:r>
                <a:r>
                  <a:rPr lang="en-US" b="0" i="0">
                    <a:latin typeface="Cambria Math" panose="02040503050406030204" pitchFamily="18" charset="0"/>
                  </a:rPr>
                  <a:t>=𝜋/6</a:t>
                </a:r>
                <a:r>
                  <a:rPr lang="en-US" dirty="0"/>
                  <a:t>, set </a:t>
                </a:r>
                <a:r>
                  <a:rPr lang="en-US" b="0" i="0">
                    <a:latin typeface="Cambria Math" panose="02040503050406030204" pitchFamily="18" charset="0"/>
                  </a:rPr>
                  <a:t>𝑑_</a:t>
                </a:r>
                <a:r>
                  <a:rPr lang="en-US" i="0">
                    <a:latin typeface="Cambria Math" panose="02040503050406030204" pitchFamily="18" charset="0"/>
                  </a:rPr>
                  <a:t>𝑡ℎ=|</a:t>
                </a:r>
                <a:r>
                  <a:rPr lang="en-US" b="0" i="0">
                    <a:latin typeface="Cambria Math" panose="02040503050406030204" pitchFamily="18" charset="0"/>
                  </a:rPr>
                  <a:t>(𝐾_𝜃 𝜃_𝑡ℎ)/𝐾_𝑑 |</a:t>
                </a:r>
                <a:endParaRPr lang="en-US" dirty="0"/>
              </a:p>
              <a:p>
                <a:pPr lvl="1"/>
                <a:r>
                  <a:rPr lang="en-US" dirty="0"/>
                  <a:t>Even if the vehicle is very far from center of lane, do not change heading angle </a:t>
                </a:r>
                <a:r>
                  <a:rPr lang="en-US" i="0">
                    <a:latin typeface="Cambria Math" panose="02040503050406030204" pitchFamily="18" charset="0"/>
                  </a:rPr>
                  <a:t>𝜃(𝑡)</a:t>
                </a:r>
                <a:r>
                  <a:rPr lang="en-US" dirty="0"/>
                  <a:t> too fast (keep </a:t>
                </a:r>
                <a:r>
                  <a:rPr lang="en-US" i="0">
                    <a:latin typeface="Cambria Math" panose="02040503050406030204" pitchFamily="18" charset="0"/>
                  </a:rPr>
                  <a:t>𝜃 ̇</a:t>
                </a:r>
                <a:r>
                  <a:rPr lang="en-US" i="0" dirty="0">
                    <a:latin typeface="Cambria Math" panose="02040503050406030204" pitchFamily="18" charset="0"/>
                  </a:rPr>
                  <a:t>(</a:t>
                </a:r>
                <a:r>
                  <a:rPr lang="en-US" i="0">
                    <a:latin typeface="Cambria Math" panose="02040503050406030204" pitchFamily="18" charset="0"/>
                  </a:rPr>
                  <a:t>𝑡)</a:t>
                </a:r>
                <a:r>
                  <a:rPr lang="en-US" dirty="0"/>
                  <a:t> small). (A heuristic rule-of-thumb, not a hard guarantee)</a:t>
                </a:r>
              </a:p>
              <a:p>
                <a:endParaRPr lang="en-SE" dirty="0"/>
              </a:p>
            </p:txBody>
          </p:sp>
        </mc:Fallback>
      </mc:AlternateContent>
      <p:sp>
        <p:nvSpPr>
          <p:cNvPr id="4" name="Slide Number Placeholder 3"/>
          <p:cNvSpPr>
            <a:spLocks noGrp="1"/>
          </p:cNvSpPr>
          <p:nvPr>
            <p:ph type="sldNum" sz="quarter" idx="5"/>
          </p:nvPr>
        </p:nvSpPr>
        <p:spPr/>
        <p:txBody>
          <a:bodyPr/>
          <a:lstStyle/>
          <a:p>
            <a:fld id="{7B3E9E18-F207-E64A-9E5E-A745EA363019}" type="slidenum">
              <a:rPr lang="en-US" smtClean="0"/>
              <a:t>14</a:t>
            </a:fld>
            <a:endParaRPr lang="en-US"/>
          </a:p>
        </p:txBody>
      </p:sp>
    </p:spTree>
    <p:extLst>
      <p:ext uri="{BB962C8B-B14F-4D97-AF65-F5344CB8AC3E}">
        <p14:creationId xmlns:p14="http://schemas.microsoft.com/office/powerpoint/2010/main" val="1214480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Input trajectory refers to computed control inputs </a:t>
                </a:r>
                <a14:m>
                  <m:oMath xmlns:m="http://schemas.openxmlformats.org/officeDocument/2006/math">
                    <m:r>
                      <m:rPr>
                        <m:sty m:val="p"/>
                      </m:rPr>
                      <a:rPr lang="en-US">
                        <a:latin typeface="Cambria Math" panose="02040503050406030204" pitchFamily="18" charset="0"/>
                      </a:rPr>
                      <m:t>U</m:t>
                    </m:r>
                    <m:r>
                      <a:rPr lang="en-US">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b="0" i="0" smtClean="0">
                                <a:latin typeface="Cambria Math" panose="02040503050406030204" pitchFamily="18" charset="0"/>
                              </a:rPr>
                              <m:t>k</m:t>
                            </m:r>
                          </m:sub>
                        </m:sSub>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b="0" i="0" smtClean="0">
                                <a:latin typeface="Cambria Math" panose="02040503050406030204" pitchFamily="18" charset="0"/>
                              </a:rPr>
                              <m:t>k</m:t>
                            </m:r>
                            <m:r>
                              <a:rPr lang="en-US">
                                <a:latin typeface="Cambria Math" panose="02040503050406030204" pitchFamily="18" charset="0"/>
                              </a:rPr>
                              <m:t>+</m:t>
                            </m:r>
                            <m:r>
                              <m:rPr>
                                <m:sty m:val="p"/>
                              </m:rPr>
                              <a:rPr lang="en-US" b="0" i="0" smtClean="0">
                                <a:latin typeface="Cambria Math" panose="02040503050406030204" pitchFamily="18" charset="0"/>
                              </a:rPr>
                              <m:t>p</m:t>
                            </m:r>
                            <m:r>
                              <a:rPr lang="en-US">
                                <a:latin typeface="Cambria Math" panose="02040503050406030204" pitchFamily="18" charset="0"/>
                              </a:rPr>
                              <m:t>−1</m:t>
                            </m:r>
                          </m:sub>
                        </m:sSub>
                      </m:e>
                    </m:d>
                  </m:oMath>
                </a14:m>
                <a:endParaRPr lang="en-SE" dirty="0"/>
              </a:p>
              <a:p>
                <a:endParaRPr lang="en-SE"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Input trajectory refers to computed control inputs </a:t>
                </a:r>
                <a:r>
                  <a:rPr lang="en-US" i="0">
                    <a:latin typeface="Cambria Math" panose="02040503050406030204" pitchFamily="18" charset="0"/>
                  </a:rPr>
                  <a:t>U={u_</a:t>
                </a:r>
                <a:r>
                  <a:rPr lang="en-US" b="0" i="0">
                    <a:latin typeface="Cambria Math" panose="02040503050406030204" pitchFamily="18" charset="0"/>
                  </a:rPr>
                  <a:t>k</a:t>
                </a:r>
                <a:r>
                  <a:rPr lang="en-US" i="0">
                    <a:latin typeface="Cambria Math" panose="02040503050406030204" pitchFamily="18" charset="0"/>
                  </a:rPr>
                  <a:t>,…,u_(</a:t>
                </a:r>
                <a:r>
                  <a:rPr lang="en-US" b="0" i="0">
                    <a:latin typeface="Cambria Math" panose="02040503050406030204" pitchFamily="18" charset="0"/>
                  </a:rPr>
                  <a:t>k</a:t>
                </a:r>
                <a:r>
                  <a:rPr lang="en-US" i="0">
                    <a:latin typeface="Cambria Math" panose="02040503050406030204" pitchFamily="18" charset="0"/>
                  </a:rPr>
                  <a:t>+</a:t>
                </a:r>
                <a:r>
                  <a:rPr lang="en-US" b="0" i="0">
                    <a:latin typeface="Cambria Math" panose="02040503050406030204" pitchFamily="18" charset="0"/>
                  </a:rPr>
                  <a:t>p</a:t>
                </a:r>
                <a:r>
                  <a:rPr lang="en-US" i="0">
                    <a:latin typeface="Cambria Math" panose="02040503050406030204" pitchFamily="18" charset="0"/>
                  </a:rPr>
                  <a:t>−1) }</a:t>
                </a:r>
                <a:endParaRPr lang="en-SE" dirty="0"/>
              </a:p>
              <a:p>
                <a:endParaRPr lang="en-SE" dirty="0"/>
              </a:p>
            </p:txBody>
          </p:sp>
        </mc:Fallback>
      </mc:AlternateContent>
      <p:sp>
        <p:nvSpPr>
          <p:cNvPr id="4" name="Slide Number Placeholder 3"/>
          <p:cNvSpPr>
            <a:spLocks noGrp="1"/>
          </p:cNvSpPr>
          <p:nvPr>
            <p:ph type="sldNum" sz="quarter" idx="5"/>
          </p:nvPr>
        </p:nvSpPr>
        <p:spPr/>
        <p:txBody>
          <a:bodyPr/>
          <a:lstStyle/>
          <a:p>
            <a:fld id="{7B3E9E18-F207-E64A-9E5E-A745EA363019}" type="slidenum">
              <a:rPr lang="en-US" smtClean="0"/>
              <a:t>18</a:t>
            </a:fld>
            <a:endParaRPr lang="en-US"/>
          </a:p>
        </p:txBody>
      </p:sp>
    </p:spTree>
    <p:extLst>
      <p:ext uri="{BB962C8B-B14F-4D97-AF65-F5344CB8AC3E}">
        <p14:creationId xmlns:p14="http://schemas.microsoft.com/office/powerpoint/2010/main" val="341245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Pole placement for PID control design is applicable to linear systems only</a:t>
            </a:r>
            <a:endParaRPr lang="en-SE" dirty="0"/>
          </a:p>
        </p:txBody>
      </p:sp>
      <p:sp>
        <p:nvSpPr>
          <p:cNvPr id="4" name="Slide Number Placeholder 3"/>
          <p:cNvSpPr>
            <a:spLocks noGrp="1"/>
          </p:cNvSpPr>
          <p:nvPr>
            <p:ph type="sldNum" sz="quarter" idx="5"/>
          </p:nvPr>
        </p:nvSpPr>
        <p:spPr/>
        <p:txBody>
          <a:bodyPr/>
          <a:lstStyle/>
          <a:p>
            <a:fld id="{7B3E9E18-F207-E64A-9E5E-A745EA363019}" type="slidenum">
              <a:rPr lang="en-US" smtClean="0"/>
              <a:t>21</a:t>
            </a:fld>
            <a:endParaRPr lang="en-US"/>
          </a:p>
        </p:txBody>
      </p:sp>
    </p:spTree>
    <p:extLst>
      <p:ext uri="{BB962C8B-B14F-4D97-AF65-F5344CB8AC3E}">
        <p14:creationId xmlns:p14="http://schemas.microsoft.com/office/powerpoint/2010/main" val="2661050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(Sign convention: if the minus signs are removed, they are absorbed into the gains, i.e., K_p &lt; 0.)</a:t>
            </a:r>
          </a:p>
        </p:txBody>
      </p:sp>
      <p:sp>
        <p:nvSpPr>
          <p:cNvPr id="4" name="Slide Number Placeholder 3"/>
          <p:cNvSpPr>
            <a:spLocks noGrp="1"/>
          </p:cNvSpPr>
          <p:nvPr>
            <p:ph type="sldNum" sz="quarter" idx="5"/>
          </p:nvPr>
        </p:nvSpPr>
        <p:spPr/>
        <p:txBody>
          <a:bodyPr/>
          <a:lstStyle/>
          <a:p>
            <a:fld id="{7B3E9E18-F207-E64A-9E5E-A745EA363019}" type="slidenum">
              <a:rPr lang="en-US" smtClean="0"/>
              <a:t>35</a:t>
            </a:fld>
            <a:endParaRPr lang="en-US"/>
          </a:p>
        </p:txBody>
      </p:sp>
    </p:spTree>
    <p:extLst>
      <p:ext uri="{BB962C8B-B14F-4D97-AF65-F5344CB8AC3E}">
        <p14:creationId xmlns:p14="http://schemas.microsoft.com/office/powerpoint/2010/main" val="1021023577"/>
      </p:ext>
    </p:extLst>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LQR = Linear system, Quadratic cost, Regulator (drive the state to zero). The designer does not place poles by hand; instead chooses how much to penalize state error (Q) versus control effort (R), and the Riccati equation returns the optimal gain K. For a time-invariant plant K is constant, so it can be computed offline (scipy.linalg.solve_discrete_are / solve_continuous_are, python-control lqr, MATLAB lqr/dlqr). Note that the MPC slides later use the same cost with a finite horizon; with no constraints and an infinite horizon, MPC reduces to LQR.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Using the same linearized lateral model as the pole-placement slides, the continuous-time Riccati equation can be solved by hand. With P = [[p11,p12],[p12,p22]] and R = r: the (1,1) entry gives p12 = sqrt(q_d r); the (2,2) entry gives p22 = sqrt(r q_theta + 2 v_r r p12); K = (1/r) B^T P = [p12/r, p22/r], and u = -K x. So K_d = -sqrt(q_d/r) and K_theta = -sqrt(q_theta/r + 2 v_r sqrt(q_d/r)). The closed-loop characteristic polynomial is lambda^2 - K_theta lambda - v_r K_d, exactly the polynomial on the pole-placement slide, so LQR is a systematic way of choosing K_d and K_theta. Numerical check (v_r = 10 m/s, q_d = q_theta = r = 1): K = [-1, -4.583], poles -2.29 +/- 2.18j. Increasing q_d increases |K_d| and the initial steering effort (right plots). The model uses heading rate u as the control; the steering angle follows from theta_dot = v tan(delta)/L.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Bryson's rule is a starting point: normalize each state/input by the largest acceptable deviation. The robustness statement (phase margin of at least 60 degrees, gain margin from 1/2 to infinity) holds for continuous-time full-state-feedback LQR with R &gt; 0; it does not carry over automatically once an observer is added (LQG). LQR is the unconstrained, infinite-horizon limit of the linear MPC on slide 20 (u = -Kx). Apollo's lateral controller: 'The lateral controller is an LQR-based optimal controller' with four states: lateral error, lateral error rate, heading error, heading error rate (Apollo documentation, How to Tune Control Parameters).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Pure pursuit (R. C. Coulter, 'Implementation of the Pure Pursuit Path Tracking Algorithm', CMU-RI-TR-92-01, 1992). The vehicle is modelled with the kinematic bicycle model of slide 28 (reference point = rear axle). The circle through the rear axle that is tangent to the current heading and passes through the goal point has radius R. In the isosceles triangle formed by the centre of the circle, the rear axle and the goal point, the chord L_d subtends the central angle 2*alpha (tangent-chord angle theorem), hence L_d = 2 R sin(alpha). With tan(delta) = L/R this gives delta = arctan(2 L sin(alpha)/L_d). Numerical example: L = 2.5 m, L_d = 5 m, alpha = 20 deg: kappa = 2 sin(20 deg)/5 = 0.137 1/m, R = 7.31 m, delta = arctan(0.342) = 18.9 deg.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 the goal point expressed in the vehicle frame (x forward, y left), sin(alpha) = y_g / L_d, so the curvature command is kappa = 2 y_g / L_d^2: a proportional controller on the lateral offset of the goal point whose gain falls with the square of the lookahead distance. The lookahead distance is the single tuning parameter; it is usually made speed dependent, L_d = k_v v + L_0. On a circular path of radius R_path the arc through the rear axle and the goal point stays inside the path by roughly L_d^2/(8 R_path): the plot (v = 5 m/s, 90-degree corner with R_path = 20 m) shows peak errors of about 0.02 m, 0.13 m and 0.55 m for L_d = 2, 5 and 10 m (approximation: 0.025, 0.16, 0.63 m). Autoware: the lateral controller is selected with lateral_controller_mode; default mpc, alternative pure_pursuit (Autoware documentation, Control launch).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Stanley (G. M. Hoffmann, C. J. Tomlin, M. Montemerlo, S. Thrun, 'Autonomous Automobile Trajectory Tracking for Off-Road Driving: Controller Design, Experimental Validation and Racing', ACC 2007; the vehicle is described in Thrun et al., 'Stanley: The robot that won the DARPA Grand Challenge', JFR 2006). Sign convention: psi = path heading minus vehicle heading, e positive when the path is to the left of the front axle, delta positive = steer left, so both terms steer toward the path. Numerical example: k = 1/s, v = 5 m/s, e = 0.5 m, psi = 0.1 rad: arctan(k e / v) = arctan(0.1) = 0.0997 rad, delta = 0.1997 rad = 11.4 deg. MATLAB's lateralControllerStanley implements the same law; its PositionGain is the gain 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 the steering law delta = psi + arctan(k e / v), the front wheel makes the angle arctan(k e / v) with the path, so the lateral velocity of the front axle is de/dt = -v sin(arctan(k e / v)) = -k e / sqrt(1 + (k e / v)^2) (using sin(arctan x) = x / sqrt(1 + x^2)). For |k e| &lt;&lt; v this is de/dt = -k e, i.e. exponential convergence with rate k regardless of speed; for large e it saturates at -v. The plot integrates this ODE for k = 1/s and e(0) = 2 m at v = 2, 5, 10 m/s together with the pure exponential: the curves are nearly identical except for the slower start at v = 2 m/s where the nonlinear term matters. Hoffmann et al. additionally include yaw-rate damping and steering-angle damping terms in the controller actually used on the vehicle.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Kinematic bicycle model (L = 2.5 m, steering limit 30 deg) driven at v = 6 m/s, rear-axle reference for pure pursuit and LQR, front-axle reference for Stanley. Path: 20 m straight, then a 90-degree left corner of radius 20 m, then straight. The vehicle starts 1.5 m to the right of the path with heading aligned with the path. Pure pursuit: L_d = 0.5 v + 1.5 = 4.5 m. Stanley: k = 1.5 1/s, k_s = 1 m/s. LQR: q_d = q_theta = r = 1 (K = [1.0, 3.61] at 6 m/s) with curvature feedforward. Peak cross-track error inside the corner: pure pursuit 0.11 m, Stanley 0.02 m, LQR 0.01 m. LQR without curvature feedforward has a steady offset of about 0.30 m in the corner. LQR saturates the 30-degree steering limit at the start because of the 1.5 m initial offset; the peak steering angle is 20 deg for pure pursuit and 18 deg for Stanley.</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Summary of the lateral controllers covered in this lecture. Pure pursuit and Stanley are geometric controllers that need only the kinematic bicycle geometry; LQR needs a linear error model and a cost; MPC adds a prediction horizon and explicit constraints at the price of computation. In open-source stacks: Apollo's lateral controller is LQR-based; Autoware's default lateral controller is MPC with pure pursuit as an alternative.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4D40-3520-B34B-A017-031AF5CCC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BB1E0-CB7B-5943-864B-8DEC1231B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2861D-703A-3643-A018-3EBD862DCE82}"/>
              </a:ext>
            </a:extLst>
          </p:cNvPr>
          <p:cNvSpPr>
            <a:spLocks noGrp="1"/>
          </p:cNvSpPr>
          <p:nvPr>
            <p:ph type="dt" sz="half" idx="10"/>
          </p:nvPr>
        </p:nvSpPr>
        <p:spPr/>
        <p:txBody>
          <a:bodyPr/>
          <a:lstStyle/>
          <a:p>
            <a:fld id="{7077AFBB-1CF4-8544-90DC-1ED8B9AA61D3}" type="datetime1">
              <a:rPr lang="en-US" smtClean="0"/>
              <a:t>10/7/2026</a:t>
            </a:fld>
            <a:endParaRPr lang="en-US"/>
          </a:p>
        </p:txBody>
      </p:sp>
      <p:sp>
        <p:nvSpPr>
          <p:cNvPr id="5" name="Footer Placeholder 4">
            <a:extLst>
              <a:ext uri="{FF2B5EF4-FFF2-40B4-BE49-F238E27FC236}">
                <a16:creationId xmlns:a16="http://schemas.microsoft.com/office/drawing/2014/main" id="{2AB85D21-1D12-6645-8FD4-849D885F8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197B-EF71-EE49-9468-C2376B3856F1}"/>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27417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6D22-2CE4-8446-8CF3-0ED778E1942B}"/>
              </a:ext>
            </a:extLst>
          </p:cNvPr>
          <p:cNvSpPr>
            <a:spLocks noGrp="1"/>
          </p:cNvSpPr>
          <p:nvPr>
            <p:ph type="title"/>
          </p:nvPr>
        </p:nvSpPr>
        <p:spPr>
          <a:xfrm>
            <a:off x="622737" y="63062"/>
            <a:ext cx="10949153" cy="106948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584AB12-3F8A-414E-8925-9039A12DF494}"/>
              </a:ext>
            </a:extLst>
          </p:cNvPr>
          <p:cNvSpPr>
            <a:spLocks noGrp="1"/>
          </p:cNvSpPr>
          <p:nvPr>
            <p:ph idx="1"/>
          </p:nvPr>
        </p:nvSpPr>
        <p:spPr>
          <a:xfrm>
            <a:off x="622737" y="1237593"/>
            <a:ext cx="10949153" cy="5194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45DE769-BBC7-4148-A758-E8D165C86716}"/>
              </a:ext>
            </a:extLst>
          </p:cNvPr>
          <p:cNvSpPr>
            <a:spLocks noGrp="1"/>
          </p:cNvSpPr>
          <p:nvPr>
            <p:ph type="dt" sz="half" idx="10"/>
          </p:nvPr>
        </p:nvSpPr>
        <p:spPr>
          <a:xfrm>
            <a:off x="838200" y="6499230"/>
            <a:ext cx="2743200" cy="365125"/>
          </a:xfrm>
        </p:spPr>
        <p:txBody>
          <a:bodyPr/>
          <a:lstStyle/>
          <a:p>
            <a:fld id="{4553E244-3CAB-5240-928D-C4F781982911}" type="datetime1">
              <a:rPr lang="en-US" smtClean="0"/>
              <a:t>10/7/2026</a:t>
            </a:fld>
            <a:endParaRPr lang="en-US" dirty="0"/>
          </a:p>
        </p:txBody>
      </p:sp>
      <p:sp>
        <p:nvSpPr>
          <p:cNvPr id="5" name="Footer Placeholder 4">
            <a:extLst>
              <a:ext uri="{FF2B5EF4-FFF2-40B4-BE49-F238E27FC236}">
                <a16:creationId xmlns:a16="http://schemas.microsoft.com/office/drawing/2014/main" id="{DAE944D7-7B0D-714F-B61F-1F7495F71C7E}"/>
              </a:ext>
            </a:extLst>
          </p:cNvPr>
          <p:cNvSpPr>
            <a:spLocks noGrp="1"/>
          </p:cNvSpPr>
          <p:nvPr>
            <p:ph type="ftr" sz="quarter" idx="11"/>
          </p:nvPr>
        </p:nvSpPr>
        <p:spPr>
          <a:xfrm>
            <a:off x="4038600" y="6499230"/>
            <a:ext cx="4114800" cy="365125"/>
          </a:xfrm>
        </p:spPr>
        <p:txBody>
          <a:bodyPr/>
          <a:lstStyle/>
          <a:p>
            <a:endParaRPr lang="en-US"/>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5597626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D613-A38C-3D41-9038-2B680914BA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7F0D21-1AE4-7247-AB6D-8762638A3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3A5C1-40A4-1A41-A141-992F8116AEDD}"/>
              </a:ext>
            </a:extLst>
          </p:cNvPr>
          <p:cNvSpPr>
            <a:spLocks noGrp="1"/>
          </p:cNvSpPr>
          <p:nvPr>
            <p:ph type="dt" sz="half" idx="10"/>
          </p:nvPr>
        </p:nvSpPr>
        <p:spPr/>
        <p:txBody>
          <a:bodyPr/>
          <a:lstStyle/>
          <a:p>
            <a:fld id="{E433CC24-15E2-8440-82CF-DFE60D570E43}" type="datetime1">
              <a:rPr lang="en-US" smtClean="0"/>
              <a:t>10/7/2026</a:t>
            </a:fld>
            <a:endParaRPr lang="en-US"/>
          </a:p>
        </p:txBody>
      </p:sp>
      <p:sp>
        <p:nvSpPr>
          <p:cNvPr id="5" name="Footer Placeholder 4">
            <a:extLst>
              <a:ext uri="{FF2B5EF4-FFF2-40B4-BE49-F238E27FC236}">
                <a16:creationId xmlns:a16="http://schemas.microsoft.com/office/drawing/2014/main" id="{0668AB82-8F65-A74C-ABC5-C9AC59840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E6A98-AD15-564D-A0D8-147ED3677CF8}"/>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80584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5CCF-50C4-C342-B3A5-BF915CCB3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A7B9FF-296B-FD42-9B4A-4E47F44BB6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E49882-2F4D-B045-B300-B3E620BC64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C0FD2-184C-744E-BD89-9D27BC6D6E85}"/>
              </a:ext>
            </a:extLst>
          </p:cNvPr>
          <p:cNvSpPr>
            <a:spLocks noGrp="1"/>
          </p:cNvSpPr>
          <p:nvPr>
            <p:ph type="dt" sz="half" idx="10"/>
          </p:nvPr>
        </p:nvSpPr>
        <p:spPr/>
        <p:txBody>
          <a:bodyPr/>
          <a:lstStyle/>
          <a:p>
            <a:fld id="{8DFE6C63-9089-6A49-BC6E-454A735346DF}" type="datetime1">
              <a:rPr lang="en-US" smtClean="0"/>
              <a:t>10/7/2026</a:t>
            </a:fld>
            <a:endParaRPr lang="en-US"/>
          </a:p>
        </p:txBody>
      </p:sp>
      <p:sp>
        <p:nvSpPr>
          <p:cNvPr id="6" name="Footer Placeholder 5">
            <a:extLst>
              <a:ext uri="{FF2B5EF4-FFF2-40B4-BE49-F238E27FC236}">
                <a16:creationId xmlns:a16="http://schemas.microsoft.com/office/drawing/2014/main" id="{DD550A0E-6F89-CC4B-9C96-D4572FB2D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F21D97-A6CA-2943-8E70-31F45F81553D}"/>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13591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57FD-F506-D54F-BC5D-BE1D403F4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2DBCA7-A910-D347-B17B-2D290887D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8787F-9E9B-264C-B9D7-D6C20B42FF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4535B7-1B9A-0E4B-972B-A4AB301E6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04A215-09F1-EE42-8B1F-20254D2E4D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2132F-860A-9B45-ACAD-C18F3DE46848}"/>
              </a:ext>
            </a:extLst>
          </p:cNvPr>
          <p:cNvSpPr>
            <a:spLocks noGrp="1"/>
          </p:cNvSpPr>
          <p:nvPr>
            <p:ph type="dt" sz="half" idx="10"/>
          </p:nvPr>
        </p:nvSpPr>
        <p:spPr/>
        <p:txBody>
          <a:bodyPr/>
          <a:lstStyle/>
          <a:p>
            <a:fld id="{3577C773-47BC-AB4F-9BFA-AB3DE15F2F0E}" type="datetime1">
              <a:rPr lang="en-US" smtClean="0"/>
              <a:t>10/7/2026</a:t>
            </a:fld>
            <a:endParaRPr lang="en-US"/>
          </a:p>
        </p:txBody>
      </p:sp>
      <p:sp>
        <p:nvSpPr>
          <p:cNvPr id="8" name="Footer Placeholder 7">
            <a:extLst>
              <a:ext uri="{FF2B5EF4-FFF2-40B4-BE49-F238E27FC236}">
                <a16:creationId xmlns:a16="http://schemas.microsoft.com/office/drawing/2014/main" id="{3FE8FECF-6048-9E4E-B3CD-7756A7BC9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B9245D-21B3-214A-87AF-91D560B606BB}"/>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95337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C2B7-90B1-F34A-89D7-195B444F3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C33EAB-584C-D948-953A-73C251A96648}"/>
              </a:ext>
            </a:extLst>
          </p:cNvPr>
          <p:cNvSpPr>
            <a:spLocks noGrp="1"/>
          </p:cNvSpPr>
          <p:nvPr>
            <p:ph type="dt" sz="half" idx="10"/>
          </p:nvPr>
        </p:nvSpPr>
        <p:spPr/>
        <p:txBody>
          <a:bodyPr/>
          <a:lstStyle/>
          <a:p>
            <a:fld id="{C5911242-D6ED-7442-B4D5-571BA5F763EC}" type="datetime1">
              <a:rPr lang="en-US" smtClean="0"/>
              <a:t>10/7/2026</a:t>
            </a:fld>
            <a:endParaRPr lang="en-US"/>
          </a:p>
        </p:txBody>
      </p:sp>
      <p:sp>
        <p:nvSpPr>
          <p:cNvPr id="4" name="Footer Placeholder 3">
            <a:extLst>
              <a:ext uri="{FF2B5EF4-FFF2-40B4-BE49-F238E27FC236}">
                <a16:creationId xmlns:a16="http://schemas.microsoft.com/office/drawing/2014/main" id="{5B64D0BF-32FF-7040-8D7C-8E48669C7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03868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811B-DFD6-584F-92AD-561DA2ADE2FE}"/>
              </a:ext>
            </a:extLst>
          </p:cNvPr>
          <p:cNvSpPr>
            <a:spLocks noGrp="1"/>
          </p:cNvSpPr>
          <p:nvPr>
            <p:ph type="dt" sz="half" idx="10"/>
          </p:nvPr>
        </p:nvSpPr>
        <p:spPr/>
        <p:txBody>
          <a:bodyPr/>
          <a:lstStyle/>
          <a:p>
            <a:fld id="{53D49004-9440-C34D-AFCF-72D617EF0844}" type="datetime1">
              <a:rPr lang="en-US" smtClean="0"/>
              <a:t>10/7/2026</a:t>
            </a:fld>
            <a:endParaRPr lang="en-US"/>
          </a:p>
        </p:txBody>
      </p:sp>
      <p:sp>
        <p:nvSpPr>
          <p:cNvPr id="3" name="Footer Placeholder 2">
            <a:extLst>
              <a:ext uri="{FF2B5EF4-FFF2-40B4-BE49-F238E27FC236}">
                <a16:creationId xmlns:a16="http://schemas.microsoft.com/office/drawing/2014/main" id="{170FFD81-D09F-A64B-90F7-E778161F59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4B04E4-A19D-1743-8F14-06EFB25F4DE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89553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2821-3706-B241-A8E1-8E863954C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9DC6B9-588B-B94C-A32A-E567F9680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EF4C91-23C8-914F-9BA0-6B7C73ED7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3A3FD0-F75E-7F46-B71B-C95B3C3E5E09}"/>
              </a:ext>
            </a:extLst>
          </p:cNvPr>
          <p:cNvSpPr>
            <a:spLocks noGrp="1"/>
          </p:cNvSpPr>
          <p:nvPr>
            <p:ph type="dt" sz="half" idx="10"/>
          </p:nvPr>
        </p:nvSpPr>
        <p:spPr/>
        <p:txBody>
          <a:bodyPr/>
          <a:lstStyle/>
          <a:p>
            <a:fld id="{6CEC9C39-AF37-7048-A5F3-2138FC4EBAA9}" type="datetime1">
              <a:rPr lang="en-US" smtClean="0"/>
              <a:t>10/7/2026</a:t>
            </a:fld>
            <a:endParaRPr lang="en-US"/>
          </a:p>
        </p:txBody>
      </p:sp>
      <p:sp>
        <p:nvSpPr>
          <p:cNvPr id="6" name="Footer Placeholder 5">
            <a:extLst>
              <a:ext uri="{FF2B5EF4-FFF2-40B4-BE49-F238E27FC236}">
                <a16:creationId xmlns:a16="http://schemas.microsoft.com/office/drawing/2014/main" id="{75B88172-AD8E-C240-9E31-DE1A0F16F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3D5590-7201-F24B-94E8-F26E504934E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634780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513-8C24-694C-A0A4-D64927B87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4F8818-3BD6-C545-A2F7-C9FA810397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49820A-796C-184D-ABAF-6890A4B94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7A2705-BFCE-6B4E-B2DA-F51169841DDF}"/>
              </a:ext>
            </a:extLst>
          </p:cNvPr>
          <p:cNvSpPr>
            <a:spLocks noGrp="1"/>
          </p:cNvSpPr>
          <p:nvPr>
            <p:ph type="dt" sz="half" idx="10"/>
          </p:nvPr>
        </p:nvSpPr>
        <p:spPr/>
        <p:txBody>
          <a:bodyPr/>
          <a:lstStyle/>
          <a:p>
            <a:fld id="{8F9F80C6-6E15-BC44-A547-629E68A1897C}" type="datetime1">
              <a:rPr lang="en-US" smtClean="0"/>
              <a:t>10/7/2026</a:t>
            </a:fld>
            <a:endParaRPr lang="en-US"/>
          </a:p>
        </p:txBody>
      </p:sp>
      <p:sp>
        <p:nvSpPr>
          <p:cNvPr id="6" name="Footer Placeholder 5">
            <a:extLst>
              <a:ext uri="{FF2B5EF4-FFF2-40B4-BE49-F238E27FC236}">
                <a16:creationId xmlns:a16="http://schemas.microsoft.com/office/drawing/2014/main" id="{21B6AABB-00A4-644D-911C-88C4E5A73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C5629-8130-9549-8489-5018D6E1509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169090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D51B-6283-BF4B-B779-91E97F9817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0A9F8A-2AFD-FC46-9298-3CDB8A193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A6116-A57F-B44C-9B53-8C5358B31E00}"/>
              </a:ext>
            </a:extLst>
          </p:cNvPr>
          <p:cNvSpPr>
            <a:spLocks noGrp="1"/>
          </p:cNvSpPr>
          <p:nvPr>
            <p:ph type="dt" sz="half" idx="10"/>
          </p:nvPr>
        </p:nvSpPr>
        <p:spPr/>
        <p:txBody>
          <a:bodyPr/>
          <a:lstStyle/>
          <a:p>
            <a:fld id="{1C00165F-9719-7745-8559-6A7EE2923027}" type="datetime1">
              <a:rPr lang="en-US" smtClean="0"/>
              <a:t>10/7/2026</a:t>
            </a:fld>
            <a:endParaRPr lang="en-US"/>
          </a:p>
        </p:txBody>
      </p:sp>
      <p:sp>
        <p:nvSpPr>
          <p:cNvPr id="5" name="Footer Placeholder 4">
            <a:extLst>
              <a:ext uri="{FF2B5EF4-FFF2-40B4-BE49-F238E27FC236}">
                <a16:creationId xmlns:a16="http://schemas.microsoft.com/office/drawing/2014/main" id="{7006AB34-7B20-684C-902A-14069902C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CD107-BC0D-3D4E-9F45-59A930E591BF}"/>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4877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568FAF-F0D6-1644-8580-0DB9510B97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50746B-DD22-B145-B41F-6205D9EF43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AF7B2-1888-434B-B7B7-323F1085C3CE}"/>
              </a:ext>
            </a:extLst>
          </p:cNvPr>
          <p:cNvSpPr>
            <a:spLocks noGrp="1"/>
          </p:cNvSpPr>
          <p:nvPr>
            <p:ph type="dt" sz="half" idx="10"/>
          </p:nvPr>
        </p:nvSpPr>
        <p:spPr/>
        <p:txBody>
          <a:bodyPr/>
          <a:lstStyle/>
          <a:p>
            <a:fld id="{4C6A8D55-FA0C-7D43-BAC0-BED15F1C12ED}" type="datetime1">
              <a:rPr lang="en-US" smtClean="0"/>
              <a:t>10/7/2026</a:t>
            </a:fld>
            <a:endParaRPr lang="en-US"/>
          </a:p>
        </p:txBody>
      </p:sp>
      <p:sp>
        <p:nvSpPr>
          <p:cNvPr id="5" name="Footer Placeholder 4">
            <a:extLst>
              <a:ext uri="{FF2B5EF4-FFF2-40B4-BE49-F238E27FC236}">
                <a16:creationId xmlns:a16="http://schemas.microsoft.com/office/drawing/2014/main" id="{F7AB62B1-4565-BD45-97C3-12772855A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8F4A1-FEF6-2044-AC5B-BF00A7BBBF3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458452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6CC4-A075-BD48-BCF8-F03F4C1B47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72D430-A07B-BC4C-97B1-102331760E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832C34-A711-864D-8DCA-F7B603664A65}"/>
              </a:ext>
            </a:extLst>
          </p:cNvPr>
          <p:cNvSpPr>
            <a:spLocks noGrp="1"/>
          </p:cNvSpPr>
          <p:nvPr>
            <p:ph type="dt" sz="half" idx="10"/>
          </p:nvPr>
        </p:nvSpPr>
        <p:spPr/>
        <p:txBody>
          <a:bodyPr/>
          <a:lstStyle/>
          <a:p>
            <a:fld id="{7FA70553-0253-CE4B-B6C1-A630CB55C29D}" type="datetime1">
              <a:rPr lang="en-US" smtClean="0"/>
              <a:t>10/7/2026</a:t>
            </a:fld>
            <a:endParaRPr lang="en-US"/>
          </a:p>
        </p:txBody>
      </p:sp>
      <p:sp>
        <p:nvSpPr>
          <p:cNvPr id="5" name="Footer Placeholder 4">
            <a:extLst>
              <a:ext uri="{FF2B5EF4-FFF2-40B4-BE49-F238E27FC236}">
                <a16:creationId xmlns:a16="http://schemas.microsoft.com/office/drawing/2014/main" id="{78AB38DD-6D3B-D146-A0FC-5675926D4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162B9-5EB5-7E4E-8EF7-2754E945CE28}"/>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78531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86EE-1D52-E343-88D1-E3439E1C4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A35EE-7D8B-BA48-9F59-A1AC79906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DBCFC1-D075-E64A-811D-520DEAE9E80B}"/>
              </a:ext>
            </a:extLst>
          </p:cNvPr>
          <p:cNvSpPr>
            <a:spLocks noGrp="1"/>
          </p:cNvSpPr>
          <p:nvPr>
            <p:ph type="dt" sz="half" idx="10"/>
          </p:nvPr>
        </p:nvSpPr>
        <p:spPr/>
        <p:txBody>
          <a:bodyPr/>
          <a:lstStyle/>
          <a:p>
            <a:fld id="{105DE84E-69F4-FD40-ABD1-0EFAC22A12F3}" type="datetime1">
              <a:rPr lang="en-US" smtClean="0"/>
              <a:t>10/7/2026</a:t>
            </a:fld>
            <a:endParaRPr lang="en-US"/>
          </a:p>
        </p:txBody>
      </p:sp>
      <p:sp>
        <p:nvSpPr>
          <p:cNvPr id="5" name="Footer Placeholder 4">
            <a:extLst>
              <a:ext uri="{FF2B5EF4-FFF2-40B4-BE49-F238E27FC236}">
                <a16:creationId xmlns:a16="http://schemas.microsoft.com/office/drawing/2014/main" id="{2ACFC476-EE5C-1544-9BB5-5E3FD95AF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F2E49-3232-D242-944A-8BC54E37EB8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65369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85CF-447D-0541-B600-4C9809A491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23B72E-C1D7-E24F-AE19-75DE6C318A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D4493-BB62-A54C-95FD-044AA50748B5}"/>
              </a:ext>
            </a:extLst>
          </p:cNvPr>
          <p:cNvSpPr>
            <a:spLocks noGrp="1"/>
          </p:cNvSpPr>
          <p:nvPr>
            <p:ph type="dt" sz="half" idx="10"/>
          </p:nvPr>
        </p:nvSpPr>
        <p:spPr/>
        <p:txBody>
          <a:bodyPr/>
          <a:lstStyle/>
          <a:p>
            <a:fld id="{10C0B3DB-0D9D-DD44-80C5-08109265E077}" type="datetime1">
              <a:rPr lang="en-US" smtClean="0"/>
              <a:t>10/7/2026</a:t>
            </a:fld>
            <a:endParaRPr lang="en-US"/>
          </a:p>
        </p:txBody>
      </p:sp>
      <p:sp>
        <p:nvSpPr>
          <p:cNvPr id="5" name="Footer Placeholder 4">
            <a:extLst>
              <a:ext uri="{FF2B5EF4-FFF2-40B4-BE49-F238E27FC236}">
                <a16:creationId xmlns:a16="http://schemas.microsoft.com/office/drawing/2014/main" id="{F92E63DB-F354-E145-A1EA-2E053DC9F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A1F5-821A-BF4B-B805-0F1AADA436EF}"/>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3435238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1004-3749-F349-9400-C8C35A421B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0F4A6-BFC8-DB4B-9CE3-0CDF221305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E349EE-3F63-5549-860D-285A8FF4FC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1E54B9-F4B6-4D48-8B93-59D927802E59}"/>
              </a:ext>
            </a:extLst>
          </p:cNvPr>
          <p:cNvSpPr>
            <a:spLocks noGrp="1"/>
          </p:cNvSpPr>
          <p:nvPr>
            <p:ph type="dt" sz="half" idx="10"/>
          </p:nvPr>
        </p:nvSpPr>
        <p:spPr/>
        <p:txBody>
          <a:bodyPr/>
          <a:lstStyle/>
          <a:p>
            <a:fld id="{797EA869-A27D-C344-97D7-71199BBF260C}" type="datetime1">
              <a:rPr lang="en-US" smtClean="0"/>
              <a:t>10/7/2026</a:t>
            </a:fld>
            <a:endParaRPr lang="en-US"/>
          </a:p>
        </p:txBody>
      </p:sp>
      <p:sp>
        <p:nvSpPr>
          <p:cNvPr id="6" name="Footer Placeholder 5">
            <a:extLst>
              <a:ext uri="{FF2B5EF4-FFF2-40B4-BE49-F238E27FC236}">
                <a16:creationId xmlns:a16="http://schemas.microsoft.com/office/drawing/2014/main" id="{6DAD3F0A-AFAB-2D49-BBC8-A5B49F054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9863B-7969-6C45-BFAB-CECB9DFF54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68927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E581-C180-A240-B6A9-52BB3BAB2B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FA6876-25B8-E54F-BAA4-B821E7F7B3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B3889B-5660-004F-8AF9-FBD7544059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D076A7-02EA-E149-BCED-1D9BF59A3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5D5F07-B8AE-6A48-B7EE-8B9C1808CE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9FEF61-70E3-0E48-B543-4563117CA8C5}"/>
              </a:ext>
            </a:extLst>
          </p:cNvPr>
          <p:cNvSpPr>
            <a:spLocks noGrp="1"/>
          </p:cNvSpPr>
          <p:nvPr>
            <p:ph type="dt" sz="half" idx="10"/>
          </p:nvPr>
        </p:nvSpPr>
        <p:spPr/>
        <p:txBody>
          <a:bodyPr/>
          <a:lstStyle/>
          <a:p>
            <a:fld id="{E7A15D25-E67F-1942-BBE6-90A232C6709A}" type="datetime1">
              <a:rPr lang="en-US" smtClean="0"/>
              <a:t>10/7/2026</a:t>
            </a:fld>
            <a:endParaRPr lang="en-US"/>
          </a:p>
        </p:txBody>
      </p:sp>
      <p:sp>
        <p:nvSpPr>
          <p:cNvPr id="8" name="Footer Placeholder 7">
            <a:extLst>
              <a:ext uri="{FF2B5EF4-FFF2-40B4-BE49-F238E27FC236}">
                <a16:creationId xmlns:a16="http://schemas.microsoft.com/office/drawing/2014/main" id="{2BA37304-D6C0-8F48-A7FF-9A39E1ABF3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A2E9FD-7A07-A04B-9EEE-4FF5C7D06C4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69474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D59F-4FD1-4345-9D92-D8D370985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5E40AC-7F1C-A843-8AC5-F33C1857758A}"/>
              </a:ext>
            </a:extLst>
          </p:cNvPr>
          <p:cNvSpPr>
            <a:spLocks noGrp="1"/>
          </p:cNvSpPr>
          <p:nvPr>
            <p:ph type="dt" sz="half" idx="10"/>
          </p:nvPr>
        </p:nvSpPr>
        <p:spPr/>
        <p:txBody>
          <a:bodyPr/>
          <a:lstStyle/>
          <a:p>
            <a:fld id="{CB2E0881-5289-1B49-8243-C7A7C2D761C1}" type="datetime1">
              <a:rPr lang="en-US" smtClean="0"/>
              <a:t>10/7/2026</a:t>
            </a:fld>
            <a:endParaRPr lang="en-US"/>
          </a:p>
        </p:txBody>
      </p:sp>
      <p:sp>
        <p:nvSpPr>
          <p:cNvPr id="4" name="Footer Placeholder 3">
            <a:extLst>
              <a:ext uri="{FF2B5EF4-FFF2-40B4-BE49-F238E27FC236}">
                <a16:creationId xmlns:a16="http://schemas.microsoft.com/office/drawing/2014/main" id="{0B100F50-9490-A447-A47B-8D641B55A8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BC1FBE-B663-A441-BA6E-3C300CA33C4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598840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424AF3-0AC7-9440-9DFD-898A77F8D7A5}"/>
              </a:ext>
            </a:extLst>
          </p:cNvPr>
          <p:cNvSpPr>
            <a:spLocks noGrp="1"/>
          </p:cNvSpPr>
          <p:nvPr>
            <p:ph type="dt" sz="half" idx="10"/>
          </p:nvPr>
        </p:nvSpPr>
        <p:spPr/>
        <p:txBody>
          <a:bodyPr/>
          <a:lstStyle/>
          <a:p>
            <a:fld id="{BE289B97-0FAD-A54C-B1E0-81D6BDD23977}" type="datetime1">
              <a:rPr lang="en-US" smtClean="0"/>
              <a:t>10/7/2026</a:t>
            </a:fld>
            <a:endParaRPr lang="en-US"/>
          </a:p>
        </p:txBody>
      </p:sp>
      <p:sp>
        <p:nvSpPr>
          <p:cNvPr id="3" name="Footer Placeholder 2">
            <a:extLst>
              <a:ext uri="{FF2B5EF4-FFF2-40B4-BE49-F238E27FC236}">
                <a16:creationId xmlns:a16="http://schemas.microsoft.com/office/drawing/2014/main" id="{B7EA22C6-FBE1-2646-9056-3FDAC9F2D9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75D307-5348-B748-98FA-22353983EA8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91049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E2AD-2116-E941-ACE7-9E9975164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F766DC-9EFD-E241-AD4C-088DD763E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922356-357C-024F-8397-C4B38E44C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BB5081-608A-8546-B3C8-695A5F42F950}"/>
              </a:ext>
            </a:extLst>
          </p:cNvPr>
          <p:cNvSpPr>
            <a:spLocks noGrp="1"/>
          </p:cNvSpPr>
          <p:nvPr>
            <p:ph type="dt" sz="half" idx="10"/>
          </p:nvPr>
        </p:nvSpPr>
        <p:spPr/>
        <p:txBody>
          <a:bodyPr/>
          <a:lstStyle/>
          <a:p>
            <a:fld id="{3CDAE13F-8788-6040-8DCF-36B10FE0117C}" type="datetime1">
              <a:rPr lang="en-US" smtClean="0"/>
              <a:t>10/7/2026</a:t>
            </a:fld>
            <a:endParaRPr lang="en-US"/>
          </a:p>
        </p:txBody>
      </p:sp>
      <p:sp>
        <p:nvSpPr>
          <p:cNvPr id="6" name="Footer Placeholder 5">
            <a:extLst>
              <a:ext uri="{FF2B5EF4-FFF2-40B4-BE49-F238E27FC236}">
                <a16:creationId xmlns:a16="http://schemas.microsoft.com/office/drawing/2014/main" id="{4CA2CE6C-9B67-BD46-A9D1-D4985CF15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87E06A-AD43-C247-B0E5-52982CDA267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792271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CE28-AADC-CC44-9069-A056D14938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253BF6-B7EE-1748-8F5A-F8DCEB1DC2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B72918-C639-AA4C-B458-5FB76EA17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A26F1-0BC1-384C-9B01-0728D6C883CA}"/>
              </a:ext>
            </a:extLst>
          </p:cNvPr>
          <p:cNvSpPr>
            <a:spLocks noGrp="1"/>
          </p:cNvSpPr>
          <p:nvPr>
            <p:ph type="dt" sz="half" idx="10"/>
          </p:nvPr>
        </p:nvSpPr>
        <p:spPr/>
        <p:txBody>
          <a:bodyPr/>
          <a:lstStyle/>
          <a:p>
            <a:fld id="{8DA2BFAE-9CFE-3F4B-9BA6-76D3AD40298B}" type="datetime1">
              <a:rPr lang="en-US" smtClean="0"/>
              <a:t>10/7/2026</a:t>
            </a:fld>
            <a:endParaRPr lang="en-US"/>
          </a:p>
        </p:txBody>
      </p:sp>
      <p:sp>
        <p:nvSpPr>
          <p:cNvPr id="6" name="Footer Placeholder 5">
            <a:extLst>
              <a:ext uri="{FF2B5EF4-FFF2-40B4-BE49-F238E27FC236}">
                <a16:creationId xmlns:a16="http://schemas.microsoft.com/office/drawing/2014/main" id="{FF3D893A-1B80-9148-B4A7-6888DDE54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7A8D-71F8-F046-B17D-85F489CA821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99616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0948-0238-9348-9596-B992A144D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4709D5-02FD-854F-88FF-2FA09E74B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F534E-08ED-6C42-8DCC-C92D966281FE}"/>
              </a:ext>
            </a:extLst>
          </p:cNvPr>
          <p:cNvSpPr>
            <a:spLocks noGrp="1"/>
          </p:cNvSpPr>
          <p:nvPr>
            <p:ph type="dt" sz="half" idx="10"/>
          </p:nvPr>
        </p:nvSpPr>
        <p:spPr/>
        <p:txBody>
          <a:bodyPr/>
          <a:lstStyle/>
          <a:p>
            <a:fld id="{862BC747-2201-4149-89A6-B535544AC76E}" type="datetime1">
              <a:rPr lang="en-US" smtClean="0"/>
              <a:t>10/7/2026</a:t>
            </a:fld>
            <a:endParaRPr lang="en-US"/>
          </a:p>
        </p:txBody>
      </p:sp>
      <p:sp>
        <p:nvSpPr>
          <p:cNvPr id="5" name="Footer Placeholder 4">
            <a:extLst>
              <a:ext uri="{FF2B5EF4-FFF2-40B4-BE49-F238E27FC236}">
                <a16:creationId xmlns:a16="http://schemas.microsoft.com/office/drawing/2014/main" id="{83E832F1-EBC9-C647-9685-A59B451AF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3E637-2870-8240-98EE-A4A1C05391D9}"/>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938747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C0E18-6DE7-E743-8363-91EA2FF735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C86B44-5FD5-2C46-B7A4-070C89C66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DA906-A829-D846-B1E2-0941214D879A}"/>
              </a:ext>
            </a:extLst>
          </p:cNvPr>
          <p:cNvSpPr>
            <a:spLocks noGrp="1"/>
          </p:cNvSpPr>
          <p:nvPr>
            <p:ph type="dt" sz="half" idx="10"/>
          </p:nvPr>
        </p:nvSpPr>
        <p:spPr/>
        <p:txBody>
          <a:bodyPr/>
          <a:lstStyle/>
          <a:p>
            <a:fld id="{2B6899FF-A9B6-EA4C-92F4-3B955917C48A}" type="datetime1">
              <a:rPr lang="en-US" smtClean="0"/>
              <a:t>10/7/2026</a:t>
            </a:fld>
            <a:endParaRPr lang="en-US"/>
          </a:p>
        </p:txBody>
      </p:sp>
      <p:sp>
        <p:nvSpPr>
          <p:cNvPr id="5" name="Footer Placeholder 4">
            <a:extLst>
              <a:ext uri="{FF2B5EF4-FFF2-40B4-BE49-F238E27FC236}">
                <a16:creationId xmlns:a16="http://schemas.microsoft.com/office/drawing/2014/main" id="{2E2559BA-5870-5F44-A064-07653AAD49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D3310-60F6-FC4C-BF18-D84366D92D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127863667"/>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D9209-CDCC-0544-8F59-61D77EA10D8D}"/>
              </a:ext>
            </a:extLst>
          </p:cNvPr>
          <p:cNvSpPr>
            <a:spLocks noGrp="1"/>
          </p:cNvSpPr>
          <p:nvPr>
            <p:ph type="title"/>
          </p:nvPr>
        </p:nvSpPr>
        <p:spPr>
          <a:xfrm>
            <a:off x="606971" y="78828"/>
            <a:ext cx="10980683" cy="1018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F42CA19-9FB6-7D48-8FB5-A13C3B435299}"/>
              </a:ext>
            </a:extLst>
          </p:cNvPr>
          <p:cNvSpPr>
            <a:spLocks noGrp="1"/>
          </p:cNvSpPr>
          <p:nvPr>
            <p:ph type="body" idx="1"/>
          </p:nvPr>
        </p:nvSpPr>
        <p:spPr>
          <a:xfrm>
            <a:off x="606971" y="1283134"/>
            <a:ext cx="10980683" cy="49836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148AC55-BB06-4D40-9C68-6154925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84145-EBBF-4546-953A-FE89B9B40A32}" type="datetime1">
              <a:rPr lang="en-US" smtClean="0"/>
              <a:t>10/7/2026</a:t>
            </a:fld>
            <a:endParaRPr lang="en-US"/>
          </a:p>
        </p:txBody>
      </p:sp>
      <p:sp>
        <p:nvSpPr>
          <p:cNvPr id="5" name="Footer Placeholder 4">
            <a:extLst>
              <a:ext uri="{FF2B5EF4-FFF2-40B4-BE49-F238E27FC236}">
                <a16:creationId xmlns:a16="http://schemas.microsoft.com/office/drawing/2014/main" id="{1288CB35-69E2-344C-8DC1-3C7FF42E0B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439896-7587-0648-938B-C078DA1B54F2}"/>
              </a:ext>
            </a:extLst>
          </p:cNvPr>
          <p:cNvSpPr>
            <a:spLocks noGrp="1"/>
          </p:cNvSpPr>
          <p:nvPr>
            <p:ph type="sldNum" sz="quarter" idx="4"/>
          </p:nvPr>
        </p:nvSpPr>
        <p:spPr>
          <a:xfrm>
            <a:off x="9415462" y="6483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7BF9A-7B35-9447-9112-EAE7E91B4E99}" type="slidenum">
              <a:rPr lang="en-US" smtClean="0"/>
              <a:t>‹#›</a:t>
            </a:fld>
            <a:endParaRPr lang="en-US"/>
          </a:p>
        </p:txBody>
      </p:sp>
      <p:grpSp>
        <p:nvGrpSpPr>
          <p:cNvPr id="7" name="Group 6">
            <a:extLst>
              <a:ext uri="{FF2B5EF4-FFF2-40B4-BE49-F238E27FC236}">
                <a16:creationId xmlns:a16="http://schemas.microsoft.com/office/drawing/2014/main" id="{DE01727A-E1B6-E54F-B7F1-9EFD6613ECC4}"/>
              </a:ext>
            </a:extLst>
          </p:cNvPr>
          <p:cNvGrpSpPr/>
          <p:nvPr userDrawn="1"/>
        </p:nvGrpSpPr>
        <p:grpSpPr>
          <a:xfrm flipV="1">
            <a:off x="-1762" y="1190029"/>
            <a:ext cx="40358072" cy="0"/>
            <a:chOff x="-2252" y="807859"/>
            <a:chExt cx="30270421" cy="437351"/>
          </a:xfrm>
        </p:grpSpPr>
        <p:cxnSp>
          <p:nvCxnSpPr>
            <p:cNvPr id="8" name="Straight Connector 7">
              <a:extLst>
                <a:ext uri="{FF2B5EF4-FFF2-40B4-BE49-F238E27FC236}">
                  <a16:creationId xmlns:a16="http://schemas.microsoft.com/office/drawing/2014/main" id="{8352164B-D019-E04F-BA68-C97A80703099}"/>
                </a:ext>
              </a:extLst>
            </p:cNvPr>
            <p:cNvCxnSpPr/>
            <p:nvPr userDrawn="1"/>
          </p:nvCxnSpPr>
          <p:spPr>
            <a:xfrm flipV="1">
              <a:off x="21124169" y="1245210"/>
              <a:ext cx="9144000" cy="0"/>
            </a:xfrm>
            <a:prstGeom prst="line">
              <a:avLst/>
            </a:prstGeom>
            <a:ln w="63500" cmpd="sng">
              <a:solidFill>
                <a:srgbClr val="12198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94311D2-17B2-DD41-9780-3A67F9A94051}"/>
                </a:ext>
              </a:extLst>
            </p:cNvPr>
            <p:cNvCxnSpPr/>
            <p:nvPr userDrawn="1"/>
          </p:nvCxnSpPr>
          <p:spPr>
            <a:xfrm flipV="1">
              <a:off x="-2252" y="807859"/>
              <a:ext cx="9144000" cy="0"/>
            </a:xfrm>
            <a:prstGeom prst="line">
              <a:avLst/>
            </a:prstGeom>
            <a:ln w="12700" cmpd="sng">
              <a:solidFill>
                <a:srgbClr val="D40805"/>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39324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992611-C747-E84E-A55F-AB3AFFD6AC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84EAB-0697-CC49-AD28-68AF1BF5F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D494DA-5138-3D4D-B7EA-D9C8CF358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87CD5-43F5-7F4F-8DF9-F56AF4D056AA}" type="datetime1">
              <a:rPr lang="en-US" smtClean="0"/>
              <a:t>10/7/2026</a:t>
            </a:fld>
            <a:endParaRPr lang="en-US"/>
          </a:p>
        </p:txBody>
      </p:sp>
      <p:sp>
        <p:nvSpPr>
          <p:cNvPr id="5" name="Footer Placeholder 4">
            <a:extLst>
              <a:ext uri="{FF2B5EF4-FFF2-40B4-BE49-F238E27FC236}">
                <a16:creationId xmlns:a16="http://schemas.microsoft.com/office/drawing/2014/main" id="{A12F5196-EEE6-4640-B81E-4029DEBA0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F08FE4-922B-814A-9653-AEFF8A4CAC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19098-1A49-2945-A12C-408C8FB3165E}" type="slidenum">
              <a:rPr lang="en-US" smtClean="0"/>
              <a:t>‹#›</a:t>
            </a:fld>
            <a:endParaRPr lang="en-US"/>
          </a:p>
        </p:txBody>
      </p:sp>
    </p:spTree>
    <p:extLst>
      <p:ext uri="{BB962C8B-B14F-4D97-AF65-F5344CB8AC3E}">
        <p14:creationId xmlns:p14="http://schemas.microsoft.com/office/powerpoint/2010/main" val="2245751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4Y7zG48uHRo" TargetMode="External"/><Relationship Id="rId3"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0.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0.png"/><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4.png"/><Relationship Id="rId5"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0.png"/><Relationship Id="rId3" Type="http://schemas.openxmlformats.org/officeDocument/2006/relationships/image" Target="../media/image18.png"/><Relationship Id="rId4" Type="http://schemas.openxmlformats.org/officeDocument/2006/relationships/image" Target="../media/image7.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icloud.com/keynote/035Qivaw_FXYD70xCbD5R9lDA#control_AV" TargetMode="External"/><Relationship Id="rId4" Type="http://schemas.openxmlformats.org/officeDocument/2006/relationships/image" Target="../media/image20.png"/><Relationship Id="rId5" Type="http://schemas.openxmlformats.org/officeDocument/2006/relationships/image" Target="../media/image19.png"/><Relationship Id="rId6"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1.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2.jpe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7.png"/><Relationship Id="rId9" Type="http://schemas.openxmlformats.org/officeDocument/2006/relationships/image" Target="../media/image38.png"/><Relationship Id="rId10" Type="http://schemas.openxmlformats.org/officeDocument/2006/relationships/image" Target="../media/image39.png"/><Relationship Id="rId11"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 Id="rId3" Type="http://schemas.openxmlformats.org/officeDocument/2006/relationships/image" Target="../media/image34.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hyperlink" Target="https://uni-tuebingen.de/fakultaeten/mathematisch-naturwissenschaftliche-fakultaet/fachbereiche/informatik/lehrstuehle/autonomous-vision/lectures/self-driving-car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1.png"/><Relationship Id="rId7" Type="http://schemas.openxmlformats.org/officeDocument/2006/relationships/hyperlink" Target="https://uni-tuebingen.de/fakultaeten/mathematisch-naturwissenschaftliche-fakultaet/fachbereiche/informatik/lehrstuehle/autonomous-vision/lectures/self-driving-car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52.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 Id="rId3" Type="http://schemas.openxmlformats.org/officeDocument/2006/relationships/image" Target="../media/image54.png"/><Relationship Id="rId4" Type="http://schemas.openxmlformats.org/officeDocument/2006/relationships/image" Target="../media/image61.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4.png"/><Relationship Id="rId8" Type="http://schemas.openxmlformats.org/officeDocument/2006/relationships/image" Target="../media/image6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57.png"/><Relationship Id="rId4" Type="http://schemas.openxmlformats.org/officeDocument/2006/relationships/image" Target="../media/image54.png"/><Relationship Id="rId5" Type="http://schemas.openxmlformats.org/officeDocument/2006/relationships/image" Target="../media/image550.png"/><Relationship Id="rId6" Type="http://schemas.openxmlformats.org/officeDocument/2006/relationships/image" Target="../media/image560.png"/><Relationship Id="rId7" Type="http://schemas.openxmlformats.org/officeDocument/2006/relationships/image" Target="../media/image570.png"/><Relationship Id="rId8" Type="http://schemas.openxmlformats.org/officeDocument/2006/relationships/image" Target="../media/image580.png"/><Relationship Id="rId9" Type="http://schemas.openxmlformats.org/officeDocument/2006/relationships/image" Target="../media/image591.png"/><Relationship Id="rId10" Type="http://schemas.openxmlformats.org/officeDocument/2006/relationships/image" Target="../media/image7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png"/><Relationship Id="rId3" Type="http://schemas.openxmlformats.org/officeDocument/2006/relationships/image" Target="../media/image6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3.png"/><Relationship Id="rId4" Type="http://schemas.openxmlformats.org/officeDocument/2006/relationships/image" Target="../media/image6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 Id="rId3" Type="http://schemas.openxmlformats.org/officeDocument/2006/relationships/image" Target="../media/image7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png"/><Relationship Id="rId3" Type="http://schemas.openxmlformats.org/officeDocument/2006/relationships/image" Target="../media/image71.png"/><Relationship Id="rId4" Type="http://schemas.openxmlformats.org/officeDocument/2006/relationships/image" Target="../media/image74.png"/><Relationship Id="rId5" Type="http://schemas.openxmlformats.org/officeDocument/2006/relationships/image" Target="../media/image77.png"/><Relationship Id="rId6" Type="http://schemas.openxmlformats.org/officeDocument/2006/relationships/image" Target="../media/image78.png"/><Relationship Id="rId7" Type="http://schemas.openxmlformats.org/officeDocument/2006/relationships/image" Target="../media/image7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lassroom.udacity.com/courses/cs373/lessons/91f48b5b-a063-41f9-ace6-5fb9e7508941/concepts/b740218e-b0eb-40dc-80af-343912305293" TargetMode="External"/><Relationship Id="rId3" Type="http://schemas.openxmlformats.org/officeDocument/2006/relationships/image" Target="../media/image80.png"/><Relationship Id="rId4" Type="http://schemas.openxmlformats.org/officeDocument/2006/relationships/image" Target="../media/image8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C041F-9850-E24F-8D87-6868054CAE9B}"/>
              </a:ext>
            </a:extLst>
          </p:cNvPr>
          <p:cNvSpPr>
            <a:spLocks noGrp="1"/>
          </p:cNvSpPr>
          <p:nvPr>
            <p:ph type="ctrTitle"/>
          </p:nvPr>
        </p:nvSpPr>
        <p:spPr>
          <a:xfrm>
            <a:off x="556591" y="994799"/>
            <a:ext cx="11072191" cy="2387600"/>
          </a:xfrm>
        </p:spPr>
        <p:txBody>
          <a:bodyPr anchor="ctr">
            <a:normAutofit/>
          </a:bodyPr>
          <a:lstStyle/>
          <a:p>
            <a:r>
              <a:rPr lang="da-DK" sz="4400" dirty="0"/>
              <a:t>L8 Control</a:t>
            </a:r>
            <a:endParaRPr lang="en-US" sz="4400" dirty="0"/>
          </a:p>
        </p:txBody>
      </p:sp>
      <p:sp>
        <p:nvSpPr>
          <p:cNvPr id="5" name="Subtitle 2">
            <a:extLst>
              <a:ext uri="{FF2B5EF4-FFF2-40B4-BE49-F238E27FC236}">
                <a16:creationId xmlns:a16="http://schemas.microsoft.com/office/drawing/2014/main" id="{6AD7EF61-6860-BF49-9EBD-781006606D7D}"/>
              </a:ext>
            </a:extLst>
          </p:cNvPr>
          <p:cNvSpPr txBox="1">
            <a:spLocks/>
          </p:cNvSpPr>
          <p:nvPr/>
        </p:nvSpPr>
        <p:spPr>
          <a:xfrm>
            <a:off x="870330" y="3289706"/>
            <a:ext cx="10466024" cy="155312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dirty="0"/>
          </a:p>
        </p:txBody>
      </p:sp>
      <p:pic>
        <p:nvPicPr>
          <p:cNvPr id="6" name="Picture 5">
            <a:extLst>
              <a:ext uri="{FF2B5EF4-FFF2-40B4-BE49-F238E27FC236}">
                <a16:creationId xmlns:a16="http://schemas.microsoft.com/office/drawing/2014/main" id="{EE63C722-8478-86E6-23BC-02A9F14F7FA8}"/>
              </a:ext>
            </a:extLst>
          </p:cNvPr>
          <p:cNvPicPr>
            <a:picLocks noChangeAspect="1"/>
          </p:cNvPicPr>
          <p:nvPr/>
        </p:nvPicPr>
        <p:blipFill>
          <a:blip r:embed="rId3"/>
          <a:srcRect/>
          <a:stretch/>
        </p:blipFill>
        <p:spPr>
          <a:xfrm>
            <a:off x="3364727" y="2872468"/>
            <a:ext cx="5411894" cy="2387600"/>
          </a:xfrm>
          <a:prstGeom prst="rect">
            <a:avLst/>
          </a:prstGeom>
        </p:spPr>
      </p:pic>
      <p:sp>
        <p:nvSpPr>
          <p:cNvPr id="9" name="Subtitle 2">
            <a:extLst>
              <a:ext uri="{FF2B5EF4-FFF2-40B4-BE49-F238E27FC236}">
                <a16:creationId xmlns:a16="http://schemas.microsoft.com/office/drawing/2014/main" id="{8419C1AE-4CEC-DD36-15A7-6F316F36A51A}"/>
              </a:ext>
            </a:extLst>
          </p:cNvPr>
          <p:cNvSpPr txBox="1">
            <a:spLocks/>
          </p:cNvSpPr>
          <p:nvPr/>
        </p:nvSpPr>
        <p:spPr>
          <a:xfrm>
            <a:off x="1534370" y="5327098"/>
            <a:ext cx="9144000" cy="84531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Zonghua Gu</a:t>
            </a:r>
          </a:p>
          <a:p>
            <a:r>
              <a:rPr lang="en-US"/>
              <a:t>Fall </a:t>
            </a:r>
            <a:r>
              <a:rPr lang="en-US" dirty="0"/>
              <a:t>2026</a:t>
            </a:r>
          </a:p>
        </p:txBody>
      </p:sp>
    </p:spTree>
    <p:extLst>
      <p:ext uri="{BB962C8B-B14F-4D97-AF65-F5344CB8AC3E}">
        <p14:creationId xmlns:p14="http://schemas.microsoft.com/office/powerpoint/2010/main" val="54244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64B7-2F31-4F14-4778-21699EC0CCB5}"/>
              </a:ext>
            </a:extLst>
          </p:cNvPr>
          <p:cNvSpPr>
            <a:spLocks noGrp="1"/>
          </p:cNvSpPr>
          <p:nvPr>
            <p:ph type="title"/>
          </p:nvPr>
        </p:nvSpPr>
        <p:spPr/>
        <p:txBody>
          <a:bodyPr>
            <a:normAutofit/>
          </a:bodyPr>
          <a:lstStyle/>
          <a:p>
            <a:r>
              <a:rPr lang="en-US" dirty="0"/>
              <a:t>Control in the AD Pipeline</a:t>
            </a:r>
            <a:endParaRPr lang="en-SE" dirty="0"/>
          </a:p>
        </p:txBody>
      </p:sp>
      <p:sp>
        <p:nvSpPr>
          <p:cNvPr id="3" name="Content Placeholder 2">
            <a:extLst>
              <a:ext uri="{FF2B5EF4-FFF2-40B4-BE49-F238E27FC236}">
                <a16:creationId xmlns:a16="http://schemas.microsoft.com/office/drawing/2014/main" id="{3546ED7F-1654-66BC-AADB-0C10083E9445}"/>
              </a:ext>
            </a:extLst>
          </p:cNvPr>
          <p:cNvSpPr>
            <a:spLocks noGrp="1"/>
          </p:cNvSpPr>
          <p:nvPr>
            <p:ph idx="1"/>
          </p:nvPr>
        </p:nvSpPr>
        <p:spPr>
          <a:xfrm>
            <a:off x="461818" y="1218520"/>
            <a:ext cx="4137515" cy="3424565"/>
          </a:xfrm>
        </p:spPr>
        <p:txBody>
          <a:bodyPr>
            <a:normAutofit/>
          </a:bodyPr>
          <a:lstStyle/>
          <a:p>
            <a:r>
              <a:rPr lang="en-US" dirty="0"/>
              <a:t>The controller outputs control commands (brake, acceleration, steering) to follow the trajectory output from motion planning</a:t>
            </a:r>
          </a:p>
          <a:p>
            <a:endParaRPr lang="en-SE" dirty="0"/>
          </a:p>
        </p:txBody>
      </p:sp>
      <p:sp>
        <p:nvSpPr>
          <p:cNvPr id="4" name="Slide Number Placeholder 3">
            <a:extLst>
              <a:ext uri="{FF2B5EF4-FFF2-40B4-BE49-F238E27FC236}">
                <a16:creationId xmlns:a16="http://schemas.microsoft.com/office/drawing/2014/main" id="{9A76166C-1BEE-40A5-BF9E-E50D126E34C7}"/>
              </a:ext>
            </a:extLst>
          </p:cNvPr>
          <p:cNvSpPr>
            <a:spLocks noGrp="1"/>
          </p:cNvSpPr>
          <p:nvPr>
            <p:ph type="sldNum" sz="quarter" idx="12"/>
          </p:nvPr>
        </p:nvSpPr>
        <p:spPr/>
        <p:txBody>
          <a:bodyPr/>
          <a:lstStyle/>
          <a:p>
            <a:fld id="{1F57BF9A-7B35-9447-9112-EAE7E91B4E99}" type="slidenum">
              <a:rPr lang="en-US" smtClean="0"/>
              <a:t>2</a:t>
            </a:fld>
            <a:endParaRPr lang="en-US"/>
          </a:p>
        </p:txBody>
      </p:sp>
      <p:pic>
        <p:nvPicPr>
          <p:cNvPr id="8" name="Picture 7">
            <a:extLst>
              <a:ext uri="{FF2B5EF4-FFF2-40B4-BE49-F238E27FC236}">
                <a16:creationId xmlns:a16="http://schemas.microsoft.com/office/drawing/2014/main" id="{DE1B6670-806E-A6BD-230A-0307FBC837DF}"/>
              </a:ext>
            </a:extLst>
          </p:cNvPr>
          <p:cNvPicPr>
            <a:picLocks noChangeAspect="1"/>
          </p:cNvPicPr>
          <p:nvPr/>
        </p:nvPicPr>
        <p:blipFill>
          <a:blip r:embed="rId2"/>
          <a:stretch>
            <a:fillRect/>
          </a:stretch>
        </p:blipFill>
        <p:spPr>
          <a:xfrm>
            <a:off x="4521607" y="1337042"/>
            <a:ext cx="7670393" cy="4957693"/>
          </a:xfrm>
          <a:prstGeom prst="rect">
            <a:avLst/>
          </a:prstGeom>
        </p:spPr>
      </p:pic>
      <p:sp>
        <p:nvSpPr>
          <p:cNvPr id="9" name="Rectangle 8">
            <a:extLst>
              <a:ext uri="{FF2B5EF4-FFF2-40B4-BE49-F238E27FC236}">
                <a16:creationId xmlns:a16="http://schemas.microsoft.com/office/drawing/2014/main" id="{794915D4-074A-8593-8642-6CCF7329AB06}"/>
              </a:ext>
            </a:extLst>
          </p:cNvPr>
          <p:cNvSpPr/>
          <p:nvPr/>
        </p:nvSpPr>
        <p:spPr bwMode="auto">
          <a:xfrm>
            <a:off x="4663845" y="3765861"/>
            <a:ext cx="5458524" cy="1062346"/>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0" name="TextBox 9">
            <a:extLst>
              <a:ext uri="{FF2B5EF4-FFF2-40B4-BE49-F238E27FC236}">
                <a16:creationId xmlns:a16="http://schemas.microsoft.com/office/drawing/2014/main" id="{EA075164-1717-A4F9-B993-376E3E18930B}"/>
              </a:ext>
            </a:extLst>
          </p:cNvPr>
          <p:cNvSpPr txBox="1"/>
          <p:nvPr/>
        </p:nvSpPr>
        <p:spPr>
          <a:xfrm>
            <a:off x="10577197" y="2845372"/>
            <a:ext cx="1614803" cy="646331"/>
          </a:xfrm>
          <a:prstGeom prst="rect">
            <a:avLst/>
          </a:prstGeom>
          <a:noFill/>
        </p:spPr>
        <p:txBody>
          <a:bodyPr wrap="square" rtlCol="0">
            <a:spAutoFit/>
          </a:bodyPr>
          <a:lstStyle/>
          <a:p>
            <a:r>
              <a:rPr lang="en-US" dirty="0"/>
              <a:t>(Local Planning)</a:t>
            </a:r>
            <a:endParaRPr lang="en-SE" dirty="0"/>
          </a:p>
        </p:txBody>
      </p:sp>
      <p:grpSp>
        <p:nvGrpSpPr>
          <p:cNvPr id="11" name="Group 10">
            <a:extLst>
              <a:ext uri="{FF2B5EF4-FFF2-40B4-BE49-F238E27FC236}">
                <a16:creationId xmlns:a16="http://schemas.microsoft.com/office/drawing/2014/main" id="{4EBF7D44-D717-48C0-4F68-1F04C41CF76A}"/>
              </a:ext>
            </a:extLst>
          </p:cNvPr>
          <p:cNvGrpSpPr/>
          <p:nvPr/>
        </p:nvGrpSpPr>
        <p:grpSpPr>
          <a:xfrm>
            <a:off x="67046" y="4412653"/>
            <a:ext cx="4559207" cy="1821898"/>
            <a:chOff x="290787" y="3376487"/>
            <a:chExt cx="6322449" cy="2356597"/>
          </a:xfrm>
        </p:grpSpPr>
        <p:pic>
          <p:nvPicPr>
            <p:cNvPr id="5" name="Picture 4">
              <a:extLst>
                <a:ext uri="{FF2B5EF4-FFF2-40B4-BE49-F238E27FC236}">
                  <a16:creationId xmlns:a16="http://schemas.microsoft.com/office/drawing/2014/main" id="{DEFC9DA3-6D3E-89FC-8D1C-C5C99E5CF9E1}"/>
                </a:ext>
              </a:extLst>
            </p:cNvPr>
            <p:cNvPicPr>
              <a:picLocks noChangeAspect="1"/>
            </p:cNvPicPr>
            <p:nvPr/>
          </p:nvPicPr>
          <p:blipFill>
            <a:blip r:embed="rId3"/>
            <a:stretch>
              <a:fillRect/>
            </a:stretch>
          </p:blipFill>
          <p:spPr>
            <a:xfrm>
              <a:off x="290787" y="3462459"/>
              <a:ext cx="6322449" cy="2270625"/>
            </a:xfrm>
            <a:prstGeom prst="rect">
              <a:avLst/>
            </a:prstGeom>
          </p:spPr>
        </p:pic>
        <p:sp>
          <p:nvSpPr>
            <p:cNvPr id="6" name="Rectangle 5">
              <a:extLst>
                <a:ext uri="{FF2B5EF4-FFF2-40B4-BE49-F238E27FC236}">
                  <a16:creationId xmlns:a16="http://schemas.microsoft.com/office/drawing/2014/main" id="{5335AC42-413C-FBF3-32B9-012125BAFF66}"/>
                </a:ext>
              </a:extLst>
            </p:cNvPr>
            <p:cNvSpPr/>
            <p:nvPr/>
          </p:nvSpPr>
          <p:spPr bwMode="auto">
            <a:xfrm>
              <a:off x="4214992" y="4667038"/>
              <a:ext cx="1177402" cy="918216"/>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7" name="Rectangle 6">
              <a:extLst>
                <a:ext uri="{FF2B5EF4-FFF2-40B4-BE49-F238E27FC236}">
                  <a16:creationId xmlns:a16="http://schemas.microsoft.com/office/drawing/2014/main" id="{EC6A3AAE-1E23-4D7D-A8B2-DA48AC9B8CE8}"/>
                </a:ext>
              </a:extLst>
            </p:cNvPr>
            <p:cNvSpPr/>
            <p:nvPr/>
          </p:nvSpPr>
          <p:spPr bwMode="auto">
            <a:xfrm>
              <a:off x="3179763" y="3376487"/>
              <a:ext cx="1921626" cy="1090653"/>
            </a:xfrm>
            <a:prstGeom prst="rect">
              <a:avLst/>
            </a:prstGeom>
            <a:solidFill>
              <a:schemeClr val="bg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74192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2B598-FFDD-4A2B-4ACA-8E1A8D17881C}"/>
              </a:ext>
            </a:extLst>
          </p:cNvPr>
          <p:cNvSpPr>
            <a:spLocks noGrp="1"/>
          </p:cNvSpPr>
          <p:nvPr>
            <p:ph type="title"/>
          </p:nvPr>
        </p:nvSpPr>
        <p:spPr/>
        <p:txBody>
          <a:bodyPr/>
          <a:lstStyle/>
          <a:p>
            <a:r>
              <a:rPr lang="en-US" dirty="0"/>
              <a:t>Feedback Control Problem</a:t>
            </a:r>
            <a:endParaRPr lang="en-SE" dirty="0"/>
          </a:p>
        </p:txBody>
      </p:sp>
      <p:sp>
        <p:nvSpPr>
          <p:cNvPr id="3" name="Content Placeholder 2">
            <a:extLst>
              <a:ext uri="{FF2B5EF4-FFF2-40B4-BE49-F238E27FC236}">
                <a16:creationId xmlns:a16="http://schemas.microsoft.com/office/drawing/2014/main" id="{C2BF6250-CC5C-A97A-D101-2CC96B2D8AA8}"/>
              </a:ext>
            </a:extLst>
          </p:cNvPr>
          <p:cNvSpPr>
            <a:spLocks noGrp="1"/>
          </p:cNvSpPr>
          <p:nvPr>
            <p:ph idx="1"/>
          </p:nvPr>
        </p:nvSpPr>
        <p:spPr/>
        <p:txBody>
          <a:bodyPr/>
          <a:lstStyle/>
          <a:p>
            <a:r>
              <a:rPr lang="en-US" dirty="0"/>
              <a:t>Given a system and a reference signal, find a control law  such that the closed loop system is stable and follows the reference signal</a:t>
            </a:r>
          </a:p>
          <a:p>
            <a:r>
              <a:rPr lang="en-US" dirty="0"/>
              <a:t>The most common control algorithms in automotive systems are Proportional–Integral–Derivative (PID) and Model Predictive Control (MPC)</a:t>
            </a:r>
          </a:p>
        </p:txBody>
      </p:sp>
      <p:sp>
        <p:nvSpPr>
          <p:cNvPr id="4" name="Slide Number Placeholder 3">
            <a:extLst>
              <a:ext uri="{FF2B5EF4-FFF2-40B4-BE49-F238E27FC236}">
                <a16:creationId xmlns:a16="http://schemas.microsoft.com/office/drawing/2014/main" id="{7A9DA08A-3D95-3FC4-497B-29C80F966896}"/>
              </a:ext>
            </a:extLst>
          </p:cNvPr>
          <p:cNvSpPr>
            <a:spLocks noGrp="1"/>
          </p:cNvSpPr>
          <p:nvPr>
            <p:ph type="sldNum" sz="quarter" idx="12"/>
          </p:nvPr>
        </p:nvSpPr>
        <p:spPr/>
        <p:txBody>
          <a:bodyPr/>
          <a:lstStyle/>
          <a:p>
            <a:fld id="{1F57BF9A-7B35-9447-9112-EAE7E91B4E99}" type="slidenum">
              <a:rPr lang="en-US" smtClean="0"/>
              <a:t>3</a:t>
            </a:fld>
            <a:endParaRPr lang="en-US"/>
          </a:p>
        </p:txBody>
      </p:sp>
      <p:pic>
        <p:nvPicPr>
          <p:cNvPr id="5" name="Picture 4">
            <a:extLst>
              <a:ext uri="{FF2B5EF4-FFF2-40B4-BE49-F238E27FC236}">
                <a16:creationId xmlns:a16="http://schemas.microsoft.com/office/drawing/2014/main" id="{92C47D7D-C89E-FA04-67EA-4E347C78E6D4}"/>
              </a:ext>
            </a:extLst>
          </p:cNvPr>
          <p:cNvPicPr>
            <a:picLocks noChangeAspect="1"/>
          </p:cNvPicPr>
          <p:nvPr/>
        </p:nvPicPr>
        <p:blipFill>
          <a:blip r:embed="rId2"/>
          <a:stretch>
            <a:fillRect/>
          </a:stretch>
        </p:blipFill>
        <p:spPr>
          <a:xfrm>
            <a:off x="1524000" y="4215794"/>
            <a:ext cx="9144000" cy="2253276"/>
          </a:xfrm>
          <a:prstGeom prst="rect">
            <a:avLst/>
          </a:prstGeom>
        </p:spPr>
      </p:pic>
    </p:spTree>
    <p:extLst>
      <p:ext uri="{BB962C8B-B14F-4D97-AF65-F5344CB8AC3E}">
        <p14:creationId xmlns:p14="http://schemas.microsoft.com/office/powerpoint/2010/main" val="3706676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C705C-2259-3C4A-C696-D432793B2EF3}"/>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5D2EECD8-7090-2514-955D-C0BEAE30D231}"/>
              </a:ext>
            </a:extLst>
          </p:cNvPr>
          <p:cNvSpPr>
            <a:spLocks noGrp="1"/>
          </p:cNvSpPr>
          <p:nvPr>
            <p:ph idx="1"/>
          </p:nvPr>
        </p:nvSpPr>
        <p:spPr/>
        <p:txBody>
          <a:bodyPr/>
          <a:lstStyle/>
          <a:p>
            <a:r>
              <a:rPr lang="en-US" dirty="0">
                <a:solidFill>
                  <a:srgbClr val="FF0000"/>
                </a:solidFill>
              </a:rPr>
              <a:t>PID Control</a:t>
            </a:r>
          </a:p>
          <a:p>
            <a:r>
              <a:rPr lang="en-US" dirty="0"/>
              <a:t>LQR (Linear Quadratic Regulator)</a:t>
            </a:r>
          </a:p>
          <a:p>
            <a:r>
              <a:rPr lang="en-US" dirty="0"/>
              <a:t>MPC Control</a:t>
            </a:r>
          </a:p>
          <a:p>
            <a:r>
              <a:rPr lang="en-US" dirty="0"/>
              <a:t>Kinematic bicycle model</a:t>
            </a:r>
          </a:p>
          <a:p>
            <a:r>
              <a:rPr lang="en-US" dirty="0"/>
              <a:t>Geometric path tracking: Pure Pursuit &amp; Stanley</a:t>
            </a:r>
          </a:p>
          <a:p>
            <a:r>
              <a:rPr lang="en-US" dirty="0"/>
              <a:t>Twiddle() for PID control tuning</a:t>
            </a:r>
          </a:p>
        </p:txBody>
      </p:sp>
      <p:sp>
        <p:nvSpPr>
          <p:cNvPr id="4" name="Slide Number Placeholder 3">
            <a:extLst>
              <a:ext uri="{FF2B5EF4-FFF2-40B4-BE49-F238E27FC236}">
                <a16:creationId xmlns:a16="http://schemas.microsoft.com/office/drawing/2014/main" id="{56AD6761-DD61-152F-9A9D-1CE1C3D22506}"/>
              </a:ext>
            </a:extLst>
          </p:cNvPr>
          <p:cNvSpPr>
            <a:spLocks noGrp="1"/>
          </p:cNvSpPr>
          <p:nvPr>
            <p:ph type="sldNum" sz="quarter" idx="12"/>
          </p:nvPr>
        </p:nvSpPr>
        <p:spPr/>
        <p:txBody>
          <a:bodyPr/>
          <a:lstStyle/>
          <a:p>
            <a:fld id="{1F57BF9A-7B35-9447-9112-EAE7E91B4E99}" type="slidenum">
              <a:rPr lang="en-US" smtClean="0"/>
              <a:t>4</a:t>
            </a:fld>
            <a:endParaRPr lang="en-US"/>
          </a:p>
        </p:txBody>
      </p:sp>
    </p:spTree>
    <p:extLst>
      <p:ext uri="{BB962C8B-B14F-4D97-AF65-F5344CB8AC3E}">
        <p14:creationId xmlns:p14="http://schemas.microsoft.com/office/powerpoint/2010/main" val="1071060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3D4FC-47B8-069B-3B02-7AEE5A6E5149}"/>
              </a:ext>
            </a:extLst>
          </p:cNvPr>
          <p:cNvSpPr>
            <a:spLocks noGrp="1"/>
          </p:cNvSpPr>
          <p:nvPr>
            <p:ph type="title"/>
          </p:nvPr>
        </p:nvSpPr>
        <p:spPr/>
        <p:txBody>
          <a:bodyPr/>
          <a:lstStyle/>
          <a:p>
            <a:r>
              <a:rPr lang="en-US" dirty="0"/>
              <a:t>PID Control</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7FC0852-CD61-D022-153E-6351288754C5}"/>
                  </a:ext>
                </a:extLst>
              </p:cNvPr>
              <p:cNvSpPr>
                <a:spLocks noGrp="1"/>
              </p:cNvSpPr>
              <p:nvPr>
                <p:ph idx="1"/>
              </p:nvPr>
            </p:nvSpPr>
            <p:spPr/>
            <p:txBody>
              <a:bodyPr/>
              <a:lstStyle/>
              <a:p>
                <a:r>
                  <a:rPr lang="en-US" dirty="0"/>
                  <a:t>Tracking Error: </a:t>
                </a:r>
                <a14:m>
                  <m:oMath xmlns:m="http://schemas.openxmlformats.org/officeDocument/2006/math">
                    <m:r>
                      <a:rPr lang="en-US" i="1">
                        <a:latin typeface="Cambria Math" panose="02040503050406030204" pitchFamily="18" charset="0"/>
                      </a:rPr>
                      <m:t>𝑒</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r>
                      <a:rPr lang="en-US" i="1">
                        <a:latin typeface="Cambria Math" panose="02040503050406030204" pitchFamily="18" charset="0"/>
                      </a:rPr>
                      <m:t>𝑟</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r>
                      <a:rPr lang="en-US" b="0" i="1" smtClean="0">
                        <a:latin typeface="Cambria Math" panose="02040503050406030204" pitchFamily="18" charset="0"/>
                      </a:rPr>
                      <m:t>𝑦</m:t>
                    </m:r>
                    <m:r>
                      <a:rPr lang="en-US" i="1">
                        <a:latin typeface="Cambria Math" panose="02040503050406030204" pitchFamily="18" charset="0"/>
                      </a:rPr>
                      <m:t>(</m:t>
                    </m:r>
                    <m:r>
                      <a:rPr lang="en-US" b="0" i="1" smtClean="0">
                        <a:latin typeface="Cambria Math" panose="02040503050406030204" pitchFamily="18" charset="0"/>
                      </a:rPr>
                      <m:t>𝑡</m:t>
                    </m:r>
                    <m:r>
                      <a:rPr lang="en-US" i="1">
                        <a:latin typeface="Cambria Math" panose="02040503050406030204" pitchFamily="18" charset="0"/>
                      </a:rPr>
                      <m:t>)</m:t>
                    </m:r>
                  </m:oMath>
                </a14:m>
                <a:endParaRPr lang="en-US" dirty="0"/>
              </a:p>
              <a:p>
                <a:r>
                  <a:rPr lang="en-US" dirty="0"/>
                  <a:t>Control input: </a:t>
                </a:r>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𝑝</m:t>
                        </m:r>
                      </m:sub>
                    </m:sSub>
                    <m:r>
                      <a:rPr lang="en-US" b="0" i="1" smtClean="0">
                        <a:latin typeface="Cambria Math" panose="02040503050406030204" pitchFamily="18" charset="0"/>
                      </a:rPr>
                      <m:t>𝑒</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𝑖</m:t>
                        </m:r>
                      </m:sub>
                    </m:sSub>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𝑡</m:t>
                        </m:r>
                      </m:sup>
                      <m:e>
                        <m:r>
                          <a:rPr lang="en-US" b="0" i="1" smtClean="0">
                            <a:latin typeface="Cambria Math" panose="02040503050406030204" pitchFamily="18" charset="0"/>
                          </a:rPr>
                          <m:t>𝑒</m:t>
                        </m:r>
                        <m:d>
                          <m:dPr>
                            <m:ctrlPr>
                              <a:rPr lang="en-US" b="0" i="1" smtClean="0">
                                <a:latin typeface="Cambria Math" panose="02040503050406030204" pitchFamily="18" charset="0"/>
                              </a:rPr>
                            </m:ctrlPr>
                          </m:dPr>
                          <m:e>
                            <m:r>
                              <a:rPr lang="en-US" b="0" i="1" smtClean="0">
                                <a:latin typeface="Cambria Math" panose="02040503050406030204" pitchFamily="18" charset="0"/>
                              </a:rPr>
                              <m:t>𝜏</m:t>
                            </m:r>
                          </m:e>
                        </m:d>
                        <m:r>
                          <a:rPr lang="en-US" b="0" i="1" smtClean="0">
                            <a:latin typeface="Cambria Math" panose="02040503050406030204" pitchFamily="18" charset="0"/>
                          </a:rPr>
                          <m:t>𝑑</m:t>
                        </m:r>
                        <m:r>
                          <a:rPr lang="en-US" i="1">
                            <a:latin typeface="Cambria Math" panose="02040503050406030204" pitchFamily="18" charset="0"/>
                          </a:rPr>
                          <m:t>𝜏</m:t>
                        </m:r>
                      </m:e>
                    </m:nary>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𝑑</m:t>
                        </m:r>
                      </m:sub>
                    </m:sSub>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𝑒</m:t>
                        </m:r>
                      </m:e>
                    </m:acc>
                    <m:r>
                      <a:rPr lang="en-US" b="0" i="1" dirty="0" smtClean="0">
                        <a:latin typeface="Cambria Math" panose="02040503050406030204" pitchFamily="18" charset="0"/>
                      </a:rPr>
                      <m:t>(</m:t>
                    </m:r>
                    <m:r>
                      <a:rPr lang="en-US" b="0" i="1" dirty="0" smtClean="0">
                        <a:latin typeface="Cambria Math" panose="02040503050406030204" pitchFamily="18" charset="0"/>
                      </a:rPr>
                      <m:t>𝑡</m:t>
                    </m:r>
                    <m:r>
                      <a:rPr lang="en-US" b="0" i="1" dirty="0" smtClean="0">
                        <a:latin typeface="Cambria Math" panose="02040503050406030204" pitchFamily="18" charset="0"/>
                      </a:rPr>
                      <m:t>)</m:t>
                    </m:r>
                  </m:oMath>
                </a14:m>
                <a:endParaRPr lang="en-US" dirty="0"/>
              </a:p>
              <a:p>
                <a:r>
                  <a:rPr lang="en-US" dirty="0"/>
                  <a:t>Ref: Controlling Self Driving Cars</a:t>
                </a:r>
              </a:p>
              <a:p>
                <a:pPr lvl="1"/>
                <a:r>
                  <a:rPr lang="en-US" dirty="0">
                    <a:hlinkClick r:id="rId2"/>
                  </a:rPr>
                  <a:t>https://www.youtube.com/watch?v=4Y7zG48uHRo</a:t>
                </a:r>
                <a:r>
                  <a:rPr lang="en-US" dirty="0"/>
                  <a:t> </a:t>
                </a:r>
                <a:endParaRPr lang="en-SE" dirty="0"/>
              </a:p>
              <a:p>
                <a:endParaRPr lang="en-SE" dirty="0"/>
              </a:p>
            </p:txBody>
          </p:sp>
        </mc:Choice>
        <mc:Fallback xmlns="">
          <p:sp>
            <p:nvSpPr>
              <p:cNvPr id="3" name="Content Placeholder 2">
                <a:extLst>
                  <a:ext uri="{FF2B5EF4-FFF2-40B4-BE49-F238E27FC236}">
                    <a16:creationId xmlns:a16="http://schemas.microsoft.com/office/drawing/2014/main" id="{47FC0852-CD61-D022-153E-6351288754C5}"/>
                  </a:ext>
                </a:extLst>
              </p:cNvPr>
              <p:cNvSpPr>
                <a:spLocks noGrp="1" noRot="1" noChangeAspect="1" noMove="1" noResize="1" noEditPoints="1" noAdjustHandles="1" noChangeArrowheads="1" noChangeShapeType="1" noTextEdit="1"/>
              </p:cNvSpPr>
              <p:nvPr>
                <p:ph idx="1"/>
              </p:nvPr>
            </p:nvSpPr>
            <p:spPr>
              <a:blipFill>
                <a:blip r:embed="rId3"/>
                <a:stretch>
                  <a:fillRect l="-1281" t="-2347"/>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B2CBBF5B-0C5C-58AA-04B3-B6003B8F99FD}"/>
              </a:ext>
            </a:extLst>
          </p:cNvPr>
          <p:cNvSpPr>
            <a:spLocks noGrp="1"/>
          </p:cNvSpPr>
          <p:nvPr>
            <p:ph type="sldNum" sz="quarter" idx="12"/>
          </p:nvPr>
        </p:nvSpPr>
        <p:spPr/>
        <p:txBody>
          <a:bodyPr/>
          <a:lstStyle/>
          <a:p>
            <a:fld id="{1F57BF9A-7B35-9447-9112-EAE7E91B4E99}" type="slidenum">
              <a:rPr lang="en-US" smtClean="0"/>
              <a:t>5</a:t>
            </a:fld>
            <a:endParaRPr lang="en-US"/>
          </a:p>
        </p:txBody>
      </p:sp>
      <p:pic>
        <p:nvPicPr>
          <p:cNvPr id="5" name="Picture 2">
            <a:extLst>
              <a:ext uri="{FF2B5EF4-FFF2-40B4-BE49-F238E27FC236}">
                <a16:creationId xmlns:a16="http://schemas.microsoft.com/office/drawing/2014/main" id="{D21DAA73-433A-3777-1FA8-40977A05C4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576007"/>
            <a:ext cx="8229600" cy="292322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10AACB1-D53B-EC7C-295C-D5C93DC3E57E}"/>
              </a:ext>
            </a:extLst>
          </p:cNvPr>
          <p:cNvSpPr/>
          <p:nvPr/>
        </p:nvSpPr>
        <p:spPr>
          <a:xfrm>
            <a:off x="4784583" y="6499230"/>
            <a:ext cx="2622834" cy="253916"/>
          </a:xfrm>
          <a:prstGeom prst="rect">
            <a:avLst/>
          </a:prstGeom>
        </p:spPr>
        <p:txBody>
          <a:bodyPr wrap="none">
            <a:spAutoFit/>
          </a:bodyPr>
          <a:lstStyle/>
          <a:p>
            <a:r>
              <a:rPr lang="en-US" sz="1050" dirty="0"/>
              <a:t>https://en.wikipedia.org/wiki/PID_controller</a:t>
            </a:r>
            <a:endParaRPr lang="en-SE" sz="1050" dirty="0"/>
          </a:p>
        </p:txBody>
      </p:sp>
    </p:spTree>
    <p:extLst>
      <p:ext uri="{BB962C8B-B14F-4D97-AF65-F5344CB8AC3E}">
        <p14:creationId xmlns:p14="http://schemas.microsoft.com/office/powerpoint/2010/main" val="1521835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81498-E5D4-69E3-864D-D911C50EF3B3}"/>
              </a:ext>
            </a:extLst>
          </p:cNvPr>
          <p:cNvSpPr>
            <a:spLocks noGrp="1"/>
          </p:cNvSpPr>
          <p:nvPr>
            <p:ph type="title"/>
          </p:nvPr>
        </p:nvSpPr>
        <p:spPr/>
        <p:txBody>
          <a:bodyPr>
            <a:normAutofit/>
          </a:bodyPr>
          <a:lstStyle/>
          <a:p>
            <a:r>
              <a:rPr lang="en-US" dirty="0"/>
              <a:t>Step Response Performance Metrics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6483FF-813F-94EF-9480-8CB0FE00E940}"/>
                  </a:ext>
                </a:extLst>
              </p:cNvPr>
              <p:cNvSpPr>
                <a:spLocks noGrp="1"/>
              </p:cNvSpPr>
              <p:nvPr>
                <p:ph idx="1"/>
              </p:nvPr>
            </p:nvSpPr>
            <p:spPr>
              <a:xfrm>
                <a:off x="508001" y="1311563"/>
                <a:ext cx="6235700" cy="5120767"/>
              </a:xfrm>
            </p:spPr>
            <p:txBody>
              <a:bodyPr>
                <a:normAutofit fontScale="85000" lnSpcReduction="20000"/>
              </a:bodyPr>
              <a:lstStyle/>
              <a:p>
                <a:r>
                  <a:rPr lang="en-US" dirty="0"/>
                  <a:t>The control input (reference input) jumps from 0 to a reference value (e.g., 1.0) at time 0, and the controller aims to track it closely</a:t>
                </a:r>
              </a:p>
              <a:p>
                <a:pPr lvl="1"/>
                <a:r>
                  <a:rPr lang="en-US" dirty="0"/>
                  <a:t>Rise time: the time it takes the transient response to move to </a:t>
                </a:r>
                <a14:m>
                  <m:oMath xmlns:m="http://schemas.openxmlformats.org/officeDocument/2006/math">
                    <m:r>
                      <a:rPr lang="en-US" b="0" i="1" dirty="0" smtClean="0">
                        <a:latin typeface="Cambria Math" panose="02040503050406030204" pitchFamily="18" charset="0"/>
                      </a:rPr>
                      <m:t>1.0−</m:t>
                    </m:r>
                    <m:r>
                      <a:rPr lang="en-US" b="0" i="1" dirty="0" smtClean="0">
                        <a:latin typeface="Cambria Math" panose="02040503050406030204" pitchFamily="18" charset="0"/>
                      </a:rPr>
                      <m:t>𝛿</m:t>
                    </m:r>
                  </m:oMath>
                </a14:m>
                <a:r>
                  <a:rPr lang="en-US" dirty="0"/>
                  <a:t> of the steady state response</a:t>
                </a:r>
              </a:p>
              <a:p>
                <a:pPr lvl="1"/>
                <a:r>
                  <a:rPr lang="en-US" dirty="0"/>
                  <a:t>Maximum overshoot: the amount (or percentage) by which the maximum value of the transient response exceeds the steady state value</a:t>
                </a:r>
              </a:p>
              <a:p>
                <a:pPr lvl="1"/>
                <a:r>
                  <a:rPr lang="en-US" dirty="0"/>
                  <a:t>Peak time: the time at which the maximum overshoot occurs</a:t>
                </a:r>
              </a:p>
              <a:p>
                <a:pPr lvl="1"/>
                <a:r>
                  <a:rPr lang="en-US" dirty="0"/>
                  <a:t>Settling time: the time after which the output is within a specified band around the steady state value </a:t>
                </a:r>
                <a14:m>
                  <m:oMath xmlns:m="http://schemas.openxmlformats.org/officeDocument/2006/math">
                    <m:r>
                      <a:rPr lang="en-US" b="0" i="1" smtClean="0">
                        <a:latin typeface="Cambria Math" panose="02040503050406030204" pitchFamily="18" charset="0"/>
                      </a:rPr>
                      <m:t>[</m:t>
                    </m:r>
                    <m:r>
                      <a:rPr lang="en-US" i="1" dirty="0">
                        <a:latin typeface="Cambria Math" panose="02040503050406030204" pitchFamily="18" charset="0"/>
                      </a:rPr>
                      <m:t>1.0−</m:t>
                    </m:r>
                    <m:r>
                      <a:rPr lang="en-US" i="1" dirty="0">
                        <a:latin typeface="Cambria Math" panose="02040503050406030204" pitchFamily="18" charset="0"/>
                      </a:rPr>
                      <m:t>𝛿</m:t>
                    </m:r>
                    <m:r>
                      <a:rPr lang="en-US" b="0" i="1" dirty="0" smtClean="0">
                        <a:latin typeface="Cambria Math" panose="02040503050406030204" pitchFamily="18" charset="0"/>
                      </a:rPr>
                      <m:t>, </m:t>
                    </m:r>
                    <m:r>
                      <a:rPr lang="en-US" i="1" dirty="0">
                        <a:latin typeface="Cambria Math" panose="02040503050406030204" pitchFamily="18" charset="0"/>
                      </a:rPr>
                      <m:t>1.0</m:t>
                    </m:r>
                    <m:r>
                      <a:rPr lang="en-US" b="0" i="1" dirty="0" smtClean="0">
                        <a:latin typeface="Cambria Math" panose="02040503050406030204" pitchFamily="18" charset="0"/>
                      </a:rPr>
                      <m:t>+</m:t>
                    </m:r>
                    <m:r>
                      <a:rPr lang="en-US" i="1" dirty="0">
                        <a:latin typeface="Cambria Math" panose="02040503050406030204" pitchFamily="18" charset="0"/>
                      </a:rPr>
                      <m:t>𝛿</m:t>
                    </m:r>
                    <m:r>
                      <a:rPr lang="en-US" b="0" i="1" smtClean="0">
                        <a:latin typeface="Cambria Math" panose="02040503050406030204" pitchFamily="18" charset="0"/>
                      </a:rPr>
                      <m:t>]</m:t>
                    </m:r>
                  </m:oMath>
                </a14:m>
                <a:endParaRPr lang="en-SE" dirty="0"/>
              </a:p>
            </p:txBody>
          </p:sp>
        </mc:Choice>
        <mc:Fallback xmlns="">
          <p:sp>
            <p:nvSpPr>
              <p:cNvPr id="3" name="Content Placeholder 2">
                <a:extLst>
                  <a:ext uri="{FF2B5EF4-FFF2-40B4-BE49-F238E27FC236}">
                    <a16:creationId xmlns:a16="http://schemas.microsoft.com/office/drawing/2014/main" id="{2A6483FF-813F-94EF-9480-8CB0FE00E940}"/>
                  </a:ext>
                </a:extLst>
              </p:cNvPr>
              <p:cNvSpPr>
                <a:spLocks noGrp="1" noRot="1" noChangeAspect="1" noMove="1" noResize="1" noEditPoints="1" noAdjustHandles="1" noChangeArrowheads="1" noChangeShapeType="1" noTextEdit="1"/>
              </p:cNvSpPr>
              <p:nvPr>
                <p:ph idx="1"/>
              </p:nvPr>
            </p:nvSpPr>
            <p:spPr>
              <a:xfrm>
                <a:off x="508001" y="1311563"/>
                <a:ext cx="6235700" cy="5120767"/>
              </a:xfrm>
              <a:blipFill>
                <a:blip r:embed="rId3"/>
                <a:stretch>
                  <a:fillRect l="-1662" t="-3214" r="-2053"/>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FF68564D-85F5-4877-E765-A24397E11245}"/>
              </a:ext>
            </a:extLst>
          </p:cNvPr>
          <p:cNvSpPr>
            <a:spLocks noGrp="1"/>
          </p:cNvSpPr>
          <p:nvPr>
            <p:ph type="sldNum" sz="quarter" idx="12"/>
          </p:nvPr>
        </p:nvSpPr>
        <p:spPr/>
        <p:txBody>
          <a:bodyPr/>
          <a:lstStyle/>
          <a:p>
            <a:fld id="{1F57BF9A-7B35-9447-9112-EAE7E91B4E99}" type="slidenum">
              <a:rPr lang="en-US" smtClean="0"/>
              <a:t>6</a:t>
            </a:fld>
            <a:endParaRPr lang="en-US"/>
          </a:p>
        </p:txBody>
      </p:sp>
      <p:pic>
        <p:nvPicPr>
          <p:cNvPr id="1026" name="Picture 2" descr="Response for a system using only proportional controls leads to overshoot and non-zero steady-state errors">
            <a:extLst>
              <a:ext uri="{FF2B5EF4-FFF2-40B4-BE49-F238E27FC236}">
                <a16:creationId xmlns:a16="http://schemas.microsoft.com/office/drawing/2014/main" id="{8CB0851E-3218-C8AE-26B0-4FC1D263DD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7200" y="1237592"/>
            <a:ext cx="5183800" cy="53565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7622E3B-5700-F2C4-C16D-5FEDD401D025}"/>
              </a:ext>
            </a:extLst>
          </p:cNvPr>
          <p:cNvSpPr txBox="1"/>
          <p:nvPr/>
        </p:nvSpPr>
        <p:spPr>
          <a:xfrm>
            <a:off x="8044873" y="6445313"/>
            <a:ext cx="3336170" cy="253916"/>
          </a:xfrm>
          <a:prstGeom prst="rect">
            <a:avLst/>
          </a:prstGeom>
          <a:noFill/>
        </p:spPr>
        <p:txBody>
          <a:bodyPr wrap="none" rtlCol="0">
            <a:spAutoFit/>
          </a:bodyPr>
          <a:lstStyle/>
          <a:p>
            <a:r>
              <a:rPr lang="en-US" sz="1050" dirty="0"/>
              <a:t>https://www.newport.com/n/control-theory-terminology</a:t>
            </a:r>
            <a:endParaRPr lang="en-SE" sz="1050" dirty="0"/>
          </a:p>
        </p:txBody>
      </p:sp>
    </p:spTree>
    <p:extLst>
      <p:ext uri="{BB962C8B-B14F-4D97-AF65-F5344CB8AC3E}">
        <p14:creationId xmlns:p14="http://schemas.microsoft.com/office/powerpoint/2010/main" val="41313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68209EB-2DBB-33E2-29E4-CAA7F284C249}"/>
                  </a:ext>
                </a:extLst>
              </p:cNvPr>
              <p:cNvSpPr>
                <a:spLocks noGrp="1"/>
              </p:cNvSpPr>
              <p:nvPr>
                <p:ph type="title"/>
              </p:nvPr>
            </p:nvSpPr>
            <p:spPr/>
            <p:txBody>
              <a:bodyPr/>
              <a:lstStyle/>
              <a:p>
                <a:r>
                  <a:rPr lang="en-US" sz="4800" dirty="0"/>
                  <a:t>Proportional Term </a:t>
                </a:r>
                <a14:m>
                  <m:oMath xmlns:m="http://schemas.openxmlformats.org/officeDocument/2006/math">
                    <m:sSub>
                      <m:sSubPr>
                        <m:ctrlPr>
                          <a:rPr lang="en-US" sz="4800" b="0" i="1" smtClean="0">
                            <a:latin typeface="Cambria Math" panose="02040503050406030204" pitchFamily="18" charset="0"/>
                          </a:rPr>
                        </m:ctrlPr>
                      </m:sSubPr>
                      <m:e>
                        <m:r>
                          <a:rPr lang="en-US" sz="4800" b="0" i="1" smtClean="0">
                            <a:latin typeface="Cambria Math" panose="02040503050406030204" pitchFamily="18" charset="0"/>
                          </a:rPr>
                          <m:t>𝐾</m:t>
                        </m:r>
                      </m:e>
                      <m:sub>
                        <m:r>
                          <a:rPr lang="en-US" sz="4800" b="0" i="1" smtClean="0">
                            <a:latin typeface="Cambria Math" panose="02040503050406030204" pitchFamily="18" charset="0"/>
                          </a:rPr>
                          <m:t>𝑝</m:t>
                        </m:r>
                      </m:sub>
                    </m:sSub>
                  </m:oMath>
                </a14:m>
                <a:endParaRPr lang="en-SE" dirty="0"/>
              </a:p>
            </p:txBody>
          </p:sp>
        </mc:Choice>
        <mc:Fallback xmlns="">
          <p:sp>
            <p:nvSpPr>
              <p:cNvPr id="2" name="Title 1">
                <a:extLst>
                  <a:ext uri="{FF2B5EF4-FFF2-40B4-BE49-F238E27FC236}">
                    <a16:creationId xmlns:a16="http://schemas.microsoft.com/office/drawing/2014/main" id="{068209EB-2DBB-33E2-29E4-CAA7F284C249}"/>
                  </a:ext>
                </a:extLst>
              </p:cNvPr>
              <p:cNvSpPr>
                <a:spLocks noGrp="1" noRot="1" noChangeAspect="1" noMove="1" noResize="1" noEditPoints="1" noAdjustHandles="1" noChangeArrowheads="1" noChangeShapeType="1" noTextEdit="1"/>
              </p:cNvSpPr>
              <p:nvPr>
                <p:ph type="title"/>
              </p:nvPr>
            </p:nvSpPr>
            <p:spPr>
              <a:blipFill>
                <a:blip r:embed="rId2"/>
                <a:stretch>
                  <a:fillRect l="-2506" t="-5682" b="-14205"/>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5C53EB-C687-1BD1-32C2-DF4BD0027ED8}"/>
                  </a:ext>
                </a:extLst>
              </p:cNvPr>
              <p:cNvSpPr>
                <a:spLocks noGrp="1"/>
              </p:cNvSpPr>
              <p:nvPr>
                <p:ph idx="1"/>
              </p:nvPr>
            </p:nvSpPr>
            <p:spPr>
              <a:xfrm>
                <a:off x="622738" y="1237593"/>
                <a:ext cx="6267589" cy="5194738"/>
              </a:xfrm>
            </p:spPr>
            <p:txBody>
              <a:bodyPr/>
              <a:lstStyle/>
              <a:p>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𝐾</m:t>
                        </m:r>
                      </m:e>
                      <m:sub>
                        <m:r>
                          <a:rPr lang="en-US" b="0" i="1" smtClean="0">
                            <a:solidFill>
                              <a:srgbClr val="FF0000"/>
                            </a:solidFill>
                            <a:latin typeface="Cambria Math" panose="02040503050406030204" pitchFamily="18" charset="0"/>
                          </a:rPr>
                          <m:t>𝑝</m:t>
                        </m:r>
                      </m:sub>
                    </m:sSub>
                    <m:r>
                      <a:rPr lang="en-US" b="0" i="1" smtClean="0">
                        <a:latin typeface="Cambria Math" panose="02040503050406030204" pitchFamily="18" charset="0"/>
                      </a:rPr>
                      <m:t>𝑒</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𝑖</m:t>
                        </m:r>
                      </m:sub>
                    </m:sSub>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𝑡</m:t>
                        </m:r>
                      </m:sup>
                      <m:e>
                        <m:r>
                          <a:rPr lang="en-US" b="0" i="1" smtClean="0">
                            <a:latin typeface="Cambria Math" panose="02040503050406030204" pitchFamily="18" charset="0"/>
                          </a:rPr>
                          <m:t>𝑒</m:t>
                        </m:r>
                        <m:d>
                          <m:dPr>
                            <m:ctrlPr>
                              <a:rPr lang="en-US" b="0" i="1" smtClean="0">
                                <a:latin typeface="Cambria Math" panose="02040503050406030204" pitchFamily="18" charset="0"/>
                              </a:rPr>
                            </m:ctrlPr>
                          </m:dPr>
                          <m:e>
                            <m:r>
                              <a:rPr lang="en-US" b="0" i="1" smtClean="0">
                                <a:latin typeface="Cambria Math" panose="02040503050406030204" pitchFamily="18" charset="0"/>
                              </a:rPr>
                              <m:t>𝜏</m:t>
                            </m:r>
                          </m:e>
                        </m:d>
                        <m:r>
                          <a:rPr lang="en-US" b="0" i="1" smtClean="0">
                            <a:latin typeface="Cambria Math" panose="02040503050406030204" pitchFamily="18" charset="0"/>
                          </a:rPr>
                          <m:t>𝑑</m:t>
                        </m:r>
                        <m:r>
                          <a:rPr lang="en-US" i="1">
                            <a:latin typeface="Cambria Math" panose="02040503050406030204" pitchFamily="18" charset="0"/>
                          </a:rPr>
                          <m:t>𝜏</m:t>
                        </m:r>
                      </m:e>
                    </m:nary>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𝑑</m:t>
                        </m:r>
                      </m:sub>
                    </m:sSub>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𝑒</m:t>
                        </m:r>
                      </m:e>
                    </m:acc>
                    <m:r>
                      <a:rPr lang="en-US" b="0" i="1" dirty="0" smtClean="0">
                        <a:latin typeface="Cambria Math" panose="02040503050406030204" pitchFamily="18" charset="0"/>
                      </a:rPr>
                      <m:t>(</m:t>
                    </m:r>
                    <m:r>
                      <a:rPr lang="en-US" b="0" i="1" dirty="0" smtClean="0">
                        <a:latin typeface="Cambria Math" panose="02040503050406030204" pitchFamily="18" charset="0"/>
                      </a:rPr>
                      <m:t>𝑡</m:t>
                    </m:r>
                    <m:r>
                      <a:rPr lang="en-US" b="0" i="1" dirty="0" smtClean="0">
                        <a:latin typeface="Cambria Math" panose="02040503050406030204" pitchFamily="18" charset="0"/>
                      </a:rPr>
                      <m:t>)</m:t>
                    </m:r>
                  </m:oMath>
                </a14:m>
                <a:endParaRPr lang="en-SE" dirty="0"/>
              </a:p>
              <a:p>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oMath>
                </a14:m>
                <a:r>
                  <a:rPr lang="en-US" dirty="0"/>
                  <a:t> proportional to error </a:t>
                </a:r>
                <a14:m>
                  <m:oMath xmlns:m="http://schemas.openxmlformats.org/officeDocument/2006/math">
                    <m:r>
                      <a:rPr lang="en-US" i="1">
                        <a:latin typeface="Cambria Math" panose="02040503050406030204" pitchFamily="18" charset="0"/>
                      </a:rPr>
                      <m:t>𝑒</m:t>
                    </m:r>
                    <m:d>
                      <m:dPr>
                        <m:ctrlPr>
                          <a:rPr lang="en-US" i="1">
                            <a:latin typeface="Cambria Math" panose="02040503050406030204" pitchFamily="18" charset="0"/>
                          </a:rPr>
                        </m:ctrlPr>
                      </m:dPr>
                      <m:e>
                        <m:r>
                          <a:rPr lang="en-US" i="1">
                            <a:latin typeface="Cambria Math" panose="02040503050406030204" pitchFamily="18" charset="0"/>
                          </a:rPr>
                          <m:t>𝑡</m:t>
                        </m:r>
                      </m:e>
                    </m:d>
                  </m:oMath>
                </a14:m>
                <a:r>
                  <a:rPr lang="en-US" dirty="0"/>
                  <a:t> with factor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𝑝</m:t>
                        </m:r>
                      </m:sub>
                    </m:sSub>
                  </m:oMath>
                </a14:m>
                <a:endParaRPr lang="en-US" dirty="0"/>
              </a:p>
              <a:p>
                <a:r>
                  <a:rPr lang="en-US" dirty="0"/>
                  <a:t>Increasing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𝑝</m:t>
                        </m:r>
                      </m:sub>
                    </m:sSub>
                  </m:oMath>
                </a14:m>
                <a:r>
                  <a:rPr lang="en-US" dirty="0"/>
                  <a:t> leads to:</a:t>
                </a:r>
              </a:p>
              <a:p>
                <a:pPr lvl="1"/>
                <a:r>
                  <a:rPr lang="en-US" dirty="0"/>
                  <a:t>Faster response</a:t>
                </a:r>
              </a:p>
              <a:p>
                <a:pPr lvl="1"/>
                <a:r>
                  <a:rPr lang="en-US" dirty="0"/>
                  <a:t>Bigger overshoot, oscillations</a:t>
                </a:r>
              </a:p>
              <a:p>
                <a:pPr lvl="2"/>
                <a:r>
                  <a:rPr lang="en-US" dirty="0"/>
                  <a:t>System may become unstable</a:t>
                </a:r>
                <a:endParaRPr lang="en-SE" dirty="0"/>
              </a:p>
              <a:p>
                <a:pPr lvl="1"/>
                <a:r>
                  <a:rPr lang="en-US" dirty="0"/>
                  <a:t>Smaller but non-zero steady state error </a:t>
                </a:r>
              </a:p>
            </p:txBody>
          </p:sp>
        </mc:Choice>
        <mc:Fallback xmlns="">
          <p:sp>
            <p:nvSpPr>
              <p:cNvPr id="3" name="Content Placeholder 2">
                <a:extLst>
                  <a:ext uri="{FF2B5EF4-FFF2-40B4-BE49-F238E27FC236}">
                    <a16:creationId xmlns:a16="http://schemas.microsoft.com/office/drawing/2014/main" id="{A75C53EB-C687-1BD1-32C2-DF4BD0027ED8}"/>
                  </a:ext>
                </a:extLst>
              </p:cNvPr>
              <p:cNvSpPr>
                <a:spLocks noGrp="1" noRot="1" noChangeAspect="1" noMove="1" noResize="1" noEditPoints="1" noAdjustHandles="1" noChangeArrowheads="1" noChangeShapeType="1" noTextEdit="1"/>
              </p:cNvSpPr>
              <p:nvPr>
                <p:ph idx="1"/>
              </p:nvPr>
            </p:nvSpPr>
            <p:spPr>
              <a:xfrm>
                <a:off x="622738" y="1237593"/>
                <a:ext cx="6267589" cy="5194738"/>
              </a:xfrm>
              <a:blipFill>
                <a:blip r:embed="rId3"/>
                <a:stretch>
                  <a:fillRect l="-2237"/>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5194FC71-56F0-63A2-E3BF-586C1AA5FBA5}"/>
              </a:ext>
            </a:extLst>
          </p:cNvPr>
          <p:cNvSpPr>
            <a:spLocks noGrp="1"/>
          </p:cNvSpPr>
          <p:nvPr>
            <p:ph type="sldNum" sz="quarter" idx="12"/>
          </p:nvPr>
        </p:nvSpPr>
        <p:spPr/>
        <p:txBody>
          <a:bodyPr/>
          <a:lstStyle/>
          <a:p>
            <a:fld id="{1F57BF9A-7B35-9447-9112-EAE7E91B4E99}" type="slidenum">
              <a:rPr lang="en-US" smtClean="0"/>
              <a:t>7</a:t>
            </a:fld>
            <a:endParaRPr lang="en-US"/>
          </a:p>
        </p:txBody>
      </p:sp>
      <p:pic>
        <p:nvPicPr>
          <p:cNvPr id="6" name="Picture 5">
            <a:extLst>
              <a:ext uri="{FF2B5EF4-FFF2-40B4-BE49-F238E27FC236}">
                <a16:creationId xmlns:a16="http://schemas.microsoft.com/office/drawing/2014/main" id="{217C97D2-C74F-F760-5184-CD5E072DFC12}"/>
              </a:ext>
            </a:extLst>
          </p:cNvPr>
          <p:cNvPicPr>
            <a:picLocks noChangeAspect="1"/>
          </p:cNvPicPr>
          <p:nvPr/>
        </p:nvPicPr>
        <p:blipFill>
          <a:blip r:embed="rId4"/>
          <a:stretch>
            <a:fillRect/>
          </a:stretch>
        </p:blipFill>
        <p:spPr>
          <a:xfrm>
            <a:off x="6793884" y="283805"/>
            <a:ext cx="5145518" cy="3960588"/>
          </a:xfrm>
          <a:prstGeom prst="rect">
            <a:avLst/>
          </a:prstGeom>
        </p:spPr>
      </p:pic>
      <p:pic>
        <p:nvPicPr>
          <p:cNvPr id="7" name="Picture 6">
            <a:extLst>
              <a:ext uri="{FF2B5EF4-FFF2-40B4-BE49-F238E27FC236}">
                <a16:creationId xmlns:a16="http://schemas.microsoft.com/office/drawing/2014/main" id="{88E19BFF-EC30-3DA7-F483-24F79853BB49}"/>
              </a:ext>
            </a:extLst>
          </p:cNvPr>
          <p:cNvPicPr>
            <a:picLocks noChangeAspect="1"/>
          </p:cNvPicPr>
          <p:nvPr/>
        </p:nvPicPr>
        <p:blipFill>
          <a:blip r:embed="rId5"/>
          <a:stretch>
            <a:fillRect/>
          </a:stretch>
        </p:blipFill>
        <p:spPr>
          <a:xfrm>
            <a:off x="7200848" y="4273291"/>
            <a:ext cx="4577482" cy="2375418"/>
          </a:xfrm>
          <a:prstGeom prst="rect">
            <a:avLst/>
          </a:prstGeom>
        </p:spPr>
      </p:pic>
    </p:spTree>
    <p:extLst>
      <p:ext uri="{BB962C8B-B14F-4D97-AF65-F5344CB8AC3E}">
        <p14:creationId xmlns:p14="http://schemas.microsoft.com/office/powerpoint/2010/main" val="920629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F5E3940-3E91-EF49-B3E0-0445C02F59BD}"/>
                  </a:ext>
                </a:extLst>
              </p:cNvPr>
              <p:cNvSpPr>
                <a:spLocks noGrp="1"/>
              </p:cNvSpPr>
              <p:nvPr>
                <p:ph type="title"/>
              </p:nvPr>
            </p:nvSpPr>
            <p:spPr/>
            <p:txBody>
              <a:bodyPr>
                <a:normAutofit/>
              </a:bodyPr>
              <a:lstStyle/>
              <a:p>
                <a:r>
                  <a:rPr lang="en-US" kern="0" dirty="0"/>
                  <a:t>Integral Term </a:t>
                </a:r>
                <a14:m>
                  <m:oMath xmlns:m="http://schemas.openxmlformats.org/officeDocument/2006/math">
                    <m:sSub>
                      <m:sSubPr>
                        <m:ctrlPr>
                          <a:rPr lang="en-US" i="1" kern="0">
                            <a:latin typeface="Cambria Math" panose="02040503050406030204" pitchFamily="18" charset="0"/>
                          </a:rPr>
                        </m:ctrlPr>
                      </m:sSubPr>
                      <m:e>
                        <m:r>
                          <a:rPr lang="en-US" i="1" kern="0">
                            <a:latin typeface="Cambria Math" panose="02040503050406030204" pitchFamily="18" charset="0"/>
                          </a:rPr>
                          <m:t>𝐾</m:t>
                        </m:r>
                      </m:e>
                      <m:sub>
                        <m:r>
                          <a:rPr lang="en-US" b="0" i="1" kern="0" smtClean="0">
                            <a:latin typeface="Cambria Math" panose="02040503050406030204" pitchFamily="18" charset="0"/>
                          </a:rPr>
                          <m:t>𝑖</m:t>
                        </m:r>
                      </m:sub>
                    </m:sSub>
                  </m:oMath>
                </a14:m>
                <a:endParaRPr lang="en-SE" dirty="0"/>
              </a:p>
            </p:txBody>
          </p:sp>
        </mc:Choice>
        <mc:Fallback xmlns="">
          <p:sp>
            <p:nvSpPr>
              <p:cNvPr id="2" name="Title 1">
                <a:extLst>
                  <a:ext uri="{FF2B5EF4-FFF2-40B4-BE49-F238E27FC236}">
                    <a16:creationId xmlns:a16="http://schemas.microsoft.com/office/drawing/2014/main" id="{CF5E3940-3E91-EF49-B3E0-0445C02F59BD}"/>
                  </a:ext>
                </a:extLst>
              </p:cNvPr>
              <p:cNvSpPr>
                <a:spLocks noGrp="1" noRot="1" noChangeAspect="1" noMove="1" noResize="1" noEditPoints="1" noAdjustHandles="1" noChangeArrowheads="1" noChangeShapeType="1" noTextEdit="1"/>
              </p:cNvSpPr>
              <p:nvPr>
                <p:ph type="title"/>
              </p:nvPr>
            </p:nvSpPr>
            <p:spPr>
              <a:blipFill>
                <a:blip r:embed="rId2"/>
                <a:stretch>
                  <a:fillRect l="-2506" t="-3977" b="-15909"/>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18E3E2-4EDE-E425-D976-B034518F88C1}"/>
                  </a:ext>
                </a:extLst>
              </p:cNvPr>
              <p:cNvSpPr>
                <a:spLocks noGrp="1"/>
              </p:cNvSpPr>
              <p:nvPr>
                <p:ph idx="1"/>
              </p:nvPr>
            </p:nvSpPr>
            <p:spPr>
              <a:xfrm>
                <a:off x="622737" y="1237593"/>
                <a:ext cx="6379905" cy="5194738"/>
              </a:xfrm>
            </p:spPr>
            <p:txBody>
              <a:bodyPr/>
              <a:lstStyle/>
              <a:p>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𝑝</m:t>
                        </m:r>
                      </m:sub>
                    </m:sSub>
                    <m:r>
                      <a:rPr lang="en-US" b="0" i="1" smtClean="0">
                        <a:latin typeface="Cambria Math" panose="02040503050406030204" pitchFamily="18" charset="0"/>
                      </a:rPr>
                      <m:t>𝑒</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𝐾</m:t>
                        </m:r>
                      </m:e>
                      <m:sub>
                        <m:r>
                          <a:rPr lang="en-US" b="0" i="1" smtClean="0">
                            <a:solidFill>
                              <a:srgbClr val="FF0000"/>
                            </a:solidFill>
                            <a:latin typeface="Cambria Math" panose="02040503050406030204" pitchFamily="18" charset="0"/>
                          </a:rPr>
                          <m:t>𝑖</m:t>
                        </m:r>
                      </m:sub>
                    </m:sSub>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𝑡</m:t>
                        </m:r>
                      </m:sup>
                      <m:e>
                        <m:r>
                          <a:rPr lang="en-US" b="0" i="1" smtClean="0">
                            <a:latin typeface="Cambria Math" panose="02040503050406030204" pitchFamily="18" charset="0"/>
                          </a:rPr>
                          <m:t>𝑒</m:t>
                        </m:r>
                        <m:d>
                          <m:dPr>
                            <m:ctrlPr>
                              <a:rPr lang="en-US" b="0" i="1" smtClean="0">
                                <a:latin typeface="Cambria Math" panose="02040503050406030204" pitchFamily="18" charset="0"/>
                              </a:rPr>
                            </m:ctrlPr>
                          </m:dPr>
                          <m:e>
                            <m:r>
                              <a:rPr lang="en-US" b="0" i="1" smtClean="0">
                                <a:latin typeface="Cambria Math" panose="02040503050406030204" pitchFamily="18" charset="0"/>
                              </a:rPr>
                              <m:t>𝜏</m:t>
                            </m:r>
                          </m:e>
                        </m:d>
                        <m:r>
                          <a:rPr lang="en-US" b="0" i="1" smtClean="0">
                            <a:latin typeface="Cambria Math" panose="02040503050406030204" pitchFamily="18" charset="0"/>
                          </a:rPr>
                          <m:t>𝑑</m:t>
                        </m:r>
                        <m:r>
                          <a:rPr lang="en-US" i="1">
                            <a:latin typeface="Cambria Math" panose="02040503050406030204" pitchFamily="18" charset="0"/>
                          </a:rPr>
                          <m:t>𝜏</m:t>
                        </m:r>
                      </m:e>
                    </m:nary>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𝑑</m:t>
                        </m:r>
                      </m:sub>
                    </m:sSub>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𝑒</m:t>
                        </m:r>
                      </m:e>
                    </m:acc>
                    <m:r>
                      <a:rPr lang="en-US" b="0" i="1" dirty="0" smtClean="0">
                        <a:latin typeface="Cambria Math" panose="02040503050406030204" pitchFamily="18" charset="0"/>
                      </a:rPr>
                      <m:t>(</m:t>
                    </m:r>
                    <m:r>
                      <a:rPr lang="en-US" b="0" i="1" dirty="0" smtClean="0">
                        <a:latin typeface="Cambria Math" panose="02040503050406030204" pitchFamily="18" charset="0"/>
                      </a:rPr>
                      <m:t>𝑡</m:t>
                    </m:r>
                    <m:r>
                      <a:rPr lang="en-US" b="0" i="1" dirty="0" smtClean="0">
                        <a:latin typeface="Cambria Math" panose="02040503050406030204" pitchFamily="18" charset="0"/>
                      </a:rPr>
                      <m:t>)</m:t>
                    </m:r>
                  </m:oMath>
                </a14:m>
                <a:endParaRPr lang="en-SE" dirty="0"/>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𝑖</m:t>
                        </m:r>
                      </m:sub>
                    </m:sSub>
                    <m:r>
                      <a:rPr lang="en-US" i="1">
                        <a:latin typeface="Cambria Math" panose="02040503050406030204" pitchFamily="18" charset="0"/>
                      </a:rPr>
                      <m:t> </m:t>
                    </m:r>
                  </m:oMath>
                </a14:m>
                <a:r>
                  <a:rPr lang="en-US" dirty="0"/>
                  <a:t>takes into account history of tracking error, and eliminates steady state error</a:t>
                </a:r>
              </a:p>
              <a:p>
                <a:r>
                  <a:rPr lang="en-US" dirty="0"/>
                  <a:t>Increasing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b="0" i="1" smtClean="0">
                            <a:latin typeface="Cambria Math" panose="02040503050406030204" pitchFamily="18" charset="0"/>
                          </a:rPr>
                          <m:t>𝑖</m:t>
                        </m:r>
                      </m:sub>
                    </m:sSub>
                  </m:oMath>
                </a14:m>
                <a:r>
                  <a:rPr lang="en-US" dirty="0"/>
                  <a:t> leads to:</a:t>
                </a:r>
              </a:p>
              <a:p>
                <a:pPr lvl="1"/>
                <a:r>
                  <a:rPr lang="en-US" dirty="0"/>
                  <a:t>Increased overshoot</a:t>
                </a:r>
              </a:p>
              <a:p>
                <a:pPr lvl="1"/>
                <a:r>
                  <a:rPr lang="en-US" dirty="0"/>
                  <a:t>More robust to disturbances</a:t>
                </a:r>
                <a:endParaRPr lang="en-SE" dirty="0"/>
              </a:p>
            </p:txBody>
          </p:sp>
        </mc:Choice>
        <mc:Fallback xmlns="">
          <p:sp>
            <p:nvSpPr>
              <p:cNvPr id="3" name="Content Placeholder 2">
                <a:extLst>
                  <a:ext uri="{FF2B5EF4-FFF2-40B4-BE49-F238E27FC236}">
                    <a16:creationId xmlns:a16="http://schemas.microsoft.com/office/drawing/2014/main" id="{6518E3E2-4EDE-E425-D976-B034518F88C1}"/>
                  </a:ext>
                </a:extLst>
              </p:cNvPr>
              <p:cNvSpPr>
                <a:spLocks noGrp="1" noRot="1" noChangeAspect="1" noMove="1" noResize="1" noEditPoints="1" noAdjustHandles="1" noChangeArrowheads="1" noChangeShapeType="1" noTextEdit="1"/>
              </p:cNvSpPr>
              <p:nvPr>
                <p:ph idx="1"/>
              </p:nvPr>
            </p:nvSpPr>
            <p:spPr>
              <a:xfrm>
                <a:off x="622737" y="1237593"/>
                <a:ext cx="6379905" cy="5194738"/>
              </a:xfrm>
              <a:blipFill>
                <a:blip r:embed="rId3"/>
                <a:stretch>
                  <a:fillRect l="-2197"/>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08DBBE5F-E81D-AA95-2A2F-149DE83B0D1D}"/>
              </a:ext>
            </a:extLst>
          </p:cNvPr>
          <p:cNvSpPr>
            <a:spLocks noGrp="1"/>
          </p:cNvSpPr>
          <p:nvPr>
            <p:ph type="sldNum" sz="quarter" idx="12"/>
          </p:nvPr>
        </p:nvSpPr>
        <p:spPr/>
        <p:txBody>
          <a:bodyPr/>
          <a:lstStyle/>
          <a:p>
            <a:fld id="{1F57BF9A-7B35-9447-9112-EAE7E91B4E99}" type="slidenum">
              <a:rPr lang="en-US" smtClean="0"/>
              <a:t>8</a:t>
            </a:fld>
            <a:endParaRPr lang="en-US"/>
          </a:p>
        </p:txBody>
      </p:sp>
      <p:pic>
        <p:nvPicPr>
          <p:cNvPr id="5" name="Picture 4">
            <a:extLst>
              <a:ext uri="{FF2B5EF4-FFF2-40B4-BE49-F238E27FC236}">
                <a16:creationId xmlns:a16="http://schemas.microsoft.com/office/drawing/2014/main" id="{4C400237-D049-4ED2-4C65-250078662AB5}"/>
              </a:ext>
            </a:extLst>
          </p:cNvPr>
          <p:cNvPicPr>
            <a:picLocks noChangeAspect="1"/>
          </p:cNvPicPr>
          <p:nvPr/>
        </p:nvPicPr>
        <p:blipFill>
          <a:blip r:embed="rId4"/>
          <a:stretch>
            <a:fillRect/>
          </a:stretch>
        </p:blipFill>
        <p:spPr>
          <a:xfrm>
            <a:off x="7002642" y="159970"/>
            <a:ext cx="4873283" cy="3880061"/>
          </a:xfrm>
          <a:prstGeom prst="rect">
            <a:avLst/>
          </a:prstGeom>
        </p:spPr>
      </p:pic>
      <p:pic>
        <p:nvPicPr>
          <p:cNvPr id="6" name="Picture 5">
            <a:extLst>
              <a:ext uri="{FF2B5EF4-FFF2-40B4-BE49-F238E27FC236}">
                <a16:creationId xmlns:a16="http://schemas.microsoft.com/office/drawing/2014/main" id="{ADF5D8C7-F1F6-F014-E32D-CB97ECDCA6FC}"/>
              </a:ext>
            </a:extLst>
          </p:cNvPr>
          <p:cNvPicPr>
            <a:picLocks noChangeAspect="1"/>
          </p:cNvPicPr>
          <p:nvPr/>
        </p:nvPicPr>
        <p:blipFill>
          <a:blip r:embed="rId5"/>
          <a:stretch>
            <a:fillRect/>
          </a:stretch>
        </p:blipFill>
        <p:spPr>
          <a:xfrm>
            <a:off x="7213217" y="4092554"/>
            <a:ext cx="4588547" cy="2552953"/>
          </a:xfrm>
          <a:prstGeom prst="rect">
            <a:avLst/>
          </a:prstGeom>
        </p:spPr>
      </p:pic>
    </p:spTree>
    <p:extLst>
      <p:ext uri="{BB962C8B-B14F-4D97-AF65-F5344CB8AC3E}">
        <p14:creationId xmlns:p14="http://schemas.microsoft.com/office/powerpoint/2010/main" val="148686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A4716CBE-DE31-1F51-6EAF-5F9E1E125D39}"/>
                  </a:ext>
                </a:extLst>
              </p:cNvPr>
              <p:cNvSpPr>
                <a:spLocks noGrp="1"/>
              </p:cNvSpPr>
              <p:nvPr>
                <p:ph type="title"/>
              </p:nvPr>
            </p:nvSpPr>
            <p:spPr/>
            <p:txBody>
              <a:bodyPr/>
              <a:lstStyle/>
              <a:p>
                <a:r>
                  <a:rPr lang="en-US" sz="4800" dirty="0"/>
                  <a:t>Derivative Term </a:t>
                </a:r>
                <a14:m>
                  <m:oMath xmlns:m="http://schemas.openxmlformats.org/officeDocument/2006/math">
                    <m:sSub>
                      <m:sSubPr>
                        <m:ctrlPr>
                          <a:rPr lang="en-US" sz="4800" i="1">
                            <a:latin typeface="Cambria Math" panose="02040503050406030204" pitchFamily="18" charset="0"/>
                          </a:rPr>
                        </m:ctrlPr>
                      </m:sSubPr>
                      <m:e>
                        <m:r>
                          <a:rPr lang="en-US" sz="4800" i="1">
                            <a:latin typeface="Cambria Math" panose="02040503050406030204" pitchFamily="18" charset="0"/>
                          </a:rPr>
                          <m:t>𝐾</m:t>
                        </m:r>
                      </m:e>
                      <m:sub>
                        <m:r>
                          <a:rPr lang="en-US" sz="4800" b="0" i="1" smtClean="0">
                            <a:latin typeface="Cambria Math" panose="02040503050406030204" pitchFamily="18" charset="0"/>
                          </a:rPr>
                          <m:t>𝑑</m:t>
                        </m:r>
                      </m:sub>
                    </m:sSub>
                  </m:oMath>
                </a14:m>
                <a:endParaRPr lang="en-SE" dirty="0"/>
              </a:p>
            </p:txBody>
          </p:sp>
        </mc:Choice>
        <mc:Fallback xmlns="">
          <p:sp>
            <p:nvSpPr>
              <p:cNvPr id="2" name="Title 1">
                <a:extLst>
                  <a:ext uri="{FF2B5EF4-FFF2-40B4-BE49-F238E27FC236}">
                    <a16:creationId xmlns:a16="http://schemas.microsoft.com/office/drawing/2014/main" id="{A4716CBE-DE31-1F51-6EAF-5F9E1E125D39}"/>
                  </a:ext>
                </a:extLst>
              </p:cNvPr>
              <p:cNvSpPr>
                <a:spLocks noGrp="1" noRot="1" noChangeAspect="1" noMove="1" noResize="1" noEditPoints="1" noAdjustHandles="1" noChangeArrowheads="1" noChangeShapeType="1" noTextEdit="1"/>
              </p:cNvSpPr>
              <p:nvPr>
                <p:ph type="title"/>
              </p:nvPr>
            </p:nvSpPr>
            <p:spPr>
              <a:blipFill>
                <a:blip r:embed="rId2"/>
                <a:stretch>
                  <a:fillRect l="-2506" t="-3977" b="-15909"/>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556F9A-8047-66E5-069E-8D5D80EDD35E}"/>
                  </a:ext>
                </a:extLst>
              </p:cNvPr>
              <p:cNvSpPr>
                <a:spLocks noGrp="1"/>
              </p:cNvSpPr>
              <p:nvPr>
                <p:ph idx="1"/>
              </p:nvPr>
            </p:nvSpPr>
            <p:spPr>
              <a:xfrm>
                <a:off x="622738" y="1237593"/>
                <a:ext cx="6217167" cy="5194738"/>
              </a:xfrm>
            </p:spPr>
            <p:txBody>
              <a:bodyPr/>
              <a:lstStyle/>
              <a:p>
                <a14:m>
                  <m:oMath xmlns:m="http://schemas.openxmlformats.org/officeDocument/2006/math">
                    <m:r>
                      <a:rPr lang="en-US" b="0" i="1" smtClean="0">
                        <a:solidFill>
                          <a:schemeClr val="tx1"/>
                        </a:solidFill>
                        <a:latin typeface="Cambria Math" panose="02040503050406030204" pitchFamily="18" charset="0"/>
                      </a:rPr>
                      <m:t>𝑢</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𝑝</m:t>
                        </m:r>
                      </m:sub>
                    </m:sSub>
                    <m:r>
                      <a:rPr lang="en-US" b="0" i="1" smtClean="0">
                        <a:solidFill>
                          <a:schemeClr val="tx1"/>
                        </a:solidFill>
                        <a:latin typeface="Cambria Math" panose="02040503050406030204" pitchFamily="18" charset="0"/>
                      </a:rPr>
                      <m:t>𝑒</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𝑖</m:t>
                        </m:r>
                      </m:sub>
                    </m:sSub>
                    <m:nary>
                      <m:naryPr>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0</m:t>
                        </m:r>
                      </m:sub>
                      <m:sup>
                        <m:r>
                          <a:rPr lang="en-US" b="0" i="1" smtClean="0">
                            <a:solidFill>
                              <a:schemeClr val="tx1"/>
                            </a:solidFill>
                            <a:latin typeface="Cambria Math" panose="02040503050406030204" pitchFamily="18" charset="0"/>
                          </a:rPr>
                          <m:t>𝑡</m:t>
                        </m:r>
                      </m:sup>
                      <m:e>
                        <m:r>
                          <a:rPr lang="en-US" b="0" i="1" smtClean="0">
                            <a:solidFill>
                              <a:schemeClr val="tx1"/>
                            </a:solidFill>
                            <a:latin typeface="Cambria Math" panose="02040503050406030204" pitchFamily="18" charset="0"/>
                          </a:rPr>
                          <m:t>𝑒</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𝜏</m:t>
                            </m:r>
                          </m:e>
                        </m:d>
                        <m:r>
                          <a:rPr lang="en-US" b="0" i="1" smtClean="0">
                            <a:solidFill>
                              <a:schemeClr val="tx1"/>
                            </a:solidFill>
                            <a:latin typeface="Cambria Math" panose="02040503050406030204" pitchFamily="18" charset="0"/>
                          </a:rPr>
                          <m:t>𝑑</m:t>
                        </m:r>
                        <m:r>
                          <a:rPr lang="en-US" i="1">
                            <a:solidFill>
                              <a:schemeClr val="tx1"/>
                            </a:solidFill>
                            <a:latin typeface="Cambria Math" panose="02040503050406030204" pitchFamily="18" charset="0"/>
                          </a:rPr>
                          <m:t>𝜏</m:t>
                        </m:r>
                      </m:e>
                    </m:nary>
                    <m:r>
                      <a:rPr lang="en-US" b="0" i="1" smtClean="0">
                        <a:solidFill>
                          <a:schemeClr val="tx1"/>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𝐾</m:t>
                        </m:r>
                      </m:e>
                      <m:sub>
                        <m:r>
                          <a:rPr lang="en-US" b="0" i="1" smtClean="0">
                            <a:solidFill>
                              <a:srgbClr val="FF0000"/>
                            </a:solidFill>
                            <a:latin typeface="Cambria Math" panose="02040503050406030204" pitchFamily="18" charset="0"/>
                          </a:rPr>
                          <m:t>𝑑</m:t>
                        </m:r>
                      </m:sub>
                    </m:sSub>
                    <m:acc>
                      <m:accPr>
                        <m:chr m:val="̇"/>
                        <m:ctrlPr>
                          <a:rPr lang="en-US" b="0" i="1" smtClean="0">
                            <a:solidFill>
                              <a:schemeClr val="tx1"/>
                            </a:solidFill>
                            <a:latin typeface="Cambria Math" panose="02040503050406030204" pitchFamily="18" charset="0"/>
                          </a:rPr>
                        </m:ctrlPr>
                      </m:accPr>
                      <m:e>
                        <m:r>
                          <a:rPr lang="en-US" b="0" i="1" smtClean="0">
                            <a:solidFill>
                              <a:schemeClr val="tx1"/>
                            </a:solidFill>
                            <a:latin typeface="Cambria Math" panose="02040503050406030204" pitchFamily="18" charset="0"/>
                          </a:rPr>
                          <m:t>𝑒</m:t>
                        </m:r>
                      </m:e>
                    </m:acc>
                    <m:r>
                      <a:rPr lang="en-US" b="0"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𝑡</m:t>
                    </m:r>
                    <m:r>
                      <a:rPr lang="en-US" b="0" i="1" dirty="0" smtClean="0">
                        <a:solidFill>
                          <a:schemeClr val="tx1"/>
                        </a:solidFill>
                        <a:latin typeface="Cambria Math" panose="02040503050406030204" pitchFamily="18" charset="0"/>
                      </a:rPr>
                      <m:t>)</m:t>
                    </m:r>
                  </m:oMath>
                </a14:m>
                <a:endParaRPr lang="en-SE" dirty="0">
                  <a:solidFill>
                    <a:schemeClr val="tx1"/>
                  </a:solidFill>
                </a:endParaRPr>
              </a:p>
              <a:p>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oMath>
                </a14:m>
                <a:r>
                  <a:rPr lang="en-US" dirty="0"/>
                  <a:t> proportional to error derivative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𝑒</m:t>
                        </m:r>
                      </m:e>
                    </m:acc>
                    <m:r>
                      <a:rPr lang="en-US" i="1" dirty="0">
                        <a:latin typeface="Cambria Math" panose="02040503050406030204" pitchFamily="18" charset="0"/>
                      </a:rPr>
                      <m:t>(</m:t>
                    </m:r>
                    <m:r>
                      <a:rPr lang="en-US" i="1" dirty="0">
                        <a:latin typeface="Cambria Math" panose="02040503050406030204" pitchFamily="18" charset="0"/>
                      </a:rPr>
                      <m:t>𝑡</m:t>
                    </m:r>
                    <m:r>
                      <a:rPr lang="en-US" i="1" dirty="0">
                        <a:latin typeface="Cambria Math" panose="02040503050406030204" pitchFamily="18" charset="0"/>
                      </a:rPr>
                      <m:t>)</m:t>
                    </m:r>
                  </m:oMath>
                </a14:m>
                <a:r>
                  <a:rPr lang="en-US" dirty="0"/>
                  <a:t> by factor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b="0" i="1" smtClean="0">
                            <a:latin typeface="Cambria Math" panose="02040503050406030204" pitchFamily="18" charset="0"/>
                          </a:rPr>
                          <m:t>𝑑</m:t>
                        </m:r>
                      </m:sub>
                    </m:sSub>
                  </m:oMath>
                </a14:m>
                <a:endParaRPr lang="en-US" dirty="0">
                  <a:solidFill>
                    <a:schemeClr val="tx1"/>
                  </a:solidFill>
                </a:endParaRPr>
              </a:p>
              <a:p>
                <a:r>
                  <a:rPr lang="en-US" dirty="0">
                    <a:solidFill>
                      <a:schemeClr val="tx1"/>
                    </a:solidFill>
                  </a:rPr>
                  <a:t>Increasing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𝑑</m:t>
                        </m:r>
                      </m:sub>
                    </m:sSub>
                  </m:oMath>
                </a14:m>
                <a:r>
                  <a:rPr lang="en-US" dirty="0">
                    <a:solidFill>
                      <a:schemeClr val="tx1"/>
                    </a:solidFill>
                  </a:rPr>
                  <a:t> leads to:</a:t>
                </a:r>
              </a:p>
              <a:p>
                <a:pPr lvl="1"/>
                <a:r>
                  <a:rPr lang="en-US" dirty="0">
                    <a:solidFill>
                      <a:schemeClr val="tx1"/>
                    </a:solidFill>
                  </a:rPr>
                  <a:t>Reduced overshoot</a:t>
                </a:r>
              </a:p>
              <a:p>
                <a:pPr lvl="1"/>
                <a:r>
                  <a:rPr lang="en-US" dirty="0">
                    <a:solidFill>
                      <a:schemeClr val="tx1"/>
                    </a:solidFill>
                  </a:rPr>
                  <a:t>Faster response </a:t>
                </a:r>
              </a:p>
              <a:p>
                <a:pPr lvl="1"/>
                <a:r>
                  <a:rPr lang="en-US" dirty="0">
                    <a:solidFill>
                      <a:schemeClr val="tx1"/>
                    </a:solidFill>
                  </a:rPr>
                  <a:t>Little effect on steady state</a:t>
                </a:r>
              </a:p>
              <a:p>
                <a:pPr lvl="1"/>
                <a:r>
                  <a:rPr lang="en-US" dirty="0">
                    <a:solidFill>
                      <a:schemeClr val="tx1"/>
                    </a:solidFill>
                  </a:rPr>
                  <a:t>More sensitive to measurement noise</a:t>
                </a:r>
                <a:endParaRPr lang="en-SE" dirty="0">
                  <a:solidFill>
                    <a:schemeClr val="tx1"/>
                  </a:solidFill>
                </a:endParaRPr>
              </a:p>
            </p:txBody>
          </p:sp>
        </mc:Choice>
        <mc:Fallback xmlns="">
          <p:sp>
            <p:nvSpPr>
              <p:cNvPr id="3" name="Content Placeholder 2">
                <a:extLst>
                  <a:ext uri="{FF2B5EF4-FFF2-40B4-BE49-F238E27FC236}">
                    <a16:creationId xmlns:a16="http://schemas.microsoft.com/office/drawing/2014/main" id="{2B556F9A-8047-66E5-069E-8D5D80EDD35E}"/>
                  </a:ext>
                </a:extLst>
              </p:cNvPr>
              <p:cNvSpPr>
                <a:spLocks noGrp="1" noRot="1" noChangeAspect="1" noMove="1" noResize="1" noEditPoints="1" noAdjustHandles="1" noChangeArrowheads="1" noChangeShapeType="1" noTextEdit="1"/>
              </p:cNvSpPr>
              <p:nvPr>
                <p:ph idx="1"/>
              </p:nvPr>
            </p:nvSpPr>
            <p:spPr>
              <a:xfrm>
                <a:off x="622738" y="1237593"/>
                <a:ext cx="6217167" cy="5194738"/>
              </a:xfrm>
              <a:blipFill>
                <a:blip r:embed="rId3"/>
                <a:stretch>
                  <a:fillRect l="-2255"/>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C0D86EE9-5213-B679-68C7-FFB87B55041A}"/>
              </a:ext>
            </a:extLst>
          </p:cNvPr>
          <p:cNvSpPr>
            <a:spLocks noGrp="1"/>
          </p:cNvSpPr>
          <p:nvPr>
            <p:ph type="sldNum" sz="quarter" idx="12"/>
          </p:nvPr>
        </p:nvSpPr>
        <p:spPr/>
        <p:txBody>
          <a:bodyPr/>
          <a:lstStyle/>
          <a:p>
            <a:fld id="{1F57BF9A-7B35-9447-9112-EAE7E91B4E99}" type="slidenum">
              <a:rPr lang="en-US" smtClean="0"/>
              <a:t>9</a:t>
            </a:fld>
            <a:endParaRPr lang="en-US"/>
          </a:p>
        </p:txBody>
      </p:sp>
      <p:pic>
        <p:nvPicPr>
          <p:cNvPr id="5" name="Picture 4">
            <a:extLst>
              <a:ext uri="{FF2B5EF4-FFF2-40B4-BE49-F238E27FC236}">
                <a16:creationId xmlns:a16="http://schemas.microsoft.com/office/drawing/2014/main" id="{FED72251-28F4-C234-DC72-7DBA0A2FA1FF}"/>
              </a:ext>
            </a:extLst>
          </p:cNvPr>
          <p:cNvPicPr>
            <a:picLocks noChangeAspect="1"/>
          </p:cNvPicPr>
          <p:nvPr/>
        </p:nvPicPr>
        <p:blipFill>
          <a:blip r:embed="rId4"/>
          <a:stretch>
            <a:fillRect/>
          </a:stretch>
        </p:blipFill>
        <p:spPr>
          <a:xfrm>
            <a:off x="7216921" y="4170398"/>
            <a:ext cx="4588547" cy="2515999"/>
          </a:xfrm>
          <a:prstGeom prst="rect">
            <a:avLst/>
          </a:prstGeom>
        </p:spPr>
      </p:pic>
      <p:pic>
        <p:nvPicPr>
          <p:cNvPr id="6" name="Picture 5">
            <a:extLst>
              <a:ext uri="{FF2B5EF4-FFF2-40B4-BE49-F238E27FC236}">
                <a16:creationId xmlns:a16="http://schemas.microsoft.com/office/drawing/2014/main" id="{0E0E6F2C-507E-80C5-31A2-078A336FB44B}"/>
              </a:ext>
            </a:extLst>
          </p:cNvPr>
          <p:cNvPicPr>
            <a:picLocks noChangeAspect="1"/>
          </p:cNvPicPr>
          <p:nvPr/>
        </p:nvPicPr>
        <p:blipFill>
          <a:blip r:embed="rId5"/>
          <a:stretch>
            <a:fillRect/>
          </a:stretch>
        </p:blipFill>
        <p:spPr>
          <a:xfrm>
            <a:off x="6988325" y="302663"/>
            <a:ext cx="4901917" cy="3871628"/>
          </a:xfrm>
          <a:prstGeom prst="rect">
            <a:avLst/>
          </a:prstGeom>
        </p:spPr>
      </p:pic>
    </p:spTree>
    <p:extLst>
      <p:ext uri="{BB962C8B-B14F-4D97-AF65-F5344CB8AC3E}">
        <p14:creationId xmlns:p14="http://schemas.microsoft.com/office/powerpoint/2010/main" val="966079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01AE5-C201-770F-1587-9C258B4E94E0}"/>
              </a:ext>
            </a:extLst>
          </p:cNvPr>
          <p:cNvSpPr>
            <a:spLocks noGrp="1"/>
          </p:cNvSpPr>
          <p:nvPr>
            <p:ph type="title"/>
          </p:nvPr>
        </p:nvSpPr>
        <p:spPr/>
        <p:txBody>
          <a:bodyPr/>
          <a:lstStyle/>
          <a:p>
            <a:r>
              <a:rPr lang="en-US" dirty="0"/>
              <a:t>Effects of PID Gains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ADB51D9-C498-3C3F-8A96-F00533DFDFC8}"/>
                  </a:ext>
                </a:extLst>
              </p:cNvPr>
              <p:cNvSpPr>
                <a:spLocks noGrp="1"/>
              </p:cNvSpPr>
              <p:nvPr>
                <p:ph idx="1"/>
              </p:nvPr>
            </p:nvSpPr>
            <p:spPr/>
            <p:txBody>
              <a:bodyPr/>
              <a:lstStyle/>
              <a:p>
                <a14:m>
                  <m:oMath xmlns:m="http://schemas.openxmlformats.org/officeDocument/2006/math">
                    <m:r>
                      <a:rPr lang="en-US" b="0" i="1" smtClean="0">
                        <a:solidFill>
                          <a:schemeClr val="tx1"/>
                        </a:solidFill>
                        <a:latin typeface="Cambria Math" panose="02040503050406030204" pitchFamily="18" charset="0"/>
                      </a:rPr>
                      <m:t>𝑢</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𝑝</m:t>
                        </m:r>
                      </m:sub>
                    </m:sSub>
                    <m:r>
                      <a:rPr lang="en-US" b="0" i="1" smtClean="0">
                        <a:solidFill>
                          <a:schemeClr val="tx1"/>
                        </a:solidFill>
                        <a:latin typeface="Cambria Math" panose="02040503050406030204" pitchFamily="18" charset="0"/>
                      </a:rPr>
                      <m:t>𝑒</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𝑖</m:t>
                        </m:r>
                      </m:sub>
                    </m:sSub>
                    <m:nary>
                      <m:naryPr>
                        <m:ctrlPr>
                          <a:rPr lang="en-US" b="0" i="1" smtClean="0">
                            <a:solidFill>
                              <a:schemeClr val="tx1"/>
                            </a:solidFill>
                            <a:latin typeface="Cambria Math" panose="02040503050406030204" pitchFamily="18" charset="0"/>
                          </a:rPr>
                        </m:ctrlPr>
                      </m:naryPr>
                      <m:sub>
                        <m:r>
                          <m:rPr>
                            <m:brk m:alnAt="23"/>
                          </m:rPr>
                          <a:rPr lang="en-US" b="0" i="1" smtClean="0">
                            <a:solidFill>
                              <a:schemeClr val="tx1"/>
                            </a:solidFill>
                            <a:latin typeface="Cambria Math" panose="02040503050406030204" pitchFamily="18" charset="0"/>
                          </a:rPr>
                          <m:t>0</m:t>
                        </m:r>
                      </m:sub>
                      <m:sup>
                        <m:r>
                          <a:rPr lang="en-US" b="0" i="1" smtClean="0">
                            <a:solidFill>
                              <a:schemeClr val="tx1"/>
                            </a:solidFill>
                            <a:latin typeface="Cambria Math" panose="02040503050406030204" pitchFamily="18" charset="0"/>
                          </a:rPr>
                          <m:t>𝑡</m:t>
                        </m:r>
                      </m:sup>
                      <m:e>
                        <m:r>
                          <a:rPr lang="en-US" b="0" i="1" smtClean="0">
                            <a:solidFill>
                              <a:schemeClr val="tx1"/>
                            </a:solidFill>
                            <a:latin typeface="Cambria Math" panose="02040503050406030204" pitchFamily="18" charset="0"/>
                          </a:rPr>
                          <m:t>𝑒</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𝜏</m:t>
                            </m:r>
                          </m:e>
                        </m:d>
                        <m:r>
                          <a:rPr lang="en-US" b="0" i="1" smtClean="0">
                            <a:solidFill>
                              <a:schemeClr val="tx1"/>
                            </a:solidFill>
                            <a:latin typeface="Cambria Math" panose="02040503050406030204" pitchFamily="18" charset="0"/>
                          </a:rPr>
                          <m:t>𝑑</m:t>
                        </m:r>
                        <m:r>
                          <a:rPr lang="en-US" i="1">
                            <a:solidFill>
                              <a:schemeClr val="tx1"/>
                            </a:solidFill>
                            <a:latin typeface="Cambria Math" panose="02040503050406030204" pitchFamily="18" charset="0"/>
                          </a:rPr>
                          <m:t>𝜏</m:t>
                        </m:r>
                      </m:e>
                    </m:nary>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𝐾</m:t>
                        </m:r>
                      </m:e>
                      <m:sub>
                        <m:r>
                          <a:rPr lang="en-US" b="0" i="1" smtClean="0">
                            <a:solidFill>
                              <a:schemeClr val="tx1"/>
                            </a:solidFill>
                            <a:latin typeface="Cambria Math" panose="02040503050406030204" pitchFamily="18" charset="0"/>
                          </a:rPr>
                          <m:t>𝑑</m:t>
                        </m:r>
                      </m:sub>
                    </m:sSub>
                    <m:acc>
                      <m:accPr>
                        <m:chr m:val="̇"/>
                        <m:ctrlPr>
                          <a:rPr lang="en-US" b="0" i="1" smtClean="0">
                            <a:solidFill>
                              <a:schemeClr val="tx1"/>
                            </a:solidFill>
                            <a:latin typeface="Cambria Math" panose="02040503050406030204" pitchFamily="18" charset="0"/>
                          </a:rPr>
                        </m:ctrlPr>
                      </m:accPr>
                      <m:e>
                        <m:r>
                          <a:rPr lang="en-US" b="0" i="1" smtClean="0">
                            <a:solidFill>
                              <a:schemeClr val="tx1"/>
                            </a:solidFill>
                            <a:latin typeface="Cambria Math" panose="02040503050406030204" pitchFamily="18" charset="0"/>
                          </a:rPr>
                          <m:t>𝑒</m:t>
                        </m:r>
                      </m:e>
                    </m:acc>
                    <m:r>
                      <a:rPr lang="en-US" b="0"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𝑡</m:t>
                    </m:r>
                    <m:r>
                      <a:rPr lang="en-US" b="0" i="1" dirty="0" smtClean="0">
                        <a:solidFill>
                          <a:schemeClr val="tx1"/>
                        </a:solidFill>
                        <a:latin typeface="Cambria Math" panose="02040503050406030204" pitchFamily="18" charset="0"/>
                      </a:rPr>
                      <m:t>)</m:t>
                    </m:r>
                  </m:oMath>
                </a14:m>
                <a:endParaRPr lang="en-SE" dirty="0">
                  <a:solidFill>
                    <a:schemeClr val="tx1"/>
                  </a:solidFill>
                </a:endParaRPr>
              </a:p>
            </p:txBody>
          </p:sp>
        </mc:Choice>
        <mc:Fallback xmlns="">
          <p:sp>
            <p:nvSpPr>
              <p:cNvPr id="3" name="Content Placeholder 2">
                <a:extLst>
                  <a:ext uri="{FF2B5EF4-FFF2-40B4-BE49-F238E27FC236}">
                    <a16:creationId xmlns:a16="http://schemas.microsoft.com/office/drawing/2014/main" id="{2ADB51D9-C498-3C3F-8A96-F00533DFDFC8}"/>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90A8A8A5-5ED6-F974-D38B-5447CB25E989}"/>
              </a:ext>
            </a:extLst>
          </p:cNvPr>
          <p:cNvSpPr>
            <a:spLocks noGrp="1"/>
          </p:cNvSpPr>
          <p:nvPr>
            <p:ph type="sldNum" sz="quarter" idx="12"/>
          </p:nvPr>
        </p:nvSpPr>
        <p:spPr/>
        <p:txBody>
          <a:bodyPr/>
          <a:lstStyle/>
          <a:p>
            <a:fld id="{1F57BF9A-7B35-9447-9112-EAE7E91B4E99}" type="slidenum">
              <a:rPr lang="en-US" smtClean="0"/>
              <a:t>10</a:t>
            </a:fld>
            <a:endParaRPr lang="en-US"/>
          </a:p>
        </p:txBody>
      </p:sp>
      <mc:AlternateContent xmlns:mc="http://schemas.openxmlformats.org/markup-compatibility/2006">
        <mc:Choice xmlns:a14="http://schemas.microsoft.com/office/drawing/2010/main" Requires="a14">
          <p:graphicFrame>
            <p:nvGraphicFramePr>
              <p:cNvPr id="5" name="Table 6">
                <a:extLst>
                  <a:ext uri="{FF2B5EF4-FFF2-40B4-BE49-F238E27FC236}">
                    <a16:creationId xmlns:a16="http://schemas.microsoft.com/office/drawing/2014/main" id="{60AB60F2-99F9-9C25-9BE5-A8DB7DD3A68B}"/>
                  </a:ext>
                </a:extLst>
              </p:cNvPr>
              <p:cNvGraphicFramePr>
                <a:graphicFrameLocks/>
              </p:cNvGraphicFramePr>
              <p:nvPr>
                <p:extLst>
                  <p:ext uri="{D42A27DB-BD31-4B8C-83A1-F6EECF244321}">
                    <p14:modId xmlns:p14="http://schemas.microsoft.com/office/powerpoint/2010/main" val="1327523545"/>
                  </p:ext>
                </p:extLst>
              </p:nvPr>
            </p:nvGraphicFramePr>
            <p:xfrm>
              <a:off x="160817" y="2245523"/>
              <a:ext cx="7865585" cy="3178878"/>
            </p:xfrm>
            <a:graphic>
              <a:graphicData uri="http://schemas.openxmlformats.org/drawingml/2006/table">
                <a:tbl>
                  <a:tblPr firstRow="1" bandRow="1">
                    <a:tableStyleId>{5C22544A-7EE6-4342-B048-85BDC9FD1C3A}</a:tableStyleId>
                  </a:tblPr>
                  <a:tblGrid>
                    <a:gridCol w="1722412">
                      <a:extLst>
                        <a:ext uri="{9D8B030D-6E8A-4147-A177-3AD203B41FA5}">
                          <a16:colId xmlns:a16="http://schemas.microsoft.com/office/drawing/2014/main" val="3274332866"/>
                        </a:ext>
                      </a:extLst>
                    </a:gridCol>
                    <a:gridCol w="1423822">
                      <a:extLst>
                        <a:ext uri="{9D8B030D-6E8A-4147-A177-3AD203B41FA5}">
                          <a16:colId xmlns:a16="http://schemas.microsoft.com/office/drawing/2014/main" val="534315537"/>
                        </a:ext>
                      </a:extLst>
                    </a:gridCol>
                    <a:gridCol w="1573117">
                      <a:extLst>
                        <a:ext uri="{9D8B030D-6E8A-4147-A177-3AD203B41FA5}">
                          <a16:colId xmlns:a16="http://schemas.microsoft.com/office/drawing/2014/main" val="3255375722"/>
                        </a:ext>
                      </a:extLst>
                    </a:gridCol>
                    <a:gridCol w="1573117">
                      <a:extLst>
                        <a:ext uri="{9D8B030D-6E8A-4147-A177-3AD203B41FA5}">
                          <a16:colId xmlns:a16="http://schemas.microsoft.com/office/drawing/2014/main" val="771108352"/>
                        </a:ext>
                      </a:extLst>
                    </a:gridCol>
                    <a:gridCol w="1573117">
                      <a:extLst>
                        <a:ext uri="{9D8B030D-6E8A-4147-A177-3AD203B41FA5}">
                          <a16:colId xmlns:a16="http://schemas.microsoft.com/office/drawing/2014/main" val="1485842654"/>
                        </a:ext>
                      </a:extLst>
                    </a:gridCol>
                  </a:tblGrid>
                  <a:tr h="703716">
                    <a:tc>
                      <a:txBody>
                        <a:bodyPr/>
                        <a:lstStyle/>
                        <a:p>
                          <a:r>
                            <a:rPr lang="en-US" sz="2000" b="1" dirty="0">
                              <a:solidFill>
                                <a:schemeClr val="tx1"/>
                              </a:solidFill>
                            </a:rPr>
                            <a:t>Closed-Loop Response</a:t>
                          </a:r>
                          <a:endParaRPr lang="en-SE" sz="2000" b="1" dirty="0">
                            <a:solidFill>
                              <a:schemeClr val="tx1"/>
                            </a:solidFill>
                          </a:endParaRPr>
                        </a:p>
                      </a:txBody>
                      <a:tcPr/>
                    </a:tc>
                    <a:tc>
                      <a:txBody>
                        <a:bodyPr/>
                        <a:lstStyle/>
                        <a:p>
                          <a:r>
                            <a:rPr lang="en-US" sz="2000" b="1" dirty="0">
                              <a:solidFill>
                                <a:schemeClr val="tx1"/>
                              </a:solidFill>
                            </a:rPr>
                            <a:t>Rise Time</a:t>
                          </a:r>
                          <a:endParaRPr lang="en-SE" sz="2000" b="1" dirty="0">
                            <a:solidFill>
                              <a:schemeClr val="tx1"/>
                            </a:solidFill>
                          </a:endParaRPr>
                        </a:p>
                      </a:txBody>
                      <a:tcPr/>
                    </a:tc>
                    <a:tc>
                      <a:txBody>
                        <a:bodyPr/>
                        <a:lstStyle/>
                        <a:p>
                          <a:r>
                            <a:rPr lang="en-US" sz="2000" b="1" dirty="0">
                              <a:solidFill>
                                <a:schemeClr val="tx1"/>
                              </a:solidFill>
                            </a:rPr>
                            <a:t>Overshoot</a:t>
                          </a:r>
                          <a:endParaRPr lang="en-SE" sz="2000" b="1" dirty="0">
                            <a:solidFill>
                              <a:schemeClr val="tx1"/>
                            </a:solidFill>
                          </a:endParaRPr>
                        </a:p>
                      </a:txBody>
                      <a:tcPr/>
                    </a:tc>
                    <a:tc>
                      <a:txBody>
                        <a:bodyPr/>
                        <a:lstStyle/>
                        <a:p>
                          <a:r>
                            <a:rPr lang="en-US" sz="2000" b="1" dirty="0">
                              <a:solidFill>
                                <a:schemeClr val="tx1"/>
                              </a:solidFill>
                            </a:rPr>
                            <a:t>Settling Time</a:t>
                          </a:r>
                          <a:endParaRPr lang="en-SE" sz="2000" b="1" dirty="0">
                            <a:solidFill>
                              <a:schemeClr val="tx1"/>
                            </a:solidFill>
                          </a:endParaRPr>
                        </a:p>
                      </a:txBody>
                      <a:tcPr/>
                    </a:tc>
                    <a:tc>
                      <a:txBody>
                        <a:bodyPr/>
                        <a:lstStyle/>
                        <a:p>
                          <a:r>
                            <a:rPr lang="en-US" sz="2000" b="1" dirty="0">
                              <a:solidFill>
                                <a:schemeClr val="tx1"/>
                              </a:solidFill>
                            </a:rPr>
                            <a:t>Steady State Error</a:t>
                          </a:r>
                          <a:endParaRPr lang="en-SE" sz="2000" b="1" dirty="0">
                            <a:solidFill>
                              <a:schemeClr val="tx1"/>
                            </a:solidFill>
                          </a:endParaRPr>
                        </a:p>
                      </a:txBody>
                      <a:tcPr/>
                    </a:tc>
                    <a:extLst>
                      <a:ext uri="{0D108BD9-81ED-4DB2-BD59-A6C34878D82A}">
                        <a16:rowId xmlns:a16="http://schemas.microsoft.com/office/drawing/2014/main" val="962676007"/>
                      </a:ext>
                    </a:extLst>
                  </a:tr>
                  <a:tr h="826101">
                    <a:tc>
                      <a:txBody>
                        <a:bodyPr/>
                        <a:lstStyle/>
                        <a:p>
                          <a:r>
                            <a:rPr lang="en-US" sz="2400" dirty="0"/>
                            <a:t>Increase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𝐾</m:t>
                                  </m:r>
                                </m:e>
                                <m:sub>
                                  <m:r>
                                    <a:rPr lang="en-US" sz="2400" b="0" i="1" smtClean="0">
                                      <a:latin typeface="Cambria Math" panose="02040503050406030204" pitchFamily="18" charset="0"/>
                                    </a:rPr>
                                    <m:t>𝑝</m:t>
                                  </m:r>
                                </m:sub>
                              </m:sSub>
                            </m:oMath>
                          </a14:m>
                          <a:endParaRPr lang="en-SE" sz="2400" dirty="0"/>
                        </a:p>
                      </a:txBody>
                      <a:tcPr/>
                    </a:tc>
                    <a:tc>
                      <a:txBody>
                        <a:bodyPr/>
                        <a:lstStyle/>
                        <a:p>
                          <a:r>
                            <a:rPr lang="en-US" sz="2400" dirty="0"/>
                            <a:t>Decrease</a:t>
                          </a:r>
                          <a:endParaRPr lang="en-SE" sz="2400" dirty="0"/>
                        </a:p>
                      </a:txBody>
                      <a:tcPr/>
                    </a:tc>
                    <a:tc>
                      <a:txBody>
                        <a:bodyPr/>
                        <a:lstStyle/>
                        <a:p>
                          <a:r>
                            <a:rPr lang="en-US" sz="2400" dirty="0"/>
                            <a:t>Increase</a:t>
                          </a:r>
                          <a:endParaRPr lang="en-SE" sz="2400" dirty="0"/>
                        </a:p>
                      </a:txBody>
                      <a:tcPr/>
                    </a:tc>
                    <a:tc>
                      <a:txBody>
                        <a:bodyPr/>
                        <a:lstStyle/>
                        <a:p>
                          <a:r>
                            <a:rPr lang="en-US" sz="2400" dirty="0"/>
                            <a:t>Small increase</a:t>
                          </a:r>
                          <a:endParaRPr lang="en-SE" sz="2400" dirty="0"/>
                        </a:p>
                      </a:txBody>
                      <a:tcPr/>
                    </a:tc>
                    <a:tc>
                      <a:txBody>
                        <a:bodyPr/>
                        <a:lstStyle/>
                        <a:p>
                          <a:r>
                            <a:rPr lang="en-US" sz="2400" dirty="0"/>
                            <a:t>Decrease</a:t>
                          </a:r>
                          <a:endParaRPr lang="en-SE" sz="2400" dirty="0"/>
                        </a:p>
                      </a:txBody>
                      <a:tcPr/>
                    </a:tc>
                    <a:extLst>
                      <a:ext uri="{0D108BD9-81ED-4DB2-BD59-A6C34878D82A}">
                        <a16:rowId xmlns:a16="http://schemas.microsoft.com/office/drawing/2014/main" val="4129286159"/>
                      </a:ext>
                    </a:extLst>
                  </a:tr>
                  <a:tr h="458945">
                    <a:tc>
                      <a:txBody>
                        <a:bodyPr/>
                        <a:lstStyle/>
                        <a:p>
                          <a:r>
                            <a:rPr lang="en-US" sz="2400" dirty="0"/>
                            <a:t>Increase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𝐾</m:t>
                                  </m:r>
                                </m:e>
                                <m:sub>
                                  <m:r>
                                    <a:rPr lang="en-US" sz="2400" b="0" i="1" smtClean="0">
                                      <a:latin typeface="Cambria Math" panose="02040503050406030204" pitchFamily="18" charset="0"/>
                                    </a:rPr>
                                    <m:t>𝑖</m:t>
                                  </m:r>
                                </m:sub>
                              </m:sSub>
                            </m:oMath>
                          </a14:m>
                          <a:endParaRPr lang="en-SE" sz="2400" dirty="0"/>
                        </a:p>
                      </a:txBody>
                      <a:tcPr/>
                    </a:tc>
                    <a:tc>
                      <a:txBody>
                        <a:bodyPr/>
                        <a:lstStyle/>
                        <a:p>
                          <a:r>
                            <a:rPr lang="en-US" sz="2400" dirty="0"/>
                            <a:t>Small</a:t>
                          </a:r>
                        </a:p>
                        <a:p>
                          <a:r>
                            <a:rPr lang="en-US" sz="2400" dirty="0"/>
                            <a:t>decrease</a:t>
                          </a:r>
                          <a:endParaRPr lang="en-SE" sz="2400" dirty="0"/>
                        </a:p>
                      </a:txBody>
                      <a:tcPr/>
                    </a:tc>
                    <a:tc>
                      <a:txBody>
                        <a:bodyPr/>
                        <a:lstStyle/>
                        <a:p>
                          <a:r>
                            <a:rPr lang="en-US" sz="2400" dirty="0"/>
                            <a:t>Increase</a:t>
                          </a:r>
                          <a:endParaRPr lang="en-SE" sz="2400" dirty="0"/>
                        </a:p>
                      </a:txBody>
                      <a:tcPr/>
                    </a:tc>
                    <a:tc>
                      <a:txBody>
                        <a:bodyPr/>
                        <a:lstStyle/>
                        <a:p>
                          <a:r>
                            <a:rPr lang="en-US" sz="2400" dirty="0"/>
                            <a:t>Increase</a:t>
                          </a:r>
                          <a:endParaRPr lang="en-SE" sz="2400" dirty="0"/>
                        </a:p>
                      </a:txBody>
                      <a:tcPr/>
                    </a:tc>
                    <a:tc>
                      <a:txBody>
                        <a:bodyPr/>
                        <a:lstStyle/>
                        <a:p>
                          <a:r>
                            <a:rPr lang="en-US" sz="2400" dirty="0"/>
                            <a:t>Large</a:t>
                          </a:r>
                        </a:p>
                        <a:p>
                          <a:r>
                            <a:rPr lang="en-US" sz="2400" dirty="0"/>
                            <a:t>decrease</a:t>
                          </a:r>
                          <a:endParaRPr lang="en-SE" sz="2400" dirty="0"/>
                        </a:p>
                      </a:txBody>
                      <a:tcPr/>
                    </a:tc>
                    <a:extLst>
                      <a:ext uri="{0D108BD9-81ED-4DB2-BD59-A6C34878D82A}">
                        <a16:rowId xmlns:a16="http://schemas.microsoft.com/office/drawing/2014/main" val="99543511"/>
                      </a:ext>
                    </a:extLst>
                  </a:tr>
                  <a:tr h="826101">
                    <a:tc>
                      <a:txBody>
                        <a:bodyPr/>
                        <a:lstStyle/>
                        <a:p>
                          <a:r>
                            <a:rPr lang="en-US" sz="2400" dirty="0"/>
                            <a:t>Increase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𝐾</m:t>
                                  </m:r>
                                </m:e>
                                <m:sub>
                                  <m:r>
                                    <a:rPr lang="en-US" sz="2400" b="0" i="1" smtClean="0">
                                      <a:latin typeface="Cambria Math" panose="02040503050406030204" pitchFamily="18" charset="0"/>
                                    </a:rPr>
                                    <m:t>𝑑</m:t>
                                  </m:r>
                                </m:sub>
                              </m:sSub>
                            </m:oMath>
                          </a14:m>
                          <a:endParaRPr lang="en-SE" sz="2400" dirty="0"/>
                        </a:p>
                      </a:txBody>
                      <a:tcPr/>
                    </a:tc>
                    <a:tc>
                      <a:txBody>
                        <a:bodyPr/>
                        <a:lstStyle/>
                        <a:p>
                          <a:r>
                            <a:rPr lang="en-US" sz="2400" dirty="0"/>
                            <a:t>Small decrease</a:t>
                          </a:r>
                          <a:endParaRPr lang="en-SE" sz="2400" dirty="0"/>
                        </a:p>
                      </a:txBody>
                      <a:tcPr/>
                    </a:tc>
                    <a:tc>
                      <a:txBody>
                        <a:bodyPr/>
                        <a:lstStyle/>
                        <a:p>
                          <a:r>
                            <a:rPr lang="en-US" sz="2400" dirty="0"/>
                            <a:t>Decrease</a:t>
                          </a:r>
                          <a:endParaRPr lang="en-SE" sz="2400" dirty="0"/>
                        </a:p>
                      </a:txBody>
                      <a:tcPr/>
                    </a:tc>
                    <a:tc>
                      <a:txBody>
                        <a:bodyPr/>
                        <a:lstStyle/>
                        <a:p>
                          <a:r>
                            <a:rPr lang="en-US" sz="2400" dirty="0"/>
                            <a:t>Decrease</a:t>
                          </a:r>
                          <a:endParaRPr lang="en-SE" sz="2400" dirty="0"/>
                        </a:p>
                      </a:txBody>
                      <a:tcPr/>
                    </a:tc>
                    <a:tc>
                      <a:txBody>
                        <a:bodyPr/>
                        <a:lstStyle/>
                        <a:p>
                          <a:r>
                            <a:rPr lang="en-US" sz="2400" dirty="0"/>
                            <a:t>Minor change</a:t>
                          </a:r>
                          <a:endParaRPr lang="en-SE" sz="2400" dirty="0"/>
                        </a:p>
                      </a:txBody>
                      <a:tcPr/>
                    </a:tc>
                    <a:extLst>
                      <a:ext uri="{0D108BD9-81ED-4DB2-BD59-A6C34878D82A}">
                        <a16:rowId xmlns:a16="http://schemas.microsoft.com/office/drawing/2014/main" val="672490871"/>
                      </a:ext>
                    </a:extLst>
                  </a:tr>
                </a:tbl>
              </a:graphicData>
            </a:graphic>
          </p:graphicFrame>
        </mc:Choice>
        <mc:Fallback>
          <p:graphicFrame>
            <p:nvGraphicFramePr>
              <p:cNvPr id="5" name="Table 6">
                <a:extLst>
                  <a:ext uri="{FF2B5EF4-FFF2-40B4-BE49-F238E27FC236}">
                    <a16:creationId xmlns:a16="http://schemas.microsoft.com/office/drawing/2014/main" id="{60AB60F2-99F9-9C25-9BE5-A8DB7DD3A68B}"/>
                  </a:ext>
                </a:extLst>
              </p:cNvPr>
              <p:cNvGraphicFramePr>
                <a:graphicFrameLocks/>
              </p:cNvGraphicFramePr>
              <p:nvPr>
                <p:extLst>
                  <p:ext uri="{D42A27DB-BD31-4B8C-83A1-F6EECF244321}">
                    <p14:modId xmlns:p14="http://schemas.microsoft.com/office/powerpoint/2010/main" val="1327523545"/>
                  </p:ext>
                </p:extLst>
              </p:nvPr>
            </p:nvGraphicFramePr>
            <p:xfrm>
              <a:off x="160817" y="2245523"/>
              <a:ext cx="7865585" cy="3178878"/>
            </p:xfrm>
            <a:graphic>
              <a:graphicData uri="http://schemas.openxmlformats.org/drawingml/2006/table">
                <a:tbl>
                  <a:tblPr firstRow="1" bandRow="1">
                    <a:tableStyleId>{5C22544A-7EE6-4342-B048-85BDC9FD1C3A}</a:tableStyleId>
                  </a:tblPr>
                  <a:tblGrid>
                    <a:gridCol w="1722412">
                      <a:extLst>
                        <a:ext uri="{9D8B030D-6E8A-4147-A177-3AD203B41FA5}">
                          <a16:colId xmlns:a16="http://schemas.microsoft.com/office/drawing/2014/main" val="3274332866"/>
                        </a:ext>
                      </a:extLst>
                    </a:gridCol>
                    <a:gridCol w="1423822">
                      <a:extLst>
                        <a:ext uri="{9D8B030D-6E8A-4147-A177-3AD203B41FA5}">
                          <a16:colId xmlns:a16="http://schemas.microsoft.com/office/drawing/2014/main" val="534315537"/>
                        </a:ext>
                      </a:extLst>
                    </a:gridCol>
                    <a:gridCol w="1573117">
                      <a:extLst>
                        <a:ext uri="{9D8B030D-6E8A-4147-A177-3AD203B41FA5}">
                          <a16:colId xmlns:a16="http://schemas.microsoft.com/office/drawing/2014/main" val="3255375722"/>
                        </a:ext>
                      </a:extLst>
                    </a:gridCol>
                    <a:gridCol w="1573117">
                      <a:extLst>
                        <a:ext uri="{9D8B030D-6E8A-4147-A177-3AD203B41FA5}">
                          <a16:colId xmlns:a16="http://schemas.microsoft.com/office/drawing/2014/main" val="771108352"/>
                        </a:ext>
                      </a:extLst>
                    </a:gridCol>
                    <a:gridCol w="1573117">
                      <a:extLst>
                        <a:ext uri="{9D8B030D-6E8A-4147-A177-3AD203B41FA5}">
                          <a16:colId xmlns:a16="http://schemas.microsoft.com/office/drawing/2014/main" val="1485842654"/>
                        </a:ext>
                      </a:extLst>
                    </a:gridCol>
                  </a:tblGrid>
                  <a:tr h="703716">
                    <a:tc>
                      <a:txBody>
                        <a:bodyPr/>
                        <a:lstStyle/>
                        <a:p>
                          <a:r>
                            <a:rPr lang="en-US" sz="2000" b="1" dirty="0">
                              <a:solidFill>
                                <a:schemeClr val="tx1"/>
                              </a:solidFill>
                            </a:rPr>
                            <a:t>Closed-Loop Response</a:t>
                          </a:r>
                          <a:endParaRPr lang="en-SE" sz="2000" b="1" dirty="0">
                            <a:solidFill>
                              <a:schemeClr val="tx1"/>
                            </a:solidFill>
                          </a:endParaRPr>
                        </a:p>
                      </a:txBody>
                      <a:tcPr/>
                    </a:tc>
                    <a:tc>
                      <a:txBody>
                        <a:bodyPr/>
                        <a:lstStyle/>
                        <a:p>
                          <a:r>
                            <a:rPr lang="en-US" sz="2000" b="1" dirty="0">
                              <a:solidFill>
                                <a:schemeClr val="tx1"/>
                              </a:solidFill>
                            </a:rPr>
                            <a:t>Rise Time</a:t>
                          </a:r>
                          <a:endParaRPr lang="en-SE" sz="2000" b="1" dirty="0">
                            <a:solidFill>
                              <a:schemeClr val="tx1"/>
                            </a:solidFill>
                          </a:endParaRPr>
                        </a:p>
                      </a:txBody>
                      <a:tcPr/>
                    </a:tc>
                    <a:tc>
                      <a:txBody>
                        <a:bodyPr/>
                        <a:lstStyle/>
                        <a:p>
                          <a:r>
                            <a:rPr lang="en-US" sz="2000" b="1" dirty="0">
                              <a:solidFill>
                                <a:schemeClr val="tx1"/>
                              </a:solidFill>
                            </a:rPr>
                            <a:t>Overshoot</a:t>
                          </a:r>
                          <a:endParaRPr lang="en-SE" sz="2000" b="1" dirty="0">
                            <a:solidFill>
                              <a:schemeClr val="tx1"/>
                            </a:solidFill>
                          </a:endParaRPr>
                        </a:p>
                      </a:txBody>
                      <a:tcPr/>
                    </a:tc>
                    <a:tc>
                      <a:txBody>
                        <a:bodyPr/>
                        <a:lstStyle/>
                        <a:p>
                          <a:r>
                            <a:rPr lang="en-US" sz="2000" b="1" dirty="0">
                              <a:solidFill>
                                <a:schemeClr val="tx1"/>
                              </a:solidFill>
                            </a:rPr>
                            <a:t>Settling Time</a:t>
                          </a:r>
                          <a:endParaRPr lang="en-SE" sz="2000" b="1" dirty="0">
                            <a:solidFill>
                              <a:schemeClr val="tx1"/>
                            </a:solidFill>
                          </a:endParaRPr>
                        </a:p>
                      </a:txBody>
                      <a:tcPr/>
                    </a:tc>
                    <a:tc>
                      <a:txBody>
                        <a:bodyPr/>
                        <a:lstStyle/>
                        <a:p>
                          <a:r>
                            <a:rPr lang="en-US" sz="2000" b="1" dirty="0">
                              <a:solidFill>
                                <a:schemeClr val="tx1"/>
                              </a:solidFill>
                            </a:rPr>
                            <a:t>Steady State Error</a:t>
                          </a:r>
                          <a:endParaRPr lang="en-SE" sz="2000" b="1" dirty="0">
                            <a:solidFill>
                              <a:schemeClr val="tx1"/>
                            </a:solidFill>
                          </a:endParaRPr>
                        </a:p>
                      </a:txBody>
                      <a:tcPr/>
                    </a:tc>
                    <a:extLst>
                      <a:ext uri="{0D108BD9-81ED-4DB2-BD59-A6C34878D82A}">
                        <a16:rowId xmlns:a16="http://schemas.microsoft.com/office/drawing/2014/main" val="962676007"/>
                      </a:ext>
                    </a:extLst>
                  </a:tr>
                  <a:tr h="826101">
                    <a:tc>
                      <a:txBody>
                        <a:bodyPr/>
                        <a:lstStyle/>
                        <a:p>
                          <a:endParaRPr lang="zh-CN"/>
                        </a:p>
                      </a:txBody>
                      <a:tcPr>
                        <a:blipFill>
                          <a:blip r:embed="rId3"/>
                          <a:stretch>
                            <a:fillRect l="-353" t="-89630" r="-357597" b="-217037"/>
                          </a:stretch>
                        </a:blipFill>
                      </a:tcPr>
                    </a:tc>
                    <a:tc>
                      <a:txBody>
                        <a:bodyPr/>
                        <a:lstStyle/>
                        <a:p>
                          <a:r>
                            <a:rPr lang="en-US" sz="2400" dirty="0"/>
                            <a:t>Decrease</a:t>
                          </a:r>
                          <a:endParaRPr lang="en-SE" sz="2400" dirty="0"/>
                        </a:p>
                      </a:txBody>
                      <a:tcPr/>
                    </a:tc>
                    <a:tc>
                      <a:txBody>
                        <a:bodyPr/>
                        <a:lstStyle/>
                        <a:p>
                          <a:r>
                            <a:rPr lang="en-US" sz="2400" dirty="0"/>
                            <a:t>Increase</a:t>
                          </a:r>
                          <a:endParaRPr lang="en-SE" sz="2400" dirty="0"/>
                        </a:p>
                      </a:txBody>
                      <a:tcPr/>
                    </a:tc>
                    <a:tc>
                      <a:txBody>
                        <a:bodyPr/>
                        <a:lstStyle/>
                        <a:p>
                          <a:r>
                            <a:rPr lang="en-US" sz="2400" dirty="0"/>
                            <a:t>Small increase</a:t>
                          </a:r>
                          <a:endParaRPr lang="en-SE" sz="2400" dirty="0"/>
                        </a:p>
                      </a:txBody>
                      <a:tcPr/>
                    </a:tc>
                    <a:tc>
                      <a:txBody>
                        <a:bodyPr/>
                        <a:lstStyle/>
                        <a:p>
                          <a:r>
                            <a:rPr lang="en-US" sz="2400" dirty="0"/>
                            <a:t>Decrease</a:t>
                          </a:r>
                          <a:endParaRPr lang="en-SE" sz="2400" dirty="0"/>
                        </a:p>
                      </a:txBody>
                      <a:tcPr/>
                    </a:tc>
                    <a:extLst>
                      <a:ext uri="{0D108BD9-81ED-4DB2-BD59-A6C34878D82A}">
                        <a16:rowId xmlns:a16="http://schemas.microsoft.com/office/drawing/2014/main" val="4129286159"/>
                      </a:ext>
                    </a:extLst>
                  </a:tr>
                  <a:tr h="822960">
                    <a:tc>
                      <a:txBody>
                        <a:bodyPr/>
                        <a:lstStyle/>
                        <a:p>
                          <a:endParaRPr lang="zh-CN"/>
                        </a:p>
                      </a:txBody>
                      <a:tcPr>
                        <a:blipFill>
                          <a:blip r:embed="rId3"/>
                          <a:stretch>
                            <a:fillRect l="-353" t="-189630" r="-357597" b="-117037"/>
                          </a:stretch>
                        </a:blipFill>
                      </a:tcPr>
                    </a:tc>
                    <a:tc>
                      <a:txBody>
                        <a:bodyPr/>
                        <a:lstStyle/>
                        <a:p>
                          <a:r>
                            <a:rPr lang="en-US" sz="2400" dirty="0"/>
                            <a:t>Small</a:t>
                          </a:r>
                        </a:p>
                        <a:p>
                          <a:r>
                            <a:rPr lang="en-US" sz="2400" dirty="0"/>
                            <a:t>decrease</a:t>
                          </a:r>
                          <a:endParaRPr lang="en-SE" sz="2400" dirty="0"/>
                        </a:p>
                      </a:txBody>
                      <a:tcPr/>
                    </a:tc>
                    <a:tc>
                      <a:txBody>
                        <a:bodyPr/>
                        <a:lstStyle/>
                        <a:p>
                          <a:r>
                            <a:rPr lang="en-US" sz="2400" dirty="0"/>
                            <a:t>Increase</a:t>
                          </a:r>
                          <a:endParaRPr lang="en-SE" sz="2400" dirty="0"/>
                        </a:p>
                      </a:txBody>
                      <a:tcPr/>
                    </a:tc>
                    <a:tc>
                      <a:txBody>
                        <a:bodyPr/>
                        <a:lstStyle/>
                        <a:p>
                          <a:r>
                            <a:rPr lang="en-US" sz="2400" dirty="0"/>
                            <a:t>Increase</a:t>
                          </a:r>
                          <a:endParaRPr lang="en-SE" sz="2400" dirty="0"/>
                        </a:p>
                      </a:txBody>
                      <a:tcPr/>
                    </a:tc>
                    <a:tc>
                      <a:txBody>
                        <a:bodyPr/>
                        <a:lstStyle/>
                        <a:p>
                          <a:r>
                            <a:rPr lang="en-US" sz="2400" dirty="0"/>
                            <a:t>Large</a:t>
                          </a:r>
                        </a:p>
                        <a:p>
                          <a:r>
                            <a:rPr lang="en-US" sz="2400" dirty="0"/>
                            <a:t>decrease</a:t>
                          </a:r>
                          <a:endParaRPr lang="en-SE" sz="2400" dirty="0"/>
                        </a:p>
                      </a:txBody>
                      <a:tcPr/>
                    </a:tc>
                    <a:extLst>
                      <a:ext uri="{0D108BD9-81ED-4DB2-BD59-A6C34878D82A}">
                        <a16:rowId xmlns:a16="http://schemas.microsoft.com/office/drawing/2014/main" val="99543511"/>
                      </a:ext>
                    </a:extLst>
                  </a:tr>
                  <a:tr h="826101">
                    <a:tc>
                      <a:txBody>
                        <a:bodyPr/>
                        <a:lstStyle/>
                        <a:p>
                          <a:endParaRPr lang="zh-CN"/>
                        </a:p>
                      </a:txBody>
                      <a:tcPr>
                        <a:blipFill>
                          <a:blip r:embed="rId3"/>
                          <a:stretch>
                            <a:fillRect l="-353" t="-287500" r="-357597" b="-16176"/>
                          </a:stretch>
                        </a:blipFill>
                      </a:tcPr>
                    </a:tc>
                    <a:tc>
                      <a:txBody>
                        <a:bodyPr/>
                        <a:lstStyle/>
                        <a:p>
                          <a:r>
                            <a:rPr lang="en-US" sz="2400" dirty="0"/>
                            <a:t>Small decrease</a:t>
                          </a:r>
                          <a:endParaRPr lang="en-SE" sz="2400" dirty="0"/>
                        </a:p>
                      </a:txBody>
                      <a:tcPr/>
                    </a:tc>
                    <a:tc>
                      <a:txBody>
                        <a:bodyPr/>
                        <a:lstStyle/>
                        <a:p>
                          <a:r>
                            <a:rPr lang="en-US" sz="2400" dirty="0"/>
                            <a:t>Decrease</a:t>
                          </a:r>
                          <a:endParaRPr lang="en-SE" sz="2400" dirty="0"/>
                        </a:p>
                      </a:txBody>
                      <a:tcPr/>
                    </a:tc>
                    <a:tc>
                      <a:txBody>
                        <a:bodyPr/>
                        <a:lstStyle/>
                        <a:p>
                          <a:r>
                            <a:rPr lang="en-US" sz="2400" dirty="0"/>
                            <a:t>Decrease</a:t>
                          </a:r>
                          <a:endParaRPr lang="en-SE" sz="2400" dirty="0"/>
                        </a:p>
                      </a:txBody>
                      <a:tcPr/>
                    </a:tc>
                    <a:tc>
                      <a:txBody>
                        <a:bodyPr/>
                        <a:lstStyle/>
                        <a:p>
                          <a:r>
                            <a:rPr lang="en-US" sz="2400" dirty="0"/>
                            <a:t>Minor change</a:t>
                          </a:r>
                          <a:endParaRPr lang="en-SE" sz="2400" dirty="0"/>
                        </a:p>
                      </a:txBody>
                      <a:tcPr/>
                    </a:tc>
                    <a:extLst>
                      <a:ext uri="{0D108BD9-81ED-4DB2-BD59-A6C34878D82A}">
                        <a16:rowId xmlns:a16="http://schemas.microsoft.com/office/drawing/2014/main" val="672490871"/>
                      </a:ext>
                    </a:extLst>
                  </a:tr>
                </a:tbl>
              </a:graphicData>
            </a:graphic>
          </p:graphicFrame>
        </mc:Fallback>
      </mc:AlternateContent>
      <p:pic>
        <p:nvPicPr>
          <p:cNvPr id="10" name="Picture 2" descr="Response for a system using only proportional controls leads to overshoot and non-zero steady-state errors">
            <a:extLst>
              <a:ext uri="{FF2B5EF4-FFF2-40B4-BE49-F238E27FC236}">
                <a16:creationId xmlns:a16="http://schemas.microsoft.com/office/drawing/2014/main" id="{B942D1CD-2844-CD96-3CEB-40A4DAC0C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5708" y="1916247"/>
            <a:ext cx="3875475" cy="4004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44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A633-250D-E7B5-CF5C-D2A4C4828469}"/>
              </a:ext>
            </a:extLst>
          </p:cNvPr>
          <p:cNvSpPr>
            <a:spLocks noGrp="1"/>
          </p:cNvSpPr>
          <p:nvPr>
            <p:ph type="title"/>
          </p:nvPr>
        </p:nvSpPr>
        <p:spPr/>
        <p:txBody>
          <a:bodyPr/>
          <a:lstStyle/>
          <a:p>
            <a:r>
              <a:rPr lang="en-US" dirty="0"/>
              <a:t>Example: Vehicle Lateral Control </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074C33D-EA5C-F72F-B644-D6D8825582C2}"/>
                  </a:ext>
                </a:extLst>
              </p:cNvPr>
              <p:cNvSpPr>
                <a:spLocks noGrp="1"/>
              </p:cNvSpPr>
              <p:nvPr>
                <p:ph idx="1"/>
              </p:nvPr>
            </p:nvSpPr>
            <p:spPr>
              <a:xfrm>
                <a:off x="622737" y="1237593"/>
                <a:ext cx="10949153" cy="2059789"/>
              </a:xfrm>
            </p:spPr>
            <p:txBody>
              <a:bodyPr>
                <a:normAutofit fontScale="55000" lnSpcReduction="20000"/>
              </a:bodyPr>
              <a:lstStyle/>
              <a:p>
                <a:r>
                  <a:rPr lang="en-US" dirty="0"/>
                  <a:t>State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𝑑</m:t>
                        </m:r>
                        <m:r>
                          <a:rPr lang="en-US" b="0" i="1" smtClean="0">
                            <a:latin typeface="Cambria Math" panose="02040503050406030204" pitchFamily="18" charset="0"/>
                          </a:rPr>
                          <m:t>,</m:t>
                        </m:r>
                        <m:r>
                          <a:rPr lang="en-US" b="0" i="1" smtClean="0">
                            <a:latin typeface="Cambria Math" panose="02040503050406030204" pitchFamily="18" charset="0"/>
                          </a:rPr>
                          <m:t>𝜃</m:t>
                        </m:r>
                      </m:e>
                    </m:d>
                  </m:oMath>
                </a14:m>
                <a:endParaRPr lang="en-US" b="0" dirty="0"/>
              </a:p>
              <a:p>
                <a:pPr lvl="1"/>
                <a14:m>
                  <m:oMath xmlns:m="http://schemas.openxmlformats.org/officeDocument/2006/math">
                    <m:r>
                      <a:rPr lang="en-US" i="1">
                        <a:latin typeface="Cambria Math" panose="02040503050406030204" pitchFamily="18" charset="0"/>
                      </a:rPr>
                      <m:t>𝑑</m:t>
                    </m:r>
                  </m:oMath>
                </a14:m>
                <a:r>
                  <a:rPr lang="en-US" dirty="0"/>
                  <a:t>: distance to center of lane; </a:t>
                </a:r>
                <a14:m>
                  <m:oMath xmlns:m="http://schemas.openxmlformats.org/officeDocument/2006/math">
                    <m:r>
                      <a:rPr lang="en-US" i="1">
                        <a:latin typeface="Cambria Math" panose="02040503050406030204" pitchFamily="18" charset="0"/>
                      </a:rPr>
                      <m:t>𝜃</m:t>
                    </m:r>
                  </m:oMath>
                </a14:m>
                <a:r>
                  <a:rPr lang="en-US" dirty="0"/>
                  <a:t>: heading angle.</a:t>
                </a:r>
              </a:p>
              <a:p>
                <a:r>
                  <a:rPr lang="en-US" dirty="0"/>
                  <a:t>Reference trajectory: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𝑟𝑒𝑓</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𝑟𝑒𝑓</m:t>
                            </m:r>
                          </m:sub>
                        </m:sSub>
                      </m:e>
                    </m:d>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0,0</m:t>
                        </m:r>
                      </m:e>
                    </m:d>
                  </m:oMath>
                </a14:m>
                <a:endParaRPr lang="en-US" dirty="0"/>
              </a:p>
              <a:p>
                <a:pPr lvl="1"/>
                <a:r>
                  <a:rPr lang="en-US" dirty="0"/>
                  <a:t>The vehicle travels straight ahead at center of lane.</a:t>
                </a:r>
              </a:p>
              <a:p>
                <a:r>
                  <a:rPr lang="en-US" dirty="0"/>
                  <a:t>Vehicle has constant speed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oMath>
                </a14:m>
                <a:r>
                  <a:rPr lang="en-US" dirty="0"/>
                  <a:t>, so the only control input is </a:t>
                </a:r>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𝜃</m:t>
                        </m:r>
                      </m:e>
                    </m:acc>
                    <m:r>
                      <a:rPr lang="en-US" b="0" i="1" dirty="0" smtClean="0">
                        <a:latin typeface="Cambria Math" panose="02040503050406030204" pitchFamily="18" charset="0"/>
                      </a:rPr>
                      <m:t>(</m:t>
                    </m:r>
                    <m:r>
                      <a:rPr lang="en-US" b="0" i="1" dirty="0" smtClean="0">
                        <a:latin typeface="Cambria Math" panose="02040503050406030204" pitchFamily="18" charset="0"/>
                      </a:rPr>
                      <m:t>𝑡</m:t>
                    </m:r>
                    <m:r>
                      <a:rPr lang="en-US" b="0" i="1" dirty="0" smtClean="0">
                        <a:latin typeface="Cambria Math" panose="02040503050406030204" pitchFamily="18" charset="0"/>
                      </a:rPr>
                      <m:t>)</m:t>
                    </m:r>
                  </m:oMath>
                </a14:m>
                <a:r>
                  <a:rPr lang="en-US" dirty="0"/>
                  <a:t>, the angular velocity.</a:t>
                </a:r>
              </a:p>
              <a:p>
                <a:r>
                  <a:rPr lang="en-US" dirty="0"/>
                  <a:t>Assume perfect sensor state estimation: </a:t>
                </a:r>
                <a14:m>
                  <m:oMath xmlns:m="http://schemas.openxmlformats.org/officeDocument/2006/math">
                    <m:r>
                      <a:rPr lang="en-US" b="0" i="0"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𝑑</m:t>
                        </m:r>
                      </m:e>
                    </m:acc>
                    <m:r>
                      <a:rPr lang="en-US" b="0" i="1" dirty="0" smtClean="0">
                        <a:latin typeface="Cambria Math" panose="02040503050406030204" pitchFamily="18" charset="0"/>
                      </a:rPr>
                      <m:t>, </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𝜃</m:t>
                        </m:r>
                      </m:e>
                    </m:acc>
                    <m:r>
                      <a:rPr lang="en-US" b="0" i="1" dirty="0" smtClean="0">
                        <a:latin typeface="Cambria Math" panose="02040503050406030204" pitchFamily="18" charset="0"/>
                      </a:rPr>
                      <m:t>)=(</m:t>
                    </m:r>
                    <m:r>
                      <a:rPr lang="en-US" b="0" i="1" dirty="0" smtClean="0">
                        <a:latin typeface="Cambria Math" panose="02040503050406030204" pitchFamily="18" charset="0"/>
                      </a:rPr>
                      <m:t>𝑑</m:t>
                    </m:r>
                    <m:r>
                      <a:rPr lang="en-US" b="0" i="1" dirty="0" smtClean="0">
                        <a:latin typeface="Cambria Math" panose="02040503050406030204" pitchFamily="18" charset="0"/>
                      </a:rPr>
                      <m:t>, </m:t>
                    </m:r>
                    <m:r>
                      <a:rPr lang="en-US" b="0" i="1" dirty="0" smtClean="0">
                        <a:latin typeface="Cambria Math" panose="02040503050406030204" pitchFamily="18" charset="0"/>
                      </a:rPr>
                      <m:t>𝜃</m:t>
                    </m:r>
                    <m:r>
                      <a:rPr lang="en-US" b="0" i="1" dirty="0" smtClean="0">
                        <a:latin typeface="Cambria Math" panose="02040503050406030204" pitchFamily="18" charset="0"/>
                      </a:rPr>
                      <m:t>)</m:t>
                    </m:r>
                  </m:oMath>
                </a14:m>
                <a:endParaRPr lang="en-US" dirty="0"/>
              </a:p>
              <a:p>
                <a:pPr lvl="1"/>
                <a:r>
                  <a:rPr lang="en-US" dirty="0"/>
                  <a:t>Ref. Control Algorithms for Autonomous Vehicles </a:t>
                </a:r>
                <a:r>
                  <a:rPr lang="en-US" dirty="0">
                    <a:hlinkClick r:id="rId3"/>
                  </a:rPr>
                  <a:t>https://www.icloud.com/keynote/035Qivaw_FXYD70xCbD5R9lDA#control_AV</a:t>
                </a:r>
                <a:r>
                  <a:rPr lang="en-US" dirty="0"/>
                  <a:t> </a:t>
                </a:r>
              </a:p>
            </p:txBody>
          </p:sp>
        </mc:Choice>
        <mc:Fallback xmlns="">
          <p:sp>
            <p:nvSpPr>
              <p:cNvPr id="3" name="Content Placeholder 2">
                <a:extLst>
                  <a:ext uri="{FF2B5EF4-FFF2-40B4-BE49-F238E27FC236}">
                    <a16:creationId xmlns:a16="http://schemas.microsoft.com/office/drawing/2014/main" id="{9074C33D-EA5C-F72F-B644-D6D8825582C2}"/>
                  </a:ext>
                </a:extLst>
              </p:cNvPr>
              <p:cNvSpPr>
                <a:spLocks noGrp="1" noRot="1" noChangeAspect="1" noMove="1" noResize="1" noEditPoints="1" noAdjustHandles="1" noChangeArrowheads="1" noChangeShapeType="1" noTextEdit="1"/>
              </p:cNvSpPr>
              <p:nvPr>
                <p:ph idx="1"/>
              </p:nvPr>
            </p:nvSpPr>
            <p:spPr>
              <a:xfrm>
                <a:off x="622737" y="1237593"/>
                <a:ext cx="10949153" cy="2059789"/>
              </a:xfrm>
              <a:blipFill>
                <a:blip r:embed="rId4"/>
                <a:stretch>
                  <a:fillRect l="-334" t="-4734"/>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D6BB1D44-9C71-C3AE-07E9-11480E9BC191}"/>
              </a:ext>
            </a:extLst>
          </p:cNvPr>
          <p:cNvSpPr>
            <a:spLocks noGrp="1"/>
          </p:cNvSpPr>
          <p:nvPr>
            <p:ph type="sldNum" sz="quarter" idx="12"/>
          </p:nvPr>
        </p:nvSpPr>
        <p:spPr/>
        <p:txBody>
          <a:bodyPr/>
          <a:lstStyle/>
          <a:p>
            <a:fld id="{1F57BF9A-7B35-9447-9112-EAE7E91B4E99}" type="slidenum">
              <a:rPr lang="en-US" smtClean="0"/>
              <a:t>11</a:t>
            </a:fld>
            <a:endParaRPr lang="en-US"/>
          </a:p>
        </p:txBody>
      </p:sp>
      <p:pic>
        <p:nvPicPr>
          <p:cNvPr id="5" name="Picture 4">
            <a:extLst>
              <a:ext uri="{FF2B5EF4-FFF2-40B4-BE49-F238E27FC236}">
                <a16:creationId xmlns:a16="http://schemas.microsoft.com/office/drawing/2014/main" id="{C55C9047-7FEA-74A0-1190-7BF857442774}"/>
              </a:ext>
            </a:extLst>
          </p:cNvPr>
          <p:cNvPicPr>
            <a:picLocks noChangeAspect="1"/>
          </p:cNvPicPr>
          <p:nvPr/>
        </p:nvPicPr>
        <p:blipFill>
          <a:blip r:embed="rId5"/>
          <a:stretch>
            <a:fillRect/>
          </a:stretch>
        </p:blipFill>
        <p:spPr>
          <a:xfrm>
            <a:off x="2340692" y="3207673"/>
            <a:ext cx="7753674" cy="1093282"/>
          </a:xfrm>
          <a:prstGeom prst="rect">
            <a:avLst/>
          </a:prstGeom>
        </p:spPr>
      </p:pic>
      <p:pic>
        <p:nvPicPr>
          <p:cNvPr id="6" name="Picture 5">
            <a:extLst>
              <a:ext uri="{FF2B5EF4-FFF2-40B4-BE49-F238E27FC236}">
                <a16:creationId xmlns:a16="http://schemas.microsoft.com/office/drawing/2014/main" id="{A0749C4D-7841-749E-BF18-DE65EB990BA8}"/>
              </a:ext>
            </a:extLst>
          </p:cNvPr>
          <p:cNvPicPr>
            <a:picLocks noChangeAspect="1"/>
          </p:cNvPicPr>
          <p:nvPr/>
        </p:nvPicPr>
        <p:blipFill>
          <a:blip r:embed="rId6"/>
          <a:stretch>
            <a:fillRect/>
          </a:stretch>
        </p:blipFill>
        <p:spPr>
          <a:xfrm>
            <a:off x="2414600" y="4245692"/>
            <a:ext cx="7436708" cy="2549246"/>
          </a:xfrm>
          <a:prstGeom prst="rect">
            <a:avLst/>
          </a:prstGeom>
        </p:spPr>
      </p:pic>
    </p:spTree>
    <p:extLst>
      <p:ext uri="{BB962C8B-B14F-4D97-AF65-F5344CB8AC3E}">
        <p14:creationId xmlns:p14="http://schemas.microsoft.com/office/powerpoint/2010/main" val="3694058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D9180-33A8-EF61-D439-D73C6D33A284}"/>
              </a:ext>
            </a:extLst>
          </p:cNvPr>
          <p:cNvSpPr>
            <a:spLocks noGrp="1"/>
          </p:cNvSpPr>
          <p:nvPr>
            <p:ph type="title"/>
          </p:nvPr>
        </p:nvSpPr>
        <p:spPr/>
        <p:txBody>
          <a:bodyPr/>
          <a:lstStyle/>
          <a:p>
            <a:r>
              <a:rPr lang="en-US" dirty="0"/>
              <a:t>System and </a:t>
            </a:r>
            <a:r>
              <a:rPr lang="en-US" sz="4800" dirty="0"/>
              <a:t>P Control</a:t>
            </a:r>
            <a:r>
              <a:rPr lang="en-US" dirty="0"/>
              <a:t> Modeling</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E7B4E69-DE92-EE9F-7BFF-BCAC3A24BBD4}"/>
                  </a:ext>
                </a:extLst>
              </p:cNvPr>
              <p:cNvSpPr>
                <a:spLocks noGrp="1"/>
              </p:cNvSpPr>
              <p:nvPr>
                <p:ph idx="1"/>
              </p:nvPr>
            </p:nvSpPr>
            <p:spPr>
              <a:xfrm>
                <a:off x="622738" y="1274536"/>
                <a:ext cx="5547154" cy="3085026"/>
              </a:xfrm>
            </p:spPr>
            <p:txBody>
              <a:bodyPr>
                <a:normAutofit fontScale="47500" lnSpcReduction="20000"/>
              </a:bodyPr>
              <a:lstStyle/>
              <a:p>
                <a:r>
                  <a:rPr lang="en-US" sz="3000" dirty="0"/>
                  <a:t>Linear system dynamics: </a:t>
                </a:r>
              </a:p>
              <a:p>
                <a:pPr lvl="1"/>
                <a14:m>
                  <m:oMath xmlns:m="http://schemas.openxmlformats.org/officeDocument/2006/math">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acc>
                                <m:accPr>
                                  <m:chr m:val="̇"/>
                                  <m:ctrlPr>
                                    <a:rPr lang="en-US" b="0" i="1" smtClean="0">
                                      <a:latin typeface="Cambria Math" panose="02040503050406030204" pitchFamily="18" charset="0"/>
                                    </a:rPr>
                                  </m:ctrlPr>
                                </m:accPr>
                                <m:e>
                                  <m:r>
                                    <m:rPr>
                                      <m:brk m:alnAt="7"/>
                                    </m:rPr>
                                    <a:rPr lang="en-US" b="0" i="1" smtClean="0">
                                      <a:latin typeface="Cambria Math" panose="02040503050406030204" pitchFamily="18" charset="0"/>
                                    </a:rPr>
                                    <m:t>𝑑</m:t>
                                  </m:r>
                                </m:e>
                              </m:acc>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𝜃</m:t>
                                  </m:r>
                                </m:e>
                              </m:acc>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e>
                          </m:mr>
                        </m:m>
                      </m:e>
                    </m:d>
                    <m:r>
                      <a:rPr lang="en-US" b="0" i="1" smtClean="0">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2"/>
                                  <m:mcJc m:val="center"/>
                                </m:mcPr>
                              </m:mc>
                            </m:mcs>
                            <m:ctrlPr>
                              <a:rPr lang="en-SE" i="1">
                                <a:latin typeface="Cambria Math" panose="02040503050406030204" pitchFamily="18" charset="0"/>
                              </a:rPr>
                            </m:ctrlPr>
                          </m:mPr>
                          <m:mr>
                            <m:e>
                              <m:r>
                                <m:rPr>
                                  <m:brk m:alnAt="7"/>
                                </m:rPr>
                                <a:rPr lang="en-US" b="0" i="1" smtClean="0">
                                  <a:latin typeface="Cambria Math" panose="02040503050406030204" pitchFamily="18" charset="0"/>
                                </a:rPr>
                                <m:t>0</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𝑟</m:t>
                                  </m:r>
                                </m:sub>
                              </m:sSub>
                            </m:e>
                          </m:mr>
                          <m:mr>
                            <m:e>
                              <m:r>
                                <a:rPr lang="en-US" b="0" i="1" smtClean="0">
                                  <a:latin typeface="Cambria Math" panose="02040503050406030204" pitchFamily="18" charset="0"/>
                                </a:rPr>
                                <m:t>0</m:t>
                              </m:r>
                            </m:e>
                            <m:e>
                              <m:r>
                                <a:rPr lang="en-US" b="0" i="1" smtClean="0">
                                  <a:latin typeface="Cambria Math" panose="02040503050406030204" pitchFamily="18" charset="0"/>
                                </a:rPr>
                                <m:t>0</m:t>
                              </m:r>
                            </m:e>
                          </m:mr>
                        </m:m>
                      </m:e>
                    </m:d>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r>
                                <a:rPr lang="en-US" b="0" i="1" smtClean="0">
                                  <a:latin typeface="Cambria Math" panose="02040503050406030204" pitchFamily="18" charset="0"/>
                                </a:rPr>
                                <m:t>𝑑</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r>
                            <m:e>
                              <m:r>
                                <a:rPr lang="en-US" b="0" i="1" smtClean="0">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
                      </m:e>
                    </m:d>
                    <m:r>
                      <a:rPr lang="en-US" b="0" i="1" smtClean="0">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r>
                                <a:rPr lang="en-US" b="0" i="1" smtClean="0">
                                  <a:latin typeface="Cambria Math" panose="02040503050406030204" pitchFamily="18" charset="0"/>
                                </a:rPr>
                                <m:t>0</m:t>
                              </m:r>
                            </m:e>
                          </m:mr>
                          <m:mr>
                            <m:e>
                              <m:r>
                                <a:rPr lang="en-US" b="0" i="1" smtClean="0">
                                  <a:latin typeface="Cambria Math" panose="02040503050406030204" pitchFamily="18" charset="0"/>
                                </a:rPr>
                                <m:t>1</m:t>
                              </m:r>
                            </m:e>
                          </m:mr>
                        </m:m>
                      </m:e>
                    </m:d>
                    <m:r>
                      <a:rPr lang="en-US" b="0" i="1" smtClean="0">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oMath>
                </a14:m>
                <a:endParaRPr lang="en-US" b="0" dirty="0"/>
              </a:p>
              <a:p>
                <a:pPr lvl="1"/>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𝑑</m:t>
                        </m:r>
                      </m:e>
                    </m:acc>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𝑟</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func>
                    <m:r>
                      <a:rPr lang="en-US" b="0" i="1" smtClean="0">
                        <a:latin typeface="Cambria Math" panose="02040503050406030204" pitchFamily="18" charset="0"/>
                      </a:rPr>
                      <m:t>≈</m:t>
                    </m:r>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r>
                      <a:rPr lang="en-US" b="0" i="1" smtClean="0">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oMath>
                </a14:m>
                <a:r>
                  <a:rPr lang="en-US" dirty="0"/>
                  <a:t> assuming </a:t>
                </a:r>
                <a14:m>
                  <m:oMath xmlns:m="http://schemas.openxmlformats.org/officeDocument/2006/math">
                    <m:r>
                      <a:rPr lang="en-US" b="0" i="1" smtClean="0">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oMath>
                </a14:m>
                <a:r>
                  <a:rPr lang="en-US" dirty="0"/>
                  <a:t> is small ( linearized kinematic model)</a:t>
                </a:r>
              </a:p>
              <a:p>
                <a:pPr lvl="1"/>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𝜃</m:t>
                        </m:r>
                      </m:e>
                    </m:acc>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a:latin typeface="Cambria Math" panose="02040503050406030204" pitchFamily="18" charset="0"/>
                      </a:rPr>
                      <m:t>=</m:t>
                    </m:r>
                    <m:r>
                      <a:rPr lang="en-US" i="1">
                        <a:latin typeface="Cambria Math" panose="02040503050406030204" pitchFamily="18" charset="0"/>
                      </a:rPr>
                      <m:t>𝑢</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oMath>
                </a14:m>
                <a:endParaRPr lang="en-US" dirty="0"/>
              </a:p>
              <a:p>
                <a:r>
                  <a:rPr lang="en-US" sz="3000" dirty="0"/>
                  <a:t>P Controller: </a:t>
                </a:r>
              </a:p>
              <a:p>
                <a:pPr lvl="1"/>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𝐾</m:t>
                                  </m:r>
                                </m:e>
                                <m:sub>
                                  <m:r>
                                    <m:rPr>
                                      <m:brk m:alnAt="7"/>
                                    </m:rPr>
                                    <a:rPr lang="en-US" b="0" i="1" smtClean="0">
                                      <a:latin typeface="Cambria Math" panose="02040503050406030204" pitchFamily="18" charset="0"/>
                                    </a:rPr>
                                    <m:t>𝑑</m:t>
                                  </m:r>
                                </m:sub>
                              </m:sSub>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𝜃</m:t>
                                  </m:r>
                                </m:sub>
                              </m:sSub>
                            </m:e>
                          </m:mr>
                        </m:m>
                      </m:e>
                    </m:d>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r>
                                <a:rPr lang="en-US" i="1">
                                  <a:latin typeface="Cambria Math" panose="02040503050406030204" pitchFamily="18" charset="0"/>
                                </a:rPr>
                                <m:t>𝑑</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r>
                            <m:e>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
                      </m:e>
                    </m:d>
                  </m:oMath>
                </a14:m>
                <a:endParaRPr lang="en-US" dirty="0"/>
              </a:p>
              <a:p>
                <a:r>
                  <a:rPr lang="en-US" sz="3000" dirty="0"/>
                  <a:t>Closed-loop dynamics is obtained by plugging </a:t>
                </a:r>
                <a14:m>
                  <m:oMath xmlns:m="http://schemas.openxmlformats.org/officeDocument/2006/math">
                    <m:r>
                      <a:rPr lang="en-US" sz="3000">
                        <a:latin typeface="Cambria Math" panose="02040503050406030204" pitchFamily="18" charset="0"/>
                      </a:rPr>
                      <m:t>𝑢</m:t>
                    </m:r>
                    <m:d>
                      <m:dPr>
                        <m:ctrlPr>
                          <a:rPr lang="en-US" sz="3000">
                            <a:latin typeface="Cambria Math" panose="02040503050406030204" pitchFamily="18" charset="0"/>
                          </a:rPr>
                        </m:ctrlPr>
                      </m:dPr>
                      <m:e>
                        <m:r>
                          <a:rPr lang="en-US" sz="3000">
                            <a:latin typeface="Cambria Math" panose="02040503050406030204" pitchFamily="18" charset="0"/>
                          </a:rPr>
                          <m:t>𝑡</m:t>
                        </m:r>
                      </m:e>
                    </m:d>
                  </m:oMath>
                </a14:m>
                <a:r>
                  <a:rPr lang="en-US" sz="3000" dirty="0"/>
                  <a:t> into system dynamics: </a:t>
                </a:r>
              </a:p>
              <a:p>
                <a:pPr lvl="1"/>
                <a14:m>
                  <m:oMath xmlns:m="http://schemas.openxmlformats.org/officeDocument/2006/math">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acc>
                                <m:accPr>
                                  <m:chr m:val="̇"/>
                                  <m:ctrlPr>
                                    <a:rPr lang="en-US" i="1">
                                      <a:latin typeface="Cambria Math" panose="02040503050406030204" pitchFamily="18" charset="0"/>
                                    </a:rPr>
                                  </m:ctrlPr>
                                </m:accPr>
                                <m:e>
                                  <m:r>
                                    <m:rPr>
                                      <m:brk m:alnAt="7"/>
                                    </m:rPr>
                                    <a:rPr lang="en-US" i="1">
                                      <a:latin typeface="Cambria Math" panose="02040503050406030204" pitchFamily="18" charset="0"/>
                                    </a:rPr>
                                    <m:t>𝑑</m:t>
                                  </m:r>
                                </m:e>
                              </m:acc>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r>
                            <m:e>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
                      </m:e>
                    </m:d>
                    <m:r>
                      <a:rPr lang="en-US" i="1">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2"/>
                                  <m:mcJc m:val="center"/>
                                </m:mcPr>
                              </m:mc>
                            </m:mcs>
                            <m:ctrlPr>
                              <a:rPr lang="en-SE" i="1">
                                <a:latin typeface="Cambria Math" panose="02040503050406030204" pitchFamily="18" charset="0"/>
                              </a:rPr>
                            </m:ctrlPr>
                          </m:mPr>
                          <m:mr>
                            <m:e>
                              <m:r>
                                <m:rPr>
                                  <m:brk m:alnAt="7"/>
                                </m:rPr>
                                <a:rPr lang="en-US" i="1">
                                  <a:latin typeface="Cambria Math" panose="02040503050406030204" pitchFamily="18" charset="0"/>
                                </a:rPr>
                                <m:t>0</m:t>
                              </m:r>
                            </m:e>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e>
                          </m:mr>
                          <m:mr>
                            <m:e>
                              <m:sSub>
                                <m:sSubPr>
                                  <m:ctrlPr>
                                    <a:rPr lang="en-US" i="1">
                                      <a:latin typeface="Cambria Math" panose="02040503050406030204" pitchFamily="18" charset="0"/>
                                    </a:rPr>
                                  </m:ctrlPr>
                                </m:sSubPr>
                                <m:e>
                                  <m:r>
                                    <m:rPr>
                                      <m:brk m:alnAt="7"/>
                                    </m:rPr>
                                    <a:rPr lang="en-US" i="1">
                                      <a:latin typeface="Cambria Math" panose="02040503050406030204" pitchFamily="18" charset="0"/>
                                    </a:rPr>
                                    <m:t>𝐾</m:t>
                                  </m:r>
                                </m:e>
                                <m:sub>
                                  <m:r>
                                    <m:rPr>
                                      <m:brk m:alnAt="7"/>
                                    </m:rPr>
                                    <a:rPr lang="en-US" i="1">
                                      <a:latin typeface="Cambria Math" panose="02040503050406030204" pitchFamily="18" charset="0"/>
                                    </a:rPr>
                                    <m:t>𝑑</m:t>
                                  </m:r>
                                </m:sub>
                              </m:sSub>
                            </m:e>
                            <m:e>
                              <m:sSub>
                                <m:sSubPr>
                                  <m:ctrlPr>
                                    <a:rPr lang="en-US" i="1">
                                      <a:latin typeface="Cambria Math" panose="02040503050406030204" pitchFamily="18" charset="0"/>
                                    </a:rPr>
                                  </m:ctrlPr>
                                </m:sSubPr>
                                <m:e>
                                  <m:r>
                                    <m:rPr>
                                      <m:brk m:alnAt="7"/>
                                    </m:rPr>
                                    <a:rPr lang="en-US" i="1">
                                      <a:latin typeface="Cambria Math" panose="02040503050406030204" pitchFamily="18" charset="0"/>
                                    </a:rPr>
                                    <m:t>𝐾</m:t>
                                  </m:r>
                                </m:e>
                                <m:sub>
                                  <m:r>
                                    <a:rPr lang="en-US" b="0" i="1" smtClean="0">
                                      <a:latin typeface="Cambria Math" panose="02040503050406030204" pitchFamily="18" charset="0"/>
                                    </a:rPr>
                                    <m:t>𝜃</m:t>
                                  </m:r>
                                </m:sub>
                              </m:sSub>
                            </m:e>
                          </m:mr>
                        </m:m>
                      </m:e>
                    </m:d>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r>
                                <a:rPr lang="en-US" i="1">
                                  <a:latin typeface="Cambria Math" panose="02040503050406030204" pitchFamily="18" charset="0"/>
                                </a:rPr>
                                <m:t>𝑑</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r>
                            <m:e>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
                      </m:e>
                    </m:d>
                  </m:oMath>
                </a14:m>
                <a:endParaRPr lang="en-US" dirty="0"/>
              </a:p>
            </p:txBody>
          </p:sp>
        </mc:Choice>
        <mc:Fallback xmlns="">
          <p:sp>
            <p:nvSpPr>
              <p:cNvPr id="3" name="Content Placeholder 2">
                <a:extLst>
                  <a:ext uri="{FF2B5EF4-FFF2-40B4-BE49-F238E27FC236}">
                    <a16:creationId xmlns:a16="http://schemas.microsoft.com/office/drawing/2014/main" id="{3E7B4E69-DE92-EE9F-7BFF-BCAC3A24BBD4}"/>
                  </a:ext>
                </a:extLst>
              </p:cNvPr>
              <p:cNvSpPr>
                <a:spLocks noGrp="1" noRot="1" noChangeAspect="1" noMove="1" noResize="1" noEditPoints="1" noAdjustHandles="1" noChangeArrowheads="1" noChangeShapeType="1" noTextEdit="1"/>
              </p:cNvSpPr>
              <p:nvPr>
                <p:ph idx="1"/>
              </p:nvPr>
            </p:nvSpPr>
            <p:spPr>
              <a:xfrm>
                <a:off x="622738" y="1274536"/>
                <a:ext cx="5547154" cy="3085026"/>
              </a:xfrm>
              <a:blipFill>
                <a:blip r:embed="rId2"/>
                <a:stretch>
                  <a:fillRect l="-110" t="-2174"/>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D1CFAB60-1539-AA34-9220-4A8B531A2081}"/>
              </a:ext>
            </a:extLst>
          </p:cNvPr>
          <p:cNvSpPr>
            <a:spLocks noGrp="1"/>
          </p:cNvSpPr>
          <p:nvPr>
            <p:ph type="sldNum" sz="quarter" idx="12"/>
          </p:nvPr>
        </p:nvSpPr>
        <p:spPr/>
        <p:txBody>
          <a:bodyPr/>
          <a:lstStyle/>
          <a:p>
            <a:fld id="{1F57BF9A-7B35-9447-9112-EAE7E91B4E99}" type="slidenum">
              <a:rPr lang="en-US" smtClean="0"/>
              <a:t>12</a:t>
            </a:fld>
            <a:endParaRPr lang="en-US"/>
          </a:p>
        </p:txBody>
      </p:sp>
      <p:pic>
        <p:nvPicPr>
          <p:cNvPr id="6" name="Picture 5">
            <a:extLst>
              <a:ext uri="{FF2B5EF4-FFF2-40B4-BE49-F238E27FC236}">
                <a16:creationId xmlns:a16="http://schemas.microsoft.com/office/drawing/2014/main" id="{5F14D891-E9C2-8B50-8C55-E868D6D9DE80}"/>
              </a:ext>
            </a:extLst>
          </p:cNvPr>
          <p:cNvPicPr>
            <a:picLocks noChangeAspect="1"/>
          </p:cNvPicPr>
          <p:nvPr/>
        </p:nvPicPr>
        <p:blipFill>
          <a:blip r:embed="rId3"/>
          <a:stretch>
            <a:fillRect/>
          </a:stretch>
        </p:blipFill>
        <p:spPr>
          <a:xfrm>
            <a:off x="2414600" y="4245692"/>
            <a:ext cx="7436708" cy="2549246"/>
          </a:xfrm>
          <a:prstGeom prst="rect">
            <a:avLst/>
          </a:prstGeom>
        </p:spPr>
      </p:pic>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266B6360-6CA8-E53F-C6A5-100808E7F41B}"/>
                  </a:ext>
                </a:extLst>
              </p:cNvPr>
              <p:cNvSpPr txBox="1">
                <a:spLocks/>
              </p:cNvSpPr>
              <p:nvPr/>
            </p:nvSpPr>
            <p:spPr>
              <a:xfrm>
                <a:off x="6169892" y="1274536"/>
                <a:ext cx="5547154" cy="3085026"/>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Ref trajectory: </a:t>
                </a:r>
                <a14:m>
                  <m:oMath xmlns:m="http://schemas.openxmlformats.org/officeDocument/2006/math">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𝑟𝑒𝑓</m:t>
                                  </m:r>
                                </m:sub>
                              </m:sSub>
                            </m:e>
                          </m:mr>
                          <m:m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𝑟𝑒𝑓</m:t>
                                  </m:r>
                                </m:sub>
                              </m:sSub>
                            </m:e>
                          </m:mr>
                        </m:m>
                      </m:e>
                    </m:d>
                    <m:r>
                      <a:rPr lang="en-US" i="1">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r>
                                <a:rPr lang="en-US" i="1">
                                  <a:latin typeface="Cambria Math" panose="02040503050406030204" pitchFamily="18" charset="0"/>
                                </a:rPr>
                                <m:t>0</m:t>
                              </m:r>
                            </m:e>
                          </m:mr>
                          <m:mr>
                            <m:e>
                              <m:r>
                                <a:rPr lang="en-US" i="1">
                                  <a:latin typeface="Cambria Math" panose="02040503050406030204" pitchFamily="18" charset="0"/>
                                </a:rPr>
                                <m:t>0</m:t>
                              </m:r>
                            </m:e>
                          </m:mr>
                        </m:m>
                      </m:e>
                    </m:d>
                  </m:oMath>
                </a14:m>
                <a:endParaRPr lang="en-US" dirty="0"/>
              </a:p>
              <a:p>
                <a:r>
                  <a:rPr lang="en-US" dirty="0"/>
                  <a:t>Error signal:</a:t>
                </a:r>
              </a:p>
              <a:p>
                <a:pPr lvl="1"/>
                <a14:m>
                  <m:oMath xmlns:m="http://schemas.openxmlformats.org/officeDocument/2006/math">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sSub>
                                <m:sSubPr>
                                  <m:ctrlPr>
                                    <a:rPr lang="en-US" i="1" smtClean="0">
                                      <a:latin typeface="Cambria Math" panose="02040503050406030204" pitchFamily="18" charset="0"/>
                                    </a:rPr>
                                  </m:ctrlPr>
                                </m:sSubPr>
                                <m:e>
                                  <m:r>
                                    <a:rPr lang="en-US" i="1" smtClean="0">
                                      <a:latin typeface="Cambria Math" panose="02040503050406030204" pitchFamily="18" charset="0"/>
                                    </a:rPr>
                                    <m:t>𝑒</m:t>
                                  </m:r>
                                </m:e>
                                <m:sub>
                                  <m:r>
                                    <a:rPr lang="en-US" i="1" smtClean="0">
                                      <a:latin typeface="Cambria Math" panose="02040503050406030204" pitchFamily="18" charset="0"/>
                                    </a:rPr>
                                    <m:t>𝑑</m:t>
                                  </m:r>
                                </m:sub>
                              </m:sSub>
                              <m:r>
                                <a:rPr lang="en-US" i="1" smtClean="0">
                                  <a:latin typeface="Cambria Math" panose="02040503050406030204" pitchFamily="18" charset="0"/>
                                </a:rPr>
                                <m:t>(</m:t>
                              </m:r>
                              <m:r>
                                <a:rPr lang="en-US" i="1" smtClean="0">
                                  <a:latin typeface="Cambria Math" panose="02040503050406030204" pitchFamily="18" charset="0"/>
                                </a:rPr>
                                <m:t>𝑡</m:t>
                              </m:r>
                              <m:r>
                                <a:rPr lang="en-US" i="1" smtClean="0">
                                  <a:latin typeface="Cambria Math" panose="02040503050406030204" pitchFamily="18" charset="0"/>
                                </a:rPr>
                                <m:t>)</m:t>
                              </m:r>
                            </m:e>
                          </m:mr>
                          <m:mr>
                            <m:e>
                              <m:sSub>
                                <m:sSubPr>
                                  <m:ctrlPr>
                                    <a:rPr lang="en-US" i="1" smtClean="0">
                                      <a:latin typeface="Cambria Math" panose="02040503050406030204" pitchFamily="18" charset="0"/>
                                    </a:rPr>
                                  </m:ctrlPr>
                                </m:sSubPr>
                                <m:e>
                                  <m:r>
                                    <a:rPr lang="en-US" i="1" smtClean="0">
                                      <a:latin typeface="Cambria Math" panose="02040503050406030204" pitchFamily="18" charset="0"/>
                                    </a:rPr>
                                    <m:t>𝑒</m:t>
                                  </m:r>
                                </m:e>
                                <m:sub>
                                  <m:r>
                                    <a:rPr lang="en-US" i="1" smtClean="0">
                                      <a:latin typeface="Cambria Math" panose="02040503050406030204" pitchFamily="18" charset="0"/>
                                    </a:rPr>
                                    <m:t>𝜃</m:t>
                                  </m:r>
                                </m:sub>
                              </m:sSub>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
                      </m:e>
                    </m:d>
                    <m:r>
                      <a:rPr lang="en-US" i="1">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𝑟𝑒𝑓</m:t>
                                  </m:r>
                                </m:sub>
                              </m:sSub>
                            </m:e>
                          </m:mr>
                          <m:mr>
                            <m:e>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𝑟𝑒𝑓</m:t>
                                  </m:r>
                                </m:sub>
                              </m:sSub>
                            </m:e>
                          </m:mr>
                        </m:m>
                      </m:e>
                    </m:d>
                    <m:r>
                      <a:rPr lang="en-US" i="1" smtClean="0">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r>
                                <a:rPr lang="en-US" i="1" smtClean="0">
                                  <a:latin typeface="Cambria Math" panose="02040503050406030204" pitchFamily="18" charset="0"/>
                                </a:rPr>
                                <m:t>𝑑</m:t>
                              </m:r>
                              <m:d>
                                <m:dPr>
                                  <m:ctrlPr>
                                    <a:rPr lang="en-US" i="1" smtClean="0">
                                      <a:latin typeface="Cambria Math" panose="02040503050406030204" pitchFamily="18" charset="0"/>
                                    </a:rPr>
                                  </m:ctrlPr>
                                </m:dPr>
                                <m:e>
                                  <m:r>
                                    <a:rPr lang="en-US" i="1" smtClean="0">
                                      <a:latin typeface="Cambria Math" panose="02040503050406030204" pitchFamily="18" charset="0"/>
                                    </a:rPr>
                                    <m:t>𝑡</m:t>
                                  </m:r>
                                </m:e>
                              </m:d>
                            </m:e>
                          </m:mr>
                          <m:mr>
                            <m:e>
                              <m:r>
                                <a:rPr lang="en-US" i="1" smtClean="0">
                                  <a:latin typeface="Cambria Math" panose="02040503050406030204" pitchFamily="18" charset="0"/>
                                </a:rPr>
                                <m:t>𝜃</m:t>
                              </m:r>
                              <m:d>
                                <m:dPr>
                                  <m:ctrlPr>
                                    <a:rPr lang="en-US" i="1" smtClean="0">
                                      <a:latin typeface="Cambria Math" panose="02040503050406030204" pitchFamily="18" charset="0"/>
                                    </a:rPr>
                                  </m:ctrlPr>
                                </m:dPr>
                                <m:e>
                                  <m:r>
                                    <a:rPr lang="en-US" i="1" smtClean="0">
                                      <a:latin typeface="Cambria Math" panose="02040503050406030204" pitchFamily="18" charset="0"/>
                                    </a:rPr>
                                    <m:t>𝑡</m:t>
                                  </m:r>
                                </m:e>
                              </m:d>
                            </m:e>
                          </m:mr>
                        </m:m>
                      </m:e>
                    </m:d>
                    <m:r>
                      <a:rPr lang="en-US" i="1" smtClean="0">
                        <a:latin typeface="Cambria Math" panose="02040503050406030204" pitchFamily="18" charset="0"/>
                      </a:rPr>
                      <m:t>=</m:t>
                    </m:r>
                    <m:r>
                      <a:rPr lang="en-US" i="1">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r>
                                <a:rPr lang="en-US" i="1">
                                  <a:latin typeface="Cambria Math" panose="02040503050406030204" pitchFamily="18" charset="0"/>
                                </a:rPr>
                                <m:t>𝑑</m:t>
                              </m:r>
                              <m:d>
                                <m:dPr>
                                  <m:ctrlPr>
                                    <a:rPr lang="en-US" i="1">
                                      <a:latin typeface="Cambria Math" panose="02040503050406030204" pitchFamily="18" charset="0"/>
                                    </a:rPr>
                                  </m:ctrlPr>
                                </m:dPr>
                                <m:e>
                                  <m:r>
                                    <a:rPr lang="en-US" i="1">
                                      <a:latin typeface="Cambria Math" panose="02040503050406030204" pitchFamily="18" charset="0"/>
                                    </a:rPr>
                                    <m:t>𝑡</m:t>
                                  </m:r>
                                </m:e>
                              </m:d>
                            </m:e>
                          </m:mr>
                          <m:mr>
                            <m:e>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mr>
                        </m:m>
                      </m:e>
                    </m:d>
                  </m:oMath>
                </a14:m>
                <a:endParaRPr lang="en-US" dirty="0"/>
              </a:p>
              <a:p>
                <a:r>
                  <a:rPr lang="en-US" dirty="0"/>
                  <a:t>Error dynamics:</a:t>
                </a:r>
              </a:p>
              <a:p>
                <a:pPr lvl="1"/>
                <a14:m>
                  <m:oMath xmlns:m="http://schemas.openxmlformats.org/officeDocument/2006/math">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𝑑</m:t>
                                      </m:r>
                                    </m:sub>
                                  </m:sSub>
                                </m:e>
                              </m:acc>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𝜃</m:t>
                                      </m:r>
                                    </m:sub>
                                  </m:sSub>
                                </m:e>
                              </m:acc>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
                      </m:e>
                    </m:d>
                    <m:r>
                      <a:rPr lang="en-US" i="1">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acc>
                                <m:accPr>
                                  <m:chr m:val="̇"/>
                                  <m:ctrlPr>
                                    <a:rPr lang="en-US" i="1">
                                      <a:latin typeface="Cambria Math" panose="02040503050406030204" pitchFamily="18" charset="0"/>
                                    </a:rPr>
                                  </m:ctrlPr>
                                </m:accPr>
                                <m:e>
                                  <m:r>
                                    <a:rPr lang="en-US" i="1">
                                      <a:latin typeface="Cambria Math" panose="02040503050406030204" pitchFamily="18" charset="0"/>
                                    </a:rPr>
                                    <m:t>𝑑</m:t>
                                  </m:r>
                                </m:e>
                              </m:acc>
                              <m:d>
                                <m:dPr>
                                  <m:ctrlPr>
                                    <a:rPr lang="en-US" i="1">
                                      <a:latin typeface="Cambria Math" panose="02040503050406030204" pitchFamily="18" charset="0"/>
                                    </a:rPr>
                                  </m:ctrlPr>
                                </m:dPr>
                                <m:e>
                                  <m:r>
                                    <a:rPr lang="en-US" i="1">
                                      <a:latin typeface="Cambria Math" panose="02040503050406030204" pitchFamily="18" charset="0"/>
                                    </a:rPr>
                                    <m:t>𝑡</m:t>
                                  </m:r>
                                </m:e>
                              </m:d>
                            </m:e>
                          </m:mr>
                          <m:mr>
                            <m:e>
                              <m:acc>
                                <m:accPr>
                                  <m:chr m:val="̇"/>
                                  <m:ctrlPr>
                                    <a:rPr lang="en-US" i="1">
                                      <a:latin typeface="Cambria Math" panose="02040503050406030204" pitchFamily="18" charset="0"/>
                                    </a:rPr>
                                  </m:ctrlPr>
                                </m:accPr>
                                <m:e>
                                  <m:r>
                                    <a:rPr lang="en-US" i="1">
                                      <a:latin typeface="Cambria Math" panose="02040503050406030204" pitchFamily="18" charset="0"/>
                                    </a:rPr>
                                    <m:t>𝜃</m:t>
                                  </m:r>
                                </m:e>
                              </m:acc>
                              <m:d>
                                <m:dPr>
                                  <m:ctrlPr>
                                    <a:rPr lang="en-US" i="1">
                                      <a:latin typeface="Cambria Math" panose="02040503050406030204" pitchFamily="18" charset="0"/>
                                    </a:rPr>
                                  </m:ctrlPr>
                                </m:dPr>
                                <m:e>
                                  <m:r>
                                    <a:rPr lang="en-US" i="1">
                                      <a:latin typeface="Cambria Math" panose="02040503050406030204" pitchFamily="18" charset="0"/>
                                    </a:rPr>
                                    <m:t>𝑡</m:t>
                                  </m:r>
                                </m:e>
                              </m:d>
                            </m:e>
                          </m:mr>
                        </m:m>
                      </m:e>
                    </m:d>
                    <m:r>
                      <a:rPr lang="en-US" i="1" smtClean="0">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2"/>
                                  <m:mcJc m:val="center"/>
                                </m:mcPr>
                              </m:mc>
                            </m:mcs>
                            <m:ctrlPr>
                              <a:rPr lang="en-SE" i="1">
                                <a:latin typeface="Cambria Math" panose="02040503050406030204" pitchFamily="18" charset="0"/>
                              </a:rPr>
                            </m:ctrlPr>
                          </m:mPr>
                          <m:mr>
                            <m:e>
                              <m:r>
                                <m:rPr>
                                  <m:brk m:alnAt="7"/>
                                </m:rPr>
                                <a:rPr lang="en-US" i="1">
                                  <a:latin typeface="Cambria Math" panose="02040503050406030204" pitchFamily="18" charset="0"/>
                                </a:rPr>
                                <m:t>0</m:t>
                              </m:r>
                            </m:e>
                            <m:e>
                              <m:r>
                                <a:rPr lang="en-US"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e>
                          </m:mr>
                          <m:mr>
                            <m:e>
                              <m:sSub>
                                <m:sSubPr>
                                  <m:ctrlPr>
                                    <a:rPr lang="en-US" i="1" smtClean="0">
                                      <a:latin typeface="Cambria Math" panose="02040503050406030204" pitchFamily="18" charset="0"/>
                                    </a:rPr>
                                  </m:ctrlPr>
                                </m:sSubPr>
                                <m:e>
                                  <m:r>
                                    <a:rPr lang="en-US" i="1" smtClean="0">
                                      <a:latin typeface="Cambria Math" panose="02040503050406030204" pitchFamily="18" charset="0"/>
                                    </a:rPr>
                                    <m:t>−</m:t>
                                  </m:r>
                                  <m:r>
                                    <m:rPr>
                                      <m:brk m:alnAt="7"/>
                                    </m:rPr>
                                    <a:rPr lang="en-US" i="1">
                                      <a:latin typeface="Cambria Math" panose="02040503050406030204" pitchFamily="18" charset="0"/>
                                    </a:rPr>
                                    <m:t>𝐾</m:t>
                                  </m:r>
                                </m:e>
                                <m:sub>
                                  <m:r>
                                    <m:rPr>
                                      <m:brk m:alnAt="7"/>
                                    </m:rPr>
                                    <a:rPr lang="en-US" i="1">
                                      <a:latin typeface="Cambria Math" panose="02040503050406030204" pitchFamily="18" charset="0"/>
                                    </a:rPr>
                                    <m:t>𝑑</m:t>
                                  </m:r>
                                </m:sub>
                              </m:sSub>
                            </m:e>
                            <m:e>
                              <m:sSub>
                                <m:sSubPr>
                                  <m:ctrlPr>
                                    <a:rPr lang="en-US" i="1" smtClean="0">
                                      <a:latin typeface="Cambria Math" panose="02040503050406030204" pitchFamily="18" charset="0"/>
                                    </a:rPr>
                                  </m:ctrlPr>
                                </m:sSubPr>
                                <m:e>
                                  <m:r>
                                    <a:rPr lang="en-US" i="1" smtClean="0">
                                      <a:latin typeface="Cambria Math" panose="02040503050406030204" pitchFamily="18" charset="0"/>
                                    </a:rPr>
                                    <m:t>−</m:t>
                                  </m:r>
                                  <m:r>
                                    <m:rPr>
                                      <m:brk m:alnAt="7"/>
                                    </m:rPr>
                                    <a:rPr lang="en-US" i="1">
                                      <a:latin typeface="Cambria Math" panose="02040503050406030204" pitchFamily="18" charset="0"/>
                                    </a:rPr>
                                    <m:t>𝐾</m:t>
                                  </m:r>
                                </m:e>
                                <m:sub>
                                  <m:r>
                                    <a:rPr lang="en-US" i="1">
                                      <a:latin typeface="Cambria Math" panose="02040503050406030204" pitchFamily="18" charset="0"/>
                                    </a:rPr>
                                    <m:t>𝜃</m:t>
                                  </m:r>
                                </m:sub>
                              </m:sSub>
                            </m:e>
                          </m:mr>
                        </m:m>
                      </m:e>
                    </m:d>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r>
                                <a:rPr lang="en-US" i="1">
                                  <a:latin typeface="Cambria Math" panose="02040503050406030204" pitchFamily="18" charset="0"/>
                                </a:rPr>
                                <m:t>𝑑</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r>
                            <m:e>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
                      </m:e>
                    </m:d>
                  </m:oMath>
                </a14:m>
                <a:endParaRPr lang="en-US" dirty="0"/>
              </a:p>
              <a:p>
                <a:r>
                  <a:rPr lang="en-US" dirty="0"/>
                  <a:t>Control objective: design </a:t>
                </a:r>
                <a14:m>
                  <m:oMath xmlns:m="http://schemas.openxmlformats.org/officeDocument/2006/math">
                    <m:sSub>
                      <m:sSubPr>
                        <m:ctrlPr>
                          <a:rPr lang="en-US" i="1">
                            <a:latin typeface="Cambria Math" panose="02040503050406030204" pitchFamily="18" charset="0"/>
                          </a:rPr>
                        </m:ctrlPr>
                      </m:sSubPr>
                      <m:e>
                        <m:r>
                          <m:rPr>
                            <m:brk m:alnAt="7"/>
                          </m:rPr>
                          <a:rPr lang="en-US" i="1">
                            <a:latin typeface="Cambria Math" panose="02040503050406030204" pitchFamily="18" charset="0"/>
                          </a:rPr>
                          <m:t>𝐾</m:t>
                        </m:r>
                      </m:e>
                      <m:sub>
                        <m:r>
                          <m:rPr>
                            <m:brk m:alnAt="7"/>
                          </m:rPr>
                          <a:rPr lang="en-US" i="1">
                            <a:latin typeface="Cambria Math" panose="02040503050406030204" pitchFamily="18" charset="0"/>
                          </a:rPr>
                          <m:t>𝑑</m:t>
                        </m:r>
                      </m:sub>
                    </m:sSub>
                    <m:r>
                      <a:rPr lang="en-US" i="1" smtClean="0">
                        <a:latin typeface="Cambria Math" panose="02040503050406030204" pitchFamily="18" charset="0"/>
                      </a:rPr>
                      <m:t>,</m:t>
                    </m:r>
                    <m:sSub>
                      <m:sSubPr>
                        <m:ctrlPr>
                          <a:rPr lang="en-US" i="1">
                            <a:latin typeface="Cambria Math" panose="02040503050406030204" pitchFamily="18" charset="0"/>
                          </a:rPr>
                        </m:ctrlPr>
                      </m:sSubPr>
                      <m:e>
                        <m:r>
                          <m:rPr>
                            <m:brk m:alnAt="7"/>
                          </m:rPr>
                          <a:rPr lang="en-US" i="1">
                            <a:latin typeface="Cambria Math" panose="02040503050406030204" pitchFamily="18" charset="0"/>
                          </a:rPr>
                          <m:t>𝐾</m:t>
                        </m:r>
                      </m:e>
                      <m:sub>
                        <m:r>
                          <a:rPr lang="en-US" i="1">
                            <a:latin typeface="Cambria Math" panose="02040503050406030204" pitchFamily="18" charset="0"/>
                          </a:rPr>
                          <m:t>𝜃</m:t>
                        </m:r>
                      </m:sub>
                    </m:sSub>
                  </m:oMath>
                </a14:m>
                <a:r>
                  <a:rPr lang="en-US" dirty="0"/>
                  <a:t> to drive error </a:t>
                </a:r>
                <a14:m>
                  <m:oMath xmlns:m="http://schemas.openxmlformats.org/officeDocument/2006/math">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𝑑</m:t>
                                  </m:r>
                                </m:sub>
                              </m:sSub>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r>
                            <m:e>
                              <m:sSub>
                                <m:sSubPr>
                                  <m:ctrlPr>
                                    <a:rPr lang="en-US" i="1">
                                      <a:latin typeface="Cambria Math" panose="02040503050406030204" pitchFamily="18" charset="0"/>
                                    </a:rPr>
                                  </m:ctrlPr>
                                </m:sSubPr>
                                <m:e>
                                  <m:r>
                                    <a:rPr lang="en-US" i="1">
                                      <a:latin typeface="Cambria Math" panose="02040503050406030204" pitchFamily="18" charset="0"/>
                                    </a:rPr>
                                    <m:t>𝑒</m:t>
                                  </m:r>
                                </m:e>
                                <m:sub>
                                  <m:r>
                                    <a:rPr lang="en-US" i="1">
                                      <a:latin typeface="Cambria Math" panose="02040503050406030204" pitchFamily="18" charset="0"/>
                                    </a:rPr>
                                    <m:t>𝜃</m:t>
                                  </m:r>
                                </m:sub>
                              </m:sSub>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mr>
                        </m:m>
                      </m:e>
                    </m:d>
                  </m:oMath>
                </a14:m>
                <a:r>
                  <a:rPr lang="en-US" dirty="0"/>
                  <a:t> to </a:t>
                </a:r>
                <a14:m>
                  <m:oMath xmlns:m="http://schemas.openxmlformats.org/officeDocument/2006/math">
                    <m:d>
                      <m:dPr>
                        <m:begChr m:val="["/>
                        <m:endChr m:val="]"/>
                        <m:ctrlPr>
                          <a:rPr lang="en-SE" i="1">
                            <a:latin typeface="Cambria Math" panose="02040503050406030204" pitchFamily="18" charset="0"/>
                          </a:rPr>
                        </m:ctrlPr>
                      </m:dPr>
                      <m:e>
                        <m:m>
                          <m:mPr>
                            <m:mcs>
                              <m:mc>
                                <m:mcPr>
                                  <m:count m:val="1"/>
                                  <m:mcJc m:val="center"/>
                                </m:mcPr>
                              </m:mc>
                            </m:mcs>
                            <m:ctrlPr>
                              <a:rPr lang="en-SE" i="1">
                                <a:latin typeface="Cambria Math" panose="02040503050406030204" pitchFamily="18" charset="0"/>
                              </a:rPr>
                            </m:ctrlPr>
                          </m:mPr>
                          <m:mr>
                            <m:e>
                              <m:r>
                                <a:rPr lang="en-US" i="1" smtClean="0">
                                  <a:latin typeface="Cambria Math" panose="02040503050406030204" pitchFamily="18" charset="0"/>
                                </a:rPr>
                                <m:t>0</m:t>
                              </m:r>
                            </m:e>
                          </m:mr>
                          <m:mr>
                            <m:e>
                              <m:r>
                                <a:rPr lang="en-US" i="1" smtClean="0">
                                  <a:latin typeface="Cambria Math" panose="02040503050406030204" pitchFamily="18" charset="0"/>
                                </a:rPr>
                                <m:t>0</m:t>
                              </m:r>
                            </m:e>
                          </m:mr>
                        </m:m>
                      </m:e>
                    </m:d>
                  </m:oMath>
                </a14:m>
                <a:endParaRPr lang="en-SE" dirty="0"/>
              </a:p>
              <a:p>
                <a:pPr marL="0" indent="0">
                  <a:buFont typeface="Arial" panose="020B0604020202020204" pitchFamily="34" charset="0"/>
                  <a:buNone/>
                </a:pPr>
                <a:endParaRPr lang="en-SE" dirty="0"/>
              </a:p>
            </p:txBody>
          </p:sp>
        </mc:Choice>
        <mc:Fallback xmlns="">
          <p:sp>
            <p:nvSpPr>
              <p:cNvPr id="7" name="Content Placeholder 2">
                <a:extLst>
                  <a:ext uri="{FF2B5EF4-FFF2-40B4-BE49-F238E27FC236}">
                    <a16:creationId xmlns:a16="http://schemas.microsoft.com/office/drawing/2014/main" id="{266B6360-6CA8-E53F-C6A5-100808E7F41B}"/>
                  </a:ext>
                </a:extLst>
              </p:cNvPr>
              <p:cNvSpPr txBox="1">
                <a:spLocks noRot="1" noChangeAspect="1" noMove="1" noResize="1" noEditPoints="1" noAdjustHandles="1" noChangeArrowheads="1" noChangeShapeType="1" noTextEdit="1"/>
              </p:cNvSpPr>
              <p:nvPr/>
            </p:nvSpPr>
            <p:spPr>
              <a:xfrm>
                <a:off x="6169892" y="1274536"/>
                <a:ext cx="5547154" cy="3085026"/>
              </a:xfrm>
              <a:prstGeom prst="rect">
                <a:avLst/>
              </a:prstGeom>
              <a:blipFill>
                <a:blip r:embed="rId4"/>
                <a:stretch>
                  <a:fillRect l="-659" t="-2174"/>
                </a:stretch>
              </a:blipFill>
            </p:spPr>
            <p:txBody>
              <a:bodyPr/>
              <a:lstStyle/>
              <a:p>
                <a:r>
                  <a:rPr lang="en-SE">
                    <a:noFill/>
                  </a:rPr>
                  <a:t> </a:t>
                </a:r>
              </a:p>
            </p:txBody>
          </p:sp>
        </mc:Fallback>
      </mc:AlternateContent>
    </p:spTree>
    <p:extLst>
      <p:ext uri="{BB962C8B-B14F-4D97-AF65-F5344CB8AC3E}">
        <p14:creationId xmlns:p14="http://schemas.microsoft.com/office/powerpoint/2010/main" val="777265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E770-564B-F869-B86C-67E125A1D9FB}"/>
              </a:ext>
            </a:extLst>
          </p:cNvPr>
          <p:cNvSpPr>
            <a:spLocks noGrp="1"/>
          </p:cNvSpPr>
          <p:nvPr>
            <p:ph type="title"/>
          </p:nvPr>
        </p:nvSpPr>
        <p:spPr/>
        <p:txBody>
          <a:bodyPr>
            <a:normAutofit fontScale="90000"/>
          </a:bodyPr>
          <a:lstStyle/>
          <a:p>
            <a:r>
              <a:rPr lang="en-US" sz="4800" dirty="0"/>
              <a:t>P Control Design with Pole Placement (not covered in this course)</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0DE258-1D21-CAB0-AEE9-FECCCCFC60FC}"/>
                  </a:ext>
                </a:extLst>
              </p:cNvPr>
              <p:cNvSpPr>
                <a:spLocks noGrp="1"/>
              </p:cNvSpPr>
              <p:nvPr>
                <p:ph idx="1"/>
              </p:nvPr>
            </p:nvSpPr>
            <p:spPr>
              <a:xfrm>
                <a:off x="622737" y="1237593"/>
                <a:ext cx="10949153" cy="3008099"/>
              </a:xfrm>
            </p:spPr>
            <p:txBody>
              <a:bodyPr>
                <a:normAutofit fontScale="77500" lnSpcReduction="20000"/>
              </a:bodyPr>
              <a:lstStyle/>
              <a:p>
                <a:r>
                  <a:rPr lang="en-US" dirty="0"/>
                  <a:t>Closed-loop poles:</a:t>
                </a:r>
              </a:p>
              <a:p>
                <a:pPr lvl="1"/>
                <a14:m>
                  <m:oMath xmlns:m="http://schemas.openxmlformats.org/officeDocument/2006/math">
                    <m:r>
                      <a:rPr lang="en-US" b="0" i="1" smtClean="0">
                        <a:latin typeface="Cambria Math" panose="02040503050406030204" pitchFamily="18" charset="0"/>
                      </a:rPr>
                      <m:t>0=</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det</m:t>
                        </m:r>
                      </m:fName>
                      <m:e>
                        <m:r>
                          <a:rPr lang="en-US" b="0" i="1" smtClean="0">
                            <a:latin typeface="Cambria Math" panose="02040503050406030204" pitchFamily="18" charset="0"/>
                          </a:rPr>
                          <m:t>(</m:t>
                        </m:r>
                        <m:r>
                          <a:rPr lang="en-US" b="0" i="1" smtClean="0">
                            <a:latin typeface="Cambria Math" panose="02040503050406030204" pitchFamily="18" charset="0"/>
                          </a:rPr>
                          <m:t>𝜆</m:t>
                        </m:r>
                        <m:r>
                          <a:rPr lang="en-US" b="0" i="1" smtClean="0">
                            <a:latin typeface="Cambria Math" panose="02040503050406030204" pitchFamily="18" charset="0"/>
                          </a:rPr>
                          <m:t>𝐼</m:t>
                        </m:r>
                        <m:r>
                          <a:rPr lang="en-US" b="0" i="1" smtClean="0">
                            <a:latin typeface="Cambria Math" panose="02040503050406030204" pitchFamily="18" charset="0"/>
                          </a:rPr>
                          <m:t>−</m:t>
                        </m:r>
                        <m:d>
                          <m:dPr>
                            <m:begChr m:val="["/>
                            <m:endChr m:val="]"/>
                            <m:ctrlPr>
                              <a:rPr lang="en-SE" i="1">
                                <a:latin typeface="Cambria Math" panose="02040503050406030204" pitchFamily="18" charset="0"/>
                              </a:rPr>
                            </m:ctrlPr>
                          </m:dPr>
                          <m:e>
                            <m:m>
                              <m:mPr>
                                <m:mcs>
                                  <m:mc>
                                    <m:mcPr>
                                      <m:count m:val="2"/>
                                      <m:mcJc m:val="center"/>
                                    </m:mcPr>
                                  </m:mc>
                                </m:mcs>
                                <m:ctrlPr>
                                  <a:rPr lang="en-SE" i="1">
                                    <a:latin typeface="Cambria Math" panose="02040503050406030204" pitchFamily="18" charset="0"/>
                                  </a:rPr>
                                </m:ctrlPr>
                              </m:mPr>
                              <m:mr>
                                <m:e>
                                  <m:r>
                                    <m:rPr>
                                      <m:brk m:alnAt="7"/>
                                    </m:rPr>
                                    <a:rPr lang="en-US" i="1">
                                      <a:latin typeface="Cambria Math" panose="02040503050406030204" pitchFamily="18" charset="0"/>
                                    </a:rPr>
                                    <m:t>0</m:t>
                                  </m:r>
                                </m:e>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e>
                              </m:mr>
                              <m:mr>
                                <m:e>
                                  <m:sSub>
                                    <m:sSubPr>
                                      <m:ctrlPr>
                                        <a:rPr lang="en-US" i="1">
                                          <a:latin typeface="Cambria Math" panose="02040503050406030204" pitchFamily="18" charset="0"/>
                                        </a:rPr>
                                      </m:ctrlPr>
                                    </m:sSubPr>
                                    <m:e>
                                      <m:r>
                                        <m:rPr>
                                          <m:brk m:alnAt="7"/>
                                        </m:rPr>
                                        <a:rPr lang="en-US" i="1">
                                          <a:latin typeface="Cambria Math" panose="02040503050406030204" pitchFamily="18" charset="0"/>
                                        </a:rPr>
                                        <m:t>𝐾</m:t>
                                      </m:r>
                                    </m:e>
                                    <m:sub>
                                      <m:r>
                                        <m:rPr>
                                          <m:brk m:alnAt="7"/>
                                        </m:rPr>
                                        <a:rPr lang="en-US" i="1">
                                          <a:latin typeface="Cambria Math" panose="02040503050406030204" pitchFamily="18" charset="0"/>
                                        </a:rPr>
                                        <m:t>𝑑</m:t>
                                      </m:r>
                                    </m:sub>
                                  </m:sSub>
                                </m:e>
                                <m:e>
                                  <m:sSub>
                                    <m:sSubPr>
                                      <m:ctrlPr>
                                        <a:rPr lang="en-US" b="0" i="1" smtClean="0">
                                          <a:latin typeface="Cambria Math" panose="02040503050406030204" pitchFamily="18" charset="0"/>
                                        </a:rPr>
                                      </m:ctrlPr>
                                    </m:sSubPr>
                                    <m:e>
                                      <m:r>
                                        <m:rPr>
                                          <m:brk m:alnAt="7"/>
                                        </m:rPr>
                                        <a:rPr lang="en-US" i="1">
                                          <a:latin typeface="Cambria Math" panose="02040503050406030204" pitchFamily="18" charset="0"/>
                                        </a:rPr>
                                        <m:t>𝐾</m:t>
                                      </m:r>
                                    </m:e>
                                    <m:sub>
                                      <m:r>
                                        <a:rPr lang="en-US" i="1">
                                          <a:latin typeface="Cambria Math" panose="02040503050406030204" pitchFamily="18" charset="0"/>
                                        </a:rPr>
                                        <m:t>𝜃</m:t>
                                      </m:r>
                                    </m:sub>
                                  </m:sSub>
                                </m:e>
                              </m:mr>
                            </m:m>
                          </m:e>
                        </m:d>
                        <m:r>
                          <a:rPr lang="en-US" b="0" i="1" smtClean="0">
                            <a:latin typeface="Cambria Math" panose="02040503050406030204" pitchFamily="18" charset="0"/>
                          </a:rPr>
                          <m:t>)</m:t>
                        </m:r>
                      </m:e>
                    </m:fun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2</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𝜃</m:t>
                        </m:r>
                      </m:sub>
                    </m:sSub>
                    <m:r>
                      <a:rPr lang="en-US" b="0" i="1" smtClean="0">
                        <a:latin typeface="Cambria Math" panose="02040503050406030204" pitchFamily="18" charset="0"/>
                      </a:rPr>
                      <m:t>𝜆</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𝑟</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𝑑</m:t>
                        </m:r>
                      </m:sub>
                    </m:sSub>
                  </m:oMath>
                </a14:m>
                <a:endParaRPr lang="en-US" b="0" dirty="0"/>
              </a:p>
              <a:p>
                <a:pPr lvl="1"/>
                <a:r>
                  <a:rPr lang="en-US" dirty="0"/>
                  <a:t>Solution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𝜆</m:t>
                        </m:r>
                      </m:e>
                      <m:sub>
                        <m:r>
                          <a:rPr lang="en-US" b="0" i="1" smtClean="0">
                            <a:latin typeface="Cambria Math" panose="02040503050406030204" pitchFamily="18" charset="0"/>
                          </a:rPr>
                          <m:t>1,2</m:t>
                        </m:r>
                      </m:sub>
                    </m:sSub>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𝜃</m:t>
                            </m:r>
                          </m:sub>
                        </m:sSub>
                      </m:num>
                      <m:den>
                        <m:r>
                          <a:rPr lang="en-US" b="0" i="1" smtClean="0">
                            <a:latin typeface="Cambria Math" panose="02040503050406030204" pitchFamily="18" charset="0"/>
                          </a:rPr>
                          <m:t>2</m:t>
                        </m:r>
                      </m:den>
                    </m:f>
                    <m:r>
                      <a:rPr lang="en-US" b="0" i="1" smtClean="0">
                        <a:latin typeface="Cambria Math" panose="02040503050406030204" pitchFamily="18" charset="0"/>
                      </a:rPr>
                      <m:t>±</m:t>
                    </m:r>
                    <m:f>
                      <m:fPr>
                        <m:ctrlPr>
                          <a:rPr lang="en-US" b="0" i="0" smtClean="0">
                            <a:latin typeface="Cambria Math" panose="02040503050406030204" pitchFamily="18" charset="0"/>
                          </a:rPr>
                        </m:ctrlPr>
                      </m:fPr>
                      <m:num>
                        <m:r>
                          <a:rPr lang="en-US" b="0" i="0" smtClean="0">
                            <a:latin typeface="Cambria Math" panose="02040503050406030204" pitchFamily="18" charset="0"/>
                          </a:rPr>
                          <m:t>1</m:t>
                        </m:r>
                      </m:num>
                      <m:den>
                        <m:r>
                          <a:rPr lang="en-US" b="0" i="0" smtClean="0">
                            <a:latin typeface="Cambria Math" panose="02040503050406030204" pitchFamily="18" charset="0"/>
                          </a:rPr>
                          <m:t>2</m:t>
                        </m:r>
                      </m:den>
                    </m:f>
                    <m:rad>
                      <m:radPr>
                        <m:degHide m:val="on"/>
                        <m:ctrlPr>
                          <a:rPr lang="en-US" i="1" smtClean="0">
                            <a:latin typeface="Cambria Math" panose="02040503050406030204" pitchFamily="18" charset="0"/>
                          </a:rPr>
                        </m:ctrlPr>
                      </m:radPr>
                      <m:deg/>
                      <m:e>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𝜃</m:t>
                            </m:r>
                          </m:sub>
                          <m:sup>
                            <m:r>
                              <a:rPr lang="en-US" i="1">
                                <a:latin typeface="Cambria Math" panose="02040503050406030204" pitchFamily="18" charset="0"/>
                              </a:rPr>
                              <m:t>2</m:t>
                            </m:r>
                          </m:sup>
                        </m:sSubSup>
                        <m:r>
                          <a:rPr lang="en-US" i="1">
                            <a:latin typeface="Cambria Math" panose="02040503050406030204" pitchFamily="18" charset="0"/>
                          </a:rPr>
                          <m:t>+4</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𝑑</m:t>
                            </m:r>
                          </m:sub>
                        </m:sSub>
                      </m:e>
                    </m:rad>
                  </m:oMath>
                </a14:m>
                <a:endParaRPr lang="en-US" dirty="0"/>
              </a:p>
              <a:p>
                <a:r>
                  <a:rPr lang="en-US" dirty="0"/>
                  <a:t>Critically-damped dynamics (repeated real roots):</a:t>
                </a:r>
              </a:p>
              <a:p>
                <a:pPr lvl="1"/>
                <a14:m>
                  <m:oMath xmlns:m="http://schemas.openxmlformats.org/officeDocument/2006/math">
                    <m:rad>
                      <m:radPr>
                        <m:degHide m:val="on"/>
                        <m:ctrlPr>
                          <a:rPr lang="en-US" i="1">
                            <a:latin typeface="Cambria Math" panose="02040503050406030204" pitchFamily="18" charset="0"/>
                          </a:rPr>
                        </m:ctrlPr>
                      </m:radPr>
                      <m:deg/>
                      <m:e>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𝜃</m:t>
                            </m:r>
                          </m:sub>
                          <m:sup>
                            <m:r>
                              <a:rPr lang="en-US" i="1">
                                <a:latin typeface="Cambria Math" panose="02040503050406030204" pitchFamily="18" charset="0"/>
                              </a:rPr>
                              <m:t>2</m:t>
                            </m:r>
                          </m:sup>
                        </m:sSubSup>
                        <m:r>
                          <a:rPr lang="en-US" i="1">
                            <a:latin typeface="Cambria Math" panose="02040503050406030204" pitchFamily="18" charset="0"/>
                          </a:rPr>
                          <m:t>+4</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i="1">
                                <a:latin typeface="Cambria Math" panose="02040503050406030204" pitchFamily="18" charset="0"/>
                              </a:rPr>
                              <m:t>𝑑</m:t>
                            </m:r>
                          </m:sub>
                        </m:sSub>
                      </m:e>
                    </m:rad>
                    <m:r>
                      <a:rPr lang="en-US" b="0" i="1" smtClean="0">
                        <a:latin typeface="Cambria Math" panose="02040503050406030204" pitchFamily="18" charset="0"/>
                      </a:rPr>
                      <m:t>=0⇒</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i="1">
                            <a:latin typeface="Cambria Math" panose="02040503050406030204" pitchFamily="18" charset="0"/>
                          </a:rPr>
                          <m:t>𝑑</m:t>
                        </m:r>
                      </m:sub>
                    </m:sSub>
                    <m:r>
                      <a:rPr lang="en-US" b="0" i="1" smtClean="0">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𝜃</m:t>
                            </m:r>
                          </m:sub>
                          <m:sup>
                            <m:r>
                              <a:rPr lang="en-US" i="1">
                                <a:latin typeface="Cambria Math" panose="02040503050406030204" pitchFamily="18" charset="0"/>
                              </a:rPr>
                              <m:t>2</m:t>
                            </m:r>
                          </m:sup>
                        </m:sSubSup>
                      </m:num>
                      <m:den>
                        <m:r>
                          <a:rPr lang="en-US" b="0" i="1" smtClean="0">
                            <a:latin typeface="Cambria Math" panose="02040503050406030204" pitchFamily="18" charset="0"/>
                          </a:rPr>
                          <m:t>4</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𝑟</m:t>
                            </m:r>
                          </m:sub>
                        </m:sSub>
                      </m:den>
                    </m:f>
                  </m:oMath>
                </a14:m>
                <a:endParaRPr lang="en-US" dirty="0"/>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𝜃</m:t>
                        </m:r>
                      </m:sub>
                    </m:sSub>
                  </m:oMath>
                </a14:m>
                <a:r>
                  <a:rPr lang="en-US" dirty="0"/>
                  <a:t> chosen empirically</a:t>
                </a:r>
                <a:endParaRPr lang="en-SE" dirty="0"/>
              </a:p>
              <a:p>
                <a:pPr lvl="1"/>
                <a:r>
                  <a:rPr lang="en-US" dirty="0"/>
                  <a:t xml:space="preserve">Stable closed loop requires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a:latin typeface="Cambria Math" panose="02040503050406030204" pitchFamily="18" charset="0"/>
                          </a:rPr>
                          <m:t>K</m:t>
                        </m:r>
                      </m:e>
                      <m:sub>
                        <m:r>
                          <a:rPr lang="en-US" i="1">
                            <a:latin typeface="Cambria Math" panose="02040503050406030204" pitchFamily="18" charset="0"/>
                          </a:rPr>
                          <m:t>θ</m:t>
                        </m:r>
                      </m:sub>
                    </m:sSub>
                    <m:r>
                      <m:rPr>
                        <m:sty m:val="p"/>
                      </m:rPr>
                      <a:rPr lang="en-US" i="0">
                        <a:latin typeface="Cambria Math" panose="02040503050406030204" pitchFamily="18" charset="0"/>
                      </a:rPr>
                      <m:t>&lt;</m:t>
                    </m:r>
                    <m:r>
                      <a:rPr lang="en-US" i="1">
                        <a:latin typeface="Cambria Math" panose="02040503050406030204" pitchFamily="18" charset="0"/>
                      </a:rPr>
                      <m:t>0</m:t>
                    </m:r>
                  </m:oMath>
                </a14:m>
                <a:r>
                  <a:rPr lang="en-US" dirty="0"/>
                  <a:t xml:space="preserve"> and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a:latin typeface="Cambria Math" panose="02040503050406030204" pitchFamily="18" charset="0"/>
                          </a:rPr>
                          <m:t>K</m:t>
                        </m:r>
                      </m:e>
                      <m:sub>
                        <m:r>
                          <a:rPr lang="en-US" i="1">
                            <a:latin typeface="Cambria Math" panose="02040503050406030204" pitchFamily="18" charset="0"/>
                          </a:rPr>
                          <m:t>d</m:t>
                        </m:r>
                      </m:sub>
                    </m:sSub>
                    <m:r>
                      <m:rPr>
                        <m:sty m:val="p"/>
                      </m:rPr>
                      <a:rPr lang="en-US" i="0">
                        <a:latin typeface="Cambria Math" panose="02040503050406030204" pitchFamily="18" charset="0"/>
                      </a:rPr>
                      <m:t>&lt;</m:t>
                    </m:r>
                    <m:r>
                      <a:rPr lang="en-US" i="1">
                        <a:latin typeface="Cambria Math" panose="02040503050406030204" pitchFamily="18" charset="0"/>
                      </a:rPr>
                      <m:t>0</m:t>
                    </m:r>
                  </m:oMath>
                </a14:m>
                <a:r>
                  <a:rPr lang="en-US" dirty="0"/>
                  <a:t xml:space="preserve"> (negative feedback on both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a:latin typeface="Cambria Math" panose="02040503050406030204" pitchFamily="18" charset="0"/>
                      </a:rPr>
                      <m:t>d</m:t>
                    </m:r>
                  </m:oMath>
                </a14:m>
                <a:r>
                  <a:rPr lang="en-US" dirty="0"/>
                  <a:t xml:space="preserve"> and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a:latin typeface="Cambria Math" panose="02040503050406030204" pitchFamily="18" charset="0"/>
                      </a:rPr>
                      <m:t>θ</m:t>
                    </m:r>
                  </m:oMath>
                </a14:m>
                <a:r>
                  <a:rPr lang="en-US" dirty="0"/>
                  <a:t>)</a:t>
                </a:r>
              </a:p>
            </p:txBody>
          </p:sp>
        </mc:Choice>
        <mc:Fallback xmlns="">
          <p:sp>
            <p:nvSpPr>
              <p:cNvPr id="3" name="Content Placeholder 2">
                <a:extLst>
                  <a:ext uri="{FF2B5EF4-FFF2-40B4-BE49-F238E27FC236}">
                    <a16:creationId xmlns:a16="http://schemas.microsoft.com/office/drawing/2014/main" id="{DA0DE258-1D21-CAB0-AEE9-FECCCCFC60FC}"/>
                  </a:ext>
                </a:extLst>
              </p:cNvPr>
              <p:cNvSpPr>
                <a:spLocks noGrp="1" noRot="1" noChangeAspect="1" noMove="1" noResize="1" noEditPoints="1" noAdjustHandles="1" noChangeArrowheads="1" noChangeShapeType="1" noTextEdit="1"/>
              </p:cNvSpPr>
              <p:nvPr>
                <p:ph idx="1"/>
              </p:nvPr>
            </p:nvSpPr>
            <p:spPr>
              <a:xfrm>
                <a:off x="622737" y="1237593"/>
                <a:ext cx="10949153" cy="3008099"/>
              </a:xfrm>
              <a:blipFill>
                <a:blip r:embed="rId2"/>
                <a:stretch>
                  <a:fillRect l="-780" t="-4665" b="-1014"/>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562F8E0C-6D51-B22C-C540-C8B1E92B3BFE}"/>
              </a:ext>
            </a:extLst>
          </p:cNvPr>
          <p:cNvSpPr>
            <a:spLocks noGrp="1"/>
          </p:cNvSpPr>
          <p:nvPr>
            <p:ph type="sldNum" sz="quarter" idx="12"/>
          </p:nvPr>
        </p:nvSpPr>
        <p:spPr/>
        <p:txBody>
          <a:bodyPr/>
          <a:lstStyle/>
          <a:p>
            <a:fld id="{1F57BF9A-7B35-9447-9112-EAE7E91B4E99}" type="slidenum">
              <a:rPr lang="en-US" smtClean="0"/>
              <a:t>13</a:t>
            </a:fld>
            <a:endParaRPr lang="en-US"/>
          </a:p>
        </p:txBody>
      </p:sp>
      <p:pic>
        <p:nvPicPr>
          <p:cNvPr id="6" name="Picture 5">
            <a:extLst>
              <a:ext uri="{FF2B5EF4-FFF2-40B4-BE49-F238E27FC236}">
                <a16:creationId xmlns:a16="http://schemas.microsoft.com/office/drawing/2014/main" id="{238B0791-08C3-9BBC-966A-F946C7706582}"/>
              </a:ext>
            </a:extLst>
          </p:cNvPr>
          <p:cNvPicPr>
            <a:picLocks noChangeAspect="1"/>
          </p:cNvPicPr>
          <p:nvPr/>
        </p:nvPicPr>
        <p:blipFill>
          <a:blip r:embed="rId3"/>
          <a:stretch>
            <a:fillRect/>
          </a:stretch>
        </p:blipFill>
        <p:spPr>
          <a:xfrm>
            <a:off x="2414600" y="4245692"/>
            <a:ext cx="7436708" cy="2549246"/>
          </a:xfrm>
          <a:prstGeom prst="rect">
            <a:avLst/>
          </a:prstGeom>
        </p:spPr>
      </p:pic>
    </p:spTree>
    <p:extLst>
      <p:ext uri="{BB962C8B-B14F-4D97-AF65-F5344CB8AC3E}">
        <p14:creationId xmlns:p14="http://schemas.microsoft.com/office/powerpoint/2010/main" val="3030110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DB4FD-ECF3-F1D8-D20B-5E193CFE3983}"/>
              </a:ext>
            </a:extLst>
          </p:cNvPr>
          <p:cNvSpPr>
            <a:spLocks noGrp="1"/>
          </p:cNvSpPr>
          <p:nvPr>
            <p:ph type="title"/>
          </p:nvPr>
        </p:nvSpPr>
        <p:spPr/>
        <p:txBody>
          <a:bodyPr/>
          <a:lstStyle/>
          <a:p>
            <a:r>
              <a:rPr lang="en-US" sz="4800" dirty="0"/>
              <a:t>P </a:t>
            </a:r>
            <a:r>
              <a:rPr lang="en-US" dirty="0"/>
              <a:t>Control Design Cont’d</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1B2D58-E434-0386-533C-14B3D2C62723}"/>
                  </a:ext>
                </a:extLst>
              </p:cNvPr>
              <p:cNvSpPr>
                <a:spLocks noGrp="1"/>
              </p:cNvSpPr>
              <p:nvPr>
                <p:ph idx="1"/>
              </p:nvPr>
            </p:nvSpPr>
            <p:spPr>
              <a:xfrm>
                <a:off x="622737" y="1172941"/>
                <a:ext cx="10949153" cy="3371350"/>
              </a:xfrm>
            </p:spPr>
            <p:txBody>
              <a:bodyPr>
                <a:normAutofit fontScale="77500" lnSpcReduction="20000"/>
              </a:bodyPr>
              <a:lstStyle/>
              <a:p>
                <a:r>
                  <a:rPr lang="en-US" dirty="0"/>
                  <a:t>Linear systems dynamics relies on the small angle approximation </a:t>
                </a:r>
                <a14:m>
                  <m:oMath xmlns:m="http://schemas.openxmlformats.org/officeDocument/2006/math">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func>
                    <m:r>
                      <a:rPr lang="en-US" i="1">
                        <a:latin typeface="Cambria Math" panose="02040503050406030204" pitchFamily="18" charset="0"/>
                      </a:rPr>
                      <m:t>≈</m:t>
                    </m:r>
                  </m:oMath>
                </a14:m>
                <a:r>
                  <a:rPr lang="en-US" dirty="0"/>
                  <a:t> </a:t>
                </a:r>
                <a14:m>
                  <m:oMath xmlns:m="http://schemas.openxmlformats.org/officeDocument/2006/math">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oMath>
                </a14:m>
                <a:r>
                  <a:rPr lang="en-US" dirty="0"/>
                  <a:t>, assuming </a:t>
                </a:r>
                <a14:m>
                  <m:oMath xmlns:m="http://schemas.openxmlformats.org/officeDocument/2006/math">
                    <m:d>
                      <m:dPr>
                        <m:begChr m:val="|"/>
                        <m:endChr m:val="|"/>
                        <m:ctrlPr>
                          <a:rPr lang="en-US" i="1">
                            <a:latin typeface="Cambria Math" panose="02040503050406030204" pitchFamily="18" charset="0"/>
                          </a:rPr>
                        </m:ctrlPr>
                      </m:dPr>
                      <m:e>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d>
                    <m:r>
                      <a:rPr lang="en-US" i="1">
                        <a:latin typeface="Cambria Math" panose="02040503050406030204" pitchFamily="18" charset="0"/>
                      </a:rPr>
                      <m:t>&lt;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𝑡ℎ</m:t>
                        </m:r>
                      </m:sub>
                    </m:sSub>
                    <m:r>
                      <a:rPr lang="en-US" b="0" i="1" smtClean="0">
                        <a:latin typeface="Cambria Math" panose="02040503050406030204" pitchFamily="18" charset="0"/>
                      </a:rPr>
                      <m:t>,∀</m:t>
                    </m:r>
                    <m:r>
                      <a:rPr lang="en-US" b="0" i="1" smtClean="0">
                        <a:latin typeface="Cambria Math" panose="02040503050406030204" pitchFamily="18" charset="0"/>
                      </a:rPr>
                      <m:t>𝑑</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oMath>
                </a14:m>
                <a:endParaRPr lang="en-US" dirty="0"/>
              </a:p>
              <a:p>
                <a:r>
                  <a:rPr lang="en-US" dirty="0"/>
                  <a:t>Closed-loop dynamics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𝜃</m:t>
                        </m:r>
                      </m:e>
                    </m:acc>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𝑑</m:t>
                        </m:r>
                      </m:sub>
                    </m:sSub>
                    <m:r>
                      <a:rPr lang="en-US" b="0" i="1" smtClean="0">
                        <a:latin typeface="Cambria Math" panose="02040503050406030204" pitchFamily="18" charset="0"/>
                      </a:rPr>
                      <m:t>𝑑</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𝐾</m:t>
                        </m:r>
                      </m:e>
                      <m:sub>
                        <m:r>
                          <a:rPr lang="en-US" i="1">
                            <a:latin typeface="Cambria Math" panose="02040503050406030204" pitchFamily="18" charset="0"/>
                          </a:rPr>
                          <m:t>𝜃</m:t>
                        </m:r>
                      </m:sub>
                    </m:sSub>
                    <m:r>
                      <a:rPr lang="en-US" b="0" i="1" smtClean="0">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oMath>
                </a14:m>
                <a:endParaRPr lang="en-US" i="1" dirty="0">
                  <a:latin typeface="Cambria Math" panose="02040503050406030204" pitchFamily="18" charset="0"/>
                </a:endParaRPr>
              </a:p>
              <a:p>
                <a:pPr lvl="1"/>
                <a:r>
                  <a:rPr lang="en-US" dirty="0"/>
                  <a:t>Set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𝜃</m:t>
                        </m:r>
                      </m:e>
                    </m:acc>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func>
                      <m:funcPr>
                        <m:ctrlPr>
                          <a:rPr lang="en-US" i="1">
                            <a:latin typeface="Cambria Math" panose="02040503050406030204" pitchFamily="18" charset="0"/>
                          </a:rPr>
                        </m:ctrlPr>
                      </m:funcPr>
                      <m:fName>
                        <m:r>
                          <a:rPr lang="en-US" i="1">
                            <a:latin typeface="Cambria Math" panose="02040503050406030204" pitchFamily="18" charset="0"/>
                          </a:rPr>
                          <m:t>−</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𝐾</m:t>
                                </m:r>
                              </m:e>
                              <m:sub>
                                <m:r>
                                  <a:rPr lang="en-US" i="1">
                                    <a:latin typeface="Cambria Math" panose="02040503050406030204" pitchFamily="18" charset="0"/>
                                  </a:rPr>
                                  <m:t>𝜃</m:t>
                                </m:r>
                              </m:sub>
                              <m:sup>
                                <m:r>
                                  <a:rPr lang="en-US" i="1">
                                    <a:latin typeface="Cambria Math" panose="02040503050406030204" pitchFamily="18" charset="0"/>
                                  </a:rPr>
                                  <m:t>2</m:t>
                                </m:r>
                              </m:sup>
                            </m:sSubSup>
                          </m:num>
                          <m:den>
                            <m:r>
                              <a:rPr lang="en-US" i="1">
                                <a:latin typeface="Cambria Math" panose="02040503050406030204" pitchFamily="18" charset="0"/>
                              </a:rPr>
                              <m:t>4</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𝑟</m:t>
                                </m:r>
                              </m:sub>
                            </m:sSub>
                          </m:den>
                        </m:f>
                        <m:r>
                          <m:rPr>
                            <m:sty m:val="p"/>
                          </m:rPr>
                          <a:rPr lang="en-US" b="0" i="0" smtClean="0">
                            <a:latin typeface="Cambria Math" panose="02040503050406030204" pitchFamily="18" charset="0"/>
                          </a:rPr>
                          <m:t>sat</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𝑑</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𝑡ℎ</m:t>
                                </m:r>
                              </m:sub>
                            </m:sSub>
                          </m:e>
                        </m:d>
                      </m:e>
                    </m:fun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𝜃</m:t>
                        </m:r>
                      </m:sub>
                    </m:sSub>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oMath>
                </a14:m>
                <a:r>
                  <a:rPr lang="en-US" dirty="0"/>
                  <a:t>, </a:t>
                </a:r>
              </a:p>
              <a:p>
                <a:pPr lvl="1"/>
                <a:endParaRPr lang="en-US" dirty="0"/>
              </a:p>
              <a:p>
                <a:pPr lvl="1"/>
                <a:r>
                  <a:rPr lang="en-US" dirty="0"/>
                  <a:t>where: </a:t>
                </a:r>
                <a14:m>
                  <m:oMath xmlns:m="http://schemas.openxmlformats.org/officeDocument/2006/math">
                    <m:func>
                      <m:funcPr>
                        <m:ctrlPr>
                          <a:rPr lang="en-US">
                            <a:latin typeface="Cambria Math" panose="02040503050406030204" pitchFamily="18" charset="0"/>
                          </a:rPr>
                        </m:ctrlPr>
                      </m:funcPr>
                      <m:fName>
                        <m:r>
                          <m:rPr>
                            <m:sty m:val="p"/>
                          </m:rPr>
                          <a:rPr lang="en-US">
                            <a:latin typeface="Cambria Math" panose="02040503050406030204" pitchFamily="18" charset="0"/>
                          </a:rPr>
                          <m:t>sat</m:t>
                        </m:r>
                      </m:fName>
                      <m:e>
                        <m:d>
                          <m:dPr>
                            <m:ctrlPr>
                              <a:rPr lang="en-US" i="1">
                                <a:latin typeface="Cambria Math" panose="02040503050406030204" pitchFamily="18" charset="0"/>
                              </a:rPr>
                            </m:ctrlPr>
                          </m:dPr>
                          <m:e>
                            <m:r>
                              <a:rPr lang="en-US" i="1">
                                <a:latin typeface="Cambria Math" panose="02040503050406030204" pitchFamily="18" charset="0"/>
                              </a:rPr>
                              <m:t>𝑑</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𝑡ℎ</m:t>
                                </m:r>
                              </m:sub>
                            </m:sSub>
                          </m:e>
                        </m:d>
                      </m:e>
                    </m:func>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i="1">
                                  <a:latin typeface="Cambria Math" panose="02040503050406030204" pitchFamily="18" charset="0"/>
                                </a:rPr>
                                <m:t>−</m:t>
                              </m:r>
                              <m:sSub>
                                <m:sSubPr>
                                  <m:ctrlPr>
                                    <a:rPr lang="en-US" i="1">
                                      <a:latin typeface="Cambria Math" panose="02040503050406030204" pitchFamily="18" charset="0"/>
                                    </a:rPr>
                                  </m:ctrlPr>
                                </m:sSubPr>
                                <m:e>
                                  <m:r>
                                    <m:rPr>
                                      <m:brk m:alnAt="7"/>
                                    </m:rPr>
                                    <a:rPr lang="en-US" i="1">
                                      <a:latin typeface="Cambria Math" panose="02040503050406030204" pitchFamily="18" charset="0"/>
                                    </a:rPr>
                                    <m:t>𝑑</m:t>
                                  </m:r>
                                </m:e>
                                <m:sub>
                                  <m:r>
                                    <m:rPr>
                                      <m:brk m:alnAt="7"/>
                                    </m:rPr>
                                    <a:rPr lang="en-US" i="1">
                                      <a:latin typeface="Cambria Math" panose="02040503050406030204" pitchFamily="18" charset="0"/>
                                    </a:rPr>
                                    <m:t>𝑡</m:t>
                                  </m:r>
                                  <m:r>
                                    <a:rPr lang="en-US" i="1">
                                      <a:latin typeface="Cambria Math" panose="02040503050406030204" pitchFamily="18" charset="0"/>
                                    </a:rPr>
                                    <m:t>ℎ</m:t>
                                  </m:r>
                                </m:sub>
                              </m:sSub>
                            </m:e>
                            <m:e>
                              <m:r>
                                <m:rPr>
                                  <m:sty m:val="p"/>
                                </m:rPr>
                                <a:rPr lang="en-US" b="0" i="0" smtClean="0">
                                  <a:latin typeface="Cambria Math" panose="02040503050406030204" pitchFamily="18" charset="0"/>
                                </a:rPr>
                                <m:t>if</m:t>
                              </m:r>
                              <m:r>
                                <a:rPr lang="en-US" b="0" i="1" smtClean="0">
                                  <a:latin typeface="Cambria Math" panose="02040503050406030204" pitchFamily="18" charset="0"/>
                                </a:rPr>
                                <m:t> </m:t>
                              </m:r>
                              <m:r>
                                <a:rPr lang="en-US" b="0" i="1" smtClean="0">
                                  <a:latin typeface="Cambria Math" panose="02040503050406030204" pitchFamily="18" charset="0"/>
                                </a:rPr>
                                <m:t>𝑑</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)&lt;−</m:t>
                              </m:r>
                              <m:sSub>
                                <m:sSubPr>
                                  <m:ctrlPr>
                                    <a:rPr lang="en-US" i="1">
                                      <a:latin typeface="Cambria Math" panose="02040503050406030204" pitchFamily="18" charset="0"/>
                                    </a:rPr>
                                  </m:ctrlPr>
                                </m:sSubPr>
                                <m:e>
                                  <m:r>
                                    <m:rPr>
                                      <m:brk m:alnAt="7"/>
                                    </m:rPr>
                                    <a:rPr lang="en-US" i="1">
                                      <a:latin typeface="Cambria Math" panose="02040503050406030204" pitchFamily="18" charset="0"/>
                                    </a:rPr>
                                    <m:t>𝑑</m:t>
                                  </m:r>
                                </m:e>
                                <m:sub>
                                  <m:r>
                                    <m:rPr>
                                      <m:brk m:alnAt="7"/>
                                    </m:rPr>
                                    <a:rPr lang="en-US" i="1">
                                      <a:latin typeface="Cambria Math" panose="02040503050406030204" pitchFamily="18" charset="0"/>
                                    </a:rPr>
                                    <m:t>𝑡</m:t>
                                  </m:r>
                                  <m:r>
                                    <a:rPr lang="en-US" i="1">
                                      <a:latin typeface="Cambria Math" panose="02040503050406030204" pitchFamily="18" charset="0"/>
                                    </a:rPr>
                                    <m:t>ℎ</m:t>
                                  </m:r>
                                </m:sub>
                              </m:sSub>
                            </m:e>
                          </m:mr>
                          <m:mr>
                            <m:e>
                              <m:r>
                                <a:rPr lang="en-US" i="1">
                                  <a:latin typeface="Cambria Math" panose="02040503050406030204" pitchFamily="18" charset="0"/>
                                </a:rPr>
                                <m:t>𝑑</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e>
                            <m:e>
                              <m:r>
                                <a:rPr lang="en-US" b="0" i="1" smtClean="0">
                                  <a:latin typeface="Cambria Math" panose="02040503050406030204" pitchFamily="18" charset="0"/>
                                </a:rPr>
                                <m:t>          </m:t>
                              </m:r>
                              <m:r>
                                <m:rPr>
                                  <m:sty m:val="p"/>
                                </m:rPr>
                                <a:rPr lang="en-US">
                                  <a:latin typeface="Cambria Math" panose="02040503050406030204" pitchFamily="18" charset="0"/>
                                </a:rPr>
                                <m:t>if</m:t>
                              </m:r>
                              <m:r>
                                <a:rPr lang="en-US" b="0" i="1" smtClean="0">
                                  <a:latin typeface="Cambria Math" panose="02040503050406030204" pitchFamily="18" charset="0"/>
                                </a:rPr>
                                <m:t> </m:t>
                              </m:r>
                              <m:r>
                                <a:rPr lang="en-US" i="1">
                                  <a:latin typeface="Cambria Math" panose="02040503050406030204" pitchFamily="18" charset="0"/>
                                </a:rPr>
                                <m:t>𝑑</m:t>
                              </m:r>
                              <m:d>
                                <m:dPr>
                                  <m:ctrlPr>
                                    <a:rPr lang="en-US" i="1">
                                      <a:latin typeface="Cambria Math" panose="02040503050406030204" pitchFamily="18" charset="0"/>
                                    </a:rPr>
                                  </m:ctrlPr>
                                </m:dPr>
                                <m:e>
                                  <m:r>
                                    <a:rPr lang="en-US" i="1">
                                      <a:latin typeface="Cambria Math" panose="02040503050406030204" pitchFamily="18" charset="0"/>
                                    </a:rPr>
                                    <m:t>𝑡</m:t>
                                  </m:r>
                                </m:e>
                              </m:d>
                              <m:r>
                                <a:rPr lang="en-US" b="0" i="1" smtClean="0">
                                  <a:latin typeface="Cambria Math" panose="02040503050406030204" pitchFamily="18" charset="0"/>
                                </a:rPr>
                                <m:t>∈[</m:t>
                              </m:r>
                              <m:r>
                                <m:rPr>
                                  <m:brk m:alnAt="7"/>
                                </m:rPr>
                                <a:rPr lang="en-US" i="1">
                                  <a:latin typeface="Cambria Math" panose="02040503050406030204" pitchFamily="18" charset="0"/>
                                </a:rPr>
                                <m:t>−</m:t>
                              </m:r>
                              <m:sSub>
                                <m:sSubPr>
                                  <m:ctrlPr>
                                    <a:rPr lang="en-US" i="1">
                                      <a:latin typeface="Cambria Math" panose="02040503050406030204" pitchFamily="18" charset="0"/>
                                    </a:rPr>
                                  </m:ctrlPr>
                                </m:sSubPr>
                                <m:e>
                                  <m:r>
                                    <m:rPr>
                                      <m:brk m:alnAt="7"/>
                                    </m:rPr>
                                    <a:rPr lang="en-US" i="1">
                                      <a:latin typeface="Cambria Math" panose="02040503050406030204" pitchFamily="18" charset="0"/>
                                    </a:rPr>
                                    <m:t>𝑑</m:t>
                                  </m:r>
                                </m:e>
                                <m:sub>
                                  <m:r>
                                    <m:rPr>
                                      <m:brk m:alnAt="7"/>
                                    </m:rPr>
                                    <a:rPr lang="en-US" i="1">
                                      <a:latin typeface="Cambria Math" panose="02040503050406030204" pitchFamily="18" charset="0"/>
                                    </a:rPr>
                                    <m:t>𝑡</m:t>
                                  </m:r>
                                  <m:r>
                                    <a:rPr lang="en-US" i="1">
                                      <a:latin typeface="Cambria Math" panose="02040503050406030204" pitchFamily="18" charset="0"/>
                                    </a:rPr>
                                    <m:t>ℎ</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m:rPr>
                                      <m:brk m:alnAt="7"/>
                                    </m:rPr>
                                    <a:rPr lang="en-US" i="1">
                                      <a:latin typeface="Cambria Math" panose="02040503050406030204" pitchFamily="18" charset="0"/>
                                    </a:rPr>
                                    <m:t>𝑑</m:t>
                                  </m:r>
                                </m:e>
                                <m:sub>
                                  <m:r>
                                    <m:rPr>
                                      <m:brk m:alnAt="7"/>
                                    </m:rPr>
                                    <a:rPr lang="en-US" i="1">
                                      <a:latin typeface="Cambria Math" panose="02040503050406030204" pitchFamily="18" charset="0"/>
                                    </a:rPr>
                                    <m:t>𝑡</m:t>
                                  </m:r>
                                  <m:r>
                                    <a:rPr lang="en-US" i="1">
                                      <a:latin typeface="Cambria Math" panose="02040503050406030204" pitchFamily="18" charset="0"/>
                                    </a:rPr>
                                    <m:t>ℎ</m:t>
                                  </m:r>
                                </m:sub>
                              </m:sSub>
                              <m:r>
                                <a:rPr lang="en-US" b="0" i="1" smtClean="0">
                                  <a:latin typeface="Cambria Math" panose="02040503050406030204" pitchFamily="18" charset="0"/>
                                </a:rPr>
                                <m:t>]</m:t>
                              </m:r>
                            </m:e>
                          </m:mr>
                          <m:mr>
                            <m:e>
                              <m:sSub>
                                <m:sSubPr>
                                  <m:ctrlPr>
                                    <a:rPr lang="en-US" i="1">
                                      <a:latin typeface="Cambria Math" panose="02040503050406030204" pitchFamily="18" charset="0"/>
                                    </a:rPr>
                                  </m:ctrlPr>
                                </m:sSubPr>
                                <m:e>
                                  <m:r>
                                    <m:rPr>
                                      <m:brk m:alnAt="7"/>
                                    </m:rPr>
                                    <a:rPr lang="en-US" i="1">
                                      <a:latin typeface="Cambria Math" panose="02040503050406030204" pitchFamily="18" charset="0"/>
                                    </a:rPr>
                                    <m:t>𝑑</m:t>
                                  </m:r>
                                </m:e>
                                <m:sub>
                                  <m:r>
                                    <m:rPr>
                                      <m:brk m:alnAt="7"/>
                                    </m:rPr>
                                    <a:rPr lang="en-US" i="1">
                                      <a:latin typeface="Cambria Math" panose="02040503050406030204" pitchFamily="18" charset="0"/>
                                    </a:rPr>
                                    <m:t>𝑡</m:t>
                                  </m:r>
                                  <m:r>
                                    <a:rPr lang="en-US" i="1">
                                      <a:latin typeface="Cambria Math" panose="02040503050406030204" pitchFamily="18" charset="0"/>
                                    </a:rPr>
                                    <m:t>ℎ</m:t>
                                  </m:r>
                                </m:sub>
                              </m:sSub>
                            </m:e>
                            <m:e>
                              <m:r>
                                <m:rPr>
                                  <m:sty m:val="p"/>
                                </m:rPr>
                                <a:rPr lang="en-US">
                                  <a:latin typeface="Cambria Math" panose="02040503050406030204" pitchFamily="18" charset="0"/>
                                </a:rPr>
                                <m:t>if</m:t>
                              </m:r>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𝑑</m:t>
                                  </m:r>
                                  <m:d>
                                    <m:dPr>
                                      <m:ctrlPr>
                                        <a:rPr lang="en-US" i="1">
                                          <a:latin typeface="Cambria Math" panose="02040503050406030204" pitchFamily="18" charset="0"/>
                                        </a:rPr>
                                      </m:ctrlPr>
                                    </m:dPr>
                                    <m:e>
                                      <m:r>
                                        <a:rPr lang="en-US" i="1">
                                          <a:latin typeface="Cambria Math" panose="02040503050406030204" pitchFamily="18" charset="0"/>
                                        </a:rPr>
                                        <m:t>𝑡</m:t>
                                      </m:r>
                                    </m:e>
                                  </m:d>
                                  <m:r>
                                    <a:rPr lang="en-US" b="0" i="1" smtClean="0">
                                      <a:latin typeface="Cambria Math" panose="02040503050406030204" pitchFamily="18" charset="0"/>
                                    </a:rPr>
                                    <m:t>&gt;</m:t>
                                  </m:r>
                                  <m:r>
                                    <m:rPr>
                                      <m:brk m:alnAt="7"/>
                                    </m:rPr>
                                    <a:rPr lang="en-US" i="1">
                                      <a:latin typeface="Cambria Math" panose="02040503050406030204" pitchFamily="18" charset="0"/>
                                    </a:rPr>
                                    <m:t>𝑑</m:t>
                                  </m:r>
                                </m:e>
                                <m:sub>
                                  <m:r>
                                    <m:rPr>
                                      <m:brk m:alnAt="7"/>
                                    </m:rPr>
                                    <a:rPr lang="en-US" i="1">
                                      <a:latin typeface="Cambria Math" panose="02040503050406030204" pitchFamily="18" charset="0"/>
                                    </a:rPr>
                                    <m:t>𝑡</m:t>
                                  </m:r>
                                  <m:r>
                                    <a:rPr lang="en-US" i="1">
                                      <a:latin typeface="Cambria Math" panose="02040503050406030204" pitchFamily="18" charset="0"/>
                                    </a:rPr>
                                    <m:t>ℎ</m:t>
                                  </m:r>
                                </m:sub>
                              </m:sSub>
                            </m:e>
                          </m:mr>
                        </m:m>
                      </m:e>
                    </m:d>
                  </m:oMath>
                </a14:m>
                <a:endParaRPr lang="en-US" dirty="0"/>
              </a:p>
              <a:p>
                <a:r>
                  <a:rPr lang="en-US" dirty="0"/>
                  <a:t>Empirical param settings: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𝑡ℎ</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𝜋</m:t>
                        </m:r>
                      </m:num>
                      <m:den>
                        <m:r>
                          <a:rPr lang="en-US" b="0" i="1" smtClean="0">
                            <a:latin typeface="Cambria Math" panose="02040503050406030204" pitchFamily="18" charset="0"/>
                          </a:rPr>
                          <m:t>6</m:t>
                        </m:r>
                      </m:den>
                    </m:f>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i="1">
                            <a:latin typeface="Cambria Math" panose="02040503050406030204" pitchFamily="18" charset="0"/>
                          </a:rPr>
                          <m:t>𝑡ℎ</m:t>
                        </m:r>
                      </m:sub>
                    </m:sSub>
                    <m:r>
                      <a:rPr lang="en-US" i="1">
                        <a:latin typeface="Cambria Math" panose="02040503050406030204" pitchFamily="18" charset="0"/>
                      </a:rPr>
                      <m:t>=</m:t>
                    </m:r>
                    <m:d>
                      <m:dPr>
                        <m:begChr m:val="|"/>
                        <m:endChr m:val="|"/>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𝜃</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𝑡ℎ</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𝑑</m:t>
                                </m:r>
                              </m:sub>
                            </m:sSub>
                          </m:den>
                        </m:f>
                      </m:e>
                    </m:d>
                  </m:oMath>
                </a14:m>
                <a:endParaRPr lang="en-US" dirty="0"/>
              </a:p>
            </p:txBody>
          </p:sp>
        </mc:Choice>
        <mc:Fallback xmlns="">
          <p:sp>
            <p:nvSpPr>
              <p:cNvPr id="3" name="Content Placeholder 2">
                <a:extLst>
                  <a:ext uri="{FF2B5EF4-FFF2-40B4-BE49-F238E27FC236}">
                    <a16:creationId xmlns:a16="http://schemas.microsoft.com/office/drawing/2014/main" id="{DA1B2D58-E434-0386-533C-14B3D2C62723}"/>
                  </a:ext>
                </a:extLst>
              </p:cNvPr>
              <p:cNvSpPr>
                <a:spLocks noGrp="1" noRot="1" noChangeAspect="1" noMove="1" noResize="1" noEditPoints="1" noAdjustHandles="1" noChangeArrowheads="1" noChangeShapeType="1" noTextEdit="1"/>
              </p:cNvSpPr>
              <p:nvPr>
                <p:ph idx="1"/>
              </p:nvPr>
            </p:nvSpPr>
            <p:spPr>
              <a:xfrm>
                <a:off x="622737" y="1172941"/>
                <a:ext cx="10949153" cy="3371350"/>
              </a:xfrm>
              <a:blipFill>
                <a:blip r:embed="rId3"/>
                <a:stretch>
                  <a:fillRect l="-780" t="-4159" r="-1225"/>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ADAA2261-9EA9-81CA-D898-A8398C618255}"/>
              </a:ext>
            </a:extLst>
          </p:cNvPr>
          <p:cNvSpPr>
            <a:spLocks noGrp="1"/>
          </p:cNvSpPr>
          <p:nvPr>
            <p:ph type="sldNum" sz="quarter" idx="12"/>
          </p:nvPr>
        </p:nvSpPr>
        <p:spPr/>
        <p:txBody>
          <a:bodyPr/>
          <a:lstStyle/>
          <a:p>
            <a:fld id="{1F57BF9A-7B35-9447-9112-EAE7E91B4E99}" type="slidenum">
              <a:rPr lang="en-US" smtClean="0"/>
              <a:t>14</a:t>
            </a:fld>
            <a:endParaRPr lang="en-US"/>
          </a:p>
        </p:txBody>
      </p:sp>
      <p:pic>
        <p:nvPicPr>
          <p:cNvPr id="6" name="Picture 5">
            <a:extLst>
              <a:ext uri="{FF2B5EF4-FFF2-40B4-BE49-F238E27FC236}">
                <a16:creationId xmlns:a16="http://schemas.microsoft.com/office/drawing/2014/main" id="{04D392BB-4F09-3D24-3477-DD476DC95BA7}"/>
              </a:ext>
            </a:extLst>
          </p:cNvPr>
          <p:cNvPicPr>
            <a:picLocks noChangeAspect="1"/>
          </p:cNvPicPr>
          <p:nvPr/>
        </p:nvPicPr>
        <p:blipFill>
          <a:blip r:embed="rId4"/>
          <a:stretch>
            <a:fillRect/>
          </a:stretch>
        </p:blipFill>
        <p:spPr>
          <a:xfrm>
            <a:off x="2782320" y="4527143"/>
            <a:ext cx="6615654" cy="2267795"/>
          </a:xfrm>
          <a:prstGeom prst="rect">
            <a:avLst/>
          </a:prstGeom>
        </p:spPr>
      </p:pic>
    </p:spTree>
    <p:extLst>
      <p:ext uri="{BB962C8B-B14F-4D97-AF65-F5344CB8AC3E}">
        <p14:creationId xmlns:p14="http://schemas.microsoft.com/office/powerpoint/2010/main" val="1007388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476F-E110-0853-E98F-8CF7F148AA4C}"/>
              </a:ext>
            </a:extLst>
          </p:cNvPr>
          <p:cNvSpPr>
            <a:spLocks noGrp="1"/>
          </p:cNvSpPr>
          <p:nvPr>
            <p:ph type="title"/>
          </p:nvPr>
        </p:nvSpPr>
        <p:spPr/>
        <p:txBody>
          <a:bodyPr/>
          <a:lstStyle/>
          <a:p>
            <a:r>
              <a:rPr lang="en-US" dirty="0"/>
              <a:t>Simplifying Assumptions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88B5CF3-1067-A281-E707-671EC46D8188}"/>
                  </a:ext>
                </a:extLst>
              </p:cNvPr>
              <p:cNvSpPr>
                <a:spLocks noGrp="1"/>
              </p:cNvSpPr>
              <p:nvPr>
                <p:ph idx="1"/>
              </p:nvPr>
            </p:nvSpPr>
            <p:spPr/>
            <p:txBody>
              <a:bodyPr>
                <a:normAutofit lnSpcReduction="10000"/>
              </a:bodyPr>
              <a:lstStyle/>
              <a:p>
                <a:r>
                  <a:rPr lang="en-US" dirty="0"/>
                  <a:t>Did not consider:</a:t>
                </a:r>
              </a:p>
              <a:p>
                <a:pPr lvl="1"/>
                <a:r>
                  <a:rPr lang="en-US" dirty="0"/>
                  <a:t>Estimation uncertainty due to measurement noise</a:t>
                </a:r>
              </a:p>
              <a:p>
                <a:pPr lvl="2"/>
                <a:r>
                  <a:rPr lang="en-US" dirty="0"/>
                  <a:t>We assume perfect state estimation </a:t>
                </a:r>
                <a14:m>
                  <m:oMath xmlns:m="http://schemas.openxmlformats.org/officeDocument/2006/math">
                    <m:r>
                      <a:rPr lang="en-US">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𝑑</m:t>
                        </m:r>
                      </m:e>
                    </m:acc>
                    <m:r>
                      <a:rPr lang="en-US" i="1" dirty="0">
                        <a:latin typeface="Cambria Math" panose="02040503050406030204" pitchFamily="18" charset="0"/>
                      </a:rPr>
                      <m:t>, </m:t>
                    </m:r>
                    <m:acc>
                      <m:accPr>
                        <m:chr m:val="̂"/>
                        <m:ctrlPr>
                          <a:rPr lang="en-US" i="1" dirty="0">
                            <a:latin typeface="Cambria Math" panose="02040503050406030204" pitchFamily="18" charset="0"/>
                          </a:rPr>
                        </m:ctrlPr>
                      </m:accPr>
                      <m:e>
                        <m:r>
                          <a:rPr lang="en-US" i="1" dirty="0">
                            <a:latin typeface="Cambria Math" panose="02040503050406030204" pitchFamily="18" charset="0"/>
                          </a:rPr>
                          <m:t>𝜃</m:t>
                        </m:r>
                      </m:e>
                    </m:acc>
                    <m:r>
                      <a:rPr lang="en-US" i="1" dirty="0">
                        <a:latin typeface="Cambria Math" panose="02040503050406030204" pitchFamily="18" charset="0"/>
                      </a:rPr>
                      <m:t>)=(</m:t>
                    </m:r>
                    <m:r>
                      <a:rPr lang="en-US" i="1" dirty="0">
                        <a:latin typeface="Cambria Math" panose="02040503050406030204" pitchFamily="18" charset="0"/>
                      </a:rPr>
                      <m:t>𝑑</m:t>
                    </m:r>
                    <m:r>
                      <a:rPr lang="en-US" i="1" dirty="0">
                        <a:latin typeface="Cambria Math" panose="02040503050406030204" pitchFamily="18" charset="0"/>
                      </a:rPr>
                      <m:t>, </m:t>
                    </m:r>
                    <m:r>
                      <a:rPr lang="en-US" i="1" dirty="0">
                        <a:latin typeface="Cambria Math" panose="02040503050406030204" pitchFamily="18" charset="0"/>
                      </a:rPr>
                      <m:t>𝜃</m:t>
                    </m:r>
                    <m:r>
                      <a:rPr lang="en-US" i="1" dirty="0">
                        <a:latin typeface="Cambria Math" panose="02040503050406030204" pitchFamily="18" charset="0"/>
                      </a:rPr>
                      <m:t>)</m:t>
                    </m:r>
                  </m:oMath>
                </a14:m>
                <a:endParaRPr lang="en-US" dirty="0"/>
              </a:p>
              <a:p>
                <a:pPr lvl="1"/>
                <a:r>
                  <a:rPr lang="en-US" dirty="0"/>
                  <a:t>Estimation latency: </a:t>
                </a:r>
              </a:p>
              <a:p>
                <a:pPr lvl="2"/>
                <a:r>
                  <a:rPr lang="en-US" dirty="0"/>
                  <a:t>Time from measurements </a:t>
                </a:r>
                <a14:m>
                  <m:oMath xmlns:m="http://schemas.openxmlformats.org/officeDocument/2006/math">
                    <m:r>
                      <a:rPr lang="en-US" i="1" dirty="0">
                        <a:latin typeface="Cambria Math" panose="02040503050406030204" pitchFamily="18" charset="0"/>
                      </a:rPr>
                      <m:t>(</m:t>
                    </m:r>
                    <m:r>
                      <a:rPr lang="en-US" i="1" dirty="0">
                        <a:latin typeface="Cambria Math" panose="02040503050406030204" pitchFamily="18" charset="0"/>
                      </a:rPr>
                      <m:t>𝑑</m:t>
                    </m:r>
                    <m:r>
                      <a:rPr lang="en-US" i="1" dirty="0">
                        <a:latin typeface="Cambria Math" panose="02040503050406030204" pitchFamily="18" charset="0"/>
                      </a:rPr>
                      <m:t>, </m:t>
                    </m:r>
                    <m:r>
                      <a:rPr lang="en-US" i="1" dirty="0">
                        <a:latin typeface="Cambria Math" panose="02040503050406030204" pitchFamily="18" charset="0"/>
                      </a:rPr>
                      <m:t>𝜃</m:t>
                    </m:r>
                    <m:r>
                      <a:rPr lang="en-US" i="1" dirty="0">
                        <a:latin typeface="Cambria Math" panose="02040503050406030204" pitchFamily="18" charset="0"/>
                      </a:rPr>
                      <m:t>)</m:t>
                    </m:r>
                  </m:oMath>
                </a14:m>
                <a:r>
                  <a:rPr lang="en-US" dirty="0"/>
                  <a:t>  to state estimation </a:t>
                </a:r>
                <a14:m>
                  <m:oMath xmlns:m="http://schemas.openxmlformats.org/officeDocument/2006/math">
                    <m:r>
                      <a:rPr lang="en-US">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𝑑</m:t>
                        </m:r>
                      </m:e>
                    </m:acc>
                    <m:r>
                      <a:rPr lang="en-US" i="1" dirty="0">
                        <a:latin typeface="Cambria Math" panose="02040503050406030204" pitchFamily="18" charset="0"/>
                      </a:rPr>
                      <m:t>, </m:t>
                    </m:r>
                    <m:acc>
                      <m:accPr>
                        <m:chr m:val="̂"/>
                        <m:ctrlPr>
                          <a:rPr lang="en-US" i="1" dirty="0">
                            <a:latin typeface="Cambria Math" panose="02040503050406030204" pitchFamily="18" charset="0"/>
                          </a:rPr>
                        </m:ctrlPr>
                      </m:accPr>
                      <m:e>
                        <m:r>
                          <a:rPr lang="en-US" i="1" dirty="0">
                            <a:latin typeface="Cambria Math" panose="02040503050406030204" pitchFamily="18" charset="0"/>
                          </a:rPr>
                          <m:t>𝜃</m:t>
                        </m:r>
                      </m:e>
                    </m:acc>
                    <m:r>
                      <a:rPr lang="en-US" i="1" dirty="0">
                        <a:latin typeface="Cambria Math" panose="02040503050406030204" pitchFamily="18" charset="0"/>
                      </a:rPr>
                      <m:t>)</m:t>
                    </m:r>
                  </m:oMath>
                </a14:m>
                <a:r>
                  <a:rPr lang="en-US" dirty="0"/>
                  <a:t> availability to the controller</a:t>
                </a:r>
              </a:p>
              <a:p>
                <a:pPr lvl="1"/>
                <a:r>
                  <a:rPr lang="en-US" dirty="0"/>
                  <a:t>Constraints (e.g., actuator limits)</a:t>
                </a:r>
              </a:p>
              <a:p>
                <a:pPr lvl="2"/>
                <a:r>
                  <a:rPr lang="en-US" dirty="0"/>
                  <a:t>Need to impose a minimum turning radius (maximum curvature) to simulate a real car.</a:t>
                </a:r>
              </a:p>
              <a:p>
                <a:pPr lvl="1"/>
                <a:r>
                  <a:rPr lang="en-US" dirty="0"/>
                  <a:t>Discrete time (multi-rate), non-uniform sampling: </a:t>
                </a:r>
              </a:p>
              <a:p>
                <a:pPr lvl="2"/>
                <a:r>
                  <a:rPr lang="en-US" dirty="0"/>
                  <a:t>Our controller is continuous time, but the actual implementation runs in discrete time.</a:t>
                </a:r>
              </a:p>
              <a:p>
                <a:pPr lvl="2"/>
                <a:r>
                  <a:rPr lang="en-US" dirty="0"/>
                  <a:t>Sampling rate of the estimator (slower) may be different than that of actuation (faster), or may be variable</a:t>
                </a:r>
                <a:endParaRPr lang="en-SE" dirty="0"/>
              </a:p>
            </p:txBody>
          </p:sp>
        </mc:Choice>
        <mc:Fallback xmlns="">
          <p:sp>
            <p:nvSpPr>
              <p:cNvPr id="3" name="Content Placeholder 2">
                <a:extLst>
                  <a:ext uri="{FF2B5EF4-FFF2-40B4-BE49-F238E27FC236}">
                    <a16:creationId xmlns:a16="http://schemas.microsoft.com/office/drawing/2014/main" id="{D88B5CF3-1067-A281-E707-671EC46D8188}"/>
                  </a:ext>
                </a:extLst>
              </p:cNvPr>
              <p:cNvSpPr>
                <a:spLocks noGrp="1" noRot="1" noChangeAspect="1" noMove="1" noResize="1" noEditPoints="1" noAdjustHandles="1" noChangeArrowheads="1" noChangeShapeType="1" noTextEdit="1"/>
              </p:cNvSpPr>
              <p:nvPr>
                <p:ph idx="1"/>
              </p:nvPr>
            </p:nvSpPr>
            <p:spPr>
              <a:blipFill>
                <a:blip r:embed="rId2"/>
                <a:stretch>
                  <a:fillRect l="-1281" t="-3169"/>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0AF6ED92-230B-178E-43C0-C2C24C8C5937}"/>
              </a:ext>
            </a:extLst>
          </p:cNvPr>
          <p:cNvSpPr>
            <a:spLocks noGrp="1"/>
          </p:cNvSpPr>
          <p:nvPr>
            <p:ph type="sldNum" sz="quarter" idx="12"/>
          </p:nvPr>
        </p:nvSpPr>
        <p:spPr/>
        <p:txBody>
          <a:bodyPr/>
          <a:lstStyle/>
          <a:p>
            <a:fld id="{1F57BF9A-7B35-9447-9112-EAE7E91B4E99}" type="slidenum">
              <a:rPr lang="en-US" smtClean="0"/>
              <a:t>15</a:t>
            </a:fld>
            <a:endParaRPr lang="en-US"/>
          </a:p>
        </p:txBody>
      </p:sp>
    </p:spTree>
    <p:extLst>
      <p:ext uri="{BB962C8B-B14F-4D97-AF65-F5344CB8AC3E}">
        <p14:creationId xmlns:p14="http://schemas.microsoft.com/office/powerpoint/2010/main" val="952196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C705C-2259-3C4A-C696-D432793B2EF3}"/>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5D2EECD8-7090-2514-955D-C0BEAE30D231}"/>
              </a:ext>
            </a:extLst>
          </p:cNvPr>
          <p:cNvSpPr>
            <a:spLocks noGrp="1"/>
          </p:cNvSpPr>
          <p:nvPr>
            <p:ph idx="1"/>
          </p:nvPr>
        </p:nvSpPr>
        <p:spPr/>
        <p:txBody>
          <a:bodyPr/>
          <a:lstStyle/>
          <a:p>
            <a:r>
              <a:rPr lang="en-US" dirty="0"/>
              <a:t>PID Control</a:t>
            </a:r>
          </a:p>
          <a:p>
            <a:r>
              <a:rPr lang="en-US" dirty="0"/>
              <a:t>LQR (Linear Quadratic Regulator)</a:t>
            </a:r>
          </a:p>
          <a:p>
            <a:r>
              <a:rPr lang="en-US" dirty="0">
                <a:solidFill>
                  <a:srgbClr val="FF0000"/>
                </a:solidFill>
              </a:rPr>
              <a:t>MPC Control</a:t>
            </a:r>
          </a:p>
          <a:p>
            <a:r>
              <a:rPr lang="en-US" dirty="0"/>
              <a:t>Kinematic bicycle model</a:t>
            </a:r>
          </a:p>
          <a:p>
            <a:r>
              <a:rPr lang="en-US" dirty="0"/>
              <a:t>Geometric path tracking: Pure Pursuit &amp; Stanley</a:t>
            </a:r>
          </a:p>
          <a:p>
            <a:r>
              <a:rPr lang="en-US" dirty="0"/>
              <a:t>Twiddle() for PID control tuning</a:t>
            </a:r>
          </a:p>
        </p:txBody>
      </p:sp>
      <p:sp>
        <p:nvSpPr>
          <p:cNvPr id="4" name="Slide Number Placeholder 3">
            <a:extLst>
              <a:ext uri="{FF2B5EF4-FFF2-40B4-BE49-F238E27FC236}">
                <a16:creationId xmlns:a16="http://schemas.microsoft.com/office/drawing/2014/main" id="{56AD6761-DD61-152F-9A9D-1CE1C3D22506}"/>
              </a:ext>
            </a:extLst>
          </p:cNvPr>
          <p:cNvSpPr>
            <a:spLocks noGrp="1"/>
          </p:cNvSpPr>
          <p:nvPr>
            <p:ph type="sldNum" sz="quarter" idx="12"/>
          </p:nvPr>
        </p:nvSpPr>
        <p:spPr/>
        <p:txBody>
          <a:bodyPr/>
          <a:lstStyle/>
          <a:p>
            <a:fld id="{1F57BF9A-7B35-9447-9112-EAE7E91B4E99}" type="slidenum">
              <a:rPr lang="en-US" smtClean="0"/>
              <a:t>16</a:t>
            </a:fld>
            <a:endParaRPr lang="en-US"/>
          </a:p>
        </p:txBody>
      </p:sp>
    </p:spTree>
    <p:extLst>
      <p:ext uri="{BB962C8B-B14F-4D97-AF65-F5344CB8AC3E}">
        <p14:creationId xmlns:p14="http://schemas.microsoft.com/office/powerpoint/2010/main" val="2994617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8ADEF-3FA3-BA01-D632-0EB44E90DD55}"/>
              </a:ext>
            </a:extLst>
          </p:cNvPr>
          <p:cNvSpPr>
            <a:spLocks noGrp="1"/>
          </p:cNvSpPr>
          <p:nvPr>
            <p:ph type="title"/>
          </p:nvPr>
        </p:nvSpPr>
        <p:spPr/>
        <p:txBody>
          <a:bodyPr/>
          <a:lstStyle/>
          <a:p>
            <a:r>
              <a:rPr lang="en-US" dirty="0"/>
              <a:t>MPC (Model-Predictive Control)</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0F92CC5-24CB-75A9-5CF5-F61CFA9CAE24}"/>
                  </a:ext>
                </a:extLst>
              </p:cNvPr>
              <p:cNvSpPr>
                <a:spLocks noGrp="1"/>
              </p:cNvSpPr>
              <p:nvPr>
                <p:ph idx="1"/>
              </p:nvPr>
            </p:nvSpPr>
            <p:spPr>
              <a:xfrm>
                <a:off x="622739" y="1237594"/>
                <a:ext cx="5473262" cy="3971716"/>
              </a:xfrm>
            </p:spPr>
            <p:txBody>
              <a:bodyPr>
                <a:normAutofit fontScale="62500" lnSpcReduction="20000"/>
              </a:bodyPr>
              <a:lstStyle/>
              <a:p>
                <a:r>
                  <a:rPr lang="en-US" dirty="0"/>
                  <a:t>Also called Receding Horizon Control </a:t>
                </a:r>
              </a:p>
              <a:p>
                <a:r>
                  <a:rPr lang="en-US" dirty="0"/>
                  <a:t>Choose prediction horizon </a:t>
                </a:r>
                <a14:m>
                  <m:oMath xmlns:m="http://schemas.openxmlformats.org/officeDocument/2006/math">
                    <m:r>
                      <a:rPr lang="en-US" b="0" i="1" smtClean="0">
                        <a:latin typeface="Cambria Math" panose="02040503050406030204" pitchFamily="18" charset="0"/>
                      </a:rPr>
                      <m:t>𝑚</m:t>
                    </m:r>
                  </m:oMath>
                </a14:m>
                <a:r>
                  <a:rPr lang="en-US" dirty="0"/>
                  <a:t> and control horizon </a:t>
                </a:r>
                <a14:m>
                  <m:oMath xmlns:m="http://schemas.openxmlformats.org/officeDocument/2006/math">
                    <m:r>
                      <a:rPr lang="en-US" b="0" i="1" smtClean="0">
                        <a:latin typeface="Cambria Math" panose="02040503050406030204" pitchFamily="18" charset="0"/>
                      </a:rPr>
                      <m:t>𝑝</m:t>
                    </m:r>
                  </m:oMath>
                </a14:m>
                <a:endParaRPr lang="en-US" dirty="0"/>
              </a:p>
              <a:p>
                <a:r>
                  <a:rPr lang="en-US" dirty="0"/>
                  <a:t>At each time step </a:t>
                </a:r>
                <a14:m>
                  <m:oMath xmlns:m="http://schemas.openxmlformats.org/officeDocument/2006/math">
                    <m:r>
                      <a:rPr lang="en-US" b="0" i="1" smtClean="0">
                        <a:latin typeface="Cambria Math" panose="02040503050406030204" pitchFamily="18" charset="0"/>
                      </a:rPr>
                      <m:t>𝑘</m:t>
                    </m:r>
                  </m:oMath>
                </a14:m>
                <a:r>
                  <a:rPr lang="en-US" dirty="0"/>
                  <a:t>:</a:t>
                </a:r>
              </a:p>
              <a:p>
                <a:pPr lvl="1"/>
                <a:r>
                  <a:rPr lang="en-US" dirty="0"/>
                  <a:t>Set initial state to the current (measured/estimated) state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a14:m>
                <a:endParaRPr lang="en-US" dirty="0"/>
              </a:p>
              <a:p>
                <a:pPr lvl="1"/>
                <a:r>
                  <a:rPr lang="en-US" dirty="0"/>
                  <a:t>Solve a constrained optimization problem over lookahead window </a:t>
                </a:r>
                <a14:m>
                  <m:oMath xmlns:m="http://schemas.openxmlformats.org/officeDocument/2006/math">
                    <m:r>
                      <a:rPr lang="en-US" b="0" i="0"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r>
                      <a:rPr lang="en-US" i="1">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𝑚</m:t>
                    </m:r>
                    <m:r>
                      <a:rPr lang="en-US" b="0" i="1" smtClean="0">
                        <a:latin typeface="Cambria Math" panose="02040503050406030204" pitchFamily="18" charset="0"/>
                      </a:rPr>
                      <m:t>]</m:t>
                    </m:r>
                  </m:oMath>
                </a14:m>
                <a:r>
                  <a:rPr lang="en-US" dirty="0"/>
                  <a:t>, to get a sequence of control inputs </a:t>
                </a:r>
                <a14:m>
                  <m:oMath xmlns:m="http://schemas.openxmlformats.org/officeDocument/2006/math">
                    <m:r>
                      <a:rPr lang="en-US" b="0" i="1" smtClean="0">
                        <a:latin typeface="Cambria Math" panose="02040503050406030204" pitchFamily="18" charset="0"/>
                      </a:rPr>
                      <m:t>𝑢</m:t>
                    </m:r>
                  </m:oMath>
                </a14:m>
                <a:r>
                  <a:rPr lang="en-US" dirty="0"/>
                  <a:t>, while in the time interval </a:t>
                </a:r>
                <a14:m>
                  <m:oMath xmlns:m="http://schemas.openxmlformats.org/officeDocument/2006/math">
                    <m:d>
                      <m:dPr>
                        <m:begChr m:val="["/>
                        <m:endChr m:val="]"/>
                        <m:ctrlPr>
                          <a:rPr lang="en-US" i="1">
                            <a:latin typeface="Cambria Math" panose="02040503050406030204" pitchFamily="18" charset="0"/>
                          </a:rPr>
                        </m:ctrlPr>
                      </m:dPr>
                      <m:e>
                        <m:r>
                          <a:rPr lang="en-US" i="1">
                            <a:latin typeface="Cambria Math" panose="02040503050406030204" pitchFamily="18" charset="0"/>
                          </a:rPr>
                          <m:t>𝑘</m:t>
                        </m:r>
                        <m:r>
                          <a:rPr lang="en-US" b="0" i="1" smtClean="0">
                            <a:latin typeface="Cambria Math" panose="02040503050406030204" pitchFamily="18" charset="0"/>
                          </a:rPr>
                          <m:t>−1,</m:t>
                        </m:r>
                        <m:r>
                          <a:rPr lang="en-US" b="0" i="1" smtClean="0">
                            <a:latin typeface="Cambria Math" panose="02040503050406030204" pitchFamily="18" charset="0"/>
                          </a:rPr>
                          <m:t>𝑘</m:t>
                        </m:r>
                      </m:e>
                    </m:d>
                  </m:oMath>
                </a14:m>
                <a:endParaRPr lang="en-US" dirty="0"/>
              </a:p>
              <a:p>
                <a:pPr lvl="1"/>
                <a:r>
                  <a:rPr lang="en-US" dirty="0"/>
                  <a:t>Apply 1</a:t>
                </a:r>
                <a:r>
                  <a:rPr lang="en-US" baseline="30000" dirty="0"/>
                  <a:t>st</a:t>
                </a:r>
                <a:r>
                  <a:rPr lang="en-US" dirty="0"/>
                  <a:t> control command </a:t>
                </a:r>
                <a14:m>
                  <m:oMath xmlns:m="http://schemas.openxmlformats.org/officeDocument/2006/math">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oMath>
                </a14:m>
                <a:r>
                  <a:rPr lang="en-US" dirty="0"/>
                  <a:t> at time step </a:t>
                </a:r>
                <a14:m>
                  <m:oMath xmlns:m="http://schemas.openxmlformats.org/officeDocument/2006/math">
                    <m:r>
                      <a:rPr lang="en-US" b="0" i="1" smtClean="0">
                        <a:latin typeface="Cambria Math" panose="02040503050406030204" pitchFamily="18" charset="0"/>
                      </a:rPr>
                      <m:t>𝑘</m:t>
                    </m:r>
                  </m:oMath>
                </a14:m>
                <a:endParaRPr lang="en-US" dirty="0"/>
              </a:p>
              <a:p>
                <a:r>
                  <a:rPr lang="en-US" dirty="0"/>
                  <a:t>Control horizon </a:t>
                </a:r>
                <a14:m>
                  <m:oMath xmlns:m="http://schemas.openxmlformats.org/officeDocument/2006/math">
                    <m:r>
                      <a:rPr lang="en-US" b="0" i="1" smtClean="0">
                        <a:latin typeface="Cambria Math" panose="02040503050406030204" pitchFamily="18" charset="0"/>
                      </a:rPr>
                      <m:t>𝑝</m:t>
                    </m:r>
                  </m:oMath>
                </a14:m>
                <a:r>
                  <a:rPr lang="en-US" dirty="0"/>
                  <a:t> and prediction horizon </a:t>
                </a:r>
                <a14:m>
                  <m:oMath xmlns:m="http://schemas.openxmlformats.org/officeDocument/2006/math">
                    <m:r>
                      <a:rPr lang="en-US" b="0" i="1" smtClean="0">
                        <a:latin typeface="Cambria Math" panose="02040503050406030204" pitchFamily="18" charset="0"/>
                      </a:rPr>
                      <m:t>𝑚</m:t>
                    </m:r>
                  </m:oMath>
                </a14:m>
                <a:r>
                  <a:rPr lang="en-US" dirty="0"/>
                  <a:t> may be different, but often the same</a:t>
                </a:r>
              </a:p>
              <a:p>
                <a:pPr lvl="1"/>
                <a:r>
                  <a:rPr lang="en-US" dirty="0"/>
                  <a:t>denoted as lookahead horizon </a:t>
                </a:r>
                <a14:m>
                  <m:oMath xmlns:m="http://schemas.openxmlformats.org/officeDocument/2006/math">
                    <m:r>
                      <a:rPr lang="en-US" b="0" i="1" smtClean="0">
                        <a:latin typeface="Cambria Math" panose="02040503050406030204" pitchFamily="18" charset="0"/>
                      </a:rPr>
                      <m:t>𝑇</m:t>
                    </m:r>
                  </m:oMath>
                </a14:m>
                <a:r>
                  <a:rPr lang="en-US" dirty="0"/>
                  <a:t> in the next slides (current time is denoted as </a:t>
                </a:r>
                <a14:m>
                  <m:oMath xmlns:m="http://schemas.openxmlformats.org/officeDocument/2006/math">
                    <m:r>
                      <a:rPr lang="en-US" b="0" i="1" smtClean="0">
                        <a:latin typeface="Cambria Math" panose="02040503050406030204" pitchFamily="18" charset="0"/>
                      </a:rPr>
                      <m:t>𝑡</m:t>
                    </m:r>
                  </m:oMath>
                </a14:m>
                <a:r>
                  <a:rPr lang="en-US" dirty="0"/>
                  <a:t>)</a:t>
                </a:r>
              </a:p>
            </p:txBody>
          </p:sp>
        </mc:Choice>
        <mc:Fallback xmlns="">
          <p:sp>
            <p:nvSpPr>
              <p:cNvPr id="3" name="Content Placeholder 2">
                <a:extLst>
                  <a:ext uri="{FF2B5EF4-FFF2-40B4-BE49-F238E27FC236}">
                    <a16:creationId xmlns:a16="http://schemas.microsoft.com/office/drawing/2014/main" id="{D0F92CC5-24CB-75A9-5CF5-F61CFA9CAE24}"/>
                  </a:ext>
                </a:extLst>
              </p:cNvPr>
              <p:cNvSpPr>
                <a:spLocks noGrp="1" noRot="1" noChangeAspect="1" noMove="1" noResize="1" noEditPoints="1" noAdjustHandles="1" noChangeArrowheads="1" noChangeShapeType="1" noTextEdit="1"/>
              </p:cNvSpPr>
              <p:nvPr>
                <p:ph idx="1"/>
              </p:nvPr>
            </p:nvSpPr>
            <p:spPr>
              <a:xfrm>
                <a:off x="622739" y="1237594"/>
                <a:ext cx="5473262" cy="3971716"/>
              </a:xfrm>
              <a:blipFill>
                <a:blip r:embed="rId2"/>
                <a:stretch>
                  <a:fillRect l="-1002" t="-2761" r="-2004"/>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B3224C8B-652E-7536-927E-4EB24CE979C3}"/>
              </a:ext>
            </a:extLst>
          </p:cNvPr>
          <p:cNvSpPr>
            <a:spLocks noGrp="1"/>
          </p:cNvSpPr>
          <p:nvPr>
            <p:ph type="sldNum" sz="quarter" idx="12"/>
          </p:nvPr>
        </p:nvSpPr>
        <p:spPr/>
        <p:txBody>
          <a:bodyPr/>
          <a:lstStyle/>
          <a:p>
            <a:fld id="{1F57BF9A-7B35-9447-9112-EAE7E91B4E99}" type="slidenum">
              <a:rPr lang="en-US" smtClean="0"/>
              <a:t>17</a:t>
            </a:fld>
            <a:endParaRPr lang="en-US"/>
          </a:p>
        </p:txBody>
      </p:sp>
      <p:pic>
        <p:nvPicPr>
          <p:cNvPr id="6" name="Picture 2" descr="enter image description here">
            <a:extLst>
              <a:ext uri="{FF2B5EF4-FFF2-40B4-BE49-F238E27FC236}">
                <a16:creationId xmlns:a16="http://schemas.microsoft.com/office/drawing/2014/main" id="{0D54D51E-4896-FF51-25A4-94A003B4D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885022"/>
            <a:ext cx="5932394" cy="43864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79C2CD7-4440-F5B2-FB7C-2CF8DACC314C}"/>
              </a:ext>
            </a:extLst>
          </p:cNvPr>
          <p:cNvPicPr>
            <a:picLocks noChangeAspect="1"/>
          </p:cNvPicPr>
          <p:nvPr/>
        </p:nvPicPr>
        <p:blipFill>
          <a:blip r:embed="rId4"/>
          <a:stretch>
            <a:fillRect/>
          </a:stretch>
        </p:blipFill>
        <p:spPr>
          <a:xfrm>
            <a:off x="1529978" y="4833300"/>
            <a:ext cx="3658784" cy="1961638"/>
          </a:xfrm>
          <a:prstGeom prst="rect">
            <a:avLst/>
          </a:prstGeom>
        </p:spPr>
      </p:pic>
    </p:spTree>
    <p:extLst>
      <p:ext uri="{BB962C8B-B14F-4D97-AF65-F5344CB8AC3E}">
        <p14:creationId xmlns:p14="http://schemas.microsoft.com/office/powerpoint/2010/main" val="261059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F935-F5DB-8F59-D79B-87704CEED5C6}"/>
              </a:ext>
            </a:extLst>
          </p:cNvPr>
          <p:cNvSpPr>
            <a:spLocks noGrp="1"/>
          </p:cNvSpPr>
          <p:nvPr>
            <p:ph type="title"/>
          </p:nvPr>
        </p:nvSpPr>
        <p:spPr/>
        <p:txBody>
          <a:bodyPr/>
          <a:lstStyle/>
          <a:p>
            <a:r>
              <a:rPr lang="en-US" dirty="0"/>
              <a:t>MPC Example</a:t>
            </a:r>
            <a:endParaRPr lang="en-SE" dirty="0"/>
          </a:p>
        </p:txBody>
      </p:sp>
      <p:sp>
        <p:nvSpPr>
          <p:cNvPr id="3" name="Content Placeholder 2">
            <a:extLst>
              <a:ext uri="{FF2B5EF4-FFF2-40B4-BE49-F238E27FC236}">
                <a16:creationId xmlns:a16="http://schemas.microsoft.com/office/drawing/2014/main" id="{C703BEB7-2A67-9D6C-35F1-0F5A09AA067E}"/>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F9014E53-7F5D-B4BD-E8DC-A1BA3B4D759A}"/>
              </a:ext>
            </a:extLst>
          </p:cNvPr>
          <p:cNvSpPr>
            <a:spLocks noGrp="1"/>
          </p:cNvSpPr>
          <p:nvPr>
            <p:ph type="sldNum" sz="quarter" idx="12"/>
          </p:nvPr>
        </p:nvSpPr>
        <p:spPr/>
        <p:txBody>
          <a:bodyPr/>
          <a:lstStyle/>
          <a:p>
            <a:fld id="{1F57BF9A-7B35-9447-9112-EAE7E91B4E99}" type="slidenum">
              <a:rPr lang="en-US" smtClean="0"/>
              <a:t>18</a:t>
            </a:fld>
            <a:endParaRPr lang="en-US"/>
          </a:p>
        </p:txBody>
      </p:sp>
      <p:pic>
        <p:nvPicPr>
          <p:cNvPr id="5" name="Picture 4">
            <a:extLst>
              <a:ext uri="{FF2B5EF4-FFF2-40B4-BE49-F238E27FC236}">
                <a16:creationId xmlns:a16="http://schemas.microsoft.com/office/drawing/2014/main" id="{052383FE-FDD5-E120-E139-6AEB64E9F870}"/>
              </a:ext>
            </a:extLst>
          </p:cNvPr>
          <p:cNvPicPr>
            <a:picLocks noChangeAspect="1"/>
          </p:cNvPicPr>
          <p:nvPr/>
        </p:nvPicPr>
        <p:blipFill>
          <a:blip r:embed="rId3"/>
          <a:stretch>
            <a:fillRect/>
          </a:stretch>
        </p:blipFill>
        <p:spPr>
          <a:xfrm>
            <a:off x="1625643" y="1259032"/>
            <a:ext cx="2195736" cy="2621968"/>
          </a:xfrm>
          <a:prstGeom prst="rect">
            <a:avLst/>
          </a:prstGeom>
        </p:spPr>
      </p:pic>
      <p:pic>
        <p:nvPicPr>
          <p:cNvPr id="6" name="Picture 5">
            <a:extLst>
              <a:ext uri="{FF2B5EF4-FFF2-40B4-BE49-F238E27FC236}">
                <a16:creationId xmlns:a16="http://schemas.microsoft.com/office/drawing/2014/main" id="{A155A1A4-7808-3C53-BD42-5B0FEABA9BFA}"/>
              </a:ext>
            </a:extLst>
          </p:cNvPr>
          <p:cNvPicPr>
            <a:picLocks noChangeAspect="1"/>
          </p:cNvPicPr>
          <p:nvPr/>
        </p:nvPicPr>
        <p:blipFill>
          <a:blip r:embed="rId4"/>
          <a:stretch>
            <a:fillRect/>
          </a:stretch>
        </p:blipFill>
        <p:spPr>
          <a:xfrm>
            <a:off x="5492227" y="1237593"/>
            <a:ext cx="2031472" cy="2628963"/>
          </a:xfrm>
          <a:prstGeom prst="rect">
            <a:avLst/>
          </a:prstGeom>
        </p:spPr>
      </p:pic>
      <p:pic>
        <p:nvPicPr>
          <p:cNvPr id="7" name="Picture 6">
            <a:extLst>
              <a:ext uri="{FF2B5EF4-FFF2-40B4-BE49-F238E27FC236}">
                <a16:creationId xmlns:a16="http://schemas.microsoft.com/office/drawing/2014/main" id="{3870D395-7535-5582-4335-1E84E0DD4395}"/>
              </a:ext>
            </a:extLst>
          </p:cNvPr>
          <p:cNvPicPr>
            <a:picLocks noChangeAspect="1"/>
          </p:cNvPicPr>
          <p:nvPr/>
        </p:nvPicPr>
        <p:blipFill>
          <a:blip r:embed="rId5"/>
          <a:stretch>
            <a:fillRect/>
          </a:stretch>
        </p:blipFill>
        <p:spPr>
          <a:xfrm>
            <a:off x="8516563" y="1237593"/>
            <a:ext cx="2069975" cy="2621968"/>
          </a:xfrm>
          <a:prstGeom prst="rect">
            <a:avLst/>
          </a:prstGeom>
        </p:spPr>
      </p:pic>
      <p:pic>
        <p:nvPicPr>
          <p:cNvPr id="8" name="Picture 7">
            <a:extLst>
              <a:ext uri="{FF2B5EF4-FFF2-40B4-BE49-F238E27FC236}">
                <a16:creationId xmlns:a16="http://schemas.microsoft.com/office/drawing/2014/main" id="{E4B5C558-3BC2-C816-E0B1-8059B299CC2B}"/>
              </a:ext>
            </a:extLst>
          </p:cNvPr>
          <p:cNvPicPr>
            <a:picLocks noChangeAspect="1"/>
          </p:cNvPicPr>
          <p:nvPr/>
        </p:nvPicPr>
        <p:blipFill>
          <a:blip r:embed="rId6"/>
          <a:stretch>
            <a:fillRect/>
          </a:stretch>
        </p:blipFill>
        <p:spPr>
          <a:xfrm>
            <a:off x="1616677" y="3897486"/>
            <a:ext cx="2204701" cy="2837664"/>
          </a:xfrm>
          <a:prstGeom prst="rect">
            <a:avLst/>
          </a:prstGeom>
        </p:spPr>
      </p:pic>
      <p:pic>
        <p:nvPicPr>
          <p:cNvPr id="9" name="Picture 8">
            <a:extLst>
              <a:ext uri="{FF2B5EF4-FFF2-40B4-BE49-F238E27FC236}">
                <a16:creationId xmlns:a16="http://schemas.microsoft.com/office/drawing/2014/main" id="{589CC0F1-6530-682B-76A1-1E14B659B6C2}"/>
              </a:ext>
            </a:extLst>
          </p:cNvPr>
          <p:cNvPicPr>
            <a:picLocks noChangeAspect="1"/>
          </p:cNvPicPr>
          <p:nvPr/>
        </p:nvPicPr>
        <p:blipFill>
          <a:blip r:embed="rId7"/>
          <a:stretch>
            <a:fillRect/>
          </a:stretch>
        </p:blipFill>
        <p:spPr>
          <a:xfrm>
            <a:off x="5264331" y="4030183"/>
            <a:ext cx="2316128" cy="2662216"/>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A316BAE-1D6C-36B4-062E-FBC3E23F0030}"/>
                  </a:ext>
                </a:extLst>
              </p:cNvPr>
              <p:cNvSpPr txBox="1"/>
              <p:nvPr/>
            </p:nvSpPr>
            <p:spPr>
              <a:xfrm>
                <a:off x="3740807" y="1316881"/>
                <a:ext cx="1886873" cy="2301977"/>
              </a:xfrm>
              <a:prstGeom prst="rect">
                <a:avLst/>
              </a:prstGeom>
              <a:noFill/>
            </p:spPr>
            <p:txBody>
              <a:bodyPr wrap="square" rtlCol="0">
                <a:spAutoFit/>
              </a:bodyPr>
              <a:lstStyle/>
              <a:p>
                <a:r>
                  <a:rPr lang="en-US" dirty="0"/>
                  <a:t>Solve for opt control inputs </a:t>
                </a:r>
                <a14:m>
                  <m:oMath xmlns:m="http://schemas.openxmlformats.org/officeDocument/2006/math">
                    <m:r>
                      <m:rPr>
                        <m:sty m:val="p"/>
                      </m:rPr>
                      <a:rPr lang="en-US">
                        <a:latin typeface="Cambria Math" panose="02040503050406030204" pitchFamily="18" charset="0"/>
                      </a:rPr>
                      <m:t>U</m:t>
                    </m:r>
                    <m:r>
                      <a:rPr lang="en-US">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a:latin typeface="Cambria Math" panose="02040503050406030204" pitchFamily="18" charset="0"/>
                              </a:rPr>
                              <m:t>t</m:t>
                            </m:r>
                          </m:sub>
                        </m:sSub>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a:latin typeface="Cambria Math" panose="02040503050406030204" pitchFamily="18" charset="0"/>
                              </a:rPr>
                              <m:t>t</m:t>
                            </m:r>
                            <m:r>
                              <a:rPr lang="en-US">
                                <a:latin typeface="Cambria Math" panose="02040503050406030204" pitchFamily="18" charset="0"/>
                              </a:rPr>
                              <m:t>+</m:t>
                            </m:r>
                            <m:r>
                              <m:rPr>
                                <m:sty m:val="p"/>
                              </m:rPr>
                              <a:rPr lang="en-US">
                                <a:latin typeface="Cambria Math" panose="02040503050406030204" pitchFamily="18" charset="0"/>
                              </a:rPr>
                              <m:t>T</m:t>
                            </m:r>
                            <m:r>
                              <a:rPr lang="en-US">
                                <a:latin typeface="Cambria Math" panose="02040503050406030204" pitchFamily="18" charset="0"/>
                              </a:rPr>
                              <m:t>−1</m:t>
                            </m:r>
                          </m:sub>
                        </m:sSub>
                      </m:e>
                    </m:d>
                  </m:oMath>
                </a14:m>
                <a:r>
                  <a:rPr lang="en-US" dirty="0"/>
                  <a:t> within lookahead horizon </a:t>
                </a:r>
                <a14:m>
                  <m:oMath xmlns:m="http://schemas.openxmlformats.org/officeDocument/2006/math">
                    <m:r>
                      <a:rPr lang="en-US" b="0" i="1" smtClean="0">
                        <a:latin typeface="Cambria Math" panose="02040503050406030204" pitchFamily="18" charset="0"/>
                      </a:rPr>
                      <m:t>𝑇</m:t>
                    </m:r>
                  </m:oMath>
                </a14:m>
                <a:r>
                  <a:rPr lang="en-US" dirty="0"/>
                  <a:t> to track the blue desired </a:t>
                </a:r>
                <a:r>
                  <a:rPr lang="en-US" dirty="0" err="1"/>
                  <a:t>traj</a:t>
                </a:r>
                <a:endParaRPr lang="en-SE" dirty="0"/>
              </a:p>
            </p:txBody>
          </p:sp>
        </mc:Choice>
        <mc:Fallback xmlns="">
          <p:sp>
            <p:nvSpPr>
              <p:cNvPr id="10" name="TextBox 9">
                <a:extLst>
                  <a:ext uri="{FF2B5EF4-FFF2-40B4-BE49-F238E27FC236}">
                    <a16:creationId xmlns:a16="http://schemas.microsoft.com/office/drawing/2014/main" id="{CA316BAE-1D6C-36B4-062E-FBC3E23F0030}"/>
                  </a:ext>
                </a:extLst>
              </p:cNvPr>
              <p:cNvSpPr txBox="1">
                <a:spLocks noRot="1" noChangeAspect="1" noMove="1" noResize="1" noEditPoints="1" noAdjustHandles="1" noChangeArrowheads="1" noChangeShapeType="1" noTextEdit="1"/>
              </p:cNvSpPr>
              <p:nvPr/>
            </p:nvSpPr>
            <p:spPr>
              <a:xfrm>
                <a:off x="3740807" y="1316881"/>
                <a:ext cx="1886873" cy="2301977"/>
              </a:xfrm>
              <a:prstGeom prst="rect">
                <a:avLst/>
              </a:prstGeom>
              <a:blipFill>
                <a:blip r:embed="rId8"/>
                <a:stretch>
                  <a:fillRect l="-2913" t="-1323" r="-2913" b="-3175"/>
                </a:stretch>
              </a:blipFill>
            </p:spPr>
            <p:txBody>
              <a:bodyPr/>
              <a:lstStyle/>
              <a:p>
                <a:r>
                  <a:rPr lang="en-SE">
                    <a:noFill/>
                  </a:rPr>
                  <a:t> </a:t>
                </a:r>
              </a:p>
            </p:txBody>
          </p:sp>
        </mc:Fallback>
      </mc:AlternateContent>
      <p:sp>
        <p:nvSpPr>
          <p:cNvPr id="11" name="Arrow: Right 10">
            <a:extLst>
              <a:ext uri="{FF2B5EF4-FFF2-40B4-BE49-F238E27FC236}">
                <a16:creationId xmlns:a16="http://schemas.microsoft.com/office/drawing/2014/main" id="{1CBAE6A4-FBBB-488C-492F-F6B018414F1C}"/>
              </a:ext>
            </a:extLst>
          </p:cNvPr>
          <p:cNvSpPr/>
          <p:nvPr/>
        </p:nvSpPr>
        <p:spPr bwMode="auto">
          <a:xfrm>
            <a:off x="7675479" y="3538037"/>
            <a:ext cx="719592" cy="333400"/>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73AF72F-84E7-7E59-03C6-D8ECB82587A4}"/>
                  </a:ext>
                </a:extLst>
              </p:cNvPr>
              <p:cNvSpPr txBox="1"/>
              <p:nvPr/>
            </p:nvSpPr>
            <p:spPr>
              <a:xfrm>
                <a:off x="7452339" y="1397663"/>
                <a:ext cx="1280248" cy="1477328"/>
              </a:xfrm>
              <a:prstGeom prst="rect">
                <a:avLst/>
              </a:prstGeom>
              <a:noFill/>
            </p:spPr>
            <p:txBody>
              <a:bodyPr wrap="square" rtlCol="0">
                <a:spAutoFit/>
              </a:bodyPr>
              <a:lstStyle/>
              <a:p>
                <a:r>
                  <a:rPr lang="en-US" dirty="0"/>
                  <a:t>Execute control input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𝑡</m:t>
                        </m:r>
                      </m:sub>
                    </m:sSub>
                  </m:oMath>
                </a14:m>
                <a:r>
                  <a:rPr lang="en-US" dirty="0"/>
                  <a:t> </a:t>
                </a:r>
              </a:p>
              <a:p>
                <a:r>
                  <a:rPr lang="en-US" dirty="0"/>
                  <a:t>at 1</a:t>
                </a:r>
                <a:r>
                  <a:rPr lang="en-US" baseline="30000" dirty="0"/>
                  <a:t>st</a:t>
                </a:r>
                <a:r>
                  <a:rPr lang="en-US" dirty="0"/>
                  <a:t> timestep</a:t>
                </a:r>
                <a:endParaRPr lang="en-SE" dirty="0"/>
              </a:p>
            </p:txBody>
          </p:sp>
        </mc:Choice>
        <mc:Fallback xmlns="">
          <p:sp>
            <p:nvSpPr>
              <p:cNvPr id="12" name="TextBox 11">
                <a:extLst>
                  <a:ext uri="{FF2B5EF4-FFF2-40B4-BE49-F238E27FC236}">
                    <a16:creationId xmlns:a16="http://schemas.microsoft.com/office/drawing/2014/main" id="{073AF72F-84E7-7E59-03C6-D8ECB82587A4}"/>
                  </a:ext>
                </a:extLst>
              </p:cNvPr>
              <p:cNvSpPr txBox="1">
                <a:spLocks noRot="1" noChangeAspect="1" noMove="1" noResize="1" noEditPoints="1" noAdjustHandles="1" noChangeArrowheads="1" noChangeShapeType="1" noTextEdit="1"/>
              </p:cNvSpPr>
              <p:nvPr/>
            </p:nvSpPr>
            <p:spPr>
              <a:xfrm>
                <a:off x="7452339" y="1397663"/>
                <a:ext cx="1280248" cy="1477328"/>
              </a:xfrm>
              <a:prstGeom prst="rect">
                <a:avLst/>
              </a:prstGeom>
              <a:blipFill>
                <a:blip r:embed="rId9"/>
                <a:stretch>
                  <a:fillRect l="-3791" t="-2058" b="-5350"/>
                </a:stretch>
              </a:blipFill>
            </p:spPr>
            <p:txBody>
              <a:bodyPr/>
              <a:lstStyle/>
              <a:p>
                <a:r>
                  <a:rPr lang="en-SE">
                    <a:noFill/>
                  </a:rPr>
                  <a:t> </a:t>
                </a:r>
              </a:p>
            </p:txBody>
          </p:sp>
        </mc:Fallback>
      </mc:AlternateContent>
      <p:sp>
        <p:nvSpPr>
          <p:cNvPr id="13" name="Arrow: Right 12">
            <a:extLst>
              <a:ext uri="{FF2B5EF4-FFF2-40B4-BE49-F238E27FC236}">
                <a16:creationId xmlns:a16="http://schemas.microsoft.com/office/drawing/2014/main" id="{328221A5-653C-DAC7-93F0-EA4B7E72E026}"/>
              </a:ext>
            </a:extLst>
          </p:cNvPr>
          <p:cNvSpPr/>
          <p:nvPr/>
        </p:nvSpPr>
        <p:spPr bwMode="auto">
          <a:xfrm>
            <a:off x="4233392" y="6156965"/>
            <a:ext cx="726363" cy="333400"/>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BD530CD-225F-A138-92A1-B9145D99E941}"/>
                  </a:ext>
                </a:extLst>
              </p:cNvPr>
              <p:cNvSpPr txBox="1"/>
              <p:nvPr/>
            </p:nvSpPr>
            <p:spPr>
              <a:xfrm>
                <a:off x="3740807" y="4228638"/>
                <a:ext cx="1468182" cy="2031325"/>
              </a:xfrm>
              <a:prstGeom prst="rect">
                <a:avLst/>
              </a:prstGeom>
              <a:noFill/>
            </p:spPr>
            <p:txBody>
              <a:bodyPr wrap="square" rtlCol="0">
                <a:spAutoFit/>
              </a:bodyPr>
              <a:lstStyle/>
              <a:p>
                <a:r>
                  <a:rPr lang="en-US" dirty="0"/>
                  <a:t>Replan a new set of control inputs </a:t>
                </a:r>
                <a14:m>
                  <m:oMath xmlns:m="http://schemas.openxmlformats.org/officeDocument/2006/math">
                    <m:r>
                      <m:rPr>
                        <m:sty m:val="p"/>
                      </m:rPr>
                      <a:rPr lang="en-US">
                        <a:latin typeface="Cambria Math" panose="02040503050406030204" pitchFamily="18" charset="0"/>
                      </a:rPr>
                      <m:t>U</m:t>
                    </m:r>
                    <m:r>
                      <a:rPr lang="en-US">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a:latin typeface="Cambria Math" panose="02040503050406030204" pitchFamily="18" charset="0"/>
                              </a:rPr>
                              <m:t>t</m:t>
                            </m:r>
                          </m:sub>
                        </m:sSub>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a:latin typeface="Cambria Math" panose="02040503050406030204" pitchFamily="18" charset="0"/>
                              </a:rPr>
                              <m:t>t</m:t>
                            </m:r>
                            <m:r>
                              <a:rPr lang="en-US">
                                <a:latin typeface="Cambria Math" panose="02040503050406030204" pitchFamily="18" charset="0"/>
                              </a:rPr>
                              <m:t>+</m:t>
                            </m:r>
                            <m:r>
                              <m:rPr>
                                <m:sty m:val="p"/>
                              </m:rPr>
                              <a:rPr lang="en-US">
                                <a:latin typeface="Cambria Math" panose="02040503050406030204" pitchFamily="18" charset="0"/>
                              </a:rPr>
                              <m:t>T</m:t>
                            </m:r>
                            <m:r>
                              <a:rPr lang="en-US">
                                <a:latin typeface="Cambria Math" panose="02040503050406030204" pitchFamily="18" charset="0"/>
                              </a:rPr>
                              <m:t>−1</m:t>
                            </m:r>
                          </m:sub>
                        </m:sSub>
                      </m:e>
                    </m:d>
                  </m:oMath>
                </a14:m>
                <a:r>
                  <a:rPr lang="en-US" dirty="0"/>
                  <a:t> at next time step </a:t>
                </a:r>
                <a14:m>
                  <m:oMath xmlns:m="http://schemas.openxmlformats.org/officeDocument/2006/math">
                    <m:r>
                      <a:rPr lang="en-US" b="0" i="1" smtClean="0">
                        <a:latin typeface="Cambria Math" panose="02040503050406030204" pitchFamily="18" charset="0"/>
                      </a:rPr>
                      <m:t>𝑡</m:t>
                    </m:r>
                  </m:oMath>
                </a14:m>
                <a:endParaRPr lang="en-SE" dirty="0"/>
              </a:p>
            </p:txBody>
          </p:sp>
        </mc:Choice>
        <mc:Fallback xmlns="">
          <p:sp>
            <p:nvSpPr>
              <p:cNvPr id="14" name="TextBox 13">
                <a:extLst>
                  <a:ext uri="{FF2B5EF4-FFF2-40B4-BE49-F238E27FC236}">
                    <a16:creationId xmlns:a16="http://schemas.microsoft.com/office/drawing/2014/main" id="{BBD530CD-225F-A138-92A1-B9145D99E941}"/>
                  </a:ext>
                </a:extLst>
              </p:cNvPr>
              <p:cNvSpPr txBox="1">
                <a:spLocks noRot="1" noChangeAspect="1" noMove="1" noResize="1" noEditPoints="1" noAdjustHandles="1" noChangeArrowheads="1" noChangeShapeType="1" noTextEdit="1"/>
              </p:cNvSpPr>
              <p:nvPr/>
            </p:nvSpPr>
            <p:spPr>
              <a:xfrm>
                <a:off x="3740807" y="4228638"/>
                <a:ext cx="1468182" cy="2031325"/>
              </a:xfrm>
              <a:prstGeom prst="rect">
                <a:avLst/>
              </a:prstGeom>
              <a:blipFill>
                <a:blip r:embed="rId10"/>
                <a:stretch>
                  <a:fillRect l="-3750" t="-1802" r="-4583"/>
                </a:stretch>
              </a:blipFill>
            </p:spPr>
            <p:txBody>
              <a:bodyPr/>
              <a:lstStyle/>
              <a:p>
                <a:r>
                  <a:rPr lang="en-SE">
                    <a:noFill/>
                  </a:rPr>
                  <a:t> </a:t>
                </a:r>
              </a:p>
            </p:txBody>
          </p:sp>
        </mc:Fallback>
      </mc:AlternateContent>
      <p:sp>
        <p:nvSpPr>
          <p:cNvPr id="15" name="Arrow: Right 14">
            <a:extLst>
              <a:ext uri="{FF2B5EF4-FFF2-40B4-BE49-F238E27FC236}">
                <a16:creationId xmlns:a16="http://schemas.microsoft.com/office/drawing/2014/main" id="{95C87EB7-2054-97F5-0C73-9E92F001F1D8}"/>
              </a:ext>
            </a:extLst>
          </p:cNvPr>
          <p:cNvSpPr/>
          <p:nvPr/>
        </p:nvSpPr>
        <p:spPr bwMode="auto">
          <a:xfrm>
            <a:off x="7774351" y="6156965"/>
            <a:ext cx="719592" cy="333400"/>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25C8E21-2E3F-3D4E-BC04-7086971ED523}"/>
                  </a:ext>
                </a:extLst>
              </p:cNvPr>
              <p:cNvSpPr txBox="1"/>
              <p:nvPr/>
            </p:nvSpPr>
            <p:spPr>
              <a:xfrm>
                <a:off x="7525117" y="4090138"/>
                <a:ext cx="1280248" cy="1477328"/>
              </a:xfrm>
              <a:prstGeom prst="rect">
                <a:avLst/>
              </a:prstGeom>
              <a:noFill/>
            </p:spPr>
            <p:txBody>
              <a:bodyPr wrap="square" rtlCol="0">
                <a:spAutoFit/>
              </a:bodyPr>
              <a:lstStyle/>
              <a:p>
                <a:r>
                  <a:rPr lang="en-US" dirty="0"/>
                  <a:t>Execute control input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𝑡</m:t>
                        </m:r>
                      </m:sub>
                    </m:sSub>
                  </m:oMath>
                </a14:m>
                <a:r>
                  <a:rPr lang="en-US" dirty="0"/>
                  <a:t> at 1</a:t>
                </a:r>
                <a:r>
                  <a:rPr lang="en-US" baseline="30000" dirty="0"/>
                  <a:t>st</a:t>
                </a:r>
                <a:r>
                  <a:rPr lang="en-US" dirty="0"/>
                  <a:t> timestep</a:t>
                </a:r>
                <a:endParaRPr lang="en-SE" dirty="0"/>
              </a:p>
            </p:txBody>
          </p:sp>
        </mc:Choice>
        <mc:Fallback xmlns="">
          <p:sp>
            <p:nvSpPr>
              <p:cNvPr id="16" name="TextBox 15">
                <a:extLst>
                  <a:ext uri="{FF2B5EF4-FFF2-40B4-BE49-F238E27FC236}">
                    <a16:creationId xmlns:a16="http://schemas.microsoft.com/office/drawing/2014/main" id="{025C8E21-2E3F-3D4E-BC04-7086971ED523}"/>
                  </a:ext>
                </a:extLst>
              </p:cNvPr>
              <p:cNvSpPr txBox="1">
                <a:spLocks noRot="1" noChangeAspect="1" noMove="1" noResize="1" noEditPoints="1" noAdjustHandles="1" noChangeArrowheads="1" noChangeShapeType="1" noTextEdit="1"/>
              </p:cNvSpPr>
              <p:nvPr/>
            </p:nvSpPr>
            <p:spPr>
              <a:xfrm>
                <a:off x="7525117" y="4090138"/>
                <a:ext cx="1280248" cy="1477328"/>
              </a:xfrm>
              <a:prstGeom prst="rect">
                <a:avLst/>
              </a:prstGeom>
              <a:blipFill>
                <a:blip r:embed="rId11"/>
                <a:stretch>
                  <a:fillRect l="-3810" t="-2479" r="-476" b="-5785"/>
                </a:stretch>
              </a:blipFill>
            </p:spPr>
            <p:txBody>
              <a:bodyPr/>
              <a:lstStyle/>
              <a:p>
                <a:r>
                  <a:rPr lang="en-SE">
                    <a:noFill/>
                  </a:rPr>
                  <a:t> </a:t>
                </a:r>
              </a:p>
            </p:txBody>
          </p:sp>
        </mc:Fallback>
      </mc:AlternateContent>
      <p:sp>
        <p:nvSpPr>
          <p:cNvPr id="17" name="Arrow: Right 16">
            <a:extLst>
              <a:ext uri="{FF2B5EF4-FFF2-40B4-BE49-F238E27FC236}">
                <a16:creationId xmlns:a16="http://schemas.microsoft.com/office/drawing/2014/main" id="{5B6B615F-59FC-2849-363A-32B4988FDB82}"/>
              </a:ext>
            </a:extLst>
          </p:cNvPr>
          <p:cNvSpPr/>
          <p:nvPr/>
        </p:nvSpPr>
        <p:spPr bwMode="auto">
          <a:xfrm>
            <a:off x="4118809" y="3538037"/>
            <a:ext cx="726363" cy="333400"/>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8" name="TextBox 17">
            <a:extLst>
              <a:ext uri="{FF2B5EF4-FFF2-40B4-BE49-F238E27FC236}">
                <a16:creationId xmlns:a16="http://schemas.microsoft.com/office/drawing/2014/main" id="{53781301-1031-EBB5-B8D5-C8CF4C34F329}"/>
              </a:ext>
            </a:extLst>
          </p:cNvPr>
          <p:cNvSpPr txBox="1"/>
          <p:nvPr/>
        </p:nvSpPr>
        <p:spPr>
          <a:xfrm>
            <a:off x="9276718" y="5116263"/>
            <a:ext cx="441146" cy="400110"/>
          </a:xfrm>
          <a:prstGeom prst="rect">
            <a:avLst/>
          </a:prstGeom>
          <a:noFill/>
        </p:spPr>
        <p:txBody>
          <a:bodyPr wrap="none" rtlCol="0">
            <a:spAutoFit/>
          </a:bodyPr>
          <a:lstStyle/>
          <a:p>
            <a:r>
              <a:rPr lang="en-US" sz="2000" dirty="0"/>
              <a:t>…</a:t>
            </a:r>
            <a:endParaRPr lang="en-SE" sz="2000" dirty="0"/>
          </a:p>
        </p:txBody>
      </p:sp>
    </p:spTree>
    <p:extLst>
      <p:ext uri="{BB962C8B-B14F-4D97-AF65-F5344CB8AC3E}">
        <p14:creationId xmlns:p14="http://schemas.microsoft.com/office/powerpoint/2010/main" val="3541192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6D0B2-5297-965B-FFA7-6C308D90A81A}"/>
              </a:ext>
            </a:extLst>
          </p:cNvPr>
          <p:cNvSpPr>
            <a:spLocks noGrp="1"/>
          </p:cNvSpPr>
          <p:nvPr>
            <p:ph type="title"/>
          </p:nvPr>
        </p:nvSpPr>
        <p:spPr/>
        <p:txBody>
          <a:bodyPr/>
          <a:lstStyle/>
          <a:p>
            <a:r>
              <a:rPr lang="en-US" dirty="0"/>
              <a:t>MPC Illustration </a:t>
            </a:r>
            <a:r>
              <a:rPr lang="en-US" dirty="0" err="1"/>
              <a:t>Con’t</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0DE15B-1080-852B-D88C-49831A80DD0D}"/>
                  </a:ext>
                </a:extLst>
              </p:cNvPr>
              <p:cNvSpPr>
                <a:spLocks noGrp="1"/>
              </p:cNvSpPr>
              <p:nvPr>
                <p:ph idx="1"/>
              </p:nvPr>
            </p:nvSpPr>
            <p:spPr>
              <a:xfrm>
                <a:off x="622737" y="1237593"/>
                <a:ext cx="5473263" cy="5194738"/>
              </a:xfrm>
            </p:spPr>
            <p:txBody>
              <a:bodyPr/>
              <a:lstStyle/>
              <a:p>
                <a:r>
                  <a:rPr lang="en-US" dirty="0">
                    <a:solidFill>
                      <a:srgbClr val="FFC000"/>
                    </a:solidFill>
                  </a:rPr>
                  <a:t>Yellow</a:t>
                </a:r>
                <a:r>
                  <a:rPr lang="en-US" dirty="0"/>
                  <a:t>: reference trajectory from planner</a:t>
                </a:r>
              </a:p>
              <a:p>
                <a:r>
                  <a:rPr lang="en-US" dirty="0">
                    <a:solidFill>
                      <a:srgbClr val="00B050"/>
                    </a:solidFill>
                  </a:rPr>
                  <a:t>Green</a:t>
                </a:r>
                <a:r>
                  <a:rPr lang="en-US" dirty="0"/>
                  <a:t>: trajectory from running control inputs </a:t>
                </a:r>
                <a14:m>
                  <m:oMath xmlns:m="http://schemas.openxmlformats.org/officeDocument/2006/math">
                    <m:r>
                      <a:rPr lang="en-US" b="0" i="1" smtClean="0">
                        <a:latin typeface="Cambria Math" panose="02040503050406030204" pitchFamily="18" charset="0"/>
                      </a:rPr>
                      <m:t>𝑢</m:t>
                    </m:r>
                    <m:r>
                      <a:rPr lang="en-US" b="0" i="1" smtClean="0">
                        <a:latin typeface="Cambria Math" panose="02040503050406030204" pitchFamily="18" charset="0"/>
                      </a:rPr>
                      <m:t>[0,…,</m:t>
                    </m:r>
                    <m:r>
                      <a:rPr lang="en-US" b="0" i="1" smtClean="0">
                        <a:latin typeface="Cambria Math" panose="02040503050406030204" pitchFamily="18" charset="0"/>
                      </a:rPr>
                      <m:t>𝑇</m:t>
                    </m:r>
                    <m:r>
                      <a:rPr lang="en-US" b="0" i="1" smtClean="0">
                        <a:latin typeface="Cambria Math" panose="02040503050406030204" pitchFamily="18" charset="0"/>
                      </a:rPr>
                      <m:t>−1]</m:t>
                    </m:r>
                  </m:oMath>
                </a14:m>
                <a:r>
                  <a:rPr lang="en-US" dirty="0"/>
                  <a:t> computed by MPC based on system model for lookahead horizon </a:t>
                </a:r>
                <a14:m>
                  <m:oMath xmlns:m="http://schemas.openxmlformats.org/officeDocument/2006/math">
                    <m:r>
                      <a:rPr lang="en-US" b="0" i="1" smtClean="0">
                        <a:latin typeface="Cambria Math" panose="02040503050406030204" pitchFamily="18" charset="0"/>
                      </a:rPr>
                      <m:t>𝑇</m:t>
                    </m:r>
                  </m:oMath>
                </a14:m>
                <a:endParaRPr lang="en-US" dirty="0"/>
              </a:p>
              <a:p>
                <a:endParaRPr lang="en-SE" dirty="0"/>
              </a:p>
            </p:txBody>
          </p:sp>
        </mc:Choice>
        <mc:Fallback xmlns="">
          <p:sp>
            <p:nvSpPr>
              <p:cNvPr id="3" name="Content Placeholder 2">
                <a:extLst>
                  <a:ext uri="{FF2B5EF4-FFF2-40B4-BE49-F238E27FC236}">
                    <a16:creationId xmlns:a16="http://schemas.microsoft.com/office/drawing/2014/main" id="{450DE15B-1080-852B-D88C-49831A80DD0D}"/>
                  </a:ext>
                </a:extLst>
              </p:cNvPr>
              <p:cNvSpPr>
                <a:spLocks noGrp="1" noRot="1" noChangeAspect="1" noMove="1" noResize="1" noEditPoints="1" noAdjustHandles="1" noChangeArrowheads="1" noChangeShapeType="1" noTextEdit="1"/>
              </p:cNvSpPr>
              <p:nvPr>
                <p:ph idx="1"/>
              </p:nvPr>
            </p:nvSpPr>
            <p:spPr>
              <a:xfrm>
                <a:off x="622737" y="1237593"/>
                <a:ext cx="5473263" cy="5194738"/>
              </a:xfrm>
              <a:blipFill>
                <a:blip r:embed="rId2"/>
                <a:stretch>
                  <a:fillRect l="-2561" t="-2465"/>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B71B2FE2-FB5C-99F7-1EDE-6F0A032FF541}"/>
              </a:ext>
            </a:extLst>
          </p:cNvPr>
          <p:cNvSpPr>
            <a:spLocks noGrp="1"/>
          </p:cNvSpPr>
          <p:nvPr>
            <p:ph type="sldNum" sz="quarter" idx="12"/>
          </p:nvPr>
        </p:nvSpPr>
        <p:spPr/>
        <p:txBody>
          <a:bodyPr/>
          <a:lstStyle/>
          <a:p>
            <a:fld id="{1F57BF9A-7B35-9447-9112-EAE7E91B4E99}" type="slidenum">
              <a:rPr lang="en-US" smtClean="0"/>
              <a:t>19</a:t>
            </a:fld>
            <a:endParaRPr lang="en-US"/>
          </a:p>
        </p:txBody>
      </p:sp>
      <p:pic>
        <p:nvPicPr>
          <p:cNvPr id="5" name="Picture 2">
            <a:extLst>
              <a:ext uri="{FF2B5EF4-FFF2-40B4-BE49-F238E27FC236}">
                <a16:creationId xmlns:a16="http://schemas.microsoft.com/office/drawing/2014/main" id="{6A5D00B9-649A-7984-6542-FB4E17E67DA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298743" y="1903860"/>
            <a:ext cx="5699226" cy="417943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4D27CCD-5A51-DB39-0CC6-EB9934197543}"/>
              </a:ext>
            </a:extLst>
          </p:cNvPr>
          <p:cNvSpPr/>
          <p:nvPr/>
        </p:nvSpPr>
        <p:spPr>
          <a:xfrm>
            <a:off x="6997263" y="6094708"/>
            <a:ext cx="3984773" cy="246221"/>
          </a:xfrm>
          <a:prstGeom prst="rect">
            <a:avLst/>
          </a:prstGeom>
        </p:spPr>
        <p:txBody>
          <a:bodyPr wrap="square">
            <a:spAutoFit/>
          </a:bodyPr>
          <a:lstStyle/>
          <a:p>
            <a:r>
              <a:rPr lang="en-US" sz="1000" dirty="0"/>
              <a:t>https://medium.com/@david010/vehicle-mpc-controller-33ae813cf3be</a:t>
            </a:r>
            <a:endParaRPr lang="en-SE" sz="1000" dirty="0"/>
          </a:p>
        </p:txBody>
      </p:sp>
    </p:spTree>
    <p:extLst>
      <p:ext uri="{BB962C8B-B14F-4D97-AF65-F5344CB8AC3E}">
        <p14:creationId xmlns:p14="http://schemas.microsoft.com/office/powerpoint/2010/main" val="1422643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2E7B9-AC96-A731-78B7-93DF5D836B25}"/>
              </a:ext>
            </a:extLst>
          </p:cNvPr>
          <p:cNvSpPr>
            <a:spLocks noGrp="1"/>
          </p:cNvSpPr>
          <p:nvPr>
            <p:ph type="title"/>
          </p:nvPr>
        </p:nvSpPr>
        <p:spPr/>
        <p:txBody>
          <a:bodyPr/>
          <a:lstStyle/>
          <a:p>
            <a:r>
              <a:rPr lang="en-US" dirty="0"/>
              <a:t>Linear vs. Nonlinear MPC</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8AF3051-3E21-B2C7-A84D-65ECE4435A1B}"/>
                  </a:ext>
                </a:extLst>
              </p:cNvPr>
              <p:cNvSpPr>
                <a:spLocks noGrp="1"/>
              </p:cNvSpPr>
              <p:nvPr>
                <p:ph idx="1"/>
              </p:nvPr>
            </p:nvSpPr>
            <p:spPr>
              <a:xfrm>
                <a:off x="621423" y="1252616"/>
                <a:ext cx="10949153" cy="5813197"/>
              </a:xfrm>
            </p:spPr>
            <p:txBody>
              <a:bodyPr>
                <a:normAutofit fontScale="55000" lnSpcReduction="20000"/>
              </a:bodyPr>
              <a:lstStyle/>
              <a:p>
                <a:r>
                  <a:rPr lang="en-US" dirty="0"/>
                  <a:t>Linear MPC (no constraints)</a:t>
                </a:r>
                <a:endParaRPr lang="en-US" b="0" i="1" dirty="0">
                  <a:latin typeface="Cambria Math" panose="02040503050406030204" pitchFamily="18" charset="0"/>
                </a:endParaRPr>
              </a:p>
              <a:p>
                <a:pPr lvl="1"/>
                <a14:m>
                  <m:oMath xmlns:m="http://schemas.openxmlformats.org/officeDocument/2006/math">
                    <m:func>
                      <m:funcPr>
                        <m:ctrlPr>
                          <a:rPr lang="en-US" i="1">
                            <a:latin typeface="Cambria Math" panose="02040503050406030204" pitchFamily="18" charset="0"/>
                          </a:rPr>
                        </m:ctrlPr>
                      </m:funcPr>
                      <m:fName>
                        <m:limLow>
                          <m:limLowPr>
                            <m:ctrlPr>
                              <a:rPr lang="en-US">
                                <a:latin typeface="Cambria Math" panose="02040503050406030204" pitchFamily="18" charset="0"/>
                              </a:rPr>
                            </m:ctrlPr>
                          </m:limLowPr>
                          <m:e>
                            <m:r>
                              <m:rPr>
                                <m:sty m:val="p"/>
                              </m:rPr>
                              <a:rPr lang="en-US">
                                <a:latin typeface="Cambria Math" panose="02040503050406030204" pitchFamily="18" charset="0"/>
                              </a:rPr>
                              <m:t>min</m:t>
                            </m:r>
                          </m:e>
                          <m:lim>
                            <m:r>
                              <m:rPr>
                                <m:sty m:val="p"/>
                              </m:rPr>
                              <a:rPr lang="en-US">
                                <a:latin typeface="Cambria Math" panose="02040503050406030204" pitchFamily="18" charset="0"/>
                              </a:rPr>
                              <m:t>U</m:t>
                            </m:r>
                            <m:r>
                              <a:rPr lang="en-US">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a:latin typeface="Cambria Math" panose="02040503050406030204" pitchFamily="18" charset="0"/>
                                      </a:rPr>
                                      <m:t>t</m:t>
                                    </m:r>
                                  </m:sub>
                                </m:sSub>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a:latin typeface="Cambria Math" panose="02040503050406030204" pitchFamily="18" charset="0"/>
                                      </a:rPr>
                                      <m:t>t</m:t>
                                    </m:r>
                                    <m:r>
                                      <a:rPr lang="en-US">
                                        <a:latin typeface="Cambria Math" panose="02040503050406030204" pitchFamily="18" charset="0"/>
                                      </a:rPr>
                                      <m:t>+</m:t>
                                    </m:r>
                                    <m:r>
                                      <m:rPr>
                                        <m:sty m:val="p"/>
                                      </m:rPr>
                                      <a:rPr lang="en-US">
                                        <a:latin typeface="Cambria Math" panose="02040503050406030204" pitchFamily="18" charset="0"/>
                                      </a:rPr>
                                      <m:t>T</m:t>
                                    </m:r>
                                    <m:r>
                                      <a:rPr lang="en-US">
                                        <a:latin typeface="Cambria Math" panose="02040503050406030204" pitchFamily="18" charset="0"/>
                                      </a:rPr>
                                      <m:t>−1</m:t>
                                    </m:r>
                                  </m:sub>
                                </m:sSub>
                              </m:e>
                            </m:d>
                          </m:lim>
                        </m:limLow>
                      </m:fName>
                      <m:e>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𝑥</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r>
                              <a:rPr lang="en-US" i="1">
                                <a:latin typeface="Cambria Math" panose="02040503050406030204" pitchFamily="18" charset="0"/>
                              </a:rPr>
                              <m:t>𝑈</m:t>
                            </m:r>
                          </m:e>
                        </m:d>
                        <m:r>
                          <a:rPr lang="en-US" i="1">
                            <a:latin typeface="Cambria Math" panose="02040503050406030204" pitchFamily="18" charset="0"/>
                          </a:rPr>
                          <m:t>=</m:t>
                        </m:r>
                      </m:e>
                    </m:func>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𝑇</m:t>
                        </m:r>
                      </m:sub>
                      <m:sup>
                        <m:r>
                          <a:rPr lang="en-US" i="1">
                            <a:latin typeface="Cambria Math" panose="02040503050406030204" pitchFamily="18" charset="0"/>
                          </a:rPr>
                          <m:t>𝑇</m:t>
                        </m:r>
                      </m:sup>
                    </m:sSubSup>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𝑓</m:t>
                        </m:r>
                      </m:sub>
                    </m:sSub>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𝑇</m:t>
                        </m:r>
                      </m:sub>
                    </m:sSub>
                    <m:r>
                      <a:rPr lang="en-US" i="1">
                        <a:latin typeface="Cambria Math" panose="02040503050406030204" pitchFamily="18" charset="0"/>
                      </a:rPr>
                      <m:t>+</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𝑡</m:t>
                        </m:r>
                      </m:sub>
                      <m:sup>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𝑇</m:t>
                        </m:r>
                        <m:r>
                          <a:rPr lang="en-US" i="1">
                            <a:latin typeface="Cambria Math" panose="02040503050406030204" pitchFamily="18" charset="0"/>
                          </a:rPr>
                          <m:t>−1</m:t>
                        </m:r>
                      </m:sup>
                      <m:e>
                        <m:r>
                          <a:rPr lang="en-US" b="0" i="1" smtClean="0">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𝑗</m:t>
                            </m:r>
                          </m:sub>
                          <m:sup>
                            <m:r>
                              <a:rPr lang="en-US" i="1">
                                <a:latin typeface="Cambria Math" panose="02040503050406030204" pitchFamily="18" charset="0"/>
                              </a:rPr>
                              <m:t>𝑇</m:t>
                            </m:r>
                          </m:sup>
                        </m:sSubSup>
                        <m:r>
                          <a:rPr lang="en-US" i="1">
                            <a:latin typeface="Cambria Math" panose="02040503050406030204" pitchFamily="18" charset="0"/>
                          </a:rPr>
                          <m:t>𝑄</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e>
                    </m:nary>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𝑢</m:t>
                        </m:r>
                      </m:e>
                      <m:sub>
                        <m:r>
                          <a:rPr lang="en-US" i="1">
                            <a:latin typeface="Cambria Math" panose="02040503050406030204" pitchFamily="18" charset="0"/>
                          </a:rPr>
                          <m:t>𝑗</m:t>
                        </m:r>
                      </m:sub>
                      <m:sup>
                        <m:r>
                          <a:rPr lang="en-US" i="1">
                            <a:latin typeface="Cambria Math" panose="02040503050406030204" pitchFamily="18" charset="0"/>
                          </a:rPr>
                          <m:t>𝑇</m:t>
                        </m:r>
                      </m:sup>
                    </m:sSubSup>
                    <m:r>
                      <a:rPr lang="en-US" i="1">
                        <a:latin typeface="Cambria Math" panose="02040503050406030204" pitchFamily="18" charset="0"/>
                      </a:rPr>
                      <m:t>𝑅</m:t>
                    </m:r>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𝑗</m:t>
                        </m:r>
                      </m:sub>
                    </m:sSub>
                    <m:r>
                      <a:rPr lang="en-US" b="0" i="1" smtClean="0">
                        <a:latin typeface="Cambria Math" panose="02040503050406030204" pitchFamily="18" charset="0"/>
                      </a:rPr>
                      <m:t>)</m:t>
                    </m:r>
                  </m:oMath>
                </a14:m>
                <a:endParaRPr lang="en-US" b="0" i="1" dirty="0">
                  <a:latin typeface="Cambria Math" panose="02040503050406030204" pitchFamily="18" charset="0"/>
                </a:endParaRPr>
              </a:p>
              <a:p>
                <a:pPr lvl="1"/>
                <a:r>
                  <a:rPr lang="en-US" sz="2700" dirty="0"/>
                  <a:t>s.t. for</a:t>
                </a:r>
                <a:r>
                  <a:rPr lang="en-US" i="1" dirty="0">
                    <a:latin typeface="Cambria Math" panose="02040503050406030204" pitchFamily="18" charset="0"/>
                  </a:rPr>
                  <a:t> </a:t>
                </a:r>
                <a14:m>
                  <m:oMath xmlns:m="http://schemas.openxmlformats.org/officeDocument/2006/math">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𝑇</m:t>
                    </m:r>
                    <m:r>
                      <a:rPr lang="en-US" i="1">
                        <a:latin typeface="Cambria Math" panose="02040503050406030204" pitchFamily="18" charset="0"/>
                      </a:rPr>
                      <m:t>−1</m:t>
                    </m:r>
                  </m:oMath>
                </a14:m>
                <a:r>
                  <a:rPr lang="en-US" i="1" dirty="0">
                    <a:latin typeface="Cambria Math" panose="02040503050406030204" pitchFamily="18" charset="0"/>
                  </a:rPr>
                  <a:t> </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r>
                          <a:rPr lang="en-US" i="1">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𝐴</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a:rPr lang="en-US" b="0" i="1" smtClean="0">
                        <a:latin typeface="Cambria Math" panose="02040503050406030204" pitchFamily="18" charset="0"/>
                      </a:rPr>
                      <m:t>𝐵</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i="1">
                            <a:latin typeface="Cambria Math" panose="02040503050406030204" pitchFamily="18" charset="0"/>
                          </a:rPr>
                          <m:t>𝑗</m:t>
                        </m:r>
                      </m:sub>
                    </m:sSub>
                  </m:oMath>
                </a14:m>
                <a:endParaRPr lang="en-US" b="0" i="1" dirty="0">
                  <a:latin typeface="Cambria Math" panose="02040503050406030204" pitchFamily="18" charset="0"/>
                </a:endParaRPr>
              </a:p>
              <a:p>
                <a:pPr lvl="1"/>
                <a14:m>
                  <m:oMath xmlns:m="http://schemas.openxmlformats.org/officeDocument/2006/math">
                    <m:sSub>
                      <m:sSubPr>
                        <m:ctrlPr>
                          <a:rPr lang="en-US" sz="2700" b="0" i="1" smtClean="0">
                            <a:latin typeface="Cambria Math" panose="02040503050406030204" pitchFamily="18" charset="0"/>
                          </a:rPr>
                        </m:ctrlPr>
                      </m:sSubPr>
                      <m:e>
                        <m:r>
                          <a:rPr lang="en-US" sz="2700" b="0" i="1" smtClean="0">
                            <a:latin typeface="Cambria Math" panose="02040503050406030204" pitchFamily="18" charset="0"/>
                          </a:rPr>
                          <m:t>𝑥</m:t>
                        </m:r>
                      </m:e>
                      <m:sub>
                        <m:r>
                          <a:rPr lang="en-US" sz="2700" b="0" i="1" smtClean="0">
                            <a:latin typeface="Cambria Math" panose="02040503050406030204" pitchFamily="18" charset="0"/>
                          </a:rPr>
                          <m:t>𝑗</m:t>
                        </m:r>
                      </m:sub>
                    </m:sSub>
                  </m:oMath>
                </a14:m>
                <a:r>
                  <a:rPr lang="en-US" sz="2700" dirty="0"/>
                  <a:t> is the difference between actual state and ref state (assumed to be 0 here), which should be minimized with the term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𝑥</m:t>
                        </m:r>
                      </m:e>
                      <m:sub>
                        <m:r>
                          <a:rPr lang="en-US" sz="2400" i="1">
                            <a:latin typeface="Cambria Math" panose="02040503050406030204" pitchFamily="18" charset="0"/>
                          </a:rPr>
                          <m:t>𝑡</m:t>
                        </m:r>
                        <m:r>
                          <a:rPr lang="en-US" sz="2400" i="1">
                            <a:latin typeface="Cambria Math" panose="02040503050406030204" pitchFamily="18" charset="0"/>
                          </a:rPr>
                          <m:t>+</m:t>
                        </m:r>
                        <m:r>
                          <a:rPr lang="en-US" sz="2400" i="1">
                            <a:latin typeface="Cambria Math" panose="02040503050406030204" pitchFamily="18" charset="0"/>
                          </a:rPr>
                          <m:t>𝑇</m:t>
                        </m:r>
                      </m:sub>
                      <m:sup>
                        <m:r>
                          <a:rPr lang="en-US" sz="2400" i="1">
                            <a:latin typeface="Cambria Math" panose="02040503050406030204" pitchFamily="18" charset="0"/>
                          </a:rPr>
                          <m:t>𝑇</m:t>
                        </m:r>
                      </m:sup>
                    </m:sSubSup>
                    <m:sSub>
                      <m:sSubPr>
                        <m:ctrlPr>
                          <a:rPr lang="en-US" sz="2400" i="1">
                            <a:latin typeface="Cambria Math" panose="02040503050406030204" pitchFamily="18" charset="0"/>
                          </a:rPr>
                        </m:ctrlPr>
                      </m:sSubPr>
                      <m:e>
                        <m:r>
                          <a:rPr lang="en-US" sz="2400" i="1">
                            <a:latin typeface="Cambria Math" panose="02040503050406030204" pitchFamily="18" charset="0"/>
                          </a:rPr>
                          <m:t>𝑄</m:t>
                        </m:r>
                      </m:e>
                      <m:sub>
                        <m:r>
                          <a:rPr lang="en-US" sz="2400" i="1">
                            <a:latin typeface="Cambria Math" panose="02040503050406030204" pitchFamily="18" charset="0"/>
                          </a:rPr>
                          <m:t>𝑓</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𝑡</m:t>
                        </m:r>
                        <m:r>
                          <a:rPr lang="en-US" sz="2400" i="1">
                            <a:latin typeface="Cambria Math" panose="02040503050406030204" pitchFamily="18" charset="0"/>
                          </a:rPr>
                          <m:t>+</m:t>
                        </m:r>
                        <m:r>
                          <a:rPr lang="en-US" sz="2400" i="1">
                            <a:latin typeface="Cambria Math" panose="02040503050406030204" pitchFamily="18" charset="0"/>
                          </a:rPr>
                          <m:t>𝑇</m:t>
                        </m:r>
                      </m:sub>
                    </m:sSub>
                  </m:oMath>
                </a14:m>
                <a:endParaRPr lang="en-US" sz="2700" dirty="0"/>
              </a:p>
              <a:p>
                <a:pPr lvl="1"/>
                <a14:m>
                  <m:oMath xmlns:m="http://schemas.openxmlformats.org/officeDocument/2006/math">
                    <m:sSub>
                      <m:sSubPr>
                        <m:ctrlPr>
                          <a:rPr lang="en-US" sz="2700" b="0" i="1" smtClean="0">
                            <a:latin typeface="Cambria Math" panose="02040503050406030204" pitchFamily="18" charset="0"/>
                          </a:rPr>
                        </m:ctrlPr>
                      </m:sSubPr>
                      <m:e>
                        <m:r>
                          <a:rPr lang="en-US" sz="2700" b="0" i="1" smtClean="0">
                            <a:latin typeface="Cambria Math" panose="02040503050406030204" pitchFamily="18" charset="0"/>
                          </a:rPr>
                          <m:t>𝑢</m:t>
                        </m:r>
                      </m:e>
                      <m:sub>
                        <m:r>
                          <a:rPr lang="en-US" sz="2700" b="0" i="1" smtClean="0">
                            <a:latin typeface="Cambria Math" panose="02040503050406030204" pitchFamily="18" charset="0"/>
                          </a:rPr>
                          <m:t>𝑗</m:t>
                        </m:r>
                      </m:sub>
                    </m:sSub>
                  </m:oMath>
                </a14:m>
                <a:r>
                  <a:rPr lang="en-US" sz="2700" dirty="0"/>
                  <a:t> is control input, which should be minimized with the term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𝑢</m:t>
                        </m:r>
                      </m:e>
                      <m:sub>
                        <m:r>
                          <a:rPr lang="en-US" sz="2400" i="1">
                            <a:latin typeface="Cambria Math" panose="02040503050406030204" pitchFamily="18" charset="0"/>
                          </a:rPr>
                          <m:t>𝑗</m:t>
                        </m:r>
                      </m:sub>
                      <m:sup>
                        <m:r>
                          <a:rPr lang="en-US" sz="2400" i="1">
                            <a:latin typeface="Cambria Math" panose="02040503050406030204" pitchFamily="18" charset="0"/>
                          </a:rPr>
                          <m:t>𝑇</m:t>
                        </m:r>
                      </m:sup>
                    </m:sSubSup>
                    <m:r>
                      <a:rPr lang="en-US" sz="2400" i="1">
                        <a:latin typeface="Cambria Math" panose="02040503050406030204" pitchFamily="18" charset="0"/>
                      </a:rPr>
                      <m:t>𝑅</m:t>
                    </m:r>
                    <m:sSub>
                      <m:sSubPr>
                        <m:ctrlPr>
                          <a:rPr lang="en-US" sz="2400" i="1">
                            <a:latin typeface="Cambria Math" panose="02040503050406030204" pitchFamily="18" charset="0"/>
                          </a:rPr>
                        </m:ctrlPr>
                      </m:sSubPr>
                      <m:e>
                        <m:r>
                          <a:rPr lang="en-US" sz="2400" i="1">
                            <a:latin typeface="Cambria Math" panose="02040503050406030204" pitchFamily="18" charset="0"/>
                          </a:rPr>
                          <m:t>𝑢</m:t>
                        </m:r>
                      </m:e>
                      <m:sub>
                        <m:r>
                          <a:rPr lang="en-US" sz="2400" i="1">
                            <a:latin typeface="Cambria Math" panose="02040503050406030204" pitchFamily="18" charset="0"/>
                          </a:rPr>
                          <m:t>𝑗</m:t>
                        </m:r>
                      </m:sub>
                    </m:sSub>
                  </m:oMath>
                </a14:m>
                <a:r>
                  <a:rPr lang="en-US" sz="2700" dirty="0"/>
                  <a:t> (to reduce control effort)</a:t>
                </a:r>
              </a:p>
              <a:p>
                <a:pPr lvl="1"/>
                <a:r>
                  <a:rPr lang="en-US" sz="2700" dirty="0"/>
                  <a:t>Relative magnitudes of </a:t>
                </a:r>
                <a14:m>
                  <m:oMath xmlns:m="http://schemas.openxmlformats.org/officeDocument/2006/math">
                    <m:r>
                      <a:rPr lang="en-US" sz="2400" i="1">
                        <a:latin typeface="Cambria Math" panose="02040503050406030204" pitchFamily="18" charset="0"/>
                      </a:rPr>
                      <m:t>𝑄</m:t>
                    </m:r>
                  </m:oMath>
                </a14:m>
                <a:r>
                  <a:rPr lang="en-US" sz="2700" dirty="0"/>
                  <a:t> and </a:t>
                </a:r>
                <a14:m>
                  <m:oMath xmlns:m="http://schemas.openxmlformats.org/officeDocument/2006/math">
                    <m:r>
                      <a:rPr lang="en-US" sz="2400" i="1">
                        <a:latin typeface="Cambria Math" panose="02040503050406030204" pitchFamily="18" charset="0"/>
                      </a:rPr>
                      <m:t>𝑅</m:t>
                    </m:r>
                  </m:oMath>
                </a14:m>
                <a:r>
                  <a:rPr lang="en-US" sz="2700" dirty="0"/>
                  <a:t> encode relative importance of the two objectives</a:t>
                </a:r>
              </a:p>
              <a:p>
                <a:pPr lvl="1"/>
                <a:r>
                  <a:rPr lang="en-US" sz="2700" dirty="0"/>
                  <a:t>Can be solved analytically at each time step </a:t>
                </a:r>
                <a14:m>
                  <m:oMath xmlns:m="http://schemas.openxmlformats.org/officeDocument/2006/math">
                    <m:sSub>
                      <m:sSubPr>
                        <m:ctrlPr>
                          <a:rPr lang="en-US" sz="2700">
                            <a:latin typeface="Cambria Math" panose="02040503050406030204" pitchFamily="18" charset="0"/>
                          </a:rPr>
                        </m:ctrlPr>
                      </m:sSubPr>
                      <m:e>
                        <m:r>
                          <a:rPr lang="en-US" sz="2700">
                            <a:latin typeface="Cambria Math" panose="02040503050406030204" pitchFamily="18" charset="0"/>
                          </a:rPr>
                          <m:t>𝑢</m:t>
                        </m:r>
                      </m:e>
                      <m:sub>
                        <m:r>
                          <a:rPr lang="en-US" sz="2700">
                            <a:latin typeface="Cambria Math" panose="02040503050406030204" pitchFamily="18" charset="0"/>
                          </a:rPr>
                          <m:t>𝑡</m:t>
                        </m:r>
                      </m:sub>
                    </m:sSub>
                    <m:r>
                      <a:rPr lang="en-US" sz="2700">
                        <a:latin typeface="Cambria Math" panose="02040503050406030204" pitchFamily="18" charset="0"/>
                      </a:rPr>
                      <m:t>=−</m:t>
                    </m:r>
                    <m:sSub>
                      <m:sSubPr>
                        <m:ctrlPr>
                          <a:rPr lang="en-US" sz="2700" i="1">
                            <a:latin typeface="Cambria Math" panose="02040503050406030204" pitchFamily="18" charset="0"/>
                          </a:rPr>
                        </m:ctrlPr>
                      </m:sSubPr>
                      <m:e>
                        <m:r>
                          <a:rPr lang="en-US" sz="2700" i="1">
                            <a:latin typeface="Cambria Math" panose="02040503050406030204" pitchFamily="18" charset="0"/>
                          </a:rPr>
                          <m:t>𝐾</m:t>
                        </m:r>
                      </m:e>
                      <m:sub>
                        <m:r>
                          <a:rPr lang="en-US" sz="2700" b="0" i="1" smtClean="0">
                            <a:latin typeface="Cambria Math" panose="02040503050406030204" pitchFamily="18" charset="0"/>
                          </a:rPr>
                          <m:t>𝑡</m:t>
                        </m:r>
                      </m:sub>
                    </m:sSub>
                    <m:sSub>
                      <m:sSubPr>
                        <m:ctrlPr>
                          <a:rPr lang="en-US" sz="2700">
                            <a:latin typeface="Cambria Math" panose="02040503050406030204" pitchFamily="18" charset="0"/>
                          </a:rPr>
                        </m:ctrlPr>
                      </m:sSubPr>
                      <m:e>
                        <m:r>
                          <a:rPr lang="en-US" sz="2700">
                            <a:latin typeface="Cambria Math" panose="02040503050406030204" pitchFamily="18" charset="0"/>
                          </a:rPr>
                          <m:t>𝑥</m:t>
                        </m:r>
                      </m:e>
                      <m:sub>
                        <m:r>
                          <a:rPr lang="en-US" sz="2700">
                            <a:latin typeface="Cambria Math" panose="02040503050406030204" pitchFamily="18" charset="0"/>
                          </a:rPr>
                          <m:t>𝑡</m:t>
                        </m:r>
                      </m:sub>
                    </m:sSub>
                  </m:oMath>
                </a14:m>
                <a:endParaRPr lang="en-US" sz="2700" dirty="0"/>
              </a:p>
              <a:p>
                <a:r>
                  <a:rPr lang="en-US" dirty="0"/>
                  <a:t>Nonlinear MPC (with constraints)</a:t>
                </a:r>
                <a:endParaRPr lang="en-US" i="1" dirty="0">
                  <a:latin typeface="Cambria Math" panose="02040503050406030204" pitchFamily="18" charset="0"/>
                </a:endParaRPr>
              </a:p>
              <a:p>
                <a:pPr lvl="1"/>
                <a14:m>
                  <m:oMath xmlns:m="http://schemas.openxmlformats.org/officeDocument/2006/math">
                    <m:func>
                      <m:funcPr>
                        <m:ctrlPr>
                          <a:rPr lang="en-US" i="1">
                            <a:latin typeface="Cambria Math" panose="02040503050406030204" pitchFamily="18" charset="0"/>
                          </a:rPr>
                        </m:ctrlPr>
                      </m:funcPr>
                      <m:fName>
                        <m:limLow>
                          <m:limLowPr>
                            <m:ctrlPr>
                              <a:rPr lang="en-US">
                                <a:latin typeface="Cambria Math" panose="02040503050406030204" pitchFamily="18" charset="0"/>
                              </a:rPr>
                            </m:ctrlPr>
                          </m:limLowPr>
                          <m:e>
                            <m:r>
                              <m:rPr>
                                <m:sty m:val="p"/>
                              </m:rPr>
                              <a:rPr lang="en-US">
                                <a:latin typeface="Cambria Math" panose="02040503050406030204" pitchFamily="18" charset="0"/>
                              </a:rPr>
                              <m:t>min</m:t>
                            </m:r>
                          </m:e>
                          <m:lim>
                            <m:r>
                              <m:rPr>
                                <m:sty m:val="p"/>
                              </m:rPr>
                              <a:rPr lang="en-US">
                                <a:latin typeface="Cambria Math" panose="02040503050406030204" pitchFamily="18" charset="0"/>
                              </a:rPr>
                              <m:t>U</m:t>
                            </m:r>
                            <m:r>
                              <a:rPr lang="en-US">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a:latin typeface="Cambria Math" panose="02040503050406030204" pitchFamily="18" charset="0"/>
                                      </a:rPr>
                                      <m:t>t</m:t>
                                    </m:r>
                                  </m:sub>
                                </m:sSub>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u</m:t>
                                    </m:r>
                                  </m:e>
                                  <m:sub>
                                    <m:r>
                                      <m:rPr>
                                        <m:sty m:val="p"/>
                                      </m:rPr>
                                      <a:rPr lang="en-US">
                                        <a:latin typeface="Cambria Math" panose="02040503050406030204" pitchFamily="18" charset="0"/>
                                      </a:rPr>
                                      <m:t>t</m:t>
                                    </m:r>
                                    <m:r>
                                      <a:rPr lang="en-US">
                                        <a:latin typeface="Cambria Math" panose="02040503050406030204" pitchFamily="18" charset="0"/>
                                      </a:rPr>
                                      <m:t>+</m:t>
                                    </m:r>
                                    <m:r>
                                      <m:rPr>
                                        <m:sty m:val="p"/>
                                      </m:rPr>
                                      <a:rPr lang="en-US">
                                        <a:latin typeface="Cambria Math" panose="02040503050406030204" pitchFamily="18" charset="0"/>
                                      </a:rPr>
                                      <m:t>T</m:t>
                                    </m:r>
                                    <m:r>
                                      <a:rPr lang="en-US">
                                        <a:latin typeface="Cambria Math" panose="02040503050406030204" pitchFamily="18" charset="0"/>
                                      </a:rPr>
                                      <m:t>−1</m:t>
                                    </m:r>
                                  </m:sub>
                                </m:sSub>
                              </m:e>
                            </m:d>
                          </m:lim>
                        </m:limLow>
                      </m:fName>
                      <m:e>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𝑥</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r>
                              <a:rPr lang="en-US" i="1">
                                <a:latin typeface="Cambria Math" panose="02040503050406030204" pitchFamily="18" charset="0"/>
                              </a:rPr>
                              <m:t>𝑈</m:t>
                            </m:r>
                          </m:e>
                        </m:d>
                        <m:r>
                          <a:rPr lang="en-US" i="1">
                            <a:latin typeface="Cambria Math" panose="02040503050406030204" pitchFamily="18" charset="0"/>
                          </a:rPr>
                          <m:t>=</m:t>
                        </m:r>
                      </m:e>
                    </m:func>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𝑡</m:t>
                        </m:r>
                      </m:sub>
                      <m:sup>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𝑇</m:t>
                        </m:r>
                        <m:r>
                          <a:rPr lang="en-US" i="1">
                            <a:latin typeface="Cambria Math" panose="02040503050406030204" pitchFamily="18" charset="0"/>
                          </a:rPr>
                          <m:t>−1</m:t>
                        </m:r>
                      </m:sup>
                      <m:e>
                        <m:r>
                          <a:rPr lang="en-US" b="0" i="1" smtClean="0">
                            <a:latin typeface="Cambria Math" panose="02040503050406030204" pitchFamily="18" charset="0"/>
                          </a:rPr>
                          <m:t>𝐶</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𝑗</m:t>
                            </m:r>
                          </m:sub>
                        </m:sSub>
                        <m:r>
                          <a:rPr lang="en-US" b="0" i="1" smtClean="0">
                            <a:latin typeface="Cambria Math" panose="02040503050406030204" pitchFamily="18" charset="0"/>
                          </a:rPr>
                          <m:t>)</m:t>
                        </m:r>
                        <m:r>
                          <a:rPr lang="en-US" i="1" smtClean="0">
                            <a:latin typeface="Cambria Math" panose="02040503050406030204" pitchFamily="18" charset="0"/>
                          </a:rPr>
                          <m:t> </m:t>
                        </m:r>
                      </m:e>
                    </m:nary>
                    <m:r>
                      <m:rPr>
                        <m:sty m:val="p"/>
                      </m:rPr>
                      <a:rPr lang="en-US" i="0">
                        <a:latin typeface="Cambria Math" panose="02040503050406030204" pitchFamily="18" charset="0"/>
                      </a:rPr>
                      <m:t>+</m:t>
                    </m:r>
                    <m:sSub>
                      <m:e>
                        <m:r>
                          <a:rPr lang="en-US" i="1">
                            <a:latin typeface="Cambria Math" panose="02040503050406030204" pitchFamily="18" charset="0"/>
                          </a:rPr>
                          <m:t>C</m:t>
                        </m:r>
                      </m:e>
                      <m:sub>
                        <m:r>
                          <a:rPr lang="en-US" i="1">
                            <a:latin typeface="Cambria Math" panose="02040503050406030204" pitchFamily="18" charset="0"/>
                          </a:rPr>
                          <m:t>f</m:t>
                        </m:r>
                      </m:sub>
                    </m:sSub>
                    <m:d>
                      <m:dPr>
                        <m:begChr m:val="("/>
                        <m:endChr m:val=")"/>
                        <m:sepChr m:val=""/>
                        <m:grow/>
                      </m:dPr>
                      <m:e>
                        <m:sSub>
                          <m:e>
                            <m:r>
                              <a:rPr lang="en-US" i="1">
                                <a:latin typeface="Cambria Math" panose="02040503050406030204" pitchFamily="18" charset="0"/>
                              </a:rPr>
                              <m:t>x</m:t>
                            </m:r>
                          </m:e>
                          <m:sub>
                            <m:r>
                              <a:rPr lang="en-US" i="1">
                                <a:latin typeface="Cambria Math" panose="02040503050406030204" pitchFamily="18" charset="0"/>
                              </a:rPr>
                              <m:t>t</m:t>
                            </m:r>
                            <m:r>
                              <m:rPr>
                                <m:sty m:val="p"/>
                              </m:rPr>
                              <a:rPr lang="en-US" i="0">
                                <a:latin typeface="Cambria Math" panose="02040503050406030204" pitchFamily="18" charset="0"/>
                              </a:rPr>
                              <m:t>+</m:t>
                            </m:r>
                            <m:r>
                              <a:rPr lang="en-US" i="1">
                                <a:latin typeface="Cambria Math" panose="02040503050406030204" pitchFamily="18" charset="0"/>
                              </a:rPr>
                              <m:t>T</m:t>
                            </m:r>
                          </m:sub>
                        </m:sSub>
                      </m:e>
                    </m:d>
                  </m:oMath>
                </a14:m>
                <a:endParaRPr lang="en-US" i="1" dirty="0">
                  <a:latin typeface="Cambria Math" panose="02040503050406030204" pitchFamily="18" charset="0"/>
                </a:endParaRPr>
              </a:p>
              <a:p>
                <a:pPr lvl="1"/>
                <a:r>
                  <a:rPr lang="en-US" sz="2700" dirty="0" err="1"/>
                  <a:t>s.t.</a:t>
                </a:r>
                <a:r>
                  <a:rPr lang="en-US" sz="2700" dirty="0"/>
                  <a:t> for</a:t>
                </a:r>
                <a:r>
                  <a:rPr lang="en-US" i="1" dirty="0">
                    <a:latin typeface="Cambria Math" panose="02040503050406030204" pitchFamily="18" charset="0"/>
                  </a:rPr>
                  <a:t>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−1</m:t>
                    </m:r>
                  </m:oMath>
                </a14:m>
                <a:r>
                  <a:rPr lang="en-US" i="1" dirty="0">
                    <a:latin typeface="Cambria Math" panose="02040503050406030204" pitchFamily="18" charset="0"/>
                  </a:rPr>
                  <a:t> </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r>
                          <a:rPr lang="en-US" i="1">
                            <a:latin typeface="Cambria Math" panose="02040503050406030204" pitchFamily="18" charset="0"/>
                          </a:rPr>
                          <m:t>+1</m:t>
                        </m:r>
                      </m:sub>
                    </m:sSub>
                    <m:r>
                      <a:rPr lang="en-US" i="1">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𝑗</m:t>
                            </m:r>
                          </m:sub>
                        </m:sSub>
                      </m:e>
                    </m:d>
                  </m:oMath>
                </a14:m>
                <a:endParaRPr lang="en-US" b="0" i="1" dirty="0">
                  <a:latin typeface="Cambria Math" panose="02040503050406030204" pitchFamily="18" charset="0"/>
                </a:endParaRP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𝑚𝑖𝑛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r>
                          <a:rPr lang="en-US" i="1">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𝑚𝑎𝑥</m:t>
                        </m:r>
                      </m:sub>
                    </m:sSub>
                  </m:oMath>
                </a14:m>
                <a:endParaRPr lang="en-US" i="1" dirty="0">
                  <a:latin typeface="Cambria Math" panose="02040503050406030204" pitchFamily="18" charset="0"/>
                </a:endParaRP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𝑚𝑖𝑛</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𝑗</m:t>
                        </m:r>
                      </m:sub>
                    </m:sSub>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i="1">
                            <a:latin typeface="Cambria Math" panose="02040503050406030204" pitchFamily="18" charset="0"/>
                          </a:rPr>
                          <m:t>𝑚𝑎𝑥</m:t>
                        </m:r>
                      </m:sub>
                    </m:sSub>
                  </m:oMath>
                </a14:m>
                <a:endParaRPr lang="en-US" i="1" dirty="0">
                  <a:latin typeface="Cambria Math" panose="02040503050406030204" pitchFamily="18" charset="0"/>
                </a:endParaRPr>
              </a:p>
              <a:p>
                <a:pPr lvl="1"/>
                <a14:m>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𝑗</m:t>
                            </m:r>
                          </m:sub>
                        </m:sSub>
                      </m:e>
                    </m:d>
                    <m:r>
                      <a:rPr lang="en-US" b="0" i="1" smtClean="0">
                        <a:latin typeface="Cambria Math" panose="02040503050406030204" pitchFamily="18" charset="0"/>
                      </a:rPr>
                      <m:t>≤0</m:t>
                    </m:r>
                  </m:oMath>
                </a14:m>
                <a:r>
                  <a:rPr lang="en-US" i="1" dirty="0">
                    <a:latin typeface="Cambria Math" panose="02040503050406030204" pitchFamily="18" charset="0"/>
                  </a:rPr>
                  <a:t> </a:t>
                </a:r>
              </a:p>
              <a:p>
                <a:pPr lvl="1"/>
                <a14:m>
                  <m:oMath xmlns:m="http://schemas.openxmlformats.org/officeDocument/2006/math">
                    <m:r>
                      <a:rPr lang="en-US" b="0" i="1" smtClean="0">
                        <a:latin typeface="Cambria Math" panose="02040503050406030204" pitchFamily="18" charset="0"/>
                      </a:rPr>
                      <m:t>ℎ</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𝑗</m:t>
                            </m:r>
                          </m:sub>
                        </m:sSub>
                      </m:e>
                    </m:d>
                    <m:r>
                      <a:rPr lang="en-US" b="0" i="1" smtClean="0">
                        <a:latin typeface="Cambria Math" panose="02040503050406030204" pitchFamily="18" charset="0"/>
                      </a:rPr>
                      <m:t>=</m:t>
                    </m:r>
                    <m:r>
                      <a:rPr lang="en-US" i="1">
                        <a:latin typeface="Cambria Math" panose="02040503050406030204" pitchFamily="18" charset="0"/>
                      </a:rPr>
                      <m:t>0</m:t>
                    </m:r>
                  </m:oMath>
                </a14:m>
                <a:endParaRPr lang="en-US" i="1" dirty="0">
                  <a:latin typeface="Cambria Math" panose="02040503050406030204" pitchFamily="18" charset="0"/>
                </a:endParaRPr>
              </a:p>
              <a:p>
                <a:pPr lvl="1"/>
                <a:r>
                  <a:rPr lang="en-US" dirty="0"/>
                  <a:t>Both objective </a:t>
                </a:r>
                <a14:m>
                  <m:oMath xmlns:m="http://schemas.openxmlformats.org/officeDocument/2006/math">
                    <m:r>
                      <a:rPr lang="en-US" i="1">
                        <a:latin typeface="Cambria Math" panose="02040503050406030204" pitchFamily="18" charset="0"/>
                      </a:rPr>
                      <m:t>𝐽</m:t>
                    </m:r>
                    <m:d>
                      <m:dPr>
                        <m:ctrlPr>
                          <a:rPr lang="en-US" i="1">
                            <a:latin typeface="Cambria Math" panose="02040503050406030204" pitchFamily="18" charset="0"/>
                          </a:rPr>
                        </m:ctrlPr>
                      </m:dPr>
                      <m:e>
                        <m:r>
                          <a:rPr lang="en-US" i="1">
                            <a:latin typeface="Cambria Math" panose="02040503050406030204" pitchFamily="18" charset="0"/>
                          </a:rPr>
                          <m:t>𝑥</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r>
                          <a:rPr lang="en-US" i="1">
                            <a:latin typeface="Cambria Math" panose="02040503050406030204" pitchFamily="18" charset="0"/>
                          </a:rPr>
                          <m:t>𝑈</m:t>
                        </m:r>
                      </m:e>
                    </m:d>
                    <m:r>
                      <a:rPr lang="en-US" i="1">
                        <a:latin typeface="Cambria Math" panose="02040503050406030204" pitchFamily="18" charset="0"/>
                      </a:rPr>
                      <m:t> </m:t>
                    </m:r>
                  </m:oMath>
                </a14:m>
                <a:r>
                  <a:rPr lang="en-US" dirty="0"/>
                  <a:t>and system dynamics </a:t>
                </a:r>
                <a14:m>
                  <m:oMath xmlns:m="http://schemas.openxmlformats.org/officeDocument/2006/math">
                    <m:r>
                      <a:rPr lang="en-US" i="1">
                        <a:latin typeface="Cambria Math" panose="02040503050406030204" pitchFamily="18" charset="0"/>
                      </a:rPr>
                      <m:t>𝑓</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𝑗</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𝑗</m:t>
                            </m:r>
                          </m:sub>
                        </m:sSub>
                      </m:e>
                    </m:d>
                  </m:oMath>
                </a14:m>
                <a:r>
                  <a:rPr lang="en-US" dirty="0"/>
                  <a:t> may be nonlinear</a:t>
                </a:r>
              </a:p>
              <a:p>
                <a:pPr lvl="1"/>
                <a:r>
                  <a:rPr lang="en-US" dirty="0"/>
                  <a:t>Cannot </a:t>
                </a:r>
                <a:r>
                  <a:rPr lang="en-US" sz="2800" dirty="0"/>
                  <a:t>be solved analytically; must solve numerically with optimizers, e.g., </a:t>
                </a:r>
                <a:r>
                  <a:rPr lang="en-US" sz="2800" dirty="0" err="1"/>
                  <a:t>CasADi</a:t>
                </a:r>
                <a:endParaRPr lang="en-US" dirty="0"/>
              </a:p>
              <a:p>
                <a:r>
                  <a:rPr lang="en-US" altLang="zh-CN" dirty="0"/>
                  <a:t>(Note: in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𝑥</m:t>
                        </m:r>
                      </m:e>
                      <m: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𝑇</m:t>
                        </m:r>
                      </m:sub>
                      <m:sup>
                        <m:r>
                          <a:rPr lang="en-US" i="1">
                            <a:latin typeface="Cambria Math" panose="02040503050406030204" pitchFamily="18" charset="0"/>
                          </a:rPr>
                          <m:t>𝑇</m:t>
                        </m:r>
                      </m:sup>
                    </m:sSubSup>
                  </m:oMath>
                </a14:m>
                <a:r>
                  <a:rPr lang="en-US" altLang="zh-CN" dirty="0"/>
                  <a:t>, superscript </a:t>
                </a:r>
                <a14:m>
                  <m:oMath xmlns:m="http://schemas.openxmlformats.org/officeDocument/2006/math">
                    <m:r>
                      <a:rPr lang="en-US" altLang="zh-CN" b="0" i="1" smtClean="0">
                        <a:latin typeface="Cambria Math" panose="02040503050406030204" pitchFamily="18" charset="0"/>
                      </a:rPr>
                      <m:t>𝑇</m:t>
                    </m:r>
                  </m:oMath>
                </a14:m>
                <a:r>
                  <a:rPr lang="en-US" altLang="zh-CN" dirty="0"/>
                  <a:t> denotes “vector transpose”; subscript </a:t>
                </a:r>
                <a14:m>
                  <m:oMath xmlns:m="http://schemas.openxmlformats.org/officeDocument/2006/math">
                    <m:r>
                      <a:rPr lang="en-US" altLang="zh-CN" i="1">
                        <a:latin typeface="Cambria Math" panose="02040503050406030204" pitchFamily="18" charset="0"/>
                      </a:rPr>
                      <m:t>𝑇</m:t>
                    </m:r>
                  </m:oMath>
                </a14:m>
                <a:r>
                  <a:rPr lang="en-US" altLang="zh-CN" dirty="0"/>
                  <a:t> denotes “lookahead </a:t>
                </a:r>
                <a:r>
                  <a:rPr lang="en-US" dirty="0"/>
                  <a:t>horizon</a:t>
                </a:r>
                <a:r>
                  <a:rPr lang="en-US" altLang="zh-CN" dirty="0"/>
                  <a:t>”)</a:t>
                </a:r>
                <a:endParaRPr lang="en-SE" dirty="0"/>
              </a:p>
            </p:txBody>
          </p:sp>
        </mc:Choice>
        <mc:Fallback xmlns="">
          <p:sp>
            <p:nvSpPr>
              <p:cNvPr id="3" name="Content Placeholder 2">
                <a:extLst>
                  <a:ext uri="{FF2B5EF4-FFF2-40B4-BE49-F238E27FC236}">
                    <a16:creationId xmlns:a16="http://schemas.microsoft.com/office/drawing/2014/main" id="{C8AF3051-3E21-B2C7-A84D-65ECE4435A1B}"/>
                  </a:ext>
                </a:extLst>
              </p:cNvPr>
              <p:cNvSpPr>
                <a:spLocks noGrp="1" noRot="1" noChangeAspect="1" noMove="1" noResize="1" noEditPoints="1" noAdjustHandles="1" noChangeArrowheads="1" noChangeShapeType="1" noTextEdit="1"/>
              </p:cNvSpPr>
              <p:nvPr>
                <p:ph idx="1"/>
              </p:nvPr>
            </p:nvSpPr>
            <p:spPr>
              <a:xfrm>
                <a:off x="621423" y="1252616"/>
                <a:ext cx="10949153" cy="5813197"/>
              </a:xfrm>
              <a:blipFill>
                <a:blip r:embed="rId2"/>
                <a:stretch>
                  <a:fillRect l="-390" t="-1887"/>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418922DA-A5B0-8805-B75D-63D38746683C}"/>
              </a:ext>
            </a:extLst>
          </p:cNvPr>
          <p:cNvSpPr>
            <a:spLocks noGrp="1"/>
          </p:cNvSpPr>
          <p:nvPr>
            <p:ph type="sldNum" sz="quarter" idx="12"/>
          </p:nvPr>
        </p:nvSpPr>
        <p:spPr/>
        <p:txBody>
          <a:bodyPr/>
          <a:lstStyle/>
          <a:p>
            <a:fld id="{1F57BF9A-7B35-9447-9112-EAE7E91B4E99}" type="slidenum">
              <a:rPr lang="en-US" smtClean="0"/>
              <a:t>20</a:t>
            </a:fld>
            <a:endParaRPr lang="en-US"/>
          </a:p>
        </p:txBody>
      </p:sp>
    </p:spTree>
    <p:extLst>
      <p:ext uri="{BB962C8B-B14F-4D97-AF65-F5344CB8AC3E}">
        <p14:creationId xmlns:p14="http://schemas.microsoft.com/office/powerpoint/2010/main" val="510411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9E35-EBFD-AC6C-7EBD-D79D6CB4DB22}"/>
              </a:ext>
            </a:extLst>
          </p:cNvPr>
          <p:cNvSpPr>
            <a:spLocks noGrp="1"/>
          </p:cNvSpPr>
          <p:nvPr>
            <p:ph type="title"/>
          </p:nvPr>
        </p:nvSpPr>
        <p:spPr/>
        <p:txBody>
          <a:bodyPr/>
          <a:lstStyle/>
          <a:p>
            <a:r>
              <a:rPr lang="en-US" dirty="0"/>
              <a:t>MPC Pros and Cons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BF3C62E-CED5-24AC-9891-4561DB0D50BE}"/>
                  </a:ext>
                </a:extLst>
              </p:cNvPr>
              <p:cNvSpPr>
                <a:spLocks noGrp="1"/>
              </p:cNvSpPr>
              <p:nvPr>
                <p:ph idx="1"/>
              </p:nvPr>
            </p:nvSpPr>
            <p:spPr>
              <a:xfrm>
                <a:off x="622737" y="1237592"/>
                <a:ext cx="10949153" cy="5557345"/>
              </a:xfrm>
            </p:spPr>
            <p:txBody>
              <a:bodyPr>
                <a:normAutofit fontScale="92500" lnSpcReduction="10000"/>
              </a:bodyPr>
              <a:lstStyle/>
              <a:p>
                <a:r>
                  <a:rPr lang="en-US" dirty="0"/>
                  <a:t>Pros</a:t>
                </a:r>
              </a:p>
              <a:p>
                <a:pPr lvl="1"/>
                <a:r>
                  <a:rPr lang="en-US" dirty="0"/>
                  <a:t>Predictive control with lookahead</a:t>
                </a:r>
              </a:p>
              <a:p>
                <a:pPr lvl="2"/>
                <a:r>
                  <a:rPr lang="en-US" dirty="0"/>
                  <a:t>PID is reactive control, like driving your car by looking in the rearview mirror</a:t>
                </a:r>
              </a:p>
              <a:p>
                <a:pPr lvl="1"/>
                <a:r>
                  <a:rPr lang="en-US" dirty="0"/>
                  <a:t>Handles constraints explicitly</a:t>
                </a:r>
              </a:p>
              <a:p>
                <a:pPr lvl="2"/>
                <a:r>
                  <a:rPr lang="en-US" dirty="0"/>
                  <a:t>PID control cannot handle constraints</a:t>
                </a:r>
              </a:p>
              <a:p>
                <a:pPr lvl="1"/>
                <a:r>
                  <a:rPr lang="en-US" dirty="0"/>
                  <a:t>Applicable to both linear and nonlinear systems</a:t>
                </a:r>
              </a:p>
              <a:p>
                <a:pPr lvl="2"/>
                <a:r>
                  <a:rPr lang="en-US" altLang="zh-CN" dirty="0"/>
                  <a:t>Pole placement for PID control design is applicable to linear systems only</a:t>
                </a:r>
                <a:endParaRPr lang="en-SE" dirty="0"/>
              </a:p>
              <a:p>
                <a:pPr lvl="2"/>
                <a:r>
                  <a:rPr lang="en-US" altLang="zh-CN" dirty="0"/>
                  <a:t>Empirical PID param tuning is model-free and applicable to any system (</a:t>
                </a:r>
                <a:r>
                  <a:rPr lang="en-US" altLang="zh-CN" dirty="0" err="1"/>
                  <a:t>blackbox</a:t>
                </a:r>
                <a:r>
                  <a:rPr lang="en-US" altLang="zh-CN" dirty="0"/>
                  <a:t>)</a:t>
                </a:r>
                <a:endParaRPr lang="en-SE" dirty="0"/>
              </a:p>
              <a:p>
                <a:r>
                  <a:rPr lang="en-US" dirty="0"/>
                  <a:t>Cons</a:t>
                </a:r>
              </a:p>
              <a:p>
                <a:pPr lvl="1"/>
                <a:r>
                  <a:rPr lang="en-US" dirty="0"/>
                  <a:t>Requires accurate yet efficient system model (</a:t>
                </a:r>
                <a:r>
                  <a:rPr lang="en-US" dirty="0" err="1"/>
                  <a:t>whitebox</a:t>
                </a:r>
                <a:r>
                  <a:rPr lang="en-US" dirty="0"/>
                  <a:t>)</a:t>
                </a:r>
                <a:endParaRPr lang="en-SE" dirty="0"/>
              </a:p>
              <a:p>
                <a:pPr lvl="1"/>
                <a:r>
                  <a:rPr lang="en-US" dirty="0"/>
                  <a:t>Optimizer computation may be expensive, esp. for non-linear MPC</a:t>
                </a:r>
              </a:p>
              <a:p>
                <a:pPr lvl="2"/>
                <a:r>
                  <a:rPr lang="en-US" dirty="0"/>
                  <a:t>Select lookahead horizon </a:t>
                </a:r>
                <a14:m>
                  <m:oMath xmlns:m="http://schemas.openxmlformats.org/officeDocument/2006/math">
                    <m:r>
                      <a:rPr lang="en-US" b="0" i="1" smtClean="0">
                        <a:latin typeface="Cambria Math" panose="02040503050406030204" pitchFamily="18" charset="0"/>
                      </a:rPr>
                      <m:t>𝑇</m:t>
                    </m:r>
                  </m:oMath>
                </a14:m>
                <a:r>
                  <a:rPr lang="en-US" dirty="0"/>
                  <a:t> to tradeoff between control performance and computation overhead</a:t>
                </a:r>
              </a:p>
              <a:p>
                <a:pPr lvl="2"/>
                <a:r>
                  <a:rPr lang="en-US" dirty="0"/>
                  <a:t>Small </a:t>
                </a:r>
                <a14:m>
                  <m:oMath xmlns:m="http://schemas.openxmlformats.org/officeDocument/2006/math">
                    <m:r>
                      <a:rPr lang="en-US" i="1">
                        <a:latin typeface="Cambria Math" panose="02040503050406030204" pitchFamily="18" charset="0"/>
                      </a:rPr>
                      <m:t>𝑇</m:t>
                    </m:r>
                  </m:oMath>
                </a14:m>
                <a:r>
                  <a:rPr lang="en-US" dirty="0"/>
                  <a:t> </a:t>
                </a:r>
                <a14:m>
                  <m:oMath xmlns:m="http://schemas.openxmlformats.org/officeDocument/2006/math">
                    <m:r>
                      <a:rPr lang="en-US" i="1" dirty="0">
                        <a:latin typeface="Cambria Math" panose="02040503050406030204" pitchFamily="18" charset="0"/>
                      </a:rPr>
                      <m:t>→ </m:t>
                    </m:r>
                  </m:oMath>
                </a14:m>
                <a:r>
                  <a:rPr lang="en-US" dirty="0"/>
                  <a:t>myopic behavior, lower overhead; Larger </a:t>
                </a:r>
                <a14:m>
                  <m:oMath xmlns:m="http://schemas.openxmlformats.org/officeDocument/2006/math">
                    <m:r>
                      <a:rPr lang="en-US" b="0" i="1" smtClean="0">
                        <a:latin typeface="Cambria Math" panose="02040503050406030204" pitchFamily="18" charset="0"/>
                      </a:rPr>
                      <m:t>𝑇</m:t>
                    </m:r>
                  </m:oMath>
                </a14:m>
                <a:r>
                  <a:rPr lang="en-US" dirty="0"/>
                  <a:t> </a:t>
                </a:r>
                <a14:m>
                  <m:oMath xmlns:m="http://schemas.openxmlformats.org/officeDocument/2006/math">
                    <m:r>
                      <a:rPr lang="en-US" b="0" i="1" dirty="0" smtClean="0">
                        <a:latin typeface="Cambria Math" panose="02040503050406030204" pitchFamily="18" charset="0"/>
                      </a:rPr>
                      <m:t>→</m:t>
                    </m:r>
                  </m:oMath>
                </a14:m>
                <a:r>
                  <a:rPr lang="en-US" dirty="0"/>
                  <a:t> better control performance but higher overhead</a:t>
                </a:r>
              </a:p>
            </p:txBody>
          </p:sp>
        </mc:Choice>
        <mc:Fallback xmlns="">
          <p:sp>
            <p:nvSpPr>
              <p:cNvPr id="3" name="Content Placeholder 2">
                <a:extLst>
                  <a:ext uri="{FF2B5EF4-FFF2-40B4-BE49-F238E27FC236}">
                    <a16:creationId xmlns:a16="http://schemas.microsoft.com/office/drawing/2014/main" id="{EBF3C62E-CED5-24AC-9891-4561DB0D50BE}"/>
                  </a:ext>
                </a:extLst>
              </p:cNvPr>
              <p:cNvSpPr>
                <a:spLocks noGrp="1" noRot="1" noChangeAspect="1" noMove="1" noResize="1" noEditPoints="1" noAdjustHandles="1" noChangeArrowheads="1" noChangeShapeType="1" noTextEdit="1"/>
              </p:cNvSpPr>
              <p:nvPr>
                <p:ph idx="1"/>
              </p:nvPr>
            </p:nvSpPr>
            <p:spPr>
              <a:xfrm>
                <a:off x="622737" y="1237592"/>
                <a:ext cx="10949153" cy="5557345"/>
              </a:xfrm>
              <a:blipFill>
                <a:blip r:embed="rId3"/>
                <a:stretch>
                  <a:fillRect l="-1114" t="-2851" r="-278"/>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87E5DE0B-55A0-0330-26AE-8728B6440848}"/>
              </a:ext>
            </a:extLst>
          </p:cNvPr>
          <p:cNvSpPr>
            <a:spLocks noGrp="1"/>
          </p:cNvSpPr>
          <p:nvPr>
            <p:ph type="sldNum" sz="quarter" idx="12"/>
          </p:nvPr>
        </p:nvSpPr>
        <p:spPr/>
        <p:txBody>
          <a:bodyPr/>
          <a:lstStyle/>
          <a:p>
            <a:fld id="{1F57BF9A-7B35-9447-9112-EAE7E91B4E99}" type="slidenum">
              <a:rPr lang="en-US" smtClean="0"/>
              <a:t>21</a:t>
            </a:fld>
            <a:endParaRPr lang="en-US"/>
          </a:p>
        </p:txBody>
      </p:sp>
    </p:spTree>
    <p:extLst>
      <p:ext uri="{BB962C8B-B14F-4D97-AF65-F5344CB8AC3E}">
        <p14:creationId xmlns:p14="http://schemas.microsoft.com/office/powerpoint/2010/main" val="3614156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C812F-8466-C0D8-F77F-7A4EAEB48D90}"/>
              </a:ext>
            </a:extLst>
          </p:cNvPr>
          <p:cNvSpPr>
            <a:spLocks noGrp="1"/>
          </p:cNvSpPr>
          <p:nvPr>
            <p:ph type="title"/>
          </p:nvPr>
        </p:nvSpPr>
        <p:spPr/>
        <p:txBody>
          <a:bodyPr/>
          <a:lstStyle/>
          <a:p>
            <a:r>
              <a:rPr lang="en-US" altLang="zh-CN" sz="4800" dirty="0"/>
              <a:t>PID Control Example (No Look-Ahead)</a:t>
            </a:r>
            <a:endParaRPr lang="en-SE" dirty="0"/>
          </a:p>
        </p:txBody>
      </p:sp>
      <p:sp>
        <p:nvSpPr>
          <p:cNvPr id="3" name="Content Placeholder 2">
            <a:extLst>
              <a:ext uri="{FF2B5EF4-FFF2-40B4-BE49-F238E27FC236}">
                <a16:creationId xmlns:a16="http://schemas.microsoft.com/office/drawing/2014/main" id="{78F2FEFC-1E51-87CF-59B4-B0E3F18AE95C}"/>
              </a:ext>
            </a:extLst>
          </p:cNvPr>
          <p:cNvSpPr>
            <a:spLocks noGrp="1"/>
          </p:cNvSpPr>
          <p:nvPr>
            <p:ph idx="1"/>
          </p:nvPr>
        </p:nvSpPr>
        <p:spPr>
          <a:xfrm>
            <a:off x="622737" y="1237593"/>
            <a:ext cx="10949153" cy="1275863"/>
          </a:xfrm>
        </p:spPr>
        <p:txBody>
          <a:bodyPr>
            <a:normAutofit fontScale="92500" lnSpcReduction="20000"/>
          </a:bodyPr>
          <a:lstStyle/>
          <a:p>
            <a:r>
              <a:rPr lang="en-US" altLang="zh-CN" sz="3200" dirty="0"/>
              <a:t>Vehicle </a:t>
            </a:r>
            <a:r>
              <a:rPr lang="en-US" sz="3200" dirty="0"/>
              <a:t>accelerates to track setpoint speed of 70 km/h</a:t>
            </a:r>
          </a:p>
          <a:p>
            <a:r>
              <a:rPr lang="en-US" sz="3200" dirty="0"/>
              <a:t>Then decelerates upon encountering a sharp turn, but it is too late and cannot track the lane</a:t>
            </a:r>
            <a:endParaRPr lang="en-SE" sz="3200" dirty="0"/>
          </a:p>
        </p:txBody>
      </p:sp>
      <p:sp>
        <p:nvSpPr>
          <p:cNvPr id="4" name="Slide Number Placeholder 3">
            <a:extLst>
              <a:ext uri="{FF2B5EF4-FFF2-40B4-BE49-F238E27FC236}">
                <a16:creationId xmlns:a16="http://schemas.microsoft.com/office/drawing/2014/main" id="{6718FA34-D355-09AF-F571-449B3ED2CA3B}"/>
              </a:ext>
            </a:extLst>
          </p:cNvPr>
          <p:cNvSpPr>
            <a:spLocks noGrp="1"/>
          </p:cNvSpPr>
          <p:nvPr>
            <p:ph type="sldNum" sz="quarter" idx="12"/>
          </p:nvPr>
        </p:nvSpPr>
        <p:spPr/>
        <p:txBody>
          <a:bodyPr/>
          <a:lstStyle/>
          <a:p>
            <a:fld id="{1F57BF9A-7B35-9447-9112-EAE7E91B4E99}" type="slidenum">
              <a:rPr lang="en-US" smtClean="0"/>
              <a:t>22</a:t>
            </a:fld>
            <a:endParaRPr lang="en-US"/>
          </a:p>
        </p:txBody>
      </p:sp>
      <p:pic>
        <p:nvPicPr>
          <p:cNvPr id="5" name="Picture 4">
            <a:extLst>
              <a:ext uri="{FF2B5EF4-FFF2-40B4-BE49-F238E27FC236}">
                <a16:creationId xmlns:a16="http://schemas.microsoft.com/office/drawing/2014/main" id="{4CC05A2C-B619-2390-462D-89C378F88EDA}"/>
              </a:ext>
            </a:extLst>
          </p:cNvPr>
          <p:cNvPicPr>
            <a:picLocks noChangeAspect="1"/>
          </p:cNvPicPr>
          <p:nvPr/>
        </p:nvPicPr>
        <p:blipFill>
          <a:blip r:embed="rId2"/>
          <a:stretch>
            <a:fillRect/>
          </a:stretch>
        </p:blipFill>
        <p:spPr>
          <a:xfrm>
            <a:off x="1488865" y="2531064"/>
            <a:ext cx="4389733" cy="1318444"/>
          </a:xfrm>
          <a:prstGeom prst="rect">
            <a:avLst/>
          </a:prstGeom>
        </p:spPr>
      </p:pic>
      <p:pic>
        <p:nvPicPr>
          <p:cNvPr id="6" name="Picture 5">
            <a:extLst>
              <a:ext uri="{FF2B5EF4-FFF2-40B4-BE49-F238E27FC236}">
                <a16:creationId xmlns:a16="http://schemas.microsoft.com/office/drawing/2014/main" id="{73CECF55-F6E1-F4FF-BC41-67E868FEC598}"/>
              </a:ext>
            </a:extLst>
          </p:cNvPr>
          <p:cNvPicPr>
            <a:picLocks noChangeAspect="1"/>
          </p:cNvPicPr>
          <p:nvPr/>
        </p:nvPicPr>
        <p:blipFill>
          <a:blip r:embed="rId3"/>
          <a:stretch>
            <a:fillRect/>
          </a:stretch>
        </p:blipFill>
        <p:spPr>
          <a:xfrm>
            <a:off x="6096000" y="2531064"/>
            <a:ext cx="3856258" cy="1295581"/>
          </a:xfrm>
          <a:prstGeom prst="rect">
            <a:avLst/>
          </a:prstGeom>
        </p:spPr>
      </p:pic>
      <p:pic>
        <p:nvPicPr>
          <p:cNvPr id="7" name="Picture 6">
            <a:extLst>
              <a:ext uri="{FF2B5EF4-FFF2-40B4-BE49-F238E27FC236}">
                <a16:creationId xmlns:a16="http://schemas.microsoft.com/office/drawing/2014/main" id="{24E13D9D-B6D0-B4B8-12B8-B4FEC454EBE9}"/>
              </a:ext>
            </a:extLst>
          </p:cNvPr>
          <p:cNvPicPr>
            <a:picLocks noChangeAspect="1"/>
          </p:cNvPicPr>
          <p:nvPr/>
        </p:nvPicPr>
        <p:blipFill>
          <a:blip r:embed="rId4"/>
          <a:stretch>
            <a:fillRect/>
          </a:stretch>
        </p:blipFill>
        <p:spPr>
          <a:xfrm>
            <a:off x="2008476" y="3920048"/>
            <a:ext cx="3871500" cy="1310823"/>
          </a:xfrm>
          <a:prstGeom prst="rect">
            <a:avLst/>
          </a:prstGeom>
        </p:spPr>
      </p:pic>
      <p:pic>
        <p:nvPicPr>
          <p:cNvPr id="8" name="Picture 7">
            <a:extLst>
              <a:ext uri="{FF2B5EF4-FFF2-40B4-BE49-F238E27FC236}">
                <a16:creationId xmlns:a16="http://schemas.microsoft.com/office/drawing/2014/main" id="{73B62231-94BB-69D8-3C83-D691ABDFA620}"/>
              </a:ext>
            </a:extLst>
          </p:cNvPr>
          <p:cNvPicPr>
            <a:picLocks noChangeAspect="1"/>
          </p:cNvPicPr>
          <p:nvPr/>
        </p:nvPicPr>
        <p:blipFill>
          <a:blip r:embed="rId5"/>
          <a:stretch>
            <a:fillRect/>
          </a:stretch>
        </p:blipFill>
        <p:spPr>
          <a:xfrm>
            <a:off x="6096000" y="3935291"/>
            <a:ext cx="3863879" cy="1280338"/>
          </a:xfrm>
          <a:prstGeom prst="rect">
            <a:avLst/>
          </a:prstGeom>
        </p:spPr>
      </p:pic>
      <p:pic>
        <p:nvPicPr>
          <p:cNvPr id="9" name="Picture 8">
            <a:extLst>
              <a:ext uri="{FF2B5EF4-FFF2-40B4-BE49-F238E27FC236}">
                <a16:creationId xmlns:a16="http://schemas.microsoft.com/office/drawing/2014/main" id="{BF9A904D-D81B-C2D6-0D08-13F0AC2D90FA}"/>
              </a:ext>
            </a:extLst>
          </p:cNvPr>
          <p:cNvPicPr>
            <a:picLocks noChangeAspect="1"/>
          </p:cNvPicPr>
          <p:nvPr/>
        </p:nvPicPr>
        <p:blipFill>
          <a:blip r:embed="rId6"/>
          <a:stretch>
            <a:fillRect/>
          </a:stretch>
        </p:blipFill>
        <p:spPr>
          <a:xfrm>
            <a:off x="4295800" y="5333598"/>
            <a:ext cx="3856258" cy="1295581"/>
          </a:xfrm>
          <a:prstGeom prst="rect">
            <a:avLst/>
          </a:prstGeom>
        </p:spPr>
      </p:pic>
      <p:sp>
        <p:nvSpPr>
          <p:cNvPr id="10" name="TextBox 9">
            <a:extLst>
              <a:ext uri="{FF2B5EF4-FFF2-40B4-BE49-F238E27FC236}">
                <a16:creationId xmlns:a16="http://schemas.microsoft.com/office/drawing/2014/main" id="{791149C2-68CD-7137-AB4E-94FED1FA86E8}"/>
              </a:ext>
            </a:extLst>
          </p:cNvPr>
          <p:cNvSpPr txBox="1"/>
          <p:nvPr/>
        </p:nvSpPr>
        <p:spPr>
          <a:xfrm>
            <a:off x="1862056" y="6611779"/>
            <a:ext cx="9100233" cy="246221"/>
          </a:xfrm>
          <a:prstGeom prst="rect">
            <a:avLst/>
          </a:prstGeom>
          <a:noFill/>
        </p:spPr>
        <p:txBody>
          <a:bodyPr wrap="square">
            <a:spAutoFit/>
          </a:bodyPr>
          <a:lstStyle/>
          <a:p>
            <a:r>
              <a:rPr lang="en-SE" sz="1000" dirty="0">
                <a:hlinkClick r:id="rId7"/>
              </a:rPr>
              <a:t>https://uni-tuebingen.de/fakultaeten/mathematisch-naturwissenschaftliche-fakultaet/fachbereiche/informatik/lehrstuehle/autonomous-vision/lectures/self-driving-cars/</a:t>
            </a:r>
            <a:r>
              <a:rPr lang="en-US" sz="1000" dirty="0"/>
              <a:t> </a:t>
            </a:r>
            <a:endParaRPr lang="en-SE" sz="1000" dirty="0"/>
          </a:p>
        </p:txBody>
      </p:sp>
    </p:spTree>
    <p:extLst>
      <p:ext uri="{BB962C8B-B14F-4D97-AF65-F5344CB8AC3E}">
        <p14:creationId xmlns:p14="http://schemas.microsoft.com/office/powerpoint/2010/main" val="302582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B928D-EDEF-BB08-7245-35D7A970E6A5}"/>
              </a:ext>
            </a:extLst>
          </p:cNvPr>
          <p:cNvSpPr>
            <a:spLocks noGrp="1"/>
          </p:cNvSpPr>
          <p:nvPr>
            <p:ph type="title"/>
          </p:nvPr>
        </p:nvSpPr>
        <p:spPr/>
        <p:txBody>
          <a:bodyPr/>
          <a:lstStyle/>
          <a:p>
            <a:r>
              <a:rPr lang="en-US" sz="4800" dirty="0"/>
              <a:t>MPC Control Example </a:t>
            </a:r>
            <a:r>
              <a:rPr lang="en-US" altLang="zh-CN" sz="4800" dirty="0"/>
              <a:t>(Look-Ahead)</a:t>
            </a:r>
            <a:endParaRPr lang="en-SE" dirty="0"/>
          </a:p>
        </p:txBody>
      </p:sp>
      <p:sp>
        <p:nvSpPr>
          <p:cNvPr id="3" name="Content Placeholder 2">
            <a:extLst>
              <a:ext uri="{FF2B5EF4-FFF2-40B4-BE49-F238E27FC236}">
                <a16:creationId xmlns:a16="http://schemas.microsoft.com/office/drawing/2014/main" id="{954D7445-276B-050E-417C-7347FCEA0570}"/>
              </a:ext>
            </a:extLst>
          </p:cNvPr>
          <p:cNvSpPr>
            <a:spLocks noGrp="1"/>
          </p:cNvSpPr>
          <p:nvPr>
            <p:ph idx="1"/>
          </p:nvPr>
        </p:nvSpPr>
        <p:spPr>
          <a:xfrm>
            <a:off x="622737" y="1237593"/>
            <a:ext cx="10949153" cy="1265593"/>
          </a:xfrm>
        </p:spPr>
        <p:txBody>
          <a:bodyPr>
            <a:normAutofit fontScale="92500" lnSpcReduction="20000"/>
          </a:bodyPr>
          <a:lstStyle/>
          <a:p>
            <a:r>
              <a:rPr lang="en-US" sz="3200" kern="0" dirty="0"/>
              <a:t>MPC computes control actions based on a lookahead window into the future</a:t>
            </a:r>
          </a:p>
          <a:p>
            <a:r>
              <a:rPr lang="en-US" sz="3200" dirty="0"/>
              <a:t>Vehicle decelerates early in anticipation of the sharp turn</a:t>
            </a:r>
            <a:endParaRPr lang="en-SE" sz="3200" dirty="0"/>
          </a:p>
        </p:txBody>
      </p:sp>
      <p:sp>
        <p:nvSpPr>
          <p:cNvPr id="4" name="Slide Number Placeholder 3">
            <a:extLst>
              <a:ext uri="{FF2B5EF4-FFF2-40B4-BE49-F238E27FC236}">
                <a16:creationId xmlns:a16="http://schemas.microsoft.com/office/drawing/2014/main" id="{F30E0CD0-5818-5F96-0C53-74C74B480185}"/>
              </a:ext>
            </a:extLst>
          </p:cNvPr>
          <p:cNvSpPr>
            <a:spLocks noGrp="1"/>
          </p:cNvSpPr>
          <p:nvPr>
            <p:ph type="sldNum" sz="quarter" idx="12"/>
          </p:nvPr>
        </p:nvSpPr>
        <p:spPr/>
        <p:txBody>
          <a:bodyPr/>
          <a:lstStyle/>
          <a:p>
            <a:fld id="{1F57BF9A-7B35-9447-9112-EAE7E91B4E99}" type="slidenum">
              <a:rPr lang="en-US" smtClean="0"/>
              <a:t>23</a:t>
            </a:fld>
            <a:endParaRPr lang="en-US"/>
          </a:p>
        </p:txBody>
      </p:sp>
      <p:pic>
        <p:nvPicPr>
          <p:cNvPr id="10" name="Content Placeholder 13">
            <a:extLst>
              <a:ext uri="{FF2B5EF4-FFF2-40B4-BE49-F238E27FC236}">
                <a16:creationId xmlns:a16="http://schemas.microsoft.com/office/drawing/2014/main" id="{429079DC-358B-9C09-B237-D9DDB55ED775}"/>
              </a:ext>
            </a:extLst>
          </p:cNvPr>
          <p:cNvPicPr>
            <a:picLocks noChangeAspect="1"/>
          </p:cNvPicPr>
          <p:nvPr/>
        </p:nvPicPr>
        <p:blipFill>
          <a:blip r:embed="rId2"/>
          <a:stretch>
            <a:fillRect/>
          </a:stretch>
        </p:blipFill>
        <p:spPr>
          <a:xfrm>
            <a:off x="2028752" y="3873313"/>
            <a:ext cx="3833395" cy="1280338"/>
          </a:xfrm>
          <a:prstGeom prst="rect">
            <a:avLst/>
          </a:prstGeom>
        </p:spPr>
      </p:pic>
      <p:pic>
        <p:nvPicPr>
          <p:cNvPr id="11" name="Picture 10">
            <a:extLst>
              <a:ext uri="{FF2B5EF4-FFF2-40B4-BE49-F238E27FC236}">
                <a16:creationId xmlns:a16="http://schemas.microsoft.com/office/drawing/2014/main" id="{8357DED0-DC18-1C5F-ED2E-1D8134AAA8DC}"/>
              </a:ext>
            </a:extLst>
          </p:cNvPr>
          <p:cNvPicPr>
            <a:picLocks noChangeAspect="1"/>
          </p:cNvPicPr>
          <p:nvPr/>
        </p:nvPicPr>
        <p:blipFill>
          <a:blip r:embed="rId3"/>
          <a:stretch>
            <a:fillRect/>
          </a:stretch>
        </p:blipFill>
        <p:spPr>
          <a:xfrm>
            <a:off x="1419067" y="2364640"/>
            <a:ext cx="4443080" cy="1310823"/>
          </a:xfrm>
          <a:prstGeom prst="rect">
            <a:avLst/>
          </a:prstGeom>
        </p:spPr>
      </p:pic>
      <p:pic>
        <p:nvPicPr>
          <p:cNvPr id="12" name="Picture 11">
            <a:extLst>
              <a:ext uri="{FF2B5EF4-FFF2-40B4-BE49-F238E27FC236}">
                <a16:creationId xmlns:a16="http://schemas.microsoft.com/office/drawing/2014/main" id="{591FD355-E0A2-684B-4398-77F801EC639E}"/>
              </a:ext>
            </a:extLst>
          </p:cNvPr>
          <p:cNvPicPr>
            <a:picLocks noChangeAspect="1"/>
          </p:cNvPicPr>
          <p:nvPr/>
        </p:nvPicPr>
        <p:blipFill>
          <a:blip r:embed="rId4"/>
          <a:stretch>
            <a:fillRect/>
          </a:stretch>
        </p:blipFill>
        <p:spPr>
          <a:xfrm>
            <a:off x="6196374" y="2364640"/>
            <a:ext cx="3833395" cy="1318444"/>
          </a:xfrm>
          <a:prstGeom prst="rect">
            <a:avLst/>
          </a:prstGeom>
        </p:spPr>
      </p:pic>
      <p:pic>
        <p:nvPicPr>
          <p:cNvPr id="13" name="Picture 12">
            <a:extLst>
              <a:ext uri="{FF2B5EF4-FFF2-40B4-BE49-F238E27FC236}">
                <a16:creationId xmlns:a16="http://schemas.microsoft.com/office/drawing/2014/main" id="{FA5676CB-5985-F833-3B75-1530BA61AB9B}"/>
              </a:ext>
            </a:extLst>
          </p:cNvPr>
          <p:cNvPicPr>
            <a:picLocks noChangeAspect="1"/>
          </p:cNvPicPr>
          <p:nvPr/>
        </p:nvPicPr>
        <p:blipFill>
          <a:blip r:embed="rId5"/>
          <a:stretch>
            <a:fillRect/>
          </a:stretch>
        </p:blipFill>
        <p:spPr>
          <a:xfrm>
            <a:off x="6196374" y="3904011"/>
            <a:ext cx="3856258" cy="1287960"/>
          </a:xfrm>
          <a:prstGeom prst="rect">
            <a:avLst/>
          </a:prstGeom>
        </p:spPr>
      </p:pic>
      <p:pic>
        <p:nvPicPr>
          <p:cNvPr id="14" name="Picture 13">
            <a:extLst>
              <a:ext uri="{FF2B5EF4-FFF2-40B4-BE49-F238E27FC236}">
                <a16:creationId xmlns:a16="http://schemas.microsoft.com/office/drawing/2014/main" id="{1508C24A-FC31-8027-8FAC-47FE1E50123E}"/>
              </a:ext>
            </a:extLst>
          </p:cNvPr>
          <p:cNvPicPr>
            <a:picLocks noChangeAspect="1"/>
          </p:cNvPicPr>
          <p:nvPr/>
        </p:nvPicPr>
        <p:blipFill>
          <a:blip r:embed="rId6"/>
          <a:stretch>
            <a:fillRect/>
          </a:stretch>
        </p:blipFill>
        <p:spPr>
          <a:xfrm>
            <a:off x="4342354" y="5344531"/>
            <a:ext cx="3894363" cy="1287960"/>
          </a:xfrm>
          <a:prstGeom prst="rect">
            <a:avLst/>
          </a:prstGeom>
        </p:spPr>
      </p:pic>
      <p:sp>
        <p:nvSpPr>
          <p:cNvPr id="15" name="TextBox 14">
            <a:extLst>
              <a:ext uri="{FF2B5EF4-FFF2-40B4-BE49-F238E27FC236}">
                <a16:creationId xmlns:a16="http://schemas.microsoft.com/office/drawing/2014/main" id="{162FF78B-13D0-FE02-D967-AC416E6FE65E}"/>
              </a:ext>
            </a:extLst>
          </p:cNvPr>
          <p:cNvSpPr txBox="1"/>
          <p:nvPr/>
        </p:nvSpPr>
        <p:spPr>
          <a:xfrm>
            <a:off x="1862056" y="6611779"/>
            <a:ext cx="9100233" cy="246221"/>
          </a:xfrm>
          <a:prstGeom prst="rect">
            <a:avLst/>
          </a:prstGeom>
          <a:noFill/>
        </p:spPr>
        <p:txBody>
          <a:bodyPr wrap="square">
            <a:spAutoFit/>
          </a:bodyPr>
          <a:lstStyle/>
          <a:p>
            <a:r>
              <a:rPr lang="en-SE" sz="1000" dirty="0">
                <a:hlinkClick r:id="rId7"/>
              </a:rPr>
              <a:t>https://uni-tuebingen.de/fakultaeten/mathematisch-naturwissenschaftliche-fakultaet/fachbereiche/informatik/lehrstuehle/autonomous-vision/lectures/self-driving-cars/</a:t>
            </a:r>
            <a:r>
              <a:rPr lang="en-US" sz="1000" dirty="0"/>
              <a:t> </a:t>
            </a:r>
            <a:endParaRPr lang="en-SE" sz="1000" dirty="0"/>
          </a:p>
        </p:txBody>
      </p:sp>
    </p:spTree>
    <p:extLst>
      <p:ext uri="{BB962C8B-B14F-4D97-AF65-F5344CB8AC3E}">
        <p14:creationId xmlns:p14="http://schemas.microsoft.com/office/powerpoint/2010/main" val="1463801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018E-4298-B31C-A2F0-4E50F8EB73EE}"/>
              </a:ext>
            </a:extLst>
          </p:cNvPr>
          <p:cNvSpPr>
            <a:spLocks noGrp="1"/>
          </p:cNvSpPr>
          <p:nvPr>
            <p:ph type="title"/>
          </p:nvPr>
        </p:nvSpPr>
        <p:spPr/>
        <p:txBody>
          <a:bodyPr/>
          <a:lstStyle/>
          <a:p>
            <a:r>
              <a:rPr lang="en-US" dirty="0"/>
              <a:t>MPC Quiz</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C94C7B4-F162-AC7A-E5DE-116D5C41F3E8}"/>
                  </a:ext>
                </a:extLst>
              </p:cNvPr>
              <p:cNvSpPr>
                <a:spLocks noGrp="1"/>
              </p:cNvSpPr>
              <p:nvPr>
                <p:ph idx="1"/>
              </p:nvPr>
            </p:nvSpPr>
            <p:spPr/>
            <p:txBody>
              <a:bodyPr/>
              <a:lstStyle/>
              <a:p>
                <a:r>
                  <a:rPr lang="en-US" kern="1200" dirty="0">
                    <a:latin typeface="Arial" charset="0"/>
                  </a:rPr>
                  <a:t>Which of the statements below about MPC are true?</a:t>
                </a:r>
              </a:p>
              <a:p>
                <a:pPr lvl="1"/>
                <a:r>
                  <a:rPr lang="en-US" kern="1200" dirty="0">
                    <a:latin typeface="Arial" charset="0"/>
                  </a:rPr>
                  <a:t>1) Horizon is a finite window of time</a:t>
                </a:r>
              </a:p>
              <a:p>
                <a:pPr lvl="1"/>
                <a:r>
                  <a:rPr lang="en-US" kern="1200" dirty="0">
                    <a:latin typeface="Arial" charset="0"/>
                  </a:rPr>
                  <a:t>2) Prediction horizon keeps being shifted at each time step</a:t>
                </a:r>
              </a:p>
              <a:p>
                <a:pPr lvl="1"/>
                <a:r>
                  <a:rPr lang="en-US" kern="1200" dirty="0">
                    <a:latin typeface="Arial" charset="0"/>
                  </a:rPr>
                  <a:t>3) Full optimization over the time horizon is performed at each iteration</a:t>
                </a:r>
              </a:p>
              <a:p>
                <a:pPr lvl="1"/>
                <a:r>
                  <a:rPr lang="en-US" kern="1200" dirty="0">
                    <a:latin typeface="Arial" charset="0"/>
                  </a:rPr>
                  <a:t>4) Only the first control action from the optimization is applied at time </a:t>
                </a:r>
                <a14:m>
                  <m:oMath xmlns:m="http://schemas.openxmlformats.org/officeDocument/2006/math">
                    <m:r>
                      <a:rPr lang="en-US" b="0" i="1" kern="1200" smtClean="0">
                        <a:latin typeface="Cambria Math" panose="02040503050406030204" pitchFamily="18" charset="0"/>
                      </a:rPr>
                      <m:t>𝑡</m:t>
                    </m:r>
                  </m:oMath>
                </a14:m>
                <a:endParaRPr lang="en-US" kern="1200" dirty="0">
                  <a:latin typeface="Arial" charset="0"/>
                </a:endParaRPr>
              </a:p>
              <a:p>
                <a:pPr lvl="1"/>
                <a:r>
                  <a:rPr lang="en-US" kern="1200" dirty="0">
                    <a:latin typeface="Arial" charset="0"/>
                  </a:rPr>
                  <a:t>5) All of the above</a:t>
                </a:r>
              </a:p>
              <a:p>
                <a:r>
                  <a:rPr lang="en-US" kern="1200" dirty="0">
                    <a:latin typeface="Arial" charset="0"/>
                  </a:rPr>
                  <a:t>ANS: 5</a:t>
                </a:r>
              </a:p>
            </p:txBody>
          </p:sp>
        </mc:Choice>
        <mc:Fallback xmlns="">
          <p:sp>
            <p:nvSpPr>
              <p:cNvPr id="3" name="Content Placeholder 2">
                <a:extLst>
                  <a:ext uri="{FF2B5EF4-FFF2-40B4-BE49-F238E27FC236}">
                    <a16:creationId xmlns:a16="http://schemas.microsoft.com/office/drawing/2014/main" id="{5C94C7B4-F162-AC7A-E5DE-116D5C41F3E8}"/>
                  </a:ext>
                </a:extLst>
              </p:cNvPr>
              <p:cNvSpPr>
                <a:spLocks noGrp="1" noRot="1" noChangeAspect="1" noMove="1" noResize="1" noEditPoints="1" noAdjustHandles="1" noChangeArrowheads="1" noChangeShapeType="1" noTextEdit="1"/>
              </p:cNvSpPr>
              <p:nvPr>
                <p:ph idx="1"/>
              </p:nvPr>
            </p:nvSpPr>
            <p:spPr>
              <a:blipFill>
                <a:blip r:embed="rId2"/>
                <a:stretch>
                  <a:fillRect l="-1281" t="-2465" r="-1726"/>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E62F92F2-3AF5-10E2-3204-9B9D33248C6A}"/>
              </a:ext>
            </a:extLst>
          </p:cNvPr>
          <p:cNvSpPr>
            <a:spLocks noGrp="1"/>
          </p:cNvSpPr>
          <p:nvPr>
            <p:ph type="sldNum" sz="quarter" idx="12"/>
          </p:nvPr>
        </p:nvSpPr>
        <p:spPr/>
        <p:txBody>
          <a:bodyPr/>
          <a:lstStyle/>
          <a:p>
            <a:fld id="{1F57BF9A-7B35-9447-9112-EAE7E91B4E99}" type="slidenum">
              <a:rPr lang="en-US" smtClean="0"/>
              <a:t>24</a:t>
            </a:fld>
            <a:endParaRPr lang="en-US"/>
          </a:p>
        </p:txBody>
      </p:sp>
    </p:spTree>
    <p:extLst>
      <p:ext uri="{BB962C8B-B14F-4D97-AF65-F5344CB8AC3E}">
        <p14:creationId xmlns:p14="http://schemas.microsoft.com/office/powerpoint/2010/main" val="279697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C705C-2259-3C4A-C696-D432793B2EF3}"/>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5D2EECD8-7090-2514-955D-C0BEAE30D231}"/>
              </a:ext>
            </a:extLst>
          </p:cNvPr>
          <p:cNvSpPr>
            <a:spLocks noGrp="1"/>
          </p:cNvSpPr>
          <p:nvPr>
            <p:ph idx="1"/>
          </p:nvPr>
        </p:nvSpPr>
        <p:spPr/>
        <p:txBody>
          <a:bodyPr/>
          <a:lstStyle/>
          <a:p>
            <a:r>
              <a:rPr lang="en-US" dirty="0"/>
              <a:t>PID Control</a:t>
            </a:r>
          </a:p>
          <a:p>
            <a:r>
              <a:rPr lang="en-US" dirty="0"/>
              <a:t>LQR (Linear Quadratic Regulator)</a:t>
            </a:r>
          </a:p>
          <a:p>
            <a:r>
              <a:rPr lang="en-US" dirty="0"/>
              <a:t>MPC Control</a:t>
            </a:r>
          </a:p>
          <a:p>
            <a:r>
              <a:rPr lang="en-US" dirty="0">
                <a:solidFill>
                  <a:srgbClr val="FF0000"/>
                </a:solidFill>
              </a:rPr>
              <a:t>Kinematic bicycle model</a:t>
            </a:r>
          </a:p>
          <a:p>
            <a:r>
              <a:rPr lang="en-US" dirty="0"/>
              <a:t>Geometric path tracking: Pure Pursuit &amp; Stanley</a:t>
            </a:r>
          </a:p>
          <a:p>
            <a:r>
              <a:rPr lang="en-US" dirty="0"/>
              <a:t>Twiddle() for PID control tuning</a:t>
            </a:r>
          </a:p>
        </p:txBody>
      </p:sp>
      <p:sp>
        <p:nvSpPr>
          <p:cNvPr id="4" name="Slide Number Placeholder 3">
            <a:extLst>
              <a:ext uri="{FF2B5EF4-FFF2-40B4-BE49-F238E27FC236}">
                <a16:creationId xmlns:a16="http://schemas.microsoft.com/office/drawing/2014/main" id="{56AD6761-DD61-152F-9A9D-1CE1C3D22506}"/>
              </a:ext>
            </a:extLst>
          </p:cNvPr>
          <p:cNvSpPr>
            <a:spLocks noGrp="1"/>
          </p:cNvSpPr>
          <p:nvPr>
            <p:ph type="sldNum" sz="quarter" idx="12"/>
          </p:nvPr>
        </p:nvSpPr>
        <p:spPr/>
        <p:txBody>
          <a:bodyPr/>
          <a:lstStyle/>
          <a:p>
            <a:fld id="{1F57BF9A-7B35-9447-9112-EAE7E91B4E99}" type="slidenum">
              <a:rPr lang="en-US" smtClean="0"/>
              <a:t>25</a:t>
            </a:fld>
            <a:endParaRPr lang="en-US"/>
          </a:p>
        </p:txBody>
      </p:sp>
    </p:spTree>
    <p:extLst>
      <p:ext uri="{BB962C8B-B14F-4D97-AF65-F5344CB8AC3E}">
        <p14:creationId xmlns:p14="http://schemas.microsoft.com/office/powerpoint/2010/main" val="2211077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2B6FE-00C2-A591-3E6F-694B48D0CD9A}"/>
              </a:ext>
            </a:extLst>
          </p:cNvPr>
          <p:cNvSpPr>
            <a:spLocks noGrp="1"/>
          </p:cNvSpPr>
          <p:nvPr>
            <p:ph type="title"/>
          </p:nvPr>
        </p:nvSpPr>
        <p:spPr/>
        <p:txBody>
          <a:bodyPr/>
          <a:lstStyle/>
          <a:p>
            <a:r>
              <a:rPr lang="en-US" dirty="0"/>
              <a:t>Kinematics vs. Dynamics</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6485DC-393F-2C42-EDCC-6A7BA1DC8994}"/>
                  </a:ext>
                </a:extLst>
              </p:cNvPr>
              <p:cNvSpPr>
                <a:spLocks noGrp="1"/>
              </p:cNvSpPr>
              <p:nvPr>
                <p:ph idx="1"/>
              </p:nvPr>
            </p:nvSpPr>
            <p:spPr/>
            <p:txBody>
              <a:bodyPr>
                <a:normAutofit fontScale="62500" lnSpcReduction="20000"/>
              </a:bodyPr>
              <a:lstStyle/>
              <a:p>
                <a:r>
                  <a:rPr lang="en-US" dirty="0"/>
                  <a:t>Kinematics is study of motion without considering the forces that affect the motion. It deals with the geometric relationships that govern the system</a:t>
                </a:r>
              </a:p>
              <a:p>
                <a:pPr lvl="1"/>
                <a:r>
                  <a:rPr lang="en-US" dirty="0"/>
                  <a:t>A kinematic model: </a:t>
                </a:r>
                <a14:m>
                  <m:oMath xmlns:m="http://schemas.openxmlformats.org/officeDocument/2006/math">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𝑥</m:t>
                        </m:r>
                      </m:e>
                    </m:acc>
                    <m:r>
                      <a:rPr lang="en-US" b="0" i="1" dirty="0" smtClean="0">
                        <a:latin typeface="Cambria Math" panose="02040503050406030204" pitchFamily="18" charset="0"/>
                      </a:rPr>
                      <m:t>=</m:t>
                    </m:r>
                    <m:r>
                      <a:rPr lang="en-US" b="0" i="1" dirty="0" smtClean="0">
                        <a:latin typeface="Cambria Math" panose="02040503050406030204" pitchFamily="18" charset="0"/>
                      </a:rPr>
                      <m:t>𝑣</m:t>
                    </m:r>
                    <m:r>
                      <a:rPr lang="en-US" b="0" i="1" dirty="0" smtClean="0">
                        <a:latin typeface="Cambria Math" panose="02040503050406030204" pitchFamily="18" charset="0"/>
                      </a:rPr>
                      <m:t>, </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𝑣</m:t>
                        </m:r>
                      </m:e>
                    </m:acc>
                    <m:r>
                      <a:rPr lang="en-US" b="0" i="1" dirty="0" smtClean="0">
                        <a:latin typeface="Cambria Math" panose="02040503050406030204" pitchFamily="18" charset="0"/>
                      </a:rPr>
                      <m:t>=</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𝑥</m:t>
                        </m:r>
                      </m:e>
                    </m:acc>
                    <m:r>
                      <a:rPr lang="en-US" b="0" i="1" dirty="0" smtClean="0">
                        <a:latin typeface="Cambria Math" panose="02040503050406030204" pitchFamily="18" charset="0"/>
                      </a:rPr>
                      <m:t>=</m:t>
                    </m:r>
                    <m:r>
                      <a:rPr lang="en-US" b="0" i="1" dirty="0" smtClean="0">
                        <a:latin typeface="Cambria Math" panose="02040503050406030204" pitchFamily="18" charset="0"/>
                      </a:rPr>
                      <m:t>𝑎</m:t>
                    </m:r>
                  </m:oMath>
                </a14:m>
                <a:endParaRPr lang="en-US" dirty="0"/>
              </a:p>
              <a:p>
                <a:pPr lvl="1"/>
                <a:r>
                  <a:rPr lang="en-US" dirty="0"/>
                  <a:t>Uses position, velocity, acceleration (and/or further derivatives) as control input (e.g. the kinematic bicycle model)</a:t>
                </a:r>
              </a:p>
              <a:p>
                <a:r>
                  <a:rPr lang="en-US" dirty="0"/>
                  <a:t>Dynamics is the study of motion taking into account the forces that affect it. It is described by the equations of motion.</a:t>
                </a:r>
              </a:p>
              <a:p>
                <a:pPr lvl="1"/>
                <a:r>
                  <a:rPr lang="en-US" dirty="0"/>
                  <a:t>A dynamic model: </a:t>
                </a:r>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𝑀</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r>
                      <a:rPr lang="en-US" b="0" i="1" dirty="0" smtClean="0">
                        <a:latin typeface="Cambria Math" panose="02040503050406030204" pitchFamily="18" charset="0"/>
                      </a:rPr>
                      <m:t>+</m:t>
                    </m:r>
                    <m:r>
                      <a:rPr lang="en-US" b="0" i="1" dirty="0" smtClean="0">
                        <a:latin typeface="Cambria Math" panose="02040503050406030204" pitchFamily="18" charset="0"/>
                      </a:rPr>
                      <m:t>𝐵</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𝑥</m:t>
                        </m:r>
                      </m:e>
                    </m:acc>
                    <m:r>
                      <a:rPr lang="en-US" b="0" i="1" dirty="0" smtClean="0">
                        <a:latin typeface="Cambria Math" panose="02040503050406030204" pitchFamily="18" charset="0"/>
                      </a:rPr>
                      <m:t>=</m:t>
                    </m:r>
                    <m:r>
                      <a:rPr lang="en-US" i="1">
                        <a:latin typeface="Cambria Math" panose="02040503050406030204" pitchFamily="18" charset="0"/>
                      </a:rPr>
                      <m:t>𝑀</m:t>
                    </m:r>
                    <m:r>
                      <a:rPr lang="en-US" i="1" smtClean="0">
                        <a:latin typeface="Cambria Math" panose="02040503050406030204" pitchFamily="18" charset="0"/>
                      </a:rPr>
                      <m:t>𝑎</m:t>
                    </m:r>
                    <m:r>
                      <a:rPr lang="en-US" i="1" dirty="0">
                        <a:latin typeface="Cambria Math" panose="02040503050406030204" pitchFamily="18" charset="0"/>
                      </a:rPr>
                      <m:t>+</m:t>
                    </m:r>
                    <m:r>
                      <a:rPr lang="en-US" i="1" dirty="0">
                        <a:latin typeface="Cambria Math" panose="02040503050406030204" pitchFamily="18" charset="0"/>
                      </a:rPr>
                      <m:t>𝐵𝑣</m:t>
                    </m:r>
                  </m:oMath>
                </a14:m>
                <a:r>
                  <a:rPr lang="en-US" b="0" dirty="0"/>
                  <a:t> (Newton’s law with friction)</a:t>
                </a:r>
              </a:p>
              <a:p>
                <a:pPr lvl="1"/>
                <a:r>
                  <a:rPr lang="en-US" dirty="0"/>
                  <a:t>Uses force and torque as control input, and takes mass and inertia into consideration.</a:t>
                </a:r>
              </a:p>
              <a:p>
                <a:pPr lvl="1"/>
                <a:r>
                  <a:rPr lang="en-US" dirty="0"/>
                  <a:t>e.g., vehicle dynamics model (longitudinal and lateral)</a:t>
                </a:r>
              </a:p>
              <a:p>
                <a:r>
                  <a:rPr lang="en-US" dirty="0"/>
                  <a:t>Consider two vehicles with the same geometry but different mass/weight turning a tight corner</a:t>
                </a:r>
              </a:p>
              <a:p>
                <a:pPr lvl="1"/>
                <a:r>
                  <a:rPr lang="en-US" dirty="0"/>
                  <a:t>They may have the same kinematic model, but different dynamic model due to different mass </a:t>
                </a:r>
                <a14:m>
                  <m:oMath xmlns:m="http://schemas.openxmlformats.org/officeDocument/2006/math">
                    <m:r>
                      <a:rPr lang="en-US" b="0" i="1" smtClean="0">
                        <a:latin typeface="Cambria Math" panose="02040503050406030204" pitchFamily="18" charset="0"/>
                      </a:rPr>
                      <m:t>𝑀</m:t>
                    </m:r>
                  </m:oMath>
                </a14:m>
                <a:r>
                  <a:rPr lang="en-US" dirty="0"/>
                  <a:t>.</a:t>
                </a:r>
              </a:p>
              <a:p>
                <a:pPr lvl="1"/>
                <a:r>
                  <a:rPr lang="en-US" dirty="0"/>
                  <a:t>Both may be controllable kinematically by control input </a:t>
                </a:r>
                <a14:m>
                  <m:oMath xmlns:m="http://schemas.openxmlformats.org/officeDocument/2006/math">
                    <m:r>
                      <a:rPr lang="en-US" b="0" i="1" smtClean="0">
                        <a:latin typeface="Cambria Math" panose="02040503050406030204" pitchFamily="18" charset="0"/>
                      </a:rPr>
                      <m:t>𝑎</m:t>
                    </m:r>
                  </m:oMath>
                </a14:m>
                <a:endParaRPr lang="en-US" dirty="0"/>
              </a:p>
              <a:p>
                <a:pPr lvl="2"/>
                <a:r>
                  <a:rPr lang="en-US" dirty="0"/>
                  <a:t>The light vehicle may be controllable dynamically by control input </a:t>
                </a:r>
                <a14:m>
                  <m:oMath xmlns:m="http://schemas.openxmlformats.org/officeDocument/2006/math">
                    <m:r>
                      <a:rPr lang="en-US" b="0" i="1" smtClean="0">
                        <a:latin typeface="Cambria Math" panose="02040503050406030204" pitchFamily="18" charset="0"/>
                      </a:rPr>
                      <m:t>𝐹</m:t>
                    </m:r>
                  </m:oMath>
                </a14:m>
                <a:r>
                  <a:rPr lang="en-US" dirty="0"/>
                  <a:t>.</a:t>
                </a:r>
              </a:p>
              <a:p>
                <a:pPr lvl="2"/>
                <a:r>
                  <a:rPr lang="en-US" dirty="0"/>
                  <a:t>The heavy vehicle may not be controllable dynamically by control input </a:t>
                </a:r>
                <a14:m>
                  <m:oMath xmlns:m="http://schemas.openxmlformats.org/officeDocument/2006/math">
                    <m:r>
                      <a:rPr lang="en-US" i="1" smtClean="0">
                        <a:latin typeface="Cambria Math" panose="02040503050406030204" pitchFamily="18" charset="0"/>
                      </a:rPr>
                      <m:t>𝐹</m:t>
                    </m:r>
                  </m:oMath>
                </a14:m>
                <a:r>
                  <a:rPr lang="en-US" dirty="0"/>
                  <a:t>. Due to large </a:t>
                </a:r>
                <a14:m>
                  <m:oMath xmlns:m="http://schemas.openxmlformats.org/officeDocument/2006/math">
                    <m:r>
                      <a:rPr lang="en-US" b="0" i="1" smtClean="0">
                        <a:latin typeface="Cambria Math" panose="02040503050406030204" pitchFamily="18" charset="0"/>
                      </a:rPr>
                      <m:t>𝑀</m:t>
                    </m:r>
                  </m:oMath>
                </a14:m>
                <a:r>
                  <a:rPr lang="en-US" dirty="0"/>
                  <a:t>, </a:t>
                </a:r>
                <a14:m>
                  <m:oMath xmlns:m="http://schemas.openxmlformats.org/officeDocument/2006/math">
                    <m:r>
                      <a:rPr lang="en-US" b="0" i="1" smtClean="0">
                        <a:latin typeface="Cambria Math" panose="02040503050406030204" pitchFamily="18" charset="0"/>
                      </a:rPr>
                      <m:t>𝐹</m:t>
                    </m:r>
                  </m:oMath>
                </a14:m>
                <a:r>
                  <a:rPr lang="en-US" dirty="0"/>
                  <a:t> may exceed the max actuator limit.</a:t>
                </a:r>
              </a:p>
              <a:p>
                <a:r>
                  <a:rPr lang="en-US" dirty="0"/>
                  <a:t>Orthogonal issue from control algorithm</a:t>
                </a:r>
              </a:p>
              <a:p>
                <a:pPr lvl="1"/>
                <a:r>
                  <a:rPr lang="en-US" dirty="0"/>
                  <a:t>Control algorithms, e.g., PID or MPC, may be either kinematic or dynamic control</a:t>
                </a:r>
              </a:p>
            </p:txBody>
          </p:sp>
        </mc:Choice>
        <mc:Fallback xmlns="">
          <p:sp>
            <p:nvSpPr>
              <p:cNvPr id="3" name="Content Placeholder 2">
                <a:extLst>
                  <a:ext uri="{FF2B5EF4-FFF2-40B4-BE49-F238E27FC236}">
                    <a16:creationId xmlns:a16="http://schemas.microsoft.com/office/drawing/2014/main" id="{D66485DC-393F-2C42-EDCC-6A7BA1DC8994}"/>
                  </a:ext>
                </a:extLst>
              </p:cNvPr>
              <p:cNvSpPr>
                <a:spLocks noGrp="1" noRot="1" noChangeAspect="1" noMove="1" noResize="1" noEditPoints="1" noAdjustHandles="1" noChangeArrowheads="1" noChangeShapeType="1" noTextEdit="1"/>
              </p:cNvSpPr>
              <p:nvPr>
                <p:ph idx="1"/>
              </p:nvPr>
            </p:nvSpPr>
            <p:spPr>
              <a:blipFill>
                <a:blip r:embed="rId2"/>
                <a:stretch>
                  <a:fillRect l="-501" t="-2113"/>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58F9A5DA-4FDE-393A-C8EA-0D77FED278B7}"/>
              </a:ext>
            </a:extLst>
          </p:cNvPr>
          <p:cNvSpPr>
            <a:spLocks noGrp="1"/>
          </p:cNvSpPr>
          <p:nvPr>
            <p:ph type="sldNum" sz="quarter" idx="12"/>
          </p:nvPr>
        </p:nvSpPr>
        <p:spPr/>
        <p:txBody>
          <a:bodyPr/>
          <a:lstStyle/>
          <a:p>
            <a:fld id="{1F57BF9A-7B35-9447-9112-EAE7E91B4E99}" type="slidenum">
              <a:rPr lang="en-US" smtClean="0"/>
              <a:t>26</a:t>
            </a:fld>
            <a:endParaRPr lang="en-US"/>
          </a:p>
        </p:txBody>
      </p:sp>
    </p:spTree>
    <p:extLst>
      <p:ext uri="{BB962C8B-B14F-4D97-AF65-F5344CB8AC3E}">
        <p14:creationId xmlns:p14="http://schemas.microsoft.com/office/powerpoint/2010/main" val="2117111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A50CA-C227-E7B8-9849-76A316D887D1}"/>
              </a:ext>
            </a:extLst>
          </p:cNvPr>
          <p:cNvSpPr>
            <a:spLocks noGrp="1"/>
          </p:cNvSpPr>
          <p:nvPr>
            <p:ph type="title"/>
          </p:nvPr>
        </p:nvSpPr>
        <p:spPr/>
        <p:txBody>
          <a:bodyPr/>
          <a:lstStyle/>
          <a:p>
            <a:r>
              <a:rPr lang="en-US" sz="4800" dirty="0"/>
              <a:t>Kinematic vs. Dynamic Control</a:t>
            </a:r>
            <a:endParaRPr lang="en-SE" dirty="0"/>
          </a:p>
        </p:txBody>
      </p:sp>
      <p:sp>
        <p:nvSpPr>
          <p:cNvPr id="3" name="Content Placeholder 2">
            <a:extLst>
              <a:ext uri="{FF2B5EF4-FFF2-40B4-BE49-F238E27FC236}">
                <a16:creationId xmlns:a16="http://schemas.microsoft.com/office/drawing/2014/main" id="{F7AF7C20-C012-CFC7-0B39-B849F6FA2B64}"/>
              </a:ext>
            </a:extLst>
          </p:cNvPr>
          <p:cNvSpPr>
            <a:spLocks noGrp="1"/>
          </p:cNvSpPr>
          <p:nvPr>
            <p:ph idx="1"/>
          </p:nvPr>
        </p:nvSpPr>
        <p:spPr/>
        <p:txBody>
          <a:bodyPr/>
          <a:lstStyle/>
          <a:p>
            <a:endParaRPr lang="en-SE"/>
          </a:p>
        </p:txBody>
      </p:sp>
      <p:sp>
        <p:nvSpPr>
          <p:cNvPr id="4" name="Slide Number Placeholder 3">
            <a:extLst>
              <a:ext uri="{FF2B5EF4-FFF2-40B4-BE49-F238E27FC236}">
                <a16:creationId xmlns:a16="http://schemas.microsoft.com/office/drawing/2014/main" id="{051D9652-0CCA-A4A4-7104-0803EE6004AC}"/>
              </a:ext>
            </a:extLst>
          </p:cNvPr>
          <p:cNvSpPr>
            <a:spLocks noGrp="1"/>
          </p:cNvSpPr>
          <p:nvPr>
            <p:ph type="sldNum" sz="quarter" idx="12"/>
          </p:nvPr>
        </p:nvSpPr>
        <p:spPr/>
        <p:txBody>
          <a:bodyPr/>
          <a:lstStyle/>
          <a:p>
            <a:fld id="{1F57BF9A-7B35-9447-9112-EAE7E91B4E99}" type="slidenum">
              <a:rPr lang="en-US" smtClean="0"/>
              <a:t>27</a:t>
            </a:fld>
            <a:endParaRPr lang="en-US"/>
          </a:p>
        </p:txBody>
      </p:sp>
      <p:pic>
        <p:nvPicPr>
          <p:cNvPr id="9" name="Picture 8">
            <a:extLst>
              <a:ext uri="{FF2B5EF4-FFF2-40B4-BE49-F238E27FC236}">
                <a16:creationId xmlns:a16="http://schemas.microsoft.com/office/drawing/2014/main" id="{A2E69D83-D1A1-DF9D-CACC-516191968DB8}"/>
              </a:ext>
            </a:extLst>
          </p:cNvPr>
          <p:cNvPicPr>
            <a:picLocks noChangeAspect="1"/>
          </p:cNvPicPr>
          <p:nvPr/>
        </p:nvPicPr>
        <p:blipFill>
          <a:blip r:embed="rId2"/>
          <a:stretch>
            <a:fillRect/>
          </a:stretch>
        </p:blipFill>
        <p:spPr>
          <a:xfrm>
            <a:off x="1832744" y="1273379"/>
            <a:ext cx="8290354" cy="1168955"/>
          </a:xfrm>
          <a:prstGeom prst="rect">
            <a:avLst/>
          </a:prstGeom>
        </p:spPr>
      </p:pic>
      <p:pic>
        <p:nvPicPr>
          <p:cNvPr id="10" name="Picture 9">
            <a:extLst>
              <a:ext uri="{FF2B5EF4-FFF2-40B4-BE49-F238E27FC236}">
                <a16:creationId xmlns:a16="http://schemas.microsoft.com/office/drawing/2014/main" id="{D67F572F-2B81-D7E9-8C5A-D7AB4B2D7D18}"/>
              </a:ext>
            </a:extLst>
          </p:cNvPr>
          <p:cNvPicPr>
            <a:picLocks noChangeAspect="1"/>
          </p:cNvPicPr>
          <p:nvPr/>
        </p:nvPicPr>
        <p:blipFill>
          <a:blip r:embed="rId3"/>
          <a:stretch>
            <a:fillRect/>
          </a:stretch>
        </p:blipFill>
        <p:spPr>
          <a:xfrm>
            <a:off x="2391208" y="3429000"/>
            <a:ext cx="7686675" cy="2652500"/>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1C74A9B-1053-B2E2-6240-A65B22A288B9}"/>
                  </a:ext>
                </a:extLst>
              </p:cNvPr>
              <p:cNvSpPr txBox="1"/>
              <p:nvPr/>
            </p:nvSpPr>
            <p:spPr>
              <a:xfrm>
                <a:off x="2058992" y="2434784"/>
                <a:ext cx="8534400" cy="722249"/>
              </a:xfrm>
              <a:prstGeom prst="rect">
                <a:avLst/>
              </a:prstGeom>
              <a:noFill/>
            </p:spPr>
            <p:txBody>
              <a:bodyPr wrap="square" rtlCol="0">
                <a:noAutofit/>
              </a:bodyPr>
              <a:lstStyle/>
              <a:p>
                <a:r>
                  <a:rPr lang="en-US" dirty="0"/>
                  <a:t>PID controller for kinematic bicycle model with heading angle rate </a:t>
                </a:r>
                <a14:m>
                  <m:oMath xmlns:m="http://schemas.openxmlformats.org/officeDocument/2006/math">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𝜃</m:t>
                        </m:r>
                      </m:e>
                    </m:acc>
                    <m:r>
                      <a:rPr lang="en-US" b="0" i="1" smtClean="0">
                        <a:latin typeface="Cambria Math" panose="02040503050406030204" pitchFamily="18" charset="0"/>
                      </a:rPr>
                      <m:t>)</m:t>
                    </m:r>
                  </m:oMath>
                </a14:m>
                <a:r>
                  <a:rPr lang="en-US" dirty="0"/>
                  <a:t> and velocity </a:t>
                </a:r>
                <a14:m>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𝑟</m:t>
                        </m:r>
                      </m:sub>
                    </m:sSub>
                  </m:oMath>
                </a14:m>
                <a:r>
                  <a:rPr lang="en-US" dirty="0"/>
                  <a:t>, constant here) as control input.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𝜃</m:t>
                        </m:r>
                      </m:e>
                    </m:acc>
                  </m:oMath>
                </a14:m>
                <a:r>
                  <a:rPr lang="en-US" dirty="0"/>
                  <a:t> should be controlled indirectly by controlling steering angle </a:t>
                </a:r>
                <a14:m>
                  <m:oMath xmlns:m="http://schemas.openxmlformats.org/officeDocument/2006/math">
                    <m:r>
                      <a:rPr lang="en-US" b="0" i="1" smtClean="0">
                        <a:latin typeface="Cambria Math" panose="02040503050406030204" pitchFamily="18" charset="0"/>
                      </a:rPr>
                      <m:t>𝛿</m:t>
                    </m:r>
                  </m:oMath>
                </a14:m>
                <a:r>
                  <a:rPr lang="en-US" dirty="0"/>
                  <a:t>, with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dirty="0">
                        <a:latin typeface="Cambria Math" panose="02040503050406030204" pitchFamily="18" charset="0"/>
                      </a:rPr>
                      <m:t>=</m:t>
                    </m:r>
                    <m:f>
                      <m:fPr>
                        <m:ctrlPr>
                          <a:rPr lang="en-US" i="1" dirty="0">
                            <a:latin typeface="Cambria Math" panose="02040503050406030204" pitchFamily="18" charset="0"/>
                          </a:rPr>
                        </m:ctrlPr>
                      </m:fPr>
                      <m:num>
                        <m:r>
                          <a:rPr lang="en-US" i="1" dirty="0">
                            <a:latin typeface="Cambria Math" panose="02040503050406030204" pitchFamily="18" charset="0"/>
                          </a:rPr>
                          <m:t>𝑣</m:t>
                        </m:r>
                        <m:func>
                          <m:funcPr>
                            <m:ctrlPr>
                              <a:rPr lang="en-US" dirty="0">
                                <a:latin typeface="Cambria Math" panose="02040503050406030204" pitchFamily="18" charset="0"/>
                              </a:rPr>
                            </m:ctrlPr>
                          </m:funcPr>
                          <m:fName>
                            <m:r>
                              <m:rPr>
                                <m:sty m:val="p"/>
                              </m:rPr>
                              <a:rPr lang="en-US" dirty="0">
                                <a:latin typeface="Cambria Math" panose="02040503050406030204" pitchFamily="18" charset="0"/>
                              </a:rPr>
                              <m:t>tan</m:t>
                            </m:r>
                          </m:fName>
                          <m:e>
                            <m:r>
                              <a:rPr lang="en-US" i="1" dirty="0">
                                <a:latin typeface="Cambria Math" panose="02040503050406030204" pitchFamily="18" charset="0"/>
                              </a:rPr>
                              <m:t>𝛿</m:t>
                            </m:r>
                          </m:e>
                        </m:func>
                      </m:num>
                      <m:den>
                        <m:r>
                          <a:rPr lang="en-US" i="1" dirty="0">
                            <a:latin typeface="Cambria Math" panose="02040503050406030204" pitchFamily="18" charset="0"/>
                          </a:rPr>
                          <m:t>𝐿</m:t>
                        </m:r>
                      </m:den>
                    </m:f>
                  </m:oMath>
                </a14:m>
                <a:r>
                  <a:rPr lang="en-US" dirty="0"/>
                  <a:t>.)</a:t>
                </a:r>
              </a:p>
            </p:txBody>
          </p:sp>
        </mc:Choice>
        <mc:Fallback xmlns="">
          <p:sp>
            <p:nvSpPr>
              <p:cNvPr id="11" name="TextBox 10">
                <a:extLst>
                  <a:ext uri="{FF2B5EF4-FFF2-40B4-BE49-F238E27FC236}">
                    <a16:creationId xmlns:a16="http://schemas.microsoft.com/office/drawing/2014/main" id="{81C74A9B-1053-B2E2-6240-A65B22A288B9}"/>
                  </a:ext>
                </a:extLst>
              </p:cNvPr>
              <p:cNvSpPr txBox="1">
                <a:spLocks noRot="1" noChangeAspect="1" noMove="1" noResize="1" noEditPoints="1" noAdjustHandles="1" noChangeArrowheads="1" noChangeShapeType="1" noTextEdit="1"/>
              </p:cNvSpPr>
              <p:nvPr/>
            </p:nvSpPr>
            <p:spPr>
              <a:xfrm>
                <a:off x="2058992" y="2434784"/>
                <a:ext cx="8534400" cy="722249"/>
              </a:xfrm>
              <a:prstGeom prst="rect">
                <a:avLst/>
              </a:prstGeom>
              <a:blipFill>
                <a:blip r:embed="rId4"/>
                <a:stretch>
                  <a:fillRect l="-643" t="-1681" b="-52941"/>
                </a:stretch>
              </a:blipFill>
            </p:spPr>
            <p:txBody>
              <a:bodyPr/>
              <a:lstStyle/>
              <a:p>
                <a:r>
                  <a:rPr lang="en-SE">
                    <a:noFill/>
                  </a:rPr>
                  <a:t> </a:t>
                </a:r>
              </a:p>
            </p:txBody>
          </p:sp>
        </mc:Fallback>
      </mc:AlternateContent>
      <p:sp>
        <p:nvSpPr>
          <p:cNvPr id="12" name="TextBox 11">
            <a:extLst>
              <a:ext uri="{FF2B5EF4-FFF2-40B4-BE49-F238E27FC236}">
                <a16:creationId xmlns:a16="http://schemas.microsoft.com/office/drawing/2014/main" id="{D6FFA909-DF7B-99E1-2999-DF564C0D5B01}"/>
              </a:ext>
            </a:extLst>
          </p:cNvPr>
          <p:cNvSpPr txBox="1"/>
          <p:nvPr/>
        </p:nvSpPr>
        <p:spPr>
          <a:xfrm>
            <a:off x="3338946" y="3247792"/>
            <a:ext cx="184731" cy="523220"/>
          </a:xfrm>
          <a:prstGeom prst="rect">
            <a:avLst/>
          </a:prstGeom>
          <a:noFill/>
        </p:spPr>
        <p:txBody>
          <a:bodyPr wrap="none" rtlCol="0">
            <a:spAutoFit/>
          </a:bodyPr>
          <a:lstStyle/>
          <a:p>
            <a:endParaRPr lang="en-SE" sz="2800" dirty="0"/>
          </a:p>
        </p:txBody>
      </p:sp>
      <p:sp>
        <p:nvSpPr>
          <p:cNvPr id="13" name="TextBox 12">
            <a:extLst>
              <a:ext uri="{FF2B5EF4-FFF2-40B4-BE49-F238E27FC236}">
                <a16:creationId xmlns:a16="http://schemas.microsoft.com/office/drawing/2014/main" id="{60C814EB-7AC9-4180-05C3-BD491265A771}"/>
              </a:ext>
            </a:extLst>
          </p:cNvPr>
          <p:cNvSpPr txBox="1"/>
          <p:nvPr/>
        </p:nvSpPr>
        <p:spPr>
          <a:xfrm>
            <a:off x="1986074" y="6185783"/>
            <a:ext cx="8744272" cy="722249"/>
          </a:xfrm>
          <a:prstGeom prst="rect">
            <a:avLst/>
          </a:prstGeom>
          <a:noFill/>
        </p:spPr>
        <p:txBody>
          <a:bodyPr wrap="square" rtlCol="0">
            <a:noAutofit/>
          </a:bodyPr>
          <a:lstStyle/>
          <a:p>
            <a:r>
              <a:rPr lang="en-US" sz="2000" dirty="0"/>
              <a:t>MPC for dynamic vehicle model (high-level controller) with forces (longitudinal and lateral) as control input.</a:t>
            </a:r>
            <a:endParaRPr lang="en-SE" sz="2000" dirty="0"/>
          </a:p>
        </p:txBody>
      </p:sp>
    </p:spTree>
    <p:extLst>
      <p:ext uri="{BB962C8B-B14F-4D97-AF65-F5344CB8AC3E}">
        <p14:creationId xmlns:p14="http://schemas.microsoft.com/office/powerpoint/2010/main" val="3089486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83DF5-321A-C2DA-1C1E-7A3BE7FBC5E9}"/>
              </a:ext>
            </a:extLst>
          </p:cNvPr>
          <p:cNvSpPr>
            <a:spLocks noGrp="1"/>
          </p:cNvSpPr>
          <p:nvPr>
            <p:ph type="title"/>
          </p:nvPr>
        </p:nvSpPr>
        <p:spPr/>
        <p:txBody>
          <a:bodyPr/>
          <a:lstStyle/>
          <a:p>
            <a:r>
              <a:rPr lang="en-US" dirty="0"/>
              <a:t>Kinematic Bicycle Model</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2A3988-7AE1-6B92-D4BE-2419D82FC0F1}"/>
                  </a:ext>
                </a:extLst>
              </p:cNvPr>
              <p:cNvSpPr>
                <a:spLocks noGrp="1"/>
              </p:cNvSpPr>
              <p:nvPr>
                <p:ph idx="1"/>
              </p:nvPr>
            </p:nvSpPr>
            <p:spPr>
              <a:xfrm>
                <a:off x="622738" y="1237592"/>
                <a:ext cx="6299234" cy="5525371"/>
              </a:xfrm>
            </p:spPr>
            <p:txBody>
              <a:bodyPr>
                <a:normAutofit fontScale="62500" lnSpcReduction="20000"/>
              </a:bodyPr>
              <a:lstStyle/>
              <a:p>
                <a:r>
                  <a:rPr lang="en-US" dirty="0"/>
                  <a:t>Front wheel steering. Assuming here rear wheel as reference point (may also use front wheel or center of gravity). </a:t>
                </a:r>
              </a:p>
              <a:p>
                <a:r>
                  <a:rPr lang="en-US" dirty="0"/>
                  <a:t>State vector: </a:t>
                </a:r>
                <a14:m>
                  <m:oMath xmlns:m="http://schemas.openxmlformats.org/officeDocument/2006/math">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r>
                                    <m:rPr>
                                      <m:brk m:alnAt="7"/>
                                    </m:rPr>
                                    <a:rPr lang="en-US" b="0" i="1" smtClean="0">
                                      <a:latin typeface="Cambria Math" panose="02040503050406030204" pitchFamily="18" charset="0"/>
                                    </a:rPr>
                                    <m:t>𝑥</m:t>
                                  </m:r>
                                </m:e>
                                <m:e>
                                  <m:r>
                                    <a:rPr lang="en-US" b="0" i="1" smtClean="0">
                                      <a:latin typeface="Cambria Math" panose="02040503050406030204" pitchFamily="18" charset="0"/>
                                    </a:rPr>
                                    <m:t>𝑦</m:t>
                                  </m:r>
                                </m:e>
                                <m:e>
                                  <m:r>
                                    <a:rPr lang="en-US" i="1">
                                      <a:latin typeface="Cambria Math" panose="02040503050406030204" pitchFamily="18" charset="0"/>
                                    </a:rPr>
                                    <m:t>𝜃</m:t>
                                  </m:r>
                                </m:e>
                              </m:mr>
                            </m:m>
                          </m:e>
                        </m:d>
                      </m:e>
                      <m:sup>
                        <m:r>
                          <a:rPr lang="en-US" b="0" i="1" smtClean="0">
                            <a:latin typeface="Cambria Math" panose="02040503050406030204" pitchFamily="18" charset="0"/>
                          </a:rPr>
                          <m:t>𝑇</m:t>
                        </m:r>
                      </m:sup>
                    </m:sSup>
                  </m:oMath>
                </a14:m>
                <a:r>
                  <a:rPr lang="en-US" b="0" dirty="0"/>
                  <a:t>: </a:t>
                </a:r>
                <a:r>
                  <a:rPr lang="en-US" dirty="0"/>
                  <a:t>vehicle pose includes its position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a14:m>
                <a:r>
                  <a:rPr lang="en-US" dirty="0"/>
                  <a:t> and heading angle </a:t>
                </a:r>
                <a14:m>
                  <m:oMath xmlns:m="http://schemas.openxmlformats.org/officeDocument/2006/math">
                    <m:r>
                      <a:rPr lang="en-US" i="1">
                        <a:latin typeface="Cambria Math" panose="02040503050406030204" pitchFamily="18" charset="0"/>
                      </a:rPr>
                      <m:t>𝜃</m:t>
                    </m:r>
                  </m:oMath>
                </a14:m>
                <a:r>
                  <a:rPr lang="en-US" dirty="0"/>
                  <a:t>.</a:t>
                </a:r>
              </a:p>
              <a:p>
                <a:r>
                  <a:rPr lang="en-US" dirty="0"/>
                  <a:t>Control inputs: </a:t>
                </a:r>
                <a14:m>
                  <m:oMath xmlns:m="http://schemas.openxmlformats.org/officeDocument/2006/math">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a:rPr lang="en-US" i="1">
                                      <a:latin typeface="Cambria Math" panose="02040503050406030204" pitchFamily="18" charset="0"/>
                                    </a:rPr>
                                    <m:t>𝛿</m:t>
                                  </m:r>
                                </m:e>
                                <m:e>
                                  <m:r>
                                    <a:rPr lang="en-US" b="0" i="1" smtClean="0">
                                      <a:latin typeface="Cambria Math" panose="02040503050406030204" pitchFamily="18" charset="0"/>
                                    </a:rPr>
                                    <m:t>𝑣</m:t>
                                  </m:r>
                                </m:e>
                              </m:mr>
                            </m:m>
                          </m:e>
                        </m:d>
                      </m:e>
                      <m:sup>
                        <m:r>
                          <a:rPr lang="en-US" b="0" i="1" smtClean="0">
                            <a:latin typeface="Cambria Math" panose="02040503050406030204" pitchFamily="18" charset="0"/>
                          </a:rPr>
                          <m:t>𝑇</m:t>
                        </m:r>
                      </m:sup>
                    </m:sSup>
                  </m:oMath>
                </a14:m>
                <a:r>
                  <a:rPr lang="en-US" dirty="0"/>
                  <a:t>: steering angle </a:t>
                </a:r>
                <a14:m>
                  <m:oMath xmlns:m="http://schemas.openxmlformats.org/officeDocument/2006/math">
                    <m:r>
                      <a:rPr lang="en-US" i="1">
                        <a:latin typeface="Cambria Math" panose="02040503050406030204" pitchFamily="18" charset="0"/>
                      </a:rPr>
                      <m:t>𝛿</m:t>
                    </m:r>
                  </m:oMath>
                </a14:m>
                <a:r>
                  <a:rPr lang="en-US" dirty="0"/>
                  <a:t> and vehicle speed </a:t>
                </a:r>
                <a14:m>
                  <m:oMath xmlns:m="http://schemas.openxmlformats.org/officeDocument/2006/math">
                    <m:r>
                      <a:rPr lang="en-US" i="1">
                        <a:latin typeface="Cambria Math" panose="02040503050406030204" pitchFamily="18" charset="0"/>
                      </a:rPr>
                      <m:t>𝑣</m:t>
                    </m:r>
                  </m:oMath>
                </a14:m>
                <a:r>
                  <a:rPr lang="en-US" dirty="0"/>
                  <a:t> (assumed to be constant).</a:t>
                </a:r>
              </a:p>
              <a:p>
                <a14:m>
                  <m:oMath xmlns:m="http://schemas.openxmlformats.org/officeDocument/2006/math">
                    <m:func>
                      <m:funcPr>
                        <m:ctrlPr>
                          <a:rPr lang="en-US">
                            <a:latin typeface="Cambria Math" panose="02040503050406030204" pitchFamily="18" charset="0"/>
                          </a:rPr>
                        </m:ctrlPr>
                      </m:funcPr>
                      <m:fName>
                        <m:r>
                          <m:rPr>
                            <m:sty m:val="p"/>
                          </m:rPr>
                          <a:rPr lang="en-US">
                            <a:latin typeface="Cambria Math" panose="02040503050406030204" pitchFamily="18" charset="0"/>
                          </a:rPr>
                          <m:t>tan</m:t>
                        </m:r>
                      </m:fName>
                      <m:e>
                        <m:r>
                          <a:rPr lang="en-US" i="1">
                            <a:latin typeface="Cambria Math" panose="02040503050406030204" pitchFamily="18" charset="0"/>
                          </a:rPr>
                          <m:t>𝛿</m:t>
                        </m:r>
                      </m:e>
                    </m:func>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𝐿</m:t>
                        </m:r>
                      </m:num>
                      <m:den>
                        <m:r>
                          <a:rPr lang="en-US" i="1">
                            <a:latin typeface="Cambria Math" panose="02040503050406030204" pitchFamily="18" charset="0"/>
                          </a:rPr>
                          <m:t>𝑅</m:t>
                        </m:r>
                      </m:den>
                    </m:f>
                  </m:oMath>
                </a14:m>
                <a:endParaRPr lang="en-US" dirty="0"/>
              </a:p>
              <a:p>
                <a:pPr lvl="1"/>
                <a14:m>
                  <m:oMath xmlns:m="http://schemas.openxmlformats.org/officeDocument/2006/math">
                    <m:r>
                      <a:rPr lang="en-US" i="1">
                        <a:latin typeface="Cambria Math" panose="02040503050406030204" pitchFamily="18" charset="0"/>
                      </a:rPr>
                      <m:t>𝐿</m:t>
                    </m:r>
                  </m:oMath>
                </a14:m>
                <a:r>
                  <a:rPr lang="en-US" dirty="0"/>
                  <a:t>: vehicle length (distance between 2 wheels); </a:t>
                </a:r>
                <a14:m>
                  <m:oMath xmlns:m="http://schemas.openxmlformats.org/officeDocument/2006/math">
                    <m:r>
                      <a:rPr lang="en-US" i="1">
                        <a:latin typeface="Cambria Math" panose="02040503050406030204" pitchFamily="18" charset="0"/>
                      </a:rPr>
                      <m:t>𝑅</m:t>
                    </m:r>
                  </m:oMath>
                </a14:m>
                <a:r>
                  <a:rPr lang="en-US" dirty="0"/>
                  <a:t>: rotation radius of Instantaneous Center of Rotation (ICR), equal to distance between ICR and rear wheel. Curvature </a:t>
                </a:r>
                <a14:m>
                  <m:oMath xmlns:m="http://schemas.openxmlformats.org/officeDocument/2006/math">
                    <m:r>
                      <a:rPr lang="en-US" b="0" i="1" smtClean="0">
                        <a:latin typeface="Cambria Math" panose="02040503050406030204" pitchFamily="18" charset="0"/>
                      </a:rPr>
                      <m:t>𝜅</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𝑅</m:t>
                        </m:r>
                      </m:den>
                    </m:f>
                  </m:oMath>
                </a14:m>
                <a:r>
                  <a:rPr lang="en-US" dirty="0"/>
                  <a:t>.</a:t>
                </a:r>
              </a:p>
              <a:p>
                <a:pPr lvl="1"/>
                <a:r>
                  <a:rPr lang="en-US" dirty="0"/>
                  <a:t>Line from ICR to each wheel is perpendicular to it.</a:t>
                </a:r>
                <a:endParaRPr lang="en-SE" dirty="0"/>
              </a:p>
              <a:p>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b="0" i="1" dirty="0" smtClean="0">
                        <a:latin typeface="Cambria Math" panose="02040503050406030204" pitchFamily="18" charset="0"/>
                      </a:rPr>
                      <m:t>=</m:t>
                    </m:r>
                    <m:r>
                      <a:rPr lang="en-US" b="0" i="1" dirty="0" smtClean="0">
                        <a:latin typeface="Cambria Math" panose="02040503050406030204" pitchFamily="18" charset="0"/>
                      </a:rPr>
                      <m:t>𝜔</m:t>
                    </m:r>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𝑣</m:t>
                        </m:r>
                      </m:num>
                      <m:den>
                        <m:r>
                          <a:rPr lang="en-US" b="0" i="1" dirty="0" smtClean="0">
                            <a:latin typeface="Cambria Math" panose="02040503050406030204" pitchFamily="18" charset="0"/>
                          </a:rPr>
                          <m:t>𝑅</m:t>
                        </m:r>
                      </m:den>
                    </m:f>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𝑣</m:t>
                        </m:r>
                        <m:func>
                          <m:funcPr>
                            <m:ctrlPr>
                              <a:rPr lang="en-US" b="0" i="0" dirty="0" smtClean="0">
                                <a:latin typeface="Cambria Math" panose="02040503050406030204" pitchFamily="18" charset="0"/>
                              </a:rPr>
                            </m:ctrlPr>
                          </m:funcPr>
                          <m:fName>
                            <m:r>
                              <m:rPr>
                                <m:sty m:val="p"/>
                              </m:rPr>
                              <a:rPr lang="en-US" b="0" i="0" dirty="0" smtClean="0">
                                <a:latin typeface="Cambria Math" panose="02040503050406030204" pitchFamily="18" charset="0"/>
                              </a:rPr>
                              <m:t>tan</m:t>
                            </m:r>
                          </m:fName>
                          <m:e>
                            <m:r>
                              <a:rPr lang="en-US" b="0" i="1" dirty="0" smtClean="0">
                                <a:latin typeface="Cambria Math" panose="02040503050406030204" pitchFamily="18" charset="0"/>
                              </a:rPr>
                              <m:t>𝛿</m:t>
                            </m:r>
                          </m:e>
                        </m:func>
                      </m:num>
                      <m:den>
                        <m:r>
                          <a:rPr lang="en-US" i="1" dirty="0">
                            <a:latin typeface="Cambria Math" panose="02040503050406030204" pitchFamily="18" charset="0"/>
                          </a:rPr>
                          <m:t>𝐿</m:t>
                        </m:r>
                      </m:den>
                    </m:f>
                  </m:oMath>
                </a14:m>
                <a:r>
                  <a:rPr lang="en-US" dirty="0"/>
                  <a:t> </a:t>
                </a:r>
              </a:p>
              <a:p>
                <a:pPr lvl="1"/>
                <a:r>
                  <a:rPr lang="en-US" dirty="0"/>
                  <a:t>Angular velocity is speed </a:t>
                </a:r>
                <a14:m>
                  <m:oMath xmlns:m="http://schemas.openxmlformats.org/officeDocument/2006/math">
                    <m:r>
                      <a:rPr lang="en-US" i="1">
                        <a:latin typeface="Cambria Math" panose="02040503050406030204" pitchFamily="18" charset="0"/>
                      </a:rPr>
                      <m:t>𝑣</m:t>
                    </m:r>
                  </m:oMath>
                </a14:m>
                <a:r>
                  <a:rPr lang="en-US" dirty="0"/>
                  <a:t> divided by rotation radius </a:t>
                </a:r>
                <a14:m>
                  <m:oMath xmlns:m="http://schemas.openxmlformats.org/officeDocument/2006/math">
                    <m:r>
                      <a:rPr lang="en-US" i="1">
                        <a:latin typeface="Cambria Math" panose="02040503050406030204" pitchFamily="18" charset="0"/>
                      </a:rPr>
                      <m:t>𝑅</m:t>
                    </m:r>
                  </m:oMath>
                </a14:m>
                <a:endParaRPr lang="en-US" dirty="0"/>
              </a:p>
              <a:p>
                <a:r>
                  <a:rPr lang="en-US" dirty="0"/>
                  <a:t>Typically, angles </a:t>
                </a:r>
                <a14:m>
                  <m:oMath xmlns:m="http://schemas.openxmlformats.org/officeDocument/2006/math">
                    <m:r>
                      <a:rPr lang="en-US" b="0" i="1" smtClean="0">
                        <a:latin typeface="Cambria Math" panose="02040503050406030204" pitchFamily="18" charset="0"/>
                      </a:rPr>
                      <m:t>𝛿</m:t>
                    </m:r>
                    <m:r>
                      <a:rPr lang="en-US" b="0" i="1" smtClean="0">
                        <a:latin typeface="Cambria Math" panose="02040503050406030204" pitchFamily="18" charset="0"/>
                      </a:rPr>
                      <m:t>,</m:t>
                    </m:r>
                    <m:r>
                      <a:rPr lang="en-US" b="0" i="1" smtClean="0">
                        <a:latin typeface="Cambria Math" panose="02040503050406030204" pitchFamily="18" charset="0"/>
                      </a:rPr>
                      <m:t>𝜃</m:t>
                    </m:r>
                  </m:oMath>
                </a14:m>
                <a:r>
                  <a:rPr lang="en-US" dirty="0"/>
                  <a:t> are based on counter-clockwise convention w.r.t reference direction.</a:t>
                </a:r>
              </a:p>
              <a:p>
                <a:pPr lvl="1"/>
                <a:r>
                  <a:rPr lang="en-US" dirty="0"/>
                  <a:t>In </a:t>
                </a:r>
                <a:r>
                  <a:rPr lang="en-US" sz="3200" dirty="0">
                    <a:ea typeface="+mn-ea"/>
                    <a:cs typeface="+mn-cs"/>
                  </a:rPr>
                  <a:t>the fig, </a:t>
                </a:r>
                <a14:m>
                  <m:oMath xmlns:m="http://schemas.openxmlformats.org/officeDocument/2006/math">
                    <m:r>
                      <a:rPr lang="en-US" sz="3200">
                        <a:latin typeface="Cambria Math" panose="02040503050406030204" pitchFamily="18" charset="0"/>
                        <a:ea typeface="+mn-ea"/>
                        <a:cs typeface="+mn-cs"/>
                      </a:rPr>
                      <m:t>𝛿</m:t>
                    </m:r>
                    <m:r>
                      <a:rPr lang="en-US" sz="3200" b="0" i="1" dirty="0" smtClean="0">
                        <a:latin typeface="Cambria Math" panose="02040503050406030204" pitchFamily="18" charset="0"/>
                        <a:ea typeface="+mn-ea"/>
                        <a:cs typeface="+mn-cs"/>
                      </a:rPr>
                      <m:t>≈</m:t>
                    </m:r>
                    <m:f>
                      <m:fPr>
                        <m:ctrlPr>
                          <a:rPr lang="en-US" sz="3200" dirty="0">
                            <a:latin typeface="Cambria Math" panose="02040503050406030204" pitchFamily="18" charset="0"/>
                            <a:ea typeface="+mn-ea"/>
                            <a:cs typeface="+mn-cs"/>
                          </a:rPr>
                        </m:ctrlPr>
                      </m:fPr>
                      <m:num>
                        <m:r>
                          <a:rPr lang="en-US" sz="3200" dirty="0">
                            <a:latin typeface="Cambria Math" panose="02040503050406030204" pitchFamily="18" charset="0"/>
                            <a:ea typeface="+mn-ea"/>
                            <a:cs typeface="+mn-cs"/>
                          </a:rPr>
                          <m:t>𝜋</m:t>
                        </m:r>
                      </m:num>
                      <m:den>
                        <m:r>
                          <a:rPr lang="en-US" sz="3200" dirty="0">
                            <a:latin typeface="Cambria Math" panose="02040503050406030204" pitchFamily="18" charset="0"/>
                            <a:ea typeface="+mn-ea"/>
                            <a:cs typeface="+mn-cs"/>
                          </a:rPr>
                          <m:t>6</m:t>
                        </m:r>
                      </m:den>
                    </m:f>
                  </m:oMath>
                </a14:m>
                <a:r>
                  <a:rPr lang="en-US" sz="3200" dirty="0">
                    <a:ea typeface="+mn-ea"/>
                    <a:cs typeface="+mn-cs"/>
                  </a:rPr>
                  <a:t> w.r.t </a:t>
                </a:r>
                <a:r>
                  <a:rPr lang="en-US" sz="3200" dirty="0">
                    <a:solidFill>
                      <a:schemeClr val="tx1"/>
                    </a:solidFill>
                    <a:ea typeface="+mn-ea"/>
                    <a:cs typeface="+mn-cs"/>
                  </a:rPr>
                  <a:t>ref direction </a:t>
                </a:r>
                <a14:m>
                  <m:oMath xmlns:m="http://schemas.openxmlformats.org/officeDocument/2006/math">
                    <m:r>
                      <a:rPr lang="en-US" b="0" i="1" smtClean="0">
                        <a:solidFill>
                          <a:schemeClr val="tx1"/>
                        </a:solidFill>
                        <a:latin typeface="Cambria Math" panose="02040503050406030204" pitchFamily="18" charset="0"/>
                      </a:rPr>
                      <m:t>𝑣</m:t>
                    </m:r>
                  </m:oMath>
                </a14:m>
                <a:r>
                  <a:rPr lang="en-US" i="1" dirty="0">
                    <a:solidFill>
                      <a:schemeClr val="tx1"/>
                    </a:solidFill>
                    <a:latin typeface="Cambria Math" panose="02040503050406030204" pitchFamily="18" charset="0"/>
                  </a:rPr>
                  <a:t>; </a:t>
                </a:r>
                <a14:m>
                  <m:oMath xmlns:m="http://schemas.openxmlformats.org/officeDocument/2006/math">
                    <m:r>
                      <a:rPr lang="en-US" i="1">
                        <a:solidFill>
                          <a:schemeClr val="tx1"/>
                        </a:solidFill>
                        <a:latin typeface="Cambria Math" panose="02040503050406030204" pitchFamily="18" charset="0"/>
                      </a:rPr>
                      <m:t>𝜃</m:t>
                    </m:r>
                    <m:r>
                      <a:rPr lang="en-US" i="1" dirty="0">
                        <a:latin typeface="Cambria Math" panose="02040503050406030204" pitchFamily="18" charset="0"/>
                      </a:rPr>
                      <m:t>≈</m:t>
                    </m:r>
                    <m:f>
                      <m:fPr>
                        <m:ctrlPr>
                          <a:rPr lang="en-US" i="1" dirty="0">
                            <a:solidFill>
                              <a:schemeClr val="tx1"/>
                            </a:solidFill>
                            <a:latin typeface="Cambria Math" panose="02040503050406030204" pitchFamily="18" charset="0"/>
                          </a:rPr>
                        </m:ctrlPr>
                      </m:fPr>
                      <m:num>
                        <m:r>
                          <a:rPr lang="en-US" i="1" dirty="0">
                            <a:solidFill>
                              <a:schemeClr val="tx1"/>
                            </a:solidFill>
                            <a:latin typeface="Cambria Math" panose="02040503050406030204" pitchFamily="18" charset="0"/>
                          </a:rPr>
                          <m:t>𝜋</m:t>
                        </m:r>
                      </m:num>
                      <m:den>
                        <m:r>
                          <a:rPr lang="en-US" i="1" dirty="0">
                            <a:solidFill>
                              <a:schemeClr val="tx1"/>
                            </a:solidFill>
                            <a:latin typeface="Cambria Math" panose="02040503050406030204" pitchFamily="18" charset="0"/>
                          </a:rPr>
                          <m:t>6</m:t>
                        </m:r>
                      </m:den>
                    </m:f>
                  </m:oMath>
                </a14:m>
                <a:r>
                  <a:rPr lang="en-US" dirty="0">
                    <a:solidFill>
                      <a:schemeClr val="tx1"/>
                    </a:solidFill>
                  </a:rPr>
                  <a:t> w.r.t ref direction east (horizontal);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𝜃</m:t>
                        </m:r>
                      </m:e>
                    </m:acc>
                    <m:r>
                      <a:rPr lang="en-US" b="0" i="1" dirty="0" smtClean="0">
                        <a:latin typeface="Cambria Math" panose="02040503050406030204" pitchFamily="18" charset="0"/>
                      </a:rPr>
                      <m:t>&gt;0</m:t>
                    </m:r>
                  </m:oMath>
                </a14:m>
                <a:r>
                  <a:rPr lang="en-US" dirty="0"/>
                  <a:t> for counter-clockwise rotation.</a:t>
                </a:r>
              </a:p>
              <a:p>
                <a:endParaRPr lang="en-SE" dirty="0"/>
              </a:p>
            </p:txBody>
          </p:sp>
        </mc:Choice>
        <mc:Fallback xmlns="">
          <p:sp>
            <p:nvSpPr>
              <p:cNvPr id="3" name="Content Placeholder 2">
                <a:extLst>
                  <a:ext uri="{FF2B5EF4-FFF2-40B4-BE49-F238E27FC236}">
                    <a16:creationId xmlns:a16="http://schemas.microsoft.com/office/drawing/2014/main" id="{9D2A3988-7AE1-6B92-D4BE-2419D82FC0F1}"/>
                  </a:ext>
                </a:extLst>
              </p:cNvPr>
              <p:cNvSpPr>
                <a:spLocks noGrp="1" noRot="1" noChangeAspect="1" noMove="1" noResize="1" noEditPoints="1" noAdjustHandles="1" noChangeArrowheads="1" noChangeShapeType="1" noTextEdit="1"/>
              </p:cNvSpPr>
              <p:nvPr>
                <p:ph idx="1"/>
              </p:nvPr>
            </p:nvSpPr>
            <p:spPr>
              <a:xfrm>
                <a:off x="622738" y="1237592"/>
                <a:ext cx="6299234" cy="5525371"/>
              </a:xfrm>
              <a:blipFill>
                <a:blip r:embed="rId2"/>
                <a:stretch>
                  <a:fillRect l="-871" t="-1987" r="-968"/>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E75A2B6C-4FE9-05EA-E94E-A094B5F3B923}"/>
              </a:ext>
            </a:extLst>
          </p:cNvPr>
          <p:cNvSpPr>
            <a:spLocks noGrp="1"/>
          </p:cNvSpPr>
          <p:nvPr>
            <p:ph type="sldNum" sz="quarter" idx="12"/>
          </p:nvPr>
        </p:nvSpPr>
        <p:spPr/>
        <p:txBody>
          <a:bodyPr/>
          <a:lstStyle/>
          <a:p>
            <a:fld id="{1F57BF9A-7B35-9447-9112-EAE7E91B4E99}" type="slidenum">
              <a:rPr lang="en-US" smtClean="0"/>
              <a:t>28</a:t>
            </a:fld>
            <a:endParaRPr lang="en-US"/>
          </a:p>
        </p:txBody>
      </p:sp>
      <p:pic>
        <p:nvPicPr>
          <p:cNvPr id="6" name="Picture 5">
            <a:extLst>
              <a:ext uri="{FF2B5EF4-FFF2-40B4-BE49-F238E27FC236}">
                <a16:creationId xmlns:a16="http://schemas.microsoft.com/office/drawing/2014/main" id="{F304DA70-AC66-60BB-FCFF-99D2BF7AB2A2}"/>
              </a:ext>
            </a:extLst>
          </p:cNvPr>
          <p:cNvPicPr>
            <a:picLocks noChangeAspect="1"/>
          </p:cNvPicPr>
          <p:nvPr/>
        </p:nvPicPr>
        <p:blipFill>
          <a:blip r:embed="rId3"/>
          <a:stretch>
            <a:fillRect/>
          </a:stretch>
        </p:blipFill>
        <p:spPr>
          <a:xfrm>
            <a:off x="6921972" y="1256402"/>
            <a:ext cx="4927848" cy="2911337"/>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E2209A0-4BC4-9E93-D7E5-5507013032B5}"/>
                  </a:ext>
                </a:extLst>
              </p:cNvPr>
              <p:cNvSpPr txBox="1"/>
              <p:nvPr/>
            </p:nvSpPr>
            <p:spPr>
              <a:xfrm>
                <a:off x="7714059" y="3307935"/>
                <a:ext cx="632033"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𝜋</m:t>
                      </m:r>
                      <m:r>
                        <a:rPr lang="en-US" b="0" i="1" smtClean="0">
                          <a:latin typeface="Cambria Math" panose="02040503050406030204" pitchFamily="18" charset="0"/>
                        </a:rPr>
                        <m:t>/2</m:t>
                      </m:r>
                    </m:oMath>
                  </m:oMathPara>
                </a14:m>
                <a:endParaRPr lang="en-SE" dirty="0"/>
              </a:p>
            </p:txBody>
          </p:sp>
        </mc:Choice>
        <mc:Fallback xmlns="">
          <p:sp>
            <p:nvSpPr>
              <p:cNvPr id="7" name="TextBox 6">
                <a:extLst>
                  <a:ext uri="{FF2B5EF4-FFF2-40B4-BE49-F238E27FC236}">
                    <a16:creationId xmlns:a16="http://schemas.microsoft.com/office/drawing/2014/main" id="{AE2209A0-4BC4-9E93-D7E5-5507013032B5}"/>
                  </a:ext>
                </a:extLst>
              </p:cNvPr>
              <p:cNvSpPr txBox="1">
                <a:spLocks noRot="1" noChangeAspect="1" noMove="1" noResize="1" noEditPoints="1" noAdjustHandles="1" noChangeArrowheads="1" noChangeShapeType="1" noTextEdit="1"/>
              </p:cNvSpPr>
              <p:nvPr/>
            </p:nvSpPr>
            <p:spPr>
              <a:xfrm>
                <a:off x="7714059" y="3307935"/>
                <a:ext cx="632033" cy="369332"/>
              </a:xfrm>
              <a:prstGeom prst="rect">
                <a:avLst/>
              </a:prstGeom>
              <a:blipFill>
                <a:blip r:embed="rId4"/>
                <a:stretch>
                  <a:fillRect b="-13333"/>
                </a:stretch>
              </a:blipFill>
            </p:spPr>
            <p:txBody>
              <a:bodyPr/>
              <a:lstStyle/>
              <a:p>
                <a:r>
                  <a:rPr lang="en-SE">
                    <a:noFill/>
                  </a:rPr>
                  <a:t> </a:t>
                </a:r>
              </a:p>
            </p:txBody>
          </p:sp>
        </mc:Fallback>
      </mc:AlternateContent>
      <p:cxnSp>
        <p:nvCxnSpPr>
          <p:cNvPr id="8" name="Straight Connector 7">
            <a:extLst>
              <a:ext uri="{FF2B5EF4-FFF2-40B4-BE49-F238E27FC236}">
                <a16:creationId xmlns:a16="http://schemas.microsoft.com/office/drawing/2014/main" id="{C4708DB9-99BE-1F18-010D-C240097B2AD8}"/>
              </a:ext>
            </a:extLst>
          </p:cNvPr>
          <p:cNvCxnSpPr/>
          <p:nvPr/>
        </p:nvCxnSpPr>
        <p:spPr bwMode="auto">
          <a:xfrm flipV="1">
            <a:off x="7842037" y="3627516"/>
            <a:ext cx="144016" cy="72008"/>
          </a:xfrm>
          <a:prstGeom prst="line">
            <a:avLst/>
          </a:prstGeom>
          <a:noFill/>
          <a:ln w="25400" cap="flat" cmpd="sng" algn="ctr">
            <a:solidFill>
              <a:schemeClr val="tx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0EC29C85-3B42-87C0-A966-A70732954C0A}"/>
              </a:ext>
            </a:extLst>
          </p:cNvPr>
          <p:cNvCxnSpPr/>
          <p:nvPr/>
        </p:nvCxnSpPr>
        <p:spPr bwMode="auto">
          <a:xfrm>
            <a:off x="7986053" y="3627516"/>
            <a:ext cx="88047" cy="184666"/>
          </a:xfrm>
          <a:prstGeom prst="line">
            <a:avLst/>
          </a:prstGeom>
          <a:noFill/>
          <a:ln w="25400" cap="flat" cmpd="sng" algn="ctr">
            <a:solidFill>
              <a:schemeClr val="tx1"/>
            </a:solidFill>
            <a:prstDash val="solid"/>
            <a:round/>
            <a:headEnd type="none" w="med" len="med"/>
            <a:tailEnd type="none" w="med" len="med"/>
          </a:ln>
          <a:effectLst/>
        </p:spPr>
      </p:cxnSp>
      <p:grpSp>
        <p:nvGrpSpPr>
          <p:cNvPr id="10" name="Group 9">
            <a:extLst>
              <a:ext uri="{FF2B5EF4-FFF2-40B4-BE49-F238E27FC236}">
                <a16:creationId xmlns:a16="http://schemas.microsoft.com/office/drawing/2014/main" id="{50CC05A5-0C75-9687-0E97-9BAA18A0CF44}"/>
              </a:ext>
            </a:extLst>
          </p:cNvPr>
          <p:cNvGrpSpPr/>
          <p:nvPr/>
        </p:nvGrpSpPr>
        <p:grpSpPr>
          <a:xfrm rot="18836033">
            <a:off x="9977275" y="2562035"/>
            <a:ext cx="232063" cy="184666"/>
            <a:chOff x="5148064" y="5094726"/>
            <a:chExt cx="232063" cy="184666"/>
          </a:xfrm>
        </p:grpSpPr>
        <p:cxnSp>
          <p:nvCxnSpPr>
            <p:cNvPr id="11" name="Straight Connector 10">
              <a:extLst>
                <a:ext uri="{FF2B5EF4-FFF2-40B4-BE49-F238E27FC236}">
                  <a16:creationId xmlns:a16="http://schemas.microsoft.com/office/drawing/2014/main" id="{67661E32-77B4-891A-E2A3-0F705516CFF1}"/>
                </a:ext>
              </a:extLst>
            </p:cNvPr>
            <p:cNvCxnSpPr/>
            <p:nvPr/>
          </p:nvCxnSpPr>
          <p:spPr bwMode="auto">
            <a:xfrm flipV="1">
              <a:off x="5148064" y="5094726"/>
              <a:ext cx="144016" cy="72008"/>
            </a:xfrm>
            <a:prstGeom prst="line">
              <a:avLst/>
            </a:prstGeom>
            <a:noFill/>
            <a:ln w="25400" cap="flat" cmpd="sng" algn="ctr">
              <a:solidFill>
                <a:schemeClr val="tx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A282563-006F-E4E5-FCF3-0EAD15C4AD3B}"/>
                </a:ext>
              </a:extLst>
            </p:cNvPr>
            <p:cNvCxnSpPr/>
            <p:nvPr/>
          </p:nvCxnSpPr>
          <p:spPr bwMode="auto">
            <a:xfrm>
              <a:off x="5292080" y="5094726"/>
              <a:ext cx="88047" cy="184666"/>
            </a:xfrm>
            <a:prstGeom prst="line">
              <a:avLst/>
            </a:prstGeom>
            <a:noFill/>
            <a:ln w="25400" cap="flat" cmpd="sng" algn="ctr">
              <a:solidFill>
                <a:schemeClr val="tx1"/>
              </a:solidFill>
              <a:prstDash val="solid"/>
              <a:round/>
              <a:headEnd type="none" w="med" len="med"/>
              <a:tailEnd type="none" w="med" len="med"/>
            </a:ln>
            <a:effectLst/>
          </p:spPr>
        </p:cxnSp>
      </p:gr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42A2A9F-A8CD-866E-C6C5-74161986F563}"/>
                  </a:ext>
                </a:extLst>
              </p:cNvPr>
              <p:cNvSpPr txBox="1"/>
              <p:nvPr/>
            </p:nvSpPr>
            <p:spPr>
              <a:xfrm>
                <a:off x="9648255" y="2257863"/>
                <a:ext cx="632033" cy="369332"/>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𝜋</m:t>
                      </m:r>
                      <m:r>
                        <a:rPr lang="en-US" b="0" i="1" smtClean="0">
                          <a:latin typeface="Cambria Math" panose="02040503050406030204" pitchFamily="18" charset="0"/>
                        </a:rPr>
                        <m:t>/2</m:t>
                      </m:r>
                    </m:oMath>
                  </m:oMathPara>
                </a14:m>
                <a:endParaRPr lang="en-SE" dirty="0"/>
              </a:p>
            </p:txBody>
          </p:sp>
        </mc:Choice>
        <mc:Fallback xmlns="">
          <p:sp>
            <p:nvSpPr>
              <p:cNvPr id="13" name="TextBox 12">
                <a:extLst>
                  <a:ext uri="{FF2B5EF4-FFF2-40B4-BE49-F238E27FC236}">
                    <a16:creationId xmlns:a16="http://schemas.microsoft.com/office/drawing/2014/main" id="{942A2A9F-A8CD-866E-C6C5-74161986F563}"/>
                  </a:ext>
                </a:extLst>
              </p:cNvPr>
              <p:cNvSpPr txBox="1">
                <a:spLocks noRot="1" noChangeAspect="1" noMove="1" noResize="1" noEditPoints="1" noAdjustHandles="1" noChangeArrowheads="1" noChangeShapeType="1" noTextEdit="1"/>
              </p:cNvSpPr>
              <p:nvPr/>
            </p:nvSpPr>
            <p:spPr>
              <a:xfrm>
                <a:off x="9648255" y="2257863"/>
                <a:ext cx="632033" cy="369332"/>
              </a:xfrm>
              <a:prstGeom prst="rect">
                <a:avLst/>
              </a:prstGeom>
              <a:blipFill>
                <a:blip r:embed="rId5"/>
                <a:stretch>
                  <a:fillRect b="-13115"/>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CC4B03AC-F665-DE8A-C212-D2FD8315F30E}"/>
                  </a:ext>
                </a:extLst>
              </p:cNvPr>
              <p:cNvSpPr/>
              <p:nvPr/>
            </p:nvSpPr>
            <p:spPr>
              <a:xfrm>
                <a:off x="7894580" y="3925389"/>
                <a:ext cx="791948" cy="369332"/>
              </a:xfrm>
              <a:prstGeom prst="rect">
                <a:avLst/>
              </a:prstGeom>
            </p:spPr>
            <p:txBody>
              <a:bodyPr wrap="none">
                <a:spAutoFit/>
              </a:bodyPr>
              <a:lstStyle/>
              <a:p>
                <a:pPr/>
                <a14:m>
                  <m:oMathPara xmlns:m="http://schemas.openxmlformats.org/officeDocument/2006/math">
                    <m:oMath>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𝑦</m:t>
                      </m:r>
                      <m:r>
                        <a:rPr lang="en-US" i="1">
                          <a:latin typeface="Cambria Math" panose="02040503050406030204" pitchFamily="18" charset="0"/>
                        </a:rPr>
                        <m:t>)</m:t>
                      </m:r>
                    </m:oMath>
                  </m:oMathPara>
                </a14:m>
                <a:endParaRPr lang="en-SE" dirty="0"/>
              </a:p>
            </p:txBody>
          </p:sp>
        </mc:Choice>
        <mc:Fallback xmlns="">
          <p:sp>
            <p:nvSpPr>
              <p:cNvPr id="14" name="Rectangle 13">
                <a:extLst>
                  <a:ext uri="{FF2B5EF4-FFF2-40B4-BE49-F238E27FC236}">
                    <a16:creationId xmlns:a16="http://schemas.microsoft.com/office/drawing/2014/main" id="{CC4B03AC-F665-DE8A-C212-D2FD8315F30E}"/>
                  </a:ext>
                </a:extLst>
              </p:cNvPr>
              <p:cNvSpPr>
                <a:spLocks noRot="1" noChangeAspect="1" noMove="1" noResize="1" noEditPoints="1" noAdjustHandles="1" noChangeArrowheads="1" noChangeShapeType="1" noTextEdit="1"/>
              </p:cNvSpPr>
              <p:nvPr/>
            </p:nvSpPr>
            <p:spPr>
              <a:xfrm>
                <a:off x="7894580" y="3925389"/>
                <a:ext cx="791948" cy="369332"/>
              </a:xfrm>
              <a:prstGeom prst="rect">
                <a:avLst/>
              </a:prstGeom>
              <a:blipFill>
                <a:blip r:embed="rId6"/>
                <a:stretch>
                  <a:fillRect b="-11475"/>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C5FAF2DE-F5B1-0B86-DA03-FE2D84D7EC7B}"/>
                  </a:ext>
                </a:extLst>
              </p:cNvPr>
              <p:cNvSpPr/>
              <p:nvPr/>
            </p:nvSpPr>
            <p:spPr>
              <a:xfrm>
                <a:off x="8627411" y="5888825"/>
                <a:ext cx="2014078" cy="707886"/>
              </a:xfrm>
              <a:prstGeom prst="rect">
                <a:avLst/>
              </a:prstGeom>
            </p:spPr>
            <p:txBody>
              <a:bodyPr wrap="none">
                <a:spAutoFit/>
              </a:bodyPr>
              <a:lstStyle/>
              <a:p>
                <a:r>
                  <a:rPr lang="en-US" sz="2000" dirty="0"/>
                  <a:t>(Non-linear in </a:t>
                </a:r>
                <a14:m>
                  <m:oMath xmlns:m="http://schemas.openxmlformats.org/officeDocument/2006/math">
                    <m:r>
                      <a:rPr lang="en-US" sz="2000" i="1" dirty="0">
                        <a:solidFill>
                          <a:srgbClr val="FF0000"/>
                        </a:solidFill>
                        <a:latin typeface="Cambria Math" panose="02040503050406030204" pitchFamily="18" charset="0"/>
                      </a:rPr>
                      <m:t>𝛿</m:t>
                    </m:r>
                  </m:oMath>
                </a14:m>
                <a:r>
                  <a:rPr lang="en-US" sz="2000" dirty="0"/>
                  <a:t>;</a:t>
                </a:r>
              </a:p>
              <a:p>
                <a:r>
                  <a:rPr lang="en-US" sz="2000" dirty="0"/>
                  <a:t>Linear in </a:t>
                </a:r>
                <a14:m>
                  <m:oMath xmlns:m="http://schemas.openxmlformats.org/officeDocument/2006/math">
                    <m:r>
                      <a:rPr lang="en-US" sz="2000" i="1">
                        <a:solidFill>
                          <a:srgbClr val="FF0000"/>
                        </a:solidFill>
                        <a:latin typeface="Cambria Math" panose="02040503050406030204" pitchFamily="18" charset="0"/>
                      </a:rPr>
                      <m:t>𝑣</m:t>
                    </m:r>
                  </m:oMath>
                </a14:m>
                <a:r>
                  <a:rPr lang="en-US" sz="2000" dirty="0"/>
                  <a:t>)</a:t>
                </a:r>
                <a:endParaRPr lang="en-SE" sz="2000" dirty="0"/>
              </a:p>
            </p:txBody>
          </p:sp>
        </mc:Choice>
        <mc:Fallback xmlns="">
          <p:sp>
            <p:nvSpPr>
              <p:cNvPr id="15" name="Rectangle 14">
                <a:extLst>
                  <a:ext uri="{FF2B5EF4-FFF2-40B4-BE49-F238E27FC236}">
                    <a16:creationId xmlns:a16="http://schemas.microsoft.com/office/drawing/2014/main" id="{C5FAF2DE-F5B1-0B86-DA03-FE2D84D7EC7B}"/>
                  </a:ext>
                </a:extLst>
              </p:cNvPr>
              <p:cNvSpPr>
                <a:spLocks noRot="1" noChangeAspect="1" noMove="1" noResize="1" noEditPoints="1" noAdjustHandles="1" noChangeArrowheads="1" noChangeShapeType="1" noTextEdit="1"/>
              </p:cNvSpPr>
              <p:nvPr/>
            </p:nvSpPr>
            <p:spPr>
              <a:xfrm>
                <a:off x="8627411" y="5888825"/>
                <a:ext cx="2014078" cy="707886"/>
              </a:xfrm>
              <a:prstGeom prst="rect">
                <a:avLst/>
              </a:prstGeom>
              <a:blipFill>
                <a:blip r:embed="rId7"/>
                <a:stretch>
                  <a:fillRect l="-3021" t="-4310" b="-14655"/>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F6FE8932-5173-91DF-2028-988B3BDEF4B1}"/>
                  </a:ext>
                </a:extLst>
              </p:cNvPr>
              <p:cNvSpPr/>
              <p:nvPr/>
            </p:nvSpPr>
            <p:spPr>
              <a:xfrm>
                <a:off x="8609768" y="4346609"/>
                <a:ext cx="2343932" cy="1464119"/>
              </a:xfrm>
              <a:prstGeom prst="rect">
                <a:avLst/>
              </a:prstGeom>
            </p:spPr>
            <p:txBody>
              <a:bodyPr wrap="square">
                <a:spAutoFit/>
              </a:bodyPr>
              <a:lstStyle/>
              <a:p>
                <a:pPr/>
                <a14:m>
                  <m:oMathPara xmlns:m="http://schemas.openxmlformats.org/officeDocument/2006/math">
                    <m:oMath>
                      <m:d>
                        <m:dPr>
                          <m:begChr m:val="["/>
                          <m:endChr m:val="]"/>
                          <m:ctrlPr>
                            <a:rPr lang="en-US" sz="2400" i="1">
                              <a:latin typeface="Cambria Math" panose="02040503050406030204" pitchFamily="18" charset="0"/>
                            </a:rPr>
                          </m:ctrlPr>
                        </m:dPr>
                        <m:e>
                          <m:acc>
                            <m:accPr>
                              <m:chr m:val="̇"/>
                              <m:ctrlPr>
                                <a:rPr lang="en-US" sz="2400" i="1">
                                  <a:latin typeface="Cambria Math" panose="02040503050406030204" pitchFamily="18" charset="0"/>
                                </a:rPr>
                              </m:ctrlPr>
                            </m:accPr>
                            <m:e>
                              <m:m>
                                <m:mPr>
                                  <m:mcs>
                                    <m:mc>
                                      <m:mcPr>
                                        <m:count m:val="1"/>
                                        <m:mcJc m:val="center"/>
                                      </m:mcPr>
                                    </m:mc>
                                  </m:mcs>
                                  <m:ctrlPr>
                                    <a:rPr lang="en-US" sz="2400" i="1">
                                      <a:latin typeface="Cambria Math" panose="02040503050406030204" pitchFamily="18" charset="0"/>
                                    </a:rPr>
                                  </m:ctrlPr>
                                </m:mPr>
                                <m:mr>
                                  <m:e>
                                    <m:r>
                                      <a:rPr lang="en-US" sz="2400" i="1">
                                        <a:latin typeface="Cambria Math" panose="02040503050406030204" pitchFamily="18" charset="0"/>
                                      </a:rPr>
                                      <m:t>𝑥</m:t>
                                    </m:r>
                                  </m:e>
                                </m:mr>
                                <m:mr>
                                  <m:e>
                                    <m:acc>
                                      <m:accPr>
                                        <m:chr m:val="̇"/>
                                        <m:ctrlPr>
                                          <a:rPr lang="en-US" sz="2400" i="1">
                                            <a:latin typeface="Cambria Math" panose="02040503050406030204" pitchFamily="18" charset="0"/>
                                          </a:rPr>
                                        </m:ctrlPr>
                                      </m:accPr>
                                      <m:e>
                                        <m:r>
                                          <a:rPr lang="en-US" sz="2400" i="1">
                                            <a:latin typeface="Cambria Math" panose="02040503050406030204" pitchFamily="18" charset="0"/>
                                          </a:rPr>
                                          <m:t>𝑦</m:t>
                                        </m:r>
                                      </m:e>
                                    </m:acc>
                                  </m:e>
                                </m:mr>
                                <m:mr>
                                  <m:e>
                                    <m:acc>
                                      <m:accPr>
                                        <m:chr m:val="̇"/>
                                        <m:ctrlPr>
                                          <a:rPr lang="en-US" sz="2400" i="1">
                                            <a:latin typeface="Cambria Math" panose="02040503050406030204" pitchFamily="18" charset="0"/>
                                          </a:rPr>
                                        </m:ctrlPr>
                                      </m:accPr>
                                      <m:e>
                                        <m:r>
                                          <a:rPr lang="en-US" sz="2400" i="1">
                                            <a:latin typeface="Cambria Math" panose="02040503050406030204" pitchFamily="18" charset="0"/>
                                          </a:rPr>
                                          <m:t>𝜃</m:t>
                                        </m:r>
                                      </m:e>
                                    </m:acc>
                                  </m:e>
                                </m:mr>
                              </m:m>
                            </m:e>
                          </m:acc>
                        </m:e>
                      </m:d>
                      <m:r>
                        <a:rPr lang="en-US" sz="2400" i="1">
                          <a:latin typeface="Cambria Math" panose="02040503050406030204" pitchFamily="18" charset="0"/>
                        </a:rPr>
                        <m:t>=</m:t>
                      </m:r>
                      <m:r>
                        <a:rPr lang="en-US" sz="2400" b="0" i="1" smtClean="0">
                          <a:solidFill>
                            <a:srgbClr val="FF0000"/>
                          </a:solidFill>
                          <a:latin typeface="Cambria Math" panose="02040503050406030204" pitchFamily="18" charset="0"/>
                        </a:rPr>
                        <m:t>𝑣</m:t>
                      </m:r>
                      <m:d>
                        <m:dPr>
                          <m:begChr m:val="["/>
                          <m:endChr m:val="]"/>
                          <m:ctrlPr>
                            <a:rPr lang="en-US" sz="2400" i="1">
                              <a:latin typeface="Cambria Math" panose="02040503050406030204" pitchFamily="18" charset="0"/>
                            </a:rPr>
                          </m:ctrlPr>
                        </m:dPr>
                        <m:e>
                          <m:m>
                            <m:mPr>
                              <m:mcs>
                                <m:mc>
                                  <m:mcPr>
                                    <m:count m:val="1"/>
                                    <m:mcJc m:val="center"/>
                                  </m:mcPr>
                                </m:mc>
                              </m:mcs>
                              <m:ctrlPr>
                                <a:rPr lang="en-US" sz="2400" i="1">
                                  <a:latin typeface="Cambria Math" panose="02040503050406030204" pitchFamily="18" charset="0"/>
                                </a:rPr>
                              </m:ctrlPr>
                            </m:mPr>
                            <m:mr>
                              <m:e>
                                <m:func>
                                  <m:funcPr>
                                    <m:ctrlPr>
                                      <a:rPr lang="en-US" sz="2400">
                                        <a:latin typeface="Cambria Math" panose="02040503050406030204" pitchFamily="18" charset="0"/>
                                      </a:rPr>
                                    </m:ctrlPr>
                                  </m:funcPr>
                                  <m:fName>
                                    <m:r>
                                      <m:rPr>
                                        <m:sty m:val="p"/>
                                      </m:rPr>
                                      <a:rPr lang="en-US" sz="2400">
                                        <a:latin typeface="Cambria Math" panose="02040503050406030204" pitchFamily="18" charset="0"/>
                                      </a:rPr>
                                      <m:t>cos</m:t>
                                    </m:r>
                                  </m:fName>
                                  <m:e>
                                    <m:r>
                                      <a:rPr lang="en-US" sz="2400" i="1">
                                        <a:latin typeface="Cambria Math" panose="02040503050406030204" pitchFamily="18" charset="0"/>
                                      </a:rPr>
                                      <m:t>𝜃</m:t>
                                    </m:r>
                                  </m:e>
                                </m:func>
                              </m:e>
                            </m:mr>
                            <m:mr>
                              <m:e>
                                <m:func>
                                  <m:funcPr>
                                    <m:ctrlPr>
                                      <a:rPr lang="en-US" sz="2400">
                                        <a:latin typeface="Cambria Math" panose="02040503050406030204" pitchFamily="18" charset="0"/>
                                      </a:rPr>
                                    </m:ctrlPr>
                                  </m:funcPr>
                                  <m:fName>
                                    <m:r>
                                      <m:rPr>
                                        <m:sty m:val="p"/>
                                      </m:rPr>
                                      <a:rPr lang="en-US" sz="2400">
                                        <a:latin typeface="Cambria Math" panose="02040503050406030204" pitchFamily="18" charset="0"/>
                                      </a:rPr>
                                      <m:t>sin</m:t>
                                    </m:r>
                                  </m:fName>
                                  <m:e>
                                    <m:r>
                                      <a:rPr lang="en-US" sz="2400" i="1">
                                        <a:latin typeface="Cambria Math" panose="02040503050406030204" pitchFamily="18" charset="0"/>
                                      </a:rPr>
                                      <m:t>𝜃</m:t>
                                    </m:r>
                                  </m:e>
                                </m:func>
                              </m:e>
                            </m:mr>
                            <m:mr>
                              <m:e>
                                <m:f>
                                  <m:fPr>
                                    <m:ctrlPr>
                                      <a:rPr lang="en-US" sz="2400" i="1" dirty="0">
                                        <a:latin typeface="Cambria Math" panose="02040503050406030204" pitchFamily="18" charset="0"/>
                                      </a:rPr>
                                    </m:ctrlPr>
                                  </m:fPr>
                                  <m:num>
                                    <m:func>
                                      <m:funcPr>
                                        <m:ctrlPr>
                                          <a:rPr lang="en-US" sz="2400" dirty="0">
                                            <a:latin typeface="Cambria Math" panose="02040503050406030204" pitchFamily="18" charset="0"/>
                                          </a:rPr>
                                        </m:ctrlPr>
                                      </m:funcPr>
                                      <m:fName>
                                        <m:r>
                                          <m:rPr>
                                            <m:sty m:val="p"/>
                                          </m:rPr>
                                          <a:rPr lang="en-US" sz="2400" dirty="0">
                                            <a:latin typeface="Cambria Math" panose="02040503050406030204" pitchFamily="18" charset="0"/>
                                          </a:rPr>
                                          <m:t>tan</m:t>
                                        </m:r>
                                      </m:fName>
                                      <m:e>
                                        <m:r>
                                          <a:rPr lang="en-US" sz="2400" i="1" dirty="0" smtClean="0">
                                            <a:solidFill>
                                              <a:srgbClr val="FF0000"/>
                                            </a:solidFill>
                                            <a:latin typeface="Cambria Math" panose="02040503050406030204" pitchFamily="18" charset="0"/>
                                          </a:rPr>
                                          <m:t>𝛿</m:t>
                                        </m:r>
                                      </m:e>
                                    </m:func>
                                  </m:num>
                                  <m:den>
                                    <m:r>
                                      <a:rPr lang="en-US" sz="2400" i="1" dirty="0">
                                        <a:latin typeface="Cambria Math" panose="02040503050406030204" pitchFamily="18" charset="0"/>
                                      </a:rPr>
                                      <m:t>𝐿</m:t>
                                    </m:r>
                                  </m:den>
                                </m:f>
                              </m:e>
                            </m:mr>
                          </m:m>
                        </m:e>
                      </m:d>
                    </m:oMath>
                  </m:oMathPara>
                </a14:m>
                <a:endParaRPr lang="en-SE" sz="2400" dirty="0"/>
              </a:p>
            </p:txBody>
          </p:sp>
        </mc:Choice>
        <mc:Fallback xmlns="">
          <p:sp>
            <p:nvSpPr>
              <p:cNvPr id="16" name="Rectangle 15">
                <a:extLst>
                  <a:ext uri="{FF2B5EF4-FFF2-40B4-BE49-F238E27FC236}">
                    <a16:creationId xmlns:a16="http://schemas.microsoft.com/office/drawing/2014/main" id="{F6FE8932-5173-91DF-2028-988B3BDEF4B1}"/>
                  </a:ext>
                </a:extLst>
              </p:cNvPr>
              <p:cNvSpPr>
                <a:spLocks noRot="1" noChangeAspect="1" noMove="1" noResize="1" noEditPoints="1" noAdjustHandles="1" noChangeArrowheads="1" noChangeShapeType="1" noTextEdit="1"/>
              </p:cNvSpPr>
              <p:nvPr/>
            </p:nvSpPr>
            <p:spPr>
              <a:xfrm>
                <a:off x="8609768" y="4346609"/>
                <a:ext cx="2343932" cy="1464119"/>
              </a:xfrm>
              <a:prstGeom prst="rect">
                <a:avLst/>
              </a:prstGeom>
              <a:blipFill>
                <a:blip r:embed="rId8"/>
                <a:stretch>
                  <a:fillRect/>
                </a:stretch>
              </a:blipFill>
            </p:spPr>
            <p:txBody>
              <a:bodyPr/>
              <a:lstStyle/>
              <a:p>
                <a:r>
                  <a:rPr lang="en-SE">
                    <a:noFill/>
                  </a:rPr>
                  <a:t> </a:t>
                </a:r>
              </a:p>
            </p:txBody>
          </p:sp>
        </mc:Fallback>
      </mc:AlternateContent>
    </p:spTree>
    <p:extLst>
      <p:ext uri="{BB962C8B-B14F-4D97-AF65-F5344CB8AC3E}">
        <p14:creationId xmlns:p14="http://schemas.microsoft.com/office/powerpoint/2010/main" val="2265662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06E46-EACA-22C3-F8FB-078F41CDDD65}"/>
              </a:ext>
            </a:extLst>
          </p:cNvPr>
          <p:cNvSpPr>
            <a:spLocks noGrp="1"/>
          </p:cNvSpPr>
          <p:nvPr>
            <p:ph type="title"/>
          </p:nvPr>
        </p:nvSpPr>
        <p:spPr/>
        <p:txBody>
          <a:bodyPr>
            <a:normAutofit/>
          </a:bodyPr>
          <a:lstStyle/>
          <a:p>
            <a:r>
              <a:rPr lang="en-US" sz="4800" dirty="0"/>
              <a:t>State Update in </a:t>
            </a:r>
            <a:r>
              <a:rPr lang="en-US" sz="4800"/>
              <a:t>Python Code</a:t>
            </a:r>
            <a:endParaRPr lang="en-SE" dirty="0"/>
          </a:p>
        </p:txBody>
      </p:sp>
      <p:sp>
        <p:nvSpPr>
          <p:cNvPr id="4" name="Slide Number Placeholder 3">
            <a:extLst>
              <a:ext uri="{FF2B5EF4-FFF2-40B4-BE49-F238E27FC236}">
                <a16:creationId xmlns:a16="http://schemas.microsoft.com/office/drawing/2014/main" id="{A3BBB996-797C-2517-ED90-C8766FD35912}"/>
              </a:ext>
            </a:extLst>
          </p:cNvPr>
          <p:cNvSpPr>
            <a:spLocks noGrp="1"/>
          </p:cNvSpPr>
          <p:nvPr>
            <p:ph type="sldNum" sz="quarter" idx="12"/>
          </p:nvPr>
        </p:nvSpPr>
        <p:spPr/>
        <p:txBody>
          <a:bodyPr/>
          <a:lstStyle/>
          <a:p>
            <a:fld id="{1F57BF9A-7B35-9447-9112-EAE7E91B4E99}" type="slidenum">
              <a:rPr lang="en-US" smtClean="0"/>
              <a:t>29</a:t>
            </a:fld>
            <a:endParaRPr lang="en-US"/>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6EB4249C-FC0A-21A0-C005-F573EB342F99}"/>
                  </a:ext>
                </a:extLst>
              </p:cNvPr>
              <p:cNvSpPr txBox="1">
                <a:spLocks/>
              </p:cNvSpPr>
              <p:nvPr/>
            </p:nvSpPr>
            <p:spPr>
              <a:xfrm>
                <a:off x="295564" y="1188761"/>
                <a:ext cx="5800436" cy="4851821"/>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apply noise</a:t>
                </a:r>
              </a:p>
              <a:p>
                <a:r>
                  <a:rPr lang="en-US" dirty="0"/>
                  <a:t>        steering2 = </a:t>
                </a:r>
                <a:r>
                  <a:rPr lang="en-US" dirty="0" err="1"/>
                  <a:t>random.gauss</a:t>
                </a:r>
                <a:r>
                  <a:rPr lang="en-US" dirty="0"/>
                  <a:t>(steering, </a:t>
                </a:r>
                <a:r>
                  <a:rPr lang="en-US" dirty="0" err="1"/>
                  <a:t>self.steering_noise</a:t>
                </a:r>
                <a:r>
                  <a:rPr lang="en-US" dirty="0"/>
                  <a:t>)</a:t>
                </a:r>
              </a:p>
              <a:p>
                <a:r>
                  <a:rPr lang="en-US" dirty="0"/>
                  <a:t>        distance2 = </a:t>
                </a:r>
                <a:r>
                  <a:rPr lang="en-US" dirty="0" err="1"/>
                  <a:t>random.gauss</a:t>
                </a:r>
                <a:r>
                  <a:rPr lang="en-US" dirty="0"/>
                  <a:t>(distance, </a:t>
                </a:r>
                <a:r>
                  <a:rPr lang="en-US" dirty="0" err="1"/>
                  <a:t>self.distance_noise</a:t>
                </a:r>
                <a:r>
                  <a:rPr lang="en-US" dirty="0"/>
                  <a:t>)</a:t>
                </a:r>
              </a:p>
              <a:p>
                <a:r>
                  <a:rPr lang="en-US" dirty="0"/>
                  <a:t># apply steering drift</a:t>
                </a:r>
              </a:p>
              <a:p>
                <a:r>
                  <a:rPr lang="en-US" dirty="0"/>
                  <a:t>        steering2 += </a:t>
                </a:r>
                <a:r>
                  <a:rPr lang="en-US" dirty="0" err="1"/>
                  <a:t>self.steering_drift</a:t>
                </a:r>
                <a:endParaRPr lang="en-US" dirty="0"/>
              </a:p>
              <a:p>
                <a:r>
                  <a:rPr lang="en-US" dirty="0"/>
                  <a:t># noise and drift are all set to 0, so steering2 is steering angle </a:t>
                </a:r>
                <a14:m>
                  <m:oMath xmlns:m="http://schemas.openxmlformats.org/officeDocument/2006/math">
                    <m:r>
                      <a:rPr lang="en-US" i="1" smtClean="0">
                        <a:latin typeface="Cambria Math" panose="02040503050406030204" pitchFamily="18" charset="0"/>
                      </a:rPr>
                      <m:t>𝛿</m:t>
                    </m:r>
                  </m:oMath>
                </a14:m>
                <a:r>
                  <a:rPr lang="en-US" dirty="0"/>
                  <a:t>, distance2 is distance traveled per time step </a:t>
                </a:r>
                <a14:m>
                  <m:oMath xmlns:m="http://schemas.openxmlformats.org/officeDocument/2006/math">
                    <m:r>
                      <a:rPr lang="en-US" i="1" smtClean="0">
                        <a:latin typeface="Cambria Math" panose="02040503050406030204" pitchFamily="18" charset="0"/>
                      </a:rPr>
                      <m:t>𝑣𝑑𝑡</m:t>
                    </m:r>
                  </m:oMath>
                </a14:m>
                <a:endParaRPr lang="en-US" dirty="0"/>
              </a:p>
              <a:p>
                <a:r>
                  <a:rPr lang="en-US" dirty="0"/>
                  <a:t># Execute motion</a:t>
                </a:r>
              </a:p>
              <a:p>
                <a:r>
                  <a:rPr lang="en-US" dirty="0"/>
                  <a:t>turn = </a:t>
                </a:r>
                <a:r>
                  <a:rPr lang="en-US" dirty="0" err="1"/>
                  <a:t>np.tan</a:t>
                </a:r>
                <a:r>
                  <a:rPr lang="en-US" dirty="0"/>
                  <a:t>(steering2) * distance2 / </a:t>
                </a:r>
                <a:r>
                  <a:rPr lang="en-US" dirty="0" err="1"/>
                  <a:t>self.length</a:t>
                </a:r>
                <a:r>
                  <a:rPr lang="en-US" dirty="0"/>
                  <a:t>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smtClean="0">
                        <a:latin typeface="Cambria Math" panose="02040503050406030204" pitchFamily="18" charset="0"/>
                      </a:rPr>
                      <m:t>𝑑𝑡</m:t>
                    </m:r>
                    <m:r>
                      <a:rPr lang="en-US" i="1" dirty="0">
                        <a:latin typeface="Cambria Math" panose="02040503050406030204" pitchFamily="18" charset="0"/>
                      </a:rPr>
                      <m:t>=</m:t>
                    </m:r>
                    <m:f>
                      <m:fPr>
                        <m:ctrlPr>
                          <a:rPr lang="en-US" i="1" dirty="0">
                            <a:latin typeface="Cambria Math" panose="02040503050406030204" pitchFamily="18" charset="0"/>
                          </a:rPr>
                        </m:ctrlPr>
                      </m:fPr>
                      <m:num>
                        <m:func>
                          <m:funcPr>
                            <m:ctrlPr>
                              <a:rPr lang="en-US" i="1" dirty="0">
                                <a:latin typeface="Cambria Math" panose="02040503050406030204" pitchFamily="18" charset="0"/>
                              </a:rPr>
                            </m:ctrlPr>
                          </m:funcPr>
                          <m:fName>
                            <m:r>
                              <a:rPr lang="en-US" i="1" dirty="0">
                                <a:latin typeface="Cambria Math" panose="02040503050406030204" pitchFamily="18" charset="0"/>
                              </a:rPr>
                              <m:t>𝑣</m:t>
                            </m:r>
                            <m:r>
                              <m:rPr>
                                <m:sty m:val="p"/>
                              </m:rPr>
                              <a:rPr lang="en-US" dirty="0" smtClean="0">
                                <a:latin typeface="Cambria Math" panose="02040503050406030204" pitchFamily="18" charset="0"/>
                              </a:rPr>
                              <m:t>dt</m:t>
                            </m:r>
                            <m:r>
                              <a:rPr lang="en-US" dirty="0" smtClean="0">
                                <a:latin typeface="Cambria Math" panose="02040503050406030204" pitchFamily="18" charset="0"/>
                              </a:rPr>
                              <m:t> </m:t>
                            </m:r>
                            <m:r>
                              <m:rPr>
                                <m:sty m:val="p"/>
                              </m:rPr>
                              <a:rPr lang="en-US">
                                <a:latin typeface="Cambria Math" panose="02040503050406030204" pitchFamily="18" charset="0"/>
                              </a:rPr>
                              <m:t>tan</m:t>
                            </m:r>
                          </m:fName>
                          <m:e>
                            <m:r>
                              <a:rPr lang="en-US" i="1">
                                <a:latin typeface="Cambria Math" panose="02040503050406030204" pitchFamily="18" charset="0"/>
                              </a:rPr>
                              <m:t>𝛿</m:t>
                            </m:r>
                          </m:e>
                        </m:func>
                      </m:num>
                      <m:den>
                        <m:r>
                          <a:rPr lang="en-US" i="1">
                            <a:latin typeface="Cambria Math" panose="02040503050406030204" pitchFamily="18" charset="0"/>
                          </a:rPr>
                          <m:t>𝐿</m:t>
                        </m:r>
                      </m:den>
                    </m:f>
                  </m:oMath>
                </a14:m>
                <a:r>
                  <a:rPr lang="en-US" dirty="0"/>
                  <a:t>)</a:t>
                </a:r>
              </a:p>
              <a:p>
                <a:r>
                  <a:rPr lang="en-US" b="1" dirty="0"/>
                  <a:t>if abs(turn) &lt; tolerance: </a:t>
                </a:r>
                <a:r>
                  <a:rPr lang="en-US" dirty="0"/>
                  <a:t>(with small </a:t>
                </a:r>
                <a14:m>
                  <m:oMath xmlns:m="http://schemas.openxmlformats.org/officeDocument/2006/math">
                    <m:acc>
                      <m:accPr>
                        <m:chr m:val="̇"/>
                        <m:ctrlPr>
                          <a:rPr lang="en-US" i="1" smtClean="0">
                            <a:latin typeface="Cambria Math" panose="02040503050406030204" pitchFamily="18" charset="0"/>
                          </a:rPr>
                        </m:ctrlPr>
                      </m:accPr>
                      <m:e>
                        <m:r>
                          <a:rPr lang="en-US" i="1" smtClean="0">
                            <a:latin typeface="Cambria Math" panose="02040503050406030204" pitchFamily="18" charset="0"/>
                          </a:rPr>
                          <m:t>𝜃</m:t>
                        </m:r>
                      </m:e>
                    </m:acc>
                    <m:r>
                      <a:rPr lang="en-US" i="1" dirty="0" smtClean="0">
                        <a:latin typeface="Cambria Math" panose="02040503050406030204" pitchFamily="18" charset="0"/>
                      </a:rPr>
                      <m:t>𝑑𝑡</m:t>
                    </m:r>
                  </m:oMath>
                </a14:m>
                <a:r>
                  <a:rPr lang="en-US" dirty="0"/>
                  <a:t>)</a:t>
                </a:r>
              </a:p>
              <a:p>
                <a:r>
                  <a:rPr lang="en-US" dirty="0"/>
                  <a:t># approximate by straight line motion</a:t>
                </a:r>
              </a:p>
              <a:p>
                <a:r>
                  <a:rPr lang="en-US" dirty="0" err="1"/>
                  <a:t>self.x</a:t>
                </a:r>
                <a:r>
                  <a:rPr lang="en-US" dirty="0"/>
                  <a:t> += distance2 * </a:t>
                </a:r>
                <a:r>
                  <a:rPr lang="en-US" dirty="0" err="1"/>
                  <a:t>np.cos</a:t>
                </a:r>
                <a:r>
                  <a:rPr lang="en-US" dirty="0"/>
                  <a:t>(</a:t>
                </a:r>
                <a:r>
                  <a:rPr lang="en-US" dirty="0" err="1"/>
                  <a:t>self.orientation</a:t>
                </a:r>
                <a:r>
                  <a:rPr lang="en-US" dirty="0"/>
                  <a:t>)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r>
                      <a:rPr lang="en-US" i="1" dirty="0">
                        <a:latin typeface="Cambria Math" panose="02040503050406030204" pitchFamily="18" charset="0"/>
                      </a:rPr>
                      <m:t>𝑣𝑑𝑡</m:t>
                    </m:r>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oMath>
                </a14:m>
                <a:r>
                  <a:rPr lang="en-US" dirty="0"/>
                  <a:t>)</a:t>
                </a:r>
              </a:p>
              <a:p>
                <a:r>
                  <a:rPr lang="en-US" dirty="0" err="1"/>
                  <a:t>self.y</a:t>
                </a:r>
                <a:r>
                  <a:rPr lang="en-US" dirty="0"/>
                  <a:t> += distance2 * </a:t>
                </a:r>
                <a:r>
                  <a:rPr lang="en-US" dirty="0" err="1"/>
                  <a:t>np.sin</a:t>
                </a:r>
                <a:r>
                  <a:rPr lang="en-US" dirty="0"/>
                  <a:t>(</a:t>
                </a:r>
                <a:r>
                  <a:rPr lang="en-US" dirty="0" err="1"/>
                  <a:t>self.orientation</a:t>
                </a:r>
                <a:r>
                  <a:rPr lang="en-US" dirty="0"/>
                  <a:t>) (</a:t>
                </a:r>
                <a14:m>
                  <m:oMath xmlns:m="http://schemas.openxmlformats.org/officeDocument/2006/math">
                    <m:r>
                      <a:rPr lang="en-US" i="1">
                        <a:latin typeface="Cambria Math" panose="02040503050406030204" pitchFamily="18" charset="0"/>
                      </a:rPr>
                      <m:t>𝑦</m:t>
                    </m:r>
                    <m:r>
                      <a:rPr lang="en-US" i="1">
                        <a:latin typeface="Cambria Math" panose="02040503050406030204" pitchFamily="18" charset="0"/>
                      </a:rPr>
                      <m:t>+=</m:t>
                    </m:r>
                    <m:r>
                      <a:rPr lang="en-US" i="1" dirty="0">
                        <a:latin typeface="Cambria Math" panose="02040503050406030204" pitchFamily="18" charset="0"/>
                      </a:rPr>
                      <m:t>𝑣𝑑𝑡</m:t>
                    </m:r>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oMath>
                </a14:m>
                <a:r>
                  <a:rPr lang="en-US" dirty="0"/>
                  <a:t>)</a:t>
                </a:r>
              </a:p>
              <a:p>
                <a:r>
                  <a:rPr lang="en-US" dirty="0" err="1"/>
                  <a:t>self.orientation</a:t>
                </a:r>
                <a:r>
                  <a:rPr lang="en-US" dirty="0"/>
                  <a:t> = (</a:t>
                </a:r>
                <a:r>
                  <a:rPr lang="en-US" dirty="0" err="1"/>
                  <a:t>self.orientation</a:t>
                </a:r>
                <a:r>
                  <a:rPr lang="en-US" dirty="0"/>
                  <a:t> + turn) % (2.0 * </a:t>
                </a:r>
                <a:r>
                  <a:rPr lang="en-US" dirty="0" err="1"/>
                  <a:t>np.pi</a:t>
                </a:r>
                <a:r>
                  <a:rPr lang="en-US" dirty="0"/>
                  <a:t>) (</a:t>
                </a:r>
                <a14:m>
                  <m:oMath xmlns:m="http://schemas.openxmlformats.org/officeDocument/2006/math">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smtClean="0">
                        <a:latin typeface="Cambria Math" panose="02040503050406030204" pitchFamily="18" charset="0"/>
                      </a:rPr>
                      <m:t>𝑑𝑡</m:t>
                    </m:r>
                  </m:oMath>
                </a14:m>
                <a:r>
                  <a:rPr lang="en-US" dirty="0"/>
                  <a:t>)%(</a:t>
                </a:r>
                <a14:m>
                  <m:oMath xmlns:m="http://schemas.openxmlformats.org/officeDocument/2006/math">
                    <m:r>
                      <a:rPr lang="en-US" i="1">
                        <a:latin typeface="Cambria Math" panose="02040503050406030204" pitchFamily="18" charset="0"/>
                      </a:rPr>
                      <m:t>2</m:t>
                    </m:r>
                    <m:r>
                      <a:rPr lang="en-US" i="1">
                        <a:latin typeface="Cambria Math" panose="02040503050406030204" pitchFamily="18" charset="0"/>
                      </a:rPr>
                      <m:t>𝜋</m:t>
                    </m:r>
                  </m:oMath>
                </a14:m>
                <a:r>
                  <a:rPr lang="en-US" dirty="0"/>
                  <a:t>)) </a:t>
                </a:r>
              </a:p>
              <a:p>
                <a:endParaRPr lang="en-SE" dirty="0"/>
              </a:p>
            </p:txBody>
          </p:sp>
        </mc:Choice>
        <mc:Fallback xmlns="">
          <p:sp>
            <p:nvSpPr>
              <p:cNvPr id="5" name="Content Placeholder 2">
                <a:extLst>
                  <a:ext uri="{FF2B5EF4-FFF2-40B4-BE49-F238E27FC236}">
                    <a16:creationId xmlns:a16="http://schemas.microsoft.com/office/drawing/2014/main" id="{6EB4249C-FC0A-21A0-C005-F573EB342F99}"/>
                  </a:ext>
                </a:extLst>
              </p:cNvPr>
              <p:cNvSpPr txBox="1">
                <a:spLocks noRot="1" noChangeAspect="1" noMove="1" noResize="1" noEditPoints="1" noAdjustHandles="1" noChangeArrowheads="1" noChangeShapeType="1" noTextEdit="1"/>
              </p:cNvSpPr>
              <p:nvPr/>
            </p:nvSpPr>
            <p:spPr>
              <a:xfrm>
                <a:off x="295564" y="1188761"/>
                <a:ext cx="5800436" cy="4851821"/>
              </a:xfrm>
              <a:prstGeom prst="rect">
                <a:avLst/>
              </a:prstGeom>
              <a:blipFill>
                <a:blip r:embed="rId2"/>
                <a:stretch>
                  <a:fillRect l="-315" t="-1382"/>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3172A5B7-AE20-FB10-0853-199E545300F2}"/>
                  </a:ext>
                </a:extLst>
              </p:cNvPr>
              <p:cNvSpPr txBox="1">
                <a:spLocks/>
              </p:cNvSpPr>
              <p:nvPr/>
            </p:nvSpPr>
            <p:spPr bwMode="auto">
              <a:xfrm>
                <a:off x="6179200" y="1188761"/>
                <a:ext cx="6003284" cy="3604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47500" lnSpcReduction="20000"/>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b="1" kern="0" dirty="0"/>
                  <a:t>else: </a:t>
                </a:r>
                <a:r>
                  <a:rPr lang="en-US" dirty="0"/>
                  <a:t>(with large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dirty="0">
                        <a:latin typeface="Cambria Math" panose="02040503050406030204" pitchFamily="18" charset="0"/>
                      </a:rPr>
                      <m:t>𝑑𝑡</m:t>
                    </m:r>
                  </m:oMath>
                </a14:m>
                <a:r>
                  <a:rPr lang="en-US" dirty="0"/>
                  <a:t>)</a:t>
                </a:r>
                <a:endParaRPr lang="en-US" b="1" kern="0" dirty="0"/>
              </a:p>
              <a:p>
                <a:r>
                  <a:rPr lang="en-US" kern="0" dirty="0"/>
                  <a:t># Circular motion around ICR</a:t>
                </a:r>
              </a:p>
              <a:p>
                <a:r>
                  <a:rPr lang="en-US" kern="0" dirty="0"/>
                  <a:t>radius = distance2 / turn (</a:t>
                </a:r>
                <a14:m>
                  <m:oMath xmlns:m="http://schemas.openxmlformats.org/officeDocument/2006/math">
                    <m:r>
                      <a:rPr lang="en-US" i="1" kern="0">
                        <a:latin typeface="Cambria Math" panose="02040503050406030204" pitchFamily="18" charset="0"/>
                      </a:rPr>
                      <m:t>𝑅</m:t>
                    </m:r>
                    <m:r>
                      <a:rPr lang="en-US" i="1" kern="0">
                        <a:latin typeface="Cambria Math" panose="02040503050406030204" pitchFamily="18" charset="0"/>
                      </a:rPr>
                      <m:t>=</m:t>
                    </m:r>
                    <m:f>
                      <m:fPr>
                        <m:ctrlPr>
                          <a:rPr lang="en-US" i="1" kern="0">
                            <a:latin typeface="Cambria Math" panose="02040503050406030204" pitchFamily="18" charset="0"/>
                          </a:rPr>
                        </m:ctrlPr>
                      </m:fPr>
                      <m:num>
                        <m:r>
                          <a:rPr lang="en-US" i="1" kern="0">
                            <a:latin typeface="Cambria Math" panose="02040503050406030204" pitchFamily="18" charset="0"/>
                          </a:rPr>
                          <m:t>𝑣</m:t>
                        </m:r>
                      </m:num>
                      <m:den>
                        <m:acc>
                          <m:accPr>
                            <m:chr m:val="̇"/>
                            <m:ctrlPr>
                              <a:rPr lang="en-US" i="1">
                                <a:latin typeface="Cambria Math" panose="02040503050406030204" pitchFamily="18" charset="0"/>
                              </a:rPr>
                            </m:ctrlPr>
                          </m:accPr>
                          <m:e>
                            <m:r>
                              <a:rPr lang="en-US" i="1">
                                <a:latin typeface="Cambria Math" panose="02040503050406030204" pitchFamily="18" charset="0"/>
                              </a:rPr>
                              <m:t>𝜃</m:t>
                            </m:r>
                          </m:e>
                        </m:acc>
                      </m:den>
                    </m:f>
                  </m:oMath>
                </a14:m>
                <a:r>
                  <a:rPr lang="en-US" kern="0" dirty="0"/>
                  <a:t>; can also use </a:t>
                </a:r>
                <a14:m>
                  <m:oMath xmlns:m="http://schemas.openxmlformats.org/officeDocument/2006/math">
                    <m:r>
                      <a:rPr lang="en-US" i="1" kern="0">
                        <a:latin typeface="Cambria Math" panose="02040503050406030204" pitchFamily="18" charset="0"/>
                      </a:rPr>
                      <m:t>𝑅</m:t>
                    </m:r>
                    <m:r>
                      <a:rPr lang="en-US" i="1" kern="0">
                        <a:latin typeface="Cambria Math" panose="02040503050406030204" pitchFamily="18" charset="0"/>
                      </a:rPr>
                      <m:t>=</m:t>
                    </m:r>
                    <m:f>
                      <m:fPr>
                        <m:ctrlPr>
                          <a:rPr lang="en-US" b="0" i="1" kern="0" smtClean="0">
                            <a:latin typeface="Cambria Math" panose="02040503050406030204" pitchFamily="18" charset="0"/>
                          </a:rPr>
                        </m:ctrlPr>
                      </m:fPr>
                      <m:num>
                        <m:r>
                          <a:rPr lang="en-US" b="0" i="1" kern="0" smtClean="0">
                            <a:latin typeface="Cambria Math" panose="02040503050406030204" pitchFamily="18" charset="0"/>
                          </a:rPr>
                          <m:t>𝐿</m:t>
                        </m:r>
                      </m:num>
                      <m:den>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tan</m:t>
                            </m:r>
                          </m:fName>
                          <m:e>
                            <m:r>
                              <a:rPr lang="en-US" b="0" i="1" smtClean="0">
                                <a:latin typeface="Cambria Math" panose="02040503050406030204" pitchFamily="18" charset="0"/>
                              </a:rPr>
                              <m:t>𝛿</m:t>
                            </m:r>
                          </m:e>
                        </m:func>
                      </m:den>
                    </m:f>
                  </m:oMath>
                </a14:m>
                <a:r>
                  <a:rPr lang="en-US" kern="0" dirty="0"/>
                  <a:t>)</a:t>
                </a:r>
              </a:p>
              <a:p>
                <a:r>
                  <a:rPr lang="en-US" kern="0" dirty="0"/>
                  <a:t># compute ICR’s coordinates (cx, cy)</a:t>
                </a:r>
              </a:p>
              <a:p>
                <a:r>
                  <a:rPr lang="en-US" kern="0" dirty="0"/>
                  <a:t>cx = </a:t>
                </a:r>
                <a:r>
                  <a:rPr lang="en-US" kern="0" dirty="0" err="1"/>
                  <a:t>self.x</a:t>
                </a:r>
                <a:r>
                  <a:rPr lang="en-US" kern="0" dirty="0"/>
                  <a:t> - (</a:t>
                </a:r>
                <a:r>
                  <a:rPr lang="en-US" kern="0" dirty="0" err="1"/>
                  <a:t>np.sin</a:t>
                </a:r>
                <a:r>
                  <a:rPr lang="en-US" kern="0" dirty="0"/>
                  <a:t>(</a:t>
                </a:r>
                <a:r>
                  <a:rPr lang="en-US" kern="0" dirty="0" err="1"/>
                  <a:t>self.orientation</a:t>
                </a:r>
                <a:r>
                  <a:rPr lang="en-US" kern="0" dirty="0"/>
                  <a:t>) * radius) (</a:t>
                </a:r>
                <a14:m>
                  <m:oMath xmlns:m="http://schemas.openxmlformats.org/officeDocument/2006/math">
                    <m:r>
                      <m:rPr>
                        <m:sty m:val="p"/>
                      </m:rPr>
                      <a:rPr lang="en-US" kern="0">
                        <a:latin typeface="Cambria Math" panose="02040503050406030204" pitchFamily="18" charset="0"/>
                      </a:rPr>
                      <m:t>c</m:t>
                    </m:r>
                    <m:r>
                      <a:rPr lang="en-US" i="1" kern="0">
                        <a:latin typeface="Cambria Math" panose="02040503050406030204" pitchFamily="18" charset="0"/>
                      </a:rPr>
                      <m:t>𝑥</m:t>
                    </m:r>
                    <m:r>
                      <a:rPr lang="en-US" i="1" kern="0">
                        <a:latin typeface="Cambria Math" panose="02040503050406030204" pitchFamily="18" charset="0"/>
                      </a:rPr>
                      <m:t>=</m:t>
                    </m:r>
                    <m:r>
                      <a:rPr lang="en-US" i="1" kern="0">
                        <a:latin typeface="Cambria Math" panose="02040503050406030204" pitchFamily="18" charset="0"/>
                      </a:rPr>
                      <m:t>𝑥</m:t>
                    </m:r>
                    <m:r>
                      <a:rPr lang="en-US" i="1" kern="0">
                        <a:latin typeface="Cambria Math" panose="02040503050406030204" pitchFamily="18" charset="0"/>
                      </a:rPr>
                      <m:t>−</m:t>
                    </m:r>
                    <m:r>
                      <a:rPr lang="en-US" i="1" kern="0">
                        <a:latin typeface="Cambria Math" panose="02040503050406030204" pitchFamily="18" charset="0"/>
                      </a:rPr>
                      <m:t>𝑅</m:t>
                    </m:r>
                    <m:func>
                      <m:funcPr>
                        <m:ctrlPr>
                          <a:rPr lang="en-US" kern="0">
                            <a:latin typeface="Cambria Math" panose="02040503050406030204" pitchFamily="18" charset="0"/>
                          </a:rPr>
                        </m:ctrlPr>
                      </m:funcPr>
                      <m:fName>
                        <m:r>
                          <m:rPr>
                            <m:sty m:val="p"/>
                          </m:rPr>
                          <a:rPr lang="en-US" kern="0">
                            <a:latin typeface="Cambria Math" panose="02040503050406030204" pitchFamily="18" charset="0"/>
                          </a:rPr>
                          <m:t>sin</m:t>
                        </m:r>
                      </m:fName>
                      <m:e>
                        <m:r>
                          <a:rPr lang="en-US" i="1" kern="0">
                            <a:latin typeface="Cambria Math" panose="02040503050406030204" pitchFamily="18" charset="0"/>
                          </a:rPr>
                          <m:t>𝜃</m:t>
                        </m:r>
                      </m:e>
                    </m:func>
                  </m:oMath>
                </a14:m>
                <a:r>
                  <a:rPr lang="en-US" kern="0" dirty="0"/>
                  <a:t>) </a:t>
                </a:r>
              </a:p>
              <a:p>
                <a:r>
                  <a:rPr lang="en-US" kern="0" dirty="0"/>
                  <a:t>cy = </a:t>
                </a:r>
                <a:r>
                  <a:rPr lang="en-US" kern="0" dirty="0" err="1"/>
                  <a:t>self.y</a:t>
                </a:r>
                <a:r>
                  <a:rPr lang="en-US" kern="0" dirty="0"/>
                  <a:t> + (</a:t>
                </a:r>
                <a:r>
                  <a:rPr lang="en-US" kern="0" dirty="0" err="1"/>
                  <a:t>np.cos</a:t>
                </a:r>
                <a:r>
                  <a:rPr lang="en-US" kern="0" dirty="0"/>
                  <a:t>(</a:t>
                </a:r>
                <a:r>
                  <a:rPr lang="en-US" kern="0" dirty="0" err="1"/>
                  <a:t>self.orientation</a:t>
                </a:r>
                <a:r>
                  <a:rPr lang="en-US" kern="0" dirty="0"/>
                  <a:t>) * radius) (</a:t>
                </a:r>
                <a14:m>
                  <m:oMath xmlns:m="http://schemas.openxmlformats.org/officeDocument/2006/math">
                    <m:r>
                      <m:rPr>
                        <m:sty m:val="p"/>
                      </m:rPr>
                      <a:rPr lang="en-US" kern="0">
                        <a:latin typeface="Cambria Math" panose="02040503050406030204" pitchFamily="18" charset="0"/>
                      </a:rPr>
                      <m:t>c</m:t>
                    </m:r>
                    <m:r>
                      <a:rPr lang="en-US" i="1" kern="0">
                        <a:latin typeface="Cambria Math" panose="02040503050406030204" pitchFamily="18" charset="0"/>
                      </a:rPr>
                      <m:t>𝑦</m:t>
                    </m:r>
                    <m:r>
                      <a:rPr lang="en-US" i="1" kern="0">
                        <a:latin typeface="Cambria Math" panose="02040503050406030204" pitchFamily="18" charset="0"/>
                      </a:rPr>
                      <m:t>=</m:t>
                    </m:r>
                    <m:r>
                      <a:rPr lang="en-US" i="1" kern="0">
                        <a:latin typeface="Cambria Math" panose="02040503050406030204" pitchFamily="18" charset="0"/>
                      </a:rPr>
                      <m:t>𝑦</m:t>
                    </m:r>
                    <m:r>
                      <a:rPr lang="en-US" i="1" kern="0">
                        <a:latin typeface="Cambria Math" panose="02040503050406030204" pitchFamily="18" charset="0"/>
                      </a:rPr>
                      <m:t>+</m:t>
                    </m:r>
                    <m:r>
                      <a:rPr lang="en-US" i="1" kern="0">
                        <a:latin typeface="Cambria Math" panose="02040503050406030204" pitchFamily="18" charset="0"/>
                      </a:rPr>
                      <m:t>𝑅</m:t>
                    </m:r>
                    <m:func>
                      <m:funcPr>
                        <m:ctrlPr>
                          <a:rPr lang="en-US" kern="0">
                            <a:latin typeface="Cambria Math" panose="02040503050406030204" pitchFamily="18" charset="0"/>
                          </a:rPr>
                        </m:ctrlPr>
                      </m:funcPr>
                      <m:fName>
                        <m:r>
                          <m:rPr>
                            <m:sty m:val="p"/>
                          </m:rPr>
                          <a:rPr lang="en-US" kern="0">
                            <a:latin typeface="Cambria Math" panose="02040503050406030204" pitchFamily="18" charset="0"/>
                          </a:rPr>
                          <m:t>cos</m:t>
                        </m:r>
                      </m:fName>
                      <m:e>
                        <m:r>
                          <a:rPr lang="en-US" i="1" kern="0">
                            <a:latin typeface="Cambria Math" panose="02040503050406030204" pitchFamily="18" charset="0"/>
                          </a:rPr>
                          <m:t>𝜃</m:t>
                        </m:r>
                      </m:e>
                    </m:func>
                  </m:oMath>
                </a14:m>
                <a:r>
                  <a:rPr lang="en-US" kern="0" dirty="0"/>
                  <a:t>)</a:t>
                </a:r>
              </a:p>
              <a:p>
                <a:r>
                  <a:rPr lang="en-US" kern="0" dirty="0" err="1"/>
                  <a:t>self.orientation</a:t>
                </a:r>
                <a:r>
                  <a:rPr lang="en-US" kern="0" dirty="0"/>
                  <a:t> = (</a:t>
                </a:r>
                <a:r>
                  <a:rPr lang="en-US" kern="0" dirty="0" err="1"/>
                  <a:t>self.orientation</a:t>
                </a:r>
                <a:r>
                  <a:rPr lang="en-US" kern="0" dirty="0"/>
                  <a:t> + turn) % (2.0 * </a:t>
                </a:r>
                <a:r>
                  <a:rPr lang="en-US" kern="0" dirty="0" err="1"/>
                  <a:t>np.pi</a:t>
                </a:r>
                <a:r>
                  <a:rPr lang="en-US" kern="0" dirty="0"/>
                  <a:t>) (</a:t>
                </a:r>
                <a14:m>
                  <m:oMath xmlns:m="http://schemas.openxmlformats.org/officeDocument/2006/math">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a:latin typeface="Cambria Math" panose="02040503050406030204" pitchFamily="18" charset="0"/>
                      </a:rPr>
                      <m:t>𝑑𝑡</m:t>
                    </m:r>
                    <m:r>
                      <m:rPr>
                        <m:nor/>
                      </m:rPr>
                      <a:rPr lang="en-US" i="0" dirty="0"/>
                      <m:t>)%(</m:t>
                    </m:r>
                    <m:r>
                      <a:rPr lang="en-US" i="1">
                        <a:latin typeface="Cambria Math" panose="02040503050406030204" pitchFamily="18" charset="0"/>
                      </a:rPr>
                      <m:t>2</m:t>
                    </m:r>
                    <m:r>
                      <a:rPr lang="en-US" i="1">
                        <a:latin typeface="Cambria Math" panose="02040503050406030204" pitchFamily="18" charset="0"/>
                      </a:rPr>
                      <m:t>𝜋</m:t>
                    </m:r>
                    <m:r>
                      <m:rPr>
                        <m:nor/>
                      </m:rPr>
                      <a:rPr lang="en-US" i="0" dirty="0"/>
                      <m:t>)</m:t>
                    </m:r>
                  </m:oMath>
                </a14:m>
                <a:r>
                  <a:rPr lang="en-US" kern="0" dirty="0"/>
                  <a:t>)</a:t>
                </a:r>
              </a:p>
              <a:p>
                <a:r>
                  <a:rPr lang="en-US" kern="0" dirty="0"/>
                  <a:t># compute vehicle’s x, y coordinate after rotation around ICR</a:t>
                </a:r>
              </a:p>
              <a:p>
                <a:r>
                  <a:rPr lang="en-US" kern="0" dirty="0" err="1"/>
                  <a:t>self.x</a:t>
                </a:r>
                <a:r>
                  <a:rPr lang="en-US" kern="0" dirty="0"/>
                  <a:t> = cx + (</a:t>
                </a:r>
                <a:r>
                  <a:rPr lang="en-US" kern="0" dirty="0" err="1"/>
                  <a:t>np.sin</a:t>
                </a:r>
                <a:r>
                  <a:rPr lang="en-US" kern="0" dirty="0"/>
                  <a:t>(</a:t>
                </a:r>
                <a:r>
                  <a:rPr lang="en-US" kern="0" dirty="0" err="1"/>
                  <a:t>self.orientation</a:t>
                </a:r>
                <a:r>
                  <a:rPr lang="en-US" kern="0" dirty="0"/>
                  <a:t>) * radius) (</a:t>
                </a:r>
                <a14:m>
                  <m:oMath xmlns:m="http://schemas.openxmlformats.org/officeDocument/2006/math">
                    <m:r>
                      <a:rPr lang="en-US" i="1" kern="0">
                        <a:latin typeface="Cambria Math" panose="02040503050406030204" pitchFamily="18" charset="0"/>
                      </a:rPr>
                      <m:t>𝑥</m:t>
                    </m:r>
                    <m:r>
                      <a:rPr lang="en-US" i="1" kern="0">
                        <a:latin typeface="Cambria Math" panose="02040503050406030204" pitchFamily="18" charset="0"/>
                      </a:rPr>
                      <m:t>=</m:t>
                    </m:r>
                    <m:r>
                      <a:rPr lang="en-US" i="1" kern="0">
                        <a:latin typeface="Cambria Math" panose="02040503050406030204" pitchFamily="18" charset="0"/>
                      </a:rPr>
                      <m:t>𝑐𝑥</m:t>
                    </m:r>
                    <m:r>
                      <a:rPr lang="en-US" i="1" kern="0">
                        <a:latin typeface="Cambria Math" panose="02040503050406030204" pitchFamily="18" charset="0"/>
                      </a:rPr>
                      <m:t>+</m:t>
                    </m:r>
                    <m:r>
                      <a:rPr lang="en-US" i="1" kern="0">
                        <a:latin typeface="Cambria Math" panose="02040503050406030204" pitchFamily="18" charset="0"/>
                      </a:rPr>
                      <m:t>𝑅</m:t>
                    </m:r>
                    <m:func>
                      <m:funcPr>
                        <m:ctrlPr>
                          <a:rPr lang="en-US" kern="0">
                            <a:latin typeface="Cambria Math" panose="02040503050406030204" pitchFamily="18" charset="0"/>
                          </a:rPr>
                        </m:ctrlPr>
                      </m:funcPr>
                      <m:fName>
                        <m:r>
                          <m:rPr>
                            <m:sty m:val="p"/>
                          </m:rPr>
                          <a:rPr lang="en-US" kern="0">
                            <a:latin typeface="Cambria Math" panose="02040503050406030204" pitchFamily="18" charset="0"/>
                          </a:rPr>
                          <m:t>sin</m:t>
                        </m:r>
                      </m:fName>
                      <m:e>
                        <m:r>
                          <a:rPr lang="en-US" i="1" kern="0">
                            <a:latin typeface="Cambria Math" panose="02040503050406030204" pitchFamily="18" charset="0"/>
                          </a:rPr>
                          <m:t>𝜃</m:t>
                        </m:r>
                      </m:e>
                    </m:func>
                  </m:oMath>
                </a14:m>
                <a:r>
                  <a:rPr lang="en-US" kern="0" dirty="0"/>
                  <a:t>)</a:t>
                </a:r>
              </a:p>
              <a:p>
                <a:r>
                  <a:rPr lang="en-US" kern="0" dirty="0" err="1"/>
                  <a:t>self.y</a:t>
                </a:r>
                <a:r>
                  <a:rPr lang="en-US" kern="0" dirty="0"/>
                  <a:t> = cy - (</a:t>
                </a:r>
                <a:r>
                  <a:rPr lang="en-US" kern="0" dirty="0" err="1"/>
                  <a:t>np.cos</a:t>
                </a:r>
                <a:r>
                  <a:rPr lang="en-US" kern="0" dirty="0"/>
                  <a:t>(</a:t>
                </a:r>
                <a:r>
                  <a:rPr lang="en-US" kern="0" dirty="0" err="1"/>
                  <a:t>self.orientation</a:t>
                </a:r>
                <a:r>
                  <a:rPr lang="en-US" kern="0" dirty="0"/>
                  <a:t>) * radius) (</a:t>
                </a:r>
                <a14:m>
                  <m:oMath xmlns:m="http://schemas.openxmlformats.org/officeDocument/2006/math">
                    <m:r>
                      <a:rPr lang="en-US" i="1" kern="0">
                        <a:latin typeface="Cambria Math" panose="02040503050406030204" pitchFamily="18" charset="0"/>
                      </a:rPr>
                      <m:t>𝑦</m:t>
                    </m:r>
                    <m:r>
                      <a:rPr lang="en-US" i="1" kern="0">
                        <a:latin typeface="Cambria Math" panose="02040503050406030204" pitchFamily="18" charset="0"/>
                      </a:rPr>
                      <m:t>=</m:t>
                    </m:r>
                    <m:r>
                      <a:rPr lang="en-US" i="1" kern="0">
                        <a:latin typeface="Cambria Math" panose="02040503050406030204" pitchFamily="18" charset="0"/>
                      </a:rPr>
                      <m:t>𝑐𝑦</m:t>
                    </m:r>
                    <m:r>
                      <a:rPr lang="en-US" i="1" kern="0">
                        <a:latin typeface="Cambria Math" panose="02040503050406030204" pitchFamily="18" charset="0"/>
                      </a:rPr>
                      <m:t>−</m:t>
                    </m:r>
                    <m:r>
                      <a:rPr lang="en-US" i="1" kern="0">
                        <a:latin typeface="Cambria Math" panose="02040503050406030204" pitchFamily="18" charset="0"/>
                      </a:rPr>
                      <m:t>𝑅</m:t>
                    </m:r>
                    <m:func>
                      <m:funcPr>
                        <m:ctrlPr>
                          <a:rPr lang="en-US" kern="0">
                            <a:latin typeface="Cambria Math" panose="02040503050406030204" pitchFamily="18" charset="0"/>
                          </a:rPr>
                        </m:ctrlPr>
                      </m:funcPr>
                      <m:fName>
                        <m:r>
                          <m:rPr>
                            <m:sty m:val="p"/>
                          </m:rPr>
                          <a:rPr lang="en-US" kern="0">
                            <a:latin typeface="Cambria Math" panose="02040503050406030204" pitchFamily="18" charset="0"/>
                          </a:rPr>
                          <m:t>cos</m:t>
                        </m:r>
                      </m:fName>
                      <m:e>
                        <m:r>
                          <a:rPr lang="en-US" i="1" kern="0">
                            <a:latin typeface="Cambria Math" panose="02040503050406030204" pitchFamily="18" charset="0"/>
                          </a:rPr>
                          <m:t>𝜃</m:t>
                        </m:r>
                      </m:e>
                    </m:func>
                  </m:oMath>
                </a14:m>
                <a:r>
                  <a:rPr lang="en-US" kern="0" dirty="0"/>
                  <a:t>)</a:t>
                </a:r>
                <a:endParaRPr lang="en-SE" kern="0" dirty="0"/>
              </a:p>
            </p:txBody>
          </p:sp>
        </mc:Choice>
        <mc:Fallback xmlns="">
          <p:sp>
            <p:nvSpPr>
              <p:cNvPr id="6" name="Content Placeholder 2">
                <a:extLst>
                  <a:ext uri="{FF2B5EF4-FFF2-40B4-BE49-F238E27FC236}">
                    <a16:creationId xmlns:a16="http://schemas.microsoft.com/office/drawing/2014/main" id="{3172A5B7-AE20-FB10-0853-199E545300F2}"/>
                  </a:ext>
                </a:extLst>
              </p:cNvPr>
              <p:cNvSpPr txBox="1">
                <a:spLocks noRot="1" noChangeAspect="1" noMove="1" noResize="1" noEditPoints="1" noAdjustHandles="1" noChangeArrowheads="1" noChangeShapeType="1" noTextEdit="1"/>
              </p:cNvSpPr>
              <p:nvPr/>
            </p:nvSpPr>
            <p:spPr bwMode="auto">
              <a:xfrm>
                <a:off x="6179200" y="1188761"/>
                <a:ext cx="6003284" cy="3604520"/>
              </a:xfrm>
              <a:prstGeom prst="rect">
                <a:avLst/>
              </a:prstGeom>
              <a:blipFill>
                <a:blip r:embed="rId3"/>
                <a:stretch>
                  <a:fillRect l="-508" t="-1354"/>
                </a:stretch>
              </a:blipFill>
              <a:ln w="9525">
                <a:noFill/>
                <a:miter lim="800000"/>
                <a:headEnd/>
                <a:tailEnd/>
              </a:ln>
            </p:spPr>
            <p:txBody>
              <a:bodyPr/>
              <a:lstStyle/>
              <a:p>
                <a:r>
                  <a:rPr lang="en-SE">
                    <a:noFill/>
                  </a:rPr>
                  <a:t> </a:t>
                </a:r>
              </a:p>
            </p:txBody>
          </p:sp>
        </mc:Fallback>
      </mc:AlternateContent>
      <p:grpSp>
        <p:nvGrpSpPr>
          <p:cNvPr id="7" name="Group 6">
            <a:extLst>
              <a:ext uri="{FF2B5EF4-FFF2-40B4-BE49-F238E27FC236}">
                <a16:creationId xmlns:a16="http://schemas.microsoft.com/office/drawing/2014/main" id="{10CAAB00-F3CA-B77D-CD6B-DAEE3B6B98F9}"/>
              </a:ext>
            </a:extLst>
          </p:cNvPr>
          <p:cNvGrpSpPr/>
          <p:nvPr/>
        </p:nvGrpSpPr>
        <p:grpSpPr>
          <a:xfrm>
            <a:off x="6962225" y="4090366"/>
            <a:ext cx="4276194" cy="2408864"/>
            <a:chOff x="3779912" y="3938215"/>
            <a:chExt cx="5225088" cy="2909352"/>
          </a:xfrm>
        </p:grpSpPr>
        <p:pic>
          <p:nvPicPr>
            <p:cNvPr id="8" name="Picture 7">
              <a:extLst>
                <a:ext uri="{FF2B5EF4-FFF2-40B4-BE49-F238E27FC236}">
                  <a16:creationId xmlns:a16="http://schemas.microsoft.com/office/drawing/2014/main" id="{90189A28-3F14-876D-3E2A-1ADBF7248F20}"/>
                </a:ext>
              </a:extLst>
            </p:cNvPr>
            <p:cNvPicPr>
              <a:picLocks noChangeAspect="1"/>
            </p:cNvPicPr>
            <p:nvPr/>
          </p:nvPicPr>
          <p:blipFill>
            <a:blip r:embed="rId4"/>
            <a:stretch>
              <a:fillRect/>
            </a:stretch>
          </p:blipFill>
          <p:spPr>
            <a:xfrm>
              <a:off x="4583418" y="4037746"/>
              <a:ext cx="4421582" cy="2612238"/>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BBCB638-700C-E3A1-1CD5-D645FA37BE24}"/>
                    </a:ext>
                  </a:extLst>
                </p:cNvPr>
                <p:cNvSpPr txBox="1"/>
                <p:nvPr/>
              </p:nvSpPr>
              <p:spPr>
                <a:xfrm>
                  <a:off x="4943459" y="6465317"/>
                  <a:ext cx="812679" cy="382250"/>
                </a:xfrm>
                <a:prstGeom prst="rect">
                  <a:avLst/>
                </a:prstGeom>
                <a:noFill/>
              </p:spPr>
              <p:txBody>
                <a:bodyPr wrap="none" rtlCol="0">
                  <a:spAutoFit/>
                </a:bodyPr>
                <a:lstStyle/>
                <a:p>
                  <a:pPr/>
                  <a14:m>
                    <m:oMathPara xmlns:m="http://schemas.openxmlformats.org/officeDocument/2006/math">
                      <m:oMath>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𝑦</m:t>
                        </m:r>
                        <m:r>
                          <a:rPr lang="en-US" sz="1400" b="0" i="1" smtClean="0">
                            <a:latin typeface="Cambria Math" panose="02040503050406030204" pitchFamily="18" charset="0"/>
                          </a:rPr>
                          <m:t>)</m:t>
                        </m:r>
                      </m:oMath>
                    </m:oMathPara>
                  </a14:m>
                  <a:endParaRPr lang="en-SE" sz="1400" dirty="0"/>
                </a:p>
              </p:txBody>
            </p:sp>
          </mc:Choice>
          <mc:Fallback xmlns="">
            <p:sp>
              <p:nvSpPr>
                <p:cNvPr id="7" name="TextBox 6">
                  <a:extLst>
                    <a:ext uri="{FF2B5EF4-FFF2-40B4-BE49-F238E27FC236}">
                      <a16:creationId xmlns:a16="http://schemas.microsoft.com/office/drawing/2014/main" id="{3E5A2BBC-50B5-4248-A140-9ACB58883450}"/>
                    </a:ext>
                  </a:extLst>
                </p:cNvPr>
                <p:cNvSpPr txBox="1">
                  <a:spLocks noRot="1" noChangeAspect="1" noMove="1" noResize="1" noEditPoints="1" noAdjustHandles="1" noChangeArrowheads="1" noChangeShapeType="1" noTextEdit="1"/>
                </p:cNvSpPr>
                <p:nvPr/>
              </p:nvSpPr>
              <p:spPr>
                <a:xfrm>
                  <a:off x="4943459" y="6465317"/>
                  <a:ext cx="812679" cy="382250"/>
                </a:xfrm>
                <a:prstGeom prst="rect">
                  <a:avLst/>
                </a:prstGeom>
                <a:blipFill>
                  <a:blip r:embed="rId5"/>
                  <a:stretch>
                    <a:fillRect b="-5769"/>
                  </a:stretch>
                </a:blipFill>
              </p:spPr>
              <p:txBody>
                <a:bodyPr/>
                <a:lstStyle/>
                <a:p>
                  <a:r>
                    <a:rPr lang="en-SE">
                      <a:noFill/>
                    </a:rPr>
                    <a:t> </a:t>
                  </a:r>
                </a:p>
              </p:txBody>
            </p:sp>
          </mc:Fallback>
        </mc:AlternateContent>
        <p:cxnSp>
          <p:nvCxnSpPr>
            <p:cNvPr id="10" name="Straight Connector 9">
              <a:extLst>
                <a:ext uri="{FF2B5EF4-FFF2-40B4-BE49-F238E27FC236}">
                  <a16:creationId xmlns:a16="http://schemas.microsoft.com/office/drawing/2014/main" id="{B0511927-C65D-0935-A40F-3AECC775EA59}"/>
                </a:ext>
              </a:extLst>
            </p:cNvPr>
            <p:cNvCxnSpPr>
              <a:cxnSpLocks/>
            </p:cNvCxnSpPr>
            <p:nvPr/>
          </p:nvCxnSpPr>
          <p:spPr bwMode="auto">
            <a:xfrm>
              <a:off x="4655426" y="4290413"/>
              <a:ext cx="0" cy="2174904"/>
            </a:xfrm>
            <a:prstGeom prst="line">
              <a:avLst/>
            </a:prstGeom>
            <a:noFill/>
            <a:ln w="6350"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D0E6683-0511-9908-EE8F-E07DD613CA46}"/>
                </a:ext>
              </a:extLst>
            </p:cNvPr>
            <p:cNvCxnSpPr>
              <a:cxnSpLocks/>
            </p:cNvCxnSpPr>
            <p:nvPr/>
          </p:nvCxnSpPr>
          <p:spPr bwMode="auto">
            <a:xfrm flipH="1">
              <a:off x="4644876" y="6450783"/>
              <a:ext cx="576064" cy="814"/>
            </a:xfrm>
            <a:prstGeom prst="line">
              <a:avLst/>
            </a:prstGeom>
            <a:noFill/>
            <a:ln w="6350" cap="flat" cmpd="sng" algn="ctr">
              <a:solidFill>
                <a:schemeClr val="tx1"/>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029ECD0-BD56-0EB3-1104-1ABCB29F6FC1}"/>
                    </a:ext>
                  </a:extLst>
                </p:cNvPr>
                <p:cNvSpPr txBox="1"/>
                <p:nvPr/>
              </p:nvSpPr>
              <p:spPr>
                <a:xfrm>
                  <a:off x="4554217" y="4548346"/>
                  <a:ext cx="423023" cy="382250"/>
                </a:xfrm>
                <a:prstGeom prst="rect">
                  <a:avLst/>
                </a:prstGeom>
                <a:noFill/>
              </p:spPr>
              <p:txBody>
                <a:bodyPr wrap="none" rtlCol="0">
                  <a:spAutoFit/>
                </a:bodyPr>
                <a:lstStyle/>
                <a:p>
                  <a:pPr/>
                  <a14:m>
                    <m:oMathPara xmlns:m="http://schemas.openxmlformats.org/officeDocument/2006/math">
                      <m:oMath>
                        <m:r>
                          <a:rPr lang="en-US" sz="1400" b="0" i="1" smtClean="0">
                            <a:latin typeface="Cambria Math" panose="02040503050406030204" pitchFamily="18" charset="0"/>
                          </a:rPr>
                          <m:t>𝜃</m:t>
                        </m:r>
                      </m:oMath>
                    </m:oMathPara>
                  </a14:m>
                  <a:endParaRPr lang="en-SE" sz="1400" dirty="0"/>
                </a:p>
              </p:txBody>
            </p:sp>
          </mc:Choice>
          <mc:Fallback xmlns="">
            <p:sp>
              <p:nvSpPr>
                <p:cNvPr id="14" name="TextBox 13">
                  <a:extLst>
                    <a:ext uri="{FF2B5EF4-FFF2-40B4-BE49-F238E27FC236}">
                      <a16:creationId xmlns:a16="http://schemas.microsoft.com/office/drawing/2014/main" id="{1D0A7B88-F7FD-4781-B256-94614DB53B22}"/>
                    </a:ext>
                  </a:extLst>
                </p:cNvPr>
                <p:cNvSpPr txBox="1">
                  <a:spLocks noRot="1" noChangeAspect="1" noMove="1" noResize="1" noEditPoints="1" noAdjustHandles="1" noChangeArrowheads="1" noChangeShapeType="1" noTextEdit="1"/>
                </p:cNvSpPr>
                <p:nvPr/>
              </p:nvSpPr>
              <p:spPr>
                <a:xfrm>
                  <a:off x="4554217" y="4548346"/>
                  <a:ext cx="423023" cy="382250"/>
                </a:xfrm>
                <a:prstGeom prst="rect">
                  <a:avLst/>
                </a:prstGeom>
                <a:blipFill>
                  <a:blip r:embed="rId6"/>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D522CCF-F0FD-62CC-5889-63244E9CE8E8}"/>
                    </a:ext>
                  </a:extLst>
                </p:cNvPr>
                <p:cNvSpPr txBox="1"/>
                <p:nvPr/>
              </p:nvSpPr>
              <p:spPr>
                <a:xfrm>
                  <a:off x="4554217" y="6149698"/>
                  <a:ext cx="1095223" cy="382250"/>
                </a:xfrm>
                <a:prstGeom prst="rect">
                  <a:avLst/>
                </a:prstGeom>
                <a:noFill/>
              </p:spPr>
              <p:txBody>
                <a:bodyPr wrap="none" rtlCol="0">
                  <a:spAutoFit/>
                </a:bodyPr>
                <a:lstStyle/>
                <a:p>
                  <a:pPr/>
                  <a14:m>
                    <m:oMathPara xmlns:m="http://schemas.openxmlformats.org/officeDocument/2006/math">
                      <m:oMath>
                        <m:r>
                          <a:rPr lang="en-US" sz="1400" b="0" i="1" smtClean="0">
                            <a:latin typeface="Cambria Math" panose="02040503050406030204" pitchFamily="18" charset="0"/>
                          </a:rPr>
                          <m:t>−</m:t>
                        </m:r>
                        <m:r>
                          <a:rPr lang="en-US" sz="1400" b="0" i="1" smtClean="0">
                            <a:latin typeface="Cambria Math" panose="02040503050406030204" pitchFamily="18" charset="0"/>
                          </a:rPr>
                          <m:t>𝑅</m:t>
                        </m:r>
                        <m:func>
                          <m:funcPr>
                            <m:ctrlPr>
                              <a:rPr lang="en-US" sz="1400" b="0" i="0" smtClean="0">
                                <a:latin typeface="Cambria Math" panose="02040503050406030204" pitchFamily="18" charset="0"/>
                              </a:rPr>
                            </m:ctrlPr>
                          </m:funcPr>
                          <m:fName>
                            <m:r>
                              <m:rPr>
                                <m:sty m:val="p"/>
                              </m:rPr>
                              <a:rPr lang="en-US" sz="1400" b="0" i="0" smtClean="0">
                                <a:latin typeface="Cambria Math" panose="02040503050406030204" pitchFamily="18" charset="0"/>
                              </a:rPr>
                              <m:t>sin</m:t>
                            </m:r>
                          </m:fName>
                          <m:e>
                            <m:r>
                              <a:rPr lang="en-US" sz="1400" i="1">
                                <a:latin typeface="Cambria Math" panose="02040503050406030204" pitchFamily="18" charset="0"/>
                              </a:rPr>
                              <m:t>𝜃</m:t>
                            </m:r>
                          </m:e>
                        </m:func>
                      </m:oMath>
                    </m:oMathPara>
                  </a14:m>
                  <a:endParaRPr lang="en-SE" sz="1400" dirty="0"/>
                </a:p>
              </p:txBody>
            </p:sp>
          </mc:Choice>
          <mc:Fallback xmlns="">
            <p:sp>
              <p:nvSpPr>
                <p:cNvPr id="15" name="TextBox 14">
                  <a:extLst>
                    <a:ext uri="{FF2B5EF4-FFF2-40B4-BE49-F238E27FC236}">
                      <a16:creationId xmlns:a16="http://schemas.microsoft.com/office/drawing/2014/main" id="{930931B8-BB27-4798-9CDA-14E44724C71C}"/>
                    </a:ext>
                  </a:extLst>
                </p:cNvPr>
                <p:cNvSpPr txBox="1">
                  <a:spLocks noRot="1" noChangeAspect="1" noMove="1" noResize="1" noEditPoints="1" noAdjustHandles="1" noChangeArrowheads="1" noChangeShapeType="1" noTextEdit="1"/>
                </p:cNvSpPr>
                <p:nvPr/>
              </p:nvSpPr>
              <p:spPr>
                <a:xfrm>
                  <a:off x="4554217" y="6149698"/>
                  <a:ext cx="1095223" cy="382250"/>
                </a:xfrm>
                <a:prstGeom prst="rect">
                  <a:avLst/>
                </a:prstGeom>
                <a:blipFill>
                  <a:blip r:embed="rId7"/>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54A2F9E-7AEB-FFAE-7606-EB43C8BE52DC}"/>
                    </a:ext>
                  </a:extLst>
                </p:cNvPr>
                <p:cNvSpPr txBox="1"/>
                <p:nvPr/>
              </p:nvSpPr>
              <p:spPr>
                <a:xfrm>
                  <a:off x="3808179" y="5252713"/>
                  <a:ext cx="955863" cy="382250"/>
                </a:xfrm>
                <a:prstGeom prst="rect">
                  <a:avLst/>
                </a:prstGeom>
                <a:noFill/>
              </p:spPr>
              <p:txBody>
                <a:bodyPr wrap="none" rtlCol="0">
                  <a:spAutoFit/>
                </a:bodyPr>
                <a:lstStyle/>
                <a:p>
                  <a:pPr/>
                  <a14:m>
                    <m:oMathPara xmlns:m="http://schemas.openxmlformats.org/officeDocument/2006/math">
                      <m:oMath>
                        <m:r>
                          <a:rPr lang="en-US" sz="1400" b="0" i="1" smtClean="0">
                            <a:latin typeface="Cambria Math" panose="02040503050406030204" pitchFamily="18" charset="0"/>
                          </a:rPr>
                          <m:t>𝑅</m:t>
                        </m:r>
                        <m:func>
                          <m:funcPr>
                            <m:ctrlPr>
                              <a:rPr lang="en-US" sz="1400" b="0" i="0" smtClean="0">
                                <a:latin typeface="Cambria Math" panose="02040503050406030204" pitchFamily="18" charset="0"/>
                              </a:rPr>
                            </m:ctrlPr>
                          </m:funcPr>
                          <m:fName>
                            <m:r>
                              <m:rPr>
                                <m:sty m:val="p"/>
                              </m:rPr>
                              <a:rPr lang="en-US" sz="1400" b="0" i="0" smtClean="0">
                                <a:latin typeface="Cambria Math" panose="02040503050406030204" pitchFamily="18" charset="0"/>
                              </a:rPr>
                              <m:t>cos</m:t>
                            </m:r>
                          </m:fName>
                          <m:e>
                            <m:r>
                              <a:rPr lang="en-US" sz="1400" i="1">
                                <a:latin typeface="Cambria Math" panose="02040503050406030204" pitchFamily="18" charset="0"/>
                              </a:rPr>
                              <m:t>𝜃</m:t>
                            </m:r>
                          </m:e>
                        </m:func>
                      </m:oMath>
                    </m:oMathPara>
                  </a14:m>
                  <a:endParaRPr lang="en-SE" sz="1400" dirty="0"/>
                </a:p>
              </p:txBody>
            </p:sp>
          </mc:Choice>
          <mc:Fallback xmlns="">
            <p:sp>
              <p:nvSpPr>
                <p:cNvPr id="16" name="TextBox 15">
                  <a:extLst>
                    <a:ext uri="{FF2B5EF4-FFF2-40B4-BE49-F238E27FC236}">
                      <a16:creationId xmlns:a16="http://schemas.microsoft.com/office/drawing/2014/main" id="{51776E40-63CC-44D6-9BC2-D067711D4BAB}"/>
                    </a:ext>
                  </a:extLst>
                </p:cNvPr>
                <p:cNvSpPr txBox="1">
                  <a:spLocks noRot="1" noChangeAspect="1" noMove="1" noResize="1" noEditPoints="1" noAdjustHandles="1" noChangeArrowheads="1" noChangeShapeType="1" noTextEdit="1"/>
                </p:cNvSpPr>
                <p:nvPr/>
              </p:nvSpPr>
              <p:spPr>
                <a:xfrm>
                  <a:off x="3808179" y="5252713"/>
                  <a:ext cx="955863" cy="382250"/>
                </a:xfrm>
                <a:prstGeom prst="rect">
                  <a:avLst/>
                </a:prstGeom>
                <a:blipFill>
                  <a:blip r:embed="rId8"/>
                  <a:stretch>
                    <a:fillRect/>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9B48B74-979C-D7E7-4DE1-00A96C334E6D}"/>
                    </a:ext>
                  </a:extLst>
                </p:cNvPr>
                <p:cNvSpPr txBox="1"/>
                <p:nvPr/>
              </p:nvSpPr>
              <p:spPr>
                <a:xfrm>
                  <a:off x="3779912" y="3938215"/>
                  <a:ext cx="1019731" cy="382250"/>
                </a:xfrm>
                <a:prstGeom prst="rect">
                  <a:avLst/>
                </a:prstGeom>
                <a:noFill/>
              </p:spPr>
              <p:txBody>
                <a:bodyPr wrap="none" rtlCol="0">
                  <a:spAutoFit/>
                </a:bodyPr>
                <a:lstStyle/>
                <a:p>
                  <a:pPr/>
                  <a14:m>
                    <m:oMathPara xmlns:m="http://schemas.openxmlformats.org/officeDocument/2006/math">
                      <m:oMath>
                        <m:r>
                          <a:rPr lang="en-US" sz="1400" b="0" i="1" smtClean="0">
                            <a:latin typeface="Cambria Math" panose="02040503050406030204" pitchFamily="18" charset="0"/>
                          </a:rPr>
                          <m:t>(</m:t>
                        </m:r>
                        <m:r>
                          <a:rPr lang="en-US" sz="1400" b="0" i="1" smtClean="0">
                            <a:latin typeface="Cambria Math" panose="02040503050406030204" pitchFamily="18" charset="0"/>
                          </a:rPr>
                          <m:t>𝑐𝑥</m:t>
                        </m:r>
                        <m:r>
                          <a:rPr lang="en-US" sz="1400" b="0" i="1" smtClean="0">
                            <a:latin typeface="Cambria Math" panose="02040503050406030204" pitchFamily="18" charset="0"/>
                          </a:rPr>
                          <m:t>,</m:t>
                        </m:r>
                        <m:r>
                          <a:rPr lang="en-US" sz="1400" b="0" i="1" smtClean="0">
                            <a:latin typeface="Cambria Math" panose="02040503050406030204" pitchFamily="18" charset="0"/>
                          </a:rPr>
                          <m:t>𝑐𝑦</m:t>
                        </m:r>
                        <m:r>
                          <a:rPr lang="en-US" sz="1400" b="0" i="1" smtClean="0">
                            <a:latin typeface="Cambria Math" panose="02040503050406030204" pitchFamily="18" charset="0"/>
                          </a:rPr>
                          <m:t>)</m:t>
                        </m:r>
                      </m:oMath>
                    </m:oMathPara>
                  </a14:m>
                  <a:endParaRPr lang="en-SE" sz="1400" dirty="0"/>
                </a:p>
              </p:txBody>
            </p:sp>
          </mc:Choice>
          <mc:Fallback xmlns="">
            <p:sp>
              <p:nvSpPr>
                <p:cNvPr id="19" name="TextBox 18">
                  <a:extLst>
                    <a:ext uri="{FF2B5EF4-FFF2-40B4-BE49-F238E27FC236}">
                      <a16:creationId xmlns:a16="http://schemas.microsoft.com/office/drawing/2014/main" id="{870324C3-4316-43C6-80F6-A307AE6CD109}"/>
                    </a:ext>
                  </a:extLst>
                </p:cNvPr>
                <p:cNvSpPr txBox="1">
                  <a:spLocks noRot="1" noChangeAspect="1" noMove="1" noResize="1" noEditPoints="1" noAdjustHandles="1" noChangeArrowheads="1" noChangeShapeType="1" noTextEdit="1"/>
                </p:cNvSpPr>
                <p:nvPr/>
              </p:nvSpPr>
              <p:spPr>
                <a:xfrm>
                  <a:off x="3779912" y="3938215"/>
                  <a:ext cx="1019731" cy="382250"/>
                </a:xfrm>
                <a:prstGeom prst="rect">
                  <a:avLst/>
                </a:prstGeom>
                <a:blipFill>
                  <a:blip r:embed="rId9"/>
                  <a:stretch>
                    <a:fillRect b="-5769"/>
                  </a:stretch>
                </a:blipFill>
              </p:spPr>
              <p:txBody>
                <a:bodyPr/>
                <a:lstStyle/>
                <a:p>
                  <a:r>
                    <a:rPr lang="en-SE">
                      <a:noFill/>
                    </a:rPr>
                    <a:t> </a:t>
                  </a:r>
                </a:p>
              </p:txBody>
            </p:sp>
          </mc:Fallback>
        </mc:AlternateContent>
      </p:gr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F64DCFBB-AB12-A5FA-8C0A-C6DFD9396FDD}"/>
                  </a:ext>
                </a:extLst>
              </p:cNvPr>
              <p:cNvSpPr/>
              <p:nvPr/>
            </p:nvSpPr>
            <p:spPr>
              <a:xfrm>
                <a:off x="1644597" y="5956428"/>
                <a:ext cx="4861762" cy="738664"/>
              </a:xfrm>
              <a:prstGeom prst="rect">
                <a:avLst/>
              </a:prstGeom>
              <a:ln w="9525"/>
            </p:spPr>
            <p:style>
              <a:lnRef idx="2">
                <a:schemeClr val="dk1"/>
              </a:lnRef>
              <a:fillRef idx="1">
                <a:schemeClr val="lt1"/>
              </a:fillRef>
              <a:effectRef idx="0">
                <a:schemeClr val="dk1"/>
              </a:effectRef>
              <a:fontRef idx="minor">
                <a:schemeClr val="dk1"/>
              </a:fontRef>
            </p:style>
            <p:txBody>
              <a:bodyPr wrap="square">
                <a:spAutoFit/>
              </a:bodyPr>
              <a:lstStyle/>
              <a:p>
                <a14:m>
                  <m:oMath xmlns:m="http://schemas.openxmlformats.org/officeDocument/2006/math">
                    <m:r>
                      <a:rPr lang="en-US" sz="1400" b="0" i="0" smtClean="0">
                        <a:latin typeface="Cambria Math" panose="02040503050406030204" pitchFamily="18" charset="0"/>
                      </a:rPr>
                      <m:t>%</m:t>
                    </m:r>
                    <m:r>
                      <a:rPr lang="en-US" sz="1400" b="0" i="1" smtClean="0">
                        <a:latin typeface="Cambria Math" panose="02040503050406030204" pitchFamily="18" charset="0"/>
                      </a:rPr>
                      <m:t>(</m:t>
                    </m:r>
                    <m:r>
                      <a:rPr lang="en-US" sz="1400" i="1">
                        <a:latin typeface="Cambria Math" panose="02040503050406030204" pitchFamily="18" charset="0"/>
                      </a:rPr>
                      <m:t>2</m:t>
                    </m:r>
                    <m:r>
                      <a:rPr lang="en-US" sz="1400" i="1">
                        <a:latin typeface="Cambria Math" panose="02040503050406030204" pitchFamily="18" charset="0"/>
                      </a:rPr>
                      <m:t>𝜋</m:t>
                    </m:r>
                    <m:r>
                      <a:rPr lang="en-US" sz="1400" b="0" i="1" smtClean="0">
                        <a:latin typeface="Cambria Math" panose="02040503050406030204" pitchFamily="18" charset="0"/>
                      </a:rPr>
                      <m:t>)</m:t>
                    </m:r>
                  </m:oMath>
                </a14:m>
                <a:r>
                  <a:rPr lang="en-US" sz="1400" dirty="0"/>
                  <a:t> (modulo </a:t>
                </a:r>
                <a14:m>
                  <m:oMath xmlns:m="http://schemas.openxmlformats.org/officeDocument/2006/math">
                    <m:r>
                      <a:rPr lang="en-US" sz="1400" b="0" i="1" smtClean="0">
                        <a:latin typeface="Cambria Math" panose="02040503050406030204" pitchFamily="18" charset="0"/>
                      </a:rPr>
                      <m:t>2</m:t>
                    </m:r>
                    <m:r>
                      <a:rPr lang="en-US" sz="1400" b="0" i="1" smtClean="0">
                        <a:latin typeface="Cambria Math" panose="02040503050406030204" pitchFamily="18" charset="0"/>
                      </a:rPr>
                      <m:t>𝜋</m:t>
                    </m:r>
                  </m:oMath>
                </a14:m>
                <a:r>
                  <a:rPr lang="en-US" sz="1400" dirty="0"/>
                  <a:t>) keeps angles to be within </a:t>
                </a:r>
                <a14:m>
                  <m:oMath xmlns:m="http://schemas.openxmlformats.org/officeDocument/2006/math">
                    <m:r>
                      <a:rPr lang="en-US" sz="1400" i="1">
                        <a:latin typeface="Cambria Math" panose="02040503050406030204" pitchFamily="18" charset="0"/>
                      </a:rPr>
                      <m:t>2</m:t>
                    </m:r>
                    <m:r>
                      <a:rPr lang="en-US" sz="1400" i="1">
                        <a:latin typeface="Cambria Math" panose="02040503050406030204" pitchFamily="18" charset="0"/>
                      </a:rPr>
                      <m:t>𝜋</m:t>
                    </m:r>
                  </m:oMath>
                </a14:m>
                <a:r>
                  <a:rPr lang="en-US" sz="1400" dirty="0"/>
                  <a:t>; It can be omitted </a:t>
                </a:r>
                <a:r>
                  <a:rPr lang="en-US" sz="1400"/>
                  <a:t>since it does </a:t>
                </a:r>
                <a:r>
                  <a:rPr lang="en-US" sz="1400" dirty="0"/>
                  <a:t>not affect results of </a:t>
                </a:r>
                <a14:m>
                  <m:oMath xmlns:m="http://schemas.openxmlformats.org/officeDocument/2006/math">
                    <m:r>
                      <m:rPr>
                        <m:sty m:val="p"/>
                      </m:rPr>
                      <a:rPr lang="en-US" sz="1400">
                        <a:latin typeface="Cambria Math" panose="02040503050406030204" pitchFamily="18" charset="0"/>
                      </a:rPr>
                      <m:t>cos</m:t>
                    </m:r>
                    <m:r>
                      <a:rPr lang="en-US" sz="1400" b="0" i="0" smtClean="0">
                        <a:latin typeface="Cambria Math" panose="02040503050406030204" pitchFamily="18" charset="0"/>
                      </a:rPr>
                      <m:t>,</m:t>
                    </m:r>
                    <m:r>
                      <m:rPr>
                        <m:sty m:val="p"/>
                      </m:rPr>
                      <a:rPr lang="en-US" sz="1400" b="0" i="0" smtClean="0">
                        <a:latin typeface="Cambria Math" panose="02040503050406030204" pitchFamily="18" charset="0"/>
                      </a:rPr>
                      <m:t>sin</m:t>
                    </m:r>
                  </m:oMath>
                </a14:m>
                <a:r>
                  <a:rPr lang="en-US" sz="1400" dirty="0"/>
                  <a:t> functions (assuming no numeric overflow).</a:t>
                </a:r>
                <a:endParaRPr lang="en-SE" sz="1400" dirty="0"/>
              </a:p>
            </p:txBody>
          </p:sp>
        </mc:Choice>
        <mc:Fallback xmlns="">
          <p:sp>
            <p:nvSpPr>
              <p:cNvPr id="16" name="Rectangle 15">
                <a:extLst>
                  <a:ext uri="{FF2B5EF4-FFF2-40B4-BE49-F238E27FC236}">
                    <a16:creationId xmlns:a16="http://schemas.microsoft.com/office/drawing/2014/main" id="{F64DCFBB-AB12-A5FA-8C0A-C6DFD9396FDD}"/>
                  </a:ext>
                </a:extLst>
              </p:cNvPr>
              <p:cNvSpPr>
                <a:spLocks noRot="1" noChangeAspect="1" noMove="1" noResize="1" noEditPoints="1" noAdjustHandles="1" noChangeArrowheads="1" noChangeShapeType="1" noTextEdit="1"/>
              </p:cNvSpPr>
              <p:nvPr/>
            </p:nvSpPr>
            <p:spPr>
              <a:xfrm>
                <a:off x="1644597" y="5956428"/>
                <a:ext cx="4861762" cy="738664"/>
              </a:xfrm>
              <a:prstGeom prst="rect">
                <a:avLst/>
              </a:prstGeom>
              <a:blipFill>
                <a:blip r:embed="rId10"/>
                <a:stretch>
                  <a:fillRect l="-250" t="-813" b="-7317"/>
                </a:stretch>
              </a:blipFill>
              <a:ln w="9525"/>
            </p:spPr>
            <p:txBody>
              <a:bodyPr/>
              <a:lstStyle/>
              <a:p>
                <a:r>
                  <a:rPr lang="en-SE">
                    <a:noFill/>
                  </a:rPr>
                  <a:t> </a:t>
                </a:r>
              </a:p>
            </p:txBody>
          </p:sp>
        </mc:Fallback>
      </mc:AlternateContent>
    </p:spTree>
    <p:extLst>
      <p:ext uri="{BB962C8B-B14F-4D97-AF65-F5344CB8AC3E}">
        <p14:creationId xmlns:p14="http://schemas.microsoft.com/office/powerpoint/2010/main" val="2545023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DCD26-1FE7-6C08-EE1F-189D0E5A8569}"/>
              </a:ext>
            </a:extLst>
          </p:cNvPr>
          <p:cNvSpPr>
            <a:spLocks noGrp="1"/>
          </p:cNvSpPr>
          <p:nvPr>
            <p:ph type="title"/>
          </p:nvPr>
        </p:nvSpPr>
        <p:spPr/>
        <p:txBody>
          <a:bodyPr/>
          <a:lstStyle/>
          <a:p>
            <a:r>
              <a:rPr lang="en-US" dirty="0"/>
              <a:t>State Update Equation</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6D365F7-857C-CF14-7B89-4F81631423E5}"/>
                  </a:ext>
                </a:extLst>
              </p:cNvPr>
              <p:cNvSpPr>
                <a:spLocks noGrp="1"/>
              </p:cNvSpPr>
              <p:nvPr>
                <p:ph idx="1"/>
              </p:nvPr>
            </p:nvSpPr>
            <p:spPr/>
            <p:txBody>
              <a:bodyPr>
                <a:normAutofit lnSpcReduction="10000"/>
              </a:bodyPr>
              <a:lstStyle/>
              <a:p>
                <a:r>
                  <a:rPr lang="en-US" dirty="0"/>
                  <a:t>Circular motion around ICR (accurate):</a:t>
                </a:r>
                <a:endParaRPr lang="en-US" i="1" dirty="0">
                  <a:latin typeface="Cambria Math" panose="02040503050406030204" pitchFamily="18" charset="0"/>
                </a:endParaRPr>
              </a:p>
              <a:p>
                <a14:m>
                  <m:oMath xmlns:m="http://schemas.openxmlformats.org/officeDocument/2006/math">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m:t>
                              </m:r>
                            </m:e>
                          </m:mr>
                          <m:mr>
                            <m:e>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𝑑𝑡</m:t>
                                  </m:r>
                                </m:e>
                              </m:d>
                            </m:e>
                          </m:mr>
                          <m:mr>
                            <m:e>
                              <m:r>
                                <a:rPr lang="en-US" b="0" i="1" smtClean="0">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m:t>
                              </m:r>
                            </m:e>
                          </m:mr>
                        </m:m>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𝑅</m:t>
                              </m:r>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r>
                                <a:rPr lang="en-US" i="1">
                                  <a:latin typeface="Cambria Math" panose="02040503050406030204" pitchFamily="18" charset="0"/>
                                </a:rPr>
                                <m:t>+</m:t>
                              </m:r>
                              <m:r>
                                <a:rPr lang="en-US" i="1">
                                  <a:latin typeface="Cambria Math" panose="02040503050406030204" pitchFamily="18" charset="0"/>
                                </a:rPr>
                                <m:t>𝑅</m:t>
                              </m:r>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m:t>
                                  </m:r>
                                  <m:r>
                                    <a:rPr lang="en-US" i="1">
                                      <a:latin typeface="Cambria Math" panose="02040503050406030204" pitchFamily="18" charset="0"/>
                                    </a:rPr>
                                    <m:t>𝜃</m:t>
                                  </m:r>
                                </m:e>
                              </m:fun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a:latin typeface="Cambria Math" panose="02040503050406030204" pitchFamily="18" charset="0"/>
                                </a:rPr>
                                <m:t>𝑑𝑡</m:t>
                              </m:r>
                              <m:r>
                                <a:rPr lang="en-US" i="1">
                                  <a:latin typeface="Cambria Math" panose="02040503050406030204" pitchFamily="18" charset="0"/>
                                </a:rPr>
                                <m:t>)</m:t>
                              </m:r>
                            </m:e>
                          </m:mr>
                          <m:mr>
                            <m:e>
                              <m:r>
                                <a:rPr lang="en-US" b="0" i="1" smtClean="0">
                                  <a:latin typeface="Cambria Math" panose="02040503050406030204" pitchFamily="18" charset="0"/>
                                </a:rPr>
                                <m:t>𝑦</m:t>
                              </m:r>
                              <m:d>
                                <m:dPr>
                                  <m:ctrlPr>
                                    <a:rPr lang="en-US" i="1" smtClean="0">
                                      <a:latin typeface="Cambria Math" panose="02040503050406030204" pitchFamily="18" charset="0"/>
                                    </a:rPr>
                                  </m:ctrlPr>
                                </m:dPr>
                                <m:e>
                                  <m:r>
                                    <a:rPr lang="en-US" i="1" smtClean="0">
                                      <a:latin typeface="Cambria Math" panose="02040503050406030204" pitchFamily="18" charset="0"/>
                                    </a:rPr>
                                    <m:t>𝑡</m:t>
                                  </m:r>
                                </m:e>
                              </m:d>
                              <m:r>
                                <a:rPr lang="en-US" b="0" i="1" smtClean="0">
                                  <a:latin typeface="Cambria Math" panose="02040503050406030204" pitchFamily="18" charset="0"/>
                                </a:rPr>
                                <m:t>+</m:t>
                              </m:r>
                              <m:r>
                                <a:rPr lang="en-US" i="1" smtClean="0">
                                  <a:latin typeface="Cambria Math" panose="02040503050406030204" pitchFamily="18" charset="0"/>
                                </a:rPr>
                                <m:t>𝑅</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i="1">
                                      <a:latin typeface="Cambria Math" panose="02040503050406030204" pitchFamily="18" charset="0"/>
                                    </a:rPr>
                                    <m:t>𝜃</m:t>
                                  </m:r>
                                </m:e>
                              </m:func>
                              <m:r>
                                <a:rPr lang="en-US" b="0" i="1" smtClean="0">
                                  <a:latin typeface="Cambria Math" panose="02040503050406030204" pitchFamily="18" charset="0"/>
                                </a:rPr>
                                <m:t>−</m:t>
                              </m:r>
                              <m:r>
                                <a:rPr lang="en-US" i="1">
                                  <a:latin typeface="Cambria Math" panose="02040503050406030204" pitchFamily="18" charset="0"/>
                                </a:rPr>
                                <m:t>𝑅</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i="1">
                                      <a:latin typeface="Cambria Math" panose="02040503050406030204" pitchFamily="18" charset="0"/>
                                    </a:rPr>
                                    <m:t>(</m:t>
                                  </m:r>
                                  <m:r>
                                    <a:rPr lang="en-US" i="1">
                                      <a:latin typeface="Cambria Math" panose="02040503050406030204" pitchFamily="18" charset="0"/>
                                    </a:rPr>
                                    <m:t>𝜃</m:t>
                                  </m:r>
                                </m:e>
                              </m:fun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a:latin typeface="Cambria Math" panose="02040503050406030204" pitchFamily="18" charset="0"/>
                                </a:rPr>
                                <m:t>𝑑𝑡</m:t>
                              </m:r>
                              <m:r>
                                <a:rPr lang="en-US" i="1">
                                  <a:latin typeface="Cambria Math" panose="02040503050406030204" pitchFamily="18" charset="0"/>
                                </a:rPr>
                                <m:t>)</m:t>
                              </m:r>
                            </m:e>
                          </m:mr>
                          <m:mr>
                            <m:e>
                              <m:r>
                                <a:rPr lang="en-US" i="1">
                                  <a:latin typeface="Cambria Math" panose="02040503050406030204" pitchFamily="18" charset="0"/>
                                </a:rPr>
                                <m:t>𝜃</m:t>
                              </m:r>
                              <m:r>
                                <a:rPr lang="en-US" i="1">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𝜃</m:t>
                                  </m:r>
                                </m:e>
                              </m:acc>
                              <m:r>
                                <a:rPr lang="en-US" i="1">
                                  <a:latin typeface="Cambria Math" panose="02040503050406030204" pitchFamily="18" charset="0"/>
                                </a:rPr>
                                <m:t>𝑑𝑡</m:t>
                              </m:r>
                            </m:e>
                          </m:mr>
                        </m:m>
                      </m:e>
                    </m:d>
                  </m:oMath>
                </a14:m>
                <a:endParaRPr lang="en-US" i="1" dirty="0">
                  <a:latin typeface="Cambria Math" panose="02040503050406030204" pitchFamily="18" charset="0"/>
                </a:endParaRPr>
              </a:p>
              <a:p>
                <a:pPr lvl="1"/>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𝐿</m:t>
                        </m:r>
                      </m:num>
                      <m:den>
                        <m:func>
                          <m:funcPr>
                            <m:ctrlPr>
                              <a:rPr lang="en-US">
                                <a:latin typeface="Cambria Math" panose="02040503050406030204" pitchFamily="18" charset="0"/>
                              </a:rPr>
                            </m:ctrlPr>
                          </m:funcPr>
                          <m:fName>
                            <m:r>
                              <m:rPr>
                                <m:sty m:val="p"/>
                              </m:rPr>
                              <a:rPr lang="en-US">
                                <a:latin typeface="Cambria Math" panose="02040503050406030204" pitchFamily="18" charset="0"/>
                              </a:rPr>
                              <m:t>tan</m:t>
                            </m:r>
                          </m:fName>
                          <m:e>
                            <m:r>
                              <a:rPr lang="en-US" i="1">
                                <a:latin typeface="Cambria Math" panose="02040503050406030204" pitchFamily="18" charset="0"/>
                              </a:rPr>
                              <m:t>𝛿</m:t>
                            </m:r>
                          </m:e>
                        </m:func>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𝑣</m:t>
                        </m:r>
                      </m:num>
                      <m:den>
                        <m:acc>
                          <m:accPr>
                            <m:chr m:val="̇"/>
                            <m:ctrlPr>
                              <a:rPr lang="en-US" i="1">
                                <a:latin typeface="Cambria Math" panose="02040503050406030204" pitchFamily="18" charset="0"/>
                              </a:rPr>
                            </m:ctrlPr>
                          </m:accPr>
                          <m:e>
                            <m:r>
                              <a:rPr lang="en-US" i="1">
                                <a:latin typeface="Cambria Math" panose="02040503050406030204" pitchFamily="18" charset="0"/>
                              </a:rPr>
                              <m:t>𝜃</m:t>
                            </m:r>
                          </m:e>
                        </m:acc>
                      </m:den>
                    </m:f>
                  </m:oMath>
                </a14:m>
                <a:endParaRPr lang="en-US" dirty="0"/>
              </a:p>
              <a:p>
                <a:r>
                  <a:rPr lang="en-US" dirty="0"/>
                  <a:t>Straight-line motion for small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a:latin typeface="Cambria Math" panose="02040503050406030204" pitchFamily="18" charset="0"/>
                      </a:rPr>
                      <m:t>𝑑𝑡</m:t>
                    </m:r>
                  </m:oMath>
                </a14:m>
                <a:r>
                  <a:rPr lang="en-US" dirty="0"/>
                  <a:t> (approximate):</a:t>
                </a:r>
                <a:endParaRPr lang="en-US" i="1" dirty="0">
                  <a:latin typeface="Cambria Math" panose="02040503050406030204" pitchFamily="18" charset="0"/>
                </a:endParaRPr>
              </a:p>
              <a:p>
                <a14:m>
                  <m:oMath xmlns:m="http://schemas.openxmlformats.org/officeDocument/2006/math">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m:t>
                              </m:r>
                            </m:e>
                          </m:mr>
                          <m:mr>
                            <m:e>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𝑑𝑡</m:t>
                                  </m:r>
                                </m:e>
                              </m:d>
                            </m:e>
                          </m:mr>
                          <m:mr>
                            <m:e>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𝑑𝑡</m:t>
                              </m:r>
                              <m:r>
                                <a:rPr lang="en-US" i="1">
                                  <a:latin typeface="Cambria Math" panose="02040503050406030204" pitchFamily="18" charset="0"/>
                                </a:rPr>
                                <m:t>)</m:t>
                              </m:r>
                            </m:e>
                          </m:mr>
                        </m:m>
                      </m:e>
                    </m:d>
                    <m:r>
                      <a:rPr lang="en-US" i="1">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1"/>
                                  <m:mcJc m:val="center"/>
                                </m:mcPr>
                              </m:mc>
                            </m:mcs>
                            <m:ctrlPr>
                              <a:rPr lang="en-US" i="1">
                                <a:latin typeface="Cambria Math" panose="02040503050406030204" pitchFamily="18" charset="0"/>
                              </a:rPr>
                            </m:ctrlPr>
                          </m:mPr>
                          <m:mr>
                            <m:e>
                              <m:r>
                                <a:rPr lang="en-US" i="1">
                                  <a:latin typeface="Cambria Math" panose="02040503050406030204" pitchFamily="18" charset="0"/>
                                </a:rPr>
                                <m:t>𝑥</m:t>
                              </m:r>
                              <m:d>
                                <m:dPr>
                                  <m:ctrlPr>
                                    <a:rPr lang="en-US" i="1">
                                      <a:latin typeface="Cambria Math" panose="02040503050406030204" pitchFamily="18" charset="0"/>
                                    </a:rPr>
                                  </m:ctrlPr>
                                </m:dPr>
                                <m:e>
                                  <m:r>
                                    <a:rPr lang="en-US" i="1">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rPr>
                                <m:t>𝑣𝑑𝑡</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i="1">
                                      <a:latin typeface="Cambria Math" panose="02040503050406030204" pitchFamily="18" charset="0"/>
                                    </a:rPr>
                                    <m:t>𝜃</m:t>
                                  </m:r>
                                </m:e>
                              </m:func>
                            </m:e>
                          </m:mr>
                          <m:mr>
                            <m:e>
                              <m:r>
                                <a:rPr lang="en-US" i="1">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r>
                                <a:rPr lang="en-US" b="0" i="1" smtClean="0">
                                  <a:latin typeface="Cambria Math" panose="02040503050406030204" pitchFamily="18" charset="0"/>
                                </a:rPr>
                                <m:t>𝑣𝑑𝑡</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i="1">
                                      <a:latin typeface="Cambria Math" panose="02040503050406030204" pitchFamily="18" charset="0"/>
                                    </a:rPr>
                                    <m:t>𝜃</m:t>
                                  </m:r>
                                </m:e>
                              </m:func>
                            </m:e>
                          </m:mr>
                          <m:mr>
                            <m:e>
                              <m:r>
                                <a:rPr lang="en-US" i="1">
                                  <a:latin typeface="Cambria Math" panose="02040503050406030204" pitchFamily="18" charset="0"/>
                                </a:rPr>
                                <m:t>𝜃</m:t>
                              </m:r>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a:latin typeface="Cambria Math" panose="02040503050406030204" pitchFamily="18" charset="0"/>
                                </a:rPr>
                                <m:t>𝑑𝑡</m:t>
                              </m:r>
                            </m:e>
                          </m:mr>
                        </m:m>
                      </m:e>
                    </m:d>
                  </m:oMath>
                </a14:m>
                <a:endParaRPr lang="en-US" dirty="0"/>
              </a:p>
              <a:p>
                <a:pPr lvl="1"/>
                <a14:m>
                  <m:oMath xmlns:m="http://schemas.openxmlformats.org/officeDocument/2006/math">
                    <m:r>
                      <a:rPr lang="en-US" i="1">
                        <a:latin typeface="Cambria Math" panose="02040503050406030204" pitchFamily="18" charset="0"/>
                      </a:rPr>
                      <m:t>𝛿</m:t>
                    </m:r>
                    <m:r>
                      <a:rPr lang="en-US" b="0" i="1" smtClean="0">
                        <a:latin typeface="Cambria Math" panose="02040503050406030204" pitchFamily="18" charset="0"/>
                      </a:rPr>
                      <m:t>→0,</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b="0" i="1" smtClean="0">
                        <a:latin typeface="Cambria Math" panose="02040503050406030204" pitchFamily="18" charset="0"/>
                      </a:rPr>
                      <m:t>𝑑𝑡</m:t>
                    </m:r>
                    <m:r>
                      <a:rPr lang="en-US" i="1">
                        <a:latin typeface="Cambria Math" panose="02040503050406030204" pitchFamily="18" charset="0"/>
                      </a:rPr>
                      <m:t>→</m:t>
                    </m:r>
                    <m:r>
                      <a:rPr lang="en-US" b="0" i="1" smtClean="0">
                        <a:latin typeface="Cambria Math" panose="02040503050406030204" pitchFamily="18" charset="0"/>
                      </a:rPr>
                      <m:t>0</m:t>
                    </m:r>
                  </m:oMath>
                </a14:m>
                <a:endParaRPr lang="en-US" dirty="0"/>
              </a:p>
            </p:txBody>
          </p:sp>
        </mc:Choice>
        <mc:Fallback xmlns="">
          <p:sp>
            <p:nvSpPr>
              <p:cNvPr id="3" name="Content Placeholder 2">
                <a:extLst>
                  <a:ext uri="{FF2B5EF4-FFF2-40B4-BE49-F238E27FC236}">
                    <a16:creationId xmlns:a16="http://schemas.microsoft.com/office/drawing/2014/main" id="{86D365F7-857C-CF14-7B89-4F81631423E5}"/>
                  </a:ext>
                </a:extLst>
              </p:cNvPr>
              <p:cNvSpPr>
                <a:spLocks noGrp="1" noRot="1" noChangeAspect="1" noMove="1" noResize="1" noEditPoints="1" noAdjustHandles="1" noChangeArrowheads="1" noChangeShapeType="1" noTextEdit="1"/>
              </p:cNvSpPr>
              <p:nvPr>
                <p:ph idx="1"/>
              </p:nvPr>
            </p:nvSpPr>
            <p:spPr>
              <a:blipFill>
                <a:blip r:embed="rId2"/>
                <a:stretch>
                  <a:fillRect l="-1281" t="-3169"/>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2ABB9D8C-6784-5F96-BF85-40936548F4B8}"/>
              </a:ext>
            </a:extLst>
          </p:cNvPr>
          <p:cNvSpPr>
            <a:spLocks noGrp="1"/>
          </p:cNvSpPr>
          <p:nvPr>
            <p:ph type="sldNum" sz="quarter" idx="12"/>
          </p:nvPr>
        </p:nvSpPr>
        <p:spPr/>
        <p:txBody>
          <a:bodyPr/>
          <a:lstStyle/>
          <a:p>
            <a:fld id="{1F57BF9A-7B35-9447-9112-EAE7E91B4E99}" type="slidenum">
              <a:rPr lang="en-US" smtClean="0"/>
              <a:t>30</a:t>
            </a:fld>
            <a:endParaRPr lang="en-US"/>
          </a:p>
        </p:txBody>
      </p:sp>
    </p:spTree>
    <p:extLst>
      <p:ext uri="{BB962C8B-B14F-4D97-AF65-F5344CB8AC3E}">
        <p14:creationId xmlns:p14="http://schemas.microsoft.com/office/powerpoint/2010/main" val="976032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20C23-977C-5F31-06A5-600C79B770E9}"/>
              </a:ext>
            </a:extLst>
          </p:cNvPr>
          <p:cNvSpPr>
            <a:spLocks noGrp="1"/>
          </p:cNvSpPr>
          <p:nvPr>
            <p:ph type="title"/>
          </p:nvPr>
        </p:nvSpPr>
        <p:spPr/>
        <p:txBody>
          <a:bodyPr/>
          <a:lstStyle/>
          <a:p>
            <a:r>
              <a:rPr lang="en-US" dirty="0"/>
              <a:t>Straight Line vs. Circular Motion</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D6D3DC-E51E-B27D-4391-523BD3ECFB01}"/>
                  </a:ext>
                </a:extLst>
              </p:cNvPr>
              <p:cNvSpPr>
                <a:spLocks noGrp="1"/>
              </p:cNvSpPr>
              <p:nvPr>
                <p:ph idx="1"/>
              </p:nvPr>
            </p:nvSpPr>
            <p:spPr>
              <a:xfrm>
                <a:off x="622737" y="1237592"/>
                <a:ext cx="10949153" cy="5261637"/>
              </a:xfrm>
            </p:spPr>
            <p:txBody>
              <a:bodyPr>
                <a:normAutofit fontScale="62500" lnSpcReduction="20000"/>
              </a:bodyPr>
              <a:lstStyle/>
              <a:p>
                <a:r>
                  <a:rPr lang="en-US" sz="3300" dirty="0"/>
                  <a:t>Straight line motion (with </a:t>
                </a:r>
                <a:r>
                  <a:rPr lang="en-US" dirty="0"/>
                  <a:t>steering angle </a:t>
                </a:r>
                <a14:m>
                  <m:oMath xmlns:m="http://schemas.openxmlformats.org/officeDocument/2006/math">
                    <m:r>
                      <a:rPr lang="en-US" i="1">
                        <a:latin typeface="Cambria Math" panose="02040503050406030204" pitchFamily="18" charset="0"/>
                      </a:rPr>
                      <m:t>𝛿</m:t>
                    </m:r>
                    <m:r>
                      <a:rPr lang="en-US" b="0" i="1" smtClean="0">
                        <a:latin typeface="Cambria Math" panose="02040503050406030204" pitchFamily="18" charset="0"/>
                      </a:rPr>
                      <m:t>=0</m:t>
                    </m:r>
                  </m:oMath>
                </a14:m>
                <a:r>
                  <a:rPr lang="en-US" dirty="0"/>
                  <a:t>) is a special case of circular motion with radius </a:t>
                </a:r>
                <a14:m>
                  <m:oMath xmlns:m="http://schemas.openxmlformats.org/officeDocument/2006/math">
                    <m:r>
                      <a:rPr lang="en-US" i="1">
                        <a:latin typeface="Cambria Math" panose="02040503050406030204" pitchFamily="18" charset="0"/>
                      </a:rPr>
                      <m:t>∞</m:t>
                    </m:r>
                  </m:oMath>
                </a14:m>
                <a:r>
                  <a:rPr lang="en-US" sz="3300" dirty="0"/>
                  <a:t>. </a:t>
                </a:r>
              </a:p>
              <a:p>
                <a:pPr lvl="1"/>
                <a14:m>
                  <m:oMath xmlns:m="http://schemas.openxmlformats.org/officeDocument/2006/math">
                    <m:r>
                      <a:rPr lang="en-US" sz="3200">
                        <a:latin typeface="Cambria Math" panose="02040503050406030204" pitchFamily="18" charset="0"/>
                      </a:rPr>
                      <m:t>𝛿</m:t>
                    </m:r>
                    <m:r>
                      <a:rPr lang="en-US" sz="3200" i="1">
                        <a:latin typeface="Cambria Math" panose="02040503050406030204" pitchFamily="18" charset="0"/>
                      </a:rPr>
                      <m:t>→0⇒</m:t>
                    </m:r>
                    <m:r>
                      <a:rPr lang="en-US" sz="3200" b="0" i="1" smtClean="0">
                        <a:latin typeface="Cambria Math" panose="02040503050406030204" pitchFamily="18" charset="0"/>
                      </a:rPr>
                      <m:t>𝑅</m:t>
                    </m:r>
                    <m:r>
                      <a:rPr lang="en-US" sz="3200" i="1" dirty="0">
                        <a:latin typeface="Cambria Math" panose="02040503050406030204" pitchFamily="18" charset="0"/>
                      </a:rPr>
                      <m:t>=</m:t>
                    </m:r>
                    <m:f>
                      <m:fPr>
                        <m:ctrlPr>
                          <a:rPr lang="en-US" sz="3200" b="0" i="1" dirty="0" smtClean="0">
                            <a:latin typeface="Cambria Math" panose="02040503050406030204" pitchFamily="18" charset="0"/>
                          </a:rPr>
                        </m:ctrlPr>
                      </m:fPr>
                      <m:num>
                        <m:r>
                          <a:rPr lang="en-US" sz="3200" b="0" i="1" dirty="0" smtClean="0">
                            <a:latin typeface="Cambria Math" panose="02040503050406030204" pitchFamily="18" charset="0"/>
                          </a:rPr>
                          <m:t>𝐿</m:t>
                        </m:r>
                      </m:num>
                      <m:den>
                        <m:func>
                          <m:funcPr>
                            <m:ctrlPr>
                              <a:rPr lang="en-US" sz="3200" dirty="0">
                                <a:latin typeface="Cambria Math" panose="02040503050406030204" pitchFamily="18" charset="0"/>
                              </a:rPr>
                            </m:ctrlPr>
                          </m:funcPr>
                          <m:fName>
                            <m:r>
                              <m:rPr>
                                <m:sty m:val="p"/>
                              </m:rPr>
                              <a:rPr lang="en-US" sz="3200" dirty="0">
                                <a:latin typeface="Cambria Math" panose="02040503050406030204" pitchFamily="18" charset="0"/>
                              </a:rPr>
                              <m:t>tan</m:t>
                            </m:r>
                          </m:fName>
                          <m:e>
                            <m:r>
                              <a:rPr lang="en-US" sz="3200" i="1" dirty="0">
                                <a:latin typeface="Cambria Math" panose="02040503050406030204" pitchFamily="18" charset="0"/>
                              </a:rPr>
                              <m:t>𝛿</m:t>
                            </m:r>
                          </m:e>
                        </m:func>
                      </m:den>
                    </m:f>
                    <m:r>
                      <a:rPr lang="en-US" sz="3200" i="1">
                        <a:latin typeface="Cambria Math" panose="02040503050406030204" pitchFamily="18" charset="0"/>
                      </a:rPr>
                      <m:t>→∞</m:t>
                    </m:r>
                    <m:r>
                      <a:rPr lang="en-US" sz="3200" b="0" i="1" smtClean="0">
                        <a:latin typeface="Cambria Math" panose="02040503050406030204" pitchFamily="18" charset="0"/>
                      </a:rPr>
                      <m:t>,</m:t>
                    </m:r>
                    <m:acc>
                      <m:accPr>
                        <m:chr m:val="̇"/>
                        <m:ctrlPr>
                          <a:rPr lang="en-US" sz="3200" i="1">
                            <a:latin typeface="Cambria Math" panose="02040503050406030204" pitchFamily="18" charset="0"/>
                          </a:rPr>
                        </m:ctrlPr>
                      </m:accPr>
                      <m:e>
                        <m:r>
                          <a:rPr lang="en-US" sz="3200" i="1">
                            <a:latin typeface="Cambria Math" panose="02040503050406030204" pitchFamily="18" charset="0"/>
                          </a:rPr>
                          <m:t>𝜃</m:t>
                        </m:r>
                      </m:e>
                    </m:acc>
                    <m:r>
                      <a:rPr lang="en-US" sz="3200" i="1" dirty="0">
                        <a:latin typeface="Cambria Math" panose="02040503050406030204" pitchFamily="18" charset="0"/>
                      </a:rPr>
                      <m:t>=</m:t>
                    </m:r>
                    <m:f>
                      <m:fPr>
                        <m:ctrlPr>
                          <a:rPr lang="en-US" sz="3200" i="1" dirty="0">
                            <a:latin typeface="Cambria Math" panose="02040503050406030204" pitchFamily="18" charset="0"/>
                          </a:rPr>
                        </m:ctrlPr>
                      </m:fPr>
                      <m:num>
                        <m:r>
                          <a:rPr lang="en-US" sz="3200" i="1" dirty="0">
                            <a:latin typeface="Cambria Math" panose="02040503050406030204" pitchFamily="18" charset="0"/>
                          </a:rPr>
                          <m:t>𝑣</m:t>
                        </m:r>
                      </m:num>
                      <m:den>
                        <m:r>
                          <a:rPr lang="en-US" sz="3200" i="1" dirty="0">
                            <a:latin typeface="Cambria Math" panose="02040503050406030204" pitchFamily="18" charset="0"/>
                          </a:rPr>
                          <m:t>𝑅</m:t>
                        </m:r>
                      </m:den>
                    </m:f>
                    <m:r>
                      <a:rPr lang="en-US" i="1">
                        <a:latin typeface="Cambria Math" panose="02040503050406030204" pitchFamily="18" charset="0"/>
                      </a:rPr>
                      <m:t>→0</m:t>
                    </m:r>
                  </m:oMath>
                </a14:m>
                <a:r>
                  <a:rPr lang="en-US" sz="2900" dirty="0"/>
                  <a:t> (small steering angle </a:t>
                </a:r>
                <a14:m>
                  <m:oMath xmlns:m="http://schemas.openxmlformats.org/officeDocument/2006/math">
                    <m:r>
                      <a:rPr lang="en-US">
                        <a:latin typeface="Cambria Math" panose="02040503050406030204" pitchFamily="18" charset="0"/>
                      </a:rPr>
                      <m:t>𝛿</m:t>
                    </m:r>
                  </m:oMath>
                </a14:m>
                <a:r>
                  <a:rPr lang="en-US" sz="2900" dirty="0"/>
                  <a:t> leads to slow angular velocity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𝜃</m:t>
                        </m:r>
                      </m:e>
                    </m:acc>
                  </m:oMath>
                </a14:m>
                <a:r>
                  <a:rPr lang="en-US" sz="2900" dirty="0"/>
                  <a:t>.)</a:t>
                </a:r>
              </a:p>
              <a:p>
                <a:pPr lvl="1"/>
                <a:r>
                  <a:rPr lang="en-US" sz="3200" dirty="0"/>
                  <a:t>We use this special case to improve computational efficiency for small </a:t>
                </a:r>
                <a14:m>
                  <m:oMath xmlns:m="http://schemas.openxmlformats.org/officeDocument/2006/math">
                    <m:r>
                      <a:rPr lang="en-US" sz="3200">
                        <a:latin typeface="Cambria Math" panose="02040503050406030204" pitchFamily="18" charset="0"/>
                      </a:rPr>
                      <m:t>𝛿</m:t>
                    </m:r>
                    <m:r>
                      <a:rPr lang="en-US" sz="3200" b="0" i="0" smtClean="0">
                        <a:latin typeface="Cambria Math" panose="02040503050406030204" pitchFamily="18" charset="0"/>
                      </a:rPr>
                      <m:t>,</m:t>
                    </m:r>
                    <m:acc>
                      <m:accPr>
                        <m:chr m:val="̇"/>
                        <m:ctrlPr>
                          <a:rPr lang="en-US" sz="3200" i="1">
                            <a:latin typeface="Cambria Math" panose="02040503050406030204" pitchFamily="18" charset="0"/>
                          </a:rPr>
                        </m:ctrlPr>
                      </m:accPr>
                      <m:e>
                        <m:r>
                          <a:rPr lang="en-US" sz="3200" i="1">
                            <a:latin typeface="Cambria Math" panose="02040503050406030204" pitchFamily="18" charset="0"/>
                          </a:rPr>
                          <m:t>𝜃</m:t>
                        </m:r>
                      </m:e>
                    </m:acc>
                  </m:oMath>
                </a14:m>
                <a:r>
                  <a:rPr lang="en-US" sz="3200" dirty="0"/>
                  <a:t>, and avoid division by 0. </a:t>
                </a:r>
                <a:endParaRPr lang="en-US" sz="2900" dirty="0"/>
              </a:p>
              <a:p>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𝑑𝑡</m:t>
                    </m:r>
                    <m:r>
                      <a:rPr lang="en-US" b="0" i="1" smtClean="0">
                        <a:latin typeface="Cambria Math" panose="02040503050406030204" pitchFamily="18" charset="0"/>
                      </a:rPr>
                      <m:t>)=</m:t>
                    </m:r>
                    <m:r>
                      <a:rPr lang="en-US" i="1">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m:t>
                    </m:r>
                    <m:r>
                      <a:rPr lang="en-US" i="1">
                        <a:latin typeface="Cambria Math" panose="02040503050406030204" pitchFamily="18" charset="0"/>
                      </a:rPr>
                      <m:t>𝑅</m:t>
                    </m:r>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𝜃</m:t>
                        </m:r>
                      </m:e>
                    </m:func>
                    <m:r>
                      <a:rPr lang="en-US" i="1">
                        <a:latin typeface="Cambria Math" panose="02040503050406030204" pitchFamily="18" charset="0"/>
                      </a:rPr>
                      <m:t>+</m:t>
                    </m:r>
                    <m:r>
                      <a:rPr lang="en-US" i="1">
                        <a:latin typeface="Cambria Math" panose="02040503050406030204" pitchFamily="18" charset="0"/>
                      </a:rPr>
                      <m:t>𝑅</m:t>
                    </m:r>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m:t>
                        </m:r>
                        <m:r>
                          <a:rPr lang="en-US" i="1">
                            <a:latin typeface="Cambria Math" panose="02040503050406030204" pitchFamily="18" charset="0"/>
                          </a:rPr>
                          <m:t>𝜃</m:t>
                        </m:r>
                      </m:e>
                    </m:fun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b="0" i="1" smtClean="0">
                        <a:latin typeface="Cambria Math" panose="02040503050406030204" pitchFamily="18" charset="0"/>
                      </a:rPr>
                      <m:t>𝑑𝑡</m:t>
                    </m:r>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𝑅</m:t>
                    </m:r>
                    <m:r>
                      <a:rPr lang="en-US" i="1">
                        <a:latin typeface="Cambria Math" panose="02040503050406030204" pitchFamily="18" charset="0"/>
                      </a:rPr>
                      <m:t>(</m:t>
                    </m:r>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m:t>
                        </m:r>
                        <m:r>
                          <a:rPr lang="en-US" i="1">
                            <a:latin typeface="Cambria Math" panose="02040503050406030204" pitchFamily="18" charset="0"/>
                          </a:rPr>
                          <m:t>𝜃</m:t>
                        </m:r>
                      </m:e>
                    </m:fun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b="0" i="1" smtClean="0">
                        <a:latin typeface="Cambria Math" panose="02040503050406030204" pitchFamily="18" charset="0"/>
                      </a:rPr>
                      <m:t>𝑑𝑡</m:t>
                    </m:r>
                    <m:r>
                      <a:rPr lang="en-US" i="1">
                        <a:latin typeface="Cambria Math" panose="02040503050406030204" pitchFamily="18" charset="0"/>
                      </a:rPr>
                      <m:t>)−</m:t>
                    </m:r>
                    <m:r>
                      <m:rPr>
                        <m:sty m:val="p"/>
                      </m:rPr>
                      <a:rPr lang="en-US">
                        <a:latin typeface="Cambria Math" panose="02040503050406030204" pitchFamily="18" charset="0"/>
                      </a:rPr>
                      <m:t>sin</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r>
                      <a:rPr lang="en-US" i="1">
                        <a:latin typeface="Cambria Math" panose="02040503050406030204" pitchFamily="18" charset="0"/>
                      </a:rPr>
                      <m:t>𝑥</m:t>
                    </m:r>
                    <m:r>
                      <a:rPr lang="en-US" i="1">
                        <a:latin typeface="Cambria Math" panose="02040503050406030204" pitchFamily="18" charset="0"/>
                      </a:rPr>
                      <m:t>+</m:t>
                    </m:r>
                    <m:f>
                      <m:fPr>
                        <m:ctrlPr>
                          <a:rPr lang="en-US" i="1" dirty="0">
                            <a:latin typeface="Cambria Math" panose="02040503050406030204" pitchFamily="18" charset="0"/>
                          </a:rPr>
                        </m:ctrlPr>
                      </m:fPr>
                      <m:num>
                        <m:r>
                          <a:rPr lang="en-US" i="1" dirty="0">
                            <a:latin typeface="Cambria Math" panose="02040503050406030204" pitchFamily="18" charset="0"/>
                          </a:rPr>
                          <m:t>𝑣</m:t>
                        </m:r>
                      </m:num>
                      <m:den>
                        <m:acc>
                          <m:accPr>
                            <m:chr m:val="̇"/>
                            <m:ctrlPr>
                              <a:rPr lang="en-US" i="1" dirty="0">
                                <a:latin typeface="Cambria Math" panose="02040503050406030204" pitchFamily="18" charset="0"/>
                              </a:rPr>
                            </m:ctrlPr>
                          </m:accPr>
                          <m:e>
                            <m:r>
                              <a:rPr lang="en-US" i="1" dirty="0">
                                <a:latin typeface="Cambria Math" panose="02040503050406030204" pitchFamily="18" charset="0"/>
                              </a:rPr>
                              <m:t>𝜃</m:t>
                            </m:r>
                          </m:e>
                        </m:acc>
                      </m:den>
                    </m:f>
                    <m:r>
                      <a:rPr lang="en-US" i="1">
                        <a:latin typeface="Cambria Math" panose="02040503050406030204" pitchFamily="18" charset="0"/>
                      </a:rPr>
                      <m:t>∗</m:t>
                    </m:r>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b="0" i="1" smtClean="0">
                        <a:latin typeface="Cambria Math" panose="02040503050406030204" pitchFamily="18" charset="0"/>
                      </a:rPr>
                      <m:t>𝑑𝑡</m:t>
                    </m:r>
                    <m:r>
                      <a:rPr lang="en-US" i="1">
                        <a:latin typeface="Cambria Math" panose="02040503050406030204" pitchFamily="18" charset="0"/>
                      </a:rPr>
                      <m:t>=</m:t>
                    </m:r>
                    <m:r>
                      <a:rPr lang="en-US" b="0" i="1" smtClean="0">
                        <a:latin typeface="Cambria Math" panose="02040503050406030204" pitchFamily="18" charset="0"/>
                      </a:rPr>
                      <m:t> </m:t>
                    </m:r>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𝑣𝑑𝑡</m:t>
                    </m:r>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r>
                          <a:rPr lang="en-US" i="1">
                            <a:latin typeface="Cambria Math" panose="02040503050406030204" pitchFamily="18" charset="0"/>
                          </a:rPr>
                          <m:t>𝜃</m:t>
                        </m:r>
                      </m:e>
                    </m:func>
                  </m:oMath>
                </a14:m>
                <a:endParaRPr lang="en-US" i="1" dirty="0">
                  <a:latin typeface="Cambria Math" panose="02040503050406030204" pitchFamily="18" charset="0"/>
                </a:endParaRPr>
              </a:p>
              <a:p>
                <a:pPr lvl="1"/>
                <a14:m>
                  <m:oMath xmlns:m="http://schemas.openxmlformats.org/officeDocument/2006/math">
                    <m:func>
                      <m:funcPr>
                        <m:ctrlPr>
                          <a:rPr lang="en-US" sz="3300">
                            <a:latin typeface="Cambria Math" panose="02040503050406030204" pitchFamily="18" charset="0"/>
                          </a:rPr>
                        </m:ctrlPr>
                      </m:funcPr>
                      <m:fName>
                        <m:r>
                          <m:rPr>
                            <m:sty m:val="p"/>
                          </m:rPr>
                          <a:rPr lang="en-US" sz="3300">
                            <a:latin typeface="Cambria Math" panose="02040503050406030204" pitchFamily="18" charset="0"/>
                          </a:rPr>
                          <m:t>sin</m:t>
                        </m:r>
                      </m:fName>
                      <m:e>
                        <m:r>
                          <a:rPr lang="en-US" sz="3300">
                            <a:latin typeface="Cambria Math" panose="02040503050406030204" pitchFamily="18" charset="0"/>
                          </a:rPr>
                          <m:t>(</m:t>
                        </m:r>
                        <m:r>
                          <a:rPr lang="en-US" sz="3300">
                            <a:latin typeface="Cambria Math" panose="02040503050406030204" pitchFamily="18" charset="0"/>
                          </a:rPr>
                          <m:t>𝜃</m:t>
                        </m:r>
                      </m:e>
                    </m:func>
                    <m:r>
                      <a:rPr lang="en-US" sz="3300">
                        <a:latin typeface="Cambria Math" panose="02040503050406030204" pitchFamily="18" charset="0"/>
                      </a:rPr>
                      <m:t>+</m:t>
                    </m:r>
                    <m:acc>
                      <m:accPr>
                        <m:chr m:val="̇"/>
                        <m:ctrlPr>
                          <a:rPr lang="en-US" sz="3300">
                            <a:latin typeface="Cambria Math" panose="02040503050406030204" pitchFamily="18" charset="0"/>
                          </a:rPr>
                        </m:ctrlPr>
                      </m:accPr>
                      <m:e>
                        <m:r>
                          <a:rPr lang="en-US" sz="3300">
                            <a:latin typeface="Cambria Math" panose="02040503050406030204" pitchFamily="18" charset="0"/>
                          </a:rPr>
                          <m:t>𝜃</m:t>
                        </m:r>
                      </m:e>
                    </m:acc>
                    <m:r>
                      <a:rPr lang="en-US" sz="3300" b="0" i="1" smtClean="0">
                        <a:latin typeface="Cambria Math" panose="02040503050406030204" pitchFamily="18" charset="0"/>
                      </a:rPr>
                      <m:t>𝑑𝑡</m:t>
                    </m:r>
                    <m:r>
                      <a:rPr lang="en-US" sz="3300">
                        <a:latin typeface="Cambria Math" panose="02040503050406030204" pitchFamily="18" charset="0"/>
                      </a:rPr>
                      <m:t>)−</m:t>
                    </m:r>
                    <m:func>
                      <m:funcPr>
                        <m:ctrlPr>
                          <a:rPr lang="en-US" sz="3300">
                            <a:latin typeface="Cambria Math" panose="02040503050406030204" pitchFamily="18" charset="0"/>
                          </a:rPr>
                        </m:ctrlPr>
                      </m:funcPr>
                      <m:fName>
                        <m:r>
                          <m:rPr>
                            <m:sty m:val="p"/>
                          </m:rPr>
                          <a:rPr lang="en-US" sz="3300">
                            <a:latin typeface="Cambria Math" panose="02040503050406030204" pitchFamily="18" charset="0"/>
                          </a:rPr>
                          <m:t>sin</m:t>
                        </m:r>
                      </m:fName>
                      <m:e>
                        <m:r>
                          <a:rPr lang="en-US" sz="3300">
                            <a:latin typeface="Cambria Math" panose="02040503050406030204" pitchFamily="18" charset="0"/>
                          </a:rPr>
                          <m:t>𝜃</m:t>
                        </m:r>
                      </m:e>
                    </m:func>
                    <m:r>
                      <a:rPr lang="en-US" sz="3300" b="0" i="1" smtClean="0">
                        <a:latin typeface="Cambria Math" panose="02040503050406030204" pitchFamily="18" charset="0"/>
                      </a:rPr>
                      <m:t>≈</m:t>
                    </m:r>
                    <m:f>
                      <m:fPr>
                        <m:ctrlPr>
                          <a:rPr lang="en-US" sz="3300" i="1">
                            <a:latin typeface="Cambria Math" panose="02040503050406030204" pitchFamily="18" charset="0"/>
                          </a:rPr>
                        </m:ctrlPr>
                      </m:fPr>
                      <m:num>
                        <m:r>
                          <a:rPr lang="en-US" sz="3300" i="1">
                            <a:latin typeface="Cambria Math" panose="02040503050406030204" pitchFamily="18" charset="0"/>
                          </a:rPr>
                          <m:t>𝑑</m:t>
                        </m:r>
                      </m:num>
                      <m:den>
                        <m:r>
                          <a:rPr lang="en-US" sz="3300" i="1">
                            <a:latin typeface="Cambria Math" panose="02040503050406030204" pitchFamily="18" charset="0"/>
                          </a:rPr>
                          <m:t>𝑑𝑡</m:t>
                        </m:r>
                      </m:den>
                    </m:f>
                    <m:func>
                      <m:funcPr>
                        <m:ctrlPr>
                          <a:rPr lang="en-US" sz="3300">
                            <a:latin typeface="Cambria Math" panose="02040503050406030204" pitchFamily="18" charset="0"/>
                          </a:rPr>
                        </m:ctrlPr>
                      </m:funcPr>
                      <m:fName>
                        <m:r>
                          <m:rPr>
                            <m:sty m:val="p"/>
                          </m:rPr>
                          <a:rPr lang="en-US" sz="3300">
                            <a:latin typeface="Cambria Math" panose="02040503050406030204" pitchFamily="18" charset="0"/>
                          </a:rPr>
                          <m:t>sin</m:t>
                        </m:r>
                      </m:fName>
                      <m:e>
                        <m:r>
                          <a:rPr lang="en-US" sz="3300">
                            <a:latin typeface="Cambria Math" panose="02040503050406030204" pitchFamily="18" charset="0"/>
                          </a:rPr>
                          <m:t>𝜃</m:t>
                        </m:r>
                      </m:e>
                    </m:func>
                    <m:r>
                      <a:rPr lang="en-US" sz="3300" i="1">
                        <a:latin typeface="Cambria Math" panose="02040503050406030204" pitchFamily="18" charset="0"/>
                      </a:rPr>
                      <m:t>∗</m:t>
                    </m:r>
                    <m:acc>
                      <m:accPr>
                        <m:chr m:val="̇"/>
                        <m:ctrlPr>
                          <a:rPr lang="en-US" sz="3300" i="1">
                            <a:latin typeface="Cambria Math" panose="02040503050406030204" pitchFamily="18" charset="0"/>
                          </a:rPr>
                        </m:ctrlPr>
                      </m:accPr>
                      <m:e>
                        <m:r>
                          <a:rPr lang="en-US" sz="3300" i="1">
                            <a:latin typeface="Cambria Math" panose="02040503050406030204" pitchFamily="18" charset="0"/>
                          </a:rPr>
                          <m:t>𝜃</m:t>
                        </m:r>
                      </m:e>
                    </m:acc>
                    <m:r>
                      <a:rPr lang="en-US" sz="3300" b="0" i="1" smtClean="0">
                        <a:latin typeface="Cambria Math" panose="02040503050406030204" pitchFamily="18" charset="0"/>
                      </a:rPr>
                      <m:t>𝑑𝑡</m:t>
                    </m:r>
                    <m:r>
                      <a:rPr lang="en-US" sz="3300" i="1">
                        <a:latin typeface="Cambria Math" panose="02040503050406030204" pitchFamily="18" charset="0"/>
                      </a:rPr>
                      <m:t>=</m:t>
                    </m:r>
                    <m:func>
                      <m:funcPr>
                        <m:ctrlPr>
                          <a:rPr lang="en-US" sz="3300">
                            <a:latin typeface="Cambria Math" panose="02040503050406030204" pitchFamily="18" charset="0"/>
                          </a:rPr>
                        </m:ctrlPr>
                      </m:funcPr>
                      <m:fName>
                        <m:r>
                          <m:rPr>
                            <m:sty m:val="p"/>
                          </m:rPr>
                          <a:rPr lang="en-US" sz="3300">
                            <a:latin typeface="Cambria Math" panose="02040503050406030204" pitchFamily="18" charset="0"/>
                          </a:rPr>
                          <m:t>cos</m:t>
                        </m:r>
                      </m:fName>
                      <m:e>
                        <m:r>
                          <a:rPr lang="en-US" sz="3300">
                            <a:latin typeface="Cambria Math" panose="02040503050406030204" pitchFamily="18" charset="0"/>
                          </a:rPr>
                          <m:t>𝜃</m:t>
                        </m:r>
                      </m:e>
                    </m:func>
                    <m:r>
                      <a:rPr lang="en-US" sz="3300">
                        <a:latin typeface="Cambria Math" panose="02040503050406030204" pitchFamily="18" charset="0"/>
                      </a:rPr>
                      <m:t>∗</m:t>
                    </m:r>
                    <m:acc>
                      <m:accPr>
                        <m:chr m:val="̇"/>
                        <m:ctrlPr>
                          <a:rPr lang="en-US" sz="3300">
                            <a:latin typeface="Cambria Math" panose="02040503050406030204" pitchFamily="18" charset="0"/>
                          </a:rPr>
                        </m:ctrlPr>
                      </m:accPr>
                      <m:e>
                        <m:r>
                          <a:rPr lang="en-US" sz="3300">
                            <a:latin typeface="Cambria Math" panose="02040503050406030204" pitchFamily="18" charset="0"/>
                          </a:rPr>
                          <m:t>𝜃</m:t>
                        </m:r>
                      </m:e>
                    </m:acc>
                    <m:r>
                      <a:rPr lang="en-US" sz="3300" b="0" i="1" smtClean="0">
                        <a:latin typeface="Cambria Math" panose="02040503050406030204" pitchFamily="18" charset="0"/>
                      </a:rPr>
                      <m:t>𝑑𝑡</m:t>
                    </m:r>
                  </m:oMath>
                </a14:m>
                <a:r>
                  <a:rPr lang="en-US" sz="3300" dirty="0"/>
                  <a:t>, for small </a:t>
                </a:r>
                <a14:m>
                  <m:oMath xmlns:m="http://schemas.openxmlformats.org/officeDocument/2006/math">
                    <m:acc>
                      <m:accPr>
                        <m:chr m:val="̇"/>
                        <m:ctrlPr>
                          <a:rPr lang="en-US" sz="3300">
                            <a:latin typeface="Cambria Math" panose="02040503050406030204" pitchFamily="18" charset="0"/>
                          </a:rPr>
                        </m:ctrlPr>
                      </m:accPr>
                      <m:e>
                        <m:r>
                          <a:rPr lang="en-US" sz="3300">
                            <a:latin typeface="Cambria Math" panose="02040503050406030204" pitchFamily="18" charset="0"/>
                          </a:rPr>
                          <m:t>𝜃</m:t>
                        </m:r>
                      </m:e>
                    </m:acc>
                    <m:r>
                      <a:rPr lang="en-US" sz="3300" i="1">
                        <a:latin typeface="Cambria Math" panose="02040503050406030204" pitchFamily="18" charset="0"/>
                      </a:rPr>
                      <m:t>𝑑𝑡</m:t>
                    </m:r>
                  </m:oMath>
                </a14:m>
                <a:r>
                  <a:rPr lang="en-US" sz="3300" dirty="0"/>
                  <a:t>.</a:t>
                </a:r>
              </a:p>
              <a:p>
                <a14:m>
                  <m:oMath xmlns:m="http://schemas.openxmlformats.org/officeDocument/2006/math">
                    <m:r>
                      <a:rPr lang="en-US" b="0" i="1" smtClean="0">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𝑑𝑡</m:t>
                        </m:r>
                      </m:e>
                    </m:d>
                    <m:r>
                      <a:rPr lang="en-US" i="1">
                        <a:latin typeface="Cambria Math" panose="02040503050406030204" pitchFamily="18" charset="0"/>
                      </a:rPr>
                      <m:t>=</m:t>
                    </m:r>
                    <m:r>
                      <a:rPr lang="en-US" b="0" i="1" smtClean="0">
                        <a:latin typeface="Cambria Math" panose="02040503050406030204" pitchFamily="18" charset="0"/>
                      </a:rPr>
                      <m:t>𝑦</m:t>
                    </m:r>
                    <m:d>
                      <m:dPr>
                        <m:ctrlPr>
                          <a:rPr lang="en-US" i="1">
                            <a:latin typeface="Cambria Math" panose="02040503050406030204" pitchFamily="18" charset="0"/>
                          </a:rPr>
                        </m:ctrlPr>
                      </m:dPr>
                      <m:e>
                        <m:r>
                          <a:rPr lang="en-US" i="1">
                            <a:latin typeface="Cambria Math" panose="02040503050406030204" pitchFamily="18" charset="0"/>
                          </a:rPr>
                          <m:t>𝑡</m:t>
                        </m:r>
                      </m:e>
                    </m:d>
                    <m:r>
                      <a:rPr lang="en-US" b="0" i="1" smtClean="0">
                        <a:latin typeface="Cambria Math" panose="02040503050406030204" pitchFamily="18" charset="0"/>
                      </a:rPr>
                      <m:t>+</m:t>
                    </m:r>
                    <m:r>
                      <a:rPr lang="en-US" i="1">
                        <a:latin typeface="Cambria Math" panose="02040503050406030204" pitchFamily="18" charset="0"/>
                      </a:rPr>
                      <m:t>𝑅</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i="1">
                            <a:latin typeface="Cambria Math" panose="02040503050406030204" pitchFamily="18" charset="0"/>
                          </a:rPr>
                          <m:t>𝜃</m:t>
                        </m:r>
                      </m:e>
                    </m:func>
                    <m:r>
                      <a:rPr lang="en-US" b="0" i="1" smtClean="0">
                        <a:latin typeface="Cambria Math" panose="02040503050406030204" pitchFamily="18" charset="0"/>
                      </a:rPr>
                      <m:t>−</m:t>
                    </m:r>
                    <m:r>
                      <a:rPr lang="en-US" i="1">
                        <a:latin typeface="Cambria Math" panose="02040503050406030204" pitchFamily="18" charset="0"/>
                      </a:rPr>
                      <m:t>𝑅</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i="1">
                            <a:latin typeface="Cambria Math" panose="02040503050406030204" pitchFamily="18" charset="0"/>
                          </a:rPr>
                          <m:t>(</m:t>
                        </m:r>
                        <m:r>
                          <a:rPr lang="en-US" i="1">
                            <a:latin typeface="Cambria Math" panose="02040503050406030204" pitchFamily="18" charset="0"/>
                          </a:rPr>
                          <m:t>𝜃</m:t>
                        </m:r>
                      </m:e>
                    </m:fun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a:latin typeface="Cambria Math" panose="02040503050406030204" pitchFamily="18" charset="0"/>
                      </a:rPr>
                      <m:t>𝑑𝑡</m:t>
                    </m:r>
                    <m:r>
                      <a:rPr lang="en-US" i="1">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i="1">
                        <a:latin typeface="Cambria Math" panose="02040503050406030204" pitchFamily="18" charset="0"/>
                      </a:rPr>
                      <m:t>𝑅</m:t>
                    </m:r>
                    <m:r>
                      <a:rPr lang="en-US" i="1">
                        <a:latin typeface="Cambria Math" panose="02040503050406030204" pitchFamily="18" charset="0"/>
                      </a:rPr>
                      <m:t>(</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i="1">
                            <a:latin typeface="Cambria Math" panose="02040503050406030204" pitchFamily="18" charset="0"/>
                          </a:rPr>
                          <m:t>(</m:t>
                        </m:r>
                        <m:r>
                          <a:rPr lang="en-US" i="1">
                            <a:latin typeface="Cambria Math" panose="02040503050406030204" pitchFamily="18" charset="0"/>
                          </a:rPr>
                          <m:t>𝜃</m:t>
                        </m:r>
                      </m:e>
                    </m:fun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a:latin typeface="Cambria Math" panose="02040503050406030204" pitchFamily="18" charset="0"/>
                      </a:rPr>
                      <m:t>𝑑𝑡</m:t>
                    </m:r>
                    <m:r>
                      <a:rPr lang="en-US" i="1">
                        <a:latin typeface="Cambria Math" panose="02040503050406030204" pitchFamily="18" charset="0"/>
                      </a:rPr>
                      <m:t>)−</m:t>
                    </m:r>
                    <m:r>
                      <m:rPr>
                        <m:sty m:val="p"/>
                      </m:rPr>
                      <a:rPr lang="en-US" b="0" i="0" smtClean="0">
                        <a:latin typeface="Cambria Math" panose="02040503050406030204" pitchFamily="18" charset="0"/>
                      </a:rPr>
                      <m:t>cos</m:t>
                    </m:r>
                    <m:r>
                      <a:rPr lang="en-US" i="1">
                        <a:latin typeface="Cambria Math" panose="02040503050406030204" pitchFamily="18" charset="0"/>
                      </a:rPr>
                      <m:t>⁡</m:t>
                    </m:r>
                    <m:r>
                      <a:rPr lang="en-US" i="1">
                        <a:latin typeface="Cambria Math" panose="02040503050406030204" pitchFamily="18" charset="0"/>
                      </a:rPr>
                      <m:t>𝜃</m:t>
                    </m:r>
                    <m:r>
                      <a:rPr lang="en-US" i="1">
                        <a:latin typeface="Cambria Math" panose="02040503050406030204" pitchFamily="18" charset="0"/>
                      </a:rPr>
                      <m:t>)=</m:t>
                    </m:r>
                    <m:r>
                      <a:rPr lang="en-US" b="0" i="1" smtClean="0">
                        <a:latin typeface="Cambria Math" panose="02040503050406030204" pitchFamily="18" charset="0"/>
                      </a:rPr>
                      <m:t>𝑦</m:t>
                    </m:r>
                    <m:r>
                      <a:rPr lang="en-US" i="1">
                        <a:latin typeface="Cambria Math" panose="02040503050406030204" pitchFamily="18" charset="0"/>
                      </a:rPr>
                      <m:t>+</m:t>
                    </m:r>
                    <m:f>
                      <m:fPr>
                        <m:ctrlPr>
                          <a:rPr lang="en-US" i="1" dirty="0">
                            <a:latin typeface="Cambria Math" panose="02040503050406030204" pitchFamily="18" charset="0"/>
                          </a:rPr>
                        </m:ctrlPr>
                      </m:fPr>
                      <m:num>
                        <m:r>
                          <a:rPr lang="en-US" i="1" dirty="0">
                            <a:latin typeface="Cambria Math" panose="02040503050406030204" pitchFamily="18" charset="0"/>
                          </a:rPr>
                          <m:t>𝑣</m:t>
                        </m:r>
                      </m:num>
                      <m:den>
                        <m:acc>
                          <m:accPr>
                            <m:chr m:val="̇"/>
                            <m:ctrlPr>
                              <a:rPr lang="en-US" i="1" dirty="0">
                                <a:latin typeface="Cambria Math" panose="02040503050406030204" pitchFamily="18" charset="0"/>
                              </a:rPr>
                            </m:ctrlPr>
                          </m:accPr>
                          <m:e>
                            <m:r>
                              <a:rPr lang="en-US" i="1" dirty="0">
                                <a:latin typeface="Cambria Math" panose="02040503050406030204" pitchFamily="18" charset="0"/>
                              </a:rPr>
                              <m:t>𝜃</m:t>
                            </m:r>
                          </m:e>
                        </m:acc>
                      </m:den>
                    </m:f>
                    <m:r>
                      <a:rPr lang="en-US" i="1">
                        <a:latin typeface="Cambria Math" panose="02040503050406030204" pitchFamily="18" charset="0"/>
                      </a:rPr>
                      <m:t>∗</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i="1">
                            <a:latin typeface="Cambria Math" panose="02040503050406030204" pitchFamily="18" charset="0"/>
                          </a:rPr>
                          <m:t>𝜃</m:t>
                        </m:r>
                      </m:e>
                    </m:func>
                    <m:r>
                      <a:rPr lang="en-US" i="1">
                        <a:latin typeface="Cambria Math" panose="02040503050406030204" pitchFamily="18" charset="0"/>
                      </a:rPr>
                      <m:t>∗</m:t>
                    </m:r>
                    <m:acc>
                      <m:accPr>
                        <m:chr m:val="̇"/>
                        <m:ctrlPr>
                          <a:rPr lang="en-US" i="1">
                            <a:latin typeface="Cambria Math" panose="02040503050406030204" pitchFamily="18" charset="0"/>
                          </a:rPr>
                        </m:ctrlPr>
                      </m:accPr>
                      <m:e>
                        <m:r>
                          <a:rPr lang="en-US" i="1">
                            <a:latin typeface="Cambria Math" panose="02040503050406030204" pitchFamily="18" charset="0"/>
                          </a:rPr>
                          <m:t>𝜃</m:t>
                        </m:r>
                      </m:e>
                    </m:acc>
                    <m:r>
                      <a:rPr lang="en-US" i="1">
                        <a:latin typeface="Cambria Math" panose="02040503050406030204" pitchFamily="18" charset="0"/>
                      </a:rPr>
                      <m:t>𝑑𝑡</m:t>
                    </m:r>
                    <m:r>
                      <a:rPr lang="en-US" i="1">
                        <a:latin typeface="Cambria Math" panose="02040503050406030204" pitchFamily="18" charset="0"/>
                      </a:rPr>
                      <m:t>=</m:t>
                    </m:r>
                    <m:r>
                      <a:rPr lang="en-US" b="0" i="1" smtClean="0">
                        <a:latin typeface="Cambria Math" panose="02040503050406030204" pitchFamily="18" charset="0"/>
                      </a:rPr>
                      <m:t>𝑦</m:t>
                    </m:r>
                    <m:r>
                      <a:rPr lang="en-US" i="1">
                        <a:latin typeface="Cambria Math" panose="02040503050406030204" pitchFamily="18" charset="0"/>
                      </a:rPr>
                      <m:t>+</m:t>
                    </m:r>
                    <m:r>
                      <a:rPr lang="en-US" i="1">
                        <a:latin typeface="Cambria Math" panose="02040503050406030204" pitchFamily="18" charset="0"/>
                      </a:rPr>
                      <m:t>𝑣𝑑𝑡</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i="1">
                            <a:latin typeface="Cambria Math" panose="02040503050406030204" pitchFamily="18" charset="0"/>
                          </a:rPr>
                          <m:t>𝜃</m:t>
                        </m:r>
                      </m:e>
                    </m:func>
                  </m:oMath>
                </a14:m>
                <a:endParaRPr lang="en-US" i="1" dirty="0">
                  <a:latin typeface="Cambria Math" panose="02040503050406030204" pitchFamily="18" charset="0"/>
                </a:endParaRPr>
              </a:p>
              <a:p>
                <a:pPr lvl="1"/>
                <a14:m>
                  <m:oMath xmlns:m="http://schemas.openxmlformats.org/officeDocument/2006/math">
                    <m:func>
                      <m:funcPr>
                        <m:ctrlPr>
                          <a:rPr lang="en-US" sz="3300" b="0" i="0" smtClean="0">
                            <a:latin typeface="Cambria Math" panose="02040503050406030204" pitchFamily="18" charset="0"/>
                          </a:rPr>
                        </m:ctrlPr>
                      </m:funcPr>
                      <m:fName>
                        <m:r>
                          <m:rPr>
                            <m:sty m:val="p"/>
                          </m:rPr>
                          <a:rPr lang="en-US" sz="3300" b="0" i="0" smtClean="0">
                            <a:latin typeface="Cambria Math" panose="02040503050406030204" pitchFamily="18" charset="0"/>
                          </a:rPr>
                          <m:t>cos</m:t>
                        </m:r>
                      </m:fName>
                      <m:e>
                        <m:r>
                          <a:rPr lang="en-US" sz="3300">
                            <a:latin typeface="Cambria Math" panose="02040503050406030204" pitchFamily="18" charset="0"/>
                          </a:rPr>
                          <m:t>(</m:t>
                        </m:r>
                        <m:r>
                          <a:rPr lang="en-US" sz="3300">
                            <a:latin typeface="Cambria Math" panose="02040503050406030204" pitchFamily="18" charset="0"/>
                          </a:rPr>
                          <m:t>𝜃</m:t>
                        </m:r>
                      </m:e>
                    </m:func>
                    <m:r>
                      <a:rPr lang="en-US" sz="3300">
                        <a:latin typeface="Cambria Math" panose="02040503050406030204" pitchFamily="18" charset="0"/>
                      </a:rPr>
                      <m:t>+</m:t>
                    </m:r>
                    <m:acc>
                      <m:accPr>
                        <m:chr m:val="̇"/>
                        <m:ctrlPr>
                          <a:rPr lang="en-US" sz="3300">
                            <a:latin typeface="Cambria Math" panose="02040503050406030204" pitchFamily="18" charset="0"/>
                          </a:rPr>
                        </m:ctrlPr>
                      </m:accPr>
                      <m:e>
                        <m:r>
                          <a:rPr lang="en-US" sz="3300">
                            <a:latin typeface="Cambria Math" panose="02040503050406030204" pitchFamily="18" charset="0"/>
                          </a:rPr>
                          <m:t>𝜃</m:t>
                        </m:r>
                      </m:e>
                    </m:acc>
                    <m:r>
                      <a:rPr lang="en-US" sz="3300" i="1">
                        <a:latin typeface="Cambria Math" panose="02040503050406030204" pitchFamily="18" charset="0"/>
                      </a:rPr>
                      <m:t>𝑑𝑡</m:t>
                    </m:r>
                    <m:r>
                      <a:rPr lang="en-US" sz="3300">
                        <a:latin typeface="Cambria Math" panose="02040503050406030204" pitchFamily="18" charset="0"/>
                      </a:rPr>
                      <m:t>)−</m:t>
                    </m:r>
                    <m:func>
                      <m:funcPr>
                        <m:ctrlPr>
                          <a:rPr lang="en-US" sz="3300" b="0" i="0" smtClean="0">
                            <a:latin typeface="Cambria Math" panose="02040503050406030204" pitchFamily="18" charset="0"/>
                          </a:rPr>
                        </m:ctrlPr>
                      </m:funcPr>
                      <m:fName>
                        <m:r>
                          <m:rPr>
                            <m:sty m:val="p"/>
                          </m:rPr>
                          <a:rPr lang="en-US" sz="3300" b="0" i="0" smtClean="0">
                            <a:latin typeface="Cambria Math" panose="02040503050406030204" pitchFamily="18" charset="0"/>
                          </a:rPr>
                          <m:t>cos</m:t>
                        </m:r>
                      </m:fName>
                      <m:e>
                        <m:r>
                          <a:rPr lang="en-US" sz="3300">
                            <a:latin typeface="Cambria Math" panose="02040503050406030204" pitchFamily="18" charset="0"/>
                          </a:rPr>
                          <m:t>𝜃</m:t>
                        </m:r>
                      </m:e>
                    </m:func>
                    <m:r>
                      <a:rPr lang="en-US" sz="3300" i="1">
                        <a:latin typeface="Cambria Math" panose="02040503050406030204" pitchFamily="18" charset="0"/>
                      </a:rPr>
                      <m:t>≈</m:t>
                    </m:r>
                    <m:f>
                      <m:fPr>
                        <m:ctrlPr>
                          <a:rPr lang="en-US" sz="3300" i="1">
                            <a:latin typeface="Cambria Math" panose="02040503050406030204" pitchFamily="18" charset="0"/>
                          </a:rPr>
                        </m:ctrlPr>
                      </m:fPr>
                      <m:num>
                        <m:r>
                          <a:rPr lang="en-US" sz="3300" i="1">
                            <a:latin typeface="Cambria Math" panose="02040503050406030204" pitchFamily="18" charset="0"/>
                          </a:rPr>
                          <m:t>𝑑</m:t>
                        </m:r>
                      </m:num>
                      <m:den>
                        <m:r>
                          <a:rPr lang="en-US" sz="3300" i="1">
                            <a:latin typeface="Cambria Math" panose="02040503050406030204" pitchFamily="18" charset="0"/>
                          </a:rPr>
                          <m:t>𝑑𝑡</m:t>
                        </m:r>
                      </m:den>
                    </m:f>
                    <m:func>
                      <m:funcPr>
                        <m:ctrlPr>
                          <a:rPr lang="en-US" sz="3300" b="0" i="0" smtClean="0">
                            <a:latin typeface="Cambria Math" panose="02040503050406030204" pitchFamily="18" charset="0"/>
                          </a:rPr>
                        </m:ctrlPr>
                      </m:funcPr>
                      <m:fName>
                        <m:r>
                          <m:rPr>
                            <m:sty m:val="p"/>
                          </m:rPr>
                          <a:rPr lang="en-US" sz="3300" b="0" i="0" smtClean="0">
                            <a:latin typeface="Cambria Math" panose="02040503050406030204" pitchFamily="18" charset="0"/>
                          </a:rPr>
                          <m:t>cos</m:t>
                        </m:r>
                      </m:fName>
                      <m:e>
                        <m:r>
                          <a:rPr lang="en-US" sz="3300">
                            <a:latin typeface="Cambria Math" panose="02040503050406030204" pitchFamily="18" charset="0"/>
                          </a:rPr>
                          <m:t>𝜃</m:t>
                        </m:r>
                      </m:e>
                    </m:func>
                    <m:r>
                      <a:rPr lang="en-US" sz="3300" i="1">
                        <a:latin typeface="Cambria Math" panose="02040503050406030204" pitchFamily="18" charset="0"/>
                      </a:rPr>
                      <m:t>∗</m:t>
                    </m:r>
                    <m:acc>
                      <m:accPr>
                        <m:chr m:val="̇"/>
                        <m:ctrlPr>
                          <a:rPr lang="en-US" sz="3300" i="1">
                            <a:latin typeface="Cambria Math" panose="02040503050406030204" pitchFamily="18" charset="0"/>
                          </a:rPr>
                        </m:ctrlPr>
                      </m:accPr>
                      <m:e>
                        <m:r>
                          <a:rPr lang="en-US" sz="3300" i="1">
                            <a:latin typeface="Cambria Math" panose="02040503050406030204" pitchFamily="18" charset="0"/>
                          </a:rPr>
                          <m:t>𝜃</m:t>
                        </m:r>
                      </m:e>
                    </m:acc>
                    <m:r>
                      <a:rPr lang="en-US" sz="3300" i="1">
                        <a:latin typeface="Cambria Math" panose="02040503050406030204" pitchFamily="18" charset="0"/>
                      </a:rPr>
                      <m:t>𝑑𝑡</m:t>
                    </m:r>
                    <m:r>
                      <a:rPr lang="en-US" sz="3300" i="1">
                        <a:latin typeface="Cambria Math" panose="02040503050406030204" pitchFamily="18" charset="0"/>
                      </a:rPr>
                      <m:t>=−</m:t>
                    </m:r>
                    <m:func>
                      <m:funcPr>
                        <m:ctrlPr>
                          <a:rPr lang="en-US" sz="3300" b="0" i="0" smtClean="0">
                            <a:latin typeface="Cambria Math" panose="02040503050406030204" pitchFamily="18" charset="0"/>
                          </a:rPr>
                        </m:ctrlPr>
                      </m:funcPr>
                      <m:fName>
                        <m:r>
                          <m:rPr>
                            <m:sty m:val="p"/>
                          </m:rPr>
                          <a:rPr lang="en-US" sz="3300" b="0" i="0" smtClean="0">
                            <a:latin typeface="Cambria Math" panose="02040503050406030204" pitchFamily="18" charset="0"/>
                          </a:rPr>
                          <m:t>sin</m:t>
                        </m:r>
                      </m:fName>
                      <m:e>
                        <m:r>
                          <a:rPr lang="en-US" sz="3300">
                            <a:latin typeface="Cambria Math" panose="02040503050406030204" pitchFamily="18" charset="0"/>
                          </a:rPr>
                          <m:t>𝜃</m:t>
                        </m:r>
                      </m:e>
                    </m:func>
                    <m:r>
                      <a:rPr lang="en-US" sz="3300">
                        <a:latin typeface="Cambria Math" panose="02040503050406030204" pitchFamily="18" charset="0"/>
                      </a:rPr>
                      <m:t>∗</m:t>
                    </m:r>
                    <m:acc>
                      <m:accPr>
                        <m:chr m:val="̇"/>
                        <m:ctrlPr>
                          <a:rPr lang="en-US" sz="3300">
                            <a:latin typeface="Cambria Math" panose="02040503050406030204" pitchFamily="18" charset="0"/>
                          </a:rPr>
                        </m:ctrlPr>
                      </m:accPr>
                      <m:e>
                        <m:r>
                          <a:rPr lang="en-US" sz="3300">
                            <a:latin typeface="Cambria Math" panose="02040503050406030204" pitchFamily="18" charset="0"/>
                          </a:rPr>
                          <m:t>𝜃</m:t>
                        </m:r>
                      </m:e>
                    </m:acc>
                    <m:r>
                      <a:rPr lang="en-US" sz="3300" i="1">
                        <a:latin typeface="Cambria Math" panose="02040503050406030204" pitchFamily="18" charset="0"/>
                      </a:rPr>
                      <m:t>𝑑𝑡</m:t>
                    </m:r>
                  </m:oMath>
                </a14:m>
                <a:r>
                  <a:rPr lang="en-US" sz="3300" dirty="0"/>
                  <a:t>, for small </a:t>
                </a:r>
                <a14:m>
                  <m:oMath xmlns:m="http://schemas.openxmlformats.org/officeDocument/2006/math">
                    <m:acc>
                      <m:accPr>
                        <m:chr m:val="̇"/>
                        <m:ctrlPr>
                          <a:rPr lang="en-US" sz="3300">
                            <a:latin typeface="Cambria Math" panose="02040503050406030204" pitchFamily="18" charset="0"/>
                          </a:rPr>
                        </m:ctrlPr>
                      </m:accPr>
                      <m:e>
                        <m:r>
                          <a:rPr lang="en-US" sz="3300">
                            <a:latin typeface="Cambria Math" panose="02040503050406030204" pitchFamily="18" charset="0"/>
                          </a:rPr>
                          <m:t>𝜃</m:t>
                        </m:r>
                      </m:e>
                    </m:acc>
                    <m:r>
                      <a:rPr lang="en-US" sz="3300" i="1">
                        <a:latin typeface="Cambria Math" panose="02040503050406030204" pitchFamily="18" charset="0"/>
                      </a:rPr>
                      <m:t>𝑑𝑡</m:t>
                    </m:r>
                  </m:oMath>
                </a14:m>
                <a:r>
                  <a:rPr lang="en-US" sz="3300" dirty="0"/>
                  <a:t>.</a:t>
                </a:r>
              </a:p>
              <a:p>
                <a:r>
                  <a:rPr lang="en-US" dirty="0"/>
                  <a:t>Four special cases </a:t>
                </a:r>
                <a:r>
                  <a:rPr lang="en-US" altLang="zh-CN" dirty="0"/>
                  <a:t>of </a:t>
                </a:r>
                <a:r>
                  <a:rPr lang="en-US" dirty="0"/>
                  <a:t>straight line motion:</a:t>
                </a:r>
              </a:p>
              <a:p>
                <a:pPr lvl="1"/>
                <a14:m>
                  <m:oMath xmlns:m="http://schemas.openxmlformats.org/officeDocument/2006/math">
                    <m:r>
                      <a:rPr lang="en-US" sz="3300" i="1">
                        <a:latin typeface="Cambria Math" panose="02040503050406030204" pitchFamily="18" charset="0"/>
                      </a:rPr>
                      <m:t>𝜃</m:t>
                    </m:r>
                    <m:r>
                      <a:rPr lang="en-US" sz="3300" i="1">
                        <a:latin typeface="Cambria Math" panose="02040503050406030204" pitchFamily="18" charset="0"/>
                      </a:rPr>
                      <m:t>=0⇒</m:t>
                    </m:r>
                    <m:sSup>
                      <m:sSupPr>
                        <m:ctrlPr>
                          <a:rPr lang="en-US" sz="3300" i="1">
                            <a:latin typeface="Cambria Math" panose="02040503050406030204" pitchFamily="18" charset="0"/>
                          </a:rPr>
                        </m:ctrlPr>
                      </m:sSupPr>
                      <m:e>
                        <m:r>
                          <a:rPr lang="en-US" sz="3300" i="1">
                            <a:latin typeface="Cambria Math" panose="02040503050406030204" pitchFamily="18" charset="0"/>
                          </a:rPr>
                          <m:t>𝑥</m:t>
                        </m:r>
                      </m:e>
                      <m:sup>
                        <m:r>
                          <a:rPr lang="en-US" sz="3300" i="1">
                            <a:latin typeface="Cambria Math" panose="02040503050406030204" pitchFamily="18" charset="0"/>
                          </a:rPr>
                          <m:t>′</m:t>
                        </m:r>
                      </m:sup>
                    </m:sSup>
                    <m:r>
                      <a:rPr lang="en-US" sz="3300" i="1">
                        <a:latin typeface="Cambria Math" panose="02040503050406030204" pitchFamily="18" charset="0"/>
                      </a:rPr>
                      <m:t>=</m:t>
                    </m:r>
                    <m:r>
                      <a:rPr lang="en-US" sz="3300" i="1">
                        <a:latin typeface="Cambria Math" panose="02040503050406030204" pitchFamily="18" charset="0"/>
                      </a:rPr>
                      <m:t>𝑥</m:t>
                    </m:r>
                    <m:r>
                      <a:rPr lang="en-US" sz="3300" i="1">
                        <a:latin typeface="Cambria Math" panose="02040503050406030204" pitchFamily="18" charset="0"/>
                      </a:rPr>
                      <m:t>+</m:t>
                    </m:r>
                    <m:r>
                      <a:rPr lang="en-US" sz="3300" i="1">
                        <a:latin typeface="Cambria Math" panose="02040503050406030204" pitchFamily="18" charset="0"/>
                      </a:rPr>
                      <m:t>𝑣𝑑𝑡</m:t>
                    </m:r>
                    <m:r>
                      <a:rPr lang="en-US" sz="3300" i="1">
                        <a:latin typeface="Cambria Math" panose="02040503050406030204" pitchFamily="18" charset="0"/>
                      </a:rPr>
                      <m:t>,</m:t>
                    </m:r>
                    <m:sSup>
                      <m:sSupPr>
                        <m:ctrlPr>
                          <a:rPr lang="en-US" sz="3300" i="1">
                            <a:latin typeface="Cambria Math" panose="02040503050406030204" pitchFamily="18" charset="0"/>
                          </a:rPr>
                        </m:ctrlPr>
                      </m:sSupPr>
                      <m:e>
                        <m:r>
                          <a:rPr lang="en-US" sz="3300" i="1">
                            <a:latin typeface="Cambria Math" panose="02040503050406030204" pitchFamily="18" charset="0"/>
                          </a:rPr>
                          <m:t>𝑦</m:t>
                        </m:r>
                      </m:e>
                      <m:sup>
                        <m:r>
                          <a:rPr lang="en-US" sz="3300" i="1">
                            <a:latin typeface="Cambria Math" panose="02040503050406030204" pitchFamily="18" charset="0"/>
                          </a:rPr>
                          <m:t>′</m:t>
                        </m:r>
                      </m:sup>
                    </m:sSup>
                    <m:r>
                      <a:rPr lang="en-US" sz="3300" i="1">
                        <a:latin typeface="Cambria Math" panose="02040503050406030204" pitchFamily="18" charset="0"/>
                      </a:rPr>
                      <m:t>=</m:t>
                    </m:r>
                    <m:r>
                      <a:rPr lang="en-US" sz="3300" i="1">
                        <a:latin typeface="Cambria Math" panose="02040503050406030204" pitchFamily="18" charset="0"/>
                      </a:rPr>
                      <m:t>𝑦</m:t>
                    </m:r>
                  </m:oMath>
                </a14:m>
                <a:r>
                  <a:rPr lang="en-US" sz="3300" dirty="0"/>
                  <a:t> (east)</a:t>
                </a:r>
              </a:p>
              <a:p>
                <a:pPr lvl="1"/>
                <a14:m>
                  <m:oMath xmlns:m="http://schemas.openxmlformats.org/officeDocument/2006/math">
                    <m:r>
                      <a:rPr lang="en-US" sz="3300" i="1">
                        <a:latin typeface="Cambria Math" panose="02040503050406030204" pitchFamily="18" charset="0"/>
                      </a:rPr>
                      <m:t>𝜃</m:t>
                    </m:r>
                    <m:r>
                      <a:rPr lang="en-US" sz="3300" i="1">
                        <a:latin typeface="Cambria Math" panose="02040503050406030204" pitchFamily="18" charset="0"/>
                      </a:rPr>
                      <m:t>=</m:t>
                    </m:r>
                    <m:r>
                      <a:rPr lang="en-US" sz="3300" b="0" i="1" smtClean="0">
                        <a:latin typeface="Cambria Math" panose="02040503050406030204" pitchFamily="18" charset="0"/>
                      </a:rPr>
                      <m:t>𝜋</m:t>
                    </m:r>
                    <m:r>
                      <a:rPr lang="en-US" sz="3300" i="1">
                        <a:latin typeface="Cambria Math" panose="02040503050406030204" pitchFamily="18" charset="0"/>
                      </a:rPr>
                      <m:t>⇒</m:t>
                    </m:r>
                    <m:sSup>
                      <m:sSupPr>
                        <m:ctrlPr>
                          <a:rPr lang="en-US" sz="3300" i="1">
                            <a:latin typeface="Cambria Math" panose="02040503050406030204" pitchFamily="18" charset="0"/>
                          </a:rPr>
                        </m:ctrlPr>
                      </m:sSupPr>
                      <m:e>
                        <m:r>
                          <a:rPr lang="en-US" sz="3300" i="1">
                            <a:latin typeface="Cambria Math" panose="02040503050406030204" pitchFamily="18" charset="0"/>
                          </a:rPr>
                          <m:t>𝑥</m:t>
                        </m:r>
                      </m:e>
                      <m:sup>
                        <m:r>
                          <a:rPr lang="en-US" sz="3300" i="1">
                            <a:latin typeface="Cambria Math" panose="02040503050406030204" pitchFamily="18" charset="0"/>
                          </a:rPr>
                          <m:t>′</m:t>
                        </m:r>
                      </m:sup>
                    </m:sSup>
                    <m:r>
                      <a:rPr lang="en-US" sz="3300" i="1">
                        <a:latin typeface="Cambria Math" panose="02040503050406030204" pitchFamily="18" charset="0"/>
                      </a:rPr>
                      <m:t>=</m:t>
                    </m:r>
                    <m:r>
                      <a:rPr lang="en-US" sz="3300" i="1">
                        <a:latin typeface="Cambria Math" panose="02040503050406030204" pitchFamily="18" charset="0"/>
                      </a:rPr>
                      <m:t>𝑥</m:t>
                    </m:r>
                    <m:r>
                      <a:rPr lang="en-US" sz="3300" b="0" i="1" smtClean="0">
                        <a:latin typeface="Cambria Math" panose="02040503050406030204" pitchFamily="18" charset="0"/>
                      </a:rPr>
                      <m:t>−</m:t>
                    </m:r>
                    <m:r>
                      <a:rPr lang="en-US" sz="3300" i="1">
                        <a:latin typeface="Cambria Math" panose="02040503050406030204" pitchFamily="18" charset="0"/>
                      </a:rPr>
                      <m:t>𝑣𝑑𝑡</m:t>
                    </m:r>
                    <m:r>
                      <a:rPr lang="en-US" sz="3300" i="1">
                        <a:latin typeface="Cambria Math" panose="02040503050406030204" pitchFamily="18" charset="0"/>
                      </a:rPr>
                      <m:t>,</m:t>
                    </m:r>
                    <m:sSup>
                      <m:sSupPr>
                        <m:ctrlPr>
                          <a:rPr lang="en-US" sz="3300" i="1">
                            <a:latin typeface="Cambria Math" panose="02040503050406030204" pitchFamily="18" charset="0"/>
                          </a:rPr>
                        </m:ctrlPr>
                      </m:sSupPr>
                      <m:e>
                        <m:r>
                          <a:rPr lang="en-US" sz="3300" i="1">
                            <a:latin typeface="Cambria Math" panose="02040503050406030204" pitchFamily="18" charset="0"/>
                          </a:rPr>
                          <m:t>𝑦</m:t>
                        </m:r>
                      </m:e>
                      <m:sup>
                        <m:r>
                          <a:rPr lang="en-US" sz="3300" i="1">
                            <a:latin typeface="Cambria Math" panose="02040503050406030204" pitchFamily="18" charset="0"/>
                          </a:rPr>
                          <m:t>′</m:t>
                        </m:r>
                      </m:sup>
                    </m:sSup>
                    <m:r>
                      <a:rPr lang="en-US" sz="3300" i="1">
                        <a:latin typeface="Cambria Math" panose="02040503050406030204" pitchFamily="18" charset="0"/>
                      </a:rPr>
                      <m:t>=</m:t>
                    </m:r>
                    <m:r>
                      <a:rPr lang="en-US" sz="3300" i="1">
                        <a:latin typeface="Cambria Math" panose="02040503050406030204" pitchFamily="18" charset="0"/>
                      </a:rPr>
                      <m:t>𝑦</m:t>
                    </m:r>
                  </m:oMath>
                </a14:m>
                <a:r>
                  <a:rPr lang="en-US" sz="3300" dirty="0"/>
                  <a:t> (west)</a:t>
                </a:r>
              </a:p>
              <a:p>
                <a:pPr lvl="1"/>
                <a14:m>
                  <m:oMath xmlns:m="http://schemas.openxmlformats.org/officeDocument/2006/math">
                    <m:r>
                      <a:rPr lang="en-US" sz="3300" i="1">
                        <a:latin typeface="Cambria Math" panose="02040503050406030204" pitchFamily="18" charset="0"/>
                      </a:rPr>
                      <m:t>𝜃</m:t>
                    </m:r>
                    <m:r>
                      <a:rPr lang="en-US" sz="3300" i="1">
                        <a:latin typeface="Cambria Math" panose="02040503050406030204" pitchFamily="18" charset="0"/>
                      </a:rPr>
                      <m:t>=</m:t>
                    </m:r>
                    <m:f>
                      <m:fPr>
                        <m:ctrlPr>
                          <a:rPr lang="en-US" sz="3300" i="1">
                            <a:latin typeface="Cambria Math" panose="02040503050406030204" pitchFamily="18" charset="0"/>
                          </a:rPr>
                        </m:ctrlPr>
                      </m:fPr>
                      <m:num>
                        <m:r>
                          <a:rPr lang="en-US" sz="3300" i="1">
                            <a:latin typeface="Cambria Math" panose="02040503050406030204" pitchFamily="18" charset="0"/>
                          </a:rPr>
                          <m:t>𝜋</m:t>
                        </m:r>
                      </m:num>
                      <m:den>
                        <m:r>
                          <a:rPr lang="en-US" sz="3300" i="1">
                            <a:latin typeface="Cambria Math" panose="02040503050406030204" pitchFamily="18" charset="0"/>
                          </a:rPr>
                          <m:t>2</m:t>
                        </m:r>
                      </m:den>
                    </m:f>
                    <m:r>
                      <a:rPr lang="en-US" sz="3300" i="1">
                        <a:latin typeface="Cambria Math" panose="02040503050406030204" pitchFamily="18" charset="0"/>
                      </a:rPr>
                      <m:t>⇒</m:t>
                    </m:r>
                    <m:sSup>
                      <m:sSupPr>
                        <m:ctrlPr>
                          <a:rPr lang="en-US" sz="3300" i="1">
                            <a:latin typeface="Cambria Math" panose="02040503050406030204" pitchFamily="18" charset="0"/>
                          </a:rPr>
                        </m:ctrlPr>
                      </m:sSupPr>
                      <m:e>
                        <m:r>
                          <a:rPr lang="en-US" sz="3300" i="1">
                            <a:latin typeface="Cambria Math" panose="02040503050406030204" pitchFamily="18" charset="0"/>
                          </a:rPr>
                          <m:t>𝑥</m:t>
                        </m:r>
                      </m:e>
                      <m:sup>
                        <m:r>
                          <a:rPr lang="en-US" sz="3300" i="1">
                            <a:latin typeface="Cambria Math" panose="02040503050406030204" pitchFamily="18" charset="0"/>
                          </a:rPr>
                          <m:t>′</m:t>
                        </m:r>
                      </m:sup>
                    </m:sSup>
                    <m:r>
                      <a:rPr lang="en-US" sz="3300" i="1">
                        <a:latin typeface="Cambria Math" panose="02040503050406030204" pitchFamily="18" charset="0"/>
                      </a:rPr>
                      <m:t>=</m:t>
                    </m:r>
                    <m:r>
                      <a:rPr lang="en-US" sz="3300" i="1">
                        <a:latin typeface="Cambria Math" panose="02040503050406030204" pitchFamily="18" charset="0"/>
                      </a:rPr>
                      <m:t>𝑥</m:t>
                    </m:r>
                    <m:r>
                      <a:rPr lang="en-US" sz="3300" i="1">
                        <a:latin typeface="Cambria Math" panose="02040503050406030204" pitchFamily="18" charset="0"/>
                      </a:rPr>
                      <m:t>,</m:t>
                    </m:r>
                    <m:sSup>
                      <m:sSupPr>
                        <m:ctrlPr>
                          <a:rPr lang="en-US" sz="3300" i="1">
                            <a:latin typeface="Cambria Math" panose="02040503050406030204" pitchFamily="18" charset="0"/>
                          </a:rPr>
                        </m:ctrlPr>
                      </m:sSupPr>
                      <m:e>
                        <m:r>
                          <a:rPr lang="en-US" sz="3300" i="1">
                            <a:latin typeface="Cambria Math" panose="02040503050406030204" pitchFamily="18" charset="0"/>
                          </a:rPr>
                          <m:t>𝑦</m:t>
                        </m:r>
                      </m:e>
                      <m:sup>
                        <m:r>
                          <a:rPr lang="en-US" sz="3300" i="1">
                            <a:latin typeface="Cambria Math" panose="02040503050406030204" pitchFamily="18" charset="0"/>
                          </a:rPr>
                          <m:t>′</m:t>
                        </m:r>
                      </m:sup>
                    </m:sSup>
                    <m:r>
                      <a:rPr lang="en-US" sz="3300" i="1">
                        <a:latin typeface="Cambria Math" panose="02040503050406030204" pitchFamily="18" charset="0"/>
                      </a:rPr>
                      <m:t>=</m:t>
                    </m:r>
                    <m:r>
                      <a:rPr lang="en-US" sz="3300" i="1">
                        <a:latin typeface="Cambria Math" panose="02040503050406030204" pitchFamily="18" charset="0"/>
                      </a:rPr>
                      <m:t>𝑦</m:t>
                    </m:r>
                    <m:r>
                      <a:rPr lang="en-US" sz="3300" i="1">
                        <a:latin typeface="Cambria Math" panose="02040503050406030204" pitchFamily="18" charset="0"/>
                      </a:rPr>
                      <m:t>+</m:t>
                    </m:r>
                    <m:r>
                      <a:rPr lang="en-US" sz="3300" i="1">
                        <a:latin typeface="Cambria Math" panose="02040503050406030204" pitchFamily="18" charset="0"/>
                      </a:rPr>
                      <m:t>𝑣𝑑𝑡</m:t>
                    </m:r>
                  </m:oMath>
                </a14:m>
                <a:r>
                  <a:rPr lang="en-US" sz="3300" dirty="0"/>
                  <a:t> (north)</a:t>
                </a:r>
              </a:p>
              <a:p>
                <a:pPr lvl="1"/>
                <a14:m>
                  <m:oMath xmlns:m="http://schemas.openxmlformats.org/officeDocument/2006/math">
                    <m:r>
                      <a:rPr lang="en-US" sz="3300" i="1">
                        <a:latin typeface="Cambria Math" panose="02040503050406030204" pitchFamily="18" charset="0"/>
                      </a:rPr>
                      <m:t>𝜃</m:t>
                    </m:r>
                    <m:r>
                      <a:rPr lang="en-US" sz="3300" i="1">
                        <a:latin typeface="Cambria Math" panose="02040503050406030204" pitchFamily="18" charset="0"/>
                      </a:rPr>
                      <m:t>=</m:t>
                    </m:r>
                    <m:f>
                      <m:fPr>
                        <m:ctrlPr>
                          <a:rPr lang="en-US" sz="3300" b="0" i="1" smtClean="0">
                            <a:latin typeface="Cambria Math" panose="02040503050406030204" pitchFamily="18" charset="0"/>
                          </a:rPr>
                        </m:ctrlPr>
                      </m:fPr>
                      <m:num>
                        <m:r>
                          <a:rPr lang="en-US" sz="3300" b="0" i="1" smtClean="0">
                            <a:latin typeface="Cambria Math" panose="02040503050406030204" pitchFamily="18" charset="0"/>
                          </a:rPr>
                          <m:t>3</m:t>
                        </m:r>
                        <m:r>
                          <a:rPr lang="en-US" sz="3300" i="1">
                            <a:latin typeface="Cambria Math" panose="02040503050406030204" pitchFamily="18" charset="0"/>
                          </a:rPr>
                          <m:t>𝜋</m:t>
                        </m:r>
                      </m:num>
                      <m:den>
                        <m:r>
                          <a:rPr lang="en-US" sz="3300" i="1">
                            <a:latin typeface="Cambria Math" panose="02040503050406030204" pitchFamily="18" charset="0"/>
                          </a:rPr>
                          <m:t>2</m:t>
                        </m:r>
                      </m:den>
                    </m:f>
                    <m:r>
                      <a:rPr lang="en-US" sz="3300" i="1">
                        <a:latin typeface="Cambria Math" panose="02040503050406030204" pitchFamily="18" charset="0"/>
                      </a:rPr>
                      <m:t>⇒</m:t>
                    </m:r>
                    <m:sSup>
                      <m:sSupPr>
                        <m:ctrlPr>
                          <a:rPr lang="en-US" sz="3300" i="1">
                            <a:latin typeface="Cambria Math" panose="02040503050406030204" pitchFamily="18" charset="0"/>
                          </a:rPr>
                        </m:ctrlPr>
                      </m:sSupPr>
                      <m:e>
                        <m:r>
                          <a:rPr lang="en-US" sz="3300" i="1">
                            <a:latin typeface="Cambria Math" panose="02040503050406030204" pitchFamily="18" charset="0"/>
                          </a:rPr>
                          <m:t>𝑥</m:t>
                        </m:r>
                      </m:e>
                      <m:sup>
                        <m:r>
                          <a:rPr lang="en-US" sz="3300" i="1">
                            <a:latin typeface="Cambria Math" panose="02040503050406030204" pitchFamily="18" charset="0"/>
                          </a:rPr>
                          <m:t>′</m:t>
                        </m:r>
                      </m:sup>
                    </m:sSup>
                    <m:r>
                      <a:rPr lang="en-US" sz="3300" i="1">
                        <a:latin typeface="Cambria Math" panose="02040503050406030204" pitchFamily="18" charset="0"/>
                      </a:rPr>
                      <m:t>=</m:t>
                    </m:r>
                    <m:r>
                      <a:rPr lang="en-US" sz="3300" i="1">
                        <a:latin typeface="Cambria Math" panose="02040503050406030204" pitchFamily="18" charset="0"/>
                      </a:rPr>
                      <m:t>𝑥</m:t>
                    </m:r>
                    <m:r>
                      <a:rPr lang="en-US" sz="3300" i="1">
                        <a:latin typeface="Cambria Math" panose="02040503050406030204" pitchFamily="18" charset="0"/>
                      </a:rPr>
                      <m:t>,</m:t>
                    </m:r>
                    <m:sSup>
                      <m:sSupPr>
                        <m:ctrlPr>
                          <a:rPr lang="en-US" sz="3300" i="1">
                            <a:latin typeface="Cambria Math" panose="02040503050406030204" pitchFamily="18" charset="0"/>
                          </a:rPr>
                        </m:ctrlPr>
                      </m:sSupPr>
                      <m:e>
                        <m:r>
                          <a:rPr lang="en-US" sz="3300" i="1">
                            <a:latin typeface="Cambria Math" panose="02040503050406030204" pitchFamily="18" charset="0"/>
                          </a:rPr>
                          <m:t>𝑦</m:t>
                        </m:r>
                      </m:e>
                      <m:sup>
                        <m:r>
                          <a:rPr lang="en-US" sz="3300" i="1">
                            <a:latin typeface="Cambria Math" panose="02040503050406030204" pitchFamily="18" charset="0"/>
                          </a:rPr>
                          <m:t>′</m:t>
                        </m:r>
                      </m:sup>
                    </m:sSup>
                    <m:r>
                      <a:rPr lang="en-US" sz="3300" i="1">
                        <a:latin typeface="Cambria Math" panose="02040503050406030204" pitchFamily="18" charset="0"/>
                      </a:rPr>
                      <m:t>=</m:t>
                    </m:r>
                    <m:r>
                      <a:rPr lang="en-US" sz="3300" i="1">
                        <a:latin typeface="Cambria Math" panose="02040503050406030204" pitchFamily="18" charset="0"/>
                      </a:rPr>
                      <m:t>𝑦</m:t>
                    </m:r>
                    <m:r>
                      <a:rPr lang="en-US" sz="3300" b="0" i="1" smtClean="0">
                        <a:latin typeface="Cambria Math" panose="02040503050406030204" pitchFamily="18" charset="0"/>
                      </a:rPr>
                      <m:t>−</m:t>
                    </m:r>
                    <m:r>
                      <a:rPr lang="en-US" sz="3300" i="1">
                        <a:latin typeface="Cambria Math" panose="02040503050406030204" pitchFamily="18" charset="0"/>
                      </a:rPr>
                      <m:t>𝑣𝑑𝑡</m:t>
                    </m:r>
                  </m:oMath>
                </a14:m>
                <a:r>
                  <a:rPr lang="en-US" sz="3300" dirty="0"/>
                  <a:t> (south)</a:t>
                </a:r>
              </a:p>
            </p:txBody>
          </p:sp>
        </mc:Choice>
        <mc:Fallback xmlns="">
          <p:sp>
            <p:nvSpPr>
              <p:cNvPr id="3" name="Content Placeholder 2">
                <a:extLst>
                  <a:ext uri="{FF2B5EF4-FFF2-40B4-BE49-F238E27FC236}">
                    <a16:creationId xmlns:a16="http://schemas.microsoft.com/office/drawing/2014/main" id="{17D6D3DC-E51E-B27D-4391-523BD3ECFB01}"/>
                  </a:ext>
                </a:extLst>
              </p:cNvPr>
              <p:cNvSpPr>
                <a:spLocks noGrp="1" noRot="1" noChangeAspect="1" noMove="1" noResize="1" noEditPoints="1" noAdjustHandles="1" noChangeArrowheads="1" noChangeShapeType="1" noTextEdit="1"/>
              </p:cNvSpPr>
              <p:nvPr>
                <p:ph idx="1"/>
              </p:nvPr>
            </p:nvSpPr>
            <p:spPr>
              <a:xfrm>
                <a:off x="622737" y="1237592"/>
                <a:ext cx="10949153" cy="5261637"/>
              </a:xfrm>
              <a:blipFill>
                <a:blip r:embed="rId2"/>
                <a:stretch>
                  <a:fillRect l="-557" t="-2202" b="-116"/>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E7416BB9-4FFC-6BAC-5901-CB46AC6AC2BF}"/>
              </a:ext>
            </a:extLst>
          </p:cNvPr>
          <p:cNvSpPr>
            <a:spLocks noGrp="1"/>
          </p:cNvSpPr>
          <p:nvPr>
            <p:ph type="sldNum" sz="quarter" idx="12"/>
          </p:nvPr>
        </p:nvSpPr>
        <p:spPr/>
        <p:txBody>
          <a:bodyPr/>
          <a:lstStyle/>
          <a:p>
            <a:fld id="{1F57BF9A-7B35-9447-9112-EAE7E91B4E99}" type="slidenum">
              <a:rPr lang="en-US" smtClean="0"/>
              <a:t>31</a:t>
            </a:fld>
            <a:endParaRPr lang="en-US"/>
          </a:p>
        </p:txBody>
      </p:sp>
    </p:spTree>
    <p:extLst>
      <p:ext uri="{BB962C8B-B14F-4D97-AF65-F5344CB8AC3E}">
        <p14:creationId xmlns:p14="http://schemas.microsoft.com/office/powerpoint/2010/main" val="1151763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0360-F639-E82B-A45D-B7E987721163}"/>
              </a:ext>
            </a:extLst>
          </p:cNvPr>
          <p:cNvSpPr>
            <a:spLocks noGrp="1"/>
          </p:cNvSpPr>
          <p:nvPr>
            <p:ph type="title"/>
          </p:nvPr>
        </p:nvSpPr>
        <p:spPr/>
        <p:txBody>
          <a:bodyPr/>
          <a:lstStyle/>
          <a:p>
            <a:r>
              <a:rPr lang="en-US" sz="4800" dirty="0"/>
              <a:t>PID Control Lab Setup</a:t>
            </a:r>
            <a:endParaRPr lang="en-SE" dirty="0"/>
          </a:p>
        </p:txBody>
      </p:sp>
      <p:sp>
        <p:nvSpPr>
          <p:cNvPr id="3" name="Content Placeholder 2">
            <a:extLst>
              <a:ext uri="{FF2B5EF4-FFF2-40B4-BE49-F238E27FC236}">
                <a16:creationId xmlns:a16="http://schemas.microsoft.com/office/drawing/2014/main" id="{AE1DA34B-B0F0-6FC0-28FF-C6A236A62197}"/>
              </a:ext>
            </a:extLst>
          </p:cNvPr>
          <p:cNvSpPr>
            <a:spLocks noGrp="1"/>
          </p:cNvSpPr>
          <p:nvPr>
            <p:ph idx="1"/>
          </p:nvPr>
        </p:nvSpPr>
        <p:spPr/>
        <p:txBody>
          <a:bodyPr/>
          <a:lstStyle/>
          <a:p>
            <a:r>
              <a:rPr lang="en-US" dirty="0"/>
              <a:t>Based on Udacity course Lesson AI for Robotics, Lesson 15: PID Control</a:t>
            </a:r>
          </a:p>
          <a:p>
            <a:r>
              <a:rPr lang="en-US" dirty="0"/>
              <a:t>Lateral control of a car to run along a race track (either straight line or circular) with fixed speed.</a:t>
            </a:r>
          </a:p>
          <a:p>
            <a:endParaRPr lang="en-SE" dirty="0"/>
          </a:p>
        </p:txBody>
      </p:sp>
      <p:sp>
        <p:nvSpPr>
          <p:cNvPr id="4" name="Slide Number Placeholder 3">
            <a:extLst>
              <a:ext uri="{FF2B5EF4-FFF2-40B4-BE49-F238E27FC236}">
                <a16:creationId xmlns:a16="http://schemas.microsoft.com/office/drawing/2014/main" id="{709B656D-6CEF-2F89-7D8F-E6D448762623}"/>
              </a:ext>
            </a:extLst>
          </p:cNvPr>
          <p:cNvSpPr>
            <a:spLocks noGrp="1"/>
          </p:cNvSpPr>
          <p:nvPr>
            <p:ph type="sldNum" sz="quarter" idx="12"/>
          </p:nvPr>
        </p:nvSpPr>
        <p:spPr/>
        <p:txBody>
          <a:bodyPr/>
          <a:lstStyle/>
          <a:p>
            <a:fld id="{1F57BF9A-7B35-9447-9112-EAE7E91B4E99}" type="slidenum">
              <a:rPr lang="en-US" smtClean="0"/>
              <a:t>32</a:t>
            </a:fld>
            <a:endParaRPr lang="en-US"/>
          </a:p>
        </p:txBody>
      </p:sp>
    </p:spTree>
    <p:extLst>
      <p:ext uri="{BB962C8B-B14F-4D97-AF65-F5344CB8AC3E}">
        <p14:creationId xmlns:p14="http://schemas.microsoft.com/office/powerpoint/2010/main" val="3979026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C705C-2259-3C4A-C696-D432793B2EF3}"/>
              </a:ext>
            </a:extLst>
          </p:cNvPr>
          <p:cNvSpPr>
            <a:spLocks noGrp="1"/>
          </p:cNvSpPr>
          <p:nvPr>
            <p:ph type="title"/>
          </p:nvPr>
        </p:nvSpPr>
        <p:spPr/>
        <p:txBody>
          <a:bodyPr/>
          <a:lstStyle/>
          <a:p>
            <a:r>
              <a:rPr lang="en-US" dirty="0"/>
              <a:t>Outline</a:t>
            </a:r>
            <a:endParaRPr lang="en-SE" dirty="0"/>
          </a:p>
        </p:txBody>
      </p:sp>
      <p:sp>
        <p:nvSpPr>
          <p:cNvPr id="3" name="Content Placeholder 2">
            <a:extLst>
              <a:ext uri="{FF2B5EF4-FFF2-40B4-BE49-F238E27FC236}">
                <a16:creationId xmlns:a16="http://schemas.microsoft.com/office/drawing/2014/main" id="{5D2EECD8-7090-2514-955D-C0BEAE30D231}"/>
              </a:ext>
            </a:extLst>
          </p:cNvPr>
          <p:cNvSpPr>
            <a:spLocks noGrp="1"/>
          </p:cNvSpPr>
          <p:nvPr>
            <p:ph idx="1"/>
          </p:nvPr>
        </p:nvSpPr>
        <p:spPr/>
        <p:txBody>
          <a:bodyPr/>
          <a:lstStyle/>
          <a:p>
            <a:r>
              <a:rPr lang="en-US" dirty="0"/>
              <a:t>PID Control</a:t>
            </a:r>
          </a:p>
          <a:p>
            <a:r>
              <a:rPr lang="en-US" dirty="0"/>
              <a:t>LQR (Linear Quadratic Regulator)</a:t>
            </a:r>
          </a:p>
          <a:p>
            <a:r>
              <a:rPr lang="en-US" dirty="0"/>
              <a:t>MPC Control</a:t>
            </a:r>
          </a:p>
          <a:p>
            <a:r>
              <a:rPr lang="en-US" dirty="0"/>
              <a:t>Kinematic bicycle model</a:t>
            </a:r>
          </a:p>
          <a:p>
            <a:r>
              <a:rPr lang="en-US" dirty="0"/>
              <a:t>Geometric path tracking: Pure Pursuit &amp; Stanley</a:t>
            </a:r>
          </a:p>
          <a:p>
            <a:r>
              <a:rPr lang="en-US" dirty="0">
                <a:solidFill>
                  <a:srgbClr val="FF0000"/>
                </a:solidFill>
              </a:rPr>
              <a:t>Twiddle() for PID control tuning</a:t>
            </a:r>
          </a:p>
        </p:txBody>
      </p:sp>
      <p:sp>
        <p:nvSpPr>
          <p:cNvPr id="4" name="Slide Number Placeholder 3">
            <a:extLst>
              <a:ext uri="{FF2B5EF4-FFF2-40B4-BE49-F238E27FC236}">
                <a16:creationId xmlns:a16="http://schemas.microsoft.com/office/drawing/2014/main" id="{56AD6761-DD61-152F-9A9D-1CE1C3D22506}"/>
              </a:ext>
            </a:extLst>
          </p:cNvPr>
          <p:cNvSpPr>
            <a:spLocks noGrp="1"/>
          </p:cNvSpPr>
          <p:nvPr>
            <p:ph type="sldNum" sz="quarter" idx="12"/>
          </p:nvPr>
        </p:nvSpPr>
        <p:spPr/>
        <p:txBody>
          <a:bodyPr/>
          <a:lstStyle/>
          <a:p>
            <a:fld id="{1F57BF9A-7B35-9447-9112-EAE7E91B4E99}" type="slidenum">
              <a:rPr lang="en-US" smtClean="0"/>
              <a:t>33</a:t>
            </a:fld>
            <a:endParaRPr lang="en-US"/>
          </a:p>
        </p:txBody>
      </p:sp>
    </p:spTree>
    <p:extLst>
      <p:ext uri="{BB962C8B-B14F-4D97-AF65-F5344CB8AC3E}">
        <p14:creationId xmlns:p14="http://schemas.microsoft.com/office/powerpoint/2010/main" val="30716569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00EF7-A6FB-E7C1-7CA6-0E1A89DFEA52}"/>
              </a:ext>
            </a:extLst>
          </p:cNvPr>
          <p:cNvSpPr>
            <a:spLocks noGrp="1"/>
          </p:cNvSpPr>
          <p:nvPr>
            <p:ph type="title"/>
          </p:nvPr>
        </p:nvSpPr>
        <p:spPr/>
        <p:txBody>
          <a:bodyPr/>
          <a:lstStyle/>
          <a:p>
            <a:r>
              <a:rPr lang="en-US" dirty="0"/>
              <a:t>Udacity: Racetrack Control</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F28366B-A8BE-C775-1DFB-6601B1721865}"/>
                  </a:ext>
                </a:extLst>
              </p:cNvPr>
              <p:cNvSpPr>
                <a:spLocks noGrp="1"/>
              </p:cNvSpPr>
              <p:nvPr>
                <p:ph idx="1"/>
              </p:nvPr>
            </p:nvSpPr>
            <p:spPr>
              <a:xfrm>
                <a:off x="622738" y="1237592"/>
                <a:ext cx="5587133" cy="5261638"/>
              </a:xfrm>
            </p:spPr>
            <p:txBody>
              <a:bodyPr>
                <a:normAutofit fontScale="92500" lnSpcReduction="20000"/>
              </a:bodyPr>
              <a:lstStyle/>
              <a:p>
                <a:r>
                  <a:rPr lang="en-US" dirty="0"/>
                  <a:t>Lesson 16: Problem Set 5, 4. Quiz: Racetrack control.</a:t>
                </a:r>
              </a:p>
              <a:p>
                <a:r>
                  <a:rPr lang="en-US" dirty="0"/>
                  <a:t>Cross-track error (</a:t>
                </a:r>
                <a:r>
                  <a:rPr lang="en-US" dirty="0" err="1"/>
                  <a:t>cte</a:t>
                </a:r>
                <a:r>
                  <a:rPr lang="en-US" dirty="0"/>
                  <a:t>): lateral distance (of rear wheel) to desired trajectory, defined as:</a:t>
                </a:r>
              </a:p>
              <a:p>
                <a:pPr lvl="1"/>
                <a:r>
                  <a:rPr lang="en-US" dirty="0"/>
                  <a:t>if </a:t>
                </a:r>
                <a14:m>
                  <m:oMath xmlns:m="http://schemas.openxmlformats.org/officeDocument/2006/math">
                    <m:r>
                      <a:rPr lang="en-US" i="1">
                        <a:latin typeface="Cambria Math" panose="02040503050406030204" pitchFamily="18" charset="0"/>
                      </a:rPr>
                      <m:t>𝑥</m:t>
                    </m:r>
                    <m:r>
                      <a:rPr lang="en-US" i="1">
                        <a:latin typeface="Cambria Math" panose="02040503050406030204" pitchFamily="18" charset="0"/>
                      </a:rPr>
                      <m:t>∈[</m:t>
                    </m:r>
                    <m:r>
                      <a:rPr lang="en-US" i="1">
                        <a:latin typeface="Cambria Math" panose="02040503050406030204" pitchFamily="18" charset="0"/>
                      </a:rPr>
                      <m:t>𝑟𝑎𝑑𝑖𝑢𝑠</m:t>
                    </m:r>
                    <m:r>
                      <a:rPr lang="en-US" i="1">
                        <a:latin typeface="Cambria Math" panose="02040503050406030204" pitchFamily="18" charset="0"/>
                      </a:rPr>
                      <m:t>, 3∗</m:t>
                    </m:r>
                    <m:r>
                      <a:rPr lang="en-US" i="1">
                        <a:latin typeface="Cambria Math" panose="02040503050406030204" pitchFamily="18" charset="0"/>
                      </a:rPr>
                      <m:t>𝑟𝑎𝑑𝑖𝑢𝑠</m:t>
                    </m:r>
                    <m:r>
                      <a:rPr lang="en-US" i="1">
                        <a:latin typeface="Cambria Math" panose="02040503050406030204" pitchFamily="18" charset="0"/>
                      </a:rPr>
                      <m:t>]</m:t>
                    </m:r>
                  </m:oMath>
                </a14:m>
                <a:r>
                  <a:rPr lang="en-US" dirty="0"/>
                  <a:t>: deviation from the straight horizontal track (with the implicit assumption that the car will not deviate from the track for more than </a:t>
                </a:r>
                <a14:m>
                  <m:oMath xmlns:m="http://schemas.openxmlformats.org/officeDocument/2006/math">
                    <m:r>
                      <a:rPr lang="en-US" i="1">
                        <a:latin typeface="Cambria Math" panose="02040503050406030204" pitchFamily="18" charset="0"/>
                      </a:rPr>
                      <m:t>𝑟𝑎𝑑𝑖𝑢𝑠</m:t>
                    </m:r>
                  </m:oMath>
                </a14:m>
                <a:r>
                  <a:rPr lang="en-US" dirty="0"/>
                  <a:t>.)</a:t>
                </a:r>
              </a:p>
              <a:p>
                <a:pPr lvl="1"/>
                <a:r>
                  <a:rPr lang="en-US" dirty="0"/>
                  <a:t>Otherwise: deviation from each semi-circle track.</a:t>
                </a:r>
              </a:p>
              <a:p>
                <a:r>
                  <a:rPr lang="en-US" dirty="0"/>
                  <a:t>For clockwise traversal, </a:t>
                </a:r>
                <a:r>
                  <a:rPr lang="en-US" dirty="0" err="1"/>
                  <a:t>cte</a:t>
                </a:r>
                <a:r>
                  <a:rPr lang="en-US" dirty="0"/>
                  <a:t>&gt;0 if car is outside of the track region; </a:t>
                </a:r>
                <a:r>
                  <a:rPr lang="en-US" dirty="0" err="1"/>
                  <a:t>cte</a:t>
                </a:r>
                <a:r>
                  <a:rPr lang="en-US" dirty="0"/>
                  <a:t>&lt;0 if inside.</a:t>
                </a:r>
              </a:p>
              <a:p>
                <a:endParaRPr lang="en-SE" dirty="0"/>
              </a:p>
            </p:txBody>
          </p:sp>
        </mc:Choice>
        <mc:Fallback xmlns="">
          <p:sp>
            <p:nvSpPr>
              <p:cNvPr id="3" name="Content Placeholder 2">
                <a:extLst>
                  <a:ext uri="{FF2B5EF4-FFF2-40B4-BE49-F238E27FC236}">
                    <a16:creationId xmlns:a16="http://schemas.microsoft.com/office/drawing/2014/main" id="{5F28366B-A8BE-C775-1DFB-6601B1721865}"/>
                  </a:ext>
                </a:extLst>
              </p:cNvPr>
              <p:cNvSpPr>
                <a:spLocks noGrp="1" noRot="1" noChangeAspect="1" noMove="1" noResize="1" noEditPoints="1" noAdjustHandles="1" noChangeArrowheads="1" noChangeShapeType="1" noTextEdit="1"/>
              </p:cNvSpPr>
              <p:nvPr>
                <p:ph idx="1"/>
              </p:nvPr>
            </p:nvSpPr>
            <p:spPr>
              <a:xfrm>
                <a:off x="622738" y="1237592"/>
                <a:ext cx="5587133" cy="5261638"/>
              </a:xfrm>
              <a:blipFill>
                <a:blip r:embed="rId2"/>
                <a:stretch>
                  <a:fillRect l="-2181" t="-3708" r="-2181" b="-3824"/>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A2E4F70E-54E6-3B1B-E069-75740D832722}"/>
              </a:ext>
            </a:extLst>
          </p:cNvPr>
          <p:cNvSpPr>
            <a:spLocks noGrp="1"/>
          </p:cNvSpPr>
          <p:nvPr>
            <p:ph type="sldNum" sz="quarter" idx="12"/>
          </p:nvPr>
        </p:nvSpPr>
        <p:spPr/>
        <p:txBody>
          <a:bodyPr/>
          <a:lstStyle/>
          <a:p>
            <a:fld id="{1F57BF9A-7B35-9447-9112-EAE7E91B4E99}" type="slidenum">
              <a:rPr lang="en-US" smtClean="0"/>
              <a:t>34</a:t>
            </a:fld>
            <a:endParaRPr lang="en-US"/>
          </a:p>
        </p:txBody>
      </p:sp>
      <p:pic>
        <p:nvPicPr>
          <p:cNvPr id="7" name="Picture 2">
            <a:extLst>
              <a:ext uri="{FF2B5EF4-FFF2-40B4-BE49-F238E27FC236}">
                <a16:creationId xmlns:a16="http://schemas.microsoft.com/office/drawing/2014/main" id="{40697D28-358E-63D9-4D41-90DF5419180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8510" t="14087" r="23970" b="18233"/>
          <a:stretch>
            <a:fillRect/>
          </a:stretch>
        </p:blipFill>
        <p:spPr bwMode="auto">
          <a:xfrm>
            <a:off x="6794979" y="2027920"/>
            <a:ext cx="5288609" cy="357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17EE9622-3DB7-6262-6C01-2246FD3DA65B}"/>
              </a:ext>
            </a:extLst>
          </p:cNvPr>
          <p:cNvCxnSpPr>
            <a:cxnSpLocks/>
          </p:cNvCxnSpPr>
          <p:nvPr/>
        </p:nvCxnSpPr>
        <p:spPr bwMode="auto">
          <a:xfrm>
            <a:off x="9308410" y="2327502"/>
            <a:ext cx="0" cy="360040"/>
          </a:xfrm>
          <a:prstGeom prst="line">
            <a:avLst/>
          </a:prstGeom>
          <a:noFill/>
          <a:ln w="12700" cap="flat" cmpd="sng" algn="ctr">
            <a:solidFill>
              <a:schemeClr val="tx1"/>
            </a:solidFill>
            <a:prstDash val="solid"/>
            <a:round/>
            <a:headEnd type="none" w="med" len="med"/>
            <a:tailEnd type="none" w="med" len="med"/>
          </a:ln>
          <a:effectLst/>
        </p:spPr>
      </p:cxnSp>
      <p:sp>
        <p:nvSpPr>
          <p:cNvPr id="9" name="Oval 8">
            <a:extLst>
              <a:ext uri="{FF2B5EF4-FFF2-40B4-BE49-F238E27FC236}">
                <a16:creationId xmlns:a16="http://schemas.microsoft.com/office/drawing/2014/main" id="{12591120-EB08-1A73-36E9-5085E6904765}"/>
              </a:ext>
            </a:extLst>
          </p:cNvPr>
          <p:cNvSpPr/>
          <p:nvPr/>
        </p:nvSpPr>
        <p:spPr bwMode="auto">
          <a:xfrm flipV="1">
            <a:off x="9228450" y="2164901"/>
            <a:ext cx="159920" cy="159920"/>
          </a:xfrm>
          <a:prstGeom prst="ellipse">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0" name="Oval 9">
            <a:extLst>
              <a:ext uri="{FF2B5EF4-FFF2-40B4-BE49-F238E27FC236}">
                <a16:creationId xmlns:a16="http://schemas.microsoft.com/office/drawing/2014/main" id="{47993EAF-E5CA-2110-DECB-0EC45D902DC8}"/>
              </a:ext>
            </a:extLst>
          </p:cNvPr>
          <p:cNvSpPr/>
          <p:nvPr/>
        </p:nvSpPr>
        <p:spPr bwMode="auto">
          <a:xfrm flipV="1">
            <a:off x="7270962" y="2406917"/>
            <a:ext cx="159920" cy="159920"/>
          </a:xfrm>
          <a:prstGeom prst="ellipse">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cxnSp>
        <p:nvCxnSpPr>
          <p:cNvPr id="11" name="Straight Connector 10">
            <a:extLst>
              <a:ext uri="{FF2B5EF4-FFF2-40B4-BE49-F238E27FC236}">
                <a16:creationId xmlns:a16="http://schemas.microsoft.com/office/drawing/2014/main" id="{A41D1038-9A33-B01E-323D-CE689D5EAEB9}"/>
              </a:ext>
            </a:extLst>
          </p:cNvPr>
          <p:cNvCxnSpPr>
            <a:cxnSpLocks/>
          </p:cNvCxnSpPr>
          <p:nvPr/>
        </p:nvCxnSpPr>
        <p:spPr bwMode="auto">
          <a:xfrm>
            <a:off x="7394255" y="2543417"/>
            <a:ext cx="261135" cy="341074"/>
          </a:xfrm>
          <a:prstGeom prst="line">
            <a:avLst/>
          </a:prstGeom>
          <a:noFill/>
          <a:ln w="12700" cap="flat" cmpd="sng" algn="ctr">
            <a:solidFill>
              <a:schemeClr val="tx1"/>
            </a:solidFill>
            <a:prstDash val="solid"/>
            <a:round/>
            <a:headEnd type="none" w="med" len="med"/>
            <a:tailEnd type="none" w="med" len="med"/>
          </a:ln>
          <a:effectLst/>
        </p:spPr>
      </p:cxnSp>
      <p:sp>
        <p:nvSpPr>
          <p:cNvPr id="12" name="Rectangle 11">
            <a:extLst>
              <a:ext uri="{FF2B5EF4-FFF2-40B4-BE49-F238E27FC236}">
                <a16:creationId xmlns:a16="http://schemas.microsoft.com/office/drawing/2014/main" id="{6EDCC422-A634-BF86-8683-E8071819D96E}"/>
              </a:ext>
            </a:extLst>
          </p:cNvPr>
          <p:cNvSpPr/>
          <p:nvPr/>
        </p:nvSpPr>
        <p:spPr>
          <a:xfrm>
            <a:off x="9256251" y="2302211"/>
            <a:ext cx="755335" cy="369332"/>
          </a:xfrm>
          <a:prstGeom prst="rect">
            <a:avLst/>
          </a:prstGeom>
        </p:spPr>
        <p:txBody>
          <a:bodyPr wrap="none">
            <a:spAutoFit/>
          </a:bodyPr>
          <a:lstStyle/>
          <a:p>
            <a:r>
              <a:rPr lang="en-US" dirty="0" err="1"/>
              <a:t>cte</a:t>
            </a:r>
            <a:r>
              <a:rPr lang="en-US" dirty="0"/>
              <a:t>&gt;0</a:t>
            </a:r>
            <a:endParaRPr lang="en-SE" dirty="0"/>
          </a:p>
        </p:txBody>
      </p:sp>
      <p:cxnSp>
        <p:nvCxnSpPr>
          <p:cNvPr id="13" name="Straight Connector 12">
            <a:extLst>
              <a:ext uri="{FF2B5EF4-FFF2-40B4-BE49-F238E27FC236}">
                <a16:creationId xmlns:a16="http://schemas.microsoft.com/office/drawing/2014/main" id="{0C47A151-2D94-B315-31AF-4D7238A3AC9C}"/>
              </a:ext>
            </a:extLst>
          </p:cNvPr>
          <p:cNvCxnSpPr>
            <a:cxnSpLocks/>
          </p:cNvCxnSpPr>
          <p:nvPr/>
        </p:nvCxnSpPr>
        <p:spPr bwMode="auto">
          <a:xfrm>
            <a:off x="7651085" y="2884491"/>
            <a:ext cx="641063" cy="855139"/>
          </a:xfrm>
          <a:prstGeom prst="line">
            <a:avLst/>
          </a:prstGeom>
          <a:noFill/>
          <a:ln w="12700" cap="flat" cmpd="sng" algn="ctr">
            <a:solidFill>
              <a:schemeClr val="tx1"/>
            </a:solidFill>
            <a:prstDash val="dash"/>
            <a:round/>
            <a:headEnd type="none" w="med" len="med"/>
            <a:tailEnd type="none" w="med" len="med"/>
          </a:ln>
          <a:effectLst/>
        </p:spPr>
      </p:cxnSp>
      <p:sp>
        <p:nvSpPr>
          <p:cNvPr id="14" name="Rectangle 13">
            <a:extLst>
              <a:ext uri="{FF2B5EF4-FFF2-40B4-BE49-F238E27FC236}">
                <a16:creationId xmlns:a16="http://schemas.microsoft.com/office/drawing/2014/main" id="{1299A9EE-58C8-0204-855B-454BF6404489}"/>
              </a:ext>
            </a:extLst>
          </p:cNvPr>
          <p:cNvSpPr/>
          <p:nvPr/>
        </p:nvSpPr>
        <p:spPr>
          <a:xfrm>
            <a:off x="7399692" y="2417766"/>
            <a:ext cx="755335" cy="369332"/>
          </a:xfrm>
          <a:prstGeom prst="rect">
            <a:avLst/>
          </a:prstGeom>
        </p:spPr>
        <p:txBody>
          <a:bodyPr wrap="none">
            <a:spAutoFit/>
          </a:bodyPr>
          <a:lstStyle/>
          <a:p>
            <a:r>
              <a:rPr lang="en-US" dirty="0" err="1"/>
              <a:t>cte</a:t>
            </a:r>
            <a:r>
              <a:rPr lang="en-US" dirty="0"/>
              <a:t>&gt;0</a:t>
            </a:r>
            <a:endParaRPr lang="en-SE" dirty="0"/>
          </a:p>
        </p:txBody>
      </p:sp>
      <p:cxnSp>
        <p:nvCxnSpPr>
          <p:cNvPr id="15" name="Straight Connector 14">
            <a:extLst>
              <a:ext uri="{FF2B5EF4-FFF2-40B4-BE49-F238E27FC236}">
                <a16:creationId xmlns:a16="http://schemas.microsoft.com/office/drawing/2014/main" id="{8041D524-0C20-1CA7-103F-40F0D1E78FC6}"/>
              </a:ext>
            </a:extLst>
          </p:cNvPr>
          <p:cNvCxnSpPr>
            <a:cxnSpLocks/>
          </p:cNvCxnSpPr>
          <p:nvPr/>
        </p:nvCxnSpPr>
        <p:spPr bwMode="auto">
          <a:xfrm>
            <a:off x="9383260" y="4456354"/>
            <a:ext cx="0" cy="360040"/>
          </a:xfrm>
          <a:prstGeom prst="line">
            <a:avLst/>
          </a:prstGeom>
          <a:noFill/>
          <a:ln w="12700" cap="flat" cmpd="sng" algn="ctr">
            <a:solidFill>
              <a:schemeClr val="tx1"/>
            </a:solidFill>
            <a:prstDash val="solid"/>
            <a:round/>
            <a:headEnd type="none" w="med" len="med"/>
            <a:tailEnd type="none" w="med" len="med"/>
          </a:ln>
          <a:effectLst/>
        </p:spPr>
      </p:cxnSp>
      <p:sp>
        <p:nvSpPr>
          <p:cNvPr id="16" name="Oval 15">
            <a:extLst>
              <a:ext uri="{FF2B5EF4-FFF2-40B4-BE49-F238E27FC236}">
                <a16:creationId xmlns:a16="http://schemas.microsoft.com/office/drawing/2014/main" id="{BC8C289D-E238-367E-57CD-DFF90F5F7BCC}"/>
              </a:ext>
            </a:extLst>
          </p:cNvPr>
          <p:cNvSpPr/>
          <p:nvPr/>
        </p:nvSpPr>
        <p:spPr bwMode="auto">
          <a:xfrm flipV="1">
            <a:off x="9303300" y="4293753"/>
            <a:ext cx="159920" cy="159920"/>
          </a:xfrm>
          <a:prstGeom prst="ellipse">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7" name="Rectangle 16">
            <a:extLst>
              <a:ext uri="{FF2B5EF4-FFF2-40B4-BE49-F238E27FC236}">
                <a16:creationId xmlns:a16="http://schemas.microsoft.com/office/drawing/2014/main" id="{EDB214CD-4D8F-084F-C380-A429604C90A2}"/>
              </a:ext>
            </a:extLst>
          </p:cNvPr>
          <p:cNvSpPr/>
          <p:nvPr/>
        </p:nvSpPr>
        <p:spPr>
          <a:xfrm>
            <a:off x="9331101" y="4431063"/>
            <a:ext cx="755335" cy="369332"/>
          </a:xfrm>
          <a:prstGeom prst="rect">
            <a:avLst/>
          </a:prstGeom>
        </p:spPr>
        <p:txBody>
          <a:bodyPr wrap="none">
            <a:spAutoFit/>
          </a:bodyPr>
          <a:lstStyle/>
          <a:p>
            <a:r>
              <a:rPr lang="en-US" dirty="0" err="1"/>
              <a:t>cte</a:t>
            </a:r>
            <a:r>
              <a:rPr lang="en-US" dirty="0"/>
              <a:t>&lt;0</a:t>
            </a:r>
            <a:endParaRPr lang="en-SE" dirty="0"/>
          </a:p>
        </p:txBody>
      </p:sp>
      <p:sp>
        <p:nvSpPr>
          <p:cNvPr id="18" name="Oval 17">
            <a:extLst>
              <a:ext uri="{FF2B5EF4-FFF2-40B4-BE49-F238E27FC236}">
                <a16:creationId xmlns:a16="http://schemas.microsoft.com/office/drawing/2014/main" id="{151F7C7D-3EBF-5991-8980-8E055F3B6630}"/>
              </a:ext>
            </a:extLst>
          </p:cNvPr>
          <p:cNvSpPr/>
          <p:nvPr/>
        </p:nvSpPr>
        <p:spPr bwMode="auto">
          <a:xfrm flipV="1">
            <a:off x="7712534" y="4109087"/>
            <a:ext cx="159920" cy="159920"/>
          </a:xfrm>
          <a:prstGeom prst="ellipse">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9" name="Rectangle 18">
            <a:extLst>
              <a:ext uri="{FF2B5EF4-FFF2-40B4-BE49-F238E27FC236}">
                <a16:creationId xmlns:a16="http://schemas.microsoft.com/office/drawing/2014/main" id="{5E64A75D-5D67-2311-88CB-2CED018A42B0}"/>
              </a:ext>
            </a:extLst>
          </p:cNvPr>
          <p:cNvSpPr/>
          <p:nvPr/>
        </p:nvSpPr>
        <p:spPr>
          <a:xfrm>
            <a:off x="7514675" y="4226537"/>
            <a:ext cx="755335" cy="369332"/>
          </a:xfrm>
          <a:prstGeom prst="rect">
            <a:avLst/>
          </a:prstGeom>
        </p:spPr>
        <p:txBody>
          <a:bodyPr wrap="none">
            <a:spAutoFit/>
          </a:bodyPr>
          <a:lstStyle/>
          <a:p>
            <a:r>
              <a:rPr lang="en-US" dirty="0" err="1"/>
              <a:t>cte</a:t>
            </a:r>
            <a:r>
              <a:rPr lang="en-US" dirty="0"/>
              <a:t>&lt;0</a:t>
            </a:r>
            <a:endParaRPr lang="en-SE" dirty="0"/>
          </a:p>
        </p:txBody>
      </p:sp>
      <p:cxnSp>
        <p:nvCxnSpPr>
          <p:cNvPr id="20" name="Straight Connector 19">
            <a:extLst>
              <a:ext uri="{FF2B5EF4-FFF2-40B4-BE49-F238E27FC236}">
                <a16:creationId xmlns:a16="http://schemas.microsoft.com/office/drawing/2014/main" id="{1F98F20D-8D39-210E-EF0F-D1AB40761056}"/>
              </a:ext>
            </a:extLst>
          </p:cNvPr>
          <p:cNvCxnSpPr>
            <a:cxnSpLocks/>
          </p:cNvCxnSpPr>
          <p:nvPr/>
        </p:nvCxnSpPr>
        <p:spPr bwMode="auto">
          <a:xfrm flipH="1">
            <a:off x="7514675" y="4246397"/>
            <a:ext cx="223663" cy="207276"/>
          </a:xfrm>
          <a:prstGeom prst="line">
            <a:avLst/>
          </a:prstGeom>
          <a:noFill/>
          <a:ln w="12700" cap="flat" cmpd="sng" algn="ctr">
            <a:solidFill>
              <a:schemeClr val="tx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0873FE9-CDBB-D8E4-75C7-1BADC85FD12C}"/>
              </a:ext>
            </a:extLst>
          </p:cNvPr>
          <p:cNvCxnSpPr>
            <a:cxnSpLocks/>
            <a:stCxn id="18" idx="5"/>
          </p:cNvCxnSpPr>
          <p:nvPr/>
        </p:nvCxnSpPr>
        <p:spPr bwMode="auto">
          <a:xfrm flipV="1">
            <a:off x="7849034" y="3738633"/>
            <a:ext cx="474035" cy="393874"/>
          </a:xfrm>
          <a:prstGeom prst="line">
            <a:avLst/>
          </a:prstGeom>
          <a:noFill/>
          <a:ln w="12700" cap="flat" cmpd="sng" algn="ctr">
            <a:solidFill>
              <a:schemeClr val="tx1"/>
            </a:solidFill>
            <a:prstDash val="dash"/>
            <a:round/>
            <a:headEnd type="none" w="med" len="med"/>
            <a:tailEnd type="none" w="med" len="med"/>
          </a:ln>
          <a:effectLst/>
        </p:spPr>
      </p:cxnSp>
      <p:sp>
        <p:nvSpPr>
          <p:cNvPr id="22" name="Oval 21">
            <a:extLst>
              <a:ext uri="{FF2B5EF4-FFF2-40B4-BE49-F238E27FC236}">
                <a16:creationId xmlns:a16="http://schemas.microsoft.com/office/drawing/2014/main" id="{B34FCE94-ED5A-18C3-B1C2-57BB5E97211B}"/>
              </a:ext>
            </a:extLst>
          </p:cNvPr>
          <p:cNvSpPr/>
          <p:nvPr/>
        </p:nvSpPr>
        <p:spPr bwMode="auto">
          <a:xfrm flipV="1">
            <a:off x="7143072" y="3655969"/>
            <a:ext cx="159920" cy="159920"/>
          </a:xfrm>
          <a:prstGeom prst="ellipse">
            <a:avLst/>
          </a:prstGeom>
          <a:ln>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cxnSp>
        <p:nvCxnSpPr>
          <p:cNvPr id="23" name="Straight Connector 22">
            <a:extLst>
              <a:ext uri="{FF2B5EF4-FFF2-40B4-BE49-F238E27FC236}">
                <a16:creationId xmlns:a16="http://schemas.microsoft.com/office/drawing/2014/main" id="{7D5E8DBD-B5C0-71B4-9BD3-F18803BBB8F9}"/>
              </a:ext>
            </a:extLst>
          </p:cNvPr>
          <p:cNvCxnSpPr>
            <a:cxnSpLocks/>
          </p:cNvCxnSpPr>
          <p:nvPr/>
        </p:nvCxnSpPr>
        <p:spPr bwMode="auto">
          <a:xfrm>
            <a:off x="7234048" y="3312060"/>
            <a:ext cx="0" cy="360040"/>
          </a:xfrm>
          <a:prstGeom prst="line">
            <a:avLst/>
          </a:prstGeom>
          <a:noFill/>
          <a:ln w="12700" cap="flat" cmpd="sng" algn="ctr">
            <a:solidFill>
              <a:schemeClr val="tx1"/>
            </a:solidFill>
            <a:prstDash val="solid"/>
            <a:round/>
            <a:headEnd type="arrow" w="med" len="med"/>
            <a:tailEnd type="none" w="med" len="med"/>
          </a:ln>
          <a:effectLst/>
        </p:spPr>
      </p:cxnSp>
      <p:sp>
        <p:nvSpPr>
          <p:cNvPr id="24" name="TextBox 23">
            <a:extLst>
              <a:ext uri="{FF2B5EF4-FFF2-40B4-BE49-F238E27FC236}">
                <a16:creationId xmlns:a16="http://schemas.microsoft.com/office/drawing/2014/main" id="{2D204B54-E436-0494-9DB6-EA496B7002A9}"/>
              </a:ext>
            </a:extLst>
          </p:cNvPr>
          <p:cNvSpPr txBox="1"/>
          <p:nvPr/>
        </p:nvSpPr>
        <p:spPr>
          <a:xfrm>
            <a:off x="6074665" y="3709577"/>
            <a:ext cx="1212191" cy="369332"/>
          </a:xfrm>
          <a:prstGeom prst="rect">
            <a:avLst/>
          </a:prstGeom>
          <a:noFill/>
        </p:spPr>
        <p:txBody>
          <a:bodyPr wrap="none" rtlCol="0">
            <a:spAutoFit/>
          </a:bodyPr>
          <a:lstStyle/>
          <a:p>
            <a:r>
              <a:rPr lang="en-US" dirty="0"/>
              <a:t>Initial pose</a:t>
            </a:r>
            <a:endParaRPr lang="en-SE" dirty="0"/>
          </a:p>
        </p:txBody>
      </p:sp>
      <p:cxnSp>
        <p:nvCxnSpPr>
          <p:cNvPr id="25" name="Straight Arrow Connector 24">
            <a:extLst>
              <a:ext uri="{FF2B5EF4-FFF2-40B4-BE49-F238E27FC236}">
                <a16:creationId xmlns:a16="http://schemas.microsoft.com/office/drawing/2014/main" id="{69765AA1-8C50-21C4-A3DD-FF02C7BEA4F4}"/>
              </a:ext>
            </a:extLst>
          </p:cNvPr>
          <p:cNvCxnSpPr/>
          <p:nvPr/>
        </p:nvCxnSpPr>
        <p:spPr bwMode="auto">
          <a:xfrm>
            <a:off x="8634620" y="2748000"/>
            <a:ext cx="1296144" cy="0"/>
          </a:xfrm>
          <a:prstGeom prst="straightConnector1">
            <a:avLst/>
          </a:prstGeom>
          <a:noFill/>
          <a:ln w="25400" cap="flat" cmpd="sng" algn="ctr">
            <a:solidFill>
              <a:srgbClr val="FF0000"/>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F1D5B2A9-81C8-A11E-EBA5-1FCF77B5BA97}"/>
              </a:ext>
            </a:extLst>
          </p:cNvPr>
          <p:cNvCxnSpPr>
            <a:cxnSpLocks/>
          </p:cNvCxnSpPr>
          <p:nvPr/>
        </p:nvCxnSpPr>
        <p:spPr bwMode="auto">
          <a:xfrm>
            <a:off x="11596486" y="3024920"/>
            <a:ext cx="0" cy="1201617"/>
          </a:xfrm>
          <a:prstGeom prst="straightConnector1">
            <a:avLst/>
          </a:prstGeom>
          <a:noFill/>
          <a:ln w="25400" cap="flat" cmpd="sng" algn="ctr">
            <a:solidFill>
              <a:srgbClr val="FF0000"/>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E8A3B2B3-355C-8009-3703-8765D665C817}"/>
              </a:ext>
            </a:extLst>
          </p:cNvPr>
          <p:cNvCxnSpPr/>
          <p:nvPr/>
        </p:nvCxnSpPr>
        <p:spPr bwMode="auto">
          <a:xfrm>
            <a:off x="8683029" y="4919128"/>
            <a:ext cx="1296144" cy="0"/>
          </a:xfrm>
          <a:prstGeom prst="straightConnector1">
            <a:avLst/>
          </a:prstGeom>
          <a:noFill/>
          <a:ln w="25400" cap="flat" cmpd="sng" algn="ctr">
            <a:solidFill>
              <a:srgbClr val="FF0000"/>
            </a:solidFill>
            <a:prstDash val="solid"/>
            <a:round/>
            <a:headEnd type="triangle" w="med" len="med"/>
            <a:tailEnd type="none" w="med" len="med"/>
          </a:ln>
          <a:effectLst/>
        </p:spPr>
      </p:cxnSp>
    </p:spTree>
    <p:extLst>
      <p:ext uri="{BB962C8B-B14F-4D97-AF65-F5344CB8AC3E}">
        <p14:creationId xmlns:p14="http://schemas.microsoft.com/office/powerpoint/2010/main" val="6252472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46BD9-A415-6B34-7C81-1B9E01F72485}"/>
              </a:ext>
            </a:extLst>
          </p:cNvPr>
          <p:cNvSpPr>
            <a:spLocks noGrp="1"/>
          </p:cNvSpPr>
          <p:nvPr>
            <p:ph type="title"/>
          </p:nvPr>
        </p:nvSpPr>
        <p:spPr/>
        <p:txBody>
          <a:bodyPr/>
          <a:lstStyle/>
          <a:p>
            <a:r>
              <a:rPr lang="en-US" dirty="0"/>
              <a:t>run()</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3C6140-3635-33F3-960D-BB16822F0432}"/>
                  </a:ext>
                </a:extLst>
              </p:cNvPr>
              <p:cNvSpPr>
                <a:spLocks noGrp="1"/>
              </p:cNvSpPr>
              <p:nvPr>
                <p:ph idx="1"/>
              </p:nvPr>
            </p:nvSpPr>
            <p:spPr>
              <a:xfrm>
                <a:off x="452582" y="1237593"/>
                <a:ext cx="5472209" cy="5329444"/>
              </a:xfrm>
            </p:spPr>
            <p:txBody>
              <a:bodyPr>
                <a:normAutofit fontScale="77500" lnSpcReduction="20000"/>
              </a:bodyPr>
              <a:lstStyle/>
              <a:p>
                <a:r>
                  <a:rPr lang="en-US" kern="0" dirty="0"/>
                  <a:t>Implements the PID controller for  with PID gains</a:t>
                </a:r>
              </a:p>
              <a:p>
                <a:pPr lvl="1"/>
                <a:r>
                  <a:rPr lang="en-US" kern="0" dirty="0"/>
                  <a:t>params[0] as </a:t>
                </a:r>
                <a14:m>
                  <m:oMath xmlns:m="http://schemas.openxmlformats.org/officeDocument/2006/math">
                    <m:sSub>
                      <m:sSubPr>
                        <m:ctrlPr>
                          <a:rPr lang="en-US" i="1" kern="0">
                            <a:latin typeface="Cambria Math" panose="02040503050406030204" pitchFamily="18" charset="0"/>
                          </a:rPr>
                        </m:ctrlPr>
                      </m:sSubPr>
                      <m:e>
                        <m:r>
                          <a:rPr lang="en-US" i="1" kern="0">
                            <a:latin typeface="Cambria Math" panose="02040503050406030204" pitchFamily="18" charset="0"/>
                          </a:rPr>
                          <m:t>𝐾</m:t>
                        </m:r>
                      </m:e>
                      <m:sub>
                        <m:r>
                          <a:rPr lang="en-US" i="1" kern="0">
                            <a:latin typeface="Cambria Math" panose="02040503050406030204" pitchFamily="18" charset="0"/>
                          </a:rPr>
                          <m:t>𝑝</m:t>
                        </m:r>
                      </m:sub>
                    </m:sSub>
                  </m:oMath>
                </a14:m>
                <a:r>
                  <a:rPr lang="en-US" kern="0" dirty="0"/>
                  <a:t>; params[1] as </a:t>
                </a:r>
                <a14:m>
                  <m:oMath xmlns:m="http://schemas.openxmlformats.org/officeDocument/2006/math">
                    <m:sSub>
                      <m:sSubPr>
                        <m:ctrlPr>
                          <a:rPr lang="en-US" i="1" kern="0">
                            <a:latin typeface="Cambria Math" panose="02040503050406030204" pitchFamily="18" charset="0"/>
                          </a:rPr>
                        </m:ctrlPr>
                      </m:sSubPr>
                      <m:e>
                        <m:r>
                          <a:rPr lang="en-US" i="1" kern="0">
                            <a:latin typeface="Cambria Math" panose="02040503050406030204" pitchFamily="18" charset="0"/>
                          </a:rPr>
                          <m:t>𝐾</m:t>
                        </m:r>
                      </m:e>
                      <m:sub>
                        <m:r>
                          <a:rPr lang="en-US" i="1" kern="0">
                            <a:latin typeface="Cambria Math" panose="02040503050406030204" pitchFamily="18" charset="0"/>
                          </a:rPr>
                          <m:t>𝑑</m:t>
                        </m:r>
                      </m:sub>
                    </m:sSub>
                  </m:oMath>
                </a14:m>
                <a:r>
                  <a:rPr lang="en-US" kern="0" dirty="0"/>
                  <a:t>; params[2] as </a:t>
                </a:r>
                <a14:m>
                  <m:oMath xmlns:m="http://schemas.openxmlformats.org/officeDocument/2006/math">
                    <m:sSub>
                      <m:sSubPr>
                        <m:ctrlPr>
                          <a:rPr lang="en-US" i="1" kern="0">
                            <a:latin typeface="Cambria Math" panose="02040503050406030204" pitchFamily="18" charset="0"/>
                          </a:rPr>
                        </m:ctrlPr>
                      </m:sSubPr>
                      <m:e>
                        <m:r>
                          <a:rPr lang="en-US" i="1" kern="0">
                            <a:latin typeface="Cambria Math" panose="02040503050406030204" pitchFamily="18" charset="0"/>
                          </a:rPr>
                          <m:t>𝐾</m:t>
                        </m:r>
                      </m:e>
                      <m:sub>
                        <m:r>
                          <a:rPr lang="en-US" i="1" kern="0">
                            <a:latin typeface="Cambria Math" panose="02040503050406030204" pitchFamily="18" charset="0"/>
                          </a:rPr>
                          <m:t>𝑖</m:t>
                        </m:r>
                      </m:sub>
                    </m:sSub>
                  </m:oMath>
                </a14:m>
                <a:r>
                  <a:rPr lang="en-US" kern="0" dirty="0"/>
                  <a:t>. </a:t>
                </a:r>
              </a:p>
              <a:p>
                <a:pPr lvl="1"/>
                <a:r>
                  <a:rPr lang="en-US" kern="0" dirty="0"/>
                  <a:t>Returns actual trajectory as arrays of </a:t>
                </a:r>
                <a:r>
                  <a:rPr lang="en-US" kern="0" dirty="0" err="1"/>
                  <a:t>x_trajectory</a:t>
                </a:r>
                <a:r>
                  <a:rPr lang="en-US" kern="0" dirty="0"/>
                  <a:t>[], </a:t>
                </a:r>
                <a:r>
                  <a:rPr lang="en-US" kern="0" dirty="0" err="1"/>
                  <a:t>y_trajectory</a:t>
                </a:r>
                <a:r>
                  <a:rPr lang="en-US" kern="0" dirty="0"/>
                  <a:t>[]; and average error, defined as mean of squared </a:t>
                </a:r>
                <a:r>
                  <a:rPr lang="en-US" kern="0" dirty="0" err="1"/>
                  <a:t>cte</a:t>
                </a:r>
                <a:endParaRPr lang="en-US" kern="0" dirty="0"/>
              </a:p>
              <a:p>
                <a:r>
                  <a:rPr lang="en-US" kern="0" dirty="0"/>
                  <a:t>For clockwise travel direction:</a:t>
                </a:r>
              </a:p>
              <a:p>
                <a:pPr lvl="1"/>
                <a:r>
                  <a:rPr lang="en-US" kern="0" dirty="0"/>
                  <a:t>If </a:t>
                </a:r>
                <a:r>
                  <a:rPr lang="en-US" kern="0" dirty="0" err="1"/>
                  <a:t>cte</a:t>
                </a:r>
                <a:r>
                  <a:rPr lang="en-US" kern="0" dirty="0"/>
                  <a:t>&gt;0, car is outside of track region; steering angle </a:t>
                </a:r>
                <a14:m>
                  <m:oMath xmlns:m="http://schemas.openxmlformats.org/officeDocument/2006/math">
                    <m:r>
                      <a:rPr lang="en-US" i="1" kern="0">
                        <a:latin typeface="Cambria Math" panose="02040503050406030204" pitchFamily="18" charset="0"/>
                      </a:rPr>
                      <m:t>𝛿</m:t>
                    </m:r>
                  </m:oMath>
                </a14:m>
                <a:r>
                  <a:rPr lang="en-US" kern="0" dirty="0"/>
                  <a:t> should decrease (turn right according to the </a:t>
                </a:r>
                <a:r>
                  <a:rPr lang="en-US" dirty="0"/>
                  <a:t>counter-clockwise convention)</a:t>
                </a:r>
                <a:endParaRPr lang="en-US" kern="0" dirty="0"/>
              </a:p>
              <a:p>
                <a:pPr lvl="1"/>
                <a:r>
                  <a:rPr lang="en-US" kern="0" dirty="0"/>
                  <a:t>If </a:t>
                </a:r>
                <a:r>
                  <a:rPr lang="en-US" kern="0" dirty="0" err="1"/>
                  <a:t>cte</a:t>
                </a:r>
                <a:r>
                  <a:rPr lang="en-US" kern="0" dirty="0"/>
                  <a:t>&lt;0, car is inside of track region; steering angle </a:t>
                </a:r>
                <a14:m>
                  <m:oMath xmlns:m="http://schemas.openxmlformats.org/officeDocument/2006/math">
                    <m:r>
                      <a:rPr lang="en-US" i="1" kern="0">
                        <a:latin typeface="Cambria Math" panose="02040503050406030204" pitchFamily="18" charset="0"/>
                      </a:rPr>
                      <m:t>𝛿</m:t>
                    </m:r>
                  </m:oMath>
                </a14:m>
                <a:r>
                  <a:rPr lang="en-US" kern="0" dirty="0"/>
                  <a:t> should increase (turn left)</a:t>
                </a:r>
              </a:p>
              <a:p>
                <a:pPr lvl="1"/>
                <a:r>
                  <a:rPr lang="en-US" kern="0" dirty="0"/>
                  <a:t>Based on the above, </a:t>
                </a:r>
                <a14:m>
                  <m:oMath xmlns:m="http://schemas.openxmlformats.org/officeDocument/2006/math">
                    <m:sSub>
                      <m:sSubPr>
                        <m:ctrlPr>
                          <a:rPr lang="en-US" i="1" kern="0">
                            <a:latin typeface="Cambria Math" panose="02040503050406030204" pitchFamily="18" charset="0"/>
                          </a:rPr>
                        </m:ctrlPr>
                      </m:sSubPr>
                      <m:e>
                        <m:r>
                          <a:rPr lang="en-US" i="1" kern="0">
                            <a:latin typeface="Cambria Math" panose="02040503050406030204" pitchFamily="18" charset="0"/>
                          </a:rPr>
                          <m:t>𝐾</m:t>
                        </m:r>
                      </m:e>
                      <m:sub>
                        <m:r>
                          <a:rPr lang="en-US" i="1" kern="0">
                            <a:latin typeface="Cambria Math" panose="02040503050406030204" pitchFamily="18" charset="0"/>
                          </a:rPr>
                          <m:t>𝑝</m:t>
                        </m:r>
                      </m:sub>
                    </m:sSub>
                  </m:oMath>
                </a14:m>
                <a:r>
                  <a:rPr lang="en-US" kern="0" dirty="0"/>
                  <a:t> should be positive (this can be a sanity check for your final solution)</a:t>
                </a:r>
              </a:p>
            </p:txBody>
          </p:sp>
        </mc:Choice>
        <mc:Fallback xmlns="">
          <p:sp>
            <p:nvSpPr>
              <p:cNvPr id="3" name="Content Placeholder 2">
                <a:extLst>
                  <a:ext uri="{FF2B5EF4-FFF2-40B4-BE49-F238E27FC236}">
                    <a16:creationId xmlns:a16="http://schemas.microsoft.com/office/drawing/2014/main" id="{593C6140-3635-33F3-960D-BB16822F0432}"/>
                  </a:ext>
                </a:extLst>
              </p:cNvPr>
              <p:cNvSpPr>
                <a:spLocks noGrp="1" noRot="1" noChangeAspect="1" noMove="1" noResize="1" noEditPoints="1" noAdjustHandles="1" noChangeArrowheads="1" noChangeShapeType="1" noTextEdit="1"/>
              </p:cNvSpPr>
              <p:nvPr>
                <p:ph idx="1"/>
              </p:nvPr>
            </p:nvSpPr>
            <p:spPr>
              <a:xfrm>
                <a:off x="452582" y="1237593"/>
                <a:ext cx="5472209" cy="5329444"/>
              </a:xfrm>
              <a:blipFill>
                <a:blip r:embed="rId3"/>
                <a:stretch>
                  <a:fillRect l="-1559" t="-2632" r="-3118"/>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5B1BFF51-D8D5-B340-0CA1-A3ED39A5800B}"/>
              </a:ext>
            </a:extLst>
          </p:cNvPr>
          <p:cNvSpPr>
            <a:spLocks noGrp="1"/>
          </p:cNvSpPr>
          <p:nvPr>
            <p:ph type="sldNum" sz="quarter" idx="12"/>
          </p:nvPr>
        </p:nvSpPr>
        <p:spPr/>
        <p:txBody>
          <a:bodyPr/>
          <a:lstStyle/>
          <a:p>
            <a:fld id="{1F57BF9A-7B35-9447-9112-EAE7E91B4E99}" type="slidenum">
              <a:rPr lang="en-US" smtClean="0"/>
              <a:t>35</a:t>
            </a:fld>
            <a:endParaRPr lang="en-US"/>
          </a:p>
        </p:txBody>
      </p:sp>
      <p:pic>
        <p:nvPicPr>
          <p:cNvPr id="5" name="Picture 4">
            <a:extLst>
              <a:ext uri="{FF2B5EF4-FFF2-40B4-BE49-F238E27FC236}">
                <a16:creationId xmlns:a16="http://schemas.microsoft.com/office/drawing/2014/main" id="{4AA822B8-954A-EBEE-C18B-3F5F435F2C68}"/>
              </a:ext>
            </a:extLst>
          </p:cNvPr>
          <p:cNvPicPr>
            <a:picLocks noChangeAspect="1"/>
          </p:cNvPicPr>
          <p:nvPr/>
        </p:nvPicPr>
        <p:blipFill>
          <a:blip r:embed="rId4"/>
          <a:stretch>
            <a:fillRect/>
          </a:stretch>
        </p:blipFill>
        <p:spPr>
          <a:xfrm>
            <a:off x="5870101" y="1881493"/>
            <a:ext cx="5472209" cy="3868793"/>
          </a:xfrm>
          <a:prstGeom prst="rect">
            <a:avLst/>
          </a:prstGeom>
        </p:spPr>
      </p:pic>
      <p:cxnSp>
        <p:nvCxnSpPr>
          <p:cNvPr id="6" name="Straight Connector 5">
            <a:extLst>
              <a:ext uri="{FF2B5EF4-FFF2-40B4-BE49-F238E27FC236}">
                <a16:creationId xmlns:a16="http://schemas.microsoft.com/office/drawing/2014/main" id="{78AD05D1-7189-B770-DFBB-3A846EED813B}"/>
              </a:ext>
            </a:extLst>
          </p:cNvPr>
          <p:cNvCxnSpPr>
            <a:cxnSpLocks/>
          </p:cNvCxnSpPr>
          <p:nvPr/>
        </p:nvCxnSpPr>
        <p:spPr bwMode="auto">
          <a:xfrm>
            <a:off x="6502521" y="4521215"/>
            <a:ext cx="4839789" cy="0"/>
          </a:xfrm>
          <a:prstGeom prst="line">
            <a:avLst/>
          </a:prstGeom>
          <a:noFill/>
          <a:ln w="25400" cap="flat" cmpd="sng" algn="ctr">
            <a:solidFill>
              <a:srgbClr val="FF0000"/>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EAC32282-9679-90A6-BBAD-A77E0F2E3965}"/>
              </a:ext>
            </a:extLst>
          </p:cNvPr>
          <p:cNvCxnSpPr>
            <a:cxnSpLocks/>
          </p:cNvCxnSpPr>
          <p:nvPr/>
        </p:nvCxnSpPr>
        <p:spPr bwMode="auto">
          <a:xfrm>
            <a:off x="6446165" y="3688290"/>
            <a:ext cx="936104" cy="0"/>
          </a:xfrm>
          <a:prstGeom prst="line">
            <a:avLst/>
          </a:prstGeom>
          <a:noFill/>
          <a:ln w="25400" cap="flat" cmpd="sng" algn="ctr">
            <a:solidFill>
              <a:srgbClr val="FF0000"/>
            </a:solidFill>
            <a:prstDash val="solid"/>
            <a:round/>
            <a:headEnd type="none" w="med" len="med"/>
            <a:tailEnd type="none" w="med" len="med"/>
          </a:ln>
          <a:effectLst/>
        </p:spPr>
      </p:cxnSp>
      <p:sp>
        <p:nvSpPr>
          <p:cNvPr id="8" name="Rectangle 7">
            <a:extLst>
              <a:ext uri="{FF2B5EF4-FFF2-40B4-BE49-F238E27FC236}">
                <a16:creationId xmlns:a16="http://schemas.microsoft.com/office/drawing/2014/main" id="{B7FB27E0-BECD-AADE-4A87-2824DAB01B08}"/>
              </a:ext>
            </a:extLst>
          </p:cNvPr>
          <p:cNvSpPr/>
          <p:nvPr/>
        </p:nvSpPr>
        <p:spPr>
          <a:xfrm>
            <a:off x="7508628" y="3460462"/>
            <a:ext cx="4646425" cy="276999"/>
          </a:xfrm>
          <a:prstGeom prst="rect">
            <a:avLst/>
          </a:prstGeom>
          <a:ln>
            <a:solidFill>
              <a:schemeClr val="tx1"/>
            </a:solidFill>
          </a:ln>
        </p:spPr>
        <p:txBody>
          <a:bodyPr wrap="square">
            <a:spAutoFit/>
          </a:bodyPr>
          <a:lstStyle/>
          <a:p>
            <a:r>
              <a:rPr lang="en-US" sz="1200" dirty="0"/>
              <a:t>This is for straight line track; need to call </a:t>
            </a:r>
            <a:r>
              <a:rPr lang="en-US" sz="1200" dirty="0" err="1"/>
              <a:t>myrobot.cte</a:t>
            </a:r>
            <a:r>
              <a:rPr lang="en-US" sz="1200" dirty="0"/>
              <a:t>() for circular track.</a:t>
            </a:r>
          </a:p>
        </p:txBody>
      </p:sp>
      <p:sp>
        <p:nvSpPr>
          <p:cNvPr id="9" name="Rectangle 8">
            <a:extLst>
              <a:ext uri="{FF2B5EF4-FFF2-40B4-BE49-F238E27FC236}">
                <a16:creationId xmlns:a16="http://schemas.microsoft.com/office/drawing/2014/main" id="{92859B68-AF9E-2865-2673-EEA1BA4150D0}"/>
              </a:ext>
            </a:extLst>
          </p:cNvPr>
          <p:cNvSpPr/>
          <p:nvPr/>
        </p:nvSpPr>
        <p:spPr>
          <a:xfrm>
            <a:off x="10930917" y="4571974"/>
            <a:ext cx="1224136" cy="276999"/>
          </a:xfrm>
          <a:prstGeom prst="rect">
            <a:avLst/>
          </a:prstGeom>
          <a:ln>
            <a:solidFill>
              <a:schemeClr val="tx1"/>
            </a:solidFill>
          </a:ln>
        </p:spPr>
        <p:txBody>
          <a:bodyPr wrap="square">
            <a:spAutoFit/>
          </a:bodyPr>
          <a:lstStyle/>
          <a:p>
            <a:r>
              <a:rPr lang="en-US" sz="1200" dirty="0"/>
              <a:t>PID control law</a:t>
            </a:r>
          </a:p>
        </p:txBody>
      </p:sp>
    </p:spTree>
    <p:extLst>
      <p:ext uri="{BB962C8B-B14F-4D97-AF65-F5344CB8AC3E}">
        <p14:creationId xmlns:p14="http://schemas.microsoft.com/office/powerpoint/2010/main" val="233873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0D94266-AF2E-883D-5771-961651366C8F}"/>
                  </a:ext>
                </a:extLst>
              </p:cNvPr>
              <p:cNvSpPr>
                <a:spLocks noGrp="1"/>
              </p:cNvSpPr>
              <p:nvPr>
                <p:ph type="title"/>
              </p:nvPr>
            </p:nvSpPr>
            <p:spPr/>
            <p:txBody>
              <a:bodyPr/>
              <a:lstStyle/>
              <a:p>
                <a:r>
                  <a:rPr lang="en-US" dirty="0"/>
                  <a:t>For General </a:t>
                </a:r>
                <a14:m>
                  <m:oMath xmlns:m="http://schemas.openxmlformats.org/officeDocument/2006/math">
                    <m:r>
                      <a:rPr lang="en-US" b="0" i="1" smtClean="0">
                        <a:latin typeface="Cambria Math" panose="02040503050406030204" pitchFamily="18" charset="0"/>
                      </a:rPr>
                      <m:t>𝑑𝑡</m:t>
                    </m:r>
                  </m:oMath>
                </a14:m>
                <a:endParaRPr lang="en-SE" dirty="0"/>
              </a:p>
            </p:txBody>
          </p:sp>
        </mc:Choice>
        <mc:Fallback xmlns="">
          <p:sp>
            <p:nvSpPr>
              <p:cNvPr id="2" name="Title 1">
                <a:extLst>
                  <a:ext uri="{FF2B5EF4-FFF2-40B4-BE49-F238E27FC236}">
                    <a16:creationId xmlns:a16="http://schemas.microsoft.com/office/drawing/2014/main" id="{D0D94266-AF2E-883D-5771-961651366C8F}"/>
                  </a:ext>
                </a:extLst>
              </p:cNvPr>
              <p:cNvSpPr>
                <a:spLocks noGrp="1" noRot="1" noChangeAspect="1" noMove="1" noResize="1" noEditPoints="1" noAdjustHandles="1" noChangeArrowheads="1" noChangeShapeType="1" noTextEdit="1"/>
              </p:cNvSpPr>
              <p:nvPr>
                <p:ph type="title"/>
              </p:nvPr>
            </p:nvSpPr>
            <p:spPr>
              <a:blipFill>
                <a:blip r:embed="rId2"/>
                <a:stretch>
                  <a:fillRect l="-2506" t="-3977" b="-15909"/>
                </a:stretch>
              </a:blipFill>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9DCF28E-6A0C-7BCC-61B6-D195BCE1CC95}"/>
                  </a:ext>
                </a:extLst>
              </p:cNvPr>
              <p:cNvSpPr>
                <a:spLocks noGrp="1"/>
              </p:cNvSpPr>
              <p:nvPr>
                <p:ph idx="1"/>
              </p:nvPr>
            </p:nvSpPr>
            <p:spPr/>
            <p:txBody>
              <a:bodyPr/>
              <a:lstStyle/>
              <a:p>
                <a:r>
                  <a:rPr lang="en-US" dirty="0">
                    <a:solidFill>
                      <a:schemeClr val="tx1"/>
                    </a:solidFill>
                  </a:rPr>
                  <a:t>The Python code assumes controller time step size </a:t>
                </a:r>
                <a14:m>
                  <m:oMath xmlns:m="http://schemas.openxmlformats.org/officeDocument/2006/math">
                    <m:r>
                      <a:rPr lang="en-US" i="1">
                        <a:solidFill>
                          <a:schemeClr val="tx1"/>
                        </a:solidFill>
                        <a:latin typeface="Cambria Math" panose="02040503050406030204" pitchFamily="18" charset="0"/>
                      </a:rPr>
                      <m:t>𝑑𝑡</m:t>
                    </m:r>
                    <m:r>
                      <a:rPr lang="en-US" i="1">
                        <a:solidFill>
                          <a:schemeClr val="tx1"/>
                        </a:solidFill>
                        <a:latin typeface="Cambria Math" panose="02040503050406030204" pitchFamily="18" charset="0"/>
                      </a:rPr>
                      <m:t>=1</m:t>
                    </m:r>
                  </m:oMath>
                </a14:m>
                <a:r>
                  <a:rPr lang="en-US" dirty="0">
                    <a:solidFill>
                      <a:schemeClr val="tx1"/>
                    </a:solidFill>
                  </a:rPr>
                  <a:t>. </a:t>
                </a:r>
              </a:p>
              <a:p>
                <a:pPr lvl="1"/>
                <a:r>
                  <a:rPr lang="en-US" dirty="0"/>
                  <a:t>Also, </a:t>
                </a:r>
                <a14:m>
                  <m:oMath xmlns:m="http://schemas.openxmlformats.org/officeDocument/2006/math">
                    <m:r>
                      <a:rPr lang="en-US" i="1" dirty="0">
                        <a:latin typeface="Cambria Math" panose="02040503050406030204" pitchFamily="18" charset="0"/>
                      </a:rPr>
                      <m:t>𝑣</m:t>
                    </m:r>
                  </m:oMath>
                </a14:m>
                <a:r>
                  <a:rPr lang="en-US" dirty="0"/>
                  <a:t> is constant. </a:t>
                </a:r>
                <a14:m>
                  <m:oMath xmlns:m="http://schemas.openxmlformats.org/officeDocument/2006/math">
                    <m:r>
                      <a:rPr lang="en-US" i="1">
                        <a:latin typeface="Cambria Math" panose="02040503050406030204" pitchFamily="18" charset="0"/>
                      </a:rPr>
                      <m:t>𝛿</m:t>
                    </m:r>
                  </m:oMath>
                </a14:m>
                <a:r>
                  <a:rPr lang="en-US" dirty="0"/>
                  <a:t>’s range is unconstrained (steering wheel can be turned to arbitrary angle).</a:t>
                </a:r>
              </a:p>
              <a:p>
                <a:r>
                  <a:rPr lang="en-US" dirty="0"/>
                  <a:t>For general </a:t>
                </a:r>
                <a14:m>
                  <m:oMath xmlns:m="http://schemas.openxmlformats.org/officeDocument/2006/math">
                    <m:r>
                      <a:rPr lang="en-US" i="1">
                        <a:latin typeface="Cambria Math" panose="02040503050406030204" pitchFamily="18" charset="0"/>
                      </a:rPr>
                      <m:t>𝑑𝑡</m:t>
                    </m:r>
                  </m:oMath>
                </a14:m>
                <a:r>
                  <a:rPr lang="en-US" dirty="0">
                    <a:solidFill>
                      <a:schemeClr val="tx1"/>
                    </a:solidFill>
                  </a:rPr>
                  <a:t>, th</a:t>
                </a:r>
                <a:r>
                  <a:rPr lang="en-US" dirty="0"/>
                  <a:t>e following needs to be modified:</a:t>
                </a:r>
                <a:endParaRPr lang="en-US" dirty="0">
                  <a:solidFill>
                    <a:schemeClr val="tx1"/>
                  </a:solidFill>
                </a:endParaRPr>
              </a:p>
              <a:p>
                <a:pPr lvl="1"/>
                <a:r>
                  <a:rPr lang="en-US" dirty="0"/>
                  <a:t>Call </a:t>
                </a:r>
                <a:r>
                  <a:rPr lang="en-US" dirty="0" err="1"/>
                  <a:t>myrobot.move</a:t>
                </a:r>
                <a:r>
                  <a:rPr lang="en-US" dirty="0"/>
                  <a:t>(steer, speed*dt), to match its definition move(self, steering, distance,…)</a:t>
                </a:r>
              </a:p>
              <a:p>
                <a:pPr lvl="1"/>
                <a:r>
                  <a:rPr lang="en-US" dirty="0">
                    <a:solidFill>
                      <a:schemeClr val="tx1"/>
                    </a:solidFill>
                  </a:rPr>
                  <a:t>In the PID control law:</a:t>
                </a:r>
              </a:p>
              <a:p>
                <a:pPr lvl="2">
                  <a:buFont typeface="Arial" panose="020B0604020202020204" pitchFamily="34" charset="0"/>
                  <a:buChar char="•"/>
                </a:pPr>
                <a:r>
                  <a:rPr lang="en-US" altLang="zh-CN" dirty="0"/>
                  <a:t>Differential of error</a:t>
                </a:r>
                <a14:m>
                  <m:oMath xmlns:m="http://schemas.openxmlformats.org/officeDocument/2006/math">
                    <m:r>
                      <a:rPr lang="en-US" b="0" i="0" smtClean="0">
                        <a:latin typeface="Cambria Math" panose="02040503050406030204" pitchFamily="18" charset="0"/>
                      </a:rPr>
                      <m:t> </m:t>
                    </m:r>
                    <m:r>
                      <a:rPr lang="en-US" i="1">
                        <a:latin typeface="Cambria Math" panose="02040503050406030204" pitchFamily="18" charset="0"/>
                      </a:rPr>
                      <m:t>𝑑𝑖𝑓𝑓𝑐𝑡𝑒</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𝑐𝑡𝑒</m:t>
                        </m:r>
                        <m:r>
                          <a:rPr lang="en-US" i="1">
                            <a:latin typeface="Cambria Math" panose="02040503050406030204" pitchFamily="18" charset="0"/>
                          </a:rPr>
                          <m:t>−</m:t>
                        </m:r>
                        <m:r>
                          <a:rPr lang="en-US" i="1">
                            <a:latin typeface="Cambria Math" panose="02040503050406030204" pitchFamily="18" charset="0"/>
                          </a:rPr>
                          <m:t>𝑝𝑟𝑒𝑣𝑐𝑡𝑒</m:t>
                        </m:r>
                      </m:num>
                      <m:den>
                        <m:r>
                          <a:rPr lang="en-US" i="1">
                            <a:latin typeface="Cambria Math" panose="02040503050406030204" pitchFamily="18" charset="0"/>
                          </a:rPr>
                          <m:t>𝑑𝑡</m:t>
                        </m:r>
                      </m:den>
                    </m:f>
                  </m:oMath>
                </a14:m>
                <a:endParaRPr lang="en-US" b="0" i="1" dirty="0">
                  <a:latin typeface="Cambria Math" panose="02040503050406030204" pitchFamily="18" charset="0"/>
                </a:endParaRPr>
              </a:p>
              <a:p>
                <a:pPr lvl="2">
                  <a:buFont typeface="Arial" panose="020B0604020202020204" pitchFamily="34" charset="0"/>
                  <a:buChar char="•"/>
                </a:pPr>
                <a:r>
                  <a:rPr lang="en-US" altLang="zh-CN" dirty="0"/>
                  <a:t>Integral of error</a:t>
                </a:r>
                <a14:m>
                  <m:oMath xmlns:m="http://schemas.openxmlformats.org/officeDocument/2006/math">
                    <m:r>
                      <a:rPr lang="en-US" b="0" i="1" smtClean="0">
                        <a:latin typeface="Cambria Math" panose="02040503050406030204" pitchFamily="18" charset="0"/>
                      </a:rPr>
                      <m:t> </m:t>
                    </m:r>
                    <m:r>
                      <a:rPr lang="en-US" i="1">
                        <a:latin typeface="Cambria Math" panose="02040503050406030204" pitchFamily="18" charset="0"/>
                      </a:rPr>
                      <m:t>𝑖𝑛𝑡𝑐𝑡𝑒</m:t>
                    </m:r>
                    <m:r>
                      <a:rPr lang="en-US" i="1">
                        <a:latin typeface="Cambria Math" panose="02040503050406030204" pitchFamily="18" charset="0"/>
                      </a:rPr>
                      <m:t>+=</m:t>
                    </m:r>
                    <m:r>
                      <a:rPr lang="en-US" i="1">
                        <a:latin typeface="Cambria Math" panose="02040503050406030204" pitchFamily="18" charset="0"/>
                      </a:rPr>
                      <m:t>𝑐𝑡𝑒</m:t>
                    </m:r>
                    <m:r>
                      <a:rPr lang="en-US" i="1">
                        <a:latin typeface="Cambria Math" panose="02040503050406030204" pitchFamily="18" charset="0"/>
                      </a:rPr>
                      <m:t>∗</m:t>
                    </m:r>
                    <m:r>
                      <a:rPr lang="en-US" i="1">
                        <a:latin typeface="Cambria Math" panose="02040503050406030204" pitchFamily="18" charset="0"/>
                      </a:rPr>
                      <m:t>𝑑𝑡</m:t>
                    </m:r>
                  </m:oMath>
                </a14:m>
                <a:endParaRPr lang="en-US"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89DCF28E-6A0C-7BCC-61B6-D195BCE1CC95}"/>
                  </a:ext>
                </a:extLst>
              </p:cNvPr>
              <p:cNvSpPr>
                <a:spLocks noGrp="1" noRot="1" noChangeAspect="1" noMove="1" noResize="1" noEditPoints="1" noAdjustHandles="1" noChangeArrowheads="1" noChangeShapeType="1" noTextEdit="1"/>
              </p:cNvSpPr>
              <p:nvPr>
                <p:ph idx="1"/>
              </p:nvPr>
            </p:nvSpPr>
            <p:spPr>
              <a:blipFill>
                <a:blip r:embed="rId3"/>
                <a:stretch>
                  <a:fillRect l="-1281" t="-2347" r="-111"/>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8CDB655F-09A9-233A-CE8C-D5D449159DB6}"/>
              </a:ext>
            </a:extLst>
          </p:cNvPr>
          <p:cNvSpPr>
            <a:spLocks noGrp="1"/>
          </p:cNvSpPr>
          <p:nvPr>
            <p:ph type="sldNum" sz="quarter" idx="12"/>
          </p:nvPr>
        </p:nvSpPr>
        <p:spPr/>
        <p:txBody>
          <a:bodyPr/>
          <a:lstStyle/>
          <a:p>
            <a:fld id="{1F57BF9A-7B35-9447-9112-EAE7E91B4E99}" type="slidenum">
              <a:rPr lang="en-US" smtClean="0"/>
              <a:t>36</a:t>
            </a:fld>
            <a:endParaRPr lang="en-US"/>
          </a:p>
        </p:txBody>
      </p:sp>
    </p:spTree>
    <p:extLst>
      <p:ext uri="{BB962C8B-B14F-4D97-AF65-F5344CB8AC3E}">
        <p14:creationId xmlns:p14="http://schemas.microsoft.com/office/powerpoint/2010/main" val="36179739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27EDE-1494-1ABE-8F7F-8B1CDE412B8B}"/>
              </a:ext>
            </a:extLst>
          </p:cNvPr>
          <p:cNvSpPr>
            <a:spLocks noGrp="1"/>
          </p:cNvSpPr>
          <p:nvPr>
            <p:ph type="title"/>
          </p:nvPr>
        </p:nvSpPr>
        <p:spPr/>
        <p:txBody>
          <a:bodyPr/>
          <a:lstStyle/>
          <a:p>
            <a:r>
              <a:rPr lang="en-US" dirty="0"/>
              <a:t>twiddle()</a:t>
            </a:r>
            <a:endParaRPr lang="en-SE" dirty="0"/>
          </a:p>
        </p:txBody>
      </p:sp>
      <p:sp>
        <p:nvSpPr>
          <p:cNvPr id="3" name="Content Placeholder 2">
            <a:extLst>
              <a:ext uri="{FF2B5EF4-FFF2-40B4-BE49-F238E27FC236}">
                <a16:creationId xmlns:a16="http://schemas.microsoft.com/office/drawing/2014/main" id="{FF2C862E-9F70-17BB-23FC-86D36630C85B}"/>
              </a:ext>
            </a:extLst>
          </p:cNvPr>
          <p:cNvSpPr>
            <a:spLocks noGrp="1"/>
          </p:cNvSpPr>
          <p:nvPr>
            <p:ph idx="1"/>
          </p:nvPr>
        </p:nvSpPr>
        <p:spPr>
          <a:xfrm>
            <a:off x="622738" y="1237593"/>
            <a:ext cx="5514524" cy="1006537"/>
          </a:xfrm>
        </p:spPr>
        <p:txBody>
          <a:bodyPr>
            <a:normAutofit fontScale="77500" lnSpcReduction="20000"/>
          </a:bodyPr>
          <a:lstStyle/>
          <a:p>
            <a:r>
              <a:rPr lang="en-US" dirty="0"/>
              <a:t>twiddle: “twist, move, or fiddle with (something), typically in a purposeless or nervous way” –Encyclopedia.</a:t>
            </a:r>
            <a:endParaRPr lang="en-SE" dirty="0"/>
          </a:p>
        </p:txBody>
      </p:sp>
      <p:sp>
        <p:nvSpPr>
          <p:cNvPr id="4" name="Slide Number Placeholder 3">
            <a:extLst>
              <a:ext uri="{FF2B5EF4-FFF2-40B4-BE49-F238E27FC236}">
                <a16:creationId xmlns:a16="http://schemas.microsoft.com/office/drawing/2014/main" id="{387E9F0A-F334-FB15-5E18-ADC36D4F1710}"/>
              </a:ext>
            </a:extLst>
          </p:cNvPr>
          <p:cNvSpPr>
            <a:spLocks noGrp="1"/>
          </p:cNvSpPr>
          <p:nvPr>
            <p:ph type="sldNum" sz="quarter" idx="12"/>
          </p:nvPr>
        </p:nvSpPr>
        <p:spPr/>
        <p:txBody>
          <a:bodyPr/>
          <a:lstStyle/>
          <a:p>
            <a:fld id="{1F57BF9A-7B35-9447-9112-EAE7E91B4E99}" type="slidenum">
              <a:rPr lang="en-US" smtClean="0"/>
              <a:t>37</a:t>
            </a:fld>
            <a:endParaRPr lang="en-US"/>
          </a:p>
        </p:txBody>
      </p:sp>
      <p:pic>
        <p:nvPicPr>
          <p:cNvPr id="5" name="Picture 4">
            <a:extLst>
              <a:ext uri="{FF2B5EF4-FFF2-40B4-BE49-F238E27FC236}">
                <a16:creationId xmlns:a16="http://schemas.microsoft.com/office/drawing/2014/main" id="{588B000C-4BF7-DC4D-F8DF-843BACB4E9BF}"/>
              </a:ext>
            </a:extLst>
          </p:cNvPr>
          <p:cNvPicPr>
            <a:picLocks noChangeAspect="1"/>
          </p:cNvPicPr>
          <p:nvPr/>
        </p:nvPicPr>
        <p:blipFill>
          <a:blip r:embed="rId2"/>
          <a:stretch>
            <a:fillRect/>
          </a:stretch>
        </p:blipFill>
        <p:spPr>
          <a:xfrm>
            <a:off x="6096000" y="137319"/>
            <a:ext cx="4933823" cy="6583362"/>
          </a:xfrm>
          <a:prstGeom prst="rect">
            <a:avLst/>
          </a:prstGeom>
        </p:spPr>
      </p:pic>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52B0F2FD-C3AF-C46F-9EF6-CBF008C770D9}"/>
                  </a:ext>
                </a:extLst>
              </p:cNvPr>
              <p:cNvSpPr/>
              <p:nvPr/>
            </p:nvSpPr>
            <p:spPr bwMode="auto">
              <a:xfrm>
                <a:off x="940674" y="3253998"/>
                <a:ext cx="5118038" cy="718393"/>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dirty="0"/>
                  <a:t>Update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 to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r>
                      <a:rPr lang="en-US" sz="1400">
                        <a:latin typeface="Cambria Math" panose="02040503050406030204" pitchFamily="18" charset="0"/>
                      </a:rPr>
                      <m:t>+</m:t>
                    </m:r>
                    <m:r>
                      <a:rPr lang="en-US" sz="1400">
                        <a:latin typeface="Cambria Math" panose="02040503050406030204" pitchFamily="18" charset="0"/>
                      </a:rPr>
                      <m:t>𝑑𝑝</m:t>
                    </m:r>
                    <m:r>
                      <a:rPr lang="en-US" sz="1400">
                        <a:latin typeface="Cambria Math" panose="02040503050406030204" pitchFamily="18" charset="0"/>
                      </a:rPr>
                      <m:t>[</m:t>
                    </m:r>
                    <m:r>
                      <a:rPr lang="en-US" sz="1400">
                        <a:latin typeface="Cambria Math" panose="02040503050406030204" pitchFamily="18" charset="0"/>
                      </a:rPr>
                      <m:t>𝑖</m:t>
                    </m:r>
                    <m:r>
                      <a:rPr lang="en-US" sz="1400">
                        <a:latin typeface="Cambria Math" panose="02040503050406030204" pitchFamily="18" charset="0"/>
                      </a:rPr>
                      <m:t>]</m:t>
                    </m:r>
                  </m:oMath>
                </a14:m>
                <a:r>
                  <a:rPr lang="en-US" sz="1400" dirty="0"/>
                  <a:t> and run(). If error decreases, then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 was updated in the right direction. Keep the update </a:t>
                </a:r>
                <a14:m>
                  <m:oMath xmlns:m="http://schemas.openxmlformats.org/officeDocument/2006/math">
                    <m:r>
                      <a:rPr lang="en-US" sz="1400">
                        <a:latin typeface="Cambria Math" panose="02040503050406030204" pitchFamily="18" charset="0"/>
                      </a:rPr>
                      <m:t>+</m:t>
                    </m:r>
                    <m:r>
                      <a:rPr lang="en-US" sz="1400">
                        <a:latin typeface="Cambria Math" panose="02040503050406030204" pitchFamily="18" charset="0"/>
                      </a:rPr>
                      <m:t>𝑑𝑝</m:t>
                    </m:r>
                    <m:r>
                      <a:rPr lang="en-US" sz="1400">
                        <a:latin typeface="Cambria Math" panose="02040503050406030204" pitchFamily="18" charset="0"/>
                      </a:rPr>
                      <m:t>[</m:t>
                    </m:r>
                    <m:r>
                      <a:rPr lang="en-US" sz="1400">
                        <a:latin typeface="Cambria Math" panose="02040503050406030204" pitchFamily="18" charset="0"/>
                      </a:rPr>
                      <m:t>𝑖</m:t>
                    </m:r>
                    <m:r>
                      <a:rPr lang="en-US" sz="1400">
                        <a:latin typeface="Cambria Math" panose="02040503050406030204" pitchFamily="18" charset="0"/>
                      </a:rPr>
                      <m:t>]</m:t>
                    </m:r>
                  </m:oMath>
                </a14:m>
                <a:r>
                  <a:rPr lang="en-US" sz="1400" dirty="0"/>
                  <a:t> to get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r>
                      <a:rPr lang="en-US" sz="1400">
                        <a:latin typeface="Cambria Math" panose="02040503050406030204" pitchFamily="18" charset="0"/>
                      </a:rPr>
                      <m:t>+</m:t>
                    </m:r>
                    <m:r>
                      <a:rPr lang="en-US" sz="1400">
                        <a:latin typeface="Cambria Math" panose="02040503050406030204" pitchFamily="18" charset="0"/>
                      </a:rPr>
                      <m:t>𝑑𝑝</m:t>
                    </m:r>
                    <m:r>
                      <a:rPr lang="en-US" sz="1400">
                        <a:latin typeface="Cambria Math" panose="02040503050406030204" pitchFamily="18" charset="0"/>
                      </a:rPr>
                      <m:t>[</m:t>
                    </m:r>
                    <m:r>
                      <a:rPr lang="en-US" sz="1400">
                        <a:latin typeface="Cambria Math" panose="02040503050406030204" pitchFamily="18" charset="0"/>
                      </a:rPr>
                      <m:t>𝑖</m:t>
                    </m:r>
                    <m:r>
                      <a:rPr lang="en-US" sz="1400">
                        <a:latin typeface="Cambria Math" panose="02040503050406030204" pitchFamily="18" charset="0"/>
                      </a:rPr>
                      <m:t>]</m:t>
                    </m:r>
                  </m:oMath>
                </a14:m>
                <a:r>
                  <a:rPr lang="en-US" sz="1400" dirty="0"/>
                  <a:t>, and increase step size to </a:t>
                </a:r>
                <a14:m>
                  <m:oMath xmlns:m="http://schemas.openxmlformats.org/officeDocument/2006/math">
                    <m:r>
                      <a:rPr lang="en-US" sz="1400">
                        <a:latin typeface="Cambria Math" panose="02040503050406030204" pitchFamily="18" charset="0"/>
                      </a:rPr>
                      <m:t>1.1∗</m:t>
                    </m:r>
                    <m:r>
                      <a:rPr lang="en-US" sz="1400">
                        <a:latin typeface="Cambria Math" panose="02040503050406030204" pitchFamily="18" charset="0"/>
                      </a:rPr>
                      <m:t>𝑑𝑝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a:t>
                </a:r>
                <a:endParaRPr lang="en-SE" sz="1400" dirty="0"/>
              </a:p>
            </p:txBody>
          </p:sp>
        </mc:Choice>
        <mc:Fallback xmlns="">
          <p:sp>
            <p:nvSpPr>
              <p:cNvPr id="6" name="Rectangle 5">
                <a:extLst>
                  <a:ext uri="{FF2B5EF4-FFF2-40B4-BE49-F238E27FC236}">
                    <a16:creationId xmlns:a16="http://schemas.microsoft.com/office/drawing/2014/main" id="{52B0F2FD-C3AF-C46F-9EF6-CBF008C770D9}"/>
                  </a:ext>
                </a:extLst>
              </p:cNvPr>
              <p:cNvSpPr>
                <a:spLocks noRot="1" noChangeAspect="1" noMove="1" noResize="1" noEditPoints="1" noAdjustHandles="1" noChangeArrowheads="1" noChangeShapeType="1" noTextEdit="1"/>
              </p:cNvSpPr>
              <p:nvPr/>
            </p:nvSpPr>
            <p:spPr bwMode="auto">
              <a:xfrm>
                <a:off x="940674" y="3253998"/>
                <a:ext cx="5118038" cy="718393"/>
              </a:xfrm>
              <a:prstGeom prst="rect">
                <a:avLst/>
              </a:prstGeom>
              <a:blipFill>
                <a:blip r:embed="rId3"/>
                <a:stretch>
                  <a:fillRect l="-238" t="-833" b="-9167"/>
                </a:stretch>
              </a:blipFill>
              <a:ln w="12700" cap="flat" cmpd="sng" algn="ctr">
                <a:solidFill>
                  <a:schemeClr val="tx1"/>
                </a:solidFill>
                <a:prstDash val="solid"/>
                <a:round/>
                <a:headEnd type="none" w="med" len="med"/>
                <a:tailEnd type="none" w="med" len="med"/>
              </a:ln>
              <a:effectLst/>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7D90C34-24CE-0F39-4F31-2D091A5100A6}"/>
                  </a:ext>
                </a:extLst>
              </p:cNvPr>
              <p:cNvSpPr/>
              <p:nvPr/>
            </p:nvSpPr>
            <p:spPr bwMode="auto">
              <a:xfrm>
                <a:off x="942109" y="4064971"/>
                <a:ext cx="5111103" cy="718393"/>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dirty="0"/>
                  <a:t>If error increases, then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 was updated in the wrong direction. Update in the opposite direction by </a:t>
                </a:r>
                <a14:m>
                  <m:oMath xmlns:m="http://schemas.openxmlformats.org/officeDocument/2006/math">
                    <m:r>
                      <a:rPr lang="en-US" sz="1400">
                        <a:latin typeface="Cambria Math" panose="02040503050406030204" pitchFamily="18" charset="0"/>
                      </a:rPr>
                      <m:t>−2∗</m:t>
                    </m:r>
                    <m:r>
                      <a:rPr lang="en-US" sz="1400">
                        <a:latin typeface="Cambria Math" panose="02040503050406030204" pitchFamily="18" charset="0"/>
                      </a:rPr>
                      <m:t>𝑑𝑝</m:t>
                    </m:r>
                    <m:r>
                      <a:rPr lang="en-US" sz="1400">
                        <a:latin typeface="Cambria Math" panose="02040503050406030204" pitchFamily="18" charset="0"/>
                      </a:rPr>
                      <m:t>[</m:t>
                    </m:r>
                    <m:r>
                      <a:rPr lang="en-US" sz="1400">
                        <a:latin typeface="Cambria Math" panose="02040503050406030204" pitchFamily="18" charset="0"/>
                      </a:rPr>
                      <m:t>𝑖</m:t>
                    </m:r>
                    <m:r>
                      <a:rPr lang="en-US" sz="1400">
                        <a:latin typeface="Cambria Math" panose="02040503050406030204" pitchFamily="18" charset="0"/>
                      </a:rPr>
                      <m:t>]</m:t>
                    </m:r>
                  </m:oMath>
                </a14:m>
                <a:r>
                  <a:rPr lang="en-US" sz="1400" dirty="0"/>
                  <a:t> to get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r>
                      <a:rPr lang="en-US" sz="1400" b="0" i="0" smtClean="0">
                        <a:latin typeface="Cambria Math" panose="02040503050406030204" pitchFamily="18" charset="0"/>
                      </a:rPr>
                      <m:t>−</m:t>
                    </m:r>
                    <m:r>
                      <a:rPr lang="en-US" sz="1400">
                        <a:latin typeface="Cambria Math" panose="02040503050406030204" pitchFamily="18" charset="0"/>
                      </a:rPr>
                      <m:t>𝑑𝑝</m:t>
                    </m:r>
                    <m:r>
                      <a:rPr lang="en-US" sz="1400">
                        <a:latin typeface="Cambria Math" panose="02040503050406030204" pitchFamily="18" charset="0"/>
                      </a:rPr>
                      <m:t>[</m:t>
                    </m:r>
                    <m:r>
                      <a:rPr lang="en-US" sz="1400">
                        <a:latin typeface="Cambria Math" panose="02040503050406030204" pitchFamily="18" charset="0"/>
                      </a:rPr>
                      <m:t>𝑖</m:t>
                    </m:r>
                    <m:r>
                      <a:rPr lang="en-US" sz="1400">
                        <a:latin typeface="Cambria Math" panose="02040503050406030204" pitchFamily="18" charset="0"/>
                      </a:rPr>
                      <m:t>]</m:t>
                    </m:r>
                  </m:oMath>
                </a14:m>
                <a:r>
                  <a:rPr lang="en-US" sz="1400" dirty="0"/>
                  <a:t>. Run again.</a:t>
                </a:r>
                <a:endParaRPr lang="en-SE" sz="1400" dirty="0"/>
              </a:p>
            </p:txBody>
          </p:sp>
        </mc:Choice>
        <mc:Fallback xmlns="">
          <p:sp>
            <p:nvSpPr>
              <p:cNvPr id="7" name="Rectangle 6">
                <a:extLst>
                  <a:ext uri="{FF2B5EF4-FFF2-40B4-BE49-F238E27FC236}">
                    <a16:creationId xmlns:a16="http://schemas.microsoft.com/office/drawing/2014/main" id="{47D90C34-24CE-0F39-4F31-2D091A5100A6}"/>
                  </a:ext>
                </a:extLst>
              </p:cNvPr>
              <p:cNvSpPr>
                <a:spLocks noRot="1" noChangeAspect="1" noMove="1" noResize="1" noEditPoints="1" noAdjustHandles="1" noChangeArrowheads="1" noChangeShapeType="1" noTextEdit="1"/>
              </p:cNvSpPr>
              <p:nvPr/>
            </p:nvSpPr>
            <p:spPr bwMode="auto">
              <a:xfrm>
                <a:off x="942109" y="4064971"/>
                <a:ext cx="5111103" cy="718393"/>
              </a:xfrm>
              <a:prstGeom prst="rect">
                <a:avLst/>
              </a:prstGeom>
              <a:blipFill>
                <a:blip r:embed="rId4"/>
                <a:stretch>
                  <a:fillRect l="-238" t="-833" b="-9167"/>
                </a:stretch>
              </a:blipFill>
              <a:ln w="12700" cap="flat" cmpd="sng" algn="ctr">
                <a:solidFill>
                  <a:schemeClr val="tx1"/>
                </a:solidFill>
                <a:prstDash val="solid"/>
                <a:round/>
                <a:headEnd type="none" w="med" len="med"/>
                <a:tailEnd type="none" w="med" len="med"/>
              </a:ln>
              <a:effectLst/>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9C4537E7-5968-62EA-78FD-33E020BDDD54}"/>
                  </a:ext>
                </a:extLst>
              </p:cNvPr>
              <p:cNvSpPr/>
              <p:nvPr/>
            </p:nvSpPr>
            <p:spPr bwMode="auto">
              <a:xfrm>
                <a:off x="940673" y="5177957"/>
                <a:ext cx="5118038" cy="49316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dirty="0"/>
                  <a:t>If error decreases, then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 was updated in the right direction. Keep the current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r>
                      <a:rPr lang="en-US" sz="1400">
                        <a:latin typeface="Cambria Math" panose="02040503050406030204" pitchFamily="18" charset="0"/>
                      </a:rPr>
                      <m:t>−</m:t>
                    </m:r>
                    <m:r>
                      <a:rPr lang="en-US" sz="1400">
                        <a:latin typeface="Cambria Math" panose="02040503050406030204" pitchFamily="18" charset="0"/>
                      </a:rPr>
                      <m:t>𝑑𝑝</m:t>
                    </m:r>
                    <m:r>
                      <a:rPr lang="en-US" sz="1400">
                        <a:latin typeface="Cambria Math" panose="02040503050406030204" pitchFamily="18" charset="0"/>
                      </a:rPr>
                      <m:t>[</m:t>
                    </m:r>
                    <m:r>
                      <a:rPr lang="en-US" sz="1400">
                        <a:latin typeface="Cambria Math" panose="02040503050406030204" pitchFamily="18" charset="0"/>
                      </a:rPr>
                      <m:t>𝑖</m:t>
                    </m:r>
                    <m:r>
                      <a:rPr lang="en-US" sz="1400">
                        <a:latin typeface="Cambria Math" panose="02040503050406030204" pitchFamily="18" charset="0"/>
                      </a:rPr>
                      <m:t>]</m:t>
                    </m:r>
                  </m:oMath>
                </a14:m>
                <a:r>
                  <a:rPr lang="en-US" sz="1400" dirty="0"/>
                  <a:t>, and increase step size to </a:t>
                </a:r>
                <a14:m>
                  <m:oMath xmlns:m="http://schemas.openxmlformats.org/officeDocument/2006/math">
                    <m:r>
                      <a:rPr lang="en-US" sz="1400">
                        <a:latin typeface="Cambria Math" panose="02040503050406030204" pitchFamily="18" charset="0"/>
                      </a:rPr>
                      <m:t>1.1∗</m:t>
                    </m:r>
                    <m:r>
                      <a:rPr lang="en-US" sz="1400">
                        <a:latin typeface="Cambria Math" panose="02040503050406030204" pitchFamily="18" charset="0"/>
                      </a:rPr>
                      <m:t>𝑑𝑝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a:t>
                </a:r>
                <a:endParaRPr lang="en-SE" sz="1400" dirty="0"/>
              </a:p>
            </p:txBody>
          </p:sp>
        </mc:Choice>
        <mc:Fallback xmlns="">
          <p:sp>
            <p:nvSpPr>
              <p:cNvPr id="8" name="Rectangle 7">
                <a:extLst>
                  <a:ext uri="{FF2B5EF4-FFF2-40B4-BE49-F238E27FC236}">
                    <a16:creationId xmlns:a16="http://schemas.microsoft.com/office/drawing/2014/main" id="{9C4537E7-5968-62EA-78FD-33E020BDDD54}"/>
                  </a:ext>
                </a:extLst>
              </p:cNvPr>
              <p:cNvSpPr>
                <a:spLocks noRot="1" noChangeAspect="1" noMove="1" noResize="1" noEditPoints="1" noAdjustHandles="1" noChangeArrowheads="1" noChangeShapeType="1" noTextEdit="1"/>
              </p:cNvSpPr>
              <p:nvPr/>
            </p:nvSpPr>
            <p:spPr bwMode="auto">
              <a:xfrm>
                <a:off x="940673" y="5177957"/>
                <a:ext cx="5118038" cy="493166"/>
              </a:xfrm>
              <a:prstGeom prst="rect">
                <a:avLst/>
              </a:prstGeom>
              <a:blipFill>
                <a:blip r:embed="rId5"/>
                <a:stretch>
                  <a:fillRect l="-238" b="-16867"/>
                </a:stretch>
              </a:blipFill>
              <a:ln w="12700" cap="flat" cmpd="sng" algn="ctr">
                <a:solidFill>
                  <a:schemeClr val="tx1"/>
                </a:solidFill>
                <a:prstDash val="solid"/>
                <a:round/>
                <a:headEnd type="none" w="med" len="med"/>
                <a:tailEnd type="none" w="med" len="med"/>
              </a:ln>
              <a:effectLst/>
            </p:spPr>
            <p:txBody>
              <a:bodyPr/>
              <a:lstStyle/>
              <a:p>
                <a:r>
                  <a:rPr lang="en-SE">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D6E9048-FE33-9765-4508-79A604CFD0D5}"/>
                  </a:ext>
                </a:extLst>
              </p:cNvPr>
              <p:cNvSpPr/>
              <p:nvPr/>
            </p:nvSpPr>
            <p:spPr bwMode="auto">
              <a:xfrm>
                <a:off x="935175" y="5801427"/>
                <a:ext cx="5118038" cy="697804"/>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dirty="0"/>
                  <a:t>If error increases, then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 was updated in the wrong direction. Update in the opposite direction by +</a:t>
                </a:r>
                <a14:m>
                  <m:oMath xmlns:m="http://schemas.openxmlformats.org/officeDocument/2006/math">
                    <m:r>
                      <a:rPr lang="en-US" sz="1400">
                        <a:latin typeface="Cambria Math" panose="02040503050406030204" pitchFamily="18" charset="0"/>
                      </a:rPr>
                      <m:t>𝑑𝑝</m:t>
                    </m:r>
                    <m:r>
                      <a:rPr lang="en-US" sz="1400">
                        <a:latin typeface="Cambria Math" panose="02040503050406030204" pitchFamily="18" charset="0"/>
                      </a:rPr>
                      <m:t>[</m:t>
                    </m:r>
                    <m:r>
                      <a:rPr lang="en-US" sz="1400">
                        <a:latin typeface="Cambria Math" panose="02040503050406030204" pitchFamily="18" charset="0"/>
                      </a:rPr>
                      <m:t>𝑖</m:t>
                    </m:r>
                    <m:r>
                      <a:rPr lang="en-US" sz="1400">
                        <a:latin typeface="Cambria Math" panose="02040503050406030204" pitchFamily="18" charset="0"/>
                      </a:rPr>
                      <m:t>]</m:t>
                    </m:r>
                  </m:oMath>
                </a14:m>
                <a:r>
                  <a:rPr lang="en-US" sz="1400" dirty="0"/>
                  <a:t> to get back the original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 . Reduce step size to </a:t>
                </a:r>
                <a14:m>
                  <m:oMath xmlns:m="http://schemas.openxmlformats.org/officeDocument/2006/math">
                    <m:r>
                      <a:rPr lang="en-US" sz="1400">
                        <a:latin typeface="Cambria Math" panose="02040503050406030204" pitchFamily="18" charset="0"/>
                      </a:rPr>
                      <m:t>.9∗</m:t>
                    </m:r>
                    <m:r>
                      <a:rPr lang="en-US" sz="1400">
                        <a:latin typeface="Cambria Math" panose="02040503050406030204" pitchFamily="18" charset="0"/>
                      </a:rPr>
                      <m:t>𝑑𝑝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 </a:t>
                </a:r>
                <a:endParaRPr lang="en-SE" sz="1400" dirty="0"/>
              </a:p>
            </p:txBody>
          </p:sp>
        </mc:Choice>
        <mc:Fallback xmlns="">
          <p:sp>
            <p:nvSpPr>
              <p:cNvPr id="9" name="Rectangle 8">
                <a:extLst>
                  <a:ext uri="{FF2B5EF4-FFF2-40B4-BE49-F238E27FC236}">
                    <a16:creationId xmlns:a16="http://schemas.microsoft.com/office/drawing/2014/main" id="{3D6E9048-FE33-9765-4508-79A604CFD0D5}"/>
                  </a:ext>
                </a:extLst>
              </p:cNvPr>
              <p:cNvSpPr>
                <a:spLocks noRot="1" noChangeAspect="1" noMove="1" noResize="1" noEditPoints="1" noAdjustHandles="1" noChangeArrowheads="1" noChangeShapeType="1" noTextEdit="1"/>
              </p:cNvSpPr>
              <p:nvPr/>
            </p:nvSpPr>
            <p:spPr bwMode="auto">
              <a:xfrm>
                <a:off x="935175" y="5801427"/>
                <a:ext cx="5118038" cy="697804"/>
              </a:xfrm>
              <a:prstGeom prst="rect">
                <a:avLst/>
              </a:prstGeom>
              <a:blipFill>
                <a:blip r:embed="rId6"/>
                <a:stretch>
                  <a:fillRect l="-238" t="-862" b="-12931"/>
                </a:stretch>
              </a:blipFill>
              <a:ln w="12700" cap="flat" cmpd="sng" algn="ctr">
                <a:solidFill>
                  <a:schemeClr val="tx1"/>
                </a:solidFill>
                <a:prstDash val="solid"/>
                <a:round/>
                <a:headEnd type="none" w="med" len="med"/>
                <a:tailEnd type="none" w="med" len="med"/>
              </a:ln>
              <a:effectLst/>
            </p:spPr>
            <p:txBody>
              <a:bodyPr/>
              <a:lstStyle/>
              <a:p>
                <a:r>
                  <a:rPr lang="en-SE">
                    <a:noFill/>
                  </a:rPr>
                  <a:t> </a:t>
                </a:r>
              </a:p>
            </p:txBody>
          </p:sp>
        </mc:Fallback>
      </mc:AlternateContent>
      <p:sp>
        <p:nvSpPr>
          <p:cNvPr id="10" name="Arrow: Right 9">
            <a:extLst>
              <a:ext uri="{FF2B5EF4-FFF2-40B4-BE49-F238E27FC236}">
                <a16:creationId xmlns:a16="http://schemas.microsoft.com/office/drawing/2014/main" id="{2157297D-2DA0-DE46-0B85-879DD49773DD}"/>
              </a:ext>
            </a:extLst>
          </p:cNvPr>
          <p:cNvSpPr/>
          <p:nvPr/>
        </p:nvSpPr>
        <p:spPr bwMode="auto">
          <a:xfrm>
            <a:off x="6106998" y="6038330"/>
            <a:ext cx="854929" cy="216024"/>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1" name="Arrow: Right 10">
            <a:extLst>
              <a:ext uri="{FF2B5EF4-FFF2-40B4-BE49-F238E27FC236}">
                <a16:creationId xmlns:a16="http://schemas.microsoft.com/office/drawing/2014/main" id="{E4DC2845-3EE0-66C1-896F-39488C3BA599}"/>
              </a:ext>
            </a:extLst>
          </p:cNvPr>
          <p:cNvSpPr/>
          <p:nvPr/>
        </p:nvSpPr>
        <p:spPr bwMode="auto">
          <a:xfrm>
            <a:off x="6088972" y="5329362"/>
            <a:ext cx="854929" cy="216024"/>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2" name="Arrow: Right 11">
            <a:extLst>
              <a:ext uri="{FF2B5EF4-FFF2-40B4-BE49-F238E27FC236}">
                <a16:creationId xmlns:a16="http://schemas.microsoft.com/office/drawing/2014/main" id="{0698F30E-4B0D-2424-C33D-7F19B470E346}"/>
              </a:ext>
            </a:extLst>
          </p:cNvPr>
          <p:cNvSpPr/>
          <p:nvPr/>
        </p:nvSpPr>
        <p:spPr bwMode="auto">
          <a:xfrm>
            <a:off x="6096000" y="4321250"/>
            <a:ext cx="854929" cy="216024"/>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
        <p:nvSpPr>
          <p:cNvPr id="13" name="Arrow: Right 12">
            <a:extLst>
              <a:ext uri="{FF2B5EF4-FFF2-40B4-BE49-F238E27FC236}">
                <a16:creationId xmlns:a16="http://schemas.microsoft.com/office/drawing/2014/main" id="{24727602-2858-AD96-2850-BB92BFBCF605}"/>
              </a:ext>
            </a:extLst>
          </p:cNvPr>
          <p:cNvSpPr/>
          <p:nvPr/>
        </p:nvSpPr>
        <p:spPr bwMode="auto">
          <a:xfrm>
            <a:off x="6106999" y="3745186"/>
            <a:ext cx="854929" cy="216024"/>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1AC4B21D-C0C2-4EFD-28BD-D7B4E356C2CB}"/>
                  </a:ext>
                </a:extLst>
              </p:cNvPr>
              <p:cNvSpPr/>
              <p:nvPr/>
            </p:nvSpPr>
            <p:spPr bwMode="auto">
              <a:xfrm>
                <a:off x="970935" y="2305026"/>
                <a:ext cx="5118038" cy="299532"/>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dirty="0"/>
                  <a:t>Adjust each </a:t>
                </a:r>
                <a14:m>
                  <m:oMath xmlns:m="http://schemas.openxmlformats.org/officeDocument/2006/math">
                    <m:r>
                      <a:rPr lang="en-US" sz="1400">
                        <a:latin typeface="Cambria Math" panose="02040503050406030204" pitchFamily="18" charset="0"/>
                      </a:rPr>
                      <m:t>𝑝</m:t>
                    </m:r>
                    <m:d>
                      <m:dPr>
                        <m:begChr m:val="["/>
                        <m:endChr m:val="]"/>
                        <m:ctrlPr>
                          <a:rPr lang="en-US" sz="1400">
                            <a:latin typeface="Cambria Math" panose="02040503050406030204" pitchFamily="18" charset="0"/>
                          </a:rPr>
                        </m:ctrlPr>
                      </m:dPr>
                      <m:e>
                        <m:r>
                          <a:rPr lang="en-US" sz="1400">
                            <a:latin typeface="Cambria Math" panose="02040503050406030204" pitchFamily="18" charset="0"/>
                          </a:rPr>
                          <m:t>𝑖</m:t>
                        </m:r>
                      </m:e>
                    </m:d>
                  </m:oMath>
                </a14:m>
                <a:r>
                  <a:rPr lang="en-US" sz="1400" dirty="0"/>
                  <a:t> in turn.</a:t>
                </a:r>
                <a:endParaRPr lang="en-SE" sz="1400" dirty="0"/>
              </a:p>
            </p:txBody>
          </p:sp>
        </mc:Choice>
        <mc:Fallback xmlns="">
          <p:sp>
            <p:nvSpPr>
              <p:cNvPr id="14" name="Rectangle 13">
                <a:extLst>
                  <a:ext uri="{FF2B5EF4-FFF2-40B4-BE49-F238E27FC236}">
                    <a16:creationId xmlns:a16="http://schemas.microsoft.com/office/drawing/2014/main" id="{1AC4B21D-C0C2-4EFD-28BD-D7B4E356C2CB}"/>
                  </a:ext>
                </a:extLst>
              </p:cNvPr>
              <p:cNvSpPr>
                <a:spLocks noRot="1" noChangeAspect="1" noMove="1" noResize="1" noEditPoints="1" noAdjustHandles="1" noChangeArrowheads="1" noChangeShapeType="1" noTextEdit="1"/>
              </p:cNvSpPr>
              <p:nvPr/>
            </p:nvSpPr>
            <p:spPr bwMode="auto">
              <a:xfrm>
                <a:off x="970935" y="2305026"/>
                <a:ext cx="5118038" cy="299532"/>
              </a:xfrm>
              <a:prstGeom prst="rect">
                <a:avLst/>
              </a:prstGeom>
              <a:blipFill>
                <a:blip r:embed="rId7"/>
                <a:stretch>
                  <a:fillRect l="-238" t="-1961" b="-21569"/>
                </a:stretch>
              </a:blipFill>
              <a:ln w="12700" cap="flat" cmpd="sng" algn="ctr">
                <a:solidFill>
                  <a:schemeClr val="tx1"/>
                </a:solidFill>
                <a:prstDash val="solid"/>
                <a:round/>
                <a:headEnd type="none" w="med" len="med"/>
                <a:tailEnd type="none" w="med" len="med"/>
              </a:ln>
              <a:effectLst/>
            </p:spPr>
            <p:txBody>
              <a:bodyPr/>
              <a:lstStyle/>
              <a:p>
                <a:r>
                  <a:rPr lang="en-SE">
                    <a:noFill/>
                  </a:rPr>
                  <a:t> </a:t>
                </a:r>
              </a:p>
            </p:txBody>
          </p:sp>
        </mc:Fallback>
      </mc:AlternateContent>
      <p:sp>
        <p:nvSpPr>
          <p:cNvPr id="15" name="Arrow: Right 14">
            <a:extLst>
              <a:ext uri="{FF2B5EF4-FFF2-40B4-BE49-F238E27FC236}">
                <a16:creationId xmlns:a16="http://schemas.microsoft.com/office/drawing/2014/main" id="{FA16F3A9-240C-E81C-2730-776D27FF140E}"/>
              </a:ext>
            </a:extLst>
          </p:cNvPr>
          <p:cNvSpPr/>
          <p:nvPr/>
        </p:nvSpPr>
        <p:spPr bwMode="auto">
          <a:xfrm>
            <a:off x="6137261" y="2395782"/>
            <a:ext cx="503490" cy="216024"/>
          </a:xfrm>
          <a:prstGeom prst="rightArrow">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E"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6713646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37DC6-5201-64EE-9861-13FA05BF4F06}"/>
              </a:ext>
            </a:extLst>
          </p:cNvPr>
          <p:cNvSpPr>
            <a:spLocks noGrp="1"/>
          </p:cNvSpPr>
          <p:nvPr>
            <p:ph type="title"/>
          </p:nvPr>
        </p:nvSpPr>
        <p:spPr/>
        <p:txBody>
          <a:bodyPr/>
          <a:lstStyle/>
          <a:p>
            <a:r>
              <a:rPr lang="en-US" dirty="0"/>
              <a:t>Changing to P Control</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35A2A84-37D3-389A-1060-1F04A2D7FA28}"/>
                  </a:ext>
                </a:extLst>
              </p:cNvPr>
              <p:cNvSpPr>
                <a:spLocks noGrp="1"/>
              </p:cNvSpPr>
              <p:nvPr>
                <p:ph idx="1"/>
              </p:nvPr>
            </p:nvSpPr>
            <p:spPr>
              <a:xfrm>
                <a:off x="622737" y="1237593"/>
                <a:ext cx="10949153" cy="2697098"/>
              </a:xfrm>
            </p:spPr>
            <p:txBody>
              <a:bodyPr>
                <a:normAutofit fontScale="85000" lnSpcReduction="10000"/>
              </a:bodyPr>
              <a:lstStyle/>
              <a:p>
                <a:r>
                  <a:rPr lang="en-US" dirty="0"/>
                  <a:t>Setting </a:t>
                </a:r>
                <a14:m>
                  <m:oMath xmlns:m="http://schemas.openxmlformats.org/officeDocument/2006/math">
                    <m:r>
                      <a:rPr lang="en-US" i="1">
                        <a:latin typeface="Cambria Math" panose="02040503050406030204" pitchFamily="18" charset="0"/>
                      </a:rPr>
                      <m:t>𝑑𝑝𝑎𝑟𝑎𝑚𝑠</m:t>
                    </m:r>
                    <m:d>
                      <m:dPr>
                        <m:begChr m:val="["/>
                        <m:endChr m:val="]"/>
                        <m:ctrlPr>
                          <a:rPr lang="en-US" i="1">
                            <a:latin typeface="Cambria Math" panose="02040503050406030204" pitchFamily="18" charset="0"/>
                          </a:rPr>
                        </m:ctrlPr>
                      </m:dPr>
                      <m:e>
                        <m:r>
                          <a:rPr lang="en-US" i="1">
                            <a:latin typeface="Cambria Math" panose="02040503050406030204" pitchFamily="18" charset="0"/>
                          </a:rPr>
                          <m:t>1</m:t>
                        </m:r>
                      </m:e>
                    </m:d>
                    <m:r>
                      <a:rPr lang="en-US" i="1">
                        <a:latin typeface="Cambria Math" panose="02040503050406030204" pitchFamily="18" charset="0"/>
                      </a:rPr>
                      <m:t>=</m:t>
                    </m:r>
                    <m:r>
                      <a:rPr lang="en-US" i="1">
                        <a:latin typeface="Cambria Math" panose="02040503050406030204" pitchFamily="18" charset="0"/>
                      </a:rPr>
                      <m:t>𝑑𝑝𝑎𝑟𝑎𝑚𝑠</m:t>
                    </m:r>
                    <m:d>
                      <m:dPr>
                        <m:begChr m:val="["/>
                        <m:endChr m:val="]"/>
                        <m:ctrlPr>
                          <a:rPr lang="en-US" i="1">
                            <a:latin typeface="Cambria Math" panose="02040503050406030204" pitchFamily="18" charset="0"/>
                          </a:rPr>
                        </m:ctrlPr>
                      </m:dPr>
                      <m:e>
                        <m:r>
                          <a:rPr lang="en-US" i="1">
                            <a:latin typeface="Cambria Math" panose="02040503050406030204" pitchFamily="18" charset="0"/>
                          </a:rPr>
                          <m:t>2</m:t>
                        </m:r>
                      </m:e>
                    </m:d>
                    <m:r>
                      <a:rPr lang="en-US" i="1">
                        <a:latin typeface="Cambria Math" panose="02040503050406030204" pitchFamily="18" charset="0"/>
                      </a:rPr>
                      <m:t>=0</m:t>
                    </m:r>
                  </m:oMath>
                </a14:m>
                <a:r>
                  <a:rPr lang="en-US" dirty="0"/>
                  <a:t> turns it into a P controller, since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𝑑</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𝑖</m:t>
                        </m:r>
                      </m:sub>
                    </m:sSub>
                  </m:oMath>
                </a14:m>
                <a:r>
                  <a:rPr lang="en-US" dirty="0"/>
                  <a:t> are initialized to 0 and never changed.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𝑝</m:t>
                        </m:r>
                      </m:sub>
                    </m:sSub>
                  </m:oMath>
                </a14:m>
                <a:r>
                  <a:rPr lang="en-US" dirty="0"/>
                  <a:t> is adjusted in twiddle()</a:t>
                </a:r>
              </a:p>
              <a:p>
                <a:r>
                  <a:rPr lang="en-US" dirty="0"/>
                  <a:t>twiddle() is a local optimization algorithm, so perf is dependent on parameter initialization. Here the params (PID gains) are initialized to 0 for simplicity.</a:t>
                </a:r>
              </a:p>
              <a:p>
                <a:pPr lvl="1"/>
                <a:r>
                  <a:rPr lang="en-US" dirty="0">
                    <a:hlinkClick r:id="rId2"/>
                  </a:rPr>
                  <a:t>https://classroom.udacity.com/courses/cs373/lessons/91f48b5b-a063-41f9-ace6-5fb9e7508941/concepts/b740218e-b0eb-40dc-80af-343912305293</a:t>
                </a:r>
                <a:r>
                  <a:rPr lang="en-US" dirty="0"/>
                  <a:t> </a:t>
                </a:r>
              </a:p>
              <a:p>
                <a:endParaRPr lang="en-SE" dirty="0"/>
              </a:p>
            </p:txBody>
          </p:sp>
        </mc:Choice>
        <mc:Fallback xmlns="">
          <p:sp>
            <p:nvSpPr>
              <p:cNvPr id="3" name="Content Placeholder 2">
                <a:extLst>
                  <a:ext uri="{FF2B5EF4-FFF2-40B4-BE49-F238E27FC236}">
                    <a16:creationId xmlns:a16="http://schemas.microsoft.com/office/drawing/2014/main" id="{135A2A84-37D3-389A-1060-1F04A2D7FA28}"/>
                  </a:ext>
                </a:extLst>
              </p:cNvPr>
              <p:cNvSpPr>
                <a:spLocks noGrp="1" noRot="1" noChangeAspect="1" noMove="1" noResize="1" noEditPoints="1" noAdjustHandles="1" noChangeArrowheads="1" noChangeShapeType="1" noTextEdit="1"/>
              </p:cNvSpPr>
              <p:nvPr>
                <p:ph idx="1"/>
              </p:nvPr>
            </p:nvSpPr>
            <p:spPr>
              <a:xfrm>
                <a:off x="622737" y="1237593"/>
                <a:ext cx="10949153" cy="2697098"/>
              </a:xfrm>
              <a:blipFill>
                <a:blip r:embed="rId3"/>
                <a:stretch>
                  <a:fillRect l="-947" t="-4751" r="-557"/>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9EDCEF38-55E5-044E-BA9C-DAF9FDD018D2}"/>
              </a:ext>
            </a:extLst>
          </p:cNvPr>
          <p:cNvSpPr>
            <a:spLocks noGrp="1"/>
          </p:cNvSpPr>
          <p:nvPr>
            <p:ph type="sldNum" sz="quarter" idx="12"/>
          </p:nvPr>
        </p:nvSpPr>
        <p:spPr/>
        <p:txBody>
          <a:bodyPr/>
          <a:lstStyle/>
          <a:p>
            <a:fld id="{1F57BF9A-7B35-9447-9112-EAE7E91B4E99}" type="slidenum">
              <a:rPr lang="en-US" smtClean="0"/>
              <a:t>38</a:t>
            </a:fld>
            <a:endParaRPr lang="en-US"/>
          </a:p>
        </p:txBody>
      </p:sp>
      <p:pic>
        <p:nvPicPr>
          <p:cNvPr id="5" name="Picture 4">
            <a:extLst>
              <a:ext uri="{FF2B5EF4-FFF2-40B4-BE49-F238E27FC236}">
                <a16:creationId xmlns:a16="http://schemas.microsoft.com/office/drawing/2014/main" id="{3349B3D8-BFE7-426E-1C9A-A698D16B36CF}"/>
              </a:ext>
            </a:extLst>
          </p:cNvPr>
          <p:cNvPicPr>
            <a:picLocks noChangeAspect="1"/>
          </p:cNvPicPr>
          <p:nvPr/>
        </p:nvPicPr>
        <p:blipFill>
          <a:blip r:embed="rId4"/>
          <a:stretch>
            <a:fillRect/>
          </a:stretch>
        </p:blipFill>
        <p:spPr>
          <a:xfrm>
            <a:off x="3331523" y="3636668"/>
            <a:ext cx="5528953" cy="3221332"/>
          </a:xfrm>
          <a:prstGeom prst="rect">
            <a:avLst/>
          </a:prstGeom>
        </p:spPr>
      </p:pic>
    </p:spTree>
    <p:extLst>
      <p:ext uri="{BB962C8B-B14F-4D97-AF65-F5344CB8AC3E}">
        <p14:creationId xmlns:p14="http://schemas.microsoft.com/office/powerpoint/2010/main" val="22907124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AD4C8-5F5C-6652-E801-A37D35245250}"/>
              </a:ext>
            </a:extLst>
          </p:cNvPr>
          <p:cNvSpPr>
            <a:spLocks noGrp="1"/>
          </p:cNvSpPr>
          <p:nvPr>
            <p:ph type="title"/>
          </p:nvPr>
        </p:nvSpPr>
        <p:spPr/>
        <p:txBody>
          <a:bodyPr/>
          <a:lstStyle/>
          <a:p>
            <a:r>
              <a:rPr lang="en-US" dirty="0"/>
              <a:t>twiddle() </a:t>
            </a:r>
            <a:r>
              <a:rPr lang="en-US" altLang="zh-CN" dirty="0"/>
              <a:t>vs. Pole Placement</a:t>
            </a:r>
            <a:endParaRPr lang="en-SE"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C63BE1C-CA15-48D3-46F1-0F38B2C8A647}"/>
                  </a:ext>
                </a:extLst>
              </p:cNvPr>
              <p:cNvSpPr>
                <a:spLocks noGrp="1"/>
              </p:cNvSpPr>
              <p:nvPr>
                <p:ph idx="1"/>
              </p:nvPr>
            </p:nvSpPr>
            <p:spPr/>
            <p:txBody>
              <a:bodyPr>
                <a:normAutofit fontScale="92500"/>
              </a:bodyPr>
              <a:lstStyle/>
              <a:p>
                <a:r>
                  <a:rPr lang="en-US" dirty="0"/>
                  <a:t>twiddle() is a model-free approach to tuning PID controller by coordinate descent (a gradient-free local search). It adjusts each PID gain parameter systematically, gradually decreasing or increasing step of adjustment </a:t>
                </a:r>
                <a14:m>
                  <m:oMath xmlns:m="http://schemas.openxmlformats.org/officeDocument/2006/math">
                    <m:r>
                      <a:rPr lang="en-US" b="0" i="1" smtClean="0">
                        <a:latin typeface="Cambria Math" panose="02040503050406030204" pitchFamily="18" charset="0"/>
                      </a:rPr>
                      <m:t>𝑑𝑝</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oMath>
                </a14:m>
                <a:r>
                  <a:rPr lang="en-US" dirty="0"/>
                  <a:t> (the step size, not a gradient) until convergence to a local minimum of </a:t>
                </a:r>
                <a:r>
                  <a:rPr lang="en-US" dirty="0" err="1"/>
                  <a:t>best_err</a:t>
                </a:r>
                <a:r>
                  <a:rPr lang="en-US" dirty="0"/>
                  <a:t>.</a:t>
                </a:r>
              </a:p>
              <a:p>
                <a:r>
                  <a:rPr lang="en-US" altLang="zh-CN" dirty="0"/>
                  <a:t>P</a:t>
                </a:r>
                <a:r>
                  <a:rPr lang="en-US" dirty="0"/>
                  <a:t>ole placement for PID controller design is model-based, but requires a linear model</a:t>
                </a:r>
              </a:p>
              <a:p>
                <a:pPr lvl="1"/>
                <a14:m>
                  <m:oMath xmlns:m="http://schemas.openxmlformats.org/officeDocument/2006/math">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m>
                              <m:mPr>
                                <m:mcs>
                                  <m:mc>
                                    <m:mcPr>
                                      <m:count m:val="1"/>
                                      <m:mcJc m:val="center"/>
                                    </m:mcPr>
                                  </m:mc>
                                </m:mcs>
                                <m:ctrlPr>
                                  <a:rPr lang="en-US" i="1">
                                    <a:latin typeface="Cambria Math" panose="02040503050406030204" pitchFamily="18" charset="0"/>
                                  </a:rPr>
                                </m:ctrlPr>
                              </m:mPr>
                              <m:mr>
                                <m:e>
                                  <m:r>
                                    <a:rPr lang="en-US" i="1">
                                      <a:latin typeface="Cambria Math" panose="02040503050406030204" pitchFamily="18" charset="0"/>
                                    </a:rPr>
                                    <m:t>𝑥</m:t>
                                  </m:r>
                                </m:e>
                              </m:mr>
                              <m:m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mr>
                              <m:mr>
                                <m:e>
                                  <m:acc>
                                    <m:accPr>
                                      <m:chr m:val="̇"/>
                                      <m:ctrlPr>
                                        <a:rPr lang="en-US" i="1">
                                          <a:latin typeface="Cambria Math" panose="02040503050406030204" pitchFamily="18" charset="0"/>
                                        </a:rPr>
                                      </m:ctrlPr>
                                    </m:accPr>
                                    <m:e>
                                      <m:r>
                                        <a:rPr lang="en-US" i="1">
                                          <a:latin typeface="Cambria Math" panose="02040503050406030204" pitchFamily="18" charset="0"/>
                                        </a:rPr>
                                        <m:t>𝜃</m:t>
                                      </m:r>
                                    </m:e>
                                  </m:acc>
                                </m:e>
                              </m:mr>
                            </m:m>
                          </m:e>
                        </m:acc>
                      </m:e>
                    </m:d>
                    <m:r>
                      <a:rPr lang="en-US" i="1">
                        <a:latin typeface="Cambria Math" panose="02040503050406030204" pitchFamily="18" charset="0"/>
                      </a:rPr>
                      <m:t>=</m:t>
                    </m:r>
                    <m:r>
                      <a:rPr lang="en-US" i="1" smtClean="0">
                        <a:solidFill>
                          <a:schemeClr val="tx1"/>
                        </a:solidFill>
                        <a:latin typeface="Cambria Math" panose="02040503050406030204" pitchFamily="18" charset="0"/>
                      </a:rPr>
                      <m:t>𝑣</m:t>
                    </m:r>
                    <m:d>
                      <m:dPr>
                        <m:begChr m:val="["/>
                        <m:endChr m:val="]"/>
                        <m:ctrlPr>
                          <a:rPr lang="en-US" i="1">
                            <a:solidFill>
                              <a:schemeClr val="tx1"/>
                            </a:solidFill>
                            <a:latin typeface="Cambria Math" panose="02040503050406030204" pitchFamily="18" charset="0"/>
                          </a:rPr>
                        </m:ctrlPr>
                      </m:dPr>
                      <m:e>
                        <m:m>
                          <m:mPr>
                            <m:mcs>
                              <m:mc>
                                <m:mcPr>
                                  <m:count m:val="1"/>
                                  <m:mcJc m:val="center"/>
                                </m:mcPr>
                              </m:mc>
                            </m:mcs>
                            <m:ctrlPr>
                              <a:rPr lang="en-US" i="1">
                                <a:solidFill>
                                  <a:schemeClr val="tx1"/>
                                </a:solidFill>
                                <a:latin typeface="Cambria Math" panose="02040503050406030204" pitchFamily="18" charset="0"/>
                              </a:rPr>
                            </m:ctrlPr>
                          </m:mPr>
                          <m:mr>
                            <m:e>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cos</m:t>
                                  </m:r>
                                </m:fName>
                                <m:e>
                                  <m:r>
                                    <a:rPr lang="en-US" i="1">
                                      <a:solidFill>
                                        <a:schemeClr val="tx1"/>
                                      </a:solidFill>
                                      <a:latin typeface="Cambria Math" panose="02040503050406030204" pitchFamily="18" charset="0"/>
                                    </a:rPr>
                                    <m:t>𝜃</m:t>
                                  </m:r>
                                </m:e>
                              </m:func>
                            </m:e>
                          </m:mr>
                          <m:mr>
                            <m:e>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sin</m:t>
                                  </m:r>
                                </m:fName>
                                <m:e>
                                  <m:r>
                                    <a:rPr lang="en-US" i="1">
                                      <a:solidFill>
                                        <a:schemeClr val="tx1"/>
                                      </a:solidFill>
                                      <a:latin typeface="Cambria Math" panose="02040503050406030204" pitchFamily="18" charset="0"/>
                                    </a:rPr>
                                    <m:t>𝜃</m:t>
                                  </m:r>
                                </m:e>
                              </m:func>
                            </m:e>
                          </m:mr>
                          <m:mr>
                            <m:e>
                              <m:f>
                                <m:fPr>
                                  <m:ctrlPr>
                                    <a:rPr lang="en-US" i="1" dirty="0">
                                      <a:solidFill>
                                        <a:schemeClr val="tx1"/>
                                      </a:solidFill>
                                      <a:latin typeface="Cambria Math" panose="02040503050406030204" pitchFamily="18" charset="0"/>
                                    </a:rPr>
                                  </m:ctrlPr>
                                </m:fPr>
                                <m:num>
                                  <m:func>
                                    <m:funcPr>
                                      <m:ctrlPr>
                                        <a:rPr lang="en-US" dirty="0">
                                          <a:solidFill>
                                            <a:schemeClr val="tx1"/>
                                          </a:solidFill>
                                          <a:latin typeface="Cambria Math" panose="02040503050406030204" pitchFamily="18" charset="0"/>
                                        </a:rPr>
                                      </m:ctrlPr>
                                    </m:funcPr>
                                    <m:fName>
                                      <m:r>
                                        <m:rPr>
                                          <m:sty m:val="p"/>
                                        </m:rPr>
                                        <a:rPr lang="en-US" dirty="0">
                                          <a:solidFill>
                                            <a:schemeClr val="tx1"/>
                                          </a:solidFill>
                                          <a:latin typeface="Cambria Math" panose="02040503050406030204" pitchFamily="18" charset="0"/>
                                        </a:rPr>
                                        <m:t>tan</m:t>
                                      </m:r>
                                    </m:fName>
                                    <m:e>
                                      <m:r>
                                        <a:rPr lang="en-US" i="1" dirty="0">
                                          <a:solidFill>
                                            <a:schemeClr val="tx1"/>
                                          </a:solidFill>
                                          <a:latin typeface="Cambria Math" panose="02040503050406030204" pitchFamily="18" charset="0"/>
                                        </a:rPr>
                                        <m:t>𝛿</m:t>
                                      </m:r>
                                    </m:e>
                                  </m:func>
                                </m:num>
                                <m:den>
                                  <m:r>
                                    <a:rPr lang="en-US" i="1" dirty="0">
                                      <a:solidFill>
                                        <a:schemeClr val="tx1"/>
                                      </a:solidFill>
                                      <a:latin typeface="Cambria Math" panose="02040503050406030204" pitchFamily="18" charset="0"/>
                                    </a:rPr>
                                    <m:t>𝐿</m:t>
                                  </m:r>
                                </m:den>
                              </m:f>
                            </m:e>
                          </m:mr>
                        </m:m>
                      </m:e>
                    </m:d>
                    <m:r>
                      <a:rPr lang="en-US" b="0" i="1" dirty="0" smtClean="0">
                        <a:latin typeface="Cambria Math" panose="02040503050406030204" pitchFamily="18" charset="0"/>
                      </a:rPr>
                      <m:t>≈</m:t>
                    </m:r>
                    <m:d>
                      <m:dPr>
                        <m:begChr m:val="["/>
                        <m:endChr m:val="]"/>
                        <m:ctrlPr>
                          <a:rPr lang="en-US" i="1" smtClean="0">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r>
                                <a:rPr lang="en-US" altLang="zh-CN" b="0" i="1" smtClean="0">
                                  <a:latin typeface="Cambria Math" panose="02040503050406030204" pitchFamily="18" charset="0"/>
                                </a:rPr>
                                <m:t>𝑣</m:t>
                              </m:r>
                            </m:e>
                          </m:mr>
                          <m:mr>
                            <m:e>
                              <m:r>
                                <a:rPr lang="en-US" b="0" i="1" smtClean="0">
                                  <a:latin typeface="Cambria Math" panose="02040503050406030204" pitchFamily="18" charset="0"/>
                                </a:rPr>
                                <m:t>𝑣</m:t>
                              </m:r>
                              <m:r>
                                <a:rPr lang="en-US" i="1">
                                  <a:latin typeface="Cambria Math" panose="02040503050406030204" pitchFamily="18" charset="0"/>
                                </a:rPr>
                                <m:t>𝜃</m:t>
                              </m:r>
                            </m:e>
                          </m:mr>
                          <m:mr>
                            <m:e>
                              <m:r>
                                <a:rPr lang="en-US" b="0" i="1" dirty="0" smtClean="0">
                                  <a:latin typeface="Cambria Math" panose="02040503050406030204" pitchFamily="18" charset="0"/>
                                </a:rPr>
                                <m:t>𝑢</m:t>
                              </m:r>
                            </m:e>
                          </m:mr>
                        </m:m>
                      </m:e>
                    </m:d>
                  </m:oMath>
                </a14:m>
                <a:endParaRPr lang="en-US" dirty="0"/>
              </a:p>
              <a:p>
                <a:pPr lvl="1"/>
                <a:r>
                  <a:rPr lang="en-US" dirty="0"/>
                  <a:t>With simplifying assumptions:</a:t>
                </a:r>
              </a:p>
              <a:p>
                <a:pPr lvl="2"/>
                <a14:m>
                  <m:oMath xmlns:m="http://schemas.openxmlformats.org/officeDocument/2006/math">
                    <m:r>
                      <a:rPr lang="en-US" b="0" i="1" smtClean="0">
                        <a:latin typeface="Cambria Math" panose="02040503050406030204" pitchFamily="18" charset="0"/>
                      </a:rPr>
                      <m:t>𝜃</m:t>
                    </m:r>
                  </m:oMath>
                </a14:m>
                <a:r>
                  <a:rPr lang="en-US" dirty="0"/>
                  <a:t> is small</a:t>
                </a:r>
              </a:p>
              <a:p>
                <a:pPr lvl="2"/>
                <a:r>
                  <a:rPr lang="en-US" dirty="0"/>
                  <a:t>Simplified kinematic model: </a:t>
                </a:r>
                <a14:m>
                  <m:oMath xmlns:m="http://schemas.openxmlformats.org/officeDocument/2006/math">
                    <m:r>
                      <a:rPr lang="en-US" i="1" dirty="0">
                        <a:latin typeface="Cambria Math" panose="02040503050406030204" pitchFamily="18" charset="0"/>
                      </a:rPr>
                      <m:t>𝑢</m:t>
                    </m:r>
                    <m:r>
                      <a:rPr lang="en-US" b="0" i="1" dirty="0" smtClean="0">
                        <a:latin typeface="Cambria Math" panose="02040503050406030204" pitchFamily="18" charset="0"/>
                      </a:rPr>
                      <m:t>=</m:t>
                    </m:r>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𝜃</m:t>
                        </m:r>
                      </m:e>
                    </m:acc>
                  </m:oMath>
                </a14:m>
                <a:r>
                  <a:rPr lang="en-US" dirty="0"/>
                  <a:t> as control input instead of </a:t>
                </a:r>
                <a14:m>
                  <m:oMath xmlns:m="http://schemas.openxmlformats.org/officeDocument/2006/math">
                    <m:r>
                      <a:rPr lang="en-US" i="1" dirty="0" smtClean="0">
                        <a:solidFill>
                          <a:schemeClr val="tx1"/>
                        </a:solidFill>
                        <a:latin typeface="Cambria Math" panose="02040503050406030204" pitchFamily="18" charset="0"/>
                      </a:rPr>
                      <m:t>𝛿</m:t>
                    </m:r>
                  </m:oMath>
                </a14:m>
                <a:endParaRPr lang="en-SE" dirty="0"/>
              </a:p>
            </p:txBody>
          </p:sp>
        </mc:Choice>
        <mc:Fallback xmlns="">
          <p:sp>
            <p:nvSpPr>
              <p:cNvPr id="3" name="Content Placeholder 2">
                <a:extLst>
                  <a:ext uri="{FF2B5EF4-FFF2-40B4-BE49-F238E27FC236}">
                    <a16:creationId xmlns:a16="http://schemas.microsoft.com/office/drawing/2014/main" id="{EC63BE1C-CA15-48D3-46F1-0F38B2C8A647}"/>
                  </a:ext>
                </a:extLst>
              </p:cNvPr>
              <p:cNvSpPr>
                <a:spLocks noGrp="1" noRot="1" noChangeAspect="1" noMove="1" noResize="1" noEditPoints="1" noAdjustHandles="1" noChangeArrowheads="1" noChangeShapeType="1" noTextEdit="1"/>
              </p:cNvSpPr>
              <p:nvPr>
                <p:ph idx="1"/>
              </p:nvPr>
            </p:nvSpPr>
            <p:spPr>
              <a:blipFill>
                <a:blip r:embed="rId2"/>
                <a:stretch>
                  <a:fillRect l="-1114" t="-2347" r="-1002" b="-469"/>
                </a:stretch>
              </a:blipFill>
            </p:spPr>
            <p:txBody>
              <a:bodyPr/>
              <a:lstStyle/>
              <a:p>
                <a:r>
                  <a:rPr lang="en-SE">
                    <a:noFill/>
                  </a:rPr>
                  <a:t> </a:t>
                </a:r>
              </a:p>
            </p:txBody>
          </p:sp>
        </mc:Fallback>
      </mc:AlternateContent>
      <p:sp>
        <p:nvSpPr>
          <p:cNvPr id="4" name="Slide Number Placeholder 3">
            <a:extLst>
              <a:ext uri="{FF2B5EF4-FFF2-40B4-BE49-F238E27FC236}">
                <a16:creationId xmlns:a16="http://schemas.microsoft.com/office/drawing/2014/main" id="{8A9EB1BD-9AD8-3E01-AFB0-CD1499A7C47D}"/>
              </a:ext>
            </a:extLst>
          </p:cNvPr>
          <p:cNvSpPr>
            <a:spLocks noGrp="1"/>
          </p:cNvSpPr>
          <p:nvPr>
            <p:ph type="sldNum" sz="quarter" idx="12"/>
          </p:nvPr>
        </p:nvSpPr>
        <p:spPr/>
        <p:txBody>
          <a:bodyPr/>
          <a:lstStyle/>
          <a:p>
            <a:fld id="{1F57BF9A-7B35-9447-9112-EAE7E91B4E99}" type="slidenum">
              <a:rPr lang="en-US" smtClean="0"/>
              <a:t>39</a:t>
            </a:fld>
            <a:endParaRPr lang="en-US"/>
          </a:p>
        </p:txBody>
      </p:sp>
    </p:spTree>
    <p:extLst>
      <p:ext uri="{BB962C8B-B14F-4D97-AF65-F5344CB8AC3E}">
        <p14:creationId xmlns:p14="http://schemas.microsoft.com/office/powerpoint/2010/main" val="1888225884"/>
      </p:ext>
    </p:extLst>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Outline</a:t>
            </a:r>
          </a:p>
        </p:txBody>
      </p:sp>
      <p:sp>
        <p:nvSpPr>
          <p:cNvPr id="3" name="Content Placeholder 2"/>
          <p:cNvSpPr>
            <a:spLocks noGrp="1"/>
          </p:cNvSpPr>
          <p:nvPr>
            <p:ph idx="1"/>
          </p:nvPr>
        </p:nvSpPr>
        <p:spPr/>
        <p:txBody>
          <a:bodyPr/>
          <a:lstStyle/>
          <a:p>
            <a:r>
              <a:rPr lang="en-US" dirty="0"/>
              <a:t>PID Control</a:t>
            </a:r>
          </a:p>
          <a:p>
            <a:r>
              <a:rPr lang="en-US" dirty="0">
                <a:solidFill>
                  <a:srgbClr val="FF0000"/>
                </a:solidFill>
              </a:rPr>
              <a:t>LQR (Linear Quadratic Regulator)</a:t>
            </a:r>
          </a:p>
          <a:p>
            <a:r>
              <a:rPr lang="en-US" dirty="0"/>
              <a:t>MPC Control</a:t>
            </a:r>
          </a:p>
          <a:p>
            <a:r>
              <a:rPr lang="en-US" dirty="0"/>
              <a:t>Kinematic bicycle model</a:t>
            </a:r>
          </a:p>
          <a:p>
            <a:r>
              <a:rPr lang="en-US" dirty="0"/>
              <a:t>Geometric path tracking: Pure Pursuit &amp; Stanley</a:t>
            </a:r>
          </a:p>
          <a:p>
            <a:r>
              <a:rPr lang="en-US" dirty="0"/>
              <a:t>Twiddle() for PID control tuning</a:t>
            </a:r>
          </a:p>
        </p:txBody>
      </p:sp>
      <p:sp>
        <p:nvSpPr>
          <p:cNvPr id="4"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Outline</a:t>
            </a:r>
          </a:p>
        </p:txBody>
      </p:sp>
      <p:sp>
        <p:nvSpPr>
          <p:cNvPr id="3" name="Content Placeholder 2"/>
          <p:cNvSpPr>
            <a:spLocks noGrp="1"/>
          </p:cNvSpPr>
          <p:nvPr>
            <p:ph idx="1"/>
          </p:nvPr>
        </p:nvSpPr>
        <p:spPr/>
        <p:txBody>
          <a:bodyPr/>
          <a:lstStyle/>
          <a:p>
            <a:r>
              <a:rPr lang="en-US" dirty="0"/>
              <a:t>PID Control</a:t>
            </a:r>
          </a:p>
          <a:p>
            <a:r>
              <a:rPr lang="en-US" dirty="0"/>
              <a:t>LQR (Linear Quadratic Regulator)</a:t>
            </a:r>
          </a:p>
          <a:p>
            <a:r>
              <a:rPr lang="en-US" dirty="0"/>
              <a:t>MPC Control</a:t>
            </a:r>
          </a:p>
          <a:p>
            <a:r>
              <a:rPr lang="en-US" dirty="0"/>
              <a:t>Kinematic bicycle model</a:t>
            </a:r>
          </a:p>
          <a:p>
            <a:r>
              <a:rPr lang="en-US" dirty="0">
                <a:solidFill>
                  <a:srgbClr val="FF0000"/>
                </a:solidFill>
              </a:rPr>
              <a:t>Geometric path tracking: Pure Pursuit &amp; Stanley</a:t>
            </a:r>
          </a:p>
          <a:p>
            <a:r>
              <a:rPr lang="en-US" dirty="0"/>
              <a:t>Twiddle() for PID control tuning</a:t>
            </a:r>
          </a:p>
        </p:txBody>
      </p:sp>
      <p:sp>
        <p:nvSpPr>
          <p:cNvPr id="4"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LQR: Linear Quadratic Regulator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1792" y="1188720"/>
                <a:ext cx="6903720" cy="5257800"/>
              </a:xfrm>
            </p:spPr>
            <p:txBody>
              <a:bodyPr>
                <a:normAutofit/>
              </a:bodyPr>
              <a:lstStyle/>
              <a:p>
                <a:pPr/>
                <a:r>
                  <a:rPr lang="en-US" dirty="0" sz="2000"/>
                  <a:t xml:space="preserve">Linear plant (discrete time):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x</m:t>
                        </m:r>
                      </m:e>
                      <m:sub>
                        <m:r>
                          <a:rPr lang="en-US" i="1" sz="2000">
                            <a:latin typeface="Cambria Math" panose="02040503050406030204" pitchFamily="18" charset="0"/>
                          </a:rPr>
                          <m:t>k</m:t>
                        </m:r>
                        <m:r>
                          <m:rPr>
                            <m:sty m:val="p"/>
                          </m:rPr>
                          <a:rPr lang="en-US" i="0" sz="2000">
                            <a:latin typeface="Cambria Math" panose="02040503050406030204" pitchFamily="18" charset="0"/>
                          </a:rPr>
                          <m:t>+</m:t>
                        </m:r>
                        <m:r>
                          <a:rPr lang="en-US" i="1" sz="2000">
                            <a:latin typeface="Cambria Math" panose="02040503050406030204" pitchFamily="18" charset="0"/>
                          </a:rPr>
                          <m:t>1</m:t>
                        </m:r>
                      </m:sub>
                    </m:sSub>
                    <m:r>
                      <m:rPr>
                        <m:sty m:val="p"/>
                      </m:rPr>
                      <a:rPr lang="en-US" i="0" sz="2000">
                        <a:latin typeface="Cambria Math" panose="02040503050406030204" pitchFamily="18" charset="0"/>
                      </a:rPr>
                      <m:t>=</m:t>
                    </m:r>
                    <m:r>
                      <a:rPr lang="en-US" i="1" sz="2000">
                        <a:latin typeface="Cambria Math" panose="02040503050406030204" pitchFamily="18" charset="0"/>
                      </a:rPr>
                      <m:t>A</m:t>
                    </m:r>
                    <m:sSub>
                      <m:e>
                        <m:r>
                          <a:rPr lang="en-US" i="1" sz="2000">
                            <a:latin typeface="Cambria Math" panose="02040503050406030204" pitchFamily="18" charset="0"/>
                          </a:rPr>
                          <m:t>x</m:t>
                        </m:r>
                      </m:e>
                      <m:sub>
                        <m:r>
                          <a:rPr lang="en-US" i="1" sz="2000">
                            <a:latin typeface="Cambria Math" panose="02040503050406030204" pitchFamily="18" charset="0"/>
                          </a:rPr>
                          <m:t>k</m:t>
                        </m:r>
                      </m:sub>
                    </m:sSub>
                    <m:r>
                      <m:rPr>
                        <m:sty m:val="p"/>
                      </m:rPr>
                      <a:rPr lang="en-US" i="0" sz="2000">
                        <a:latin typeface="Cambria Math" panose="02040503050406030204" pitchFamily="18" charset="0"/>
                      </a:rPr>
                      <m:t>+</m:t>
                    </m:r>
                    <m:r>
                      <a:rPr lang="en-US" i="1" sz="2000">
                        <a:latin typeface="Cambria Math" panose="02040503050406030204" pitchFamily="18" charset="0"/>
                      </a:rPr>
                      <m:t>B</m:t>
                    </m:r>
                    <m:sSub>
                      <m:e>
                        <m:r>
                          <a:rPr lang="en-US" i="1" sz="2000">
                            <a:latin typeface="Cambria Math" panose="02040503050406030204" pitchFamily="18" charset="0"/>
                          </a:rPr>
                          <m:t>u</m:t>
                        </m:r>
                      </m:e>
                      <m:sub>
                        <m:r>
                          <a:rPr lang="en-US" i="1" sz="2000">
                            <a:latin typeface="Cambria Math" panose="02040503050406030204" pitchFamily="18" charset="0"/>
                          </a:rPr>
                          <m:t>k</m:t>
                        </m:r>
                      </m:sub>
                    </m:sSub>
                  </m:oMath>
                </a14:m>
              </a:p>
              <a:p>
                <a:pPr/>
                <a:r>
                  <a:rPr lang="en-US" dirty="0" sz="2000"/>
                  <a:t>Drive the state to zero at minimum cost:</a:t>
                </a:r>
              </a:p>
              <a:p>
                <a:pPr lvl="1" marL="457200" indent="0">
                  <a:buNone/>
                </a:pP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J</m:t>
                    </m:r>
                    <m:r>
                      <m:rPr>
                        <m:sty m:val="p"/>
                      </m:rPr>
                      <a:rPr lang="en-US" i="0" sz="1800">
                        <a:latin typeface="Cambria Math" panose="02040503050406030204" pitchFamily="18" charset="0"/>
                      </a:rPr>
                      <m:t>=</m:t>
                    </m:r>
                    <m:nary>
                      <m:naryPr>
                        <m:chr m:val="∑"/>
                        <m:limLoc m:val="undOvr"/>
                        <m:subHide m:val="off"/>
                        <m:supHide m:val="off"/>
                      </m:naryPr>
                      <m:sub>
                        <m:r>
                          <a:rPr lang="en-US" i="1" sz="1800">
                            <a:latin typeface="Cambria Math" panose="02040503050406030204" pitchFamily="18" charset="0"/>
                          </a:rPr>
                          <m:t>k</m:t>
                        </m:r>
                        <m:r>
                          <m:rPr>
                            <m:sty m:val="p"/>
                          </m:rPr>
                          <a:rPr lang="en-US" i="0" sz="1800">
                            <a:latin typeface="Cambria Math" panose="02040503050406030204" pitchFamily="18" charset="0"/>
                          </a:rPr>
                          <m:t>=</m:t>
                        </m:r>
                        <m:r>
                          <a:rPr lang="en-US" i="1" sz="1800">
                            <a:latin typeface="Cambria Math" panose="02040503050406030204" pitchFamily="18" charset="0"/>
                          </a:rPr>
                          <m:t>0</m:t>
                        </m:r>
                      </m:sub>
                      <m:sup>
                        <m:r>
                          <m:rPr>
                            <m:sty m:val="p"/>
                          </m:rPr>
                          <a:rPr lang="en-US" i="0" sz="1800">
                            <a:latin typeface="Cambria Math" panose="02040503050406030204" pitchFamily="18" charset="0"/>
                          </a:rPr>
                          <m:t>∞</m:t>
                        </m:r>
                      </m:sup>
                      <m:e>
                        <m:d>
                          <m:dPr>
                            <m:begChr m:val="("/>
                            <m:endChr m:val=")"/>
                            <m:sepChr m:val=""/>
                            <m:grow/>
                          </m:dPr>
                          <m:e>
                            <m:sSubSup>
                              <m:e>
                                <m:r>
                                  <a:rPr lang="en-US" i="1" sz="1800">
                                    <a:latin typeface="Cambria Math" panose="02040503050406030204" pitchFamily="18" charset="0"/>
                                  </a:rPr>
                                  <m:t>x</m:t>
                                </m:r>
                              </m:e>
                              <m:sub>
                                <m:r>
                                  <a:rPr lang="en-US" i="1" sz="1800">
                                    <a:latin typeface="Cambria Math" panose="02040503050406030204" pitchFamily="18" charset="0"/>
                                  </a:rPr>
                                  <m:t>k</m:t>
                                </m:r>
                              </m:sub>
                              <m:sup>
                                <m:r>
                                  <m:rPr>
                                    <m:sty m:val="p"/>
                                  </m:rPr>
                                  <a:rPr lang="en-US" i="0" sz="1800">
                                    <a:latin typeface="Cambria Math" panose="02040503050406030204" pitchFamily="18" charset="0"/>
                                  </a:rPr>
                                  <m:t>⊤</m:t>
                                </m:r>
                              </m:sup>
                            </m:sSubSup>
                            <m:r>
                              <a:rPr lang="en-US" i="1" sz="1800">
                                <a:latin typeface="Cambria Math" panose="02040503050406030204" pitchFamily="18" charset="0"/>
                              </a:rPr>
                              <m:t>Q</m:t>
                            </m:r>
                            <m:sSub>
                              <m:e>
                                <m:r>
                                  <a:rPr lang="en-US" i="1" sz="1800">
                                    <a:latin typeface="Cambria Math" panose="02040503050406030204" pitchFamily="18" charset="0"/>
                                  </a:rPr>
                                  <m:t>x</m:t>
                                </m:r>
                              </m:e>
                              <m:sub>
                                <m:r>
                                  <a:rPr lang="en-US" i="1" sz="1800">
                                    <a:latin typeface="Cambria Math" panose="02040503050406030204" pitchFamily="18" charset="0"/>
                                  </a:rPr>
                                  <m:t>k</m:t>
                                </m:r>
                              </m:sub>
                            </m:sSub>
                            <m:r>
                              <m:rPr>
                                <m:sty m:val="p"/>
                              </m:rPr>
                              <a:rPr lang="en-US" i="0" sz="1800">
                                <a:latin typeface="Cambria Math" panose="02040503050406030204" pitchFamily="18" charset="0"/>
                              </a:rPr>
                              <m:t>+</m:t>
                            </m:r>
                            <m:sSubSup>
                              <m:e>
                                <m:r>
                                  <a:rPr lang="en-US" i="1" sz="1800">
                                    <a:latin typeface="Cambria Math" panose="02040503050406030204" pitchFamily="18" charset="0"/>
                                  </a:rPr>
                                  <m:t>u</m:t>
                                </m:r>
                              </m:e>
                              <m:sub>
                                <m:r>
                                  <a:rPr lang="en-US" i="1" sz="1800">
                                    <a:latin typeface="Cambria Math" panose="02040503050406030204" pitchFamily="18" charset="0"/>
                                  </a:rPr>
                                  <m:t>k</m:t>
                                </m:r>
                              </m:sub>
                              <m:sup>
                                <m:r>
                                  <m:rPr>
                                    <m:sty m:val="p"/>
                                  </m:rPr>
                                  <a:rPr lang="en-US" i="0" sz="1800">
                                    <a:latin typeface="Cambria Math" panose="02040503050406030204" pitchFamily="18" charset="0"/>
                                  </a:rPr>
                                  <m:t>⊤</m:t>
                                </m:r>
                              </m:sup>
                            </m:sSubSup>
                            <m:r>
                              <a:rPr lang="en-US" i="1" sz="1800">
                                <a:latin typeface="Cambria Math" panose="02040503050406030204" pitchFamily="18" charset="0"/>
                              </a:rPr>
                              <m:t>R</m:t>
                            </m:r>
                            <m:sSub>
                              <m:e>
                                <m:r>
                                  <a:rPr lang="en-US" i="1" sz="1800">
                                    <a:latin typeface="Cambria Math" panose="02040503050406030204" pitchFamily="18" charset="0"/>
                                  </a:rPr>
                                  <m:t>u</m:t>
                                </m:r>
                              </m:e>
                              <m:sub>
                                <m:r>
                                  <a:rPr lang="en-US" i="1" sz="1800">
                                    <a:latin typeface="Cambria Math" panose="02040503050406030204" pitchFamily="18" charset="0"/>
                                  </a:rPr>
                                  <m:t>k</m:t>
                                </m:r>
                              </m:sub>
                            </m:sSub>
                          </m:e>
                        </m:d>
                      </m:e>
                    </m:nary>
                  </m:oMath>
                </a14:m>
              </a:p>
              <a:p>
                <a:pPr lvl="1"/>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Q</m:t>
                    </m:r>
                    <m:r>
                      <m:rPr>
                        <m:sty m:val="p"/>
                      </m:rPr>
                      <a:rPr lang="en-US" i="0" sz="1800">
                        <a:latin typeface="Cambria Math" panose="02040503050406030204" pitchFamily="18" charset="0"/>
                      </a:rPr>
                      <m:t>≽</m:t>
                    </m:r>
                    <m:r>
                      <a:rPr lang="en-US" i="1" sz="1800">
                        <a:latin typeface="Cambria Math" panose="02040503050406030204" pitchFamily="18" charset="0"/>
                      </a:rPr>
                      <m:t>0</m:t>
                    </m:r>
                  </m:oMath>
                </a14:m>
                <a:r>
                  <a:rPr lang="en-US" dirty="0" sz="1800"/>
                  <a:t xml:space="preserve"> penalizes state error;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R</m:t>
                    </m:r>
                    <m:r>
                      <m:rPr>
                        <m:sty m:val="p"/>
                      </m:rPr>
                      <a:rPr lang="en-US" i="0" sz="1800">
                        <a:latin typeface="Cambria Math" panose="02040503050406030204" pitchFamily="18" charset="0"/>
                      </a:rPr>
                      <m:t>≻</m:t>
                    </m:r>
                    <m:r>
                      <a:rPr lang="en-US" i="1" sz="1800">
                        <a:latin typeface="Cambria Math" panose="02040503050406030204" pitchFamily="18" charset="0"/>
                      </a:rPr>
                      <m:t>0</m:t>
                    </m:r>
                  </m:oMath>
                </a14:m>
                <a:r>
                  <a:rPr lang="en-US" dirty="0" sz="1800"/>
                  <a:t xml:space="preserve"> penalizes control effort (steering)</a:t>
                </a:r>
              </a:p>
              <a:p>
                <a:pPr/>
                <a:r>
                  <a:rPr lang="en-US" dirty="0" sz="2000"/>
                  <a:t xml:space="preserve">Optimal control is a linear state feedback: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u</m:t>
                        </m:r>
                      </m:e>
                      <m:sub>
                        <m:r>
                          <a:rPr lang="en-US" i="1" sz="2000">
                            <a:latin typeface="Cambria Math" panose="02040503050406030204" pitchFamily="18" charset="0"/>
                          </a:rPr>
                          <m:t>k</m:t>
                        </m:r>
                      </m:sub>
                    </m:sSub>
                    <m:r>
                      <m:rPr>
                        <m:sty m:val="p"/>
                      </m:rPr>
                      <a:rPr lang="en-US" i="0" sz="2000">
                        <a:latin typeface="Cambria Math" panose="02040503050406030204" pitchFamily="18" charset="0"/>
                      </a:rPr>
                      <m:t>=</m:t>
                    </m:r>
                    <m:r>
                      <m:rPr>
                        <m:sty m:val="p"/>
                      </m:rPr>
                      <a:rPr lang="en-US" i="0" sz="2000">
                        <a:latin typeface="Cambria Math" panose="02040503050406030204" pitchFamily="18" charset="0"/>
                      </a:rPr>
                      <m:t>−</m:t>
                    </m:r>
                    <m:r>
                      <a:rPr lang="en-US" i="1" sz="2000">
                        <a:latin typeface="Cambria Math" panose="02040503050406030204" pitchFamily="18" charset="0"/>
                      </a:rPr>
                      <m:t>K</m:t>
                    </m:r>
                    <m:sSub>
                      <m:e>
                        <m:r>
                          <a:rPr lang="en-US" i="1" sz="2000">
                            <a:latin typeface="Cambria Math" panose="02040503050406030204" pitchFamily="18" charset="0"/>
                          </a:rPr>
                          <m:t>x</m:t>
                        </m:r>
                      </m:e>
                      <m:sub>
                        <m:r>
                          <a:rPr lang="en-US" i="1" sz="2000">
                            <a:latin typeface="Cambria Math" panose="02040503050406030204" pitchFamily="18" charset="0"/>
                          </a:rPr>
                          <m:t>k</m:t>
                        </m:r>
                      </m:sub>
                    </m:sSub>
                    <m:r>
                      <m:rPr>
                        <m:sty m:val="p"/>
                      </m:rPr>
                      <a:rPr lang="en-US" i="0" sz="2000">
                        <a:latin typeface="Cambria Math" panose="02040503050406030204" pitchFamily="18" charset="0"/>
                      </a:rPr>
                      <m:t>,</m:t>
                    </m:r>
                    <m:r>
                      <a:rPr lang="en-US" i="1" sz="2000">
                        <a:latin typeface="Cambria Math" panose="02040503050406030204" pitchFamily="18" charset="0"/>
                      </a:rPr>
                      <m:t> </m:t>
                    </m:r>
                    <m:r>
                      <a:rPr lang="en-US" i="1" sz="2000">
                        <a:latin typeface="Cambria Math" panose="02040503050406030204" pitchFamily="18" charset="0"/>
                      </a:rPr>
                      <m:t>K</m:t>
                    </m:r>
                    <m:r>
                      <m:rPr>
                        <m:sty m:val="p"/>
                      </m:rPr>
                      <a:rPr lang="en-US" i="0" sz="2000">
                        <a:latin typeface="Cambria Math" panose="02040503050406030204" pitchFamily="18" charset="0"/>
                      </a:rPr>
                      <m:t>=</m:t>
                    </m:r>
                    <m:sSup>
                      <m:e>
                        <m:d>
                          <m:dPr>
                            <m:begChr m:val="("/>
                            <m:endChr m:val=")"/>
                            <m:sepChr m:val=""/>
                            <m:grow/>
                          </m:dPr>
                          <m:e>
                            <m:r>
                              <a:rPr lang="en-US" i="1" sz="2000">
                                <a:latin typeface="Cambria Math" panose="02040503050406030204" pitchFamily="18" charset="0"/>
                              </a:rPr>
                              <m:t>R</m:t>
                            </m:r>
                            <m:r>
                              <m:rPr>
                                <m:sty m:val="p"/>
                              </m:rPr>
                              <a:rPr lang="en-US" i="0" sz="2000">
                                <a:latin typeface="Cambria Math" panose="02040503050406030204" pitchFamily="18" charset="0"/>
                              </a:rPr>
                              <m:t>+</m:t>
                            </m:r>
                            <m:sSup>
                              <m:e>
                                <m:r>
                                  <a:rPr lang="en-US" i="1" sz="2000">
                                    <a:latin typeface="Cambria Math" panose="02040503050406030204" pitchFamily="18" charset="0"/>
                                  </a:rPr>
                                  <m:t>B</m:t>
                                </m:r>
                              </m:e>
                              <m:sup>
                                <m:r>
                                  <m:rPr>
                                    <m:sty m:val="p"/>
                                  </m:rPr>
                                  <a:rPr lang="en-US" i="0" sz="2000">
                                    <a:latin typeface="Cambria Math" panose="02040503050406030204" pitchFamily="18" charset="0"/>
                                  </a:rPr>
                                  <m:t>⊤</m:t>
                                </m:r>
                              </m:sup>
                            </m:sSup>
                            <m:r>
                              <a:rPr lang="en-US" i="1" sz="2000">
                                <a:latin typeface="Cambria Math" panose="02040503050406030204" pitchFamily="18" charset="0"/>
                              </a:rPr>
                              <m:t>P</m:t>
                            </m:r>
                            <m:r>
                              <a:rPr lang="en-US" i="1" sz="2000">
                                <a:latin typeface="Cambria Math" panose="02040503050406030204" pitchFamily="18" charset="0"/>
                              </a:rPr>
                              <m:t>B</m:t>
                            </m:r>
                          </m:e>
                        </m:d>
                      </m:e>
                      <m:sup>
                        <m:r>
                          <m:rPr>
                            <m:sty m:val="p"/>
                          </m:rPr>
                          <a:rPr lang="en-US" i="0" sz="2000">
                            <a:latin typeface="Cambria Math" panose="02040503050406030204" pitchFamily="18" charset="0"/>
                          </a:rPr>
                          <m:t>−</m:t>
                        </m:r>
                        <m:r>
                          <a:rPr lang="en-US" i="1" sz="2000">
                            <a:latin typeface="Cambria Math" panose="02040503050406030204" pitchFamily="18" charset="0"/>
                          </a:rPr>
                          <m:t>1</m:t>
                        </m:r>
                      </m:sup>
                    </m:sSup>
                    <m:sSup>
                      <m:e>
                        <m:r>
                          <a:rPr lang="en-US" i="1" sz="2000">
                            <a:latin typeface="Cambria Math" panose="02040503050406030204" pitchFamily="18" charset="0"/>
                          </a:rPr>
                          <m:t>B</m:t>
                        </m:r>
                      </m:e>
                      <m:sup>
                        <m:r>
                          <m:rPr>
                            <m:sty m:val="p"/>
                          </m:rPr>
                          <a:rPr lang="en-US" i="0" sz="2000">
                            <a:latin typeface="Cambria Math" panose="02040503050406030204" pitchFamily="18" charset="0"/>
                          </a:rPr>
                          <m:t>⊤</m:t>
                        </m:r>
                      </m:sup>
                    </m:sSup>
                    <m:r>
                      <a:rPr lang="en-US" i="1" sz="2000">
                        <a:latin typeface="Cambria Math" panose="02040503050406030204" pitchFamily="18" charset="0"/>
                      </a:rPr>
                      <m:t>P</m:t>
                    </m:r>
                    <m:r>
                      <a:rPr lang="en-US" i="1" sz="2000">
                        <a:latin typeface="Cambria Math" panose="02040503050406030204" pitchFamily="18" charset="0"/>
                      </a:rPr>
                      <m:t>A</m:t>
                    </m:r>
                  </m:oMath>
                </a14:m>
              </a:p>
              <a:p>
                <a:pPr lvl="1"/>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P</m:t>
                    </m:r>
                  </m:oMath>
                </a14:m>
                <a:r>
                  <a:rPr lang="en-US" dirty="0" sz="1800"/>
                  <a:t xml:space="preserve"> solves the discrete algebraic Riccati equation (DARE):</a:t>
                </a:r>
              </a:p>
              <a:p>
                <a:pPr lvl="1" marL="457200" indent="0">
                  <a:buNone/>
                </a:pP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600">
                        <a:latin typeface="Cambria Math" panose="02040503050406030204" pitchFamily="18" charset="0"/>
                      </a:rPr>
                      <m:t>P</m:t>
                    </m:r>
                    <m:r>
                      <m:rPr>
                        <m:sty m:val="p"/>
                      </m:rPr>
                      <a:rPr lang="en-US" i="0" sz="1600">
                        <a:latin typeface="Cambria Math" panose="02040503050406030204" pitchFamily="18" charset="0"/>
                      </a:rPr>
                      <m:t>=</m:t>
                    </m:r>
                    <m:r>
                      <a:rPr lang="en-US" i="1" sz="1600">
                        <a:latin typeface="Cambria Math" panose="02040503050406030204" pitchFamily="18" charset="0"/>
                      </a:rPr>
                      <m:t>Q</m:t>
                    </m:r>
                    <m:r>
                      <m:rPr>
                        <m:sty m:val="p"/>
                      </m:rPr>
                      <a:rPr lang="en-US" i="0" sz="1600">
                        <a:latin typeface="Cambria Math" panose="02040503050406030204" pitchFamily="18" charset="0"/>
                      </a:rPr>
                      <m:t>+</m:t>
                    </m:r>
                    <m:sSup>
                      <m:e>
                        <m:r>
                          <a:rPr lang="en-US" i="1" sz="1600">
                            <a:latin typeface="Cambria Math" panose="02040503050406030204" pitchFamily="18" charset="0"/>
                          </a:rPr>
                          <m:t>A</m:t>
                        </m:r>
                      </m:e>
                      <m:sup>
                        <m:r>
                          <m:rPr>
                            <m:sty m:val="p"/>
                          </m:rPr>
                          <a:rPr lang="en-US" i="0" sz="1600">
                            <a:latin typeface="Cambria Math" panose="02040503050406030204" pitchFamily="18" charset="0"/>
                          </a:rPr>
                          <m:t>⊤</m:t>
                        </m:r>
                      </m:sup>
                    </m:sSup>
                    <m:r>
                      <a:rPr lang="en-US" i="1" sz="1600">
                        <a:latin typeface="Cambria Math" panose="02040503050406030204" pitchFamily="18" charset="0"/>
                      </a:rPr>
                      <m:t>P</m:t>
                    </m:r>
                    <m:r>
                      <a:rPr lang="en-US" i="1" sz="1600">
                        <a:latin typeface="Cambria Math" panose="02040503050406030204" pitchFamily="18" charset="0"/>
                      </a:rPr>
                      <m:t>A</m:t>
                    </m:r>
                    <m:r>
                      <m:rPr>
                        <m:sty m:val="p"/>
                      </m:rPr>
                      <a:rPr lang="en-US" i="0" sz="1600">
                        <a:latin typeface="Cambria Math" panose="02040503050406030204" pitchFamily="18" charset="0"/>
                      </a:rPr>
                      <m:t>−</m:t>
                    </m:r>
                    <m:sSup>
                      <m:e>
                        <m:r>
                          <a:rPr lang="en-US" i="1" sz="1600">
                            <a:latin typeface="Cambria Math" panose="02040503050406030204" pitchFamily="18" charset="0"/>
                          </a:rPr>
                          <m:t>A</m:t>
                        </m:r>
                      </m:e>
                      <m:sup>
                        <m:r>
                          <m:rPr>
                            <m:sty m:val="p"/>
                          </m:rPr>
                          <a:rPr lang="en-US" i="0" sz="1600">
                            <a:latin typeface="Cambria Math" panose="02040503050406030204" pitchFamily="18" charset="0"/>
                          </a:rPr>
                          <m:t>⊤</m:t>
                        </m:r>
                      </m:sup>
                    </m:sSup>
                    <m:r>
                      <a:rPr lang="en-US" i="1" sz="1600">
                        <a:latin typeface="Cambria Math" panose="02040503050406030204" pitchFamily="18" charset="0"/>
                      </a:rPr>
                      <m:t>P</m:t>
                    </m:r>
                    <m:r>
                      <a:rPr lang="en-US" i="1" sz="1600">
                        <a:latin typeface="Cambria Math" panose="02040503050406030204" pitchFamily="18" charset="0"/>
                      </a:rPr>
                      <m:t>B</m:t>
                    </m:r>
                    <m:r>
                      <a:rPr lang="en-US" i="1" sz="1600">
                        <a:latin typeface="Cambria Math" panose="02040503050406030204" pitchFamily="18" charset="0"/>
                      </a:rPr>
                      <m:t> </m:t>
                    </m:r>
                    <m:sSup>
                      <m:e>
                        <m:d>
                          <m:dPr>
                            <m:begChr m:val="("/>
                            <m:endChr m:val=")"/>
                            <m:sepChr m:val=""/>
                            <m:grow/>
                          </m:dPr>
                          <m:e>
                            <m:r>
                              <a:rPr lang="en-US" i="1" sz="1600">
                                <a:latin typeface="Cambria Math" panose="02040503050406030204" pitchFamily="18" charset="0"/>
                              </a:rPr>
                              <m:t>R</m:t>
                            </m:r>
                            <m:r>
                              <m:rPr>
                                <m:sty m:val="p"/>
                              </m:rPr>
                              <a:rPr lang="en-US" i="0" sz="1600">
                                <a:latin typeface="Cambria Math" panose="02040503050406030204" pitchFamily="18" charset="0"/>
                              </a:rPr>
                              <m:t>+</m:t>
                            </m:r>
                            <m:sSup>
                              <m:e>
                                <m:r>
                                  <a:rPr lang="en-US" i="1" sz="1600">
                                    <a:latin typeface="Cambria Math" panose="02040503050406030204" pitchFamily="18" charset="0"/>
                                  </a:rPr>
                                  <m:t>B</m:t>
                                </m:r>
                              </m:e>
                              <m:sup>
                                <m:r>
                                  <m:rPr>
                                    <m:sty m:val="p"/>
                                  </m:rPr>
                                  <a:rPr lang="en-US" i="0" sz="1600">
                                    <a:latin typeface="Cambria Math" panose="02040503050406030204" pitchFamily="18" charset="0"/>
                                  </a:rPr>
                                  <m:t>⊤</m:t>
                                </m:r>
                              </m:sup>
                            </m:sSup>
                            <m:r>
                              <a:rPr lang="en-US" i="1" sz="1600">
                                <a:latin typeface="Cambria Math" panose="02040503050406030204" pitchFamily="18" charset="0"/>
                              </a:rPr>
                              <m:t>P</m:t>
                            </m:r>
                            <m:r>
                              <a:rPr lang="en-US" i="1" sz="1600">
                                <a:latin typeface="Cambria Math" panose="02040503050406030204" pitchFamily="18" charset="0"/>
                              </a:rPr>
                              <m:t>B</m:t>
                            </m:r>
                          </m:e>
                        </m:d>
                      </m:e>
                      <m:sup>
                        <m:r>
                          <m:rPr>
                            <m:sty m:val="p"/>
                          </m:rPr>
                          <a:rPr lang="en-US" i="0" sz="1600">
                            <a:latin typeface="Cambria Math" panose="02040503050406030204" pitchFamily="18" charset="0"/>
                          </a:rPr>
                          <m:t>−</m:t>
                        </m:r>
                        <m:r>
                          <a:rPr lang="en-US" i="1" sz="1600">
                            <a:latin typeface="Cambria Math" panose="02040503050406030204" pitchFamily="18" charset="0"/>
                          </a:rPr>
                          <m:t>1</m:t>
                        </m:r>
                      </m:sup>
                    </m:sSup>
                    <m:sSup>
                      <m:e>
                        <m:r>
                          <a:rPr lang="en-US" i="1" sz="1600">
                            <a:latin typeface="Cambria Math" panose="02040503050406030204" pitchFamily="18" charset="0"/>
                          </a:rPr>
                          <m:t>B</m:t>
                        </m:r>
                      </m:e>
                      <m:sup>
                        <m:r>
                          <m:rPr>
                            <m:sty m:val="p"/>
                          </m:rPr>
                          <a:rPr lang="en-US" i="0" sz="1600">
                            <a:latin typeface="Cambria Math" panose="02040503050406030204" pitchFamily="18" charset="0"/>
                          </a:rPr>
                          <m:t>⊤</m:t>
                        </m:r>
                      </m:sup>
                    </m:sSup>
                    <m:r>
                      <a:rPr lang="en-US" i="1" sz="1600">
                        <a:latin typeface="Cambria Math" panose="02040503050406030204" pitchFamily="18" charset="0"/>
                      </a:rPr>
                      <m:t>P</m:t>
                    </m:r>
                    <m:r>
                      <a:rPr lang="en-US" i="1" sz="1600">
                        <a:latin typeface="Cambria Math" panose="02040503050406030204" pitchFamily="18" charset="0"/>
                      </a:rPr>
                      <m:t>A</m:t>
                    </m:r>
                  </m:oMath>
                </a14:m>
              </a:p>
              <a:p>
                <a:pPr/>
                <a:r>
                  <a:rPr lang="en-US" dirty="0" sz="2000"/>
                  <a:t xml:space="preserve">Continuous time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acc>
                      <m:accPr>
                        <m:chr m:val="̇"/>
                      </m:accPr>
                      <m:e>
                        <m:r>
                          <a:rPr lang="en-US" i="1" sz="2000">
                            <a:latin typeface="Cambria Math" panose="02040503050406030204" pitchFamily="18" charset="0"/>
                          </a:rPr>
                          <m:t>x</m:t>
                        </m:r>
                      </m:e>
                    </m:acc>
                    <m:r>
                      <m:rPr>
                        <m:sty m:val="p"/>
                      </m:rPr>
                      <a:rPr lang="en-US" i="0" sz="2000">
                        <a:latin typeface="Cambria Math" panose="02040503050406030204" pitchFamily="18" charset="0"/>
                      </a:rPr>
                      <m:t>=</m:t>
                    </m:r>
                    <m:r>
                      <a:rPr lang="en-US" i="1" sz="2000">
                        <a:latin typeface="Cambria Math" panose="02040503050406030204" pitchFamily="18" charset="0"/>
                      </a:rPr>
                      <m:t>A</m:t>
                    </m:r>
                    <m:r>
                      <a:rPr lang="en-US" i="1" sz="2000">
                        <a:latin typeface="Cambria Math" panose="02040503050406030204" pitchFamily="18" charset="0"/>
                      </a:rPr>
                      <m:t>x</m:t>
                    </m:r>
                    <m:r>
                      <m:rPr>
                        <m:sty m:val="p"/>
                      </m:rPr>
                      <a:rPr lang="en-US" i="0" sz="2000">
                        <a:latin typeface="Cambria Math" panose="02040503050406030204" pitchFamily="18" charset="0"/>
                      </a:rPr>
                      <m:t>+</m:t>
                    </m:r>
                    <m:r>
                      <a:rPr lang="en-US" i="1" sz="2000">
                        <a:latin typeface="Cambria Math" panose="02040503050406030204" pitchFamily="18" charset="0"/>
                      </a:rPr>
                      <m:t>B</m:t>
                    </m:r>
                    <m:r>
                      <a:rPr lang="en-US" i="1" sz="2000">
                        <a:latin typeface="Cambria Math" panose="02040503050406030204" pitchFamily="18" charset="0"/>
                      </a:rPr>
                      <m:t>u</m:t>
                    </m:r>
                  </m:oMath>
                </a14:m>
                <a:r>
                  <a:rPr lang="en-US" dirty="0" sz="2000"/>
                  <a:t xml:space="preserv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K</m:t>
                    </m:r>
                    <m:r>
                      <m:rPr>
                        <m:sty m:val="p"/>
                      </m:rPr>
                      <a:rPr lang="en-US" i="0" sz="2000">
                        <a:latin typeface="Cambria Math" panose="02040503050406030204" pitchFamily="18" charset="0"/>
                      </a:rPr>
                      <m:t>=</m:t>
                    </m:r>
                    <m:sSup>
                      <m:e>
                        <m:r>
                          <a:rPr lang="en-US" i="1" sz="2000">
                            <a:latin typeface="Cambria Math" panose="02040503050406030204" pitchFamily="18" charset="0"/>
                          </a:rPr>
                          <m:t>R</m:t>
                        </m:r>
                      </m:e>
                      <m:sup>
                        <m:r>
                          <m:rPr>
                            <m:sty m:val="p"/>
                          </m:rPr>
                          <a:rPr lang="en-US" i="0" sz="2000">
                            <a:latin typeface="Cambria Math" panose="02040503050406030204" pitchFamily="18" charset="0"/>
                          </a:rPr>
                          <m:t>−</m:t>
                        </m:r>
                        <m:r>
                          <a:rPr lang="en-US" i="1" sz="2000">
                            <a:latin typeface="Cambria Math" panose="02040503050406030204" pitchFamily="18" charset="0"/>
                          </a:rPr>
                          <m:t>1</m:t>
                        </m:r>
                      </m:sup>
                    </m:sSup>
                    <m:sSup>
                      <m:e>
                        <m:r>
                          <a:rPr lang="en-US" i="1" sz="2000">
                            <a:latin typeface="Cambria Math" panose="02040503050406030204" pitchFamily="18" charset="0"/>
                          </a:rPr>
                          <m:t>B</m:t>
                        </m:r>
                      </m:e>
                      <m:sup>
                        <m:r>
                          <m:rPr>
                            <m:sty m:val="p"/>
                          </m:rPr>
                          <a:rPr lang="en-US" i="0" sz="2000">
                            <a:latin typeface="Cambria Math" panose="02040503050406030204" pitchFamily="18" charset="0"/>
                          </a:rPr>
                          <m:t>⊤</m:t>
                        </m:r>
                      </m:sup>
                    </m:sSup>
                    <m:r>
                      <a:rPr lang="en-US" i="1" sz="2000">
                        <a:latin typeface="Cambria Math" panose="02040503050406030204" pitchFamily="18" charset="0"/>
                      </a:rPr>
                      <m:t>P</m:t>
                    </m:r>
                  </m:oMath>
                </a14:m>
                <a:r>
                  <a:rPr lang="en-US" dirty="0" sz="2000"/>
                  <a:t xml:space="preserve">, with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P</m:t>
                    </m:r>
                  </m:oMath>
                </a14:m>
                <a:r>
                  <a:rPr lang="en-US" dirty="0" sz="2000"/>
                  <a:t xml:space="preserve"> from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p>
                      <m:e>
                        <m:r>
                          <a:rPr lang="en-US" i="1" sz="2000">
                            <a:latin typeface="Cambria Math" panose="02040503050406030204" pitchFamily="18" charset="0"/>
                          </a:rPr>
                          <m:t>A</m:t>
                        </m:r>
                      </m:e>
                      <m:sup>
                        <m:r>
                          <m:rPr>
                            <m:sty m:val="p"/>
                          </m:rPr>
                          <a:rPr lang="en-US" i="0" sz="2000">
                            <a:latin typeface="Cambria Math" panose="02040503050406030204" pitchFamily="18" charset="0"/>
                          </a:rPr>
                          <m:t>⊤</m:t>
                        </m:r>
                      </m:sup>
                    </m:sSup>
                    <m:r>
                      <a:rPr lang="en-US" i="1" sz="2000">
                        <a:latin typeface="Cambria Math" panose="02040503050406030204" pitchFamily="18" charset="0"/>
                      </a:rPr>
                      <m:t>P</m:t>
                    </m:r>
                    <m:r>
                      <m:rPr>
                        <m:sty m:val="p"/>
                      </m:rPr>
                      <a:rPr lang="en-US" i="0" sz="2000">
                        <a:latin typeface="Cambria Math" panose="02040503050406030204" pitchFamily="18" charset="0"/>
                      </a:rPr>
                      <m:t>+</m:t>
                    </m:r>
                    <m:r>
                      <a:rPr lang="en-US" i="1" sz="2000">
                        <a:latin typeface="Cambria Math" panose="02040503050406030204" pitchFamily="18" charset="0"/>
                      </a:rPr>
                      <m:t>P</m:t>
                    </m:r>
                    <m:r>
                      <a:rPr lang="en-US" i="1" sz="2000">
                        <a:latin typeface="Cambria Math" panose="02040503050406030204" pitchFamily="18" charset="0"/>
                      </a:rPr>
                      <m:t>A</m:t>
                    </m:r>
                    <m:r>
                      <m:rPr>
                        <m:sty m:val="p"/>
                      </m:rPr>
                      <a:rPr lang="en-US" i="0" sz="2000">
                        <a:latin typeface="Cambria Math" panose="02040503050406030204" pitchFamily="18" charset="0"/>
                      </a:rPr>
                      <m:t>−</m:t>
                    </m:r>
                    <m:r>
                      <a:rPr lang="en-US" i="1" sz="2000">
                        <a:latin typeface="Cambria Math" panose="02040503050406030204" pitchFamily="18" charset="0"/>
                      </a:rPr>
                      <m:t>P</m:t>
                    </m:r>
                    <m:r>
                      <a:rPr lang="en-US" i="1" sz="2000">
                        <a:latin typeface="Cambria Math" panose="02040503050406030204" pitchFamily="18" charset="0"/>
                      </a:rPr>
                      <m:t>B</m:t>
                    </m:r>
                    <m:sSup>
                      <m:e>
                        <m:r>
                          <a:rPr lang="en-US" i="1" sz="2000">
                            <a:latin typeface="Cambria Math" panose="02040503050406030204" pitchFamily="18" charset="0"/>
                          </a:rPr>
                          <m:t>R</m:t>
                        </m:r>
                      </m:e>
                      <m:sup>
                        <m:r>
                          <m:rPr>
                            <m:sty m:val="p"/>
                          </m:rPr>
                          <a:rPr lang="en-US" i="0" sz="2000">
                            <a:latin typeface="Cambria Math" panose="02040503050406030204" pitchFamily="18" charset="0"/>
                          </a:rPr>
                          <m:t>−</m:t>
                        </m:r>
                        <m:r>
                          <a:rPr lang="en-US" i="1" sz="2000">
                            <a:latin typeface="Cambria Math" panose="02040503050406030204" pitchFamily="18" charset="0"/>
                          </a:rPr>
                          <m:t>1</m:t>
                        </m:r>
                      </m:sup>
                    </m:sSup>
                    <m:sSup>
                      <m:e>
                        <m:r>
                          <a:rPr lang="en-US" i="1" sz="2000">
                            <a:latin typeface="Cambria Math" panose="02040503050406030204" pitchFamily="18" charset="0"/>
                          </a:rPr>
                          <m:t>B</m:t>
                        </m:r>
                      </m:e>
                      <m:sup>
                        <m:r>
                          <m:rPr>
                            <m:sty m:val="p"/>
                          </m:rPr>
                          <a:rPr lang="en-US" i="0" sz="2000">
                            <a:latin typeface="Cambria Math" panose="02040503050406030204" pitchFamily="18" charset="0"/>
                          </a:rPr>
                          <m:t>⊤</m:t>
                        </m:r>
                      </m:sup>
                    </m:sSup>
                    <m:r>
                      <a:rPr lang="en-US" i="1" sz="2000">
                        <a:latin typeface="Cambria Math" panose="02040503050406030204" pitchFamily="18" charset="0"/>
                      </a:rPr>
                      <m:t>P</m:t>
                    </m:r>
                    <m:r>
                      <m:rPr>
                        <m:sty m:val="p"/>
                      </m:rPr>
                      <a:rPr lang="en-US" i="0" sz="2000">
                        <a:latin typeface="Cambria Math" panose="02040503050406030204" pitchFamily="18" charset="0"/>
                      </a:rPr>
                      <m:t>+</m:t>
                    </m:r>
                    <m:r>
                      <a:rPr lang="en-US" i="1" sz="2000">
                        <a:latin typeface="Cambria Math" panose="02040503050406030204" pitchFamily="18" charset="0"/>
                      </a:rPr>
                      <m:t>Q</m:t>
                    </m:r>
                    <m:r>
                      <m:rPr>
                        <m:sty m:val="p"/>
                      </m:rPr>
                      <a:rPr lang="en-US" i="0" sz="2000">
                        <a:latin typeface="Cambria Math" panose="02040503050406030204" pitchFamily="18" charset="0"/>
                      </a:rPr>
                      <m:t>=</m:t>
                    </m:r>
                    <m:r>
                      <a:rPr lang="en-US" i="1" sz="2000">
                        <a:latin typeface="Cambria Math" panose="02040503050406030204" pitchFamily="18" charset="0"/>
                      </a:rPr>
                      <m:t>0</m:t>
                    </m:r>
                  </m:oMath>
                </a14:m>
              </a:p>
              <a:p>
                <a:pPr/>
                <a:r>
                  <a:rPr lang="en-US" dirty="0" sz="2000"/>
                  <a:t>K is computed offline; online control is one matrix–vector product</a:t>
                </a:r>
              </a:p>
            </p:txBody>
          </p:sp>
        </mc:Choice>
        <mc:Fallback>
          <p:sp>
            <p:nvSpPr>
              <p:cNvPr id="3" name="Content Placeholder 2"/>
              <p:cNvSpPr>
                <a:spLocks noGrp="1"/>
              </p:cNvSpPr>
              <p:nvPr>
                <p:ph idx="1"/>
              </p:nvPr>
            </p:nvSpPr>
            <p:spPr>
              <a:xfrm>
                <a:off x="621792" y="1188720"/>
                <a:ext cx="6903720" cy="5257800"/>
              </a:xfrm>
            </p:spPr>
            <p:txBody>
              <a:bodyPr>
                <a:normAutofit/>
              </a:bodyPr>
              <a:lstStyle/>
              <a:p>
                <a:pPr/>
                <a:r>
                  <a:rPr lang="en-US" dirty="0" sz="2000"/>
                  <a:t xml:space="preserve">Linear plant (discrete time): </a:t>
                </a:r>
                <a:r>
                  <a:rPr lang="en-US" dirty="0" sz="2000"/>
                  <a:t>x[k+1] = A x[k] + B u[k]</a:t>
                </a:r>
              </a:p>
              <a:p>
                <a:pPr/>
                <a:r>
                  <a:rPr lang="en-US" dirty="0" sz="2000"/>
                  <a:t>Drive the state to zero at minimum cost:</a:t>
                </a:r>
              </a:p>
              <a:p>
                <a:pPr lvl="1" marL="457200" indent="0">
                  <a:buNone/>
                </a:pPr>
                <a:r>
                  <a:rPr lang="en-US" dirty="0" sz="1800"/>
                  <a:t>J = Σ ( x[k]ᵀ Q x[k] + u[k]ᵀ R u[k] )</a:t>
                </a:r>
              </a:p>
              <a:p>
                <a:pPr lvl="1"/>
                <a:r>
                  <a:rPr lang="en-US" dirty="0" sz="1800"/>
                  <a:t>Q ⪰ 0</a:t>
                </a:r>
                <a:r>
                  <a:rPr lang="en-US" dirty="0" sz="1800"/>
                  <a:t xml:space="preserve"> penalizes state error; </a:t>
                </a:r>
                <a:r>
                  <a:rPr lang="en-US" dirty="0" sz="1800"/>
                  <a:t>R ≻ 0</a:t>
                </a:r>
                <a:r>
                  <a:rPr lang="en-US" dirty="0" sz="1800"/>
                  <a:t xml:space="preserve"> penalizes control effort (steering)</a:t>
                </a:r>
              </a:p>
              <a:p>
                <a:pPr/>
                <a:r>
                  <a:rPr lang="en-US" dirty="0" sz="2000"/>
                  <a:t xml:space="preserve">Optimal control is a linear state feedback: </a:t>
                </a:r>
                <a:r>
                  <a:rPr lang="en-US" dirty="0" sz="2000"/>
                  <a:t>u[k] = −K x[k],  K = (R + BᵀPB)⁻¹ BᵀPA</a:t>
                </a:r>
              </a:p>
              <a:p>
                <a:pPr lvl="1"/>
                <a:r>
                  <a:rPr lang="en-US" dirty="0" sz="1800"/>
                  <a:t>P</a:t>
                </a:r>
                <a:r>
                  <a:rPr lang="en-US" dirty="0" sz="1800"/>
                  <a:t xml:space="preserve"> solves the discrete algebraic Riccati equation (DARE):</a:t>
                </a:r>
              </a:p>
              <a:p>
                <a:pPr lvl="1" marL="457200" indent="0">
                  <a:buNone/>
                </a:pPr>
                <a:r>
                  <a:rPr lang="en-US" dirty="0" sz="1600"/>
                  <a:t>P = Q + AᵀPA − AᵀPB (R + BᵀPB)⁻¹ BᵀPA</a:t>
                </a:r>
              </a:p>
              <a:p>
                <a:pPr/>
                <a:r>
                  <a:rPr lang="en-US" dirty="0" sz="2000"/>
                  <a:t xml:space="preserve">Continuous time </a:t>
                </a:r>
                <a:r>
                  <a:rPr lang="en-US" dirty="0" sz="2000"/>
                  <a:t>ẋ = Ax + Bu</a:t>
                </a:r>
                <a:r>
                  <a:rPr lang="en-US" dirty="0" sz="2000"/>
                  <a:t xml:space="preserve">: </a:t>
                </a:r>
                <a:r>
                  <a:rPr lang="en-US" dirty="0" sz="2000"/>
                  <a:t>K = R⁻¹BᵀP</a:t>
                </a:r>
                <a:r>
                  <a:rPr lang="en-US" dirty="0" sz="2000"/>
                  <a:t xml:space="preserve">, with </a:t>
                </a:r>
                <a:r>
                  <a:rPr lang="en-US" dirty="0" sz="2000"/>
                  <a:t>P</a:t>
                </a:r>
                <a:r>
                  <a:rPr lang="en-US" dirty="0" sz="2000"/>
                  <a:t xml:space="preserve"> from </a:t>
                </a:r>
                <a:r>
                  <a:rPr lang="en-US" dirty="0" sz="2000"/>
                  <a:t>AᵀP + PA − PBR⁻¹BᵀP + Q = 0</a:t>
                </a:r>
              </a:p>
              <a:p>
                <a:pPr/>
                <a:r>
                  <a:rPr lang="en-US" dirty="0" sz="2000"/>
                  <a:t>K is computed offline; online control is one matrix–vector product</a:t>
                </a:r>
              </a:p>
            </p:txBody>
          </p:sp>
        </mc:Fallback>
      </mc:AlternateContent>
      <p:pic>
        <p:nvPicPr>
          <p:cNvPr id="4" name="Picture 3" descr="Block diagram: plant with state feedback u = -Kx"/>
          <p:cNvPicPr>
            <a:picLocks noChangeAspect="1"/>
          </p:cNvPicPr>
          <p:nvPr/>
        </p:nvPicPr>
        <p:blipFill>
          <a:blip r:embed="rId3"/>
          <a:stretch>
            <a:fillRect/>
          </a:stretch>
        </p:blipFill>
        <p:spPr>
          <a:xfrm>
            <a:off x="7726679" y="1417320"/>
            <a:ext cx="4160520" cy="1907071"/>
          </a:xfrm>
          <a:prstGeom prst="rect">
            <a:avLst/>
          </a:prstGeom>
        </p:spPr>
      </p:pic>
      <p:sp>
        <p:nvSpPr>
          <p:cNvPr id="5" name="TextBox"/>
          <p:cNvSpPr txBox="1"/>
          <p:nvPr/>
        </p:nvSpPr>
        <p:spPr>
          <a:xfrm>
            <a:off x="7726679" y="3429000"/>
            <a:ext cx="4160520" cy="1600200"/>
          </a:xfrm>
          <a:prstGeom prst="rect">
            <a:avLst/>
          </a:prstGeom>
          <a:solidFill>
            <a:srgbClr val="F2F2F2"/>
          </a:solidFill>
        </p:spPr>
        <p:txBody>
          <a:bodyPr wrap="square" lIns="73152" tIns="73152" rIns="73152" bIns="73152" anchor="t"/>
          <a:lstStyle/>
          <a:p>
            <a:pPr marL="0" indent="0">
              <a:buNone/>
            </a:pPr>
            <a:r>
              <a:rPr lang="en-US" dirty="0" sz="1800" b="1"/>
              <a:t>Design knobs</a:t>
            </a:r>
          </a:p>
          <a:p>
            <a:pPr marL="0" indent="0">
              <a:buNone/>
            </a:pPr>
            <a:r>
              <a:rPr lang="en-US" dirty="0" sz="1600"/>
              <a:t>Q: how much each state error hurts</a:t>
            </a:r>
          </a:p>
          <a:p>
            <a:pPr marL="0" indent="0">
              <a:buNone/>
            </a:pPr>
            <a:r>
              <a:rPr lang="en-US" dirty="0" sz="1600"/>
              <a:t>R: how expensive control is</a:t>
            </a:r>
          </a:p>
          <a:p>
            <a:pPr marL="0" indent="0">
              <a:buNone/>
            </a:pPr>
            <a:r>
              <a:rPr lang="en-US" dirty="0" sz="1600"/>
              <a:t>No pole locations to choose by hand</a:t>
            </a:r>
          </a:p>
          <a:p>
            <a:pPr marL="0" indent="0">
              <a:buNone/>
            </a:pPr>
            <a:r>
              <a:rPr lang="en-US" dirty="0" sz="1300" i="1"/>
              <a:t>Tools: scipy.linalg.solve_continuous_are, python-control lqr(), MATLAB lqr()</a:t>
            </a:r>
          </a:p>
        </p:txBody>
      </p:sp>
      <p:sp>
        <p:nvSpPr>
          <p:cNvPr id="6"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LQR Example: Lateral Control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1792" y="1188720"/>
                <a:ext cx="6903720" cy="5394960"/>
              </a:xfrm>
            </p:spPr>
            <p:txBody>
              <a:bodyPr>
                <a:normAutofit/>
              </a:bodyPr>
              <a:lstStyle/>
              <a:p>
                <a:pPr/>
                <a:r>
                  <a:rPr lang="en-US" dirty="0" sz="2000"/>
                  <a:t xml:space="preserve">Lateral model (slides 11–12): state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x</m:t>
                    </m:r>
                    <m:r>
                      <m:rPr>
                        <m:sty m:val="p"/>
                      </m:rPr>
                      <a:rPr lang="en-US" i="0" sz="2000">
                        <a:latin typeface="Cambria Math" panose="02040503050406030204" pitchFamily="18" charset="0"/>
                      </a:rPr>
                      <m:t>=</m:t>
                    </m:r>
                    <m:sSup>
                      <m:e>
                        <m:d>
                          <m:dPr>
                            <m:begChr m:val="["/>
                            <m:endChr m:val="]"/>
                            <m:sepChr m:val=""/>
                            <m:grow/>
                          </m:dPr>
                          <m:e>
                            <m:r>
                              <a:rPr lang="en-US" i="1" sz="2000">
                                <a:latin typeface="Cambria Math" panose="02040503050406030204" pitchFamily="18" charset="0"/>
                              </a:rPr>
                              <m:t>d</m:t>
                            </m:r>
                            <m:r>
                              <m:rPr>
                                <m:sty m:val="p"/>
                              </m:rPr>
                              <a:rPr lang="en-US" i="0" sz="2000">
                                <a:latin typeface="Cambria Math" panose="02040503050406030204" pitchFamily="18" charset="0"/>
                              </a:rPr>
                              <m:t>,</m:t>
                            </m:r>
                            <m:r>
                              <a:rPr lang="en-US" i="1" sz="2000">
                                <a:latin typeface="Cambria Math" panose="02040503050406030204" pitchFamily="18" charset="0"/>
                              </a:rPr>
                              <m:t>θ</m:t>
                            </m:r>
                          </m:e>
                        </m:d>
                      </m:e>
                      <m:sup>
                        <m:r>
                          <m:rPr>
                            <m:sty m:val="p"/>
                          </m:rPr>
                          <a:rPr lang="en-US" i="0" sz="2000">
                            <a:latin typeface="Cambria Math" panose="02040503050406030204" pitchFamily="18" charset="0"/>
                          </a:rPr>
                          <m:t>⊤</m:t>
                        </m:r>
                      </m:sup>
                    </m:sSup>
                  </m:oMath>
                </a14:m>
                <a:r>
                  <a:rPr lang="en-US" dirty="0" sz="2000"/>
                  <a:t xml:space="preserve">, control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u</m:t>
                    </m:r>
                    <m:r>
                      <m:rPr>
                        <m:sty m:val="p"/>
                      </m:rPr>
                      <a:rPr lang="en-US" i="0" sz="2000">
                        <a:latin typeface="Cambria Math" panose="02040503050406030204" pitchFamily="18" charset="0"/>
                      </a:rPr>
                      <m:t>=</m:t>
                    </m:r>
                    <m:acc>
                      <m:accPr>
                        <m:chr m:val="̇"/>
                      </m:accPr>
                      <m:e>
                        <m:r>
                          <a:rPr lang="en-US" i="1" sz="2000">
                            <a:latin typeface="Cambria Math" panose="02040503050406030204" pitchFamily="18" charset="0"/>
                          </a:rPr>
                          <m:t>θ</m:t>
                        </m:r>
                      </m:e>
                    </m:acc>
                  </m:oMath>
                </a14:m>
              </a:p>
              <a:p>
                <a:pPr lvl="1" marL="457200" indent="0">
                  <a:buNone/>
                </a:pP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acc>
                      <m:accPr>
                        <m:chr m:val="̇"/>
                      </m:accPr>
                      <m:e>
                        <m:r>
                          <a:rPr lang="en-US" i="1" sz="1800">
                            <a:latin typeface="Cambria Math" panose="02040503050406030204" pitchFamily="18" charset="0"/>
                          </a:rPr>
                          <m:t>x</m:t>
                        </m:r>
                      </m:e>
                    </m:acc>
                    <m:r>
                      <m:rPr>
                        <m:sty m:val="p"/>
                      </m:rPr>
                      <a:rPr lang="en-US" i="0" sz="1800">
                        <a:latin typeface="Cambria Math" panose="02040503050406030204" pitchFamily="18" charset="0"/>
                      </a:rPr>
                      <m:t>=</m:t>
                    </m:r>
                    <m:d>
                      <m:dPr>
                        <m:begChr m:val="["/>
                        <m:endChr m:val="]"/>
                        <m:sepChr m:val=""/>
                        <m:grow/>
                      </m:dPr>
                      <m:e>
                        <m:m>
                          <m:mPr>
                            <m:baseJc m:val="center"/>
                            <m:plcHide m:val="on"/>
                            <m:mcs>
                              <m:mc>
                                <m:mcPr>
                                  <m:mcJc m:val="center"/>
                                  <m:count m:val="1"/>
                                </m:mcPr>
                              </m:mc>
                              <m:mc>
                                <m:mcPr>
                                  <m:mcJc m:val="center"/>
                                  <m:count m:val="1"/>
                                </m:mcPr>
                              </m:mc>
                            </m:mcs>
                          </m:mPr>
                          <m:mr>
                            <m:e>
                              <m:r>
                                <a:rPr lang="en-US" i="1" sz="1800">
                                  <a:latin typeface="Cambria Math" panose="02040503050406030204" pitchFamily="18" charset="0"/>
                                </a:rPr>
                                <m:t>0</m:t>
                              </m:r>
                            </m:e>
                            <m:e>
                              <m:sSub>
                                <m:e>
                                  <m:r>
                                    <a:rPr lang="en-US" i="1" sz="1800">
                                      <a:latin typeface="Cambria Math" panose="02040503050406030204" pitchFamily="18" charset="0"/>
                                    </a:rPr>
                                    <m:t>v</m:t>
                                  </m:r>
                                </m:e>
                                <m:sub>
                                  <m:r>
                                    <a:rPr lang="en-US" i="1" sz="1800">
                                      <a:latin typeface="Cambria Math" panose="02040503050406030204" pitchFamily="18" charset="0"/>
                                    </a:rPr>
                                    <m:t>r</m:t>
                                  </m:r>
                                </m:sub>
                              </m:sSub>
                            </m:e>
                          </m:mr>
                          <m:mr>
                            <m:e>
                              <m:r>
                                <a:rPr lang="en-US" i="1" sz="1800">
                                  <a:latin typeface="Cambria Math" panose="02040503050406030204" pitchFamily="18" charset="0"/>
                                </a:rPr>
                                <m:t>0</m:t>
                              </m:r>
                            </m:e>
                            <m:e>
                              <m:r>
                                <a:rPr lang="en-US" i="1" sz="1800">
                                  <a:latin typeface="Cambria Math" panose="02040503050406030204" pitchFamily="18" charset="0"/>
                                </a:rPr>
                                <m:t>0</m:t>
                              </m:r>
                            </m:e>
                          </m:mr>
                        </m:m>
                      </m:e>
                    </m:d>
                    <m:r>
                      <a:rPr lang="en-US" i="1" sz="1800">
                        <a:latin typeface="Cambria Math" panose="02040503050406030204" pitchFamily="18" charset="0"/>
                      </a:rPr>
                      <m:t>x</m:t>
                    </m:r>
                    <m:r>
                      <m:rPr>
                        <m:sty m:val="p"/>
                      </m:rPr>
                      <a:rPr lang="en-US" i="0" sz="1800">
                        <a:latin typeface="Cambria Math" panose="02040503050406030204" pitchFamily="18" charset="0"/>
                      </a:rPr>
                      <m:t>+</m:t>
                    </m:r>
                    <m:d>
                      <m:dPr>
                        <m:begChr m:val="["/>
                        <m:endChr m:val="]"/>
                        <m:sepChr m:val=""/>
                        <m:grow/>
                      </m:dPr>
                      <m:e>
                        <m:m>
                          <m:mPr>
                            <m:baseJc m:val="center"/>
                            <m:plcHide m:val="on"/>
                            <m:mcs>
                              <m:mc>
                                <m:mcPr>
                                  <m:mcJc m:val="center"/>
                                  <m:count m:val="1"/>
                                </m:mcPr>
                              </m:mc>
                            </m:mcs>
                          </m:mPr>
                          <m:mr>
                            <m:e>
                              <m:r>
                                <a:rPr lang="en-US" i="1" sz="1800">
                                  <a:latin typeface="Cambria Math" panose="02040503050406030204" pitchFamily="18" charset="0"/>
                                </a:rPr>
                                <m:t>0</m:t>
                              </m:r>
                            </m:e>
                          </m:mr>
                          <m:mr>
                            <m:e>
                              <m:r>
                                <a:rPr lang="en-US" i="1" sz="1800">
                                  <a:latin typeface="Cambria Math" panose="02040503050406030204" pitchFamily="18" charset="0"/>
                                </a:rPr>
                                <m:t>1</m:t>
                              </m:r>
                            </m:e>
                          </m:mr>
                        </m:m>
                      </m:e>
                    </m:d>
                    <m:r>
                      <a:rPr lang="en-US" i="1" sz="1800">
                        <a:latin typeface="Cambria Math" panose="02040503050406030204" pitchFamily="18" charset="0"/>
                      </a:rPr>
                      <m:t>u</m:t>
                    </m:r>
                  </m:oMath>
                </a14:m>
              </a:p>
              <a:p>
                <a:pPr/>
                <a:r>
                  <a:rPr lang="en-US" dirty="0" sz="2000"/>
                  <a:t xml:space="preserve">Cost with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Q</m:t>
                    </m:r>
                    <m:r>
                      <m:rPr>
                        <m:sty m:val="p"/>
                      </m:rPr>
                      <a:rPr lang="en-US" i="0" sz="2000">
                        <a:latin typeface="Cambria Math" panose="02040503050406030204" pitchFamily="18" charset="0"/>
                      </a:rPr>
                      <m:t>=</m:t>
                    </m:r>
                    <m:r>
                      <m:rPr>
                        <m:sty m:val="p"/>
                      </m:rPr>
                      <a:rPr lang="en-US" i="0" sz="2000">
                        <a:latin typeface="Cambria Math" panose="02040503050406030204" pitchFamily="18" charset="0"/>
                      </a:rPr>
                      <m:t>d</m:t>
                    </m:r>
                    <m:r>
                      <m:rPr>
                        <m:sty m:val="p"/>
                      </m:rPr>
                      <a:rPr lang="en-US" i="0" sz="2000">
                        <a:latin typeface="Cambria Math" panose="02040503050406030204" pitchFamily="18" charset="0"/>
                      </a:rPr>
                      <m:t>i</m:t>
                    </m:r>
                    <m:r>
                      <m:rPr>
                        <m:sty m:val="p"/>
                      </m:rPr>
                      <a:rPr lang="en-US" i="0" sz="2000">
                        <a:latin typeface="Cambria Math" panose="02040503050406030204" pitchFamily="18" charset="0"/>
                      </a:rPr>
                      <m:t>a</m:t>
                    </m:r>
                    <m:r>
                      <m:rPr>
                        <m:sty m:val="p"/>
                      </m:rPr>
                      <a:rPr lang="en-US" i="0" sz="2000">
                        <a:latin typeface="Cambria Math" panose="02040503050406030204" pitchFamily="18" charset="0"/>
                      </a:rPr>
                      <m:t>g</m:t>
                    </m:r>
                    <m:d>
                      <m:dPr>
                        <m:begChr m:val="("/>
                        <m:endChr m:val=")"/>
                        <m:sepChr m:val=""/>
                        <m:grow/>
                      </m:dPr>
                      <m:e>
                        <m:sSub>
                          <m:e>
                            <m:r>
                              <a:rPr lang="en-US" i="1" sz="2000">
                                <a:latin typeface="Cambria Math" panose="02040503050406030204" pitchFamily="18" charset="0"/>
                              </a:rPr>
                              <m:t>q</m:t>
                            </m:r>
                          </m:e>
                          <m:sub>
                            <m:r>
                              <a:rPr lang="en-US" i="1" sz="2000">
                                <a:latin typeface="Cambria Math" panose="02040503050406030204" pitchFamily="18" charset="0"/>
                              </a:rPr>
                              <m:t>d</m:t>
                            </m:r>
                          </m:sub>
                        </m:sSub>
                        <m:r>
                          <m:rPr>
                            <m:sty m:val="p"/>
                          </m:rPr>
                          <a:rPr lang="en-US" i="0" sz="2000">
                            <a:latin typeface="Cambria Math" panose="02040503050406030204" pitchFamily="18" charset="0"/>
                          </a:rPr>
                          <m:t>,</m:t>
                        </m:r>
                        <m:sSub>
                          <m:e>
                            <m:r>
                              <a:rPr lang="en-US" i="1" sz="2000">
                                <a:latin typeface="Cambria Math" panose="02040503050406030204" pitchFamily="18" charset="0"/>
                              </a:rPr>
                              <m:t>q</m:t>
                            </m:r>
                          </m:e>
                          <m:sub>
                            <m:r>
                              <a:rPr lang="en-US" i="1" sz="2000">
                                <a:latin typeface="Cambria Math" panose="02040503050406030204" pitchFamily="18" charset="0"/>
                              </a:rPr>
                              <m:t>θ</m:t>
                            </m:r>
                          </m:sub>
                        </m:sSub>
                      </m:e>
                    </m:d>
                    <m:r>
                      <m:rPr>
                        <m:sty m:val="p"/>
                      </m:rPr>
                      <a:rPr lang="en-US" i="0" sz="2000">
                        <a:latin typeface="Cambria Math" panose="02040503050406030204" pitchFamily="18" charset="0"/>
                      </a:rPr>
                      <m:t>,</m:t>
                    </m:r>
                    <m:r>
                      <a:rPr lang="en-US" i="1" sz="2000">
                        <a:latin typeface="Cambria Math" panose="02040503050406030204" pitchFamily="18" charset="0"/>
                      </a:rPr>
                      <m:t> </m:t>
                    </m:r>
                    <m:r>
                      <a:rPr lang="en-US" i="1" sz="2000">
                        <a:latin typeface="Cambria Math" panose="02040503050406030204" pitchFamily="18" charset="0"/>
                      </a:rPr>
                      <m:t>R</m:t>
                    </m:r>
                    <m:r>
                      <m:rPr>
                        <m:sty m:val="p"/>
                      </m:rPr>
                      <a:rPr lang="en-US" i="0" sz="2000">
                        <a:latin typeface="Cambria Math" panose="02040503050406030204" pitchFamily="18" charset="0"/>
                      </a:rPr>
                      <m:t>=</m:t>
                    </m:r>
                    <m:r>
                      <a:rPr lang="en-US" i="1" sz="2000">
                        <a:latin typeface="Cambria Math" panose="02040503050406030204" pitchFamily="18" charset="0"/>
                      </a:rPr>
                      <m:t>r</m:t>
                    </m:r>
                  </m:oMath>
                </a14:m>
                <a:r>
                  <a:rPr lang="en-US" dirty="0" sz="2000"/>
                  <a:t xml:space="preserv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J</m:t>
                    </m:r>
                    <m:r>
                      <m:rPr>
                        <m:sty m:val="p"/>
                      </m:rPr>
                      <a:rPr lang="en-US" i="0" sz="2000">
                        <a:latin typeface="Cambria Math" panose="02040503050406030204" pitchFamily="18" charset="0"/>
                      </a:rPr>
                      <m:t>=</m:t>
                    </m:r>
                    <m:nary>
                      <m:naryPr>
                        <m:chr m:val="∫"/>
                        <m:limLoc m:val="subSup"/>
                        <m:subHide m:val="off"/>
                        <m:supHide m:val="off"/>
                      </m:naryPr>
                      <m:sub>
                        <m:r>
                          <a:rPr lang="en-US" i="1" sz="2000">
                            <a:latin typeface="Cambria Math" panose="02040503050406030204" pitchFamily="18" charset="0"/>
                          </a:rPr>
                          <m:t>0</m:t>
                        </m:r>
                      </m:sub>
                      <m:sup>
                        <m:r>
                          <m:rPr>
                            <m:sty m:val="p"/>
                          </m:rPr>
                          <a:rPr lang="en-US" i="0" sz="2000">
                            <a:latin typeface="Cambria Math" panose="02040503050406030204" pitchFamily="18" charset="0"/>
                          </a:rPr>
                          <m:t>∞</m:t>
                        </m:r>
                      </m:sup>
                      <m:e>
                        <m:d>
                          <m:dPr>
                            <m:begChr m:val="("/>
                            <m:endChr m:val=")"/>
                            <m:sepChr m:val=""/>
                            <m:grow/>
                          </m:dPr>
                          <m:e>
                            <m:sSub>
                              <m:e>
                                <m:r>
                                  <a:rPr lang="en-US" i="1" sz="2000">
                                    <a:latin typeface="Cambria Math" panose="02040503050406030204" pitchFamily="18" charset="0"/>
                                  </a:rPr>
                                  <m:t>q</m:t>
                                </m:r>
                              </m:e>
                              <m:sub>
                                <m:r>
                                  <a:rPr lang="en-US" i="1" sz="2000">
                                    <a:latin typeface="Cambria Math" panose="02040503050406030204" pitchFamily="18" charset="0"/>
                                  </a:rPr>
                                  <m:t>d</m:t>
                                </m:r>
                              </m:sub>
                            </m:sSub>
                            <m:sSup>
                              <m:e>
                                <m:r>
                                  <a:rPr lang="en-US" i="1" sz="2000">
                                    <a:latin typeface="Cambria Math" panose="02040503050406030204" pitchFamily="18" charset="0"/>
                                  </a:rPr>
                                  <m:t>d</m:t>
                                </m:r>
                              </m:e>
                              <m:sup>
                                <m:r>
                                  <a:rPr lang="en-US" i="1" sz="2000">
                                    <a:latin typeface="Cambria Math" panose="02040503050406030204" pitchFamily="18" charset="0"/>
                                  </a:rPr>
                                  <m:t>2</m:t>
                                </m:r>
                              </m:sup>
                            </m:sSup>
                            <m:r>
                              <m:rPr>
                                <m:sty m:val="p"/>
                              </m:rPr>
                              <a:rPr lang="en-US" i="0" sz="2000">
                                <a:latin typeface="Cambria Math" panose="02040503050406030204" pitchFamily="18" charset="0"/>
                              </a:rPr>
                              <m:t>+</m:t>
                            </m:r>
                            <m:sSub>
                              <m:e>
                                <m:r>
                                  <a:rPr lang="en-US" i="1" sz="2000">
                                    <a:latin typeface="Cambria Math" panose="02040503050406030204" pitchFamily="18" charset="0"/>
                                  </a:rPr>
                                  <m:t>q</m:t>
                                </m:r>
                              </m:e>
                              <m:sub>
                                <m:r>
                                  <a:rPr lang="en-US" i="1" sz="2000">
                                    <a:latin typeface="Cambria Math" panose="02040503050406030204" pitchFamily="18" charset="0"/>
                                  </a:rPr>
                                  <m:t>θ</m:t>
                                </m:r>
                              </m:sub>
                            </m:sSub>
                            <m:sSup>
                              <m:e>
                                <m:r>
                                  <a:rPr lang="en-US" i="1" sz="2000">
                                    <a:latin typeface="Cambria Math" panose="02040503050406030204" pitchFamily="18" charset="0"/>
                                  </a:rPr>
                                  <m:t>θ</m:t>
                                </m:r>
                              </m:e>
                              <m:sup>
                                <m:r>
                                  <a:rPr lang="en-US" i="1" sz="2000">
                                    <a:latin typeface="Cambria Math" panose="02040503050406030204" pitchFamily="18" charset="0"/>
                                  </a:rPr>
                                  <m:t>2</m:t>
                                </m:r>
                              </m:sup>
                            </m:sSup>
                            <m:r>
                              <m:rPr>
                                <m:sty m:val="p"/>
                              </m:rPr>
                              <a:rPr lang="en-US" i="0" sz="2000">
                                <a:latin typeface="Cambria Math" panose="02040503050406030204" pitchFamily="18" charset="0"/>
                              </a:rPr>
                              <m:t>+</m:t>
                            </m:r>
                            <m:r>
                              <a:rPr lang="en-US" i="1" sz="2000">
                                <a:latin typeface="Cambria Math" panose="02040503050406030204" pitchFamily="18" charset="0"/>
                              </a:rPr>
                              <m:t>r</m:t>
                            </m:r>
                            <m:sSup>
                              <m:e>
                                <m:r>
                                  <a:rPr lang="en-US" i="1" sz="2000">
                                    <a:latin typeface="Cambria Math" panose="02040503050406030204" pitchFamily="18" charset="0"/>
                                  </a:rPr>
                                  <m:t>u</m:t>
                                </m:r>
                              </m:e>
                              <m:sup>
                                <m:r>
                                  <a:rPr lang="en-US" i="1" sz="2000">
                                    <a:latin typeface="Cambria Math" panose="02040503050406030204" pitchFamily="18" charset="0"/>
                                  </a:rPr>
                                  <m:t>2</m:t>
                                </m:r>
                              </m:sup>
                            </m:sSup>
                          </m:e>
                        </m:d>
                      </m:e>
                    </m:nary>
                    <m:r>
                      <a:rPr lang="en-US" i="1" sz="2000">
                        <a:latin typeface="Cambria Math" panose="02040503050406030204" pitchFamily="18" charset="0"/>
                      </a:rPr>
                      <m:t>d</m:t>
                    </m:r>
                    <m:r>
                      <a:rPr lang="en-US" i="1" sz="2000">
                        <a:latin typeface="Cambria Math" panose="02040503050406030204" pitchFamily="18" charset="0"/>
                      </a:rPr>
                      <m:t>t</m:t>
                    </m:r>
                  </m:oMath>
                </a14:m>
              </a:p>
              <a:p>
                <a:pPr/>
                <a:r>
                  <a:rPr lang="en-US" dirty="0" sz="2000"/>
                  <a:t xml:space="preserve">Solving the CARE gives closed-form gains for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u</m:t>
                    </m:r>
                    <m:r>
                      <m:rPr>
                        <m:sty m:val="p"/>
                      </m:rPr>
                      <a:rPr lang="en-US" i="0" sz="2000">
                        <a:latin typeface="Cambria Math" panose="02040503050406030204" pitchFamily="18" charset="0"/>
                      </a:rPr>
                      <m:t>=</m:t>
                    </m:r>
                    <m:sSub>
                      <m:e>
                        <m:r>
                          <a:rPr lang="en-US" i="1" sz="2000">
                            <a:latin typeface="Cambria Math" panose="02040503050406030204" pitchFamily="18" charset="0"/>
                          </a:rPr>
                          <m:t>K</m:t>
                        </m:r>
                      </m:e>
                      <m:sub>
                        <m:r>
                          <a:rPr lang="en-US" i="1" sz="2000">
                            <a:latin typeface="Cambria Math" panose="02040503050406030204" pitchFamily="18" charset="0"/>
                          </a:rPr>
                          <m:t>d</m:t>
                        </m:r>
                      </m:sub>
                    </m:sSub>
                    <m:r>
                      <a:rPr lang="en-US" i="1" sz="2000">
                        <a:latin typeface="Cambria Math" panose="02040503050406030204" pitchFamily="18" charset="0"/>
                      </a:rPr>
                      <m:t>d</m:t>
                    </m:r>
                    <m:r>
                      <m:rPr>
                        <m:sty m:val="p"/>
                      </m:rPr>
                      <a:rPr lang="en-US" i="0" sz="2000">
                        <a:latin typeface="Cambria Math" panose="02040503050406030204" pitchFamily="18" charset="0"/>
                      </a:rPr>
                      <m:t>+</m:t>
                    </m:r>
                    <m:sSub>
                      <m:e>
                        <m:r>
                          <a:rPr lang="en-US" i="1" sz="2000">
                            <a:latin typeface="Cambria Math" panose="02040503050406030204" pitchFamily="18" charset="0"/>
                          </a:rPr>
                          <m:t>K</m:t>
                        </m:r>
                      </m:e>
                      <m:sub>
                        <m:r>
                          <a:rPr lang="en-US" i="1" sz="2000">
                            <a:latin typeface="Cambria Math" panose="02040503050406030204" pitchFamily="18" charset="0"/>
                          </a:rPr>
                          <m:t>θ</m:t>
                        </m:r>
                      </m:sub>
                    </m:sSub>
                    <m:r>
                      <a:rPr lang="en-US" i="1" sz="2000">
                        <a:latin typeface="Cambria Math" panose="02040503050406030204" pitchFamily="18" charset="0"/>
                      </a:rPr>
                      <m:t>θ</m:t>
                    </m:r>
                  </m:oMath>
                </a14:m>
                <a:r>
                  <a:rPr lang="en-US" dirty="0" sz="2000"/>
                  <a:t>:</a:t>
                </a:r>
              </a:p>
              <a:p>
                <a:pPr lvl="1" marL="457200" indent="0">
                  <a:buNone/>
                </a:pP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1800">
                            <a:latin typeface="Cambria Math" panose="02040503050406030204" pitchFamily="18" charset="0"/>
                          </a:rPr>
                          <m:t>K</m:t>
                        </m:r>
                      </m:e>
                      <m:sub>
                        <m:r>
                          <a:rPr lang="en-US" i="1" sz="1800">
                            <a:latin typeface="Cambria Math" panose="02040503050406030204" pitchFamily="18" charset="0"/>
                          </a:rPr>
                          <m:t>d</m:t>
                        </m:r>
                      </m:sub>
                    </m:sSub>
                    <m:r>
                      <m:rPr>
                        <m:sty m:val="p"/>
                      </m:rPr>
                      <a:rPr lang="en-US" i="0" sz="1800">
                        <a:latin typeface="Cambria Math" panose="02040503050406030204" pitchFamily="18" charset="0"/>
                      </a:rPr>
                      <m:t>=</m:t>
                    </m:r>
                    <m:r>
                      <m:rPr>
                        <m:sty m:val="p"/>
                      </m:rPr>
                      <a:rPr lang="en-US" i="0" sz="1800">
                        <a:latin typeface="Cambria Math" panose="02040503050406030204" pitchFamily="18" charset="0"/>
                      </a:rPr>
                      <m:t>−</m:t>
                    </m:r>
                    <m:rad>
                      <m:radPr>
                        <m:degHide m:val="on"/>
                      </m:radPr>
                      <m:deg/>
                      <m:e>
                        <m:sSub>
                          <m:e>
                            <m:r>
                              <a:rPr lang="en-US" i="1" sz="1800">
                                <a:latin typeface="Cambria Math" panose="02040503050406030204" pitchFamily="18" charset="0"/>
                              </a:rPr>
                              <m:t>q</m:t>
                            </m:r>
                          </m:e>
                          <m:sub>
                            <m:r>
                              <a:rPr lang="en-US" i="1" sz="1800">
                                <a:latin typeface="Cambria Math" panose="02040503050406030204" pitchFamily="18" charset="0"/>
                              </a:rPr>
                              <m:t>d</m:t>
                            </m:r>
                          </m:sub>
                        </m:sSub>
                        <m:r>
                          <m:rPr>
                            <m:sty m:val="p"/>
                          </m:rPr>
                          <a:rPr lang="en-US" i="0" sz="1800">
                            <a:latin typeface="Cambria Math" panose="02040503050406030204" pitchFamily="18" charset="0"/>
                          </a:rPr>
                          <m:t>/</m:t>
                        </m:r>
                        <m:r>
                          <a:rPr lang="en-US" i="1" sz="1800">
                            <a:latin typeface="Cambria Math" panose="02040503050406030204" pitchFamily="18" charset="0"/>
                          </a:rPr>
                          <m:t>r</m:t>
                        </m:r>
                      </m:e>
                    </m:rad>
                    <m:r>
                      <m:rPr>
                        <m:sty m:val="p"/>
                      </m:rPr>
                      <a:rPr lang="en-US" i="0" sz="1800">
                        <a:latin typeface="Cambria Math" panose="02040503050406030204" pitchFamily="18" charset="0"/>
                      </a:rPr>
                      <m:t>,</m:t>
                    </m:r>
                    <m:r>
                      <a:rPr lang="en-US" i="1" sz="1800">
                        <a:latin typeface="Cambria Math" panose="02040503050406030204" pitchFamily="18" charset="0"/>
                      </a:rPr>
                      <m:t>  </m:t>
                    </m:r>
                    <m:sSub>
                      <m:e>
                        <m:r>
                          <a:rPr lang="en-US" i="1" sz="1800">
                            <a:latin typeface="Cambria Math" panose="02040503050406030204" pitchFamily="18" charset="0"/>
                          </a:rPr>
                          <m:t>K</m:t>
                        </m:r>
                      </m:e>
                      <m:sub>
                        <m:r>
                          <a:rPr lang="en-US" i="1" sz="1800">
                            <a:latin typeface="Cambria Math" panose="02040503050406030204" pitchFamily="18" charset="0"/>
                          </a:rPr>
                          <m:t>θ</m:t>
                        </m:r>
                      </m:sub>
                    </m:sSub>
                    <m:r>
                      <m:rPr>
                        <m:sty m:val="p"/>
                      </m:rPr>
                      <a:rPr lang="en-US" i="0" sz="1800">
                        <a:latin typeface="Cambria Math" panose="02040503050406030204" pitchFamily="18" charset="0"/>
                      </a:rPr>
                      <m:t>=</m:t>
                    </m:r>
                    <m:r>
                      <m:rPr>
                        <m:sty m:val="p"/>
                      </m:rPr>
                      <a:rPr lang="en-US" i="0" sz="1800">
                        <a:latin typeface="Cambria Math" panose="02040503050406030204" pitchFamily="18" charset="0"/>
                      </a:rPr>
                      <m:t>−</m:t>
                    </m:r>
                    <m:rad>
                      <m:radPr>
                        <m:degHide m:val="on"/>
                      </m:radPr>
                      <m:deg/>
                      <m:e>
                        <m:sSub>
                          <m:e>
                            <m:r>
                              <a:rPr lang="en-US" i="1" sz="1800">
                                <a:latin typeface="Cambria Math" panose="02040503050406030204" pitchFamily="18" charset="0"/>
                              </a:rPr>
                              <m:t>q</m:t>
                            </m:r>
                          </m:e>
                          <m:sub>
                            <m:r>
                              <a:rPr lang="en-US" i="1" sz="1800">
                                <a:latin typeface="Cambria Math" panose="02040503050406030204" pitchFamily="18" charset="0"/>
                              </a:rPr>
                              <m:t>θ</m:t>
                            </m:r>
                          </m:sub>
                        </m:sSub>
                        <m:r>
                          <m:rPr>
                            <m:sty m:val="p"/>
                          </m:rPr>
                          <a:rPr lang="en-US" i="0" sz="1800">
                            <a:latin typeface="Cambria Math" panose="02040503050406030204" pitchFamily="18" charset="0"/>
                          </a:rPr>
                          <m:t>/</m:t>
                        </m:r>
                        <m:r>
                          <a:rPr lang="en-US" i="1" sz="1800">
                            <a:latin typeface="Cambria Math" panose="02040503050406030204" pitchFamily="18" charset="0"/>
                          </a:rPr>
                          <m:t>r</m:t>
                        </m:r>
                        <m:r>
                          <m:rPr>
                            <m:sty m:val="p"/>
                          </m:rPr>
                          <a:rPr lang="en-US" i="0" sz="1800">
                            <a:latin typeface="Cambria Math" panose="02040503050406030204" pitchFamily="18" charset="0"/>
                          </a:rPr>
                          <m:t>+</m:t>
                        </m:r>
                        <m:r>
                          <a:rPr lang="en-US" i="1" sz="1800">
                            <a:latin typeface="Cambria Math" panose="02040503050406030204" pitchFamily="18" charset="0"/>
                          </a:rPr>
                          <m:t>2</m:t>
                        </m:r>
                        <m:sSub>
                          <m:e>
                            <m:r>
                              <a:rPr lang="en-US" i="1" sz="1800">
                                <a:latin typeface="Cambria Math" panose="02040503050406030204" pitchFamily="18" charset="0"/>
                              </a:rPr>
                              <m:t>v</m:t>
                            </m:r>
                          </m:e>
                          <m:sub>
                            <m:r>
                              <a:rPr lang="en-US" i="1" sz="1800">
                                <a:latin typeface="Cambria Math" panose="02040503050406030204" pitchFamily="18" charset="0"/>
                              </a:rPr>
                              <m:t>r</m:t>
                            </m:r>
                          </m:sub>
                        </m:sSub>
                        <m:rad>
                          <m:radPr>
                            <m:degHide m:val="on"/>
                          </m:radPr>
                          <m:deg/>
                          <m:e>
                            <m:sSub>
                              <m:e>
                                <m:r>
                                  <a:rPr lang="en-US" i="1" sz="1800">
                                    <a:latin typeface="Cambria Math" panose="02040503050406030204" pitchFamily="18" charset="0"/>
                                  </a:rPr>
                                  <m:t>q</m:t>
                                </m:r>
                              </m:e>
                              <m:sub>
                                <m:r>
                                  <a:rPr lang="en-US" i="1" sz="1800">
                                    <a:latin typeface="Cambria Math" panose="02040503050406030204" pitchFamily="18" charset="0"/>
                                  </a:rPr>
                                  <m:t>d</m:t>
                                </m:r>
                              </m:sub>
                            </m:sSub>
                            <m:r>
                              <m:rPr>
                                <m:sty m:val="p"/>
                              </m:rPr>
                              <a:rPr lang="en-US" i="0" sz="1800">
                                <a:latin typeface="Cambria Math" panose="02040503050406030204" pitchFamily="18" charset="0"/>
                              </a:rPr>
                              <m:t>/</m:t>
                            </m:r>
                            <m:r>
                              <a:rPr lang="en-US" i="1" sz="1800">
                                <a:latin typeface="Cambria Math" panose="02040503050406030204" pitchFamily="18" charset="0"/>
                              </a:rPr>
                              <m:t>r</m:t>
                            </m:r>
                          </m:e>
                        </m:rad>
                      </m:e>
                    </m:rad>
                  </m:oMath>
                </a14:m>
              </a:p>
              <a:p>
                <a:pPr/>
                <a:r>
                  <a:rPr lang="en-US" dirty="0" sz="2000"/>
                  <a:t xml:space="preserve">Same form as the P controller on slide 12; poles from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p>
                      <m:e>
                        <m:r>
                          <a:rPr lang="en-US" i="1" sz="2000">
                            <a:latin typeface="Cambria Math" panose="02040503050406030204" pitchFamily="18" charset="0"/>
                          </a:rPr>
                          <m:t>λ</m:t>
                        </m:r>
                      </m:e>
                      <m:sup>
                        <m:r>
                          <a:rPr lang="en-US" i="1" sz="2000">
                            <a:latin typeface="Cambria Math" panose="02040503050406030204" pitchFamily="18" charset="0"/>
                          </a:rPr>
                          <m:t>2</m:t>
                        </m:r>
                      </m:sup>
                    </m:sSup>
                    <m:r>
                      <m:rPr>
                        <m:sty m:val="p"/>
                      </m:rPr>
                      <a:rPr lang="en-US" i="0" sz="2000">
                        <a:latin typeface="Cambria Math" panose="02040503050406030204" pitchFamily="18" charset="0"/>
                      </a:rPr>
                      <m:t>−</m:t>
                    </m:r>
                    <m:sSub>
                      <m:e>
                        <m:r>
                          <a:rPr lang="en-US" i="1" sz="2000">
                            <a:latin typeface="Cambria Math" panose="02040503050406030204" pitchFamily="18" charset="0"/>
                          </a:rPr>
                          <m:t>K</m:t>
                        </m:r>
                      </m:e>
                      <m:sub>
                        <m:r>
                          <a:rPr lang="en-US" i="1" sz="2000">
                            <a:latin typeface="Cambria Math" panose="02040503050406030204" pitchFamily="18" charset="0"/>
                          </a:rPr>
                          <m:t>θ</m:t>
                        </m:r>
                      </m:sub>
                    </m:sSub>
                    <m:r>
                      <a:rPr lang="en-US" i="1" sz="2000">
                        <a:latin typeface="Cambria Math" panose="02040503050406030204" pitchFamily="18" charset="0"/>
                      </a:rPr>
                      <m:t>λ</m:t>
                    </m:r>
                    <m:r>
                      <m:rPr>
                        <m:sty m:val="p"/>
                      </m:rPr>
                      <a:rPr lang="en-US" i="0" sz="2000">
                        <a:latin typeface="Cambria Math" panose="02040503050406030204" pitchFamily="18" charset="0"/>
                      </a:rPr>
                      <m:t>−</m:t>
                    </m:r>
                    <m:sSub>
                      <m:e>
                        <m:r>
                          <a:rPr lang="en-US" i="1" sz="2000">
                            <a:latin typeface="Cambria Math" panose="02040503050406030204" pitchFamily="18" charset="0"/>
                          </a:rPr>
                          <m:t>v</m:t>
                        </m:r>
                      </m:e>
                      <m:sub>
                        <m:r>
                          <a:rPr lang="en-US" i="1" sz="2000">
                            <a:latin typeface="Cambria Math" panose="02040503050406030204" pitchFamily="18" charset="0"/>
                          </a:rPr>
                          <m:t>r</m:t>
                        </m:r>
                      </m:sub>
                    </m:sSub>
                    <m:sSub>
                      <m:e>
                        <m:r>
                          <a:rPr lang="en-US" i="1" sz="2000">
                            <a:latin typeface="Cambria Math" panose="02040503050406030204" pitchFamily="18" charset="0"/>
                          </a:rPr>
                          <m:t>K</m:t>
                        </m:r>
                      </m:e>
                      <m:sub>
                        <m:r>
                          <a:rPr lang="en-US" i="1" sz="2000">
                            <a:latin typeface="Cambria Math" panose="02040503050406030204" pitchFamily="18" charset="0"/>
                          </a:rPr>
                          <m:t>d</m:t>
                        </m:r>
                      </m:sub>
                    </m:sSub>
                    <m:r>
                      <m:rPr>
                        <m:sty m:val="p"/>
                      </m:rPr>
                      <a:rPr lang="en-US" i="0" sz="2000">
                        <a:latin typeface="Cambria Math" panose="02040503050406030204" pitchFamily="18" charset="0"/>
                      </a:rPr>
                      <m:t>=</m:t>
                    </m:r>
                    <m:r>
                      <a:rPr lang="en-US" i="1" sz="2000">
                        <a:latin typeface="Cambria Math" panose="02040503050406030204" pitchFamily="18" charset="0"/>
                      </a:rPr>
                      <m:t>0</m:t>
                    </m:r>
                  </m:oMath>
                </a14:m>
                <a:r>
                  <a:rPr lang="en-US" dirty="0" sz="2000"/>
                  <a:t xml:space="preserve"> — gains are always negative, so always stable</a:t>
                </a:r>
              </a:p>
              <a:p>
                <a:pPr/>
                <a:r>
                  <a:rPr lang="en-US" dirty="0" sz="2000"/>
                  <a:t xml:space="preserve">Steering command from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u</m:t>
                    </m:r>
                    <m:r>
                      <m:rPr>
                        <m:sty m:val="p"/>
                      </m:rPr>
                      <a:rPr lang="en-US" i="0" sz="2000">
                        <a:latin typeface="Cambria Math" panose="02040503050406030204" pitchFamily="18" charset="0"/>
                      </a:rPr>
                      <m:t>=</m:t>
                    </m:r>
                    <m:acc>
                      <m:accPr>
                        <m:chr m:val="̇"/>
                      </m:accPr>
                      <m:e>
                        <m:r>
                          <a:rPr lang="en-US" i="1" sz="2000">
                            <a:latin typeface="Cambria Math" panose="02040503050406030204" pitchFamily="18" charset="0"/>
                          </a:rPr>
                          <m:t>θ</m:t>
                        </m:r>
                      </m:e>
                    </m:acc>
                    <m:r>
                      <m:rPr>
                        <m:sty m:val="p"/>
                      </m:rPr>
                      <a:rPr lang="en-US" i="0" sz="2000">
                        <a:latin typeface="Cambria Math" panose="02040503050406030204" pitchFamily="18" charset="0"/>
                      </a:rPr>
                      <m:t>=</m:t>
                    </m:r>
                    <m:sSub>
                      <m:e>
                        <m:r>
                          <a:rPr lang="en-US" i="1" sz="2000">
                            <a:latin typeface="Cambria Math" panose="02040503050406030204" pitchFamily="18" charset="0"/>
                          </a:rPr>
                          <m:t>v</m:t>
                        </m:r>
                      </m:e>
                      <m:sub>
                        <m:r>
                          <a:rPr lang="en-US" i="1" sz="2000">
                            <a:latin typeface="Cambria Math" panose="02040503050406030204" pitchFamily="18" charset="0"/>
                          </a:rPr>
                          <m:t>r</m:t>
                        </m:r>
                      </m:sub>
                    </m:sSub>
                    <m:r>
                      <m:rPr>
                        <m:sty m:val="p"/>
                      </m:rPr>
                      <a:rPr lang="en-US" i="0" sz="2000">
                        <a:latin typeface="Cambria Math" panose="02040503050406030204" pitchFamily="18" charset="0"/>
                      </a:rPr>
                      <m:t>tan</m:t>
                    </m:r>
                    <m:r>
                      <a:rPr lang="en-US" i="1" sz="2000">
                        <a:latin typeface="Cambria Math" panose="02040503050406030204" pitchFamily="18" charset="0"/>
                      </a:rPr>
                      <m:t>δ</m:t>
                    </m:r>
                    <m:r>
                      <m:rPr>
                        <m:sty m:val="p"/>
                      </m:rPr>
                      <a:rPr lang="en-US" i="0" sz="2000">
                        <a:latin typeface="Cambria Math" panose="02040503050406030204" pitchFamily="18" charset="0"/>
                      </a:rPr>
                      <m:t>/</m:t>
                    </m:r>
                    <m:r>
                      <a:rPr lang="en-US" i="1" sz="2000">
                        <a:latin typeface="Cambria Math" panose="02040503050406030204" pitchFamily="18" charset="0"/>
                      </a:rPr>
                      <m:t>L</m:t>
                    </m:r>
                  </m:oMath>
                </a14:m>
                <a:r>
                  <a:rPr lang="en-US" dirty="0" sz="2000"/>
                  <a:t xml:space="preserv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δ</m:t>
                    </m:r>
                    <m:r>
                      <m:rPr>
                        <m:sty m:val="p"/>
                      </m:rPr>
                      <a:rPr lang="en-US" i="0" sz="2000">
                        <a:latin typeface="Cambria Math" panose="02040503050406030204" pitchFamily="18" charset="0"/>
                      </a:rPr>
                      <m:t>=</m:t>
                    </m:r>
                    <m:r>
                      <m:rPr>
                        <m:sty m:val="p"/>
                      </m:rPr>
                      <a:rPr lang="en-US" i="0" sz="2000">
                        <a:latin typeface="Cambria Math" panose="02040503050406030204" pitchFamily="18" charset="0"/>
                      </a:rPr>
                      <m:t>arctan</m:t>
                    </m:r>
                    <m:d>
                      <m:dPr>
                        <m:begChr m:val="("/>
                        <m:endChr m:val=")"/>
                        <m:sepChr m:val=""/>
                        <m:grow/>
                      </m:dPr>
                      <m:e>
                        <m:r>
                          <a:rPr lang="en-US" i="1" sz="2000">
                            <a:latin typeface="Cambria Math" panose="02040503050406030204" pitchFamily="18" charset="0"/>
                          </a:rPr>
                          <m:t>L</m:t>
                        </m:r>
                        <m:r>
                          <a:rPr lang="en-US" i="1" sz="2000">
                            <a:latin typeface="Cambria Math" panose="02040503050406030204" pitchFamily="18" charset="0"/>
                          </a:rPr>
                          <m:t>u</m:t>
                        </m:r>
                        <m:r>
                          <m:rPr>
                            <m:sty m:val="p"/>
                          </m:rPr>
                          <a:rPr lang="en-US" i="0" sz="2000">
                            <a:latin typeface="Cambria Math" panose="02040503050406030204" pitchFamily="18" charset="0"/>
                          </a:rPr>
                          <m:t>/</m:t>
                        </m:r>
                        <m:sSub>
                          <m:e>
                            <m:r>
                              <a:rPr lang="en-US" i="1" sz="2000">
                                <a:latin typeface="Cambria Math" panose="02040503050406030204" pitchFamily="18" charset="0"/>
                              </a:rPr>
                              <m:t>v</m:t>
                            </m:r>
                          </m:e>
                          <m:sub>
                            <m:r>
                              <a:rPr lang="en-US" i="1" sz="2000">
                                <a:latin typeface="Cambria Math" panose="02040503050406030204" pitchFamily="18" charset="0"/>
                              </a:rPr>
                              <m:t>r</m:t>
                            </m:r>
                          </m:sub>
                        </m:sSub>
                      </m:e>
                    </m:d>
                  </m:oMath>
                </a14:m>
              </a:p>
              <a:p>
                <a:pPr/>
                <a:r>
                  <a:rPr lang="en-US" dirty="0" sz="2000"/>
                  <a:t xml:space="preserve">Example: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v</m:t>
                        </m:r>
                      </m:e>
                      <m:sub>
                        <m:r>
                          <a:rPr lang="en-US" i="1" sz="2000">
                            <a:latin typeface="Cambria Math" panose="02040503050406030204" pitchFamily="18" charset="0"/>
                          </a:rPr>
                          <m:t>r</m:t>
                        </m:r>
                      </m:sub>
                    </m:sSub>
                    <m:r>
                      <m:rPr>
                        <m:sty m:val="p"/>
                      </m:rPr>
                      <a:rPr lang="en-US" i="0" sz="2000">
                        <a:latin typeface="Cambria Math" panose="02040503050406030204" pitchFamily="18" charset="0"/>
                      </a:rPr>
                      <m:t>=</m:t>
                    </m:r>
                    <m:r>
                      <a:rPr lang="en-US" i="1" sz="2000">
                        <a:latin typeface="Cambria Math" panose="02040503050406030204" pitchFamily="18" charset="0"/>
                      </a:rPr>
                      <m:t>10</m:t>
                    </m:r>
                  </m:oMath>
                </a14:m>
                <a:r>
                  <a:rPr lang="en-US" dirty="0" sz="2000"/>
                  <a:t xml:space="preserve"> m/s,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q</m:t>
                        </m:r>
                      </m:e>
                      <m:sub>
                        <m:r>
                          <a:rPr lang="en-US" i="1" sz="2000">
                            <a:latin typeface="Cambria Math" panose="02040503050406030204" pitchFamily="18" charset="0"/>
                          </a:rPr>
                          <m:t>d</m:t>
                        </m:r>
                      </m:sub>
                    </m:sSub>
                    <m:r>
                      <m:rPr>
                        <m:sty m:val="p"/>
                      </m:rPr>
                      <a:rPr lang="en-US" i="0" sz="2000">
                        <a:latin typeface="Cambria Math" panose="02040503050406030204" pitchFamily="18" charset="0"/>
                      </a:rPr>
                      <m:t>=</m:t>
                    </m:r>
                    <m:sSub>
                      <m:e>
                        <m:r>
                          <a:rPr lang="en-US" i="1" sz="2000">
                            <a:latin typeface="Cambria Math" panose="02040503050406030204" pitchFamily="18" charset="0"/>
                          </a:rPr>
                          <m:t>q</m:t>
                        </m:r>
                      </m:e>
                      <m:sub>
                        <m:r>
                          <a:rPr lang="en-US" i="1" sz="2000">
                            <a:latin typeface="Cambria Math" panose="02040503050406030204" pitchFamily="18" charset="0"/>
                          </a:rPr>
                          <m:t>θ</m:t>
                        </m:r>
                      </m:sub>
                    </m:sSub>
                    <m:r>
                      <m:rPr>
                        <m:sty m:val="p"/>
                      </m:rPr>
                      <a:rPr lang="en-US" i="0" sz="2000">
                        <a:latin typeface="Cambria Math" panose="02040503050406030204" pitchFamily="18" charset="0"/>
                      </a:rPr>
                      <m:t>=</m:t>
                    </m:r>
                    <m:r>
                      <a:rPr lang="en-US" i="1" sz="2000">
                        <a:latin typeface="Cambria Math" panose="02040503050406030204" pitchFamily="18" charset="0"/>
                      </a:rPr>
                      <m:t>r</m:t>
                    </m:r>
                    <m:r>
                      <m:rPr>
                        <m:sty m:val="p"/>
                      </m:rPr>
                      <a:rPr lang="en-US" i="0" sz="2000">
                        <a:latin typeface="Cambria Math" panose="02040503050406030204" pitchFamily="18" charset="0"/>
                      </a:rPr>
                      <m:t>=</m:t>
                    </m:r>
                    <m:r>
                      <a:rPr lang="en-US" i="1" sz="2000">
                        <a:latin typeface="Cambria Math" panose="02040503050406030204" pitchFamily="18" charset="0"/>
                      </a:rPr>
                      <m:t>1</m:t>
                    </m:r>
                  </m:oMath>
                </a14:m>
                <a:r>
                  <a:rPr lang="en-US" dirty="0" sz="2000"/>
                  <a:t xml:space="preserv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K</m:t>
                        </m:r>
                      </m:e>
                      <m:sub>
                        <m:r>
                          <a:rPr lang="en-US" i="1" sz="2000">
                            <a:latin typeface="Cambria Math" panose="02040503050406030204" pitchFamily="18" charset="0"/>
                          </a:rPr>
                          <m:t>d</m:t>
                        </m:r>
                      </m:sub>
                    </m:sSub>
                    <m:r>
                      <m:rPr>
                        <m:sty m:val="p"/>
                      </m:rPr>
                      <a:rPr lang="en-US" i="0" sz="2000">
                        <a:latin typeface="Cambria Math" panose="02040503050406030204" pitchFamily="18" charset="0"/>
                      </a:rPr>
                      <m:t>=</m:t>
                    </m:r>
                    <m:r>
                      <m:rPr>
                        <m:sty m:val="p"/>
                      </m:rPr>
                      <a:rPr lang="en-US" i="0" sz="2000">
                        <a:latin typeface="Cambria Math" panose="02040503050406030204" pitchFamily="18" charset="0"/>
                      </a:rPr>
                      <m:t>−</m:t>
                    </m:r>
                    <m:r>
                      <a:rPr lang="en-US" i="1" sz="2000">
                        <a:latin typeface="Cambria Math" panose="02040503050406030204" pitchFamily="18" charset="0"/>
                      </a:rPr>
                      <m:t>1</m:t>
                    </m:r>
                    <m:r>
                      <m:rPr>
                        <m:sty m:val="p"/>
                      </m:rPr>
                      <a:rPr lang="en-US" i="0" sz="2000">
                        <a:latin typeface="Cambria Math" panose="02040503050406030204" pitchFamily="18" charset="0"/>
                      </a:rPr>
                      <m:t>,</m:t>
                    </m:r>
                    <m:r>
                      <a:rPr lang="en-US" i="1" sz="2000">
                        <a:latin typeface="Cambria Math" panose="02040503050406030204" pitchFamily="18" charset="0"/>
                      </a:rPr>
                      <m:t> </m:t>
                    </m:r>
                    <m:sSub>
                      <m:e>
                        <m:r>
                          <a:rPr lang="en-US" i="1" sz="2000">
                            <a:latin typeface="Cambria Math" panose="02040503050406030204" pitchFamily="18" charset="0"/>
                          </a:rPr>
                          <m:t>K</m:t>
                        </m:r>
                      </m:e>
                      <m:sub>
                        <m:r>
                          <a:rPr lang="en-US" i="1" sz="2000">
                            <a:latin typeface="Cambria Math" panose="02040503050406030204" pitchFamily="18" charset="0"/>
                          </a:rPr>
                          <m:t>θ</m:t>
                        </m:r>
                      </m:sub>
                    </m:sSub>
                    <m:r>
                      <m:rPr>
                        <m:sty m:val="p"/>
                      </m:rPr>
                      <a:rPr lang="en-US" i="0" sz="2000">
                        <a:latin typeface="Cambria Math" panose="02040503050406030204" pitchFamily="18" charset="0"/>
                      </a:rPr>
                      <m:t>=</m:t>
                    </m:r>
                    <m:r>
                      <m:rPr>
                        <m:sty m:val="p"/>
                      </m:rPr>
                      <a:rPr lang="en-US" i="0" sz="2000">
                        <a:latin typeface="Cambria Math" panose="02040503050406030204" pitchFamily="18" charset="0"/>
                      </a:rPr>
                      <m:t>−</m:t>
                    </m:r>
                    <m:rad>
                      <m:radPr>
                        <m:degHide m:val="on"/>
                      </m:radPr>
                      <m:deg/>
                      <m:e>
                        <m:r>
                          <a:rPr lang="en-US" i="1" sz="2000">
                            <a:latin typeface="Cambria Math" panose="02040503050406030204" pitchFamily="18" charset="0"/>
                          </a:rPr>
                          <m:t>21</m:t>
                        </m:r>
                      </m:e>
                    </m:rad>
                    <m:r>
                      <m:rPr>
                        <m:sty m:val="p"/>
                      </m:rPr>
                      <a:rPr lang="en-US" i="0" sz="2000">
                        <a:latin typeface="Cambria Math" panose="02040503050406030204" pitchFamily="18" charset="0"/>
                      </a:rPr>
                      <m:t>≈</m:t>
                    </m:r>
                    <m:r>
                      <m:rPr>
                        <m:sty m:val="p"/>
                      </m:rPr>
                      <a:rPr lang="en-US" i="0" sz="2000">
                        <a:latin typeface="Cambria Math" panose="02040503050406030204" pitchFamily="18" charset="0"/>
                      </a:rPr>
                      <m:t>−</m:t>
                    </m:r>
                    <m:r>
                      <a:rPr lang="en-US" i="1" sz="2000">
                        <a:latin typeface="Cambria Math" panose="02040503050406030204" pitchFamily="18" charset="0"/>
                      </a:rPr>
                      <m:t>4.58</m:t>
                    </m:r>
                  </m:oMath>
                </a14:m>
                <a:r>
                  <a:rPr lang="en-US" dirty="0" sz="2000"/>
                  <a:t xml:space="preserve">; poles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m:rPr>
                        <m:sty m:val="p"/>
                      </m:rPr>
                      <a:rPr lang="en-US" i="0" sz="2000">
                        <a:latin typeface="Cambria Math" panose="02040503050406030204" pitchFamily="18" charset="0"/>
                      </a:rPr>
                      <m:t>−</m:t>
                    </m:r>
                    <m:r>
                      <a:rPr lang="en-US" i="1" sz="2000">
                        <a:latin typeface="Cambria Math" panose="02040503050406030204" pitchFamily="18" charset="0"/>
                      </a:rPr>
                      <m:t>2.29</m:t>
                    </m:r>
                    <m:r>
                      <m:rPr>
                        <m:sty m:val="p"/>
                      </m:rPr>
                      <a:rPr lang="en-US" i="0" sz="2000">
                        <a:latin typeface="Cambria Math" panose="02040503050406030204" pitchFamily="18" charset="0"/>
                      </a:rPr>
                      <m:t>±</m:t>
                    </m:r>
                    <m:r>
                      <a:rPr lang="en-US" i="1" sz="2000">
                        <a:latin typeface="Cambria Math" panose="02040503050406030204" pitchFamily="18" charset="0"/>
                      </a:rPr>
                      <m:t>2.18</m:t>
                    </m:r>
                    <m:r>
                      <a:rPr lang="en-US" i="1" sz="2000">
                        <a:latin typeface="Cambria Math" panose="02040503050406030204" pitchFamily="18" charset="0"/>
                      </a:rPr>
                      <m:t>j</m:t>
                    </m:r>
                  </m:oMath>
                </a14:m>
              </a:p>
            </p:txBody>
          </p:sp>
        </mc:Choice>
        <mc:Fallback>
          <p:sp>
            <p:nvSpPr>
              <p:cNvPr id="3" name="Content Placeholder 2"/>
              <p:cNvSpPr>
                <a:spLocks noGrp="1"/>
              </p:cNvSpPr>
              <p:nvPr>
                <p:ph idx="1"/>
              </p:nvPr>
            </p:nvSpPr>
            <p:spPr>
              <a:xfrm>
                <a:off x="621792" y="1188720"/>
                <a:ext cx="6903720" cy="5394960"/>
              </a:xfrm>
            </p:spPr>
            <p:txBody>
              <a:bodyPr>
                <a:normAutofit/>
              </a:bodyPr>
              <a:lstStyle/>
              <a:p>
                <a:pPr/>
                <a:r>
                  <a:rPr lang="en-US" dirty="0" sz="2000"/>
                  <a:t xml:space="preserve">Lateral model (slides 11–12): state </a:t>
                </a:r>
                <a:r>
                  <a:rPr lang="en-US" dirty="0" sz="2000"/>
                  <a:t>x = [d, θ]ᵀ</a:t>
                </a:r>
                <a:r>
                  <a:rPr lang="en-US" dirty="0" sz="2000"/>
                  <a:t xml:space="preserve">, control </a:t>
                </a:r>
                <a:r>
                  <a:rPr lang="en-US" dirty="0" sz="2000"/>
                  <a:t>u = θ̇</a:t>
                </a:r>
              </a:p>
              <a:p>
                <a:pPr lvl="1" marL="457200" indent="0">
                  <a:buNone/>
                </a:pPr>
                <a:r>
                  <a:rPr lang="en-US" dirty="0" sz="1800"/>
                  <a:t>ẋ = [0 v_r; 0 0] x + [0; 1] u</a:t>
                </a:r>
              </a:p>
              <a:p>
                <a:pPr/>
                <a:r>
                  <a:rPr lang="en-US" dirty="0" sz="2000"/>
                  <a:t xml:space="preserve">Cost with </a:t>
                </a:r>
                <a:r>
                  <a:rPr lang="en-US" dirty="0" sz="2000"/>
                  <a:t>Q = diag(q_d, q_θ), R = r</a:t>
                </a:r>
                <a:r>
                  <a:rPr lang="en-US" dirty="0" sz="2000"/>
                  <a:t xml:space="preserve">: </a:t>
                </a:r>
                <a:r>
                  <a:rPr lang="en-US" dirty="0" sz="2000"/>
                  <a:t>J = ∫ (q_d d² + q_θ θ² + r u²) dt</a:t>
                </a:r>
              </a:p>
              <a:p>
                <a:pPr/>
                <a:r>
                  <a:rPr lang="en-US" dirty="0" sz="2000"/>
                  <a:t xml:space="preserve">Solving the CARE gives closed-form gains for </a:t>
                </a:r>
                <a:r>
                  <a:rPr lang="en-US" dirty="0" sz="2000"/>
                  <a:t>u = K_d d + K_θ θ</a:t>
                </a:r>
                <a:r>
                  <a:rPr lang="en-US" dirty="0" sz="2000"/>
                  <a:t>:</a:t>
                </a:r>
              </a:p>
              <a:p>
                <a:pPr lvl="1" marL="457200" indent="0">
                  <a:buNone/>
                </a:pPr>
                <a:r>
                  <a:rPr lang="en-US" dirty="0" sz="1800"/>
                  <a:t>K_d = −√(q_d/r),   K_θ = −√(q_θ/r + 2 v_r √(q_d/r))</a:t>
                </a:r>
              </a:p>
              <a:p>
                <a:pPr/>
                <a:r>
                  <a:rPr lang="en-US" dirty="0" sz="2000"/>
                  <a:t xml:space="preserve">Same form as the P controller on slide 12; poles from </a:t>
                </a:r>
                <a:r>
                  <a:rPr lang="en-US" dirty="0" sz="2000"/>
                  <a:t>λ² − K_θ λ − v_r K_d = 0</a:t>
                </a:r>
                <a:r>
                  <a:rPr lang="en-US" dirty="0" sz="2000"/>
                  <a:t xml:space="preserve"> — gains are always negative, so always stable</a:t>
                </a:r>
              </a:p>
              <a:p>
                <a:pPr/>
                <a:r>
                  <a:rPr lang="en-US" dirty="0" sz="2000"/>
                  <a:t xml:space="preserve">Steering command from </a:t>
                </a:r>
                <a:r>
                  <a:rPr lang="en-US" dirty="0" sz="2000"/>
                  <a:t>u = θ̇ = v_r tan δ / L</a:t>
                </a:r>
                <a:r>
                  <a:rPr lang="en-US" dirty="0" sz="2000"/>
                  <a:t xml:space="preserve">: </a:t>
                </a:r>
                <a:r>
                  <a:rPr lang="en-US" dirty="0" sz="2000"/>
                  <a:t>δ = arctan(L u / v_r)</a:t>
                </a:r>
              </a:p>
              <a:p>
                <a:pPr/>
                <a:r>
                  <a:rPr lang="en-US" dirty="0" sz="2000"/>
                  <a:t xml:space="preserve">Example: </a:t>
                </a:r>
                <a:r>
                  <a:rPr lang="en-US" dirty="0" sz="2000"/>
                  <a:t>v_r = 10</a:t>
                </a:r>
                <a:r>
                  <a:rPr lang="en-US" dirty="0" sz="2000"/>
                  <a:t xml:space="preserve"> m/s, </a:t>
                </a:r>
                <a:r>
                  <a:rPr lang="en-US" dirty="0" sz="2000"/>
                  <a:t>q_d = q_θ = r = 1</a:t>
                </a:r>
                <a:r>
                  <a:rPr lang="en-US" dirty="0" sz="2000"/>
                  <a:t xml:space="preserve">: </a:t>
                </a:r>
                <a:r>
                  <a:rPr lang="en-US" dirty="0" sz="2000"/>
                  <a:t>K_d = −1, K_θ = −√21 ≈ −4.58</a:t>
                </a:r>
                <a:r>
                  <a:rPr lang="en-US" dirty="0" sz="2000"/>
                  <a:t xml:space="preserve">; poles </a:t>
                </a:r>
                <a:r>
                  <a:rPr lang="en-US" dirty="0" sz="2000"/>
                  <a:t>−2.29 ± 2.18 j</a:t>
                </a:r>
              </a:p>
            </p:txBody>
          </p:sp>
        </mc:Fallback>
      </mc:AlternateContent>
      <p:pic>
        <p:nvPicPr>
          <p:cNvPr id="4" name="Picture 3" descr="LQR step responses for different q_d"/>
          <p:cNvPicPr>
            <a:picLocks noChangeAspect="1"/>
          </p:cNvPicPr>
          <p:nvPr/>
        </p:nvPicPr>
        <p:blipFill>
          <a:blip r:embed="rId3"/>
          <a:stretch>
            <a:fillRect/>
          </a:stretch>
        </p:blipFill>
        <p:spPr>
          <a:xfrm>
            <a:off x="7680960" y="1234440"/>
            <a:ext cx="4251960" cy="3566826"/>
          </a:xfrm>
          <a:prstGeom prst="rect">
            <a:avLst/>
          </a:prstGeom>
        </p:spPr>
      </p:pic>
      <p:sp>
        <p:nvSpPr>
          <p:cNvPr id="5"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LQR: Tuning and Trade-offs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1792" y="1188720"/>
                <a:ext cx="6720840" cy="5349240"/>
              </a:xfrm>
            </p:spPr>
            <p:txBody>
              <a:bodyPr>
                <a:normAutofit/>
              </a:bodyPr>
              <a:lstStyle/>
              <a:p>
                <a:pPr/>
                <a:r>
                  <a:rPr lang="en-US" dirty="0" sz="2000" b="1"/>
                  <a:t xml:space="preserve">Choosing </a:t>
                </a:r>
                <a:r>
                  <a:rPr lang="en-US" dirty="0" sz="2000" b="1"/>
                  <a:t>Q, R</a:t>
                </a:r>
                <a:r>
                  <a:rPr lang="en-US" dirty="0" sz="2000"/>
                  <a:t xml:space="preserve"> (Bryson’s rule):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Q</m:t>
                        </m:r>
                      </m:e>
                      <m:sub>
                        <m:r>
                          <a:rPr lang="en-US" i="1" sz="2000">
                            <a:latin typeface="Cambria Math" panose="02040503050406030204" pitchFamily="18" charset="0"/>
                          </a:rPr>
                          <m:t>i</m:t>
                        </m:r>
                        <m:r>
                          <a:rPr lang="en-US" i="1" sz="2000">
                            <a:latin typeface="Cambria Math" panose="02040503050406030204" pitchFamily="18" charset="0"/>
                          </a:rPr>
                          <m:t>i</m:t>
                        </m:r>
                      </m:sub>
                    </m:sSub>
                    <m:r>
                      <m:rPr>
                        <m:sty m:val="p"/>
                      </m:rPr>
                      <a:rPr lang="en-US" i="0" sz="2000">
                        <a:latin typeface="Cambria Math" panose="02040503050406030204" pitchFamily="18" charset="0"/>
                      </a:rPr>
                      <m:t>=</m:t>
                    </m:r>
                    <m:r>
                      <a:rPr lang="en-US" i="1" sz="2000">
                        <a:latin typeface="Cambria Math" panose="02040503050406030204" pitchFamily="18" charset="0"/>
                      </a:rPr>
                      <m:t>1</m:t>
                    </m:r>
                    <m:r>
                      <m:rPr>
                        <m:sty m:val="p"/>
                      </m:rPr>
                      <a:rPr lang="en-US" i="0" sz="2000">
                        <a:latin typeface="Cambria Math" panose="02040503050406030204" pitchFamily="18" charset="0"/>
                      </a:rPr>
                      <m:t>/</m:t>
                    </m:r>
                    <m:sSup>
                      <m:e>
                        <m:d>
                          <m:dPr>
                            <m:begChr m:val="("/>
                            <m:endChr m:val=")"/>
                            <m:sepChr m:val=""/>
                            <m:grow/>
                          </m:dPr>
                          <m:e>
                            <m:sSub>
                              <m:e>
                                <m:r>
                                  <a:rPr lang="en-US" i="1" sz="2000">
                                    <a:latin typeface="Cambria Math" panose="02040503050406030204" pitchFamily="18" charset="0"/>
                                  </a:rPr>
                                  <m:t>x</m:t>
                                </m:r>
                              </m:e>
                              <m:sub>
                                <m:r>
                                  <a:rPr lang="en-US" i="1" sz="2000">
                                    <a:latin typeface="Cambria Math" panose="02040503050406030204" pitchFamily="18" charset="0"/>
                                  </a:rPr>
                                  <m:t>i</m:t>
                                </m:r>
                                <m:r>
                                  <m:rPr>
                                    <m:sty m:val="p"/>
                                  </m:rPr>
                                  <a:rPr lang="en-US" i="0" sz="2000">
                                    <a:latin typeface="Cambria Math" panose="02040503050406030204" pitchFamily="18" charset="0"/>
                                  </a:rPr>
                                  <m:t>,</m:t>
                                </m:r>
                                <m:r>
                                  <m:rPr>
                                    <m:sty m:val="p"/>
                                  </m:rPr>
                                  <a:rPr lang="en-US" i="0" sz="2000">
                                    <a:latin typeface="Cambria Math" panose="02040503050406030204" pitchFamily="18" charset="0"/>
                                  </a:rPr>
                                  <m:t>max</m:t>
                                </m:r>
                              </m:sub>
                            </m:sSub>
                          </m:e>
                        </m:d>
                      </m:e>
                      <m:sup>
                        <m:r>
                          <a:rPr lang="en-US" i="1" sz="2000">
                            <a:latin typeface="Cambria Math" panose="02040503050406030204" pitchFamily="18" charset="0"/>
                          </a:rPr>
                          <m:t>2</m:t>
                        </m:r>
                      </m:sup>
                    </m:sSup>
                  </m:oMath>
                </a14:m>
                <a:r>
                  <a:rPr lang="en-US" dirty="0" sz="2000"/>
                  <a:t xml:space="preserv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R</m:t>
                        </m:r>
                      </m:e>
                      <m:sub>
                        <m:r>
                          <a:rPr lang="en-US" i="1" sz="2000">
                            <a:latin typeface="Cambria Math" panose="02040503050406030204" pitchFamily="18" charset="0"/>
                          </a:rPr>
                          <m:t>j</m:t>
                        </m:r>
                        <m:r>
                          <a:rPr lang="en-US" i="1" sz="2000">
                            <a:latin typeface="Cambria Math" panose="02040503050406030204" pitchFamily="18" charset="0"/>
                          </a:rPr>
                          <m:t>j</m:t>
                        </m:r>
                      </m:sub>
                    </m:sSub>
                    <m:r>
                      <m:rPr>
                        <m:sty m:val="p"/>
                      </m:rPr>
                      <a:rPr lang="en-US" i="0" sz="2000">
                        <a:latin typeface="Cambria Math" panose="02040503050406030204" pitchFamily="18" charset="0"/>
                      </a:rPr>
                      <m:t>=</m:t>
                    </m:r>
                    <m:r>
                      <a:rPr lang="en-US" i="1" sz="2000">
                        <a:latin typeface="Cambria Math" panose="02040503050406030204" pitchFamily="18" charset="0"/>
                      </a:rPr>
                      <m:t>1</m:t>
                    </m:r>
                    <m:r>
                      <m:rPr>
                        <m:sty m:val="p"/>
                      </m:rPr>
                      <a:rPr lang="en-US" i="0" sz="2000">
                        <a:latin typeface="Cambria Math" panose="02040503050406030204" pitchFamily="18" charset="0"/>
                      </a:rPr>
                      <m:t>/</m:t>
                    </m:r>
                    <m:sSup>
                      <m:e>
                        <m:d>
                          <m:dPr>
                            <m:begChr m:val="("/>
                            <m:endChr m:val=")"/>
                            <m:sepChr m:val=""/>
                            <m:grow/>
                          </m:dPr>
                          <m:e>
                            <m:sSub>
                              <m:e>
                                <m:r>
                                  <a:rPr lang="en-US" i="1" sz="2000">
                                    <a:latin typeface="Cambria Math" panose="02040503050406030204" pitchFamily="18" charset="0"/>
                                  </a:rPr>
                                  <m:t>u</m:t>
                                </m:r>
                              </m:e>
                              <m:sub>
                                <m:r>
                                  <a:rPr lang="en-US" i="1" sz="2000">
                                    <a:latin typeface="Cambria Math" panose="02040503050406030204" pitchFamily="18" charset="0"/>
                                  </a:rPr>
                                  <m:t>j</m:t>
                                </m:r>
                                <m:r>
                                  <m:rPr>
                                    <m:sty m:val="p"/>
                                  </m:rPr>
                                  <a:rPr lang="en-US" i="0" sz="2000">
                                    <a:latin typeface="Cambria Math" panose="02040503050406030204" pitchFamily="18" charset="0"/>
                                  </a:rPr>
                                  <m:t>,</m:t>
                                </m:r>
                                <m:r>
                                  <m:rPr>
                                    <m:sty m:val="p"/>
                                  </m:rPr>
                                  <a:rPr lang="en-US" i="0" sz="2000">
                                    <a:latin typeface="Cambria Math" panose="02040503050406030204" pitchFamily="18" charset="0"/>
                                  </a:rPr>
                                  <m:t>max</m:t>
                                </m:r>
                              </m:sub>
                            </m:sSub>
                          </m:e>
                        </m:d>
                      </m:e>
                      <m:sup>
                        <m:r>
                          <a:rPr lang="en-US" i="1" sz="2000">
                            <a:latin typeface="Cambria Math" panose="02040503050406030204" pitchFamily="18" charset="0"/>
                          </a:rPr>
                          <m:t>2</m:t>
                        </m:r>
                      </m:sup>
                    </m:sSup>
                  </m:oMath>
                </a14:m>
                <a:r>
                  <a:rPr lang="en-US" dirty="0" sz="2000"/>
                  <a:t>; then tune in simulation</a:t>
                </a:r>
              </a:p>
              <a:p>
                <a:pPr/>
                <a:r>
                  <a:rPr lang="en-US" dirty="0" sz="2000" b="1"/>
                  <a:t xml:space="preserve">vs. pole placement: </a:t>
                </a:r>
                <a:r>
                  <a:rPr lang="en-US" dirty="0" sz="2000"/>
                  <a:t xml:space="preserve">LQR picks the poles that minimize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J</m:t>
                    </m:r>
                  </m:oMath>
                </a14:m>
                <a:r>
                  <a:rPr lang="en-US" dirty="0" sz="2000"/>
                  <a:t>; stable and robust (full-state feedback: ≥ 60° phase margin)</a:t>
                </a:r>
              </a:p>
              <a:p>
                <a:pPr/>
                <a:r>
                  <a:rPr lang="en-US" dirty="0" sz="2000" b="1"/>
                  <a:t xml:space="preserve">vs. MPC: </a:t>
                </a:r>
                <a:r>
                  <a:rPr lang="en-US" dirty="0" sz="2000"/>
                  <a:t xml:space="preserve">LQR = unconstrained infinite-horizon MPC; constraints (steering angle/rate) are handled only by clipping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u</m:t>
                    </m:r>
                  </m:oMath>
                </a14:m>
              </a:p>
              <a:p>
                <a:pPr/>
                <a:r>
                  <a:rPr lang="en-US" dirty="0" sz="2000" b="1"/>
                  <a:t xml:space="preserve">In practice: </a:t>
                </a:r>
                <a:r>
                  <a:rPr lang="en-US" dirty="0" sz="2000"/>
                  <a:t xml:space="preserve">schedule gains with speed,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K</m:t>
                    </m:r>
                    <m:r>
                      <m:rPr>
                        <m:sty m:val="p"/>
                      </m:rPr>
                      <a:rPr lang="en-US" i="0" sz="2000">
                        <a:latin typeface="Cambria Math" panose="02040503050406030204" pitchFamily="18" charset="0"/>
                      </a:rPr>
                      <m:t>=</m:t>
                    </m:r>
                    <m:r>
                      <a:rPr lang="en-US" i="1" sz="2000">
                        <a:latin typeface="Cambria Math" panose="02040503050406030204" pitchFamily="18" charset="0"/>
                      </a:rPr>
                      <m:t>K</m:t>
                    </m:r>
                    <m:d>
                      <m:dPr>
                        <m:begChr m:val="("/>
                        <m:endChr m:val=")"/>
                        <m:sepChr m:val=""/>
                        <m:grow/>
                      </m:dPr>
                      <m:e>
                        <m:sSub>
                          <m:e>
                            <m:r>
                              <a:rPr lang="en-US" i="1" sz="2000">
                                <a:latin typeface="Cambria Math" panose="02040503050406030204" pitchFamily="18" charset="0"/>
                              </a:rPr>
                              <m:t>v</m:t>
                            </m:r>
                          </m:e>
                          <m:sub>
                            <m:r>
                              <a:rPr lang="en-US" i="1" sz="2000">
                                <a:latin typeface="Cambria Math" panose="02040503050406030204" pitchFamily="18" charset="0"/>
                              </a:rPr>
                              <m:t>r</m:t>
                            </m:r>
                          </m:sub>
                        </m:sSub>
                      </m:e>
                    </m:d>
                  </m:oMath>
                </a14:m>
                <a:r>
                  <a:rPr lang="en-US" dirty="0" sz="2000"/>
                  <a:t xml:space="preserve">; add curvature feedforward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u</m:t>
                        </m:r>
                      </m:e>
                      <m:sub>
                        <m:r>
                          <a:rPr lang="en-US" i="1" sz="2000">
                            <a:latin typeface="Cambria Math" panose="02040503050406030204" pitchFamily="18" charset="0"/>
                          </a:rPr>
                          <m:t>f</m:t>
                        </m:r>
                        <m:r>
                          <a:rPr lang="en-US" i="1" sz="2000">
                            <a:latin typeface="Cambria Math" panose="02040503050406030204" pitchFamily="18" charset="0"/>
                          </a:rPr>
                          <m:t>f</m:t>
                        </m:r>
                      </m:sub>
                    </m:sSub>
                    <m:r>
                      <m:rPr>
                        <m:sty m:val="p"/>
                      </m:rPr>
                      <a:rPr lang="en-US" i="0" sz="2000">
                        <a:latin typeface="Cambria Math" panose="02040503050406030204" pitchFamily="18" charset="0"/>
                      </a:rPr>
                      <m:t>=</m:t>
                    </m:r>
                    <m:sSub>
                      <m:e>
                        <m:r>
                          <a:rPr lang="en-US" i="1" sz="2000">
                            <a:latin typeface="Cambria Math" panose="02040503050406030204" pitchFamily="18" charset="0"/>
                          </a:rPr>
                          <m:t>v</m:t>
                        </m:r>
                      </m:e>
                      <m:sub>
                        <m:r>
                          <a:rPr lang="en-US" i="1" sz="2000">
                            <a:latin typeface="Cambria Math" panose="02040503050406030204" pitchFamily="18" charset="0"/>
                          </a:rPr>
                          <m:t>r</m:t>
                        </m:r>
                      </m:sub>
                    </m:sSub>
                    <m:r>
                      <a:rPr lang="en-US" i="1" sz="2000">
                        <a:latin typeface="Cambria Math" panose="02040503050406030204" pitchFamily="18" charset="0"/>
                      </a:rPr>
                      <m:t>κ</m:t>
                    </m:r>
                  </m:oMath>
                </a14:m>
              </a:p>
              <a:p>
                <a:pPr/>
                <a:r>
                  <a:rPr lang="en-US" dirty="0" sz="2000" b="1"/>
                  <a:t xml:space="preserve">Used in AD: </a:t>
                </a:r>
                <a:r>
                  <a:rPr lang="en-US" dirty="0" sz="2000"/>
                  <a:t>Apollo’s lateral controller is LQR-based, with 4 states (lateral error, its rate, heading error, its rate)</a:t>
                </a:r>
              </a:p>
            </p:txBody>
          </p:sp>
        </mc:Choice>
        <mc:Fallback>
          <p:sp>
            <p:nvSpPr>
              <p:cNvPr id="3" name="Content Placeholder 2"/>
              <p:cNvSpPr>
                <a:spLocks noGrp="1"/>
              </p:cNvSpPr>
              <p:nvPr>
                <p:ph idx="1"/>
              </p:nvPr>
            </p:nvSpPr>
            <p:spPr>
              <a:xfrm>
                <a:off x="621792" y="1188720"/>
                <a:ext cx="6720840" cy="5349240"/>
              </a:xfrm>
            </p:spPr>
            <p:txBody>
              <a:bodyPr>
                <a:normAutofit/>
              </a:bodyPr>
              <a:lstStyle/>
              <a:p>
                <a:pPr/>
                <a:r>
                  <a:rPr lang="en-US" dirty="0" sz="2000" b="1"/>
                  <a:t xml:space="preserve">Choosing </a:t>
                </a:r>
                <a:r>
                  <a:rPr lang="en-US" dirty="0" sz="2000" b="1"/>
                  <a:t>Q, R</a:t>
                </a:r>
                <a:r>
                  <a:rPr lang="en-US" dirty="0" sz="2000"/>
                  <a:t xml:space="preserve"> (Bryson’s rule): </a:t>
                </a:r>
                <a:r>
                  <a:rPr lang="en-US" dirty="0" sz="2000"/>
                  <a:t>Q_ii = 1/(x_i,max)²</a:t>
                </a:r>
                <a:r>
                  <a:rPr lang="en-US" dirty="0" sz="2000"/>
                  <a:t xml:space="preserve">, </a:t>
                </a:r>
                <a:r>
                  <a:rPr lang="en-US" dirty="0" sz="2000"/>
                  <a:t>R_jj = 1/(u_j,max)²</a:t>
                </a:r>
                <a:r>
                  <a:rPr lang="en-US" dirty="0" sz="2000"/>
                  <a:t>; then tune in simulation</a:t>
                </a:r>
              </a:p>
              <a:p>
                <a:pPr/>
                <a:r>
                  <a:rPr lang="en-US" dirty="0" sz="2000" b="1"/>
                  <a:t xml:space="preserve">vs. pole placement: </a:t>
                </a:r>
                <a:r>
                  <a:rPr lang="en-US" dirty="0" sz="2000"/>
                  <a:t xml:space="preserve">LQR picks the poles that minimize </a:t>
                </a:r>
                <a:r>
                  <a:rPr lang="en-US" dirty="0" sz="2000"/>
                  <a:t>J</a:t>
                </a:r>
                <a:r>
                  <a:rPr lang="en-US" dirty="0" sz="2000"/>
                  <a:t>; stable and robust (full-state feedback: ≥ 60° phase margin)</a:t>
                </a:r>
              </a:p>
              <a:p>
                <a:pPr/>
                <a:r>
                  <a:rPr lang="en-US" dirty="0" sz="2000" b="1"/>
                  <a:t xml:space="preserve">vs. MPC: </a:t>
                </a:r>
                <a:r>
                  <a:rPr lang="en-US" dirty="0" sz="2000"/>
                  <a:t xml:space="preserve">LQR = unconstrained infinite-horizon MPC; constraints (steering angle/rate) are handled only by clipping </a:t>
                </a:r>
                <a:r>
                  <a:rPr lang="en-US" dirty="0" sz="2000"/>
                  <a:t>u</a:t>
                </a:r>
              </a:p>
              <a:p>
                <a:pPr/>
                <a:r>
                  <a:rPr lang="en-US" dirty="0" sz="2000" b="1"/>
                  <a:t xml:space="preserve">In practice: </a:t>
                </a:r>
                <a:r>
                  <a:rPr lang="en-US" dirty="0" sz="2000"/>
                  <a:t xml:space="preserve">schedule gains with speed, </a:t>
                </a:r>
                <a:r>
                  <a:rPr lang="en-US" dirty="0" sz="2000"/>
                  <a:t>K = K(v_r)</a:t>
                </a:r>
                <a:r>
                  <a:rPr lang="en-US" dirty="0" sz="2000"/>
                  <a:t xml:space="preserve">; add curvature feedforward </a:t>
                </a:r>
                <a:r>
                  <a:rPr lang="en-US" dirty="0" sz="2000"/>
                  <a:t>u_ff = v_r κ</a:t>
                </a:r>
              </a:p>
              <a:p>
                <a:pPr/>
                <a:r>
                  <a:rPr lang="en-US" dirty="0" sz="2000" b="1"/>
                  <a:t xml:space="preserve">Used in AD: </a:t>
                </a:r>
                <a:r>
                  <a:rPr lang="en-US" dirty="0" sz="2000"/>
                  <a:t>Apollo’s lateral controller is LQR-based, with 4 states (lateral error, its rate, heading error, its rate)</a:t>
                </a:r>
              </a:p>
            </p:txBody>
          </p:sp>
        </mc:Fallback>
      </mc:AlternateContent>
      <p:graphicFrame>
        <p:nvGraphicFramePr>
          <p:cNvPr id="4" name="Table 3"/>
          <p:cNvGraphicFramePr>
            <a:graphicFrameLocks noGrp="1"/>
          </p:cNvGraphicFramePr>
          <p:nvPr/>
        </p:nvGraphicFramePr>
        <p:xfrm>
          <a:off x="7589520" y="1371600"/>
          <a:ext cx="4343400" cy="2240280"/>
        </p:xfrm>
        <a:graphic>
          <a:graphicData uri="http://schemas.openxmlformats.org/drawingml/2006/table">
            <a:tbl>
              <a:tblPr firstRow="0" bandRow="0">
                <a:tableStyleId>{5940675A-B579-460E-94D1-54222C63F5DA}</a:tableStyleId>
              </a:tblPr>
              <a:tblGrid>
                <a:gridCol w="1254760"/>
                <a:gridCol w="3088640"/>
              </a:tblGrid>
              <a:tr h="411480">
                <a:tc>
                  <a:txBody>
                    <a:bodyPr wrap="square"/>
                    <a:lstStyle/>
                    <a:p>
                      <a:r>
                        <a:rPr sz="1500" b="1">
                          <a:solidFill>
                            <a:srgbClr val="000000"/>
                          </a:solidFill>
                        </a:rPr>
                        <a:t>Change</a:t>
                      </a:r>
                    </a:p>
                  </a:txBody>
                  <a:tcPr marL="64008" marR="64008" marT="36576" marB="36576">
                    <a:solidFill>
                      <a:srgbClr val="DEEBF7"/>
                    </a:solidFill>
                  </a:tcPr>
                </a:tc>
                <a:tc>
                  <a:txBody>
                    <a:bodyPr wrap="square"/>
                    <a:lstStyle/>
                    <a:p>
                      <a:r>
                        <a:rPr sz="1500" b="1">
                          <a:solidFill>
                            <a:srgbClr val="000000"/>
                          </a:solidFill>
                        </a:rPr>
                        <a:t>Effect</a:t>
                      </a:r>
                    </a:p>
                  </a:txBody>
                  <a:tcPr marL="64008" marR="64008" marT="36576" marB="36576">
                    <a:solidFill>
                      <a:srgbClr val="DEEBF7"/>
                    </a:solidFill>
                  </a:tcPr>
                </a:tc>
              </a:tr>
              <a:tr h="914400">
                <a:tc>
                  <a:txBody>
                    <a:bodyPr wrap="square"/>
                    <a:lstStyle/>
                    <a:p>
                      <a:r>
                        <a:rPr sz="1500" b="1">
                          <a:solidFill>
                            <a:srgbClr val="000000"/>
                          </a:solidFill>
                        </a:rPr>
                        <a:t>Larger Q</a:t>
                      </a:r>
                    </a:p>
                  </a:txBody>
                  <a:tcPr marL="64008" marR="64008" marT="36576" marB="36576">
                    <a:solidFill>
                      <a:srgbClr val="FFFFFF"/>
                    </a:solidFill>
                  </a:tcPr>
                </a:tc>
                <a:tc>
                  <a:txBody>
                    <a:bodyPr wrap="square"/>
                    <a:lstStyle/>
                    <a:p>
                      <a:r>
                        <a:rPr sz="1500" b="0">
                          <a:solidFill>
                            <a:srgbClr val="000000"/>
                          </a:solidFill>
                        </a:rPr>
                        <a:t>Faster convergence; larger steering effort; more noise sensitivity</a:t>
                      </a:r>
                    </a:p>
                  </a:txBody>
                  <a:tcPr marL="64008" marR="64008" marT="36576" marB="36576">
                    <a:solidFill>
                      <a:srgbClr val="FFFFFF"/>
                    </a:solidFill>
                  </a:tcPr>
                </a:tc>
              </a:tr>
              <a:tr h="914400">
                <a:tc>
                  <a:txBody>
                    <a:bodyPr wrap="square"/>
                    <a:lstStyle/>
                    <a:p>
                      <a:r>
                        <a:rPr sz="1500" b="1">
                          <a:solidFill>
                            <a:srgbClr val="000000"/>
                          </a:solidFill>
                        </a:rPr>
                        <a:t>Larger R</a:t>
                      </a:r>
                    </a:p>
                  </a:txBody>
                  <a:tcPr marL="64008" marR="64008" marT="36576" marB="36576">
                    <a:solidFill>
                      <a:srgbClr val="FFFFFF"/>
                    </a:solidFill>
                  </a:tcPr>
                </a:tc>
                <a:tc>
                  <a:txBody>
                    <a:bodyPr wrap="square"/>
                    <a:lstStyle/>
                    <a:p>
                      <a:r>
                        <a:rPr sz="1500" b="0">
                          <a:solidFill>
                            <a:srgbClr val="000000"/>
                          </a:solidFill>
                        </a:rPr>
                        <a:t>Gentler steering; slower convergence; larger tracking error</a:t>
                      </a:r>
                    </a:p>
                  </a:txBody>
                  <a:tcPr marL="64008" marR="64008" marT="36576" marB="36576">
                    <a:solidFill>
                      <a:srgbClr val="FFFFFF"/>
                    </a:solidFill>
                  </a:tcPr>
                </a:tc>
              </a:tr>
            </a:tbl>
          </a:graphicData>
        </a:graphic>
      </p:graphicFrame>
      <p:sp>
        <p:nvSpPr>
          <p:cNvPr id="5" name="TextBox"/>
          <p:cNvSpPr txBox="1"/>
          <p:nvPr/>
        </p:nvSpPr>
        <p:spPr>
          <a:xfrm>
            <a:off x="7589520" y="3429000"/>
            <a:ext cx="4343400" cy="2057400"/>
          </a:xfrm>
          <a:prstGeom prst="rect">
            <a:avLst/>
          </a:prstGeom>
          <a:solidFill>
            <a:srgbClr val="F2F2F2"/>
          </a:solidFill>
        </p:spPr>
        <p:txBody>
          <a:bodyPr wrap="square" lIns="73152" tIns="73152" rIns="73152" bIns="73152" anchor="t"/>
          <a:lstStyle/>
          <a:p>
            <a:pPr marL="0" indent="0">
              <a:buNone/>
            </a:pPr>
            <a:r>
              <a:rPr lang="en-US" dirty="0" sz="1700" b="1"/>
              <a:t>Design recipe</a:t>
            </a:r>
          </a:p>
          <a:p>
            <a:pPr marL="0" indent="0">
              <a:buNone/>
            </a:pPr>
            <a:r>
              <a:rPr lang="en-US" dirty="0" sz="1500"/>
              <a:t>1. Linearize the model: A, B</a:t>
            </a:r>
          </a:p>
          <a:p>
            <a:pPr marL="0" indent="0">
              <a:buNone/>
            </a:pPr>
            <a:r>
              <a:rPr lang="en-US" dirty="0" sz="1500"/>
              <a:t>2. Choose Q, R (Bryson’s rule)</a:t>
            </a:r>
          </a:p>
          <a:p>
            <a:pPr marL="0" indent="0">
              <a:buNone/>
            </a:pPr>
            <a:r>
              <a:rPr lang="en-US" dirty="0" sz="1500"/>
              <a:t>3. Solve the Riccati equation → K</a:t>
            </a:r>
          </a:p>
          <a:p>
            <a:pPr marL="0" indent="0">
              <a:buNone/>
            </a:pPr>
            <a:r>
              <a:rPr lang="en-US" dirty="0" sz="1500"/>
              <a:t>4. Simulate; adjust Q, R; schedule K over speed</a:t>
            </a:r>
          </a:p>
          <a:p>
            <a:pPr marL="0" indent="0">
              <a:buNone/>
            </a:pPr>
            <a:r>
              <a:rPr lang="en-US" dirty="0" sz="1500"/>
              <a:t>5. Add feedforward; clip u to actuator limits</a:t>
            </a:r>
          </a:p>
        </p:txBody>
      </p:sp>
      <p:sp>
        <p:nvSpPr>
          <p:cNvPr id="6" name="TextBox"/>
          <p:cNvSpPr txBox="1"/>
          <p:nvPr/>
        </p:nvSpPr>
        <p:spPr>
          <a:xfrm>
            <a:off x="621792" y="6172200"/>
            <a:ext cx="7315200" cy="411480"/>
          </a:xfrm>
          <a:prstGeom prst="rect">
            <a:avLst/>
          </a:prstGeom>
          <a:noFill/>
        </p:spPr>
        <p:txBody>
          <a:bodyPr wrap="square" lIns="73152" tIns="73152" rIns="73152" bIns="73152" anchor="t"/>
          <a:lstStyle/>
          <a:p>
            <a:pPr marL="0" indent="0">
              <a:buNone/>
            </a:pPr>
            <a:r>
              <a:rPr lang="en-US" dirty="0" sz="1200" i="1"/>
              <a:t>Source: Apollo documentation, “How to Tune Control Parameters”</a:t>
            </a:r>
          </a:p>
        </p:txBody>
      </p:sp>
      <p:sp>
        <p:nvSpPr>
          <p:cNvPr id="7"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Pure Pursuit: Geometry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1792" y="1188720"/>
                <a:ext cx="6355080" cy="5303520"/>
              </a:xfrm>
            </p:spPr>
            <p:txBody>
              <a:bodyPr>
                <a:normAutofit/>
              </a:bodyPr>
              <a:lstStyle/>
              <a:p>
                <a:pPr/>
                <a:r>
                  <a:rPr lang="en-US" dirty="0" sz="2000"/>
                  <a:t xml:space="preserve">Geometric tracker (Coulter, CMU 1992): steer along the circular arc through a </a:t>
                </a:r>
                <a:r>
                  <a:rPr lang="en-US" dirty="0" sz="2000" b="1"/>
                  <a:t>goal point</a:t>
                </a:r>
                <a:r>
                  <a:rPr lang="en-US" dirty="0" sz="2000"/>
                  <a:t xml:space="preserve"> on the path, one </a:t>
                </a:r>
                <a:r>
                  <a:rPr lang="en-US" dirty="0" sz="2000" b="1"/>
                  <a:t>lookahead distance</a:t>
                </a:r>
                <a:r>
                  <a:rPr lang="en-US" dirty="0" sz="2000"/>
                  <a:t xml:space="preserv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L</m:t>
                        </m:r>
                      </m:e>
                      <m:sub>
                        <m:r>
                          <a:rPr lang="en-US" i="1" sz="2000">
                            <a:latin typeface="Cambria Math" panose="02040503050406030204" pitchFamily="18" charset="0"/>
                          </a:rPr>
                          <m:t>d</m:t>
                        </m:r>
                      </m:sub>
                    </m:sSub>
                  </m:oMath>
                </a14:m>
                <a:r>
                  <a:rPr lang="en-US" dirty="0" sz="2000"/>
                  <a:t xml:space="preserve"> ahead</a:t>
                </a:r>
              </a:p>
              <a:p>
                <a:pPr/>
                <a:r>
                  <a:rPr lang="en-US" dirty="0" sz="2000"/>
                  <a:t xml:space="preserve">Reference point: </a:t>
                </a:r>
                <a:r>
                  <a:rPr lang="en-US" dirty="0" sz="2000" b="1"/>
                  <a:t>rear axle</a:t>
                </a:r>
                <a:r>
                  <a:rPr lang="en-US" dirty="0" sz="2000"/>
                  <a:t xml:space="preserve">; kinematic bicycle model with wheelbase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L</m:t>
                    </m:r>
                  </m:oMath>
                </a14:m>
                <a:r>
                  <a:rPr lang="en-US" dirty="0" sz="2000"/>
                  <a:t xml:space="preserve"> (slide 28)</a:t>
                </a:r>
              </a:p>
              <a:p>
                <a:pP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α</m:t>
                    </m:r>
                  </m:oMath>
                </a14:m>
                <a:r>
                  <a:rPr lang="en-US" dirty="0" sz="2000"/>
                  <a:t>: angle between vehicle heading and the line to the goal point</a:t>
                </a:r>
              </a:p>
              <a:p>
                <a:pPr/>
                <a:r>
                  <a:rPr lang="en-US" dirty="0" sz="2000"/>
                  <a:t xml:space="preserve">The arc is tangent to the heading at the rear axle; the chord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L</m:t>
                        </m:r>
                      </m:e>
                      <m:sub>
                        <m:r>
                          <a:rPr lang="en-US" i="1" sz="2000">
                            <a:latin typeface="Cambria Math" panose="02040503050406030204" pitchFamily="18" charset="0"/>
                          </a:rPr>
                          <m:t>d</m:t>
                        </m:r>
                      </m:sub>
                    </m:sSub>
                    <m:r>
                      <m:rPr>
                        <m:sty m:val="p"/>
                      </m:rPr>
                      <a:rPr lang="en-US" i="0" sz="2000">
                        <a:latin typeface="Cambria Math" panose="02040503050406030204" pitchFamily="18" charset="0"/>
                      </a:rPr>
                      <m:t>=</m:t>
                    </m:r>
                    <m:r>
                      <a:rPr lang="en-US" i="1" sz="2000">
                        <a:latin typeface="Cambria Math" panose="02040503050406030204" pitchFamily="18" charset="0"/>
                      </a:rPr>
                      <m:t>2</m:t>
                    </m:r>
                    <m:r>
                      <a:rPr lang="en-US" i="1" sz="2000">
                        <a:latin typeface="Cambria Math" panose="02040503050406030204" pitchFamily="18" charset="0"/>
                      </a:rPr>
                      <m:t>R</m:t>
                    </m:r>
                    <m:r>
                      <m:rPr>
                        <m:sty m:val="p"/>
                      </m:rPr>
                      <a:rPr lang="en-US" i="0" sz="2000">
                        <a:latin typeface="Cambria Math" panose="02040503050406030204" pitchFamily="18" charset="0"/>
                      </a:rPr>
                      <m:t>sin</m:t>
                    </m:r>
                    <m:r>
                      <a:rPr lang="en-US" i="1" sz="2000">
                        <a:latin typeface="Cambria Math" panose="02040503050406030204" pitchFamily="18" charset="0"/>
                      </a:rPr>
                      <m:t>α</m:t>
                    </m:r>
                  </m:oMath>
                </a14:m>
                <a:r>
                  <a:rPr lang="en-US" dirty="0" sz="2000"/>
                  <a:t>, so</a:t>
                </a:r>
              </a:p>
              <a:p>
                <a:pPr lvl="1" marL="457200" indent="0">
                  <a:buNone/>
                </a:pP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R</m:t>
                    </m:r>
                    <m:r>
                      <m:rPr>
                        <m:sty m:val="p"/>
                      </m:rPr>
                      <a:rPr lang="en-US" i="0" sz="2000">
                        <a:latin typeface="Cambria Math" panose="02040503050406030204" pitchFamily="18" charset="0"/>
                      </a:rPr>
                      <m:t>=</m:t>
                    </m:r>
                    <m:f>
                      <m:fPr>
                        <m:type m:val="bar"/>
                      </m:fPr>
                      <m:num>
                        <m:sSub>
                          <m:e>
                            <m:r>
                              <a:rPr lang="en-US" i="1" sz="2000">
                                <a:latin typeface="Cambria Math" panose="02040503050406030204" pitchFamily="18" charset="0"/>
                              </a:rPr>
                              <m:t>L</m:t>
                            </m:r>
                          </m:e>
                          <m:sub>
                            <m:r>
                              <a:rPr lang="en-US" i="1" sz="2000">
                                <a:latin typeface="Cambria Math" panose="02040503050406030204" pitchFamily="18" charset="0"/>
                              </a:rPr>
                              <m:t>d</m:t>
                            </m:r>
                          </m:sub>
                        </m:sSub>
                      </m:num>
                      <m:den>
                        <m:r>
                          <a:rPr lang="en-US" i="1" sz="2000">
                            <a:latin typeface="Cambria Math" panose="02040503050406030204" pitchFamily="18" charset="0"/>
                          </a:rPr>
                          <m:t>2</m:t>
                        </m:r>
                        <m:r>
                          <m:rPr>
                            <m:sty m:val="p"/>
                          </m:rPr>
                          <a:rPr lang="en-US" i="0" sz="2000">
                            <a:latin typeface="Cambria Math" panose="02040503050406030204" pitchFamily="18" charset="0"/>
                          </a:rPr>
                          <m:t>sin</m:t>
                        </m:r>
                        <m:r>
                          <a:rPr lang="en-US" i="1" sz="2000">
                            <a:latin typeface="Cambria Math" panose="02040503050406030204" pitchFamily="18" charset="0"/>
                          </a:rPr>
                          <m:t>α</m:t>
                        </m:r>
                      </m:den>
                    </m:f>
                    <m:r>
                      <m:rPr>
                        <m:sty m:val="p"/>
                      </m:rPr>
                      <a:rPr lang="en-US" i="0" sz="2000">
                        <a:latin typeface="Cambria Math" panose="02040503050406030204" pitchFamily="18" charset="0"/>
                      </a:rPr>
                      <m:t>,</m:t>
                    </m:r>
                    <m:r>
                      <a:rPr lang="en-US" i="1" sz="2000">
                        <a:latin typeface="Cambria Math" panose="02040503050406030204" pitchFamily="18" charset="0"/>
                      </a:rPr>
                      <m:t>  </m:t>
                    </m:r>
                    <m:r>
                      <a:rPr lang="en-US" i="1" sz="2000">
                        <a:latin typeface="Cambria Math" panose="02040503050406030204" pitchFamily="18" charset="0"/>
                      </a:rPr>
                      <m:t>κ</m:t>
                    </m:r>
                    <m:r>
                      <m:rPr>
                        <m:sty m:val="p"/>
                      </m:rPr>
                      <a:rPr lang="en-US" i="0" sz="2000">
                        <a:latin typeface="Cambria Math" panose="02040503050406030204" pitchFamily="18" charset="0"/>
                      </a:rPr>
                      <m:t>=</m:t>
                    </m:r>
                    <m:f>
                      <m:fPr>
                        <m:type m:val="bar"/>
                      </m:fPr>
                      <m:num>
                        <m:r>
                          <a:rPr lang="en-US" i="1" sz="2000">
                            <a:latin typeface="Cambria Math" panose="02040503050406030204" pitchFamily="18" charset="0"/>
                          </a:rPr>
                          <m:t>1</m:t>
                        </m:r>
                      </m:num>
                      <m:den>
                        <m:r>
                          <a:rPr lang="en-US" i="1" sz="2000">
                            <a:latin typeface="Cambria Math" panose="02040503050406030204" pitchFamily="18" charset="0"/>
                          </a:rPr>
                          <m:t>R</m:t>
                        </m:r>
                      </m:den>
                    </m:f>
                    <m:r>
                      <m:rPr>
                        <m:sty m:val="p"/>
                      </m:rPr>
                      <a:rPr lang="en-US" i="0" sz="2000">
                        <a:latin typeface="Cambria Math" panose="02040503050406030204" pitchFamily="18" charset="0"/>
                      </a:rPr>
                      <m:t>=</m:t>
                    </m:r>
                    <m:f>
                      <m:fPr>
                        <m:type m:val="bar"/>
                      </m:fPr>
                      <m:num>
                        <m:r>
                          <a:rPr lang="en-US" i="1" sz="2000">
                            <a:latin typeface="Cambria Math" panose="02040503050406030204" pitchFamily="18" charset="0"/>
                          </a:rPr>
                          <m:t>2</m:t>
                        </m:r>
                        <m:r>
                          <m:rPr>
                            <m:sty m:val="p"/>
                          </m:rPr>
                          <a:rPr lang="en-US" i="0" sz="2000">
                            <a:latin typeface="Cambria Math" panose="02040503050406030204" pitchFamily="18" charset="0"/>
                          </a:rPr>
                          <m:t>sin</m:t>
                        </m:r>
                        <m:r>
                          <a:rPr lang="en-US" i="1" sz="2000">
                            <a:latin typeface="Cambria Math" panose="02040503050406030204" pitchFamily="18" charset="0"/>
                          </a:rPr>
                          <m:t>α</m:t>
                        </m:r>
                      </m:num>
                      <m:den>
                        <m:sSub>
                          <m:e>
                            <m:r>
                              <a:rPr lang="en-US" i="1" sz="2000">
                                <a:latin typeface="Cambria Math" panose="02040503050406030204" pitchFamily="18" charset="0"/>
                              </a:rPr>
                              <m:t>L</m:t>
                            </m:r>
                          </m:e>
                          <m:sub>
                            <m:r>
                              <a:rPr lang="en-US" i="1" sz="2000">
                                <a:latin typeface="Cambria Math" panose="02040503050406030204" pitchFamily="18" charset="0"/>
                              </a:rPr>
                              <m:t>d</m:t>
                            </m:r>
                          </m:sub>
                        </m:sSub>
                      </m:den>
                    </m:f>
                  </m:oMath>
                </a14:m>
              </a:p>
              <a:p>
                <a:pPr/>
                <a:r>
                  <a:rPr lang="en-US" dirty="0" sz="2000"/>
                  <a:t xml:space="preserve">Steering from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m:rPr>
                        <m:sty m:val="p"/>
                      </m:rPr>
                      <a:rPr lang="en-US" i="0" sz="2000">
                        <a:latin typeface="Cambria Math" panose="02040503050406030204" pitchFamily="18" charset="0"/>
                      </a:rPr>
                      <m:t>tan</m:t>
                    </m:r>
                    <m:r>
                      <a:rPr lang="en-US" i="1" sz="2000">
                        <a:latin typeface="Cambria Math" panose="02040503050406030204" pitchFamily="18" charset="0"/>
                      </a:rPr>
                      <m:t>δ</m:t>
                    </m:r>
                    <m:r>
                      <m:rPr>
                        <m:sty m:val="p"/>
                      </m:rPr>
                      <a:rPr lang="en-US" i="0" sz="2000">
                        <a:latin typeface="Cambria Math" panose="02040503050406030204" pitchFamily="18" charset="0"/>
                      </a:rPr>
                      <m:t>=</m:t>
                    </m:r>
                    <m:r>
                      <a:rPr lang="en-US" i="1" sz="2000">
                        <a:latin typeface="Cambria Math" panose="02040503050406030204" pitchFamily="18" charset="0"/>
                      </a:rPr>
                      <m:t>L</m:t>
                    </m:r>
                    <m:r>
                      <m:rPr>
                        <m:sty m:val="p"/>
                      </m:rPr>
                      <a:rPr lang="en-US" i="0" sz="2000">
                        <a:latin typeface="Cambria Math" panose="02040503050406030204" pitchFamily="18" charset="0"/>
                      </a:rPr>
                      <m:t>/</m:t>
                    </m:r>
                    <m:r>
                      <a:rPr lang="en-US" i="1" sz="2000">
                        <a:latin typeface="Cambria Math" panose="02040503050406030204" pitchFamily="18" charset="0"/>
                      </a:rPr>
                      <m:t>R</m:t>
                    </m:r>
                  </m:oMath>
                </a14:m>
                <a:r>
                  <a:rPr lang="en-US" dirty="0" sz="2000"/>
                  <a:t xml:space="preserve"> (slide 28):</a:t>
                </a:r>
              </a:p>
              <a:p>
                <a:pPr lvl="1" marL="457200" indent="0">
                  <a:buNone/>
                </a:pP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δ</m:t>
                    </m:r>
                    <m:r>
                      <m:rPr>
                        <m:sty m:val="p"/>
                      </m:rPr>
                      <a:rPr lang="en-US" i="0" sz="2000">
                        <a:latin typeface="Cambria Math" panose="02040503050406030204" pitchFamily="18" charset="0"/>
                      </a:rPr>
                      <m:t>=</m:t>
                    </m:r>
                    <m:r>
                      <m:rPr>
                        <m:sty m:val="p"/>
                      </m:rPr>
                      <a:rPr lang="en-US" i="0" sz="2000">
                        <a:latin typeface="Cambria Math" panose="02040503050406030204" pitchFamily="18" charset="0"/>
                      </a:rPr>
                      <m:t>arctan</m:t>
                    </m:r>
                    <m:d>
                      <m:dPr>
                        <m:begChr m:val="("/>
                        <m:endChr m:val=")"/>
                        <m:sepChr m:val=""/>
                        <m:grow/>
                      </m:dPr>
                      <m:e>
                        <m:f>
                          <m:fPr>
                            <m:type m:val="bar"/>
                          </m:fPr>
                          <m:num>
                            <m:r>
                              <a:rPr lang="en-US" i="1" sz="2000">
                                <a:latin typeface="Cambria Math" panose="02040503050406030204" pitchFamily="18" charset="0"/>
                              </a:rPr>
                              <m:t>2</m:t>
                            </m:r>
                            <m:r>
                              <a:rPr lang="en-US" i="1" sz="2000">
                                <a:latin typeface="Cambria Math" panose="02040503050406030204" pitchFamily="18" charset="0"/>
                              </a:rPr>
                              <m:t>L</m:t>
                            </m:r>
                            <m:r>
                              <m:rPr>
                                <m:sty m:val="p"/>
                              </m:rPr>
                              <a:rPr lang="en-US" i="0" sz="2000">
                                <a:latin typeface="Cambria Math" panose="02040503050406030204" pitchFamily="18" charset="0"/>
                              </a:rPr>
                              <m:t>sin</m:t>
                            </m:r>
                            <m:r>
                              <a:rPr lang="en-US" i="1" sz="2000">
                                <a:latin typeface="Cambria Math" panose="02040503050406030204" pitchFamily="18" charset="0"/>
                              </a:rPr>
                              <m:t>α</m:t>
                            </m:r>
                          </m:num>
                          <m:den>
                            <m:sSub>
                              <m:e>
                                <m:r>
                                  <a:rPr lang="en-US" i="1" sz="2000">
                                    <a:latin typeface="Cambria Math" panose="02040503050406030204" pitchFamily="18" charset="0"/>
                                  </a:rPr>
                                  <m:t>L</m:t>
                                </m:r>
                              </m:e>
                              <m:sub>
                                <m:r>
                                  <a:rPr lang="en-US" i="1" sz="2000">
                                    <a:latin typeface="Cambria Math" panose="02040503050406030204" pitchFamily="18" charset="0"/>
                                  </a:rPr>
                                  <m:t>d</m:t>
                                </m:r>
                              </m:sub>
                            </m:sSub>
                          </m:den>
                        </m:f>
                      </m:e>
                    </m:d>
                  </m:oMath>
                </a14:m>
              </a:p>
              <a:p>
                <a:pPr/>
                <a:r>
                  <a:rPr lang="en-US" dirty="0" sz="2000"/>
                  <a:t xml:space="preserve">Example: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L</m:t>
                    </m:r>
                    <m:r>
                      <m:rPr>
                        <m:sty m:val="p"/>
                      </m:rPr>
                      <a:rPr lang="en-US" i="0" sz="2000">
                        <a:latin typeface="Cambria Math" panose="02040503050406030204" pitchFamily="18" charset="0"/>
                      </a:rPr>
                      <m:t>=</m:t>
                    </m:r>
                    <m:r>
                      <a:rPr lang="en-US" i="1" sz="2000">
                        <a:latin typeface="Cambria Math" panose="02040503050406030204" pitchFamily="18" charset="0"/>
                      </a:rPr>
                      <m:t>2.5</m:t>
                    </m:r>
                  </m:oMath>
                </a14:m>
                <a:r>
                  <a:rPr lang="en-US" dirty="0" sz="2000"/>
                  <a:t xml:space="preserve"> m,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L</m:t>
                        </m:r>
                      </m:e>
                      <m:sub>
                        <m:r>
                          <a:rPr lang="en-US" i="1" sz="2000">
                            <a:latin typeface="Cambria Math" panose="02040503050406030204" pitchFamily="18" charset="0"/>
                          </a:rPr>
                          <m:t>d</m:t>
                        </m:r>
                      </m:sub>
                    </m:sSub>
                    <m:r>
                      <m:rPr>
                        <m:sty m:val="p"/>
                      </m:rPr>
                      <a:rPr lang="en-US" i="0" sz="2000">
                        <a:latin typeface="Cambria Math" panose="02040503050406030204" pitchFamily="18" charset="0"/>
                      </a:rPr>
                      <m:t>=</m:t>
                    </m:r>
                    <m:r>
                      <a:rPr lang="en-US" i="1" sz="2000">
                        <a:latin typeface="Cambria Math" panose="02040503050406030204" pitchFamily="18" charset="0"/>
                      </a:rPr>
                      <m:t>5</m:t>
                    </m:r>
                  </m:oMath>
                </a14:m>
                <a:r>
                  <a:rPr lang="en-US" dirty="0" sz="2000"/>
                  <a:t xml:space="preserve"> m,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α</m:t>
                    </m:r>
                    <m:r>
                      <m:rPr>
                        <m:sty m:val="p"/>
                      </m:rPr>
                      <a:rPr lang="en-US" i="0" sz="2000">
                        <a:latin typeface="Cambria Math" panose="02040503050406030204" pitchFamily="18" charset="0"/>
                      </a:rPr>
                      <m:t>=</m:t>
                    </m:r>
                    <m:sSup>
                      <m:e>
                        <m:r>
                          <a:rPr lang="en-US" i="1" sz="2000">
                            <a:latin typeface="Cambria Math" panose="02040503050406030204" pitchFamily="18" charset="0"/>
                          </a:rPr>
                          <m:t>20</m:t>
                        </m:r>
                      </m:e>
                      <m:sup>
                        <m:r>
                          <m:rPr>
                            <m:sty m:val="p"/>
                          </m:rPr>
                          <a:rPr lang="en-US" i="0" sz="2000">
                            <a:latin typeface="Cambria Math" panose="02040503050406030204" pitchFamily="18" charset="0"/>
                          </a:rPr>
                          <m:t>∘</m:t>
                        </m:r>
                      </m:sup>
                    </m:sSup>
                  </m:oMath>
                </a14:m>
                <a:r>
                  <a:rPr lang="en-US" dirty="0" sz="2000"/>
                  <a:t xml:space="preserve"> ⇒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κ</m:t>
                    </m:r>
                    <m:r>
                      <m:rPr>
                        <m:sty m:val="p"/>
                      </m:rPr>
                      <a:rPr lang="en-US" i="0" sz="2000">
                        <a:latin typeface="Cambria Math" panose="02040503050406030204" pitchFamily="18" charset="0"/>
                      </a:rPr>
                      <m:t>=</m:t>
                    </m:r>
                    <m:r>
                      <a:rPr lang="en-US" i="1" sz="2000">
                        <a:latin typeface="Cambria Math" panose="02040503050406030204" pitchFamily="18" charset="0"/>
                      </a:rPr>
                      <m:t>0.137</m:t>
                    </m:r>
                    <m:r>
                      <a:rPr lang="en-US" i="1" sz="2000">
                        <a:latin typeface="Cambria Math" panose="02040503050406030204" pitchFamily="18" charset="0"/>
                      </a:rPr>
                      <m:t> </m:t>
                    </m:r>
                    <m:sSup>
                      <m:e>
                        <m:r>
                          <m:rPr>
                            <m:sty m:val="p"/>
                          </m:rPr>
                          <a:rPr lang="en-US" i="0" sz="2000">
                            <a:latin typeface="Cambria Math" panose="02040503050406030204" pitchFamily="18" charset="0"/>
                          </a:rPr>
                          <m:t>m</m:t>
                        </m:r>
                      </m:e>
                      <m:sup>
                        <m:r>
                          <m:rPr>
                            <m:sty m:val="p"/>
                          </m:rPr>
                          <a:rPr lang="en-US" i="0" sz="2000">
                            <a:latin typeface="Cambria Math" panose="02040503050406030204" pitchFamily="18" charset="0"/>
                          </a:rPr>
                          <m:t>−</m:t>
                        </m:r>
                        <m:r>
                          <m:rPr>
                            <m:sty m:val="p"/>
                          </m:rPr>
                          <a:rPr lang="en-US" i="0" sz="2000">
                            <a:latin typeface="Cambria Math" panose="02040503050406030204" pitchFamily="18" charset="0"/>
                          </a:rPr>
                          <m:t>1</m:t>
                        </m:r>
                      </m:sup>
                    </m:sSup>
                  </m:oMath>
                </a14:m>
                <a:r>
                  <a:rPr lang="en-US" dirty="0" sz="2000"/>
                  <a:t xml:space="preserve"> (R = 7.3 m),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δ</m:t>
                    </m:r>
                    <m:r>
                      <m:rPr>
                        <m:sty m:val="p"/>
                      </m:rPr>
                      <a:rPr lang="en-US" i="0" sz="2000">
                        <a:latin typeface="Cambria Math" panose="02040503050406030204" pitchFamily="18" charset="0"/>
                      </a:rPr>
                      <m:t>=</m:t>
                    </m:r>
                    <m:sSup>
                      <m:e>
                        <m:r>
                          <a:rPr lang="en-US" i="1" sz="2000">
                            <a:latin typeface="Cambria Math" panose="02040503050406030204" pitchFamily="18" charset="0"/>
                          </a:rPr>
                          <m:t>18.9</m:t>
                        </m:r>
                      </m:e>
                      <m:sup>
                        <m:r>
                          <m:rPr>
                            <m:sty m:val="p"/>
                          </m:rPr>
                          <a:rPr lang="en-US" i="0" sz="2000">
                            <a:latin typeface="Cambria Math" panose="02040503050406030204" pitchFamily="18" charset="0"/>
                          </a:rPr>
                          <m:t>∘</m:t>
                        </m:r>
                      </m:sup>
                    </m:sSup>
                  </m:oMath>
                </a14:m>
              </a:p>
            </p:txBody>
          </p:sp>
        </mc:Choice>
        <mc:Fallback>
          <p:sp>
            <p:nvSpPr>
              <p:cNvPr id="3" name="Content Placeholder 2"/>
              <p:cNvSpPr>
                <a:spLocks noGrp="1"/>
              </p:cNvSpPr>
              <p:nvPr>
                <p:ph idx="1"/>
              </p:nvPr>
            </p:nvSpPr>
            <p:spPr>
              <a:xfrm>
                <a:off x="621792" y="1188720"/>
                <a:ext cx="6355080" cy="5303520"/>
              </a:xfrm>
            </p:spPr>
            <p:txBody>
              <a:bodyPr>
                <a:normAutofit/>
              </a:bodyPr>
              <a:lstStyle/>
              <a:p>
                <a:pPr/>
                <a:r>
                  <a:rPr lang="en-US" dirty="0" sz="2000"/>
                  <a:t xml:space="preserve">Geometric tracker (Coulter, CMU 1992): steer along the circular arc through a </a:t>
                </a:r>
                <a:r>
                  <a:rPr lang="en-US" dirty="0" sz="2000" b="1"/>
                  <a:t>goal point</a:t>
                </a:r>
                <a:r>
                  <a:rPr lang="en-US" dirty="0" sz="2000"/>
                  <a:t xml:space="preserve"> on the path, one </a:t>
                </a:r>
                <a:r>
                  <a:rPr lang="en-US" dirty="0" sz="2000" b="1"/>
                  <a:t>lookahead distance</a:t>
                </a:r>
                <a:r>
                  <a:rPr lang="en-US" dirty="0" sz="2000"/>
                  <a:t xml:space="preserve"> </a:t>
                </a:r>
                <a:r>
                  <a:rPr lang="en-US" dirty="0" sz="2000"/>
                  <a:t>L_d</a:t>
                </a:r>
                <a:r>
                  <a:rPr lang="en-US" dirty="0" sz="2000"/>
                  <a:t xml:space="preserve"> ahead</a:t>
                </a:r>
              </a:p>
              <a:p>
                <a:pPr/>
                <a:r>
                  <a:rPr lang="en-US" dirty="0" sz="2000"/>
                  <a:t xml:space="preserve">Reference point: </a:t>
                </a:r>
                <a:r>
                  <a:rPr lang="en-US" dirty="0" sz="2000" b="1"/>
                  <a:t>rear axle</a:t>
                </a:r>
                <a:r>
                  <a:rPr lang="en-US" dirty="0" sz="2000"/>
                  <a:t xml:space="preserve">; kinematic bicycle model with wheelbase </a:t>
                </a:r>
                <a:r>
                  <a:rPr lang="en-US" dirty="0" sz="2000"/>
                  <a:t>L</a:t>
                </a:r>
                <a:r>
                  <a:rPr lang="en-US" dirty="0" sz="2000"/>
                  <a:t xml:space="preserve"> (slide 28)</a:t>
                </a:r>
              </a:p>
              <a:p>
                <a:pPr/>
                <a:r>
                  <a:rPr lang="en-US" dirty="0" sz="2000"/>
                  <a:t>α</a:t>
                </a:r>
                <a:r>
                  <a:rPr lang="en-US" dirty="0" sz="2000"/>
                  <a:t>: angle between vehicle heading and the line to the goal point</a:t>
                </a:r>
              </a:p>
              <a:p>
                <a:pPr/>
                <a:r>
                  <a:rPr lang="en-US" dirty="0" sz="2000"/>
                  <a:t xml:space="preserve">The arc is tangent to the heading at the rear axle; the chord </a:t>
                </a:r>
                <a:r>
                  <a:rPr lang="en-US" dirty="0" sz="2000"/>
                  <a:t>L_d = 2R sin α</a:t>
                </a:r>
                <a:r>
                  <a:rPr lang="en-US" dirty="0" sz="2000"/>
                  <a:t>, so</a:t>
                </a:r>
              </a:p>
              <a:p>
                <a:pPr lvl="1" marL="457200" indent="0">
                  <a:buNone/>
                </a:pPr>
                <a:r>
                  <a:rPr lang="en-US" dirty="0" sz="2000"/>
                  <a:t>R = L_d / (2 sin α),   κ = 1/R = 2 sin α / L_d</a:t>
                </a:r>
              </a:p>
              <a:p>
                <a:pPr/>
                <a:r>
                  <a:rPr lang="en-US" dirty="0" sz="2000"/>
                  <a:t xml:space="preserve">Steering from </a:t>
                </a:r>
                <a:r>
                  <a:rPr lang="en-US" dirty="0" sz="2000"/>
                  <a:t>tan δ = L/R</a:t>
                </a:r>
                <a:r>
                  <a:rPr lang="en-US" dirty="0" sz="2000"/>
                  <a:t xml:space="preserve"> (slide 28):</a:t>
                </a:r>
              </a:p>
              <a:p>
                <a:pPr lvl="1" marL="457200" indent="0">
                  <a:buNone/>
                </a:pPr>
                <a:r>
                  <a:rPr lang="en-US" dirty="0" sz="2000"/>
                  <a:t>δ = arctan( 2 L sin α / L_d )</a:t>
                </a:r>
              </a:p>
              <a:p>
                <a:pPr/>
                <a:r>
                  <a:rPr lang="en-US" dirty="0" sz="2000"/>
                  <a:t xml:space="preserve">Example: </a:t>
                </a:r>
                <a:r>
                  <a:rPr lang="en-US" dirty="0" sz="2000"/>
                  <a:t>L = 2.5</a:t>
                </a:r>
                <a:r>
                  <a:rPr lang="en-US" dirty="0" sz="2000"/>
                  <a:t xml:space="preserve"> m, </a:t>
                </a:r>
                <a:r>
                  <a:rPr lang="en-US" dirty="0" sz="2000"/>
                  <a:t>L_d = 5</a:t>
                </a:r>
                <a:r>
                  <a:rPr lang="en-US" dirty="0" sz="2000"/>
                  <a:t xml:space="preserve"> m, </a:t>
                </a:r>
                <a:r>
                  <a:rPr lang="en-US" dirty="0" sz="2000"/>
                  <a:t>α = 20°</a:t>
                </a:r>
                <a:r>
                  <a:rPr lang="en-US" dirty="0" sz="2000"/>
                  <a:t xml:space="preserve"> ⇒ </a:t>
                </a:r>
                <a:r>
                  <a:rPr lang="en-US" dirty="0" sz="2000"/>
                  <a:t>κ = 0.137 m⁻¹</a:t>
                </a:r>
                <a:r>
                  <a:rPr lang="en-US" dirty="0" sz="2000"/>
                  <a:t xml:space="preserve"> (R = 7.3 m), </a:t>
                </a:r>
                <a:r>
                  <a:rPr lang="en-US" dirty="0" sz="2000"/>
                  <a:t>δ = 18.9°</a:t>
                </a:r>
              </a:p>
            </p:txBody>
          </p:sp>
        </mc:Fallback>
      </mc:AlternateContent>
      <p:pic>
        <p:nvPicPr>
          <p:cNvPr id="4" name="Picture 3" descr="Pure pursuit geometry: goal point, lookahead distance, arc radius"/>
          <p:cNvPicPr>
            <a:picLocks noChangeAspect="1"/>
          </p:cNvPicPr>
          <p:nvPr/>
        </p:nvPicPr>
        <p:blipFill>
          <a:blip r:embed="rId3"/>
          <a:stretch>
            <a:fillRect/>
          </a:stretch>
        </p:blipFill>
        <p:spPr>
          <a:xfrm>
            <a:off x="7086600" y="1371600"/>
            <a:ext cx="4846320" cy="3795311"/>
          </a:xfrm>
          <a:prstGeom prst="rect">
            <a:avLst/>
          </a:prstGeom>
        </p:spPr>
      </p:pic>
      <p:sp>
        <p:nvSpPr>
          <p:cNvPr id="5" name="TextBox"/>
          <p:cNvSpPr txBox="1"/>
          <p:nvPr/>
        </p:nvSpPr>
        <p:spPr>
          <a:xfrm>
            <a:off x="7086600" y="5074920"/>
            <a:ext cx="4846320" cy="868680"/>
          </a:xfrm>
          <a:prstGeom prst="rect">
            <a:avLst/>
          </a:prstGeom>
          <a:solidFill>
            <a:srgbClr val="F2F2F2"/>
          </a:solidFill>
        </p:spPr>
        <p:txBody>
          <a:bodyPr wrap="square" lIns="73152" tIns="73152" rIns="73152" bIns="73152" anchor="t"/>
          <a:lstStyle/>
          <a:p>
            <a:pPr marL="0" indent="0">
              <a:buNone/>
            </a:pPr>
            <a:r>
              <a:rPr lang="en-US" dirty="0" sz="1700" b="1"/>
              <a:t xml:space="preserve">Intuition: </a:t>
            </a:r>
            <a:r>
              <a:rPr lang="en-US" dirty="0" sz="1700"/>
              <a:t>like a driver steering toward a point a little way down the road</a:t>
            </a:r>
          </a:p>
        </p:txBody>
      </p:sp>
      <p:sp>
        <p:nvSpPr>
          <p:cNvPr id="6"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Pure Pursuit: Lookahead Distance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1792" y="1188720"/>
                <a:ext cx="6355080" cy="5349240"/>
              </a:xfrm>
            </p:spPr>
            <p:txBody>
              <a:bodyPr>
                <a:normAutofit/>
              </a:bodyPr>
              <a:lstStyle/>
              <a:p>
                <a:pPr/>
                <a:r>
                  <a:rPr lang="en-US" dirty="0" sz="2000"/>
                  <a:t xml:space="preserve">Goal point in the vehicle frame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d>
                      <m:dPr>
                        <m:begChr m:val="("/>
                        <m:endChr m:val=")"/>
                        <m:sepChr m:val=""/>
                        <m:grow/>
                      </m:dPr>
                      <m:e>
                        <m:sSub>
                          <m:e>
                            <m:r>
                              <a:rPr lang="en-US" i="1" sz="2000">
                                <a:latin typeface="Cambria Math" panose="02040503050406030204" pitchFamily="18" charset="0"/>
                              </a:rPr>
                              <m:t>x</m:t>
                            </m:r>
                          </m:e>
                          <m:sub>
                            <m:r>
                              <a:rPr lang="en-US" i="1" sz="2000">
                                <a:latin typeface="Cambria Math" panose="02040503050406030204" pitchFamily="18" charset="0"/>
                              </a:rPr>
                              <m:t>g</m:t>
                            </m:r>
                          </m:sub>
                        </m:sSub>
                        <m:r>
                          <m:rPr>
                            <m:sty m:val="p"/>
                          </m:rPr>
                          <a:rPr lang="en-US" i="0" sz="2000">
                            <a:latin typeface="Cambria Math" panose="02040503050406030204" pitchFamily="18" charset="0"/>
                          </a:rPr>
                          <m:t>,</m:t>
                        </m:r>
                        <m:sSub>
                          <m:e>
                            <m:r>
                              <a:rPr lang="en-US" i="1" sz="2000">
                                <a:latin typeface="Cambria Math" panose="02040503050406030204" pitchFamily="18" charset="0"/>
                              </a:rPr>
                              <m:t>y</m:t>
                            </m:r>
                          </m:e>
                          <m:sub>
                            <m:r>
                              <a:rPr lang="en-US" i="1" sz="2000">
                                <a:latin typeface="Cambria Math" panose="02040503050406030204" pitchFamily="18" charset="0"/>
                              </a:rPr>
                              <m:t>g</m:t>
                            </m:r>
                          </m:sub>
                        </m:sSub>
                      </m:e>
                    </m:d>
                  </m:oMath>
                </a14:m>
                <a:r>
                  <a:rPr lang="en-US" dirty="0" sz="2000"/>
                  <a:t xml:space="preserv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m:rPr>
                        <m:sty m:val="p"/>
                      </m:rPr>
                      <a:rPr lang="en-US" i="0" sz="2000">
                        <a:latin typeface="Cambria Math" panose="02040503050406030204" pitchFamily="18" charset="0"/>
                      </a:rPr>
                      <m:t>sin</m:t>
                    </m:r>
                    <m:r>
                      <a:rPr lang="en-US" i="1" sz="2000">
                        <a:latin typeface="Cambria Math" panose="02040503050406030204" pitchFamily="18" charset="0"/>
                      </a:rPr>
                      <m:t>α</m:t>
                    </m:r>
                    <m:r>
                      <m:rPr>
                        <m:sty m:val="p"/>
                      </m:rPr>
                      <a:rPr lang="en-US" i="0" sz="2000">
                        <a:latin typeface="Cambria Math" panose="02040503050406030204" pitchFamily="18" charset="0"/>
                      </a:rPr>
                      <m:t>=</m:t>
                    </m:r>
                    <m:sSub>
                      <m:e>
                        <m:r>
                          <a:rPr lang="en-US" i="1" sz="2000">
                            <a:latin typeface="Cambria Math" panose="02040503050406030204" pitchFamily="18" charset="0"/>
                          </a:rPr>
                          <m:t>y</m:t>
                        </m:r>
                      </m:e>
                      <m:sub>
                        <m:r>
                          <a:rPr lang="en-US" i="1" sz="2000">
                            <a:latin typeface="Cambria Math" panose="02040503050406030204" pitchFamily="18" charset="0"/>
                          </a:rPr>
                          <m:t>g</m:t>
                        </m:r>
                      </m:sub>
                    </m:sSub>
                    <m:r>
                      <m:rPr>
                        <m:sty m:val="p"/>
                      </m:rPr>
                      <a:rPr lang="en-US" i="0" sz="2000">
                        <a:latin typeface="Cambria Math" panose="02040503050406030204" pitchFamily="18" charset="0"/>
                      </a:rPr>
                      <m:t>/</m:t>
                    </m:r>
                    <m:sSub>
                      <m:e>
                        <m:r>
                          <a:rPr lang="en-US" i="1" sz="2000">
                            <a:latin typeface="Cambria Math" panose="02040503050406030204" pitchFamily="18" charset="0"/>
                          </a:rPr>
                          <m:t>L</m:t>
                        </m:r>
                      </m:e>
                      <m:sub>
                        <m:r>
                          <a:rPr lang="en-US" i="1" sz="2000">
                            <a:latin typeface="Cambria Math" panose="02040503050406030204" pitchFamily="18" charset="0"/>
                          </a:rPr>
                          <m:t>d</m:t>
                        </m:r>
                      </m:sub>
                    </m:sSub>
                  </m:oMath>
                </a14:m>
                <a:r>
                  <a:rPr lang="en-US" dirty="0" sz="2000"/>
                  <a:t xml:space="preserve"> ⇒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κ</m:t>
                    </m:r>
                    <m:r>
                      <m:rPr>
                        <m:sty m:val="p"/>
                      </m:rPr>
                      <a:rPr lang="en-US" i="0" sz="2000">
                        <a:latin typeface="Cambria Math" panose="02040503050406030204" pitchFamily="18" charset="0"/>
                      </a:rPr>
                      <m:t>=</m:t>
                    </m:r>
                    <m:f>
                      <m:fPr>
                        <m:type m:val="bar"/>
                      </m:fPr>
                      <m:num>
                        <m:r>
                          <a:rPr lang="en-US" i="1" sz="2000">
                            <a:latin typeface="Cambria Math" panose="02040503050406030204" pitchFamily="18" charset="0"/>
                          </a:rPr>
                          <m:t>2</m:t>
                        </m:r>
                        <m:sSub>
                          <m:e>
                            <m:r>
                              <a:rPr lang="en-US" i="1" sz="2000">
                                <a:latin typeface="Cambria Math" panose="02040503050406030204" pitchFamily="18" charset="0"/>
                              </a:rPr>
                              <m:t>y</m:t>
                            </m:r>
                          </m:e>
                          <m:sub>
                            <m:r>
                              <a:rPr lang="en-US" i="1" sz="2000">
                                <a:latin typeface="Cambria Math" panose="02040503050406030204" pitchFamily="18" charset="0"/>
                              </a:rPr>
                              <m:t>g</m:t>
                            </m:r>
                          </m:sub>
                        </m:sSub>
                      </m:num>
                      <m:den>
                        <m:sSubSup>
                          <m:e>
                            <m:r>
                              <a:rPr lang="en-US" i="1" sz="2000">
                                <a:latin typeface="Cambria Math" panose="02040503050406030204" pitchFamily="18" charset="0"/>
                              </a:rPr>
                              <m:t>L</m:t>
                            </m:r>
                          </m:e>
                          <m:sub>
                            <m:r>
                              <a:rPr lang="en-US" i="1" sz="2000">
                                <a:latin typeface="Cambria Math" panose="02040503050406030204" pitchFamily="18" charset="0"/>
                              </a:rPr>
                              <m:t>d</m:t>
                            </m:r>
                          </m:sub>
                          <m:sup>
                            <m:r>
                              <a:rPr lang="en-US" i="1" sz="2000">
                                <a:latin typeface="Cambria Math" panose="02040503050406030204" pitchFamily="18" charset="0"/>
                              </a:rPr>
                              <m:t>2</m:t>
                            </m:r>
                          </m:sup>
                        </m:sSubSup>
                      </m:den>
                    </m:f>
                  </m:oMath>
                </a14:m>
              </a:p>
              <a:p>
                <a:pPr lvl="1"/>
                <a:r>
                  <a:rPr lang="en-US" dirty="0" sz="1800"/>
                  <a:t xml:space="preserve">Proportional control of the goal point’s lateral offset, gain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2</m:t>
                    </m:r>
                    <m:r>
                      <m:rPr>
                        <m:sty m:val="p"/>
                      </m:rPr>
                      <a:rPr lang="en-US" i="0" sz="1800">
                        <a:latin typeface="Cambria Math" panose="02040503050406030204" pitchFamily="18" charset="0"/>
                      </a:rPr>
                      <m:t>/</m:t>
                    </m:r>
                    <m:sSubSup>
                      <m:e>
                        <m:r>
                          <a:rPr lang="en-US" i="1" sz="1800">
                            <a:latin typeface="Cambria Math" panose="02040503050406030204" pitchFamily="18" charset="0"/>
                          </a:rPr>
                          <m:t>L</m:t>
                        </m:r>
                      </m:e>
                      <m:sub>
                        <m:r>
                          <a:rPr lang="en-US" i="1" sz="1800">
                            <a:latin typeface="Cambria Math" panose="02040503050406030204" pitchFamily="18" charset="0"/>
                          </a:rPr>
                          <m:t>d</m:t>
                        </m:r>
                      </m:sub>
                      <m:sup>
                        <m:r>
                          <a:rPr lang="en-US" i="1" sz="1800">
                            <a:latin typeface="Cambria Math" panose="02040503050406030204" pitchFamily="18" charset="0"/>
                          </a:rPr>
                          <m:t>2</m:t>
                        </m:r>
                      </m:sup>
                    </m:sSubSup>
                  </m:oMath>
                </a14:m>
              </a:p>
              <a:p>
                <a:pPr/>
                <a:r>
                  <a:rPr lang="en-US" dirty="0" sz="2000" b="1"/>
                  <a:t xml:space="preserve">Lookahead </a:t>
                </a:r>
                <a:r>
                  <a:rPr lang="en-US" dirty="0" sz="2000"/>
                  <a:t xml:space="preserve">grows with speed: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L</m:t>
                        </m:r>
                      </m:e>
                      <m:sub>
                        <m:r>
                          <a:rPr lang="en-US" i="1" sz="2000">
                            <a:latin typeface="Cambria Math" panose="02040503050406030204" pitchFamily="18" charset="0"/>
                          </a:rPr>
                          <m:t>d</m:t>
                        </m:r>
                      </m:sub>
                    </m:sSub>
                    <m:r>
                      <m:rPr>
                        <m:sty m:val="p"/>
                      </m:rPr>
                      <a:rPr lang="en-US" i="0" sz="2000">
                        <a:latin typeface="Cambria Math" panose="02040503050406030204" pitchFamily="18" charset="0"/>
                      </a:rPr>
                      <m:t>=</m:t>
                    </m:r>
                    <m:sSub>
                      <m:e>
                        <m:r>
                          <a:rPr lang="en-US" i="1" sz="2000">
                            <a:latin typeface="Cambria Math" panose="02040503050406030204" pitchFamily="18" charset="0"/>
                          </a:rPr>
                          <m:t>k</m:t>
                        </m:r>
                      </m:e>
                      <m:sub>
                        <m:r>
                          <a:rPr lang="en-US" i="1" sz="2000">
                            <a:latin typeface="Cambria Math" panose="02040503050406030204" pitchFamily="18" charset="0"/>
                          </a:rPr>
                          <m:t>v</m:t>
                        </m:r>
                      </m:sub>
                    </m:sSub>
                    <m:r>
                      <a:rPr lang="en-US" i="1" sz="2000">
                        <a:latin typeface="Cambria Math" panose="02040503050406030204" pitchFamily="18" charset="0"/>
                      </a:rPr>
                      <m:t> </m:t>
                    </m:r>
                    <m:r>
                      <a:rPr lang="en-US" i="1" sz="2000">
                        <a:latin typeface="Cambria Math" panose="02040503050406030204" pitchFamily="18" charset="0"/>
                      </a:rPr>
                      <m:t>v</m:t>
                    </m:r>
                    <m:r>
                      <m:rPr>
                        <m:sty m:val="p"/>
                      </m:rPr>
                      <a:rPr lang="en-US" i="0" sz="2000">
                        <a:latin typeface="Cambria Math" panose="02040503050406030204" pitchFamily="18" charset="0"/>
                      </a:rPr>
                      <m:t>+</m:t>
                    </m:r>
                    <m:sSub>
                      <m:e>
                        <m:r>
                          <a:rPr lang="en-US" i="1" sz="2000">
                            <a:latin typeface="Cambria Math" panose="02040503050406030204" pitchFamily="18" charset="0"/>
                          </a:rPr>
                          <m:t>L</m:t>
                        </m:r>
                      </m:e>
                      <m:sub>
                        <m:r>
                          <a:rPr lang="en-US" i="1" sz="2000">
                            <a:latin typeface="Cambria Math" panose="02040503050406030204" pitchFamily="18" charset="0"/>
                          </a:rPr>
                          <m:t>0</m:t>
                        </m:r>
                      </m:sub>
                    </m:sSub>
                  </m:oMath>
                </a14:m>
              </a:p>
              <a:p>
                <a:pPr lvl="1"/>
                <a:r>
                  <a:rPr lang="en-US" dirty="0" sz="1800"/>
                  <a:t xml:space="preserve">Small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1800">
                            <a:latin typeface="Cambria Math" panose="02040503050406030204" pitchFamily="18" charset="0"/>
                          </a:rPr>
                          <m:t>L</m:t>
                        </m:r>
                      </m:e>
                      <m:sub>
                        <m:r>
                          <a:rPr lang="en-US" i="1" sz="1800">
                            <a:latin typeface="Cambria Math" panose="02040503050406030204" pitchFamily="18" charset="0"/>
                          </a:rPr>
                          <m:t>d</m:t>
                        </m:r>
                      </m:sub>
                    </m:sSub>
                  </m:oMath>
                </a14:m>
                <a:r>
                  <a:rPr lang="en-US" dirty="0" sz="1800"/>
                  <a:t>: tight tracking, but oscillation and noise sensitivity</a:t>
                </a:r>
              </a:p>
              <a:p>
                <a:pPr lvl="1"/>
                <a:r>
                  <a:rPr lang="en-US" dirty="0" sz="1800"/>
                  <a:t xml:space="preserve">Large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1800">
                            <a:latin typeface="Cambria Math" panose="02040503050406030204" pitchFamily="18" charset="0"/>
                          </a:rPr>
                          <m:t>L</m:t>
                        </m:r>
                      </m:e>
                      <m:sub>
                        <m:r>
                          <a:rPr lang="en-US" i="1" sz="1800">
                            <a:latin typeface="Cambria Math" panose="02040503050406030204" pitchFamily="18" charset="0"/>
                          </a:rPr>
                          <m:t>d</m:t>
                        </m:r>
                      </m:sub>
                    </m:sSub>
                  </m:oMath>
                </a14:m>
                <a:r>
                  <a:rPr lang="en-US" dirty="0" sz="1800"/>
                  <a:t xml:space="preserve">: smooth and stable, but cuts corners: error ≈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Sup>
                      <m:e>
                        <m:r>
                          <a:rPr lang="en-US" i="1" sz="1800">
                            <a:latin typeface="Cambria Math" panose="02040503050406030204" pitchFamily="18" charset="0"/>
                          </a:rPr>
                          <m:t>L</m:t>
                        </m:r>
                      </m:e>
                      <m:sub>
                        <m:r>
                          <a:rPr lang="en-US" i="1" sz="1800">
                            <a:latin typeface="Cambria Math" panose="02040503050406030204" pitchFamily="18" charset="0"/>
                          </a:rPr>
                          <m:t>d</m:t>
                        </m:r>
                      </m:sub>
                      <m:sup>
                        <m:r>
                          <a:rPr lang="en-US" i="1" sz="1800">
                            <a:latin typeface="Cambria Math" panose="02040503050406030204" pitchFamily="18" charset="0"/>
                          </a:rPr>
                          <m:t>2</m:t>
                        </m:r>
                      </m:sup>
                    </m:sSubSup>
                    <m:r>
                      <m:rPr>
                        <m:sty m:val="p"/>
                      </m:rPr>
                      <a:rPr lang="en-US" i="0" sz="1800">
                        <a:latin typeface="Cambria Math" panose="02040503050406030204" pitchFamily="18" charset="0"/>
                      </a:rPr>
                      <m:t>/</m:t>
                    </m:r>
                    <m:d>
                      <m:dPr>
                        <m:begChr m:val="("/>
                        <m:endChr m:val=")"/>
                        <m:sepChr m:val=""/>
                        <m:grow/>
                      </m:dPr>
                      <m:e>
                        <m:r>
                          <a:rPr lang="en-US" i="1" sz="1800">
                            <a:latin typeface="Cambria Math" panose="02040503050406030204" pitchFamily="18" charset="0"/>
                          </a:rPr>
                          <m:t>8</m:t>
                        </m:r>
                        <m:sSub>
                          <m:e>
                            <m:r>
                              <a:rPr lang="en-US" i="1" sz="1800">
                                <a:latin typeface="Cambria Math" panose="02040503050406030204" pitchFamily="18" charset="0"/>
                              </a:rPr>
                              <m:t>R</m:t>
                            </m:r>
                          </m:e>
                          <m:sub>
                            <m:r>
                              <a:rPr lang="en-US" i="1" sz="1800">
                                <a:latin typeface="Cambria Math" panose="02040503050406030204" pitchFamily="18" charset="0"/>
                              </a:rPr>
                              <m:t>p</m:t>
                            </m:r>
                            <m:r>
                              <a:rPr lang="en-US" i="1" sz="1800">
                                <a:latin typeface="Cambria Math" panose="02040503050406030204" pitchFamily="18" charset="0"/>
                              </a:rPr>
                              <m:t>a</m:t>
                            </m:r>
                            <m:r>
                              <a:rPr lang="en-US" i="1" sz="1800">
                                <a:latin typeface="Cambria Math" panose="02040503050406030204" pitchFamily="18" charset="0"/>
                              </a:rPr>
                              <m:t>t</m:t>
                            </m:r>
                            <m:r>
                              <a:rPr lang="en-US" i="1" sz="1800">
                                <a:latin typeface="Cambria Math" panose="02040503050406030204" pitchFamily="18" charset="0"/>
                              </a:rPr>
                              <m:t>h</m:t>
                            </m:r>
                          </m:sub>
                        </m:sSub>
                      </m:e>
                    </m:d>
                  </m:oMath>
                </a14:m>
              </a:p>
              <a:p>
                <a:pPr/>
                <a:r>
                  <a:rPr lang="en-US" dirty="0" sz="2000" b="1"/>
                  <a:t xml:space="preserve">Each cycle: </a:t>
                </a:r>
                <a:r>
                  <a:rPr lang="en-US" dirty="0" sz="2000"/>
                  <a:t xml:space="preserve">(1) path → vehicle frame; (2) goal point = first path point ≥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sSub>
                      <m:e>
                        <m:r>
                          <a:rPr lang="en-US" i="1" sz="2000">
                            <a:latin typeface="Cambria Math" panose="02040503050406030204" pitchFamily="18" charset="0"/>
                          </a:rPr>
                          <m:t>L</m:t>
                        </m:r>
                      </m:e>
                      <m:sub>
                        <m:r>
                          <a:rPr lang="en-US" i="1" sz="2000">
                            <a:latin typeface="Cambria Math" panose="02040503050406030204" pitchFamily="18" charset="0"/>
                          </a:rPr>
                          <m:t>d</m:t>
                        </m:r>
                      </m:sub>
                    </m:sSub>
                  </m:oMath>
                </a14:m>
                <a:r>
                  <a:rPr lang="en-US" dirty="0" sz="2000"/>
                  <a:t xml:space="preserve"> away; (3)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α</m:t>
                    </m:r>
                    <m:r>
                      <m:rPr>
                        <m:sty m:val="p"/>
                      </m:rPr>
                      <a:rPr lang="en-US" i="0" sz="2000">
                        <a:latin typeface="Cambria Math" panose="02040503050406030204" pitchFamily="18" charset="0"/>
                      </a:rPr>
                      <m:t>=</m:t>
                    </m:r>
                    <m:r>
                      <m:rPr>
                        <m:sty m:val="p"/>
                      </m:rPr>
                      <a:rPr lang="en-US" i="0" sz="2000">
                        <a:latin typeface="Cambria Math" panose="02040503050406030204" pitchFamily="18" charset="0"/>
                      </a:rPr>
                      <m:t>a</m:t>
                    </m:r>
                    <m:r>
                      <m:rPr>
                        <m:sty m:val="p"/>
                      </m:rPr>
                      <a:rPr lang="en-US" i="0" sz="2000">
                        <a:latin typeface="Cambria Math" panose="02040503050406030204" pitchFamily="18" charset="0"/>
                      </a:rPr>
                      <m:t>t</m:t>
                    </m:r>
                    <m:r>
                      <m:rPr>
                        <m:sty m:val="p"/>
                      </m:rPr>
                      <a:rPr lang="en-US" i="0" sz="2000">
                        <a:latin typeface="Cambria Math" panose="02040503050406030204" pitchFamily="18" charset="0"/>
                      </a:rPr>
                      <m:t>a</m:t>
                    </m:r>
                    <m:r>
                      <m:rPr>
                        <m:sty m:val="p"/>
                      </m:rPr>
                      <a:rPr lang="en-US" i="0" sz="2000">
                        <a:latin typeface="Cambria Math" panose="02040503050406030204" pitchFamily="18" charset="0"/>
                      </a:rPr>
                      <m:t>n</m:t>
                    </m:r>
                    <m:r>
                      <m:rPr>
                        <m:sty m:val="p"/>
                      </m:rPr>
                      <a:rPr lang="en-US" i="0" sz="2000">
                        <a:latin typeface="Cambria Math" panose="02040503050406030204" pitchFamily="18" charset="0"/>
                      </a:rPr>
                      <m:t>2</m:t>
                    </m:r>
                    <m:d>
                      <m:dPr>
                        <m:begChr m:val="("/>
                        <m:endChr m:val=")"/>
                        <m:sepChr m:val=""/>
                        <m:grow/>
                      </m:dPr>
                      <m:e>
                        <m:sSub>
                          <m:e>
                            <m:r>
                              <a:rPr lang="en-US" i="1" sz="2000">
                                <a:latin typeface="Cambria Math" panose="02040503050406030204" pitchFamily="18" charset="0"/>
                              </a:rPr>
                              <m:t>y</m:t>
                            </m:r>
                          </m:e>
                          <m:sub>
                            <m:r>
                              <a:rPr lang="en-US" i="1" sz="2000">
                                <a:latin typeface="Cambria Math" panose="02040503050406030204" pitchFamily="18" charset="0"/>
                              </a:rPr>
                              <m:t>g</m:t>
                            </m:r>
                          </m:sub>
                        </m:sSub>
                        <m:r>
                          <m:rPr>
                            <m:sty m:val="p"/>
                          </m:rPr>
                          <a:rPr lang="en-US" i="0" sz="2000">
                            <a:latin typeface="Cambria Math" panose="02040503050406030204" pitchFamily="18" charset="0"/>
                          </a:rPr>
                          <m:t>,</m:t>
                        </m:r>
                        <m:sSub>
                          <m:e>
                            <m:r>
                              <a:rPr lang="en-US" i="1" sz="2000">
                                <a:latin typeface="Cambria Math" panose="02040503050406030204" pitchFamily="18" charset="0"/>
                              </a:rPr>
                              <m:t>x</m:t>
                            </m:r>
                          </m:e>
                          <m:sub>
                            <m:r>
                              <a:rPr lang="en-US" i="1" sz="2000">
                                <a:latin typeface="Cambria Math" panose="02040503050406030204" pitchFamily="18" charset="0"/>
                              </a:rPr>
                              <m:t>g</m:t>
                            </m:r>
                          </m:sub>
                        </m:sSub>
                      </m:e>
                    </m:d>
                  </m:oMath>
                </a14:m>
                <a:r>
                  <a:rPr lang="en-US" dirty="0" sz="2000"/>
                  <a:t xml:space="preserv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δ</m:t>
                    </m:r>
                    <m:r>
                      <m:rPr>
                        <m:sty m:val="p"/>
                      </m:rPr>
                      <a:rPr lang="en-US" i="0" sz="2000">
                        <a:latin typeface="Cambria Math" panose="02040503050406030204" pitchFamily="18" charset="0"/>
                      </a:rPr>
                      <m:t>=</m:t>
                    </m:r>
                    <m:r>
                      <m:rPr>
                        <m:sty m:val="p"/>
                      </m:rPr>
                      <a:rPr lang="en-US" i="0" sz="2000">
                        <a:latin typeface="Cambria Math" panose="02040503050406030204" pitchFamily="18" charset="0"/>
                      </a:rPr>
                      <m:t>a</m:t>
                    </m:r>
                    <m:r>
                      <m:rPr>
                        <m:sty m:val="p"/>
                      </m:rPr>
                      <a:rPr lang="en-US" i="0" sz="2000">
                        <a:latin typeface="Cambria Math" panose="02040503050406030204" pitchFamily="18" charset="0"/>
                      </a:rPr>
                      <m:t>t</m:t>
                    </m:r>
                    <m:r>
                      <m:rPr>
                        <m:sty m:val="p"/>
                      </m:rPr>
                      <a:rPr lang="en-US" i="0" sz="2000">
                        <a:latin typeface="Cambria Math" panose="02040503050406030204" pitchFamily="18" charset="0"/>
                      </a:rPr>
                      <m:t>a</m:t>
                    </m:r>
                    <m:r>
                      <m:rPr>
                        <m:sty m:val="p"/>
                      </m:rPr>
                      <a:rPr lang="en-US" i="0" sz="2000">
                        <a:latin typeface="Cambria Math" panose="02040503050406030204" pitchFamily="18" charset="0"/>
                      </a:rPr>
                      <m:t>n</m:t>
                    </m:r>
                    <m:r>
                      <m:rPr>
                        <m:sty m:val="p"/>
                      </m:rPr>
                      <a:rPr lang="en-US" i="0" sz="2000">
                        <a:latin typeface="Cambria Math" panose="02040503050406030204" pitchFamily="18" charset="0"/>
                      </a:rPr>
                      <m:t>2</m:t>
                    </m:r>
                    <m:d>
                      <m:dPr>
                        <m:begChr m:val="("/>
                        <m:endChr m:val=")"/>
                        <m:sepChr m:val=""/>
                        <m:grow/>
                      </m:dPr>
                      <m:e>
                        <m:r>
                          <a:rPr lang="en-US" i="1" sz="2000">
                            <a:latin typeface="Cambria Math" panose="02040503050406030204" pitchFamily="18" charset="0"/>
                          </a:rPr>
                          <m:t>2</m:t>
                        </m:r>
                        <m:r>
                          <a:rPr lang="en-US" i="1" sz="2000">
                            <a:latin typeface="Cambria Math" panose="02040503050406030204" pitchFamily="18" charset="0"/>
                          </a:rPr>
                          <m:t>L</m:t>
                        </m:r>
                        <m:r>
                          <m:rPr>
                            <m:sty m:val="p"/>
                          </m:rPr>
                          <a:rPr lang="en-US" i="0" sz="2000">
                            <a:latin typeface="Cambria Math" panose="02040503050406030204" pitchFamily="18" charset="0"/>
                          </a:rPr>
                          <m:t>sin</m:t>
                        </m:r>
                        <m:r>
                          <a:rPr lang="en-US" i="1" sz="2000">
                            <a:latin typeface="Cambria Math" panose="02040503050406030204" pitchFamily="18" charset="0"/>
                          </a:rPr>
                          <m:t>α</m:t>
                        </m:r>
                        <m:r>
                          <m:rPr>
                            <m:sty m:val="p"/>
                          </m:rPr>
                          <a:rPr lang="en-US" i="0" sz="2000">
                            <a:latin typeface="Cambria Math" panose="02040503050406030204" pitchFamily="18" charset="0"/>
                          </a:rPr>
                          <m:t>,</m:t>
                        </m:r>
                        <m:sSub>
                          <m:e>
                            <m:r>
                              <a:rPr lang="en-US" i="1" sz="2000">
                                <a:latin typeface="Cambria Math" panose="02040503050406030204" pitchFamily="18" charset="0"/>
                              </a:rPr>
                              <m:t>L</m:t>
                            </m:r>
                          </m:e>
                          <m:sub>
                            <m:r>
                              <a:rPr lang="en-US" i="1" sz="2000">
                                <a:latin typeface="Cambria Math" panose="02040503050406030204" pitchFamily="18" charset="0"/>
                              </a:rPr>
                              <m:t>d</m:t>
                            </m:r>
                          </m:sub>
                        </m:sSub>
                      </m:e>
                    </m:d>
                  </m:oMath>
                </a14:m>
                <a:r>
                  <a:rPr lang="en-US" dirty="0" sz="2000"/>
                  <a:t>; (4) clip δ to the steering limit</a:t>
                </a:r>
              </a:p>
              <a:p>
                <a:pPr/>
                <a:r>
                  <a:rPr lang="en-US" dirty="0" sz="2000"/>
                  <a:t>No tire/dynamics model: good at low–medium speed. Autoware offers pure pursuit as an alternative lateral controller (default: MPC)</a:t>
                </a:r>
              </a:p>
            </p:txBody>
          </p:sp>
        </mc:Choice>
        <mc:Fallback>
          <p:sp>
            <p:nvSpPr>
              <p:cNvPr id="3" name="Content Placeholder 2"/>
              <p:cNvSpPr>
                <a:spLocks noGrp="1"/>
              </p:cNvSpPr>
              <p:nvPr>
                <p:ph idx="1"/>
              </p:nvPr>
            </p:nvSpPr>
            <p:spPr>
              <a:xfrm>
                <a:off x="621792" y="1188720"/>
                <a:ext cx="6355080" cy="5349240"/>
              </a:xfrm>
            </p:spPr>
            <p:txBody>
              <a:bodyPr>
                <a:normAutofit/>
              </a:bodyPr>
              <a:lstStyle/>
              <a:p>
                <a:pPr/>
                <a:r>
                  <a:rPr lang="en-US" dirty="0" sz="2000"/>
                  <a:t xml:space="preserve">Goal point in the vehicle frame </a:t>
                </a:r>
                <a:r>
                  <a:rPr lang="en-US" dirty="0" sz="2000"/>
                  <a:t>(x_g, y_g)</a:t>
                </a:r>
                <a:r>
                  <a:rPr lang="en-US" dirty="0" sz="2000"/>
                  <a:t xml:space="preserve">: </a:t>
                </a:r>
                <a:r>
                  <a:rPr lang="en-US" dirty="0" sz="2000"/>
                  <a:t>sin α = y_g / L_d</a:t>
                </a:r>
                <a:r>
                  <a:rPr lang="en-US" dirty="0" sz="2000"/>
                  <a:t xml:space="preserve"> ⇒ </a:t>
                </a:r>
                <a:r>
                  <a:rPr lang="en-US" dirty="0" sz="2000"/>
                  <a:t>κ = 2 y_g / L_d²</a:t>
                </a:r>
              </a:p>
              <a:p>
                <a:pPr lvl="1"/>
                <a:r>
                  <a:rPr lang="en-US" dirty="0" sz="1800"/>
                  <a:t xml:space="preserve">Proportional control of the goal point’s lateral offset, gain </a:t>
                </a:r>
                <a:r>
                  <a:rPr lang="en-US" dirty="0" sz="1800"/>
                  <a:t>2 / L_d²</a:t>
                </a:r>
              </a:p>
              <a:p>
                <a:pPr/>
                <a:r>
                  <a:rPr lang="en-US" dirty="0" sz="2000" b="1"/>
                  <a:t xml:space="preserve">Lookahead </a:t>
                </a:r>
                <a:r>
                  <a:rPr lang="en-US" dirty="0" sz="2000"/>
                  <a:t xml:space="preserve">grows with speed: </a:t>
                </a:r>
                <a:r>
                  <a:rPr lang="en-US" dirty="0" sz="2000"/>
                  <a:t>L_d = k_v v + L_0</a:t>
                </a:r>
              </a:p>
              <a:p>
                <a:pPr lvl="1"/>
                <a:r>
                  <a:rPr lang="en-US" dirty="0" sz="1800"/>
                  <a:t xml:space="preserve">Small </a:t>
                </a:r>
                <a:r>
                  <a:rPr lang="en-US" dirty="0" sz="1800"/>
                  <a:t>L_d</a:t>
                </a:r>
                <a:r>
                  <a:rPr lang="en-US" dirty="0" sz="1800"/>
                  <a:t>: tight tracking, but oscillation and noise sensitivity</a:t>
                </a:r>
              </a:p>
              <a:p>
                <a:pPr lvl="1"/>
                <a:r>
                  <a:rPr lang="en-US" dirty="0" sz="1800"/>
                  <a:t xml:space="preserve">Large </a:t>
                </a:r>
                <a:r>
                  <a:rPr lang="en-US" dirty="0" sz="1800"/>
                  <a:t>L_d</a:t>
                </a:r>
                <a:r>
                  <a:rPr lang="en-US" dirty="0" sz="1800"/>
                  <a:t xml:space="preserve">: smooth and stable, but cuts corners: error ≈ </a:t>
                </a:r>
                <a:r>
                  <a:rPr lang="en-US" dirty="0" sz="1800"/>
                  <a:t>L_d² / (8 R_path)</a:t>
                </a:r>
              </a:p>
              <a:p>
                <a:pPr/>
                <a:r>
                  <a:rPr lang="en-US" dirty="0" sz="2000" b="1"/>
                  <a:t xml:space="preserve">Each cycle: </a:t>
                </a:r>
                <a:r>
                  <a:rPr lang="en-US" dirty="0" sz="2000"/>
                  <a:t xml:space="preserve">(1) path → vehicle frame; (2) goal point = first path point ≥ </a:t>
                </a:r>
                <a:r>
                  <a:rPr lang="en-US" dirty="0" sz="2000"/>
                  <a:t>L_d</a:t>
                </a:r>
                <a:r>
                  <a:rPr lang="en-US" dirty="0" sz="2000"/>
                  <a:t xml:space="preserve"> away; (3) </a:t>
                </a:r>
                <a:r>
                  <a:rPr lang="en-US" dirty="0" sz="2000"/>
                  <a:t>α = atan2(y_g, x_g)</a:t>
                </a:r>
                <a:r>
                  <a:rPr lang="en-US" dirty="0" sz="2000"/>
                  <a:t xml:space="preserve">, </a:t>
                </a:r>
                <a:r>
                  <a:rPr lang="en-US" dirty="0" sz="2000"/>
                  <a:t>δ = atan2(2 L sin α, L_d)</a:t>
                </a:r>
                <a:r>
                  <a:rPr lang="en-US" dirty="0" sz="2000"/>
                  <a:t>; (4) clip δ to the steering limit</a:t>
                </a:r>
              </a:p>
              <a:p>
                <a:pPr/>
                <a:r>
                  <a:rPr lang="en-US" dirty="0" sz="2000"/>
                  <a:t>No tire/dynamics model: good at low–medium speed. Autoware offers pure pursuit as an alternative lateral controller (default: MPC)</a:t>
                </a:r>
              </a:p>
            </p:txBody>
          </p:sp>
        </mc:Fallback>
      </mc:AlternateContent>
      <p:pic>
        <p:nvPicPr>
          <p:cNvPr id="4" name="Picture 3" descr="Cross-track error of pure pursuit in a corner for three lookahead distances"/>
          <p:cNvPicPr>
            <a:picLocks noChangeAspect="1"/>
          </p:cNvPicPr>
          <p:nvPr/>
        </p:nvPicPr>
        <p:blipFill>
          <a:blip r:embed="rId3"/>
          <a:stretch>
            <a:fillRect/>
          </a:stretch>
        </p:blipFill>
        <p:spPr>
          <a:xfrm>
            <a:off x="7040880" y="1325880"/>
            <a:ext cx="4892040" cy="3471249"/>
          </a:xfrm>
          <a:prstGeom prst="rect">
            <a:avLst/>
          </a:prstGeom>
        </p:spPr>
      </p:pic>
      <p:sp>
        <p:nvSpPr>
          <p:cNvPr id="5" name="TextBox"/>
          <p:cNvSpPr txBox="1"/>
          <p:nvPr/>
        </p:nvSpPr>
        <p:spPr>
          <a:xfrm>
            <a:off x="7040880" y="5166360"/>
            <a:ext cx="4892040" cy="914400"/>
          </a:xfrm>
          <a:prstGeom prst="rect">
            <a:avLst/>
          </a:prstGeom>
          <a:solidFill>
            <a:srgbClr val="F2F2F2"/>
          </a:solidFill>
        </p:spPr>
        <p:txBody>
          <a:bodyPr wrap="square" lIns="73152" tIns="73152" rIns="73152" bIns="73152" anchor="t"/>
          <a:lstStyle/>
          <a:p>
            <a:pPr marL="0" indent="0">
              <a:buNone/>
            </a:pPr>
            <a:r>
              <a:rPr lang="en-US" dirty="0" sz="1600" b="1"/>
              <a:t xml:space="preserve">Simulated peak error </a:t>
            </a:r>
            <a:r>
              <a:rPr lang="en-US" dirty="0" sz="1600"/>
              <a:t xml:space="preserve">(v = 5 m/s, R = 20 m corner): </a:t>
            </a:r>
            <a:r>
              <a:rPr lang="en-US" dirty="0" sz="1600"/>
              <a:t>L_d</a:t>
            </a:r>
            <a:r>
              <a:rPr lang="en-US" dirty="0" sz="1600"/>
              <a:t xml:space="preserve"> = 2 m → 0.02 m; 5 m → 0.13 m; 10 m → 0.55 m</a:t>
            </a:r>
          </a:p>
        </p:txBody>
      </p:sp>
      <p:sp>
        <p:nvSpPr>
          <p:cNvPr id="6"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Stanley Controller</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1792" y="1188720"/>
                <a:ext cx="6172200" cy="5349240"/>
              </a:xfrm>
            </p:spPr>
            <p:txBody>
              <a:bodyPr>
                <a:normAutofit/>
              </a:bodyPr>
              <a:lstStyle/>
              <a:p>
                <a:pPr/>
                <a:r>
                  <a:rPr lang="en-US" dirty="0" sz="2000"/>
                  <a:t>Controller of Stanford’s DARPA Grand Challenge winner “Stanley” (Hoffmann et al., 2007)</a:t>
                </a:r>
              </a:p>
              <a:p>
                <a:pPr/>
                <a:r>
                  <a:rPr lang="en-US" dirty="0" sz="2000"/>
                  <a:t xml:space="preserve">Reference point: </a:t>
                </a:r>
                <a:r>
                  <a:rPr lang="en-US" dirty="0" sz="2000" b="1"/>
                  <a:t>front axle</a:t>
                </a:r>
                <a:r>
                  <a:rPr lang="en-US" dirty="0" sz="2000"/>
                  <a:t>. Two errors:</a:t>
                </a:r>
              </a:p>
              <a:p>
                <a:pPr lvl="1"/>
                <a:r>
                  <a:rPr lang="en-US" dirty="0" sz="1800" b="1"/>
                  <a:t xml:space="preserve">Heading error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ψ</m:t>
                    </m:r>
                  </m:oMath>
                </a14:m>
                <a:r>
                  <a:rPr lang="en-US" dirty="0" sz="1800"/>
                  <a:t>: path tangent direction − vehicle heading</a:t>
                </a:r>
              </a:p>
              <a:p>
                <a:pPr lvl="1"/>
                <a:r>
                  <a:rPr lang="en-US" dirty="0" sz="1800" b="1"/>
                  <a:t xml:space="preserve">Cross-track error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e</m:t>
                    </m:r>
                  </m:oMath>
                </a14:m>
                <a:r>
                  <a:rPr lang="en-US" dirty="0" sz="1800"/>
                  <a:t>: signed distance from the front axle to the nearest path point (positive if the path is on the left)</a:t>
                </a:r>
              </a:p>
              <a:p>
                <a:pPr/>
                <a:r>
                  <a:rPr lang="en-US" dirty="0" sz="2000"/>
                  <a:t>Steering law:</a:t>
                </a:r>
              </a:p>
              <a:p>
                <a:pPr lvl="1" marL="457200" indent="0">
                  <a:buNone/>
                </a:pP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δ</m:t>
                    </m:r>
                    <m:r>
                      <m:rPr>
                        <m:sty m:val="p"/>
                      </m:rPr>
                      <a:rPr lang="en-US" i="0" sz="2000">
                        <a:latin typeface="Cambria Math" panose="02040503050406030204" pitchFamily="18" charset="0"/>
                      </a:rPr>
                      <m:t>=</m:t>
                    </m:r>
                    <m:r>
                      <a:rPr lang="en-US" i="1" sz="2000">
                        <a:latin typeface="Cambria Math" panose="02040503050406030204" pitchFamily="18" charset="0"/>
                      </a:rPr>
                      <m:t>ψ</m:t>
                    </m:r>
                    <m:r>
                      <m:rPr>
                        <m:sty m:val="p"/>
                      </m:rPr>
                      <a:rPr lang="en-US" i="0" sz="2000">
                        <a:latin typeface="Cambria Math" panose="02040503050406030204" pitchFamily="18" charset="0"/>
                      </a:rPr>
                      <m:t>+</m:t>
                    </m:r>
                    <m:r>
                      <m:rPr>
                        <m:sty m:val="p"/>
                      </m:rPr>
                      <a:rPr lang="en-US" i="0" sz="2000">
                        <a:latin typeface="Cambria Math" panose="02040503050406030204" pitchFamily="18" charset="0"/>
                      </a:rPr>
                      <m:t>arctan</m:t>
                    </m:r>
                    <m:d>
                      <m:dPr>
                        <m:begChr m:val="("/>
                        <m:endChr m:val=")"/>
                        <m:sepChr m:val=""/>
                        <m:grow/>
                      </m:dPr>
                      <m:e>
                        <m:f>
                          <m:fPr>
                            <m:type m:val="bar"/>
                          </m:fPr>
                          <m:num>
                            <m:r>
                              <a:rPr lang="en-US" i="1" sz="2000">
                                <a:latin typeface="Cambria Math" panose="02040503050406030204" pitchFamily="18" charset="0"/>
                              </a:rPr>
                              <m:t>k</m:t>
                            </m:r>
                            <m:r>
                              <a:rPr lang="en-US" i="1" sz="2000">
                                <a:latin typeface="Cambria Math" panose="02040503050406030204" pitchFamily="18" charset="0"/>
                              </a:rPr>
                              <m:t> </m:t>
                            </m:r>
                            <m:r>
                              <a:rPr lang="en-US" i="1" sz="2000">
                                <a:latin typeface="Cambria Math" panose="02040503050406030204" pitchFamily="18" charset="0"/>
                              </a:rPr>
                              <m:t>e</m:t>
                            </m:r>
                          </m:num>
                          <m:den>
                            <m:r>
                              <a:rPr lang="en-US" i="1" sz="2000">
                                <a:latin typeface="Cambria Math" panose="02040503050406030204" pitchFamily="18" charset="0"/>
                              </a:rPr>
                              <m:t>v</m:t>
                            </m:r>
                          </m:den>
                        </m:f>
                      </m:e>
                    </m:d>
                  </m:oMath>
                </a14:m>
              </a:p>
              <a:p>
                <a:pPr lvl="1"/>
                <a:r>
                  <a:rPr lang="en-US" dirty="0" sz="1800"/>
                  <a:t xml:space="preserve">1st term: align the wheels with the path; 2nd term: steer toward the path, more for large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e</m:t>
                    </m:r>
                  </m:oMath>
                </a14:m>
                <a:r>
                  <a:rPr lang="en-US" dirty="0" sz="1800"/>
                  <a:t xml:space="preserve">, less at high speed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v</m:t>
                    </m:r>
                  </m:oMath>
                </a14:m>
              </a:p>
              <a:p>
                <a:pPr/>
                <a:r>
                  <a:rPr lang="en-US" dirty="0" sz="2000"/>
                  <a:t xml:space="preserve">Practical version: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m:rPr>
                        <m:sty m:val="p"/>
                      </m:rPr>
                      <a:rPr lang="en-US" i="0" sz="2000">
                        <a:latin typeface="Cambria Math" panose="02040503050406030204" pitchFamily="18" charset="0"/>
                      </a:rPr>
                      <m:t>arctan</m:t>
                    </m:r>
                    <m:d>
                      <m:dPr>
                        <m:begChr m:val="("/>
                        <m:endChr m:val=")"/>
                        <m:sepChr m:val=""/>
                        <m:grow/>
                      </m:dPr>
                      <m:e>
                        <m:f>
                          <m:fPr>
                            <m:type m:val="bar"/>
                          </m:fPr>
                          <m:num>
                            <m:r>
                              <a:rPr lang="en-US" i="1" sz="2000">
                                <a:latin typeface="Cambria Math" panose="02040503050406030204" pitchFamily="18" charset="0"/>
                              </a:rPr>
                              <m:t>k</m:t>
                            </m:r>
                            <m:r>
                              <a:rPr lang="en-US" i="1" sz="2000">
                                <a:latin typeface="Cambria Math" panose="02040503050406030204" pitchFamily="18" charset="0"/>
                              </a:rPr>
                              <m:t> </m:t>
                            </m:r>
                            <m:r>
                              <a:rPr lang="en-US" i="1" sz="2000">
                                <a:latin typeface="Cambria Math" panose="02040503050406030204" pitchFamily="18" charset="0"/>
                              </a:rPr>
                              <m:t>e</m:t>
                            </m:r>
                          </m:num>
                          <m:den>
                            <m:sSub>
                              <m:e>
                                <m:r>
                                  <a:rPr lang="en-US" i="1" sz="2000">
                                    <a:latin typeface="Cambria Math" panose="02040503050406030204" pitchFamily="18" charset="0"/>
                                  </a:rPr>
                                  <m:t>k</m:t>
                                </m:r>
                              </m:e>
                              <m:sub>
                                <m:r>
                                  <a:rPr lang="en-US" i="1" sz="2000">
                                    <a:latin typeface="Cambria Math" panose="02040503050406030204" pitchFamily="18" charset="0"/>
                                  </a:rPr>
                                  <m:t>s</m:t>
                                </m:r>
                              </m:sub>
                            </m:sSub>
                            <m:r>
                              <m:rPr>
                                <m:sty m:val="p"/>
                              </m:rPr>
                              <a:rPr lang="en-US" i="0" sz="2000">
                                <a:latin typeface="Cambria Math" panose="02040503050406030204" pitchFamily="18" charset="0"/>
                              </a:rPr>
                              <m:t>+</m:t>
                            </m:r>
                            <m:r>
                              <a:rPr lang="en-US" i="1" sz="2000">
                                <a:latin typeface="Cambria Math" panose="02040503050406030204" pitchFamily="18" charset="0"/>
                              </a:rPr>
                              <m:t>v</m:t>
                            </m:r>
                          </m:den>
                        </m:f>
                      </m:e>
                    </m:d>
                  </m:oMath>
                </a14:m>
                <a:r>
                  <a:rPr lang="en-US" dirty="0" sz="2000"/>
                  <a:t xml:space="preserve"> (no division by zero at standstill); clip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δ</m:t>
                    </m:r>
                  </m:oMath>
                </a14:m>
                <a:r>
                  <a:rPr lang="en-US" dirty="0" sz="2000"/>
                  <a:t xml:space="preserve"> to the steering limit</a:t>
                </a:r>
              </a:p>
              <a:p>
                <a:pPr/>
                <a:r>
                  <a:rPr lang="en-US" dirty="0" sz="2000"/>
                  <a:t xml:space="preserve">Example: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k</m:t>
                    </m:r>
                    <m:r>
                      <m:rPr>
                        <m:sty m:val="p"/>
                      </m:rPr>
                      <a:rPr lang="en-US" i="0" sz="2000">
                        <a:latin typeface="Cambria Math" panose="02040503050406030204" pitchFamily="18" charset="0"/>
                      </a:rPr>
                      <m:t>=</m:t>
                    </m:r>
                    <m:r>
                      <a:rPr lang="en-US" i="1" sz="2000">
                        <a:latin typeface="Cambria Math" panose="02040503050406030204" pitchFamily="18" charset="0"/>
                      </a:rPr>
                      <m:t>1</m:t>
                    </m:r>
                    <m:r>
                      <a:rPr lang="en-US" i="1" sz="2000">
                        <a:latin typeface="Cambria Math" panose="02040503050406030204" pitchFamily="18" charset="0"/>
                      </a:rPr>
                      <m:t> </m:t>
                    </m:r>
                    <m:sSup>
                      <m:e>
                        <m:r>
                          <m:rPr>
                            <m:sty m:val="p"/>
                          </m:rPr>
                          <a:rPr lang="en-US" i="0" sz="2000">
                            <a:latin typeface="Cambria Math" panose="02040503050406030204" pitchFamily="18" charset="0"/>
                          </a:rPr>
                          <m:t>s</m:t>
                        </m:r>
                      </m:e>
                      <m:sup>
                        <m:r>
                          <m:rPr>
                            <m:sty m:val="p"/>
                          </m:rPr>
                          <a:rPr lang="en-US" i="0" sz="2000">
                            <a:latin typeface="Cambria Math" panose="02040503050406030204" pitchFamily="18" charset="0"/>
                          </a:rPr>
                          <m:t>−</m:t>
                        </m:r>
                        <m:r>
                          <m:rPr>
                            <m:sty m:val="p"/>
                          </m:rPr>
                          <a:rPr lang="en-US" i="0" sz="2000">
                            <a:latin typeface="Cambria Math" panose="02040503050406030204" pitchFamily="18" charset="0"/>
                          </a:rPr>
                          <m:t>1</m:t>
                        </m:r>
                      </m:sup>
                    </m:sSup>
                    <m:r>
                      <m:rPr>
                        <m:sty m:val="p"/>
                      </m:rPr>
                      <a:rPr lang="en-US" i="0" sz="2000">
                        <a:latin typeface="Cambria Math" panose="02040503050406030204" pitchFamily="18" charset="0"/>
                      </a:rPr>
                      <m:t>,</m:t>
                    </m:r>
                    <m:r>
                      <a:rPr lang="en-US" i="1" sz="2000">
                        <a:latin typeface="Cambria Math" panose="02040503050406030204" pitchFamily="18" charset="0"/>
                      </a:rPr>
                      <m:t> </m:t>
                    </m:r>
                    <m:r>
                      <a:rPr lang="en-US" i="1" sz="2000">
                        <a:latin typeface="Cambria Math" panose="02040503050406030204" pitchFamily="18" charset="0"/>
                      </a:rPr>
                      <m:t>v</m:t>
                    </m:r>
                    <m:r>
                      <m:rPr>
                        <m:sty m:val="p"/>
                      </m:rPr>
                      <a:rPr lang="en-US" i="0" sz="2000">
                        <a:latin typeface="Cambria Math" panose="02040503050406030204" pitchFamily="18" charset="0"/>
                      </a:rPr>
                      <m:t>=</m:t>
                    </m:r>
                    <m:r>
                      <a:rPr lang="en-US" i="1" sz="2000">
                        <a:latin typeface="Cambria Math" panose="02040503050406030204" pitchFamily="18" charset="0"/>
                      </a:rPr>
                      <m:t>5</m:t>
                    </m:r>
                    <m:r>
                      <m:rPr>
                        <m:sty m:val="p"/>
                      </m:rPr>
                      <a:rPr lang="en-US" i="0" sz="2000">
                        <a:latin typeface="Cambria Math" panose="02040503050406030204" pitchFamily="18" charset="0"/>
                      </a:rPr>
                      <m:t>,</m:t>
                    </m:r>
                    <m:r>
                      <a:rPr lang="en-US" i="1" sz="2000">
                        <a:latin typeface="Cambria Math" panose="02040503050406030204" pitchFamily="18" charset="0"/>
                      </a:rPr>
                      <m:t> </m:t>
                    </m:r>
                    <m:r>
                      <a:rPr lang="en-US" i="1" sz="2000">
                        <a:latin typeface="Cambria Math" panose="02040503050406030204" pitchFamily="18" charset="0"/>
                      </a:rPr>
                      <m:t>e</m:t>
                    </m:r>
                    <m:r>
                      <m:rPr>
                        <m:sty m:val="p"/>
                      </m:rPr>
                      <a:rPr lang="en-US" i="0" sz="2000">
                        <a:latin typeface="Cambria Math" panose="02040503050406030204" pitchFamily="18" charset="0"/>
                      </a:rPr>
                      <m:t>=</m:t>
                    </m:r>
                    <m:r>
                      <a:rPr lang="en-US" i="1" sz="2000">
                        <a:latin typeface="Cambria Math" panose="02040503050406030204" pitchFamily="18" charset="0"/>
                      </a:rPr>
                      <m:t>0.5</m:t>
                    </m:r>
                    <m:r>
                      <m:rPr>
                        <m:sty m:val="p"/>
                      </m:rPr>
                      <a:rPr lang="en-US" i="0" sz="2000">
                        <a:latin typeface="Cambria Math" panose="02040503050406030204" pitchFamily="18" charset="0"/>
                      </a:rPr>
                      <m:t>,</m:t>
                    </m:r>
                    <m:r>
                      <a:rPr lang="en-US" i="1" sz="2000">
                        <a:latin typeface="Cambria Math" panose="02040503050406030204" pitchFamily="18" charset="0"/>
                      </a:rPr>
                      <m:t> </m:t>
                    </m:r>
                    <m:r>
                      <a:rPr lang="en-US" i="1" sz="2000">
                        <a:latin typeface="Cambria Math" panose="02040503050406030204" pitchFamily="18" charset="0"/>
                      </a:rPr>
                      <m:t>ψ</m:t>
                    </m:r>
                    <m:r>
                      <m:rPr>
                        <m:sty m:val="p"/>
                      </m:rPr>
                      <a:rPr lang="en-US" i="0" sz="2000">
                        <a:latin typeface="Cambria Math" panose="02040503050406030204" pitchFamily="18" charset="0"/>
                      </a:rPr>
                      <m:t>=</m:t>
                    </m:r>
                    <m:r>
                      <a:rPr lang="en-US" i="1" sz="2000">
                        <a:latin typeface="Cambria Math" panose="02040503050406030204" pitchFamily="18" charset="0"/>
                      </a:rPr>
                      <m:t>0.1</m:t>
                    </m:r>
                  </m:oMath>
                </a14:m>
                <a:r>
                  <a:rPr lang="en-US" dirty="0" sz="2000"/>
                  <a:t xml:space="preserve"> ⇒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δ</m:t>
                    </m:r>
                    <m:r>
                      <m:rPr>
                        <m:sty m:val="p"/>
                      </m:rPr>
                      <a:rPr lang="en-US" i="0" sz="2000">
                        <a:latin typeface="Cambria Math" panose="02040503050406030204" pitchFamily="18" charset="0"/>
                      </a:rPr>
                      <m:t>=</m:t>
                    </m:r>
                    <m:r>
                      <a:rPr lang="en-US" i="1" sz="2000">
                        <a:latin typeface="Cambria Math" panose="02040503050406030204" pitchFamily="18" charset="0"/>
                      </a:rPr>
                      <m:t>0.1</m:t>
                    </m:r>
                    <m:r>
                      <m:rPr>
                        <m:sty m:val="p"/>
                      </m:rPr>
                      <a:rPr lang="en-US" i="0" sz="2000">
                        <a:latin typeface="Cambria Math" panose="02040503050406030204" pitchFamily="18" charset="0"/>
                      </a:rPr>
                      <m:t>+</m:t>
                    </m:r>
                    <m:r>
                      <m:rPr>
                        <m:sty m:val="p"/>
                      </m:rPr>
                      <a:rPr lang="en-US" i="0" sz="2000">
                        <a:latin typeface="Cambria Math" panose="02040503050406030204" pitchFamily="18" charset="0"/>
                      </a:rPr>
                      <m:t>arctan</m:t>
                    </m:r>
                    <m:d>
                      <m:dPr>
                        <m:begChr m:val="("/>
                        <m:endChr m:val=")"/>
                        <m:sepChr m:val=""/>
                        <m:grow/>
                      </m:dPr>
                      <m:e>
                        <m:r>
                          <a:rPr lang="en-US" i="1" sz="2000">
                            <a:latin typeface="Cambria Math" panose="02040503050406030204" pitchFamily="18" charset="0"/>
                          </a:rPr>
                          <m:t>0.1</m:t>
                        </m:r>
                      </m:e>
                    </m:d>
                    <m:r>
                      <m:rPr>
                        <m:sty m:val="p"/>
                      </m:rPr>
                      <a:rPr lang="en-US" i="0" sz="2000">
                        <a:latin typeface="Cambria Math" panose="02040503050406030204" pitchFamily="18" charset="0"/>
                      </a:rPr>
                      <m:t>≈</m:t>
                    </m:r>
                    <m:sSup>
                      <m:e>
                        <m:r>
                          <a:rPr lang="en-US" i="1" sz="2000">
                            <a:latin typeface="Cambria Math" panose="02040503050406030204" pitchFamily="18" charset="0"/>
                          </a:rPr>
                          <m:t>11.4</m:t>
                        </m:r>
                      </m:e>
                      <m:sup>
                        <m:r>
                          <m:rPr>
                            <m:sty m:val="p"/>
                          </m:rPr>
                          <a:rPr lang="en-US" i="0" sz="2000">
                            <a:latin typeface="Cambria Math" panose="02040503050406030204" pitchFamily="18" charset="0"/>
                          </a:rPr>
                          <m:t>∘</m:t>
                        </m:r>
                      </m:sup>
                    </m:sSup>
                  </m:oMath>
                </a14:m>
              </a:p>
            </p:txBody>
          </p:sp>
        </mc:Choice>
        <mc:Fallback>
          <p:sp>
            <p:nvSpPr>
              <p:cNvPr id="3" name="Content Placeholder 2"/>
              <p:cNvSpPr>
                <a:spLocks noGrp="1"/>
              </p:cNvSpPr>
              <p:nvPr>
                <p:ph idx="1"/>
              </p:nvPr>
            </p:nvSpPr>
            <p:spPr>
              <a:xfrm>
                <a:off x="621792" y="1188720"/>
                <a:ext cx="6172200" cy="5349240"/>
              </a:xfrm>
            </p:spPr>
            <p:txBody>
              <a:bodyPr>
                <a:normAutofit/>
              </a:bodyPr>
              <a:lstStyle/>
              <a:p>
                <a:pPr/>
                <a:r>
                  <a:rPr lang="en-US" dirty="0" sz="2000"/>
                  <a:t>Controller of Stanford’s DARPA Grand Challenge winner “Stanley” (Hoffmann et al., 2007)</a:t>
                </a:r>
              </a:p>
              <a:p>
                <a:pPr/>
                <a:r>
                  <a:rPr lang="en-US" dirty="0" sz="2000"/>
                  <a:t xml:space="preserve">Reference point: </a:t>
                </a:r>
                <a:r>
                  <a:rPr lang="en-US" dirty="0" sz="2000" b="1"/>
                  <a:t>front axle</a:t>
                </a:r>
                <a:r>
                  <a:rPr lang="en-US" dirty="0" sz="2000"/>
                  <a:t>. Two errors:</a:t>
                </a:r>
              </a:p>
              <a:p>
                <a:pPr lvl="1"/>
                <a:r>
                  <a:rPr lang="en-US" dirty="0" sz="1800" b="1"/>
                  <a:t xml:space="preserve">Heading error </a:t>
                </a:r>
                <a:r>
                  <a:rPr lang="en-US" dirty="0" sz="1800"/>
                  <a:t>ψ</a:t>
                </a:r>
                <a:r>
                  <a:rPr lang="en-US" dirty="0" sz="1800"/>
                  <a:t>: path tangent direction − vehicle heading</a:t>
                </a:r>
              </a:p>
              <a:p>
                <a:pPr lvl="1"/>
                <a:r>
                  <a:rPr lang="en-US" dirty="0" sz="1800" b="1"/>
                  <a:t xml:space="preserve">Cross-track error </a:t>
                </a:r>
                <a:r>
                  <a:rPr lang="en-US" dirty="0" sz="1800"/>
                  <a:t>e</a:t>
                </a:r>
                <a:r>
                  <a:rPr lang="en-US" dirty="0" sz="1800"/>
                  <a:t>: signed distance from the front axle to the nearest path point (positive if the path is on the left)</a:t>
                </a:r>
              </a:p>
              <a:p>
                <a:pPr/>
                <a:r>
                  <a:rPr lang="en-US" dirty="0" sz="2000"/>
                  <a:t>Steering law:</a:t>
                </a:r>
              </a:p>
              <a:p>
                <a:pPr lvl="1" marL="457200" indent="0">
                  <a:buNone/>
                </a:pPr>
                <a:r>
                  <a:rPr lang="en-US" dirty="0" sz="2000"/>
                  <a:t>δ = ψ + arctan( k e / v )</a:t>
                </a:r>
              </a:p>
              <a:p>
                <a:pPr lvl="1"/>
                <a:r>
                  <a:rPr lang="en-US" dirty="0" sz="1800"/>
                  <a:t xml:space="preserve">1st term: align the wheels with the path; 2nd term: steer toward the path, more for large </a:t>
                </a:r>
                <a:r>
                  <a:rPr lang="en-US" dirty="0" sz="1800"/>
                  <a:t>e</a:t>
                </a:r>
                <a:r>
                  <a:rPr lang="en-US" dirty="0" sz="1800"/>
                  <a:t xml:space="preserve">, less at high speed </a:t>
                </a:r>
                <a:r>
                  <a:rPr lang="en-US" dirty="0" sz="1800"/>
                  <a:t>v</a:t>
                </a:r>
              </a:p>
              <a:p>
                <a:pPr/>
                <a:r>
                  <a:rPr lang="en-US" dirty="0" sz="2000"/>
                  <a:t xml:space="preserve">Practical version: </a:t>
                </a:r>
                <a:r>
                  <a:rPr lang="en-US" dirty="0" sz="2000"/>
                  <a:t>arctan( k e / (k_s + v) )</a:t>
                </a:r>
                <a:r>
                  <a:rPr lang="en-US" dirty="0" sz="2000"/>
                  <a:t xml:space="preserve"> (no division by zero at standstill); clip </a:t>
                </a:r>
                <a:r>
                  <a:rPr lang="en-US" dirty="0" sz="2000"/>
                  <a:t>δ</a:t>
                </a:r>
                <a:r>
                  <a:rPr lang="en-US" dirty="0" sz="2000"/>
                  <a:t xml:space="preserve"> to the steering limit</a:t>
                </a:r>
              </a:p>
              <a:p>
                <a:pPr/>
                <a:r>
                  <a:rPr lang="en-US" dirty="0" sz="2000"/>
                  <a:t xml:space="preserve">Example: </a:t>
                </a:r>
                <a:r>
                  <a:rPr lang="en-US" dirty="0" sz="2000"/>
                  <a:t>k = 1 s⁻¹, v = 5 m/s, e = 0.5 m, ψ = 0.1 rad</a:t>
                </a:r>
                <a:r>
                  <a:rPr lang="en-US" dirty="0" sz="2000"/>
                  <a:t xml:space="preserve"> ⇒ </a:t>
                </a:r>
                <a:r>
                  <a:rPr lang="en-US" dirty="0" sz="2000"/>
                  <a:t>δ = 0.1 + arctan(0.1) ≈ 11.4°</a:t>
                </a:r>
              </a:p>
            </p:txBody>
          </p:sp>
        </mc:Fallback>
      </mc:AlternateContent>
      <p:pic>
        <p:nvPicPr>
          <p:cNvPr id="4" name="Picture 3" descr="Stanley geometry: heading error, cross-track error and steering angle at the front axle"/>
          <p:cNvPicPr>
            <a:picLocks noChangeAspect="1"/>
          </p:cNvPicPr>
          <p:nvPr/>
        </p:nvPicPr>
        <p:blipFill>
          <a:blip r:embed="rId3"/>
          <a:stretch>
            <a:fillRect/>
          </a:stretch>
        </p:blipFill>
        <p:spPr>
          <a:xfrm>
            <a:off x="6903720" y="1600200"/>
            <a:ext cx="5029200" cy="1836427"/>
          </a:xfrm>
          <a:prstGeom prst="rect">
            <a:avLst/>
          </a:prstGeom>
        </p:spPr>
      </p:pic>
      <p:sp>
        <p:nvSpPr>
          <p:cNvPr id="5" name="TextBox"/>
          <p:cNvSpPr txBox="1"/>
          <p:nvPr/>
        </p:nvSpPr>
        <p:spPr>
          <a:xfrm>
            <a:off x="6903720" y="3749039"/>
            <a:ext cx="5029200" cy="1325880"/>
          </a:xfrm>
          <a:prstGeom prst="rect">
            <a:avLst/>
          </a:prstGeom>
          <a:solidFill>
            <a:srgbClr val="F2F2F2"/>
          </a:solidFill>
        </p:spPr>
        <p:txBody>
          <a:bodyPr wrap="square" lIns="73152" tIns="73152" rIns="73152" bIns="73152" anchor="t"/>
          <a:lstStyle/>
          <a:p>
            <a:pPr marL="0" indent="0">
              <a:buNone/>
            </a:pPr>
            <a:r>
              <a:rPr lang="en-US" dirty="0" sz="1700" b="1"/>
              <a:t>Sign convention</a:t>
            </a:r>
          </a:p>
          <a:p>
            <a:pPr marL="0" indent="0">
              <a:buNone/>
            </a:pPr>
            <a:r>
              <a:rPr lang="en-US" dirty="0" sz="1500"/>
              <a:t>ψ = path heading − vehicle heading</a:t>
            </a:r>
          </a:p>
          <a:p>
            <a:pPr marL="0" indent="0">
              <a:buNone/>
            </a:pPr>
            <a:r>
              <a:rPr lang="en-US" dirty="0" sz="1500"/>
              <a:t>e &gt; 0 if the path is on the left of the front axle</a:t>
            </a:r>
          </a:p>
          <a:p>
            <a:pPr marL="0" indent="0">
              <a:buNone/>
            </a:pPr>
            <a:r>
              <a:rPr lang="en-US" dirty="0" sz="1500"/>
              <a:t>δ &gt; 0 steers left, so both terms steer toward the path</a:t>
            </a:r>
          </a:p>
        </p:txBody>
      </p:sp>
      <p:sp>
        <p:nvSpPr>
          <p:cNvPr id="6"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Stanley: Why It Converges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21792" y="1188720"/>
                <a:ext cx="6355080" cy="5349240"/>
              </a:xfrm>
            </p:spPr>
            <p:txBody>
              <a:bodyPr>
                <a:normAutofit/>
              </a:bodyPr>
              <a:lstStyle/>
              <a:p>
                <a:pPr/>
                <a:r>
                  <a:rPr lang="en-US" dirty="0" sz="2000"/>
                  <a:t xml:space="preserve">Wheel direction relative to the path is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m:rPr>
                        <m:sty m:val="p"/>
                      </m:rPr>
                      <a:rPr lang="en-US" i="0" sz="2000">
                        <a:latin typeface="Cambria Math" panose="02040503050406030204" pitchFamily="18" charset="0"/>
                      </a:rPr>
                      <m:t>arctan</m:t>
                    </m:r>
                    <m:d>
                      <m:dPr>
                        <m:begChr m:val="("/>
                        <m:endChr m:val=")"/>
                        <m:sepChr m:val=""/>
                        <m:grow/>
                      </m:dPr>
                      <m:e>
                        <m:r>
                          <a:rPr lang="en-US" i="1" sz="2000">
                            <a:latin typeface="Cambria Math" panose="02040503050406030204" pitchFamily="18" charset="0"/>
                          </a:rPr>
                          <m:t>k</m:t>
                        </m:r>
                        <m:r>
                          <a:rPr lang="en-US" i="1" sz="2000">
                            <a:latin typeface="Cambria Math" panose="02040503050406030204" pitchFamily="18" charset="0"/>
                          </a:rPr>
                          <m:t>e</m:t>
                        </m:r>
                        <m:r>
                          <m:rPr>
                            <m:sty m:val="p"/>
                          </m:rPr>
                          <a:rPr lang="en-US" i="0" sz="2000">
                            <a:latin typeface="Cambria Math" panose="02040503050406030204" pitchFamily="18" charset="0"/>
                          </a:rPr>
                          <m:t>/</m:t>
                        </m:r>
                        <m:r>
                          <a:rPr lang="en-US" i="1" sz="2000">
                            <a:latin typeface="Cambria Math" panose="02040503050406030204" pitchFamily="18" charset="0"/>
                          </a:rPr>
                          <m:t>v</m:t>
                        </m:r>
                      </m:e>
                    </m:d>
                  </m:oMath>
                </a14:m>
                <a:r>
                  <a:rPr lang="en-US" dirty="0" sz="2000"/>
                  <a:t>; plugging into the kinematic model:</a:t>
                </a:r>
              </a:p>
              <a:p>
                <a:pPr lvl="1" marL="457200" indent="0">
                  <a:buNone/>
                </a:pP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acc>
                      <m:accPr>
                        <m:chr m:val="̇"/>
                      </m:accPr>
                      <m:e>
                        <m:r>
                          <a:rPr lang="en-US" i="1" sz="2000">
                            <a:latin typeface="Cambria Math" panose="02040503050406030204" pitchFamily="18" charset="0"/>
                          </a:rPr>
                          <m:t>e</m:t>
                        </m:r>
                      </m:e>
                    </m:acc>
                    <m:r>
                      <m:rPr>
                        <m:sty m:val="p"/>
                      </m:rPr>
                      <a:rPr lang="en-US" i="0" sz="2000">
                        <a:latin typeface="Cambria Math" panose="02040503050406030204" pitchFamily="18" charset="0"/>
                      </a:rPr>
                      <m:t>=</m:t>
                    </m:r>
                    <m:r>
                      <m:rPr>
                        <m:sty m:val="p"/>
                      </m:rPr>
                      <a:rPr lang="en-US" i="0" sz="2000">
                        <a:latin typeface="Cambria Math" panose="02040503050406030204" pitchFamily="18" charset="0"/>
                      </a:rPr>
                      <m:t>−</m:t>
                    </m:r>
                    <m:r>
                      <a:rPr lang="en-US" i="1" sz="2000">
                        <a:latin typeface="Cambria Math" panose="02040503050406030204" pitchFamily="18" charset="0"/>
                      </a:rPr>
                      <m:t>v</m:t>
                    </m:r>
                    <m:r>
                      <m:rPr>
                        <m:sty m:val="p"/>
                      </m:rPr>
                      <a:rPr lang="en-US" i="0" sz="2000">
                        <a:latin typeface="Cambria Math" panose="02040503050406030204" pitchFamily="18" charset="0"/>
                      </a:rPr>
                      <m:t>sin</m:t>
                    </m:r>
                    <m:d>
                      <m:dPr>
                        <m:begChr m:val="("/>
                        <m:endChr m:val=")"/>
                        <m:sepChr m:val=""/>
                        <m:grow/>
                      </m:dPr>
                      <m:e>
                        <m:r>
                          <m:rPr>
                            <m:sty m:val="p"/>
                          </m:rPr>
                          <a:rPr lang="en-US" i="0" sz="2000">
                            <a:latin typeface="Cambria Math" panose="02040503050406030204" pitchFamily="18" charset="0"/>
                          </a:rPr>
                          <m:t>arctan</m:t>
                        </m:r>
                        <m:f>
                          <m:fPr>
                            <m:type m:val="bar"/>
                          </m:fPr>
                          <m:num>
                            <m:r>
                              <a:rPr lang="en-US" i="1" sz="2000">
                                <a:latin typeface="Cambria Math" panose="02040503050406030204" pitchFamily="18" charset="0"/>
                              </a:rPr>
                              <m:t>k</m:t>
                            </m:r>
                            <m:r>
                              <a:rPr lang="en-US" i="1" sz="2000">
                                <a:latin typeface="Cambria Math" panose="02040503050406030204" pitchFamily="18" charset="0"/>
                              </a:rPr>
                              <m:t>e</m:t>
                            </m:r>
                          </m:num>
                          <m:den>
                            <m:r>
                              <a:rPr lang="en-US" i="1" sz="2000">
                                <a:latin typeface="Cambria Math" panose="02040503050406030204" pitchFamily="18" charset="0"/>
                              </a:rPr>
                              <m:t>v</m:t>
                            </m:r>
                          </m:den>
                        </m:f>
                      </m:e>
                    </m:d>
                    <m:r>
                      <m:rPr>
                        <m:sty m:val="p"/>
                      </m:rPr>
                      <a:rPr lang="en-US" i="0" sz="2000">
                        <a:latin typeface="Cambria Math" panose="02040503050406030204" pitchFamily="18" charset="0"/>
                      </a:rPr>
                      <m:t>=</m:t>
                    </m:r>
                    <m:r>
                      <m:rPr>
                        <m:sty m:val="p"/>
                      </m:rPr>
                      <a:rPr lang="en-US" i="0" sz="2000">
                        <a:latin typeface="Cambria Math" panose="02040503050406030204" pitchFamily="18" charset="0"/>
                      </a:rPr>
                      <m:t>−</m:t>
                    </m:r>
                    <m:f>
                      <m:fPr>
                        <m:type m:val="bar"/>
                      </m:fPr>
                      <m:num>
                        <m:r>
                          <a:rPr lang="en-US" i="1" sz="2000">
                            <a:latin typeface="Cambria Math" panose="02040503050406030204" pitchFamily="18" charset="0"/>
                          </a:rPr>
                          <m:t>k</m:t>
                        </m:r>
                        <m:r>
                          <a:rPr lang="en-US" i="1" sz="2000">
                            <a:latin typeface="Cambria Math" panose="02040503050406030204" pitchFamily="18" charset="0"/>
                          </a:rPr>
                          <m:t> </m:t>
                        </m:r>
                        <m:r>
                          <a:rPr lang="en-US" i="1" sz="2000">
                            <a:latin typeface="Cambria Math" panose="02040503050406030204" pitchFamily="18" charset="0"/>
                          </a:rPr>
                          <m:t>e</m:t>
                        </m:r>
                      </m:num>
                      <m:den>
                        <m:rad>
                          <m:radPr>
                            <m:degHide m:val="on"/>
                          </m:radPr>
                          <m:deg/>
                          <m:e>
                            <m:r>
                              <a:rPr lang="en-US" i="1" sz="2000">
                                <a:latin typeface="Cambria Math" panose="02040503050406030204" pitchFamily="18" charset="0"/>
                              </a:rPr>
                              <m:t>1</m:t>
                            </m:r>
                            <m:r>
                              <m:rPr>
                                <m:sty m:val="p"/>
                              </m:rPr>
                              <a:rPr lang="en-US" i="0" sz="2000">
                                <a:latin typeface="Cambria Math" panose="02040503050406030204" pitchFamily="18" charset="0"/>
                              </a:rPr>
                              <m:t>+</m:t>
                            </m:r>
                            <m:sSup>
                              <m:e>
                                <m:d>
                                  <m:dPr>
                                    <m:begChr m:val="("/>
                                    <m:endChr m:val=")"/>
                                    <m:sepChr m:val=""/>
                                    <m:grow/>
                                  </m:dPr>
                                  <m:e>
                                    <m:r>
                                      <a:rPr lang="en-US" i="1" sz="2000">
                                        <a:latin typeface="Cambria Math" panose="02040503050406030204" pitchFamily="18" charset="0"/>
                                      </a:rPr>
                                      <m:t>k</m:t>
                                    </m:r>
                                    <m:r>
                                      <a:rPr lang="en-US" i="1" sz="2000">
                                        <a:latin typeface="Cambria Math" panose="02040503050406030204" pitchFamily="18" charset="0"/>
                                      </a:rPr>
                                      <m:t>e</m:t>
                                    </m:r>
                                    <m:r>
                                      <m:rPr>
                                        <m:sty m:val="p"/>
                                      </m:rPr>
                                      <a:rPr lang="en-US" i="0" sz="2000">
                                        <a:latin typeface="Cambria Math" panose="02040503050406030204" pitchFamily="18" charset="0"/>
                                      </a:rPr>
                                      <m:t>/</m:t>
                                    </m:r>
                                    <m:r>
                                      <a:rPr lang="en-US" i="1" sz="2000">
                                        <a:latin typeface="Cambria Math" panose="02040503050406030204" pitchFamily="18" charset="0"/>
                                      </a:rPr>
                                      <m:t>v</m:t>
                                    </m:r>
                                  </m:e>
                                </m:d>
                              </m:e>
                              <m:sup>
                                <m:r>
                                  <a:rPr lang="en-US" i="1" sz="2000">
                                    <a:latin typeface="Cambria Math" panose="02040503050406030204" pitchFamily="18" charset="0"/>
                                  </a:rPr>
                                  <m:t>2</m:t>
                                </m:r>
                              </m:sup>
                            </m:sSup>
                          </m:e>
                        </m:rad>
                      </m:den>
                    </m:f>
                  </m:oMath>
                </a14:m>
              </a:p>
              <a:p>
                <a:pPr/>
                <a:r>
                  <a:rPr lang="en-US" dirty="0" sz="2000" b="1"/>
                  <a:t xml:space="preserve">Small error: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acc>
                      <m:accPr>
                        <m:chr m:val="̇"/>
                      </m:accPr>
                      <m:e>
                        <m:r>
                          <a:rPr lang="en-US" i="1" sz="2000">
                            <a:latin typeface="Cambria Math" panose="02040503050406030204" pitchFamily="18" charset="0"/>
                          </a:rPr>
                          <m:t>e</m:t>
                        </m:r>
                      </m:e>
                    </m:acc>
                    <m:r>
                      <m:rPr>
                        <m:sty m:val="p"/>
                      </m:rPr>
                      <a:rPr lang="en-US" i="0" sz="2000">
                        <a:latin typeface="Cambria Math" panose="02040503050406030204" pitchFamily="18" charset="0"/>
                      </a:rPr>
                      <m:t>≈</m:t>
                    </m:r>
                    <m:r>
                      <m:rPr>
                        <m:sty m:val="p"/>
                      </m:rPr>
                      <a:rPr lang="en-US" i="0" sz="2000">
                        <a:latin typeface="Cambria Math" panose="02040503050406030204" pitchFamily="18" charset="0"/>
                      </a:rPr>
                      <m:t>−</m:t>
                    </m:r>
                    <m:r>
                      <a:rPr lang="en-US" i="1" sz="2000">
                        <a:latin typeface="Cambria Math" panose="02040503050406030204" pitchFamily="18" charset="0"/>
                      </a:rPr>
                      <m:t>k</m:t>
                    </m:r>
                    <m:r>
                      <a:rPr lang="en-US" i="1" sz="2000">
                        <a:latin typeface="Cambria Math" panose="02040503050406030204" pitchFamily="18" charset="0"/>
                      </a:rPr>
                      <m:t> </m:t>
                    </m:r>
                    <m:r>
                      <a:rPr lang="en-US" i="1" sz="2000">
                        <a:latin typeface="Cambria Math" panose="02040503050406030204" pitchFamily="18" charset="0"/>
                      </a:rPr>
                      <m:t>e</m:t>
                    </m:r>
                  </m:oMath>
                </a14:m>
                <a:r>
                  <a:rPr lang="en-US" dirty="0" sz="2000"/>
                  <a:t xml:space="preserve"> ⇒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e</m:t>
                    </m:r>
                    <m:d>
                      <m:dPr>
                        <m:begChr m:val="("/>
                        <m:endChr m:val=")"/>
                        <m:sepChr m:val=""/>
                        <m:grow/>
                      </m:dPr>
                      <m:e>
                        <m:r>
                          <a:rPr lang="en-US" i="1" sz="2000">
                            <a:latin typeface="Cambria Math" panose="02040503050406030204" pitchFamily="18" charset="0"/>
                          </a:rPr>
                          <m:t>t</m:t>
                        </m:r>
                      </m:e>
                    </m:d>
                    <m:r>
                      <m:rPr>
                        <m:sty m:val="p"/>
                      </m:rPr>
                      <a:rPr lang="en-US" i="0" sz="2000">
                        <a:latin typeface="Cambria Math" panose="02040503050406030204" pitchFamily="18" charset="0"/>
                      </a:rPr>
                      <m:t>≈</m:t>
                    </m:r>
                    <m:r>
                      <a:rPr lang="en-US" i="1" sz="2000">
                        <a:latin typeface="Cambria Math" panose="02040503050406030204" pitchFamily="18" charset="0"/>
                      </a:rPr>
                      <m:t>e</m:t>
                    </m:r>
                    <m:d>
                      <m:dPr>
                        <m:begChr m:val="("/>
                        <m:endChr m:val=")"/>
                        <m:sepChr m:val=""/>
                        <m:grow/>
                      </m:dPr>
                      <m:e>
                        <m:r>
                          <a:rPr lang="en-US" i="1" sz="2000">
                            <a:latin typeface="Cambria Math" panose="02040503050406030204" pitchFamily="18" charset="0"/>
                          </a:rPr>
                          <m:t>0</m:t>
                        </m:r>
                      </m:e>
                    </m:d>
                    <m:r>
                      <a:rPr lang="en-US" i="1" sz="2000">
                        <a:latin typeface="Cambria Math" panose="02040503050406030204" pitchFamily="18" charset="0"/>
                      </a:rPr>
                      <m:t> </m:t>
                    </m:r>
                    <m:sSup>
                      <m:e>
                        <m:r>
                          <a:rPr lang="en-US" i="1" sz="2000">
                            <a:latin typeface="Cambria Math" panose="02040503050406030204" pitchFamily="18" charset="0"/>
                          </a:rPr>
                          <m:t>e</m:t>
                        </m:r>
                      </m:e>
                      <m:sup>
                        <m:r>
                          <m:rPr>
                            <m:sty m:val="p"/>
                          </m:rPr>
                          <a:rPr lang="en-US" i="0" sz="2000">
                            <a:latin typeface="Cambria Math" panose="02040503050406030204" pitchFamily="18" charset="0"/>
                          </a:rPr>
                          <m:t>−</m:t>
                        </m:r>
                        <m:r>
                          <a:rPr lang="en-US" i="1" sz="2000">
                            <a:latin typeface="Cambria Math" panose="02040503050406030204" pitchFamily="18" charset="0"/>
                          </a:rPr>
                          <m:t>k</m:t>
                        </m:r>
                        <m:r>
                          <a:rPr lang="en-US" i="1" sz="2000">
                            <a:latin typeface="Cambria Math" panose="02040503050406030204" pitchFamily="18" charset="0"/>
                          </a:rPr>
                          <m:t>t</m:t>
                        </m:r>
                      </m:sup>
                    </m:sSup>
                  </m:oMath>
                </a14:m>
              </a:p>
              <a:p>
                <a:pPr lvl="1"/>
                <a:r>
                  <a:rPr lang="en-US" dirty="0" sz="1800"/>
                  <a:t xml:space="preserve">Exponential convergence, time constant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1800">
                        <a:latin typeface="Cambria Math" panose="02040503050406030204" pitchFamily="18" charset="0"/>
                      </a:rPr>
                      <m:t>1</m:t>
                    </m:r>
                    <m:r>
                      <m:rPr>
                        <m:sty m:val="p"/>
                      </m:rPr>
                      <a:rPr lang="en-US" i="0" sz="1800">
                        <a:latin typeface="Cambria Math" panose="02040503050406030204" pitchFamily="18" charset="0"/>
                      </a:rPr>
                      <m:t>/</m:t>
                    </m:r>
                    <m:r>
                      <a:rPr lang="en-US" i="1" sz="1800">
                        <a:latin typeface="Cambria Math" panose="02040503050406030204" pitchFamily="18" charset="0"/>
                      </a:rPr>
                      <m:t>k</m:t>
                    </m:r>
                  </m:oMath>
                </a14:m>
                <a:r>
                  <a:rPr lang="en-US" dirty="0" sz="1800"/>
                  <a:t>, independent of speed</a:t>
                </a:r>
              </a:p>
              <a:p>
                <a:pPr/>
                <a:r>
                  <a:rPr lang="en-US" dirty="0" sz="2000" b="1"/>
                  <a:t xml:space="preserve">Large error: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d>
                      <m:dPr>
                        <m:begChr m:val="|"/>
                        <m:endChr m:val="|"/>
                        <m:sepChr m:val=""/>
                        <m:grow/>
                      </m:dPr>
                      <m:e>
                        <m:acc>
                          <m:accPr>
                            <m:chr m:val="̇"/>
                          </m:accPr>
                          <m:e>
                            <m:r>
                              <a:rPr lang="en-US" i="1" sz="2000">
                                <a:latin typeface="Cambria Math" panose="02040503050406030204" pitchFamily="18" charset="0"/>
                              </a:rPr>
                              <m:t>e</m:t>
                            </m:r>
                          </m:e>
                        </m:acc>
                      </m:e>
                    </m:d>
                    <m:r>
                      <m:rPr>
                        <m:sty m:val="p"/>
                      </m:rPr>
                      <a:rPr lang="en-US" i="0" sz="2000">
                        <a:latin typeface="Cambria Math" panose="02040503050406030204" pitchFamily="18" charset="0"/>
                      </a:rPr>
                      <m:t>→</m:t>
                    </m:r>
                    <m:r>
                      <a:rPr lang="en-US" i="1" sz="2000">
                        <a:latin typeface="Cambria Math" panose="02040503050406030204" pitchFamily="18" charset="0"/>
                      </a:rPr>
                      <m:t>v</m:t>
                    </m:r>
                  </m:oMath>
                </a14:m>
                <a:r>
                  <a:rPr lang="en-US" dirty="0" sz="2000"/>
                  <a:t>: wheels point toward the path</a:t>
                </a:r>
              </a:p>
              <a:p>
                <a:pPr/>
                <a:r>
                  <a:rPr lang="en-US" dirty="0" sz="2000"/>
                  <a:t xml:space="preserve">Tuning: larger </a:t>
                </a:r>
                <a14:m>
                  <m:oMath xmlns:m="http://schemas.openxmlformats.org/officeDocument/2006/math" xmlns:w="http://schemas.openxmlformats.org/wordprocessingml/2006/main" xmlns:o="urn:schemas-microsoft-com:office:office" xmlns:v="urn:schemas-microsoft-com:vml" xmlns:w10="urn:schemas-microsoft-com:office:word" xmlns:pic="http://schemas.openxmlformats.org/drawingml/2006/picture" xmlns:wp="http://schemas.openxmlformats.org/drawingml/2006/wordprocessingDrawing">
                    <m:r>
                      <a:rPr lang="en-US" i="1" sz="2000">
                        <a:latin typeface="Cambria Math" panose="02040503050406030204" pitchFamily="18" charset="0"/>
                      </a:rPr>
                      <m:t>k</m:t>
                    </m:r>
                  </m:oMath>
                </a14:m>
                <a:r>
                  <a:rPr lang="en-US" dirty="0" sz="2000"/>
                  <a:t xml:space="preserve"> converges faster but can oscillate with steering lag and rate limits</a:t>
                </a:r>
              </a:p>
              <a:p>
                <a:pPr/>
                <a:r>
                  <a:rPr lang="en-US" dirty="0" sz="2000"/>
                  <a:t>Assumes kinematic model, no slip, no saturation. The published version adds yaw-rate and steering-angle damping terms</a:t>
                </a:r>
              </a:p>
            </p:txBody>
          </p:sp>
        </mc:Choice>
        <mc:Fallback>
          <p:sp>
            <p:nvSpPr>
              <p:cNvPr id="3" name="Content Placeholder 2"/>
              <p:cNvSpPr>
                <a:spLocks noGrp="1"/>
              </p:cNvSpPr>
              <p:nvPr>
                <p:ph idx="1"/>
              </p:nvPr>
            </p:nvSpPr>
            <p:spPr>
              <a:xfrm>
                <a:off x="621792" y="1188720"/>
                <a:ext cx="6355080" cy="5349240"/>
              </a:xfrm>
            </p:spPr>
            <p:txBody>
              <a:bodyPr>
                <a:normAutofit/>
              </a:bodyPr>
              <a:lstStyle/>
              <a:p>
                <a:pPr/>
                <a:r>
                  <a:rPr lang="en-US" dirty="0" sz="2000"/>
                  <a:t xml:space="preserve">Wheel direction relative to the path is </a:t>
                </a:r>
                <a:r>
                  <a:rPr lang="en-US" dirty="0" sz="2000"/>
                  <a:t>arctan(k e / v)</a:t>
                </a:r>
                <a:r>
                  <a:rPr lang="en-US" dirty="0" sz="2000"/>
                  <a:t>; plugging into the kinematic model:</a:t>
                </a:r>
              </a:p>
              <a:p>
                <a:pPr lvl="1" marL="457200" indent="0">
                  <a:buNone/>
                </a:pPr>
                <a:r>
                  <a:rPr lang="en-US" dirty="0" sz="2000"/>
                  <a:t>ė = −v sin(arctan(k e / v)) = −k e / √(1 + (k e / v)²)</a:t>
                </a:r>
              </a:p>
              <a:p>
                <a:pPr/>
                <a:r>
                  <a:rPr lang="en-US" dirty="0" sz="2000" b="1"/>
                  <a:t xml:space="preserve">Small error: </a:t>
                </a:r>
                <a:r>
                  <a:rPr lang="en-US" dirty="0" sz="2000"/>
                  <a:t>ė ≈ −k e</a:t>
                </a:r>
                <a:r>
                  <a:rPr lang="en-US" dirty="0" sz="2000"/>
                  <a:t xml:space="preserve"> ⇒ </a:t>
                </a:r>
                <a:r>
                  <a:rPr lang="en-US" dirty="0" sz="2000"/>
                  <a:t>e(t) ≈ e(0) e^(−kt)</a:t>
                </a:r>
              </a:p>
              <a:p>
                <a:pPr lvl="1"/>
                <a:r>
                  <a:rPr lang="en-US" dirty="0" sz="1800"/>
                  <a:t xml:space="preserve">Exponential convergence, time constant </a:t>
                </a:r>
                <a:r>
                  <a:rPr lang="en-US" dirty="0" sz="1800"/>
                  <a:t>1/k</a:t>
                </a:r>
                <a:r>
                  <a:rPr lang="en-US" dirty="0" sz="1800"/>
                  <a:t>, independent of speed</a:t>
                </a:r>
              </a:p>
              <a:p>
                <a:pPr/>
                <a:r>
                  <a:rPr lang="en-US" dirty="0" sz="2000" b="1"/>
                  <a:t xml:space="preserve">Large error: </a:t>
                </a:r>
                <a:r>
                  <a:rPr lang="en-US" dirty="0" sz="2000"/>
                  <a:t>|ė| → v</a:t>
                </a:r>
                <a:r>
                  <a:rPr lang="en-US" dirty="0" sz="2000"/>
                  <a:t>: wheels point toward the path</a:t>
                </a:r>
              </a:p>
              <a:p>
                <a:pPr/>
                <a:r>
                  <a:rPr lang="en-US" dirty="0" sz="2000"/>
                  <a:t xml:space="preserve">Tuning: larger </a:t>
                </a:r>
                <a:r>
                  <a:rPr lang="en-US" dirty="0" sz="2000"/>
                  <a:t>k</a:t>
                </a:r>
                <a:r>
                  <a:rPr lang="en-US" dirty="0" sz="2000"/>
                  <a:t xml:space="preserve"> converges faster but can oscillate with steering lag and rate limits</a:t>
                </a:r>
              </a:p>
              <a:p>
                <a:pPr/>
                <a:r>
                  <a:rPr lang="en-US" dirty="0" sz="2000"/>
                  <a:t>Assumes kinematic model, no slip, no saturation. The published version adds yaw-rate and steering-angle damping terms</a:t>
                </a:r>
              </a:p>
            </p:txBody>
          </p:sp>
        </mc:Fallback>
      </mc:AlternateContent>
      <p:pic>
        <p:nvPicPr>
          <p:cNvPr id="4" name="Picture 3" descr="Cross-track error versus time for Stanley at three speeds"/>
          <p:cNvPicPr>
            <a:picLocks noChangeAspect="1"/>
          </p:cNvPicPr>
          <p:nvPr/>
        </p:nvPicPr>
        <p:blipFill>
          <a:blip r:embed="rId3"/>
          <a:stretch>
            <a:fillRect/>
          </a:stretch>
        </p:blipFill>
        <p:spPr>
          <a:xfrm>
            <a:off x="7040880" y="1417320"/>
            <a:ext cx="4892040" cy="3293650"/>
          </a:xfrm>
          <a:prstGeom prst="rect">
            <a:avLst/>
          </a:prstGeom>
        </p:spPr>
      </p:pic>
      <p:sp>
        <p:nvSpPr>
          <p:cNvPr id="5" name="TextBox"/>
          <p:cNvSpPr txBox="1"/>
          <p:nvPr/>
        </p:nvSpPr>
        <p:spPr>
          <a:xfrm>
            <a:off x="7040880" y="5074920"/>
            <a:ext cx="4892040" cy="960120"/>
          </a:xfrm>
          <a:prstGeom prst="rect">
            <a:avLst/>
          </a:prstGeom>
          <a:solidFill>
            <a:srgbClr val="F2F2F2"/>
          </a:solidFill>
        </p:spPr>
        <p:txBody>
          <a:bodyPr wrap="square" lIns="73152" tIns="73152" rIns="73152" bIns="73152" anchor="t"/>
          <a:lstStyle/>
          <a:p>
            <a:pPr marL="0" indent="0">
              <a:buNone/>
            </a:pPr>
            <a:r>
              <a:rPr lang="en-US" dirty="0" sz="1600" b="1"/>
              <a:t xml:space="preserve">vs. Pure Pursuit: </a:t>
            </a:r>
            <a:r>
              <a:rPr lang="en-US" dirty="0" sz="1600"/>
              <a:t xml:space="preserve">Stanley has no lookahead (front axle, feedback on </a:t>
            </a:r>
            <a:r>
              <a:rPr lang="en-US" dirty="0" sz="1600"/>
              <a:t>e</a:t>
            </a:r>
            <a:r>
              <a:rPr lang="en-US" dirty="0" sz="1600"/>
              <a:t xml:space="preserve"> and </a:t>
            </a:r>
            <a:r>
              <a:rPr lang="en-US" dirty="0" sz="1600"/>
              <a:t>ψ</a:t>
            </a:r>
            <a:r>
              <a:rPr lang="en-US" dirty="0" sz="1600"/>
              <a:t xml:space="preserve">); pure pursuit looks ahead by </a:t>
            </a:r>
            <a:r>
              <a:rPr lang="en-US" dirty="0" sz="1600"/>
              <a:t>L_d</a:t>
            </a:r>
          </a:p>
        </p:txBody>
      </p:sp>
      <p:sp>
        <p:nvSpPr>
          <p:cNvPr id="6"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Pure Pursuit vs. Stanley vs. LQR</a:t>
            </a:r>
          </a:p>
        </p:txBody>
      </p:sp>
      <p:pic>
        <p:nvPicPr>
          <p:cNvPr id="3" name="Picture 2" descr="Simulation: trajectories and cross-track error of three path-tracking controllers"/>
          <p:cNvPicPr>
            <a:picLocks noChangeAspect="1"/>
          </p:cNvPicPr>
          <p:nvPr/>
        </p:nvPicPr>
        <p:blipFill>
          <a:blip r:embed="rId3"/>
          <a:stretch>
            <a:fillRect/>
          </a:stretch>
        </p:blipFill>
        <p:spPr>
          <a:xfrm>
            <a:off x="1325880" y="1234440"/>
            <a:ext cx="9509760" cy="3936274"/>
          </a:xfrm>
          <a:prstGeom prst="rect">
            <a:avLst/>
          </a:prstGeom>
        </p:spPr>
      </p:pic>
      <p:sp>
        <p:nvSpPr>
          <p:cNvPr id="4" name="TextBox"/>
          <p:cNvSpPr txBox="1"/>
          <p:nvPr/>
        </p:nvSpPr>
        <p:spPr>
          <a:xfrm>
            <a:off x="640080" y="5349240"/>
            <a:ext cx="10881360" cy="1234440"/>
          </a:xfrm>
          <a:prstGeom prst="rect">
            <a:avLst/>
          </a:prstGeom>
          <a:noFill/>
        </p:spPr>
        <p:txBody>
          <a:bodyPr wrap="square" lIns="73152" tIns="73152" rIns="73152" bIns="73152" anchor="t"/>
          <a:lstStyle/>
          <a:p>
            <a:pPr marL="0" indent="0">
              <a:buNone/>
            </a:pPr>
            <a:r>
              <a:rPr lang="en-US" dirty="0" sz="1400"/>
              <a:t xml:space="preserve">Kinematic bicycle, </a:t>
            </a:r>
            <a:r>
              <a:rPr lang="en-US" dirty="0" sz="1400" b="1"/>
              <a:t>v = 6 m/s</a:t>
            </a:r>
            <a:r>
              <a:rPr lang="en-US" dirty="0" sz="1400"/>
              <a:t xml:space="preserve">, start 1.5 m off the path, 90° corner (R = 20 m).  Pure Pursuit: </a:t>
            </a:r>
            <a:r>
              <a:rPr lang="en-US" dirty="0" sz="1400"/>
              <a:t>L_d</a:t>
            </a:r>
            <a:r>
              <a:rPr lang="en-US" dirty="0" sz="1400"/>
              <a:t xml:space="preserve"> = 4.5 m; Stanley: k = 1.5 s⁻¹; LQR: q_d = q_θ = r = 1 + curvature feedforward</a:t>
            </a:r>
          </a:p>
          <a:p>
            <a:pPr marL="0" indent="0">
              <a:buNone/>
            </a:pPr>
            <a:r>
              <a:rPr lang="en-US" dirty="0" sz="1400" b="1"/>
              <a:t xml:space="preserve">Peak error in the corner: </a:t>
            </a:r>
            <a:r>
              <a:rPr lang="en-US" dirty="0" sz="1400"/>
              <a:t>Pure Pursuit 0.11 m, Stanley 0.02 m, LQR 0.01 m (0.30 m without feedforward).  Peak steering: LQR hits the 30° limit at the start</a:t>
            </a:r>
          </a:p>
        </p:txBody>
      </p:sp>
      <p:sp>
        <p:nvSpPr>
          <p:cNvPr id="5"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Choosing a Lateral Controller</a:t>
            </a:r>
          </a:p>
        </p:txBody>
      </p:sp>
      <p:graphicFrame>
        <p:nvGraphicFramePr>
          <p:cNvPr id="3" name="Table 2"/>
          <p:cNvGraphicFramePr>
            <a:graphicFrameLocks noGrp="1"/>
          </p:cNvGraphicFramePr>
          <p:nvPr/>
        </p:nvGraphicFramePr>
        <p:xfrm>
          <a:off x="621792" y="1325880"/>
          <a:ext cx="10972800" cy="4617720"/>
        </p:xfrm>
        <a:graphic>
          <a:graphicData uri="http://schemas.openxmlformats.org/drawingml/2006/table">
            <a:tbl>
              <a:tblPr firstRow="0" bandRow="0">
                <a:tableStyleId>{5940675A-B579-460E-94D1-54222C63F5DA}</a:tableStyleId>
              </a:tblPr>
              <a:tblGrid>
                <a:gridCol w="1316736"/>
                <a:gridCol w="1658112"/>
                <a:gridCol w="1853184"/>
                <a:gridCol w="1072896"/>
                <a:gridCol w="2633472"/>
                <a:gridCol w="2438400"/>
              </a:tblGrid>
              <a:tr h="502920">
                <a:tc>
                  <a:txBody>
                    <a:bodyPr wrap="square"/>
                    <a:lstStyle/>
                    <a:p>
                      <a:r>
                        <a:rPr sz="1400" b="1">
                          <a:solidFill>
                            <a:srgbClr val="000000"/>
                          </a:solidFill>
                        </a:rPr>
                        <a:t>Controller</a:t>
                      </a:r>
                    </a:p>
                  </a:txBody>
                  <a:tcPr marL="64008" marR="64008" marT="36576" marB="36576">
                    <a:solidFill>
                      <a:srgbClr val="DEEBF7"/>
                    </a:solidFill>
                  </a:tcPr>
                </a:tc>
                <a:tc>
                  <a:txBody>
                    <a:bodyPr wrap="square"/>
                    <a:lstStyle/>
                    <a:p>
                      <a:r>
                        <a:rPr sz="1400" b="1">
                          <a:solidFill>
                            <a:srgbClr val="000000"/>
                          </a:solidFill>
                        </a:rPr>
                        <a:t>Reference point</a:t>
                      </a:r>
                    </a:p>
                  </a:txBody>
                  <a:tcPr marL="64008" marR="64008" marT="36576" marB="36576">
                    <a:solidFill>
                      <a:srgbClr val="DEEBF7"/>
                    </a:solidFill>
                  </a:tcPr>
                </a:tc>
                <a:tc>
                  <a:txBody>
                    <a:bodyPr wrap="square"/>
                    <a:lstStyle/>
                    <a:p>
                      <a:r>
                        <a:rPr sz="1400" b="1">
                          <a:solidFill>
                            <a:srgbClr val="000000"/>
                          </a:solidFill>
                        </a:rPr>
                        <a:t>Model needed</a:t>
                      </a:r>
                    </a:p>
                  </a:txBody>
                  <a:tcPr marL="64008" marR="64008" marT="36576" marB="36576">
                    <a:solidFill>
                      <a:srgbClr val="DEEBF7"/>
                    </a:solidFill>
                  </a:tcPr>
                </a:tc>
                <a:tc>
                  <a:txBody>
                    <a:bodyPr wrap="square"/>
                    <a:lstStyle/>
                    <a:p>
                      <a:r>
                        <a:rPr sz="1400" b="1">
                          <a:solidFill>
                            <a:srgbClr val="000000"/>
                          </a:solidFill>
                        </a:rPr>
                        <a:t>Constraints</a:t>
                      </a:r>
                    </a:p>
                  </a:txBody>
                  <a:tcPr marL="64008" marR="64008" marT="36576" marB="36576">
                    <a:solidFill>
                      <a:srgbClr val="DEEBF7"/>
                    </a:solidFill>
                  </a:tcPr>
                </a:tc>
                <a:tc>
                  <a:txBody>
                    <a:bodyPr wrap="square"/>
                    <a:lstStyle/>
                    <a:p>
                      <a:r>
                        <a:rPr sz="1400" b="1">
                          <a:solidFill>
                            <a:srgbClr val="000000"/>
                          </a:solidFill>
                        </a:rPr>
                        <a:t>Strengths</a:t>
                      </a:r>
                    </a:p>
                  </a:txBody>
                  <a:tcPr marL="64008" marR="64008" marT="36576" marB="36576">
                    <a:solidFill>
                      <a:srgbClr val="DEEBF7"/>
                    </a:solidFill>
                  </a:tcPr>
                </a:tc>
                <a:tc>
                  <a:txBody>
                    <a:bodyPr wrap="square"/>
                    <a:lstStyle/>
                    <a:p>
                      <a:r>
                        <a:rPr sz="1400" b="1">
                          <a:solidFill>
                            <a:srgbClr val="000000"/>
                          </a:solidFill>
                        </a:rPr>
                        <a:t>Weaknesses</a:t>
                      </a:r>
                    </a:p>
                  </a:txBody>
                  <a:tcPr marL="64008" marR="64008" marT="36576" marB="36576">
                    <a:solidFill>
                      <a:srgbClr val="DEEBF7"/>
                    </a:solidFill>
                  </a:tcPr>
                </a:tc>
              </a:tr>
              <a:tr h="822960">
                <a:tc>
                  <a:txBody>
                    <a:bodyPr wrap="square"/>
                    <a:lstStyle/>
                    <a:p>
                      <a:r>
                        <a:rPr sz="1400" b="1">
                          <a:solidFill>
                            <a:srgbClr val="000000"/>
                          </a:solidFill>
                        </a:rPr>
                        <a:t>PID</a:t>
                      </a:r>
                    </a:p>
                  </a:txBody>
                  <a:tcPr marL="64008" marR="64008" marT="36576" marB="36576">
                    <a:solidFill>
                      <a:srgbClr val="FFFFFF"/>
                    </a:solidFill>
                  </a:tcPr>
                </a:tc>
                <a:tc>
                  <a:txBody>
                    <a:bodyPr wrap="square"/>
                    <a:lstStyle/>
                    <a:p>
                      <a:r>
                        <a:rPr sz="1400" b="0">
                          <a:solidFill>
                            <a:srgbClr val="000000"/>
                          </a:solidFill>
                        </a:rPr>
                        <a:t>Error signals (d, θ)</a:t>
                      </a:r>
                    </a:p>
                  </a:txBody>
                  <a:tcPr marL="64008" marR="64008" marT="36576" marB="36576">
                    <a:solidFill>
                      <a:srgbClr val="FFFFFF"/>
                    </a:solidFill>
                  </a:tcPr>
                </a:tc>
                <a:tc>
                  <a:txBody>
                    <a:bodyPr wrap="square"/>
                    <a:lstStyle/>
                    <a:p>
                      <a:r>
                        <a:rPr sz="1400" b="0">
                          <a:solidFill>
                            <a:srgbClr val="000000"/>
                          </a:solidFill>
                        </a:rPr>
                        <a:t>None (tuned, e.g. twiddle)</a:t>
                      </a:r>
                    </a:p>
                  </a:txBody>
                  <a:tcPr marL="64008" marR="64008" marT="36576" marB="36576">
                    <a:solidFill>
                      <a:srgbClr val="FFFFFF"/>
                    </a:solidFill>
                  </a:tcPr>
                </a:tc>
                <a:tc>
                  <a:txBody>
                    <a:bodyPr wrap="square"/>
                    <a:lstStyle/>
                    <a:p>
                      <a:r>
                        <a:rPr sz="1400" b="0">
                          <a:solidFill>
                            <a:srgbClr val="000000"/>
                          </a:solidFill>
                        </a:rPr>
                        <a:t>Clip only</a:t>
                      </a:r>
                    </a:p>
                  </a:txBody>
                  <a:tcPr marL="64008" marR="64008" marT="36576" marB="36576">
                    <a:solidFill>
                      <a:srgbClr val="FFFFFF"/>
                    </a:solidFill>
                  </a:tcPr>
                </a:tc>
                <a:tc>
                  <a:txBody>
                    <a:bodyPr wrap="square"/>
                    <a:lstStyle/>
                    <a:p>
                      <a:r>
                        <a:rPr sz="1400" b="0">
                          <a:solidFill>
                            <a:srgbClr val="000000"/>
                          </a:solidFill>
                        </a:rPr>
                        <a:t>Simple, model-free</a:t>
                      </a:r>
                    </a:p>
                  </a:txBody>
                  <a:tcPr marL="64008" marR="64008" marT="36576" marB="36576">
                    <a:solidFill>
                      <a:srgbClr val="FFFFFF"/>
                    </a:solidFill>
                  </a:tcPr>
                </a:tc>
                <a:tc>
                  <a:txBody>
                    <a:bodyPr wrap="square"/>
                    <a:lstStyle/>
                    <a:p>
                      <a:r>
                        <a:rPr sz="1400" b="0">
                          <a:solidFill>
                            <a:srgbClr val="000000"/>
                          </a:solidFill>
                        </a:rPr>
                        <a:t>Gains depend on speed; no preview</a:t>
                      </a:r>
                    </a:p>
                  </a:txBody>
                  <a:tcPr marL="64008" marR="64008" marT="36576" marB="36576">
                    <a:solidFill>
                      <a:srgbClr val="FFFFFF"/>
                    </a:solidFill>
                  </a:tcPr>
                </a:tc>
              </a:tr>
              <a:tr h="822960">
                <a:tc>
                  <a:txBody>
                    <a:bodyPr wrap="square"/>
                    <a:lstStyle/>
                    <a:p>
                      <a:r>
                        <a:rPr sz="1400" b="1">
                          <a:solidFill>
                            <a:srgbClr val="000000"/>
                          </a:solidFill>
                        </a:rPr>
                        <a:t>Pure Pursuit</a:t>
                      </a:r>
                    </a:p>
                  </a:txBody>
                  <a:tcPr marL="64008" marR="64008" marT="36576" marB="36576">
                    <a:solidFill>
                      <a:srgbClr val="FFFFFF"/>
                    </a:solidFill>
                  </a:tcPr>
                </a:tc>
                <a:tc>
                  <a:txBody>
                    <a:bodyPr wrap="square"/>
                    <a:lstStyle/>
                    <a:p>
                      <a:r>
                        <a:rPr sz="1400" b="0">
                          <a:solidFill>
                            <a:srgbClr val="000000"/>
                          </a:solidFill>
                        </a:rPr>
                        <a:t>Rear axle</a:t>
                      </a:r>
                    </a:p>
                  </a:txBody>
                  <a:tcPr marL="64008" marR="64008" marT="36576" marB="36576">
                    <a:solidFill>
                      <a:srgbClr val="FFFFFF"/>
                    </a:solidFill>
                  </a:tcPr>
                </a:tc>
                <a:tc>
                  <a:txBody>
                    <a:bodyPr wrap="square"/>
                    <a:lstStyle/>
                    <a:p>
                      <a:r>
                        <a:rPr sz="1400" b="0">
                          <a:solidFill>
                            <a:srgbClr val="000000"/>
                          </a:solidFill>
                        </a:rPr>
                        <a:t>Kinematic geometry</a:t>
                      </a:r>
                    </a:p>
                  </a:txBody>
                  <a:tcPr marL="64008" marR="64008" marT="36576" marB="36576">
                    <a:solidFill>
                      <a:srgbClr val="FFFFFF"/>
                    </a:solidFill>
                  </a:tcPr>
                </a:tc>
                <a:tc>
                  <a:txBody>
                    <a:bodyPr wrap="square"/>
                    <a:lstStyle/>
                    <a:p>
                      <a:r>
                        <a:rPr sz="1400" b="0">
                          <a:solidFill>
                            <a:srgbClr val="000000"/>
                          </a:solidFill>
                        </a:rPr>
                        <a:t>Clip δ</a:t>
                      </a:r>
                    </a:p>
                  </a:txBody>
                  <a:tcPr marL="64008" marR="64008" marT="36576" marB="36576">
                    <a:solidFill>
                      <a:srgbClr val="FFFFFF"/>
                    </a:solidFill>
                  </a:tcPr>
                </a:tc>
                <a:tc>
                  <a:txBody>
                    <a:bodyPr wrap="square"/>
                    <a:lstStyle/>
                    <a:p>
                      <a:r>
                        <a:rPr sz="1400" b="0">
                          <a:solidFill>
                            <a:srgbClr val="000000"/>
                          </a:solidFill>
                        </a:rPr>
                        <a:t>Robust, one parameter (L_d)</a:t>
                      </a:r>
                    </a:p>
                  </a:txBody>
                  <a:tcPr marL="64008" marR="64008" marT="36576" marB="36576">
                    <a:solidFill>
                      <a:srgbClr val="FFFFFF"/>
                    </a:solidFill>
                  </a:tcPr>
                </a:tc>
                <a:tc>
                  <a:txBody>
                    <a:bodyPr wrap="square"/>
                    <a:lstStyle/>
                    <a:p>
                      <a:r>
                        <a:rPr sz="1400" b="0">
                          <a:solidFill>
                            <a:srgbClr val="000000"/>
                          </a:solidFill>
                        </a:rPr>
                        <a:t>Cuts corners; L_d trade-off</a:t>
                      </a:r>
                    </a:p>
                  </a:txBody>
                  <a:tcPr marL="64008" marR="64008" marT="36576" marB="36576">
                    <a:solidFill>
                      <a:srgbClr val="FFFFFF"/>
                    </a:solidFill>
                  </a:tcPr>
                </a:tc>
              </a:tr>
              <a:tr h="822960">
                <a:tc>
                  <a:txBody>
                    <a:bodyPr wrap="square"/>
                    <a:lstStyle/>
                    <a:p>
                      <a:r>
                        <a:rPr sz="1400" b="1">
                          <a:solidFill>
                            <a:srgbClr val="000000"/>
                          </a:solidFill>
                        </a:rPr>
                        <a:t>Stanley</a:t>
                      </a:r>
                    </a:p>
                  </a:txBody>
                  <a:tcPr marL="64008" marR="64008" marT="36576" marB="36576">
                    <a:solidFill>
                      <a:srgbClr val="FFFFFF"/>
                    </a:solidFill>
                  </a:tcPr>
                </a:tc>
                <a:tc>
                  <a:txBody>
                    <a:bodyPr wrap="square"/>
                    <a:lstStyle/>
                    <a:p>
                      <a:r>
                        <a:rPr sz="1400" b="0">
                          <a:solidFill>
                            <a:srgbClr val="000000"/>
                          </a:solidFill>
                        </a:rPr>
                        <a:t>Front axle</a:t>
                      </a:r>
                    </a:p>
                  </a:txBody>
                  <a:tcPr marL="64008" marR="64008" marT="36576" marB="36576">
                    <a:solidFill>
                      <a:srgbClr val="FFFFFF"/>
                    </a:solidFill>
                  </a:tcPr>
                </a:tc>
                <a:tc>
                  <a:txBody>
                    <a:bodyPr wrap="square"/>
                    <a:lstStyle/>
                    <a:p>
                      <a:r>
                        <a:rPr sz="1400" b="0">
                          <a:solidFill>
                            <a:srgbClr val="000000"/>
                          </a:solidFill>
                        </a:rPr>
                        <a:t>Kinematic geometry</a:t>
                      </a:r>
                    </a:p>
                  </a:txBody>
                  <a:tcPr marL="64008" marR="64008" marT="36576" marB="36576">
                    <a:solidFill>
                      <a:srgbClr val="FFFFFF"/>
                    </a:solidFill>
                  </a:tcPr>
                </a:tc>
                <a:tc>
                  <a:txBody>
                    <a:bodyPr wrap="square"/>
                    <a:lstStyle/>
                    <a:p>
                      <a:r>
                        <a:rPr sz="1400" b="0">
                          <a:solidFill>
                            <a:srgbClr val="000000"/>
                          </a:solidFill>
                        </a:rPr>
                        <a:t>Clip δ</a:t>
                      </a:r>
                    </a:p>
                  </a:txBody>
                  <a:tcPr marL="64008" marR="64008" marT="36576" marB="36576">
                    <a:solidFill>
                      <a:srgbClr val="FFFFFF"/>
                    </a:solidFill>
                  </a:tcPr>
                </a:tc>
                <a:tc>
                  <a:txBody>
                    <a:bodyPr wrap="square"/>
                    <a:lstStyle/>
                    <a:p>
                      <a:r>
                        <a:rPr sz="1400" b="0">
                          <a:solidFill>
                            <a:srgbClr val="000000"/>
                          </a:solidFill>
                        </a:rPr>
                        <a:t>Exponential error decay; good at moderate speed</a:t>
                      </a:r>
                    </a:p>
                  </a:txBody>
                  <a:tcPr marL="64008" marR="64008" marT="36576" marB="36576">
                    <a:solidFill>
                      <a:srgbClr val="FFFFFF"/>
                    </a:solidFill>
                  </a:tcPr>
                </a:tc>
                <a:tc>
                  <a:txBody>
                    <a:bodyPr wrap="square"/>
                    <a:lstStyle/>
                    <a:p>
                      <a:r>
                        <a:rPr sz="1400" b="0">
                          <a:solidFill>
                            <a:srgbClr val="000000"/>
                          </a:solidFill>
                        </a:rPr>
                        <a:t>No preview; noisy e, ψ at low speed</a:t>
                      </a:r>
                    </a:p>
                  </a:txBody>
                  <a:tcPr marL="64008" marR="64008" marT="36576" marB="36576">
                    <a:solidFill>
                      <a:srgbClr val="FFFFFF"/>
                    </a:solidFill>
                  </a:tcPr>
                </a:tc>
              </a:tr>
              <a:tr h="822960">
                <a:tc>
                  <a:txBody>
                    <a:bodyPr wrap="square"/>
                    <a:lstStyle/>
                    <a:p>
                      <a:r>
                        <a:rPr sz="1400" b="1">
                          <a:solidFill>
                            <a:srgbClr val="000000"/>
                          </a:solidFill>
                        </a:rPr>
                        <a:t>LQR</a:t>
                      </a:r>
                    </a:p>
                  </a:txBody>
                  <a:tcPr marL="64008" marR="64008" marT="36576" marB="36576">
                    <a:solidFill>
                      <a:srgbClr val="FFFFFF"/>
                    </a:solidFill>
                  </a:tcPr>
                </a:tc>
                <a:tc>
                  <a:txBody>
                    <a:bodyPr wrap="square"/>
                    <a:lstStyle/>
                    <a:p>
                      <a:r>
                        <a:rPr sz="1400" b="0">
                          <a:solidFill>
                            <a:srgbClr val="000000"/>
                          </a:solidFill>
                        </a:rPr>
                        <a:t>Full state (d, ḋ, θ, θ̇)</a:t>
                      </a:r>
                    </a:p>
                  </a:txBody>
                  <a:tcPr marL="64008" marR="64008" marT="36576" marB="36576">
                    <a:solidFill>
                      <a:srgbClr val="FFFFFF"/>
                    </a:solidFill>
                  </a:tcPr>
                </a:tc>
                <a:tc>
                  <a:txBody>
                    <a:bodyPr wrap="square"/>
                    <a:lstStyle/>
                    <a:p>
                      <a:r>
                        <a:rPr sz="1400" b="0">
                          <a:solidFill>
                            <a:srgbClr val="000000"/>
                          </a:solidFill>
                        </a:rPr>
                        <a:t>Linear error model</a:t>
                      </a:r>
                    </a:p>
                  </a:txBody>
                  <a:tcPr marL="64008" marR="64008" marT="36576" marB="36576">
                    <a:solidFill>
                      <a:srgbClr val="FFFFFF"/>
                    </a:solidFill>
                  </a:tcPr>
                </a:tc>
                <a:tc>
                  <a:txBody>
                    <a:bodyPr wrap="square"/>
                    <a:lstStyle/>
                    <a:p>
                      <a:r>
                        <a:rPr sz="1400" b="0">
                          <a:solidFill>
                            <a:srgbClr val="000000"/>
                          </a:solidFill>
                        </a:rPr>
                        <a:t>Clip u</a:t>
                      </a:r>
                    </a:p>
                  </a:txBody>
                  <a:tcPr marL="64008" marR="64008" marT="36576" marB="36576">
                    <a:solidFill>
                      <a:srgbClr val="FFFFFF"/>
                    </a:solidFill>
                  </a:tcPr>
                </a:tc>
                <a:tc>
                  <a:txBody>
                    <a:bodyPr wrap="square"/>
                    <a:lstStyle/>
                    <a:p>
                      <a:r>
                        <a:rPr sz="1400" b="0">
                          <a:solidFill>
                            <a:srgbClr val="000000"/>
                          </a:solidFill>
                        </a:rPr>
                        <a:t>Optimal trade-off via Q, R; speed-scheduled gains (Apollo)</a:t>
                      </a:r>
                    </a:p>
                  </a:txBody>
                  <a:tcPr marL="64008" marR="64008" marT="36576" marB="36576">
                    <a:solidFill>
                      <a:srgbClr val="FFFFFF"/>
                    </a:solidFill>
                  </a:tcPr>
                </a:tc>
                <a:tc>
                  <a:txBody>
                    <a:bodyPr wrap="square"/>
                    <a:lstStyle/>
                    <a:p>
                      <a:r>
                        <a:rPr sz="1400" b="0">
                          <a:solidFill>
                            <a:srgbClr val="000000"/>
                          </a:solidFill>
                        </a:rPr>
                        <a:t>Model mismatch; no explicit constraints</a:t>
                      </a:r>
                    </a:p>
                  </a:txBody>
                  <a:tcPr marL="64008" marR="64008" marT="36576" marB="36576">
                    <a:solidFill>
                      <a:srgbClr val="FFFFFF"/>
                    </a:solidFill>
                  </a:tcPr>
                </a:tc>
              </a:tr>
              <a:tr h="822960">
                <a:tc>
                  <a:txBody>
                    <a:bodyPr wrap="square"/>
                    <a:lstStyle/>
                    <a:p>
                      <a:r>
                        <a:rPr sz="1400" b="1">
                          <a:solidFill>
                            <a:srgbClr val="000000"/>
                          </a:solidFill>
                        </a:rPr>
                        <a:t>MPC</a:t>
                      </a:r>
                    </a:p>
                  </a:txBody>
                  <a:tcPr marL="64008" marR="64008" marT="36576" marB="36576">
                    <a:solidFill>
                      <a:srgbClr val="FFFFFF"/>
                    </a:solidFill>
                  </a:tcPr>
                </a:tc>
                <a:tc>
                  <a:txBody>
                    <a:bodyPr wrap="square"/>
                    <a:lstStyle/>
                    <a:p>
                      <a:r>
                        <a:rPr sz="1400" b="0">
                          <a:solidFill>
                            <a:srgbClr val="000000"/>
                          </a:solidFill>
                        </a:rPr>
                        <a:t>Predicted horizon</a:t>
                      </a:r>
                    </a:p>
                  </a:txBody>
                  <a:tcPr marL="64008" marR="64008" marT="36576" marB="36576">
                    <a:solidFill>
                      <a:srgbClr val="FFFFFF"/>
                    </a:solidFill>
                  </a:tcPr>
                </a:tc>
                <a:tc>
                  <a:txBody>
                    <a:bodyPr wrap="square"/>
                    <a:lstStyle/>
                    <a:p>
                      <a:r>
                        <a:rPr sz="1400" b="0">
                          <a:solidFill>
                            <a:srgbClr val="000000"/>
                          </a:solidFill>
                        </a:rPr>
                        <a:t>Kinematic or dynamic model</a:t>
                      </a:r>
                    </a:p>
                  </a:txBody>
                  <a:tcPr marL="64008" marR="64008" marT="36576" marB="36576">
                    <a:solidFill>
                      <a:srgbClr val="FFFFFF"/>
                    </a:solidFill>
                  </a:tcPr>
                </a:tc>
                <a:tc>
                  <a:txBody>
                    <a:bodyPr wrap="square"/>
                    <a:lstStyle/>
                    <a:p>
                      <a:r>
                        <a:rPr sz="1400" b="0">
                          <a:solidFill>
                            <a:srgbClr val="000000"/>
                          </a:solidFill>
                        </a:rPr>
                        <a:t>Explicit</a:t>
                      </a:r>
                    </a:p>
                  </a:txBody>
                  <a:tcPr marL="64008" marR="64008" marT="36576" marB="36576">
                    <a:solidFill>
                      <a:srgbClr val="FFFFFF"/>
                    </a:solidFill>
                  </a:tcPr>
                </a:tc>
                <a:tc>
                  <a:txBody>
                    <a:bodyPr wrap="square"/>
                    <a:lstStyle/>
                    <a:p>
                      <a:r>
                        <a:rPr sz="1400" b="0">
                          <a:solidFill>
                            <a:srgbClr val="000000"/>
                          </a:solidFill>
                        </a:rPr>
                        <a:t>Constraints + preview (Autoware default)</a:t>
                      </a:r>
                    </a:p>
                  </a:txBody>
                  <a:tcPr marL="64008" marR="64008" marT="36576" marB="36576">
                    <a:solidFill>
                      <a:srgbClr val="FFFFFF"/>
                    </a:solidFill>
                  </a:tcPr>
                </a:tc>
                <a:tc>
                  <a:txBody>
                    <a:bodyPr wrap="square"/>
                    <a:lstStyle/>
                    <a:p>
                      <a:r>
                        <a:rPr sz="1400" b="0">
                          <a:solidFill>
                            <a:srgbClr val="000000"/>
                          </a:solidFill>
                        </a:rPr>
                        <a:t>Computation; needs accurate model</a:t>
                      </a:r>
                    </a:p>
                  </a:txBody>
                  <a:tcPr marL="64008" marR="64008" marT="36576" marB="36576">
                    <a:solidFill>
                      <a:srgbClr val="FFFFFF"/>
                    </a:solidFill>
                  </a:tcPr>
                </a:tc>
              </a:tr>
            </a:tbl>
          </a:graphicData>
        </a:graphic>
      </p:graphicFrame>
      <p:sp>
        <p:nvSpPr>
          <p:cNvPr id="4" name="Slide Number Placeholder 3"/>
          <p:cNvSpPr>
            <a:spLocks noGrp="1"/>
          </p:cNvSpPr>
          <p:nvPr>
            <p:ph type="sldNum" sz="quarter" idx="12"/>
          </p:nvPr>
        </p:nvSpPr>
        <p:spPr/>
        <p:txBody>
          <a:bodyPr/>
          <a:lstStyle/>
          <a:p>
            <a:fld id="{1F57BF9A-7B35-9447-9112-EAE7E91B4E99}" type="slidenum">
              <a:rPr lang="en-US" smtClean="0"/>
              <a:t>‹#›</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B1CA95448E8341BAC02D84F836706E" ma:contentTypeVersion="6" ma:contentTypeDescription="Create a new document." ma:contentTypeScope="" ma:versionID="2327688fe12e390352dabca167932040">
  <xsd:schema xmlns:xsd="http://www.w3.org/2001/XMLSchema" xmlns:xs="http://www.w3.org/2001/XMLSchema" xmlns:p="http://schemas.microsoft.com/office/2006/metadata/properties" xmlns:ns1="http://schemas.microsoft.com/sharepoint/v3" xmlns:ns2="1b5a303a-3c2d-46af-894d-5a63675fdf5d" xmlns:ns3="13bd0950-6268-4383-96fe-5fe3a48110ec" targetNamespace="http://schemas.microsoft.com/office/2006/metadata/properties" ma:root="true" ma:fieldsID="e90c3ecbaea61ae9ab22f72bf2f79284" ns1:_="" ns2:_="" ns3:_="">
    <xsd:import namespace="http://schemas.microsoft.com/sharepoint/v3"/>
    <xsd:import namespace="1b5a303a-3c2d-46af-894d-5a63675fdf5d"/>
    <xsd:import namespace="13bd0950-6268-4383-96fe-5fe3a48110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5a303a-3c2d-46af-894d-5a63675fdf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bd0950-6268-4383-96fe-5fe3a48110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68A2820C-4060-44E8-B56E-83EBBB666E7B}">
  <ds:schemaRefs>
    <ds:schemaRef ds:uri="13bd0950-6268-4383-96fe-5fe3a48110ec"/>
    <ds:schemaRef ds:uri="1b5a303a-3c2d-46af-894d-5a63675fdf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C991D47-3926-48A1-8BC1-320FB99AB8DB}">
  <ds:schemaRefs>
    <ds:schemaRef ds:uri="http://schemas.microsoft.com/sharepoint/v3/contenttype/forms"/>
  </ds:schemaRefs>
</ds:datastoreItem>
</file>

<file path=customXml/itemProps3.xml><?xml version="1.0" encoding="utf-8"?>
<ds:datastoreItem xmlns:ds="http://schemas.openxmlformats.org/officeDocument/2006/customXml" ds:itemID="{4642294E-F67E-4944-9A87-D5C631307A05}">
  <ds:schemaRefs>
    <ds:schemaRef ds:uri="13bd0950-6268-4383-96fe-5fe3a48110ec"/>
    <ds:schemaRef ds:uri="1b5a303a-3c2d-46af-894d-5a63675fdf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8646</TotalTime>
  <Words>3950</Words>
  <Application>Microsoft Office PowerPoint</Application>
  <PresentationFormat>Widescreen</PresentationFormat>
  <Paragraphs>394</Paragraphs>
  <Slides>39</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39</vt:i4>
      </vt:variant>
    </vt:vector>
  </HeadingPairs>
  <TitlesOfParts>
    <vt:vector size="45" baseType="lpstr">
      <vt:lpstr>Arial</vt:lpstr>
      <vt:lpstr>Calibri</vt:lpstr>
      <vt:lpstr>Calibri Light</vt:lpstr>
      <vt:lpstr>Cambria Math</vt:lpstr>
      <vt:lpstr>Office Theme</vt:lpstr>
      <vt:lpstr>Custom Design</vt:lpstr>
      <vt:lpstr>L6 Control</vt:lpstr>
      <vt:lpstr>Control in the AD Pipeline</vt:lpstr>
      <vt:lpstr>Feedback Control Problem</vt:lpstr>
      <vt:lpstr>Outline</vt:lpstr>
      <vt:lpstr>PID Control</vt:lpstr>
      <vt:lpstr>Step Response Performance Metrics</vt:lpstr>
      <vt:lpstr>Proportional Term K_p</vt:lpstr>
      <vt:lpstr>Integral Term K_i</vt:lpstr>
      <vt:lpstr>Derivative Term K_d</vt:lpstr>
      <vt:lpstr>Effects of PID Gains</vt:lpstr>
      <vt:lpstr>Example: Vehicle Lateral Control </vt:lpstr>
      <vt:lpstr>System and P Control Modeling</vt:lpstr>
      <vt:lpstr>P Control Design with Pole Placement (not covered in this course)</vt:lpstr>
      <vt:lpstr>P Control Design Cont’d</vt:lpstr>
      <vt:lpstr>Simplifying Assumptions</vt:lpstr>
      <vt:lpstr>Outline</vt:lpstr>
      <vt:lpstr>MPC (Model-Predictive Control)</vt:lpstr>
      <vt:lpstr>MPC Example</vt:lpstr>
      <vt:lpstr>MPC Illustration Con’t</vt:lpstr>
      <vt:lpstr>Linear vs. Nonlinear MPC</vt:lpstr>
      <vt:lpstr>MPC Pros and Cons</vt:lpstr>
      <vt:lpstr>PID Control Example (No Look-Ahead)</vt:lpstr>
      <vt:lpstr>MPC Control Example (Look-Ahead)</vt:lpstr>
      <vt:lpstr>MPC Quiz</vt:lpstr>
      <vt:lpstr>Outline</vt:lpstr>
      <vt:lpstr>Kinematics vs. Dynamics</vt:lpstr>
      <vt:lpstr>Kinematic vs. Dynamic Control</vt:lpstr>
      <vt:lpstr>Kinematic Bicycle Model</vt:lpstr>
      <vt:lpstr>State Update in Python Code</vt:lpstr>
      <vt:lpstr>State Update Equation</vt:lpstr>
      <vt:lpstr>Straight Line vs. Circular Motion</vt:lpstr>
      <vt:lpstr>PID Control Lab Setup</vt:lpstr>
      <vt:lpstr>Outline</vt:lpstr>
      <vt:lpstr>Udacity: Racetrack Control</vt:lpstr>
      <vt:lpstr>run()</vt:lpstr>
      <vt:lpstr>For General dt</vt:lpstr>
      <vt:lpstr>twiddle()</vt:lpstr>
      <vt:lpstr>Changing to P Control</vt:lpstr>
      <vt:lpstr>twiddle() vs. Pole Placement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Warner, James E. (LARC-D309)</dc:creator>
  <cp:lastModifiedBy>Zonghua Gu</cp:lastModifiedBy>
  <cp:revision>953</cp:revision>
  <dcterms:created xsi:type="dcterms:W3CDTF">2020-05-28T21:34:29Z</dcterms:created>
  <dcterms:modified xsi:type="dcterms:W3CDTF">2026-10-07T23:37:18Z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0x0101000DB1CA95448E8341BAC02D84F836706E</vt:lpwstr>
  </property>
</Properties>
</file>