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2.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rts/chart3.xml" ContentType="application/vnd.openxmlformats-officedocument.drawingml.chart+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0" r:id="rId5"/>
  </p:sldMasterIdLst>
  <p:notesMasterIdLst>
    <p:notesMasterId r:id="rId56"/>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001EA2FD-096D-2A4F-917C-DAF62E89CBC2}">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 id="300"/>
            <p14:sldId id="301"/>
            <p14:sldId id="302"/>
            <p14:sldId id="303"/>
            <p14:sldId id="304"/>
            <p14:sldId id="305"/>
          </p14:sldIdLst>
        </p14:section>
      </p14:sectionLst>
    </p:ext>
    <p:ext uri="{EFAFB233-063F-42B5-8137-9DF3F51BA10A}">
      <p15:sldGuideLst xmlns:p15="http://schemas.microsoft.com/office/powerpoint/2012/main">
        <p15:guide id="1" orient="horz" pos="3952" userDrawn="1">
          <p15:clr>
            <a:srgbClr val="A4A3A4"/>
          </p15:clr>
        </p15:guide>
        <p15:guide id="2" pos="7248"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859"/>
    <a:srgbClr val="004FFE"/>
    <a:srgbClr val="008B42"/>
    <a:srgbClr val="F5010B"/>
    <a:srgbClr val="F2DCDB"/>
    <a:srgbClr val="ECF2DE"/>
    <a:srgbClr val="F2EEF5"/>
    <a:srgbClr val="FFC4CB"/>
    <a:srgbClr val="A646F2"/>
    <a:srgbClr val="D6CA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102"/>
    <p:restoredTop sz="78682" autoAdjust="0"/>
  </p:normalViewPr>
  <p:slideViewPr>
    <p:cSldViewPr snapToGrid="0">
      <p:cViewPr varScale="1">
        <p:scale>
          <a:sx n="81" d="100"/>
          <a:sy n="81" d="100"/>
        </p:scale>
        <p:origin x="60" y="84"/>
      </p:cViewPr>
      <p:guideLst>
        <p:guide orient="horz" pos="3952"/>
        <p:guide pos="7248"/>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viewProps" Target="view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notesMaster" Target="notesMasters/notesMaster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presProps" Target="presProps.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0"/>
        <c:ser>
          <c:idx val="0"/>
          <c:order val="0"/>
          <c:tx>
            <c:strRef>
              <c:f>Sheet1!$B$1</c:f>
              <c:strCache>
                <c:ptCount val="1"/>
                <c:pt idx="0">
                  <c:v>0.05°</c:v>
                </c:pt>
              </c:strCache>
            </c:strRef>
          </c:tx>
          <c:spPr>
            <a:ln w="31750">
              <a:solidFill>
                <a:srgbClr val="13807F"/>
              </a:solidFill>
            </a:ln>
          </c:spPr>
          <c:marker>
            <c:symbol val="none"/>
          </c:marker>
          <c:xVal>
            <c:numRef>
              <c:f>Sheet1!$A$2:$A$6</c:f>
              <c:numCache>
                <c:formatCode>General</c:formatCode>
                <c:ptCount val="5"/>
                <c:pt idx="0">
                  <c:v>0</c:v>
                </c:pt>
                <c:pt idx="1">
                  <c:v>50</c:v>
                </c:pt>
                <c:pt idx="2">
                  <c:v>100</c:v>
                </c:pt>
                <c:pt idx="3">
                  <c:v>150</c:v>
                </c:pt>
                <c:pt idx="4">
                  <c:v>200</c:v>
                </c:pt>
              </c:numCache>
            </c:numRef>
          </c:xVal>
          <c:yVal>
            <c:numRef>
              <c:f>Sheet1!$B$2:$B$6</c:f>
              <c:numCache>
                <c:formatCode>General</c:formatCode>
                <c:ptCount val="5"/>
                <c:pt idx="0">
                  <c:v>0</c:v>
                </c:pt>
                <c:pt idx="1">
                  <c:v>4.3633242376063565E-2</c:v>
                </c:pt>
                <c:pt idx="2">
                  <c:v>8.726648475212713E-2</c:v>
                </c:pt>
                <c:pt idx="3">
                  <c:v>0.1308997271281907</c:v>
                </c:pt>
                <c:pt idx="4">
                  <c:v>0.17453296950425426</c:v>
                </c:pt>
              </c:numCache>
            </c:numRef>
          </c:yVal>
          <c:smooth val="0"/>
          <c:extLst>
            <c:ext xmlns:c16="http://schemas.microsoft.com/office/drawing/2014/chart" uri="{C3380CC4-5D6E-409C-BE32-E72D297353CC}">
              <c16:uniqueId val="{00000000-F879-449B-A9B8-9523A2B4AD22}"/>
            </c:ext>
          </c:extLst>
        </c:ser>
        <c:ser>
          <c:idx val="1"/>
          <c:order val="1"/>
          <c:tx>
            <c:strRef>
              <c:f>Sheet1!$B$8</c:f>
              <c:strCache>
                <c:ptCount val="1"/>
                <c:pt idx="0">
                  <c:v>0.1°</c:v>
                </c:pt>
              </c:strCache>
            </c:strRef>
          </c:tx>
          <c:spPr>
            <a:ln w="31750">
              <a:solidFill>
                <a:srgbClr val="121981"/>
              </a:solidFill>
            </a:ln>
          </c:spPr>
          <c:marker>
            <c:symbol val="none"/>
          </c:marker>
          <c:xVal>
            <c:numRef>
              <c:f>Sheet1!$A$9:$A$13</c:f>
              <c:numCache>
                <c:formatCode>General</c:formatCode>
                <c:ptCount val="5"/>
                <c:pt idx="0">
                  <c:v>0</c:v>
                </c:pt>
                <c:pt idx="1">
                  <c:v>50</c:v>
                </c:pt>
                <c:pt idx="2">
                  <c:v>100</c:v>
                </c:pt>
                <c:pt idx="3">
                  <c:v>150</c:v>
                </c:pt>
                <c:pt idx="4">
                  <c:v>200</c:v>
                </c:pt>
              </c:numCache>
            </c:numRef>
          </c:xVal>
          <c:yVal>
            <c:numRef>
              <c:f>Sheet1!$B$9:$B$13</c:f>
              <c:numCache>
                <c:formatCode>General</c:formatCode>
                <c:ptCount val="5"/>
                <c:pt idx="0">
                  <c:v>0</c:v>
                </c:pt>
                <c:pt idx="1">
                  <c:v>8.7266551209440019E-2</c:v>
                </c:pt>
                <c:pt idx="2">
                  <c:v>0.17453310241888004</c:v>
                </c:pt>
                <c:pt idx="3">
                  <c:v>0.26179965362832008</c:v>
                </c:pt>
                <c:pt idx="4">
                  <c:v>0.34906620483776007</c:v>
                </c:pt>
              </c:numCache>
            </c:numRef>
          </c:yVal>
          <c:smooth val="0"/>
          <c:extLst>
            <c:ext xmlns:c16="http://schemas.microsoft.com/office/drawing/2014/chart" uri="{C3380CC4-5D6E-409C-BE32-E72D297353CC}">
              <c16:uniqueId val="{00000001-F879-449B-A9B8-9523A2B4AD22}"/>
            </c:ext>
          </c:extLst>
        </c:ser>
        <c:ser>
          <c:idx val="2"/>
          <c:order val="2"/>
          <c:tx>
            <c:strRef>
              <c:f>Sheet1!$B$15</c:f>
              <c:strCache>
                <c:ptCount val="1"/>
                <c:pt idx="0">
                  <c:v>0.2°</c:v>
                </c:pt>
              </c:strCache>
            </c:strRef>
          </c:tx>
          <c:spPr>
            <a:ln w="31750">
              <a:solidFill>
                <a:srgbClr val="B85410"/>
              </a:solidFill>
            </a:ln>
          </c:spPr>
          <c:marker>
            <c:symbol val="none"/>
          </c:marker>
          <c:xVal>
            <c:numRef>
              <c:f>Sheet1!$A$16:$A$20</c:f>
              <c:numCache>
                <c:formatCode>General</c:formatCode>
                <c:ptCount val="5"/>
                <c:pt idx="0">
                  <c:v>0</c:v>
                </c:pt>
                <c:pt idx="1">
                  <c:v>50</c:v>
                </c:pt>
                <c:pt idx="2">
                  <c:v>100</c:v>
                </c:pt>
                <c:pt idx="3">
                  <c:v>150</c:v>
                </c:pt>
                <c:pt idx="4">
                  <c:v>200</c:v>
                </c:pt>
              </c:numCache>
            </c:numRef>
          </c:xVal>
          <c:yVal>
            <c:numRef>
              <c:f>Sheet1!$B$16:$B$20</c:f>
              <c:numCache>
                <c:formatCode>General</c:formatCode>
                <c:ptCount val="5"/>
                <c:pt idx="0">
                  <c:v>0</c:v>
                </c:pt>
                <c:pt idx="1">
                  <c:v>0.17453363407981251</c:v>
                </c:pt>
                <c:pt idx="2">
                  <c:v>0.34906726815962502</c:v>
                </c:pt>
                <c:pt idx="3">
                  <c:v>0.52360090223943756</c:v>
                </c:pt>
                <c:pt idx="4">
                  <c:v>0.69813453631925004</c:v>
                </c:pt>
              </c:numCache>
            </c:numRef>
          </c:yVal>
          <c:smooth val="0"/>
          <c:extLst>
            <c:ext xmlns:c16="http://schemas.microsoft.com/office/drawing/2014/chart" uri="{C3380CC4-5D6E-409C-BE32-E72D297353CC}">
              <c16:uniqueId val="{00000002-F879-449B-A9B8-9523A2B4AD22}"/>
            </c:ext>
          </c:extLst>
        </c:ser>
        <c:ser>
          <c:idx val="3"/>
          <c:order val="3"/>
          <c:tx>
            <c:strRef>
              <c:f>Sheet1!$B$22</c:f>
              <c:strCache>
                <c:ptCount val="1"/>
                <c:pt idx="0">
                  <c:v>0.5°</c:v>
                </c:pt>
              </c:strCache>
            </c:strRef>
          </c:tx>
          <c:spPr>
            <a:ln w="31750">
              <a:solidFill>
                <a:srgbClr val="D40805"/>
              </a:solidFill>
            </a:ln>
          </c:spPr>
          <c:marker>
            <c:symbol val="none"/>
          </c:marker>
          <c:xVal>
            <c:numRef>
              <c:f>Sheet1!$A$23:$A$27</c:f>
              <c:numCache>
                <c:formatCode>General</c:formatCode>
                <c:ptCount val="5"/>
                <c:pt idx="0">
                  <c:v>0</c:v>
                </c:pt>
                <c:pt idx="1">
                  <c:v>50</c:v>
                </c:pt>
                <c:pt idx="2">
                  <c:v>100</c:v>
                </c:pt>
                <c:pt idx="3">
                  <c:v>150</c:v>
                </c:pt>
                <c:pt idx="4">
                  <c:v>200</c:v>
                </c:pt>
              </c:numCache>
            </c:numRef>
          </c:xVal>
          <c:yVal>
            <c:numRef>
              <c:f>Sheet1!$B$23:$B$27</c:f>
              <c:numCache>
                <c:formatCode>General</c:formatCode>
                <c:ptCount val="5"/>
                <c:pt idx="0">
                  <c:v>0</c:v>
                </c:pt>
                <c:pt idx="1">
                  <c:v>0.43634338953793944</c:v>
                </c:pt>
                <c:pt idx="2">
                  <c:v>0.87268677907587888</c:v>
                </c:pt>
                <c:pt idx="3">
                  <c:v>1.3090301686138184</c:v>
                </c:pt>
                <c:pt idx="4">
                  <c:v>1.7453735581517578</c:v>
                </c:pt>
              </c:numCache>
            </c:numRef>
          </c:yVal>
          <c:smooth val="0"/>
          <c:extLst>
            <c:ext xmlns:c16="http://schemas.microsoft.com/office/drawing/2014/chart" uri="{C3380CC4-5D6E-409C-BE32-E72D297353CC}">
              <c16:uniqueId val="{00000003-F879-449B-A9B8-9523A2B4AD22}"/>
            </c:ext>
          </c:extLst>
        </c:ser>
        <c:ser>
          <c:idx val="4"/>
          <c:order val="4"/>
          <c:tx>
            <c:strRef>
              <c:f>Sheet1!$B$29</c:f>
              <c:strCache>
                <c:ptCount val="1"/>
                <c:pt idx="0">
                  <c:v>0.5 m (pedestrian width)</c:v>
                </c:pt>
              </c:strCache>
            </c:strRef>
          </c:tx>
          <c:spPr>
            <a:ln w="31750">
              <a:solidFill>
                <a:srgbClr val="7F7F7F"/>
              </a:solidFill>
              <a:prstDash val="dash"/>
            </a:ln>
          </c:spPr>
          <c:marker>
            <c:symbol val="none"/>
          </c:marker>
          <c:xVal>
            <c:numRef>
              <c:f>Sheet1!$A$30:$A$31</c:f>
              <c:numCache>
                <c:formatCode>General</c:formatCode>
                <c:ptCount val="2"/>
                <c:pt idx="0">
                  <c:v>0</c:v>
                </c:pt>
                <c:pt idx="1">
                  <c:v>200</c:v>
                </c:pt>
              </c:numCache>
            </c:numRef>
          </c:xVal>
          <c:yVal>
            <c:numRef>
              <c:f>Sheet1!$B$30:$B$31</c:f>
              <c:numCache>
                <c:formatCode>General</c:formatCode>
                <c:ptCount val="2"/>
                <c:pt idx="0">
                  <c:v>0.5</c:v>
                </c:pt>
                <c:pt idx="1">
                  <c:v>0.5</c:v>
                </c:pt>
              </c:numCache>
            </c:numRef>
          </c:yVal>
          <c:smooth val="0"/>
          <c:extLst>
            <c:ext xmlns:c16="http://schemas.microsoft.com/office/drawing/2014/chart" uri="{C3380CC4-5D6E-409C-BE32-E72D297353CC}">
              <c16:uniqueId val="{00000004-F879-449B-A9B8-9523A2B4AD22}"/>
            </c:ext>
          </c:extLst>
        </c:ser>
        <c:dLbls>
          <c:showLegendKey val="0"/>
          <c:showVal val="0"/>
          <c:showCatName val="0"/>
          <c:showSerName val="0"/>
          <c:showPercent val="0"/>
          <c:showBubbleSize val="0"/>
        </c:dLbls>
        <c:axId val="-2128940872"/>
        <c:axId val="-2129643912"/>
      </c:scatterChart>
      <c:valAx>
        <c:axId val="-2128940872"/>
        <c:scaling>
          <c:orientation val="minMax"/>
          <c:max val="200"/>
          <c:min val="0"/>
        </c:scaling>
        <c:delete val="0"/>
        <c:axPos val="b"/>
        <c:title>
          <c:tx>
            <c:rich>
              <a:bodyPr/>
              <a:lstStyle/>
              <a:p>
                <a:r>
                  <a:rPr sz="1200" b="0"/>
                  <a:t>Range R [m]</a:t>
                </a:r>
              </a:p>
            </c:rich>
          </c:tx>
          <c:overlay val="0"/>
        </c:title>
        <c:numFmt formatCode="General" sourceLinked="1"/>
        <c:majorTickMark val="out"/>
        <c:minorTickMark val="none"/>
        <c:tickLblPos val="nextTo"/>
        <c:spPr>
          <a:ln>
            <a:solidFill>
              <a:srgbClr val="A0A0A0"/>
            </a:solidFill>
          </a:ln>
        </c:spPr>
        <c:txPr>
          <a:bodyPr/>
          <a:lstStyle/>
          <a:p>
            <a:pPr>
              <a:defRPr sz="1200"/>
            </a:pPr>
            <a:endParaRPr lang="zh-CN"/>
          </a:p>
        </c:txPr>
        <c:crossAx val="-2129643912"/>
        <c:crosses val="autoZero"/>
        <c:crossBetween val="midCat"/>
        <c:majorUnit val="50"/>
      </c:valAx>
      <c:valAx>
        <c:axId val="-2129643912"/>
        <c:scaling>
          <c:orientation val="minMax"/>
          <c:max val="2"/>
          <c:min val="0"/>
        </c:scaling>
        <c:delete val="0"/>
        <c:axPos val="l"/>
        <c:majorGridlines>
          <c:spPr>
            <a:ln>
              <a:solidFill>
                <a:srgbClr val="DDDDDD"/>
              </a:solidFill>
            </a:ln>
          </c:spPr>
        </c:majorGridlines>
        <c:title>
          <c:tx>
            <c:rich>
              <a:bodyPr/>
              <a:lstStyle/>
              <a:p>
                <a:r>
                  <a:rPr sz="1200" b="0"/>
                  <a:t>Point spacing [m]</a:t>
                </a:r>
              </a:p>
            </c:rich>
          </c:tx>
          <c:overlay val="0"/>
        </c:title>
        <c:numFmt formatCode="0.0" sourceLinked="0"/>
        <c:majorTickMark val="out"/>
        <c:minorTickMark val="none"/>
        <c:tickLblPos val="nextTo"/>
        <c:spPr>
          <a:ln>
            <a:solidFill>
              <a:srgbClr val="A0A0A0"/>
            </a:solidFill>
          </a:ln>
        </c:spPr>
        <c:txPr>
          <a:bodyPr/>
          <a:lstStyle/>
          <a:p>
            <a:pPr>
              <a:defRPr sz="1200"/>
            </a:pPr>
            <a:endParaRPr lang="zh-CN"/>
          </a:p>
        </c:txPr>
        <c:crossAx val="-2128940872"/>
        <c:crosses val="autoZero"/>
        <c:crossBetween val="midCat"/>
        <c:majorUnit val="0.5"/>
      </c:valAx>
    </c:plotArea>
    <c:legend>
      <c:legendPos val="b"/>
      <c:overlay val="0"/>
      <c:txPr>
        <a:bodyPr/>
        <a:lstStyle/>
        <a:p>
          <a:pPr>
            <a:defRPr sz="1200"/>
          </a:pPr>
          <a:endParaRPr lang="zh-CN"/>
        </a:p>
      </c:txPr>
    </c:legend>
    <c:plotVisOnly val="1"/>
    <c:dispBlanksAs val="gap"/>
    <c:showDLblsOverMax val="0"/>
  </c:chart>
  <c:txPr>
    <a:bodyPr/>
    <a:lstStyle/>
    <a:p>
      <a:pPr>
        <a:defRPr sz="1200">
          <a:solidFill>
            <a:srgbClr val="404040"/>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0"/>
        <c:ser>
          <c:idx val="0"/>
          <c:order val="0"/>
          <c:tx>
            <c:strRef>
              <c:f>Sheet1!$B$1</c:f>
              <c:strCache>
                <c:ptCount val="1"/>
                <c:pt idx="0">
                  <c:v>clear: α = 0.001 /m</c:v>
                </c:pt>
              </c:strCache>
            </c:strRef>
          </c:tx>
          <c:spPr>
            <a:ln w="31750">
              <a:solidFill>
                <a:srgbClr val="13807F"/>
              </a:solidFill>
            </a:ln>
          </c:spPr>
          <c:marker>
            <c:symbol val="none"/>
          </c:marker>
          <c:xVal>
            <c:numRef>
              <c:f>Sheet1!$A$2:$A$22</c:f>
              <c:numCache>
                <c:formatCode>General</c:formatCode>
                <c:ptCount val="21"/>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numCache>
            </c:numRef>
          </c:xVal>
          <c:yVal>
            <c:numRef>
              <c:f>Sheet1!$B$2:$B$22</c:f>
              <c:numCache>
                <c:formatCode>General</c:formatCode>
                <c:ptCount val="21"/>
                <c:pt idx="0">
                  <c:v>100</c:v>
                </c:pt>
                <c:pt idx="1">
                  <c:v>98.019867330675524</c:v>
                </c:pt>
                <c:pt idx="2">
                  <c:v>96.078943915232315</c:v>
                </c:pt>
                <c:pt idx="3">
                  <c:v>94.176453358424865</c:v>
                </c:pt>
                <c:pt idx="4">
                  <c:v>92.311634638663577</c:v>
                </c:pt>
                <c:pt idx="5">
                  <c:v>90.483741803595947</c:v>
                </c:pt>
                <c:pt idx="6">
                  <c:v>88.692043671715751</c:v>
                </c:pt>
                <c:pt idx="7">
                  <c:v>86.935823539880587</c:v>
                </c:pt>
                <c:pt idx="8">
                  <c:v>85.214378896621128</c:v>
                </c:pt>
                <c:pt idx="9">
                  <c:v>83.527021141127193</c:v>
                </c:pt>
                <c:pt idx="10">
                  <c:v>81.873075307798189</c:v>
                </c:pt>
                <c:pt idx="11">
                  <c:v>80.251879796247849</c:v>
                </c:pt>
                <c:pt idx="12">
                  <c:v>78.662786106655346</c:v>
                </c:pt>
                <c:pt idx="13">
                  <c:v>77.10515858035663</c:v>
                </c:pt>
                <c:pt idx="14">
                  <c:v>75.578374145572553</c:v>
                </c:pt>
                <c:pt idx="15">
                  <c:v>74.081822068171789</c:v>
                </c:pt>
                <c:pt idx="16">
                  <c:v>72.614903707369095</c:v>
                </c:pt>
                <c:pt idx="17">
                  <c:v>71.17703227626096</c:v>
                </c:pt>
                <c:pt idx="18">
                  <c:v>69.76763260710311</c:v>
                </c:pt>
                <c:pt idx="19">
                  <c:v>68.38614092123558</c:v>
                </c:pt>
                <c:pt idx="20">
                  <c:v>67.032004603563934</c:v>
                </c:pt>
              </c:numCache>
            </c:numRef>
          </c:yVal>
          <c:smooth val="0"/>
          <c:extLst>
            <c:ext xmlns:c16="http://schemas.microsoft.com/office/drawing/2014/chart" uri="{C3380CC4-5D6E-409C-BE32-E72D297353CC}">
              <c16:uniqueId val="{00000000-D607-4E52-8D7A-6F413923DF15}"/>
            </c:ext>
          </c:extLst>
        </c:ser>
        <c:ser>
          <c:idx val="1"/>
          <c:order val="1"/>
          <c:tx>
            <c:strRef>
              <c:f>Sheet1!$B$24</c:f>
              <c:strCache>
                <c:ptCount val="1"/>
                <c:pt idx="0">
                  <c:v>haze: α = 0.005 /m</c:v>
                </c:pt>
              </c:strCache>
            </c:strRef>
          </c:tx>
          <c:spPr>
            <a:ln w="31750">
              <a:solidFill>
                <a:srgbClr val="121981"/>
              </a:solidFill>
            </a:ln>
          </c:spPr>
          <c:marker>
            <c:symbol val="none"/>
          </c:marker>
          <c:xVal>
            <c:numRef>
              <c:f>Sheet1!$A$25:$A$45</c:f>
              <c:numCache>
                <c:formatCode>General</c:formatCode>
                <c:ptCount val="21"/>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numCache>
            </c:numRef>
          </c:xVal>
          <c:yVal>
            <c:numRef>
              <c:f>Sheet1!$B$25:$B$45</c:f>
              <c:numCache>
                <c:formatCode>General</c:formatCode>
                <c:ptCount val="21"/>
                <c:pt idx="0">
                  <c:v>100</c:v>
                </c:pt>
                <c:pt idx="1">
                  <c:v>90.483741803595947</c:v>
                </c:pt>
                <c:pt idx="2">
                  <c:v>81.873075307798189</c:v>
                </c:pt>
                <c:pt idx="3">
                  <c:v>74.081822068171789</c:v>
                </c:pt>
                <c:pt idx="4">
                  <c:v>67.032004603563934</c:v>
                </c:pt>
                <c:pt idx="5">
                  <c:v>60.653065971263345</c:v>
                </c:pt>
                <c:pt idx="6">
                  <c:v>54.881163609402641</c:v>
                </c:pt>
                <c:pt idx="7">
                  <c:v>49.658530379140949</c:v>
                </c:pt>
                <c:pt idx="8">
                  <c:v>44.932896411722155</c:v>
                </c:pt>
                <c:pt idx="9">
                  <c:v>40.656965974059908</c:v>
                </c:pt>
                <c:pt idx="10">
                  <c:v>36.787944117144235</c:v>
                </c:pt>
                <c:pt idx="11">
                  <c:v>33.287108369807953</c:v>
                </c:pt>
                <c:pt idx="12">
                  <c:v>30.119421191220212</c:v>
                </c:pt>
                <c:pt idx="13">
                  <c:v>27.253179303401261</c:v>
                </c:pt>
                <c:pt idx="14">
                  <c:v>24.659696394160644</c:v>
                </c:pt>
                <c:pt idx="15">
                  <c:v>22.313016014842983</c:v>
                </c:pt>
                <c:pt idx="16">
                  <c:v>20.189651799465537</c:v>
                </c:pt>
                <c:pt idx="17">
                  <c:v>18.268352405273465</c:v>
                </c:pt>
                <c:pt idx="18">
                  <c:v>16.529888822158654</c:v>
                </c:pt>
                <c:pt idx="19">
                  <c:v>14.956861922263503</c:v>
                </c:pt>
                <c:pt idx="20">
                  <c:v>13.533528323661271</c:v>
                </c:pt>
              </c:numCache>
            </c:numRef>
          </c:yVal>
          <c:smooth val="0"/>
          <c:extLst>
            <c:ext xmlns:c16="http://schemas.microsoft.com/office/drawing/2014/chart" uri="{C3380CC4-5D6E-409C-BE32-E72D297353CC}">
              <c16:uniqueId val="{00000001-D607-4E52-8D7A-6F413923DF15}"/>
            </c:ext>
          </c:extLst>
        </c:ser>
        <c:ser>
          <c:idx val="2"/>
          <c:order val="2"/>
          <c:tx>
            <c:strRef>
              <c:f>Sheet1!$B$47</c:f>
              <c:strCache>
                <c:ptCount val="1"/>
                <c:pt idx="0">
                  <c:v>fog: α = 0.01 /m</c:v>
                </c:pt>
              </c:strCache>
            </c:strRef>
          </c:tx>
          <c:spPr>
            <a:ln w="31750">
              <a:solidFill>
                <a:srgbClr val="B85410"/>
              </a:solidFill>
            </a:ln>
          </c:spPr>
          <c:marker>
            <c:symbol val="none"/>
          </c:marker>
          <c:xVal>
            <c:numRef>
              <c:f>Sheet1!$A$48:$A$68</c:f>
              <c:numCache>
                <c:formatCode>General</c:formatCode>
                <c:ptCount val="21"/>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numCache>
            </c:numRef>
          </c:xVal>
          <c:yVal>
            <c:numRef>
              <c:f>Sheet1!$B$48:$B$68</c:f>
              <c:numCache>
                <c:formatCode>General</c:formatCode>
                <c:ptCount val="21"/>
                <c:pt idx="0">
                  <c:v>100</c:v>
                </c:pt>
                <c:pt idx="1">
                  <c:v>81.873075307798189</c:v>
                </c:pt>
                <c:pt idx="2">
                  <c:v>67.032004603563934</c:v>
                </c:pt>
                <c:pt idx="3">
                  <c:v>54.881163609402641</c:v>
                </c:pt>
                <c:pt idx="4">
                  <c:v>44.932896411722155</c:v>
                </c:pt>
                <c:pt idx="5">
                  <c:v>36.787944117144235</c:v>
                </c:pt>
                <c:pt idx="6">
                  <c:v>30.119421191220212</c:v>
                </c:pt>
                <c:pt idx="7">
                  <c:v>24.659696394160644</c:v>
                </c:pt>
                <c:pt idx="8">
                  <c:v>20.189651799465537</c:v>
                </c:pt>
                <c:pt idx="9">
                  <c:v>16.529888822158654</c:v>
                </c:pt>
                <c:pt idx="10">
                  <c:v>13.533528323661271</c:v>
                </c:pt>
                <c:pt idx="11">
                  <c:v>11.080315836233387</c:v>
                </c:pt>
                <c:pt idx="12">
                  <c:v>9.071795328941251</c:v>
                </c:pt>
                <c:pt idx="13">
                  <c:v>7.4273578214333877</c:v>
                </c:pt>
                <c:pt idx="14">
                  <c:v>6.0810062625217949</c:v>
                </c:pt>
                <c:pt idx="15">
                  <c:v>4.9787068367863947</c:v>
                </c:pt>
                <c:pt idx="16">
                  <c:v>4.0762203978366207</c:v>
                </c:pt>
                <c:pt idx="17">
                  <c:v>3.337326996032608</c:v>
                </c:pt>
                <c:pt idx="18">
                  <c:v>2.7323722447292558</c:v>
                </c:pt>
                <c:pt idx="19">
                  <c:v>2.2370771856165592</c:v>
                </c:pt>
                <c:pt idx="20">
                  <c:v>1.8315638888734178</c:v>
                </c:pt>
              </c:numCache>
            </c:numRef>
          </c:yVal>
          <c:smooth val="0"/>
          <c:extLst>
            <c:ext xmlns:c16="http://schemas.microsoft.com/office/drawing/2014/chart" uri="{C3380CC4-5D6E-409C-BE32-E72D297353CC}">
              <c16:uniqueId val="{00000002-D607-4E52-8D7A-6F413923DF15}"/>
            </c:ext>
          </c:extLst>
        </c:ser>
        <c:ser>
          <c:idx val="3"/>
          <c:order val="3"/>
          <c:tx>
            <c:strRef>
              <c:f>Sheet1!$B$70</c:f>
              <c:strCache>
                <c:ptCount val="1"/>
                <c:pt idx="0">
                  <c:v>dense fog: α = 0.02 /m</c:v>
                </c:pt>
              </c:strCache>
            </c:strRef>
          </c:tx>
          <c:spPr>
            <a:ln w="31750">
              <a:solidFill>
                <a:srgbClr val="D40805"/>
              </a:solidFill>
            </a:ln>
          </c:spPr>
          <c:marker>
            <c:symbol val="none"/>
          </c:marker>
          <c:xVal>
            <c:numRef>
              <c:f>Sheet1!$A$71:$A$91</c:f>
              <c:numCache>
                <c:formatCode>General</c:formatCode>
                <c:ptCount val="21"/>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numCache>
            </c:numRef>
          </c:xVal>
          <c:yVal>
            <c:numRef>
              <c:f>Sheet1!$B$71:$B$91</c:f>
              <c:numCache>
                <c:formatCode>General</c:formatCode>
                <c:ptCount val="21"/>
                <c:pt idx="0">
                  <c:v>100</c:v>
                </c:pt>
                <c:pt idx="1">
                  <c:v>67.032004603563934</c:v>
                </c:pt>
                <c:pt idx="2">
                  <c:v>44.932896411722155</c:v>
                </c:pt>
                <c:pt idx="3">
                  <c:v>30.119421191220212</c:v>
                </c:pt>
                <c:pt idx="4">
                  <c:v>20.189651799465537</c:v>
                </c:pt>
                <c:pt idx="5">
                  <c:v>13.533528323661271</c:v>
                </c:pt>
                <c:pt idx="6">
                  <c:v>9.071795328941251</c:v>
                </c:pt>
                <c:pt idx="7">
                  <c:v>6.0810062625217949</c:v>
                </c:pt>
                <c:pt idx="8">
                  <c:v>4.0762203978366207</c:v>
                </c:pt>
                <c:pt idx="9">
                  <c:v>2.7323722447292558</c:v>
                </c:pt>
                <c:pt idx="10">
                  <c:v>1.8315638888734178</c:v>
                </c:pt>
                <c:pt idx="11">
                  <c:v>1.2277339903068436</c:v>
                </c:pt>
                <c:pt idx="12">
                  <c:v>0.82297470490200297</c:v>
                </c:pt>
                <c:pt idx="13">
                  <c:v>0.55165644207607711</c:v>
                </c:pt>
                <c:pt idx="14">
                  <c:v>0.36978637164829292</c:v>
                </c:pt>
                <c:pt idx="15">
                  <c:v>0.24787521766663584</c:v>
                </c:pt>
                <c:pt idx="16">
                  <c:v>0.16615572731739339</c:v>
                </c:pt>
                <c:pt idx="17">
                  <c:v>0.11137751478448032</c:v>
                </c:pt>
                <c:pt idx="18">
                  <c:v>7.4658580837667923E-2</c:v>
                </c:pt>
                <c:pt idx="19">
                  <c:v>5.0045143344061037E-2</c:v>
                </c:pt>
                <c:pt idx="20">
                  <c:v>3.3546262790251184E-2</c:v>
                </c:pt>
              </c:numCache>
            </c:numRef>
          </c:yVal>
          <c:smooth val="0"/>
          <c:extLst>
            <c:ext xmlns:c16="http://schemas.microsoft.com/office/drawing/2014/chart" uri="{C3380CC4-5D6E-409C-BE32-E72D297353CC}">
              <c16:uniqueId val="{00000003-D607-4E52-8D7A-6F413923DF15}"/>
            </c:ext>
          </c:extLst>
        </c:ser>
        <c:dLbls>
          <c:showLegendKey val="0"/>
          <c:showVal val="0"/>
          <c:showCatName val="0"/>
          <c:showSerName val="0"/>
          <c:showPercent val="0"/>
          <c:showBubbleSize val="0"/>
        </c:dLbls>
        <c:axId val="-2128940872"/>
        <c:axId val="-2129643912"/>
      </c:scatterChart>
      <c:valAx>
        <c:axId val="-2128940872"/>
        <c:scaling>
          <c:orientation val="minMax"/>
          <c:max val="200"/>
          <c:min val="0"/>
        </c:scaling>
        <c:delete val="0"/>
        <c:axPos val="b"/>
        <c:title>
          <c:tx>
            <c:rich>
              <a:bodyPr/>
              <a:lstStyle/>
              <a:p>
                <a:r>
                  <a:rPr sz="1200" b="0"/>
                  <a:t>Range R [m]</a:t>
                </a:r>
              </a:p>
            </c:rich>
          </c:tx>
          <c:overlay val="0"/>
        </c:title>
        <c:numFmt formatCode="General" sourceLinked="1"/>
        <c:majorTickMark val="out"/>
        <c:minorTickMark val="none"/>
        <c:tickLblPos val="nextTo"/>
        <c:spPr>
          <a:ln>
            <a:solidFill>
              <a:srgbClr val="A0A0A0"/>
            </a:solidFill>
          </a:ln>
        </c:spPr>
        <c:txPr>
          <a:bodyPr/>
          <a:lstStyle/>
          <a:p>
            <a:pPr>
              <a:defRPr sz="1200"/>
            </a:pPr>
            <a:endParaRPr lang="zh-CN"/>
          </a:p>
        </c:txPr>
        <c:crossAx val="-2129643912"/>
        <c:crosses val="autoZero"/>
        <c:crossBetween val="midCat"/>
        <c:majorUnit val="50"/>
      </c:valAx>
      <c:valAx>
        <c:axId val="-2129643912"/>
        <c:scaling>
          <c:orientation val="minMax"/>
          <c:max val="100"/>
          <c:min val="0"/>
        </c:scaling>
        <c:delete val="0"/>
        <c:axPos val="l"/>
        <c:majorGridlines>
          <c:spPr>
            <a:ln>
              <a:solidFill>
                <a:srgbClr val="DDDDDD"/>
              </a:solidFill>
            </a:ln>
          </c:spPr>
        </c:majorGridlines>
        <c:title>
          <c:tx>
            <c:rich>
              <a:bodyPr/>
              <a:lstStyle/>
              <a:p>
                <a:r>
                  <a:rPr sz="1200" b="0"/>
                  <a:t>Two-way transmission [%]</a:t>
                </a:r>
              </a:p>
            </c:rich>
          </c:tx>
          <c:overlay val="0"/>
        </c:title>
        <c:numFmt formatCode="0" sourceLinked="0"/>
        <c:majorTickMark val="out"/>
        <c:minorTickMark val="none"/>
        <c:tickLblPos val="nextTo"/>
        <c:spPr>
          <a:ln>
            <a:solidFill>
              <a:srgbClr val="A0A0A0"/>
            </a:solidFill>
          </a:ln>
        </c:spPr>
        <c:txPr>
          <a:bodyPr/>
          <a:lstStyle/>
          <a:p>
            <a:pPr>
              <a:defRPr sz="1200"/>
            </a:pPr>
            <a:endParaRPr lang="zh-CN"/>
          </a:p>
        </c:txPr>
        <c:crossAx val="-2128940872"/>
        <c:crosses val="autoZero"/>
        <c:crossBetween val="midCat"/>
        <c:majorUnit val="20"/>
      </c:valAx>
    </c:plotArea>
    <c:legend>
      <c:legendPos val="b"/>
      <c:overlay val="0"/>
      <c:txPr>
        <a:bodyPr/>
        <a:lstStyle/>
        <a:p>
          <a:pPr>
            <a:defRPr sz="1200"/>
          </a:pPr>
          <a:endParaRPr lang="zh-CN"/>
        </a:p>
      </c:txPr>
    </c:legend>
    <c:plotVisOnly val="1"/>
    <c:dispBlanksAs val="gap"/>
    <c:showDLblsOverMax val="0"/>
  </c:chart>
  <c:txPr>
    <a:bodyPr/>
    <a:lstStyle/>
    <a:p>
      <a:pPr>
        <a:defRPr sz="1200">
          <a:solidFill>
            <a:srgbClr val="404040"/>
          </a:solidFil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1"/>
  <c:style val="2"/>
  <c:chart>
    <c:autoTitleDeleted val="1"/>
    <c:plotArea>
      <c:layout/>
      <c:scatterChart>
        <c:scatterStyle val="lineMarker"/>
        <c:varyColors val="0"/>
        <c:ser>
          <c:idx val="0"/>
          <c:order val="0"/>
          <c:tx>
            <c:strRef>
              <c:f>Sheet1!$B$1</c:f>
              <c:strCache>
                <c:ptCount val="1"/>
                <c:pt idx="0">
                  <c:v>15 m/s</c:v>
                </c:pt>
              </c:strCache>
            </c:strRef>
          </c:tx>
          <c:spPr>
            <a:ln w="31750">
              <a:solidFill>
                <a:srgbClr val="13807F"/>
              </a:solidFill>
            </a:ln>
          </c:spPr>
          <c:marker>
            <c:symbol val="none"/>
          </c:marker>
          <c:xVal>
            <c:numRef>
              <c:f>Sheet1!$A$2:$A$6</c:f>
              <c:numCache>
                <c:formatCode>General</c:formatCode>
                <c:ptCount val="5"/>
                <c:pt idx="0">
                  <c:v>50</c:v>
                </c:pt>
                <c:pt idx="1">
                  <c:v>100</c:v>
                </c:pt>
                <c:pt idx="2">
                  <c:v>150</c:v>
                </c:pt>
                <c:pt idx="3">
                  <c:v>200</c:v>
                </c:pt>
                <c:pt idx="4">
                  <c:v>300</c:v>
                </c:pt>
              </c:numCache>
            </c:numRef>
          </c:xVal>
          <c:yVal>
            <c:numRef>
              <c:f>Sheet1!$B$2:$B$6</c:f>
              <c:numCache>
                <c:formatCode>General</c:formatCode>
                <c:ptCount val="5"/>
                <c:pt idx="0">
                  <c:v>0.75</c:v>
                </c:pt>
                <c:pt idx="1">
                  <c:v>1.5</c:v>
                </c:pt>
                <c:pt idx="2">
                  <c:v>2.25</c:v>
                </c:pt>
                <c:pt idx="3">
                  <c:v>3</c:v>
                </c:pt>
                <c:pt idx="4">
                  <c:v>4.5</c:v>
                </c:pt>
              </c:numCache>
            </c:numRef>
          </c:yVal>
          <c:smooth val="0"/>
          <c:extLst>
            <c:ext xmlns:c16="http://schemas.microsoft.com/office/drawing/2014/chart" uri="{C3380CC4-5D6E-409C-BE32-E72D297353CC}">
              <c16:uniqueId val="{00000000-5A1A-4528-A0CA-EC5FCEA0C932}"/>
            </c:ext>
          </c:extLst>
        </c:ser>
        <c:ser>
          <c:idx val="1"/>
          <c:order val="1"/>
          <c:tx>
            <c:strRef>
              <c:f>Sheet1!$B$8</c:f>
              <c:strCache>
                <c:ptCount val="1"/>
                <c:pt idx="0">
                  <c:v>30 m/s</c:v>
                </c:pt>
              </c:strCache>
            </c:strRef>
          </c:tx>
          <c:spPr>
            <a:ln w="31750">
              <a:solidFill>
                <a:srgbClr val="B85410"/>
              </a:solidFill>
            </a:ln>
          </c:spPr>
          <c:marker>
            <c:symbol val="none"/>
          </c:marker>
          <c:xVal>
            <c:numRef>
              <c:f>Sheet1!$A$9:$A$13</c:f>
              <c:numCache>
                <c:formatCode>General</c:formatCode>
                <c:ptCount val="5"/>
                <c:pt idx="0">
                  <c:v>50</c:v>
                </c:pt>
                <c:pt idx="1">
                  <c:v>100</c:v>
                </c:pt>
                <c:pt idx="2">
                  <c:v>150</c:v>
                </c:pt>
                <c:pt idx="3">
                  <c:v>200</c:v>
                </c:pt>
                <c:pt idx="4">
                  <c:v>300</c:v>
                </c:pt>
              </c:numCache>
            </c:numRef>
          </c:xVal>
          <c:yVal>
            <c:numRef>
              <c:f>Sheet1!$B$9:$B$13</c:f>
              <c:numCache>
                <c:formatCode>General</c:formatCode>
                <c:ptCount val="5"/>
                <c:pt idx="0">
                  <c:v>1.5</c:v>
                </c:pt>
                <c:pt idx="1">
                  <c:v>3</c:v>
                </c:pt>
                <c:pt idx="2">
                  <c:v>4.5</c:v>
                </c:pt>
                <c:pt idx="3">
                  <c:v>6</c:v>
                </c:pt>
                <c:pt idx="4">
                  <c:v>9</c:v>
                </c:pt>
              </c:numCache>
            </c:numRef>
          </c:yVal>
          <c:smooth val="0"/>
          <c:extLst>
            <c:ext xmlns:c16="http://schemas.microsoft.com/office/drawing/2014/chart" uri="{C3380CC4-5D6E-409C-BE32-E72D297353CC}">
              <c16:uniqueId val="{00000001-5A1A-4528-A0CA-EC5FCEA0C932}"/>
            </c:ext>
          </c:extLst>
        </c:ser>
        <c:ser>
          <c:idx val="2"/>
          <c:order val="2"/>
          <c:tx>
            <c:strRef>
              <c:f>Sheet1!$B$15</c:f>
              <c:strCache>
                <c:ptCount val="1"/>
                <c:pt idx="0">
                  <c:v>60 m/s</c:v>
                </c:pt>
              </c:strCache>
            </c:strRef>
          </c:tx>
          <c:spPr>
            <a:ln w="31750">
              <a:solidFill>
                <a:srgbClr val="D40805"/>
              </a:solidFill>
            </a:ln>
          </c:spPr>
          <c:marker>
            <c:symbol val="none"/>
          </c:marker>
          <c:xVal>
            <c:numRef>
              <c:f>Sheet1!$A$16:$A$20</c:f>
              <c:numCache>
                <c:formatCode>General</c:formatCode>
                <c:ptCount val="5"/>
                <c:pt idx="0">
                  <c:v>50</c:v>
                </c:pt>
                <c:pt idx="1">
                  <c:v>100</c:v>
                </c:pt>
                <c:pt idx="2">
                  <c:v>150</c:v>
                </c:pt>
                <c:pt idx="3">
                  <c:v>200</c:v>
                </c:pt>
                <c:pt idx="4">
                  <c:v>300</c:v>
                </c:pt>
              </c:numCache>
            </c:numRef>
          </c:xVal>
          <c:yVal>
            <c:numRef>
              <c:f>Sheet1!$B$16:$B$20</c:f>
              <c:numCache>
                <c:formatCode>General</c:formatCode>
                <c:ptCount val="5"/>
                <c:pt idx="0">
                  <c:v>3</c:v>
                </c:pt>
                <c:pt idx="1">
                  <c:v>6</c:v>
                </c:pt>
                <c:pt idx="2">
                  <c:v>9</c:v>
                </c:pt>
                <c:pt idx="3">
                  <c:v>12</c:v>
                </c:pt>
                <c:pt idx="4">
                  <c:v>18</c:v>
                </c:pt>
              </c:numCache>
            </c:numRef>
          </c:yVal>
          <c:smooth val="0"/>
          <c:extLst>
            <c:ext xmlns:c16="http://schemas.microsoft.com/office/drawing/2014/chart" uri="{C3380CC4-5D6E-409C-BE32-E72D297353CC}">
              <c16:uniqueId val="{00000002-5A1A-4528-A0CA-EC5FCEA0C932}"/>
            </c:ext>
          </c:extLst>
        </c:ser>
        <c:dLbls>
          <c:showLegendKey val="0"/>
          <c:showVal val="0"/>
          <c:showCatName val="0"/>
          <c:showSerName val="0"/>
          <c:showPercent val="0"/>
          <c:showBubbleSize val="0"/>
        </c:dLbls>
        <c:axId val="-2128940872"/>
        <c:axId val="-2129643912"/>
      </c:scatterChart>
      <c:valAx>
        <c:axId val="-2128940872"/>
        <c:scaling>
          <c:orientation val="minMax"/>
          <c:max val="300"/>
          <c:min val="0"/>
        </c:scaling>
        <c:delete val="0"/>
        <c:axPos val="b"/>
        <c:title>
          <c:tx>
            <c:rich>
              <a:bodyPr/>
              <a:lstStyle/>
              <a:p>
                <a:r>
                  <a:rPr sz="1200" b="0"/>
                  <a:t>Perception latency [ms]</a:t>
                </a:r>
              </a:p>
            </c:rich>
          </c:tx>
          <c:overlay val="0"/>
        </c:title>
        <c:numFmt formatCode="General" sourceLinked="1"/>
        <c:majorTickMark val="out"/>
        <c:minorTickMark val="none"/>
        <c:tickLblPos val="nextTo"/>
        <c:spPr>
          <a:ln>
            <a:solidFill>
              <a:srgbClr val="A0A0A0"/>
            </a:solidFill>
          </a:ln>
        </c:spPr>
        <c:txPr>
          <a:bodyPr/>
          <a:lstStyle/>
          <a:p>
            <a:pPr>
              <a:defRPr sz="1200"/>
            </a:pPr>
            <a:endParaRPr lang="zh-CN"/>
          </a:p>
        </c:txPr>
        <c:crossAx val="-2129643912"/>
        <c:crosses val="autoZero"/>
        <c:crossBetween val="midCat"/>
        <c:majorUnit val="50"/>
      </c:valAx>
      <c:valAx>
        <c:axId val="-2129643912"/>
        <c:scaling>
          <c:orientation val="minMax"/>
          <c:max val="18"/>
          <c:min val="0"/>
        </c:scaling>
        <c:delete val="0"/>
        <c:axPos val="l"/>
        <c:majorGridlines>
          <c:spPr>
            <a:ln>
              <a:solidFill>
                <a:srgbClr val="DDDDDD"/>
              </a:solidFill>
            </a:ln>
          </c:spPr>
        </c:majorGridlines>
        <c:title>
          <c:tx>
            <c:rich>
              <a:bodyPr/>
              <a:lstStyle/>
              <a:p>
                <a:r>
                  <a:rPr sz="1200" b="0"/>
                  <a:t>Distance traveled [m]</a:t>
                </a:r>
              </a:p>
            </c:rich>
          </c:tx>
          <c:overlay val="0"/>
        </c:title>
        <c:numFmt formatCode="0" sourceLinked="0"/>
        <c:majorTickMark val="out"/>
        <c:minorTickMark val="none"/>
        <c:tickLblPos val="nextTo"/>
        <c:spPr>
          <a:ln>
            <a:solidFill>
              <a:srgbClr val="A0A0A0"/>
            </a:solidFill>
          </a:ln>
        </c:spPr>
        <c:txPr>
          <a:bodyPr/>
          <a:lstStyle/>
          <a:p>
            <a:pPr>
              <a:defRPr sz="1200"/>
            </a:pPr>
            <a:endParaRPr lang="zh-CN"/>
          </a:p>
        </c:txPr>
        <c:crossAx val="-2128940872"/>
        <c:crosses val="autoZero"/>
        <c:crossBetween val="midCat"/>
        <c:majorUnit val="3"/>
      </c:valAx>
    </c:plotArea>
    <c:legend>
      <c:legendPos val="b"/>
      <c:overlay val="0"/>
      <c:txPr>
        <a:bodyPr/>
        <a:lstStyle/>
        <a:p>
          <a:pPr>
            <a:defRPr sz="1200"/>
          </a:pPr>
          <a:endParaRPr lang="zh-CN"/>
        </a:p>
      </c:txPr>
    </c:legend>
    <c:plotVisOnly val="1"/>
    <c:dispBlanksAs val="gap"/>
    <c:showDLblsOverMax val="0"/>
  </c:chart>
  <c:txPr>
    <a:bodyPr/>
    <a:lstStyle/>
    <a:p>
      <a:pPr>
        <a:defRPr sz="1200">
          <a:solidFill>
            <a:srgbClr val="404040"/>
          </a:solidFil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B3DE59-F14A-BE48-A4BD-826E6AEB8CEC}"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3E9E18-F207-E64A-9E5E-A745EA363019}" type="slidenum">
              <a:rPr lang="en-US" smtClean="0"/>
              <a:t>‹#›</a:t>
            </a:fld>
            <a:endParaRPr lang="en-US"/>
          </a:p>
        </p:txBody>
      </p:sp>
    </p:spTree>
    <p:extLst>
      <p:ext uri="{BB962C8B-B14F-4D97-AF65-F5344CB8AC3E}">
        <p14:creationId xmlns:p14="http://schemas.microsoft.com/office/powerpoint/2010/main" val="1619440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Two-lecture module (about 150 minutes). Lecture A: LiDAR fundamentals and point cloud data (slides 4-22). Lecture B: classical point cloud perception and deep-learning perception (slides 23-48). Title image: synthetic 128-channel scan rendered by ray casting (original figure).</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Frame the two lectures. Part 1-2 are about how the data is produced; Part 3-4 about how it is turned into objects. Estimated time: Part 1 35 min, Part 2 30 min (lecture A); Part 3 35 min, Part 4 40 min (lecture B).</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Recall L1.2: LiDAR is the active range sensor with precise 3D geometry. Today's focus is the first two boxes. Point out that the same perception output (3D boxes + tracks) is what prediction and planning consume.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Section divider. About 35 minutes for Part 1.</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Derive R = c*dt/2. Use the rule of thumb 1 ns = 15 cm of range (30 cm round trip). Ask: how precisely must the receiver timestamp the echo for 5 cm accuracy? (0.33 ns). Pulse repetition limits unambiguous range.</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Each return is (r, azimuth, elevation, intensity, timestamp). The azimuth comes from the encoder / scan position, the elevation from the channel. Convert to Cartesian for processing. Z is up in the sensor frame, so ground is roughly at minus the mounting height.</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Most deployed automotive LiDAR is pulsed ToF (Luminar filed for Chapter 11 in Dec 2025; its lidar assets were sold to MicroVision in Jan 2026). FMCW sends a frequency chirp and mixes the echo with a local copy; the beat frequency gives range and the Doppler shift gives radial velocity directly. FMCW is attractive for velocity and interference robustness but is harder to build.</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Four families. Mechanical spinning dominates robotaxis today. MEMS and OPA aim at lower cost and solid-state packaging. Waymo's ISSW 2024 talk contrasts a 60-degree scan range with 25% duty cycle against a 360-degree range with 100% duty cycle, arguing the latter gives the best field of view per dollar.</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Worked example: s = R tan(delta theta). With 0.2 degree spacing, a pedestrian 0.5 m wide gets fewer than one sample per scan line beyond about 143 m. Waymo's long-range unit quotes 0.05 degree azimuth resolution at 200 m for exactly this reason.</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Key trade-off: eye-safety limits the pulse energy, and the detector technology follows from the wavelength. Waymo reports SPAD photon detection efficiency improving from 5% to 40% at 915 nm over five years, which is why silicon at ~905 nm remains competitive.</a:t>
            </a:r>
          </a:p>
        </p:txBody>
      </p:sp>
      <p:sp>
        <p:nvSpPr>
          <p:cNvPr id="4" name="Slide Number Placeholder 3"/>
          <p:cNvSpPr>
            <a:spLocks noGrp="1"/>
          </p:cNvSpPr>
          <p:nvPr>
            <p:ph type="sldNum" sz="quarter" idx="5"/>
          </p:nvPr>
        </p:nvSpPr>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Ask students to verify the listening time from R: 2*20 m / c = 0.13 microseconds and 2*200 m / c = 1.33 microseconds. Long range needs high angular resolution and many SPADs per pixel for sensitivity; the short-range perimeter units trade range for coverage close to the car.</a:t>
            </a:r>
          </a:p>
        </p:txBody>
      </p:sp>
      <p:sp>
        <p:nvSpPr>
          <p:cNvPr id="4" name="Slide Number Placeholder 3"/>
          <p:cNvSpPr>
            <a:spLocks noGrp="1"/>
          </p:cNvSpPr>
          <p:nvPr>
            <p:ph type="sldNum" sz="quarter" idx="5"/>
          </p:nvPr>
        </p:nvSpPr>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Intensity is a free feature: it separates lane paint and signs from asphalt. Dynamic range is the hard part: tires and asphalt are below 5% reflective, retroreflectors are 10-30 dB brighter, and a bright return can leak into neighbouring channels (blooming).</a:t>
            </a:r>
          </a:p>
        </p:txBody>
      </p:sp>
      <p:sp>
        <p:nvSpPr>
          <p:cNvPr id="4" name="Slide Number Placeholder 3"/>
          <p:cNvSpPr>
            <a:spLocks noGrp="1"/>
          </p:cNvSpPr>
          <p:nvPr>
            <p:ph type="sldNum" sz="quarter" idx="5"/>
          </p:nvPr>
        </p:nvSpPr>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Beer-Lambert: P_rx falls as exp(-2 alpha R) because the light travels out and back. Koschmieder: alpha ~ 3.91/visibility. With 200 m visibility (dense fog), only about 2% of the signal survives at 100 m (1.8% for the rounded alpha = 0.02 /m plotted). Waymo mitigates with full-waveform sampling and adaptive thresholds to separate droplet returns from hard targets.</a:t>
            </a:r>
          </a:p>
        </p:txBody>
      </p:sp>
      <p:sp>
        <p:nvSpPr>
          <p:cNvPr id="4" name="Slide Number Placeholder 3"/>
          <p:cNvSpPr>
            <a:spLocks noGrp="1"/>
          </p:cNvSpPr>
          <p:nvPr>
            <p:ph type="sldNum" sz="quarter" idx="5"/>
          </p:nvPr>
        </p:nvSpPr>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as a checklist when students debug a point cloud: missing points, ghost points, halos, noise. Each has a physical cause and a standard mitigation.</a:t>
            </a:r>
          </a:p>
        </p:txBody>
      </p:sp>
      <p:sp>
        <p:nvSpPr>
          <p:cNvPr id="4" name="Slide Number Placeholder 3"/>
          <p:cNvSpPr>
            <a:spLocks noGrp="1"/>
          </p:cNvSpPr>
          <p:nvPr>
            <p:ph type="sldNum" sz="quarter" idx="5"/>
          </p:nvPr>
        </p:nvSpPr>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Compute: 128 channels x 1,800 azimuth steps (0.2 degrees) x 10 Hz = 2.3 million points per second at most. At 16 bytes per point (x, y, z, intensity as float32) that is about 37 MB/s per sensor. A vehicle with several LiDARs multiplies this. Ties back to L1.2 'AV sensors generate big data'.</a:t>
            </a:r>
          </a:p>
        </p:txBody>
      </p:sp>
      <p:sp>
        <p:nvSpPr>
          <p:cNvPr id="4" name="Slide Number Placeholder 3"/>
          <p:cNvSpPr>
            <a:spLocks noGrp="1"/>
          </p:cNvSpPr>
          <p:nvPr>
            <p:ph type="sldNum" sz="quarter" idx="5"/>
          </p:nvPr>
        </p:nvSpPr>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Section divider. About 30 minutes for Part 2.</a:t>
            </a:r>
          </a:p>
        </p:txBody>
      </p:sp>
      <p:sp>
        <p:nvSpPr>
          <p:cNvPr id="4" name="Slide Number Placeholder 3"/>
          <p:cNvSpPr>
            <a:spLocks noGrp="1"/>
          </p:cNvSpPr>
          <p:nvPr>
            <p:ph type="sldNum" sz="quarter" idx="5"/>
          </p:nvPr>
        </p:nvSpPr>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Emphasize three properties that drive every algorithm later: it is a set (no order, no grid), density depends on range, and only visible surfaces are sampled. The numbers come from our synthetic 128-channel scene: one car at 7 m gets about 4,100 points, an oncoming car at 24 m gets about 740.</a:t>
            </a:r>
          </a:p>
        </p:txBody>
      </p:sp>
      <p:sp>
        <p:nvSpPr>
          <p:cNvPr id="4" name="Slide Number Placeholder 3"/>
          <p:cNvSpPr>
            <a:spLocks noGrp="1"/>
          </p:cNvSpPr>
          <p:nvPr>
            <p:ph type="sldNum" sz="quarter" idx="5"/>
          </p:nvPr>
        </p:nvSpPr>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through the chain: points are measured in the LiDAR frame, the extrinsic transform moves them to the vehicle frame, localization places the vehicle in the world. For camera fusion add the camera extrinsics and intrinsics K. tan(0.5 deg) x 100 m = 0.87 m: tiny rotation errors become large lateral errors at range.</a:t>
            </a:r>
          </a:p>
        </p:txBody>
      </p:sp>
      <p:sp>
        <p:nvSpPr>
          <p:cNvPr id="4" name="Slide Number Placeholder 3"/>
          <p:cNvSpPr>
            <a:spLocks noGrp="1"/>
          </p:cNvSpPr>
          <p:nvPr>
            <p:ph type="sldNum" sz="quarter" idx="5"/>
          </p:nvPr>
        </p:nvSpPr>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 spinning LiDAR needs a full revolution to collect a sweep. Ask students how far a car at 72 km/h travels in 100 ms (2 m). The left plot shows what happens if you ignore it: the start and end of the sweep disagree by 2 m, producing a seam. Deskewing uses the pose at each point's timestamp.</a:t>
            </a:r>
          </a:p>
        </p:txBody>
      </p:sp>
      <p:sp>
        <p:nvSpPr>
          <p:cNvPr id="4" name="Slide Number Placeholder 3"/>
          <p:cNvSpPr>
            <a:spLocks noGrp="1"/>
          </p:cNvSpPr>
          <p:nvPr>
            <p:ph type="sldNum" sz="quarter" idx="5"/>
          </p:nvPr>
        </p:nvSpPr>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Same scene crop in four representations. The choice of representation decides the network family: sets (PointNet), 2D CNN on range images, sparse 3D convolution on voxels, 2D CNN on a BEV pseudo-image (pillars). We return to each in Part 4.</a:t>
            </a:r>
          </a:p>
        </p:txBody>
      </p:sp>
      <p:sp>
        <p:nvSpPr>
          <p:cNvPr id="4" name="Slide Number Placeholder 3"/>
          <p:cNvSpPr>
            <a:spLocks noGrp="1"/>
          </p:cNvSpPr>
          <p:nvPr>
            <p:ph type="sldNum" sz="quarter" idx="5"/>
          </p:nvPr>
        </p:nvSpPr>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Worked example: 80 m x 80 m x 4 m region at 0.1 m resolution gives 25.6 million cells; one sweep has about 0.19 million points, so under 1% of voxels are occupied. This is why dense 3D convolution is wasteful and why sparse convolution and pillars were invented.</a:t>
            </a:r>
          </a:p>
        </p:txBody>
      </p:sp>
      <p:sp>
        <p:nvSpPr>
          <p:cNvPr id="4" name="Slide Number Placeholder 3"/>
          <p:cNvSpPr>
            <a:spLocks noGrp="1"/>
          </p:cNvSpPr>
          <p:nvPr>
            <p:ph type="sldNum" sz="quarter" idx="5"/>
          </p:nvPr>
        </p:nvSpPr>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Point students to these for the lab. KITTI is small and easy; nuScenes is 360-degree with 32-beam LiDAR; Waymo Open has 5 LiDARs and higher density. SemanticKITTI adds per-point labels to KITTI odometry sequences. Check each dataset's license before redistributing.</a:t>
            </a:r>
          </a:p>
        </p:txBody>
      </p:sp>
      <p:sp>
        <p:nvSpPr>
          <p:cNvPr id="4" name="Slide Number Placeholder 3"/>
          <p:cNvSpPr>
            <a:spLocks noGrp="1"/>
          </p:cNvSpPr>
          <p:nvPr>
            <p:ph type="sldNum" sz="quarter" idx="5"/>
          </p:nvPr>
        </p:nvSpPr>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Section divider. About 35 minutes for Part 3. All figures in this part are actual runs of the algorithms on the synthetic scene.</a:t>
            </a:r>
          </a:p>
        </p:txBody>
      </p:sp>
      <p:sp>
        <p:nvSpPr>
          <p:cNvPr id="4" name="Slide Number Placeholder 3"/>
          <p:cNvSpPr>
            <a:spLocks noGrp="1"/>
          </p:cNvSpPr>
          <p:nvPr>
            <p:ph type="sldNum" sz="quarter" idx="5"/>
          </p:nvPr>
        </p:nvSpPr>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Each stage is hand-designed with a few parameters. This is the pipeline many early AV stacks used, and it is still a useful baseline, fallback, and labeling aid. Libraries: PCL and Open3D.</a:t>
            </a:r>
          </a:p>
        </p:txBody>
      </p:sp>
      <p:sp>
        <p:nvSpPr>
          <p:cNvPr id="4" name="Slide Number Placeholder 3"/>
          <p:cNvSpPr>
            <a:spLocks noGrp="1"/>
          </p:cNvSpPr>
          <p:nvPr>
            <p:ph type="sldNum" sz="quarter" idx="5"/>
          </p:nvPr>
        </p:nvSpPr>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Voxel-grid downsampling replaces all points in a cell by their centroid, equalizing density. Statistical outlier removal drops points whose mean distance to k neighbors is above mean + sigma. In the figure, 250 random noise points were added to show the effect.</a:t>
            </a:r>
          </a:p>
        </p:txBody>
      </p:sp>
      <p:sp>
        <p:nvSpPr>
          <p:cNvPr id="4" name="Slide Number Placeholder 3"/>
          <p:cNvSpPr>
            <a:spLocks noGrp="1"/>
          </p:cNvSpPr>
          <p:nvPr>
            <p:ph type="sldNum" sz="quarter" idx="5"/>
          </p:nvPr>
        </p:nvSpPr>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RANSAC: sample 3 points, fit a plane, count inliers within a threshold, repeat, keep the best. We sample from low points only; otherwise a wall can win. Iterations needed: N = ln(1-p)/ln(1-w^3); w = 0.5 and p = 0.99 give N = 35. Real roads are not planes, so production systems use zone-wise or ring-based fits.</a:t>
            </a:r>
          </a:p>
        </p:txBody>
      </p:sp>
      <p:sp>
        <p:nvSpPr>
          <p:cNvPr id="4" name="Slide Number Placeholder 3"/>
          <p:cNvSpPr>
            <a:spLocks noGrp="1"/>
          </p:cNvSpPr>
          <p:nvPr>
            <p:ph type="sldNum" sz="quarter" idx="5"/>
          </p:nvPr>
        </p:nvSpPr>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Least squares minimises squared error over all points, so a few outliers drag the model away (left panel). RANSAC turns the problem around: propose a model from a minimal random sample, let every other point vote (inlier if within threshold tau), and keep the model with the most votes. The panels show three of 34 random hypotheses on a synthetic 2D line with 45 inliers and 25 outliers. Hypothesis A has 10 inliers, B has 26, and the best one (iteration 22) has 47. The red circles are the 2 sampled points. In the ground-removal step the same idea is used with 3 points and a plane.</a:t>
            </a:r>
          </a:p>
        </p:txBody>
      </p:sp>
      <p:sp>
        <p:nvSpPr>
          <p:cNvPr id="4" name="Slide Number Placeholder 3"/>
          <p:cNvSpPr>
            <a:spLocks noGrp="1"/>
          </p:cNvSpPr>
          <p:nvPr>
            <p:ph type="sldNum" sz="quarter" idx="5"/>
          </p:nvPr>
        </p:nvSpPr>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 through the pseudocode. The number of iterations N is chosen so that, with probability p, at least one sample contains only inliers: 1 - (1 - w^s)^N &gt;= p, hence N = ln(1-p)/ln(1-w^s). The table uses p = 0.99. Note how quickly N grows when the inlier ratio w drops and when the sample size s grows, which is why RANSAC prefers minimal samples. For the road, inliers are typically 30 to 60 percent of the low points, so a few dozen to a few hundred iterations suffice. Practical tips: threshold about 3 sigma of range noise plus road roughness (0.1 to 0.2 m); sample only from low points; stop early when the inlier count is high enough; refit with SVD on the inliers.</a:t>
            </a:r>
          </a:p>
        </p:txBody>
      </p:sp>
      <p:sp>
        <p:nvSpPr>
          <p:cNvPr id="4" name="Slide Number Placeholder 3"/>
          <p:cNvSpPr>
            <a:spLocks noGrp="1"/>
          </p:cNvSpPr>
          <p:nvPr>
            <p:ph type="sldNum" sz="quarter" idx="5"/>
          </p:nvPr>
        </p:nvSpPr>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Euclidean clustering and DBSCAN both group points that are chained by neighbors within eps. DBSCAN adds a minimum neighbor count and marks isolated points as noise. Right plot: the number of clusters drops as eps grows because objects merge. A fixed eps is wrong at long range because point spacing grows with R (see slide 9).</a:t>
            </a:r>
          </a:p>
        </p:txBody>
      </p:sp>
      <p:sp>
        <p:nvSpPr>
          <p:cNvPr id="4" name="Slide Number Placeholder 3"/>
          <p:cNvSpPr>
            <a:spLocks noGrp="1"/>
          </p:cNvSpPr>
          <p:nvPr>
            <p:ph type="sldNum" sz="quarter" idx="5"/>
          </p:nvPr>
        </p:nvSpPr>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DBSCAN has two parameters: the radius epsilon and the minimum number of points minPts within that radius. A point is a CORE point if its epsilon-ball contains at least minPts points (itself included). A BORDER point has fewer neighbors but lies within epsilon of a core point. Everything else is NOISE. A cluster is a maximal set of core points connected through overlapping epsilon-balls, plus their border points. Left: toy example with eps = 0.5, minPts = 5. Right: k-means must be told k and cuts the two crescents with a straight boundary; DBSCAN follows the density and also flags the 12 scattered points as noise. For LiDAR this matters because we do not know how many objects are in a frame, and isolated returns (rain, dust, stray points) should not form clusters.</a:t>
            </a:r>
          </a:p>
        </p:txBody>
      </p:sp>
      <p:sp>
        <p:nvSpPr>
          <p:cNvPr id="4" name="Slide Number Placeholder 3"/>
          <p:cNvSpPr>
            <a:spLocks noGrp="1"/>
          </p:cNvSpPr>
          <p:nvPr>
            <p:ph type="sldNum" sz="quarter" idx="5"/>
          </p:nvPr>
        </p:nvSpPr>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Pseudocode: visit each unvisited point, query its epsilon-neighborhood with a KD-tree, and if it is a core point, expand a cluster by a breadth-first search. Complexity is O(n log n) with a spatial index, which is why we downsample first. Choosing parameters: minPts around 4 to 6 for 2D clustering; epsilon from the k-distance plot, where each point's distance to its k-th neighbor is sorted and the elbow separates dense points from noise. On the 0.1 m voxel-downsampled non-ground points of our scene, 95 percent of points have their 6th neighbor within 0.6 m and the curve then shoots up. LiDAR specific: point spacing grows with range, s = R tan(delta theta). With 0.2 degree horizontal resolution it is 0.07 m at 20 m and 0.21 m at 60 m; the vertical gap at 0.5 degrees is 0.17 m and 0.52 m. A single epsilon therefore either merges near objects or shatters far ones. Fixes: range-adaptive epsilon, clustering in the range image, or HDBSCAN.</a:t>
            </a:r>
          </a:p>
        </p:txBody>
      </p:sp>
      <p:sp>
        <p:nvSpPr>
          <p:cNvPr id="4" name="Slide Number Placeholder 3"/>
          <p:cNvSpPr>
            <a:spLocks noGrp="1"/>
          </p:cNvSpPr>
          <p:nvPr>
            <p:ph type="sldNum" sz="quarter" idx="5"/>
          </p:nvPr>
        </p:nvSpPr>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An axis-aligned box over-estimates the footprint of a rotated car (15.2 square meters here vs 8.7). Search headings between 0 and 90 degrees and keep the smallest-area rectangle, or use rotating calipers on the convex hull. The recovered heading is 30 degrees against a true 29 degrees. Height comes from the z-range.</a:t>
            </a:r>
          </a:p>
        </p:txBody>
      </p:sp>
      <p:sp>
        <p:nvSpPr>
          <p:cNvPr id="4" name="Slide Number Placeholder 3"/>
          <p:cNvSpPr>
            <a:spLocks noGrp="1"/>
          </p:cNvSpPr>
          <p:nvPr>
            <p:ph type="sldNum" sz="quarter" idx="5"/>
          </p:nvPr>
        </p:nvSpPr>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ICP aligns two scans: find nearest neighbours, solve the best rigid transform in closed form by SVD, apply, repeat. It needs a good initial guess and converges to a local minimum. Here scan B is scan A rotated by 7 degrees and shifted by (1.4, -0.7) m with noise and dropout; after 30 iterations the RMS error falls from 0.91 m to 0.05 m.</a:t>
            </a:r>
          </a:p>
        </p:txBody>
      </p:sp>
      <p:sp>
        <p:nvSpPr>
          <p:cNvPr id="4" name="Slide Number Placeholder 3"/>
          <p:cNvSpPr>
            <a:spLocks noGrp="1"/>
          </p:cNvSpPr>
          <p:nvPr>
            <p:ph type="sldNum" sz="quarter" idx="5"/>
          </p:nvPr>
        </p:nvSpPr>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State is position and velocity; predict with constant velocity, update when a detection is associated. During occlusion the filter keeps predicting. Association uses nearest neighbour or the Hungarian algorithm on a cost such as distance or IoU. In this simulation, detections have 0.45 m noise; RMS error drops from 0.66 m to 0.37 m.</a:t>
            </a:r>
          </a:p>
        </p:txBody>
      </p:sp>
      <p:sp>
        <p:nvSpPr>
          <p:cNvPr id="4" name="Slide Number Placeholder 3"/>
          <p:cNvSpPr>
            <a:spLocks noGrp="1"/>
          </p:cNvSpPr>
          <p:nvPr>
            <p:ph type="sldNum" sz="quarter" idx="5"/>
          </p:nvPr>
        </p:nvSpPr>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Under-segmentation example: a pedestrian standing 0.3 m from a parked car is merged into one cluster by DBSCAN with eps = 0.5 m (car 2,077 points, pedestrian 109). This is the bridge to learning: networks use context and appearance to separate and classify objects.</a:t>
            </a:r>
          </a:p>
        </p:txBody>
      </p:sp>
      <p:sp>
        <p:nvSpPr>
          <p:cNvPr id="4" name="Slide Number Placeholder 3"/>
          <p:cNvSpPr>
            <a:spLocks noGrp="1"/>
          </p:cNvSpPr>
          <p:nvPr>
            <p:ph type="sldNum" sz="quarter" idx="5"/>
          </p:nvPr>
        </p:nvSpPr>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Section divider. About 40 minutes for Part 4.</a:t>
            </a:r>
          </a:p>
        </p:txBody>
      </p:sp>
      <p:sp>
        <p:nvSpPr>
          <p:cNvPr id="4" name="Slide Number Placeholder 3"/>
          <p:cNvSpPr>
            <a:spLocks noGrp="1"/>
          </p:cNvSpPr>
          <p:nvPr>
            <p:ph type="sldNum" sz="quarter" idx="5"/>
          </p:nvPr>
        </p:nvSpPr>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Three tasks on the same input. 3D detection outputs oriented boxes with class and score; semantic segmentation assigns a class per point; instance segmentation adds object identity. Tracking and prediction build on detection. The panels show ground-truth labels of the synthetic scene.</a:t>
            </a:r>
          </a:p>
        </p:txBody>
      </p:sp>
      <p:sp>
        <p:nvSpPr>
          <p:cNvPr id="4" name="Slide Number Placeholder 3"/>
          <p:cNvSpPr>
            <a:spLocks noGrp="1"/>
          </p:cNvSpPr>
          <p:nvPr>
            <p:ph type="sldNum" sz="quarter" idx="5"/>
          </p:nvPr>
        </p:nvSpPr>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Four properties, four remedies. This slide is the map for the next five: PointNet (symmetric functions), voxels and pillars (regular grids), range images (projection), and BEV.</a:t>
            </a:r>
          </a:p>
        </p:txBody>
      </p:sp>
      <p:sp>
        <p:nvSpPr>
          <p:cNvPr id="4" name="Slide Number Placeholder 3"/>
          <p:cNvSpPr>
            <a:spLocks noGrp="1"/>
          </p:cNvSpPr>
          <p:nvPr>
            <p:ph type="sldNum" sz="quarter" idx="5"/>
          </p:nvPr>
        </p:nvSpPr>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PointNet applies the same MLP to every point, then a max-pool over points, which is a symmetric function: reordering the points cannot change the result. Segmentation concatenates the global feature to each point feature. Limitation: no local neighborhoods; PointNet++ adds hierarchical sampling and grouping.</a:t>
            </a:r>
          </a:p>
        </p:txBody>
      </p:sp>
      <p:sp>
        <p:nvSpPr>
          <p:cNvPr id="4" name="Slide Number Placeholder 3"/>
          <p:cNvSpPr>
            <a:spLocks noGrp="1"/>
          </p:cNvSpPr>
          <p:nvPr>
            <p:ph type="sldNum" sz="quarter" idx="5"/>
          </p:nvPr>
        </p:nvSpPr>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VoxelNet groups points into voxels, encodes each voxel with a small PointNet (VFE), runs 3D convolutions, then collapses to a BEV map for a region proposal network. SECOND replaces dense 3D convolution by sparse convolution that only computes on non-empty voxels, making it much faster, and popularized ground-truth sampling augmentation.</a:t>
            </a:r>
          </a:p>
        </p:txBody>
      </p:sp>
      <p:sp>
        <p:nvSpPr>
          <p:cNvPr id="4" name="Slide Number Placeholder 3"/>
          <p:cNvSpPr>
            <a:spLocks noGrp="1"/>
          </p:cNvSpPr>
          <p:nvPr>
            <p:ph type="sldNum" sz="quarter" idx="5"/>
          </p:nvPr>
        </p:nvSpPr>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Pillars are voxels with unlimited height, so there is no 3D convolution at all. Each point is decorated with offsets to the pillar mean and center (D = 9). A small PointNet turns each pillar into a vector, which is scattered back to the grid as a pseudo-image processed by a standard 2D backbone and an SSD-style head. The paper reports 62 Hz.</a:t>
            </a:r>
          </a:p>
        </p:txBody>
      </p:sp>
      <p:sp>
        <p:nvSpPr>
          <p:cNvPr id="4" name="Slide Number Placeholder 3"/>
          <p:cNvSpPr>
            <a:spLocks noGrp="1"/>
          </p:cNvSpPr>
          <p:nvPr>
            <p:ph type="sldNum" sz="quarter" idx="5"/>
          </p:nvPr>
        </p:nvSpPr>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Left: BEV pseudo-image built from max height per cell. Middle: a center heatmap with one peak per object (built from the ground-truth centers). Right: boxes regressed at each peak. The right panel is illustrative: boxes are the ground truth plus small random noise, not a trained model's output.</a:t>
            </a:r>
          </a:p>
        </p:txBody>
      </p:sp>
      <p:sp>
        <p:nvSpPr>
          <p:cNvPr id="4" name="Slide Number Placeholder 3"/>
          <p:cNvSpPr>
            <a:spLocks noGrp="1"/>
          </p:cNvSpPr>
          <p:nvPr>
            <p:ph type="sldNum" sz="quarter" idx="5"/>
          </p:nvPr>
        </p:nvSpPr>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Use this table as the summary of Part 4 so far. No single winner: point-based methods keep fine geometry but scale poorly; pillars are the easiest to deploy; transformers over sparse windows (SWFormer) bring long-range context and are used at Waymo scale.</a:t>
            </a:r>
          </a:p>
        </p:txBody>
      </p:sp>
      <p:sp>
        <p:nvSpPr>
          <p:cNvPr id="4" name="Slide Number Placeholder 3"/>
          <p:cNvSpPr>
            <a:spLocks noGrp="1"/>
          </p:cNvSpPr>
          <p:nvPr>
            <p:ph type="sldNum" sz="quarter" idx="5"/>
          </p:nvPr>
        </p:nvSpPr>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IoU is the overlap between predicted and ground-truth boxes. A detection counts as true positive if IoU exceeds a class-specific threshold; AP is the area under the precision-recall curve. In the example the BEV IoU is 0.45 even though the boxes look close: small objects are very sensitive to localization error. nuScenes uses center distance instead of IoU.</a:t>
            </a:r>
          </a:p>
        </p:txBody>
      </p:sp>
      <p:sp>
        <p:nvSpPr>
          <p:cNvPr id="4" name="Slide Number Placeholder 3"/>
          <p:cNvSpPr>
            <a:spLocks noGrp="1"/>
          </p:cNvSpPr>
          <p:nvPr>
            <p:ph type="sldNum" sz="quarter" idx="5"/>
          </p:nvPr>
        </p:nvSpPr>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LiDAR gives precise geometry; the camera gives color, texture, and long-range cues. Three levels of fusion: early (paint points with image semantics), feature level (BEVFusion fuses both in a shared BEV space), and late (merge boxes). Fusion needs precise calibration and time synchronization.</a:t>
            </a:r>
          </a:p>
        </p:txBody>
      </p:sp>
      <p:sp>
        <p:nvSpPr>
          <p:cNvPr id="4" name="Slide Number Placeholder 3"/>
          <p:cNvSpPr>
            <a:spLocks noGrp="1"/>
          </p:cNvSpPr>
          <p:nvPr>
            <p:ph type="sldNum" sz="quarter" idx="5"/>
          </p:nvPr>
        </p:nvSpPr>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Summarize the ISSW 2024 talk by S. Verghese. System-level view: hardware (SPAD detectors, laser diodes) and ML co-designed. SWFormer processes sparse point clouds with windowed attention; the dense conv cost grows quadratically with range and sparse conv is awkward on TPUs. Auto-labeling and vision-language models reduce the need for 3D labels.</a:t>
            </a:r>
          </a:p>
        </p:txBody>
      </p:sp>
      <p:sp>
        <p:nvSpPr>
          <p:cNvPr id="4" name="Slide Number Placeholder 3"/>
          <p:cNvSpPr>
            <a:spLocks noGrp="1"/>
          </p:cNvSpPr>
          <p:nvPr>
            <p:ph type="sldNum" sz="quarter" idx="5"/>
          </p:nvPr>
        </p:nvSpPr>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Distance traveled during latency = v x t. At 60 m/s relative speed (two cars at 30 m/s head-on), 100 ms is 6 m. The Utah slides stress worst-case rather than average latency. Robustness: spoofed laser pulses can inject points; Cao et al. (CCS 2019) showed adversarially optimized spoofing could make a LiDAR detector (Baidu Apollo) perceive a non-existent obstacle. Link to the adversarial attacks lecture.</a:t>
            </a:r>
          </a:p>
        </p:txBody>
      </p:sp>
      <p:sp>
        <p:nvSpPr>
          <p:cNvPr id="4" name="Slide Number Placeholder 3"/>
          <p:cNvSpPr>
            <a:spLocks noGrp="1"/>
          </p:cNvSpPr>
          <p:nvPr>
            <p:ph type="sldNum" sz="quarter" idx="5"/>
          </p:nvPr>
        </p:nvSpPr>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Suggested lab (about 45 minutes): Open3D for the classical pipeline on a KITTI frame, then a pretrained PointPillars from OpenPCDet or MMDetection3D. Discussion questions can be used as a short quiz or exit ticket.</a:t>
            </a:r>
          </a:p>
        </p:txBody>
      </p:sp>
      <p:sp>
        <p:nvSpPr>
          <p:cNvPr id="4" name="Slide Number Placeholder 3"/>
          <p:cNvSpPr>
            <a:spLocks noGrp="1"/>
          </p:cNvSpPr>
          <p:nvPr>
            <p:ph type="sldNum" sz="quarter" idx="5"/>
          </p:nvPr>
        </p:nvSpPr>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Recap in one minute: measure (ToF), represent (points, grids), process (classical or learned), evaluate (IoU, AP). Resources are listed for self-study; the Khizbullin modules are Google Slides, so they are for reading rather than for reuse.</a:t>
            </a:r>
          </a:p>
        </p:txBody>
      </p:sp>
      <p:sp>
        <p:nvSpPr>
          <p:cNvPr id="4" name="Slide Number Placeholder 3"/>
          <p:cNvSpPr>
            <a:spLocks noGrp="1"/>
          </p:cNvSpPr>
          <p:nvPr>
            <p:ph type="sldNum" sz="quarter" idx="5"/>
          </p:nvPr>
        </p:nvSpPr>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Full reference list. Please check each dataset and slide deck's license before reusing material in public course pages.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44D40-3520-B34B-A017-031AF5CCC7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55BB1E0-CB7B-5943-864B-8DEC1231B6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12861D-703A-3643-A018-3EBD862DCE82}"/>
              </a:ext>
            </a:extLst>
          </p:cNvPr>
          <p:cNvSpPr>
            <a:spLocks noGrp="1"/>
          </p:cNvSpPr>
          <p:nvPr>
            <p:ph type="dt" sz="half" idx="10"/>
          </p:nvPr>
        </p:nvSpPr>
        <p:spPr/>
        <p:txBody>
          <a:bodyPr/>
          <a:lstStyle/>
          <a:p>
            <a:fld id="{7077AFBB-1CF4-8544-90DC-1ED8B9AA61D3}" type="datetime1">
              <a:rPr lang="en-US" smtClean="0"/>
              <a:t>10/7/2026</a:t>
            </a:fld>
            <a:endParaRPr lang="en-US"/>
          </a:p>
        </p:txBody>
      </p:sp>
      <p:sp>
        <p:nvSpPr>
          <p:cNvPr id="5" name="Footer Placeholder 4">
            <a:extLst>
              <a:ext uri="{FF2B5EF4-FFF2-40B4-BE49-F238E27FC236}">
                <a16:creationId xmlns:a16="http://schemas.microsoft.com/office/drawing/2014/main" id="{2AB85D21-1D12-6645-8FD4-849D885F8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7197B-EF71-EE49-9468-C2376B3856F1}"/>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27417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46D22-2CE4-8446-8CF3-0ED778E1942B}"/>
              </a:ext>
            </a:extLst>
          </p:cNvPr>
          <p:cNvSpPr>
            <a:spLocks noGrp="1"/>
          </p:cNvSpPr>
          <p:nvPr>
            <p:ph type="title"/>
          </p:nvPr>
        </p:nvSpPr>
        <p:spPr>
          <a:xfrm>
            <a:off x="622737" y="63062"/>
            <a:ext cx="10949153" cy="1069486"/>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6584AB12-3F8A-414E-8925-9039A12DF494}"/>
              </a:ext>
            </a:extLst>
          </p:cNvPr>
          <p:cNvSpPr>
            <a:spLocks noGrp="1"/>
          </p:cNvSpPr>
          <p:nvPr>
            <p:ph idx="1"/>
          </p:nvPr>
        </p:nvSpPr>
        <p:spPr>
          <a:xfrm>
            <a:off x="622737" y="1237593"/>
            <a:ext cx="10949153" cy="51947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745DE769-BBC7-4148-A758-E8D165C86716}"/>
              </a:ext>
            </a:extLst>
          </p:cNvPr>
          <p:cNvSpPr>
            <a:spLocks noGrp="1"/>
          </p:cNvSpPr>
          <p:nvPr>
            <p:ph type="dt" sz="half" idx="10"/>
          </p:nvPr>
        </p:nvSpPr>
        <p:spPr>
          <a:xfrm>
            <a:off x="838200" y="6499230"/>
            <a:ext cx="2743200" cy="365125"/>
          </a:xfrm>
        </p:spPr>
        <p:txBody>
          <a:bodyPr/>
          <a:lstStyle/>
          <a:p>
            <a:fld id="{4553E244-3CAB-5240-928D-C4F781982911}" type="datetime1">
              <a:rPr lang="en-US" smtClean="0"/>
              <a:t>10/7/2026</a:t>
            </a:fld>
            <a:endParaRPr lang="en-US" dirty="0"/>
          </a:p>
        </p:txBody>
      </p:sp>
      <p:sp>
        <p:nvSpPr>
          <p:cNvPr id="5" name="Footer Placeholder 4">
            <a:extLst>
              <a:ext uri="{FF2B5EF4-FFF2-40B4-BE49-F238E27FC236}">
                <a16:creationId xmlns:a16="http://schemas.microsoft.com/office/drawing/2014/main" id="{DAE944D7-7B0D-714F-B61F-1F7495F71C7E}"/>
              </a:ext>
            </a:extLst>
          </p:cNvPr>
          <p:cNvSpPr>
            <a:spLocks noGrp="1"/>
          </p:cNvSpPr>
          <p:nvPr>
            <p:ph type="ftr" sz="quarter" idx="11"/>
          </p:nvPr>
        </p:nvSpPr>
        <p:spPr>
          <a:xfrm>
            <a:off x="4038600" y="6499230"/>
            <a:ext cx="4114800" cy="365125"/>
          </a:xfrm>
        </p:spPr>
        <p:txBody>
          <a:bodyPr/>
          <a:lstStyle/>
          <a:p>
            <a:endParaRPr lang="en-US"/>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55976263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8D613-A38C-3D41-9038-2B680914BA1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47F0D21-1AE4-7247-AB6D-8762638A39F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F83A5C1-40A4-1A41-A141-992F8116AEDD}"/>
              </a:ext>
            </a:extLst>
          </p:cNvPr>
          <p:cNvSpPr>
            <a:spLocks noGrp="1"/>
          </p:cNvSpPr>
          <p:nvPr>
            <p:ph type="dt" sz="half" idx="10"/>
          </p:nvPr>
        </p:nvSpPr>
        <p:spPr/>
        <p:txBody>
          <a:bodyPr/>
          <a:lstStyle/>
          <a:p>
            <a:fld id="{E433CC24-15E2-8440-82CF-DFE60D570E43}" type="datetime1">
              <a:rPr lang="en-US" smtClean="0"/>
              <a:t>10/7/2026</a:t>
            </a:fld>
            <a:endParaRPr lang="en-US"/>
          </a:p>
        </p:txBody>
      </p:sp>
      <p:sp>
        <p:nvSpPr>
          <p:cNvPr id="5" name="Footer Placeholder 4">
            <a:extLst>
              <a:ext uri="{FF2B5EF4-FFF2-40B4-BE49-F238E27FC236}">
                <a16:creationId xmlns:a16="http://schemas.microsoft.com/office/drawing/2014/main" id="{0668AB82-8F65-A74C-ABC5-C9AC598400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5E6A98-AD15-564D-A0D8-147ED3677CF8}"/>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8058481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635CCF-50C4-C342-B3A5-BF915CCB35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A7B9FF-296B-FD42-9B4A-4E47F44BB65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2E49882-2F4D-B045-B300-B3E620BC64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AC0FD2-184C-744E-BD89-9D27BC6D6E85}"/>
              </a:ext>
            </a:extLst>
          </p:cNvPr>
          <p:cNvSpPr>
            <a:spLocks noGrp="1"/>
          </p:cNvSpPr>
          <p:nvPr>
            <p:ph type="dt" sz="half" idx="10"/>
          </p:nvPr>
        </p:nvSpPr>
        <p:spPr/>
        <p:txBody>
          <a:bodyPr/>
          <a:lstStyle/>
          <a:p>
            <a:fld id="{8DFE6C63-9089-6A49-BC6E-454A735346DF}" type="datetime1">
              <a:rPr lang="en-US" smtClean="0"/>
              <a:t>10/7/2026</a:t>
            </a:fld>
            <a:endParaRPr lang="en-US"/>
          </a:p>
        </p:txBody>
      </p:sp>
      <p:sp>
        <p:nvSpPr>
          <p:cNvPr id="6" name="Footer Placeholder 5">
            <a:extLst>
              <a:ext uri="{FF2B5EF4-FFF2-40B4-BE49-F238E27FC236}">
                <a16:creationId xmlns:a16="http://schemas.microsoft.com/office/drawing/2014/main" id="{DD550A0E-6F89-CC4B-9C96-D4572FB2DE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F21D97-A6CA-2943-8E70-31F45F81553D}"/>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135914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D57FD-F506-D54F-BC5D-BE1D403F4B1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22DBCA7-A910-D347-B17B-2D290887D3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48787F-9E9B-264C-B9D7-D6C20B42FFC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94535B7-1B9A-0E4B-972B-A4AB301E60E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F04A215-09F1-EE42-8B1F-20254D2E4DB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2132F-860A-9B45-ACAD-C18F3DE46848}"/>
              </a:ext>
            </a:extLst>
          </p:cNvPr>
          <p:cNvSpPr>
            <a:spLocks noGrp="1"/>
          </p:cNvSpPr>
          <p:nvPr>
            <p:ph type="dt" sz="half" idx="10"/>
          </p:nvPr>
        </p:nvSpPr>
        <p:spPr/>
        <p:txBody>
          <a:bodyPr/>
          <a:lstStyle/>
          <a:p>
            <a:fld id="{3577C773-47BC-AB4F-9BFA-AB3DE15F2F0E}" type="datetime1">
              <a:rPr lang="en-US" smtClean="0"/>
              <a:t>10/7/2026</a:t>
            </a:fld>
            <a:endParaRPr lang="en-US"/>
          </a:p>
        </p:txBody>
      </p:sp>
      <p:sp>
        <p:nvSpPr>
          <p:cNvPr id="8" name="Footer Placeholder 7">
            <a:extLst>
              <a:ext uri="{FF2B5EF4-FFF2-40B4-BE49-F238E27FC236}">
                <a16:creationId xmlns:a16="http://schemas.microsoft.com/office/drawing/2014/main" id="{3FE8FECF-6048-9E4E-B3CD-7756A7BC9E3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4B9245D-21B3-214A-87AF-91D560B606BB}"/>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19533713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2C2B7-90B1-F34A-89D7-195B444F351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CC33EAB-584C-D948-953A-73C251A96648}"/>
              </a:ext>
            </a:extLst>
          </p:cNvPr>
          <p:cNvSpPr>
            <a:spLocks noGrp="1"/>
          </p:cNvSpPr>
          <p:nvPr>
            <p:ph type="dt" sz="half" idx="10"/>
          </p:nvPr>
        </p:nvSpPr>
        <p:spPr/>
        <p:txBody>
          <a:bodyPr/>
          <a:lstStyle/>
          <a:p>
            <a:fld id="{C5911242-D6ED-7442-B4D5-571BA5F763EC}" type="datetime1">
              <a:rPr lang="en-US" smtClean="0"/>
              <a:t>10/7/2026</a:t>
            </a:fld>
            <a:endParaRPr lang="en-US"/>
          </a:p>
        </p:txBody>
      </p:sp>
      <p:sp>
        <p:nvSpPr>
          <p:cNvPr id="4" name="Footer Placeholder 3">
            <a:extLst>
              <a:ext uri="{FF2B5EF4-FFF2-40B4-BE49-F238E27FC236}">
                <a16:creationId xmlns:a16="http://schemas.microsoft.com/office/drawing/2014/main" id="{5B64D0BF-32FF-7040-8D7C-8E48669C73D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03868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FD811B-DFD6-584F-92AD-561DA2ADE2FE}"/>
              </a:ext>
            </a:extLst>
          </p:cNvPr>
          <p:cNvSpPr>
            <a:spLocks noGrp="1"/>
          </p:cNvSpPr>
          <p:nvPr>
            <p:ph type="dt" sz="half" idx="10"/>
          </p:nvPr>
        </p:nvSpPr>
        <p:spPr/>
        <p:txBody>
          <a:bodyPr/>
          <a:lstStyle/>
          <a:p>
            <a:fld id="{53D49004-9440-C34D-AFCF-72D617EF0844}" type="datetime1">
              <a:rPr lang="en-US" smtClean="0"/>
              <a:t>10/7/2026</a:t>
            </a:fld>
            <a:endParaRPr lang="en-US"/>
          </a:p>
        </p:txBody>
      </p:sp>
      <p:sp>
        <p:nvSpPr>
          <p:cNvPr id="3" name="Footer Placeholder 2">
            <a:extLst>
              <a:ext uri="{FF2B5EF4-FFF2-40B4-BE49-F238E27FC236}">
                <a16:creationId xmlns:a16="http://schemas.microsoft.com/office/drawing/2014/main" id="{170FFD81-D09F-A64B-90F7-E778161F59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34B04E4-A19D-1743-8F14-06EFB25F4DE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89553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2821-3706-B241-A8E1-8E863954C7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9DC6B9-588B-B94C-A32A-E567F9680A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6EF4C91-23C8-914F-9BA0-6B7C73ED775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3A3FD0-F75E-7F46-B71B-C95B3C3E5E09}"/>
              </a:ext>
            </a:extLst>
          </p:cNvPr>
          <p:cNvSpPr>
            <a:spLocks noGrp="1"/>
          </p:cNvSpPr>
          <p:nvPr>
            <p:ph type="dt" sz="half" idx="10"/>
          </p:nvPr>
        </p:nvSpPr>
        <p:spPr/>
        <p:txBody>
          <a:bodyPr/>
          <a:lstStyle/>
          <a:p>
            <a:fld id="{6CEC9C39-AF37-7048-A5F3-2138FC4EBAA9}" type="datetime1">
              <a:rPr lang="en-US" smtClean="0"/>
              <a:t>10/7/2026</a:t>
            </a:fld>
            <a:endParaRPr lang="en-US"/>
          </a:p>
        </p:txBody>
      </p:sp>
      <p:sp>
        <p:nvSpPr>
          <p:cNvPr id="6" name="Footer Placeholder 5">
            <a:extLst>
              <a:ext uri="{FF2B5EF4-FFF2-40B4-BE49-F238E27FC236}">
                <a16:creationId xmlns:a16="http://schemas.microsoft.com/office/drawing/2014/main" id="{75B88172-AD8E-C240-9E31-DE1A0F16FE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3D5590-7201-F24B-94E8-F26E504934E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634780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FA513-8C24-694C-A0A4-D64927B873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54F8818-3BD6-C545-A2F7-C9FA810397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749820A-796C-184D-ABAF-6890A4B94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57A2705-BFCE-6B4E-B2DA-F51169841DDF}"/>
              </a:ext>
            </a:extLst>
          </p:cNvPr>
          <p:cNvSpPr>
            <a:spLocks noGrp="1"/>
          </p:cNvSpPr>
          <p:nvPr>
            <p:ph type="dt" sz="half" idx="10"/>
          </p:nvPr>
        </p:nvSpPr>
        <p:spPr/>
        <p:txBody>
          <a:bodyPr/>
          <a:lstStyle/>
          <a:p>
            <a:fld id="{8F9F80C6-6E15-BC44-A547-629E68A1897C}" type="datetime1">
              <a:rPr lang="en-US" smtClean="0"/>
              <a:t>10/7/2026</a:t>
            </a:fld>
            <a:endParaRPr lang="en-US"/>
          </a:p>
        </p:txBody>
      </p:sp>
      <p:sp>
        <p:nvSpPr>
          <p:cNvPr id="6" name="Footer Placeholder 5">
            <a:extLst>
              <a:ext uri="{FF2B5EF4-FFF2-40B4-BE49-F238E27FC236}">
                <a16:creationId xmlns:a16="http://schemas.microsoft.com/office/drawing/2014/main" id="{21B6AABB-00A4-644D-911C-88C4E5A7356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C5629-8130-9549-8489-5018D6E15094}"/>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3169090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0D51B-6283-BF4B-B779-91E97F98173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0A9F8A-2AFD-FC46-9298-3CDB8A1938F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FA6116-A57F-B44C-9B53-8C5358B31E00}"/>
              </a:ext>
            </a:extLst>
          </p:cNvPr>
          <p:cNvSpPr>
            <a:spLocks noGrp="1"/>
          </p:cNvSpPr>
          <p:nvPr>
            <p:ph type="dt" sz="half" idx="10"/>
          </p:nvPr>
        </p:nvSpPr>
        <p:spPr/>
        <p:txBody>
          <a:bodyPr/>
          <a:lstStyle/>
          <a:p>
            <a:fld id="{1C00165F-9719-7745-8559-6A7EE2923027}" type="datetime1">
              <a:rPr lang="en-US" smtClean="0"/>
              <a:t>10/7/2026</a:t>
            </a:fld>
            <a:endParaRPr lang="en-US"/>
          </a:p>
        </p:txBody>
      </p:sp>
      <p:sp>
        <p:nvSpPr>
          <p:cNvPr id="5" name="Footer Placeholder 4">
            <a:extLst>
              <a:ext uri="{FF2B5EF4-FFF2-40B4-BE49-F238E27FC236}">
                <a16:creationId xmlns:a16="http://schemas.microsoft.com/office/drawing/2014/main" id="{7006AB34-7B20-684C-902A-14069902C20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6CD107-BC0D-3D4E-9F45-59A930E591BF}"/>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487722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F568FAF-F0D6-1644-8580-0DB9510B970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A50746B-DD22-B145-B41F-6205D9EF43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FAF7B2-1888-434B-B7B7-323F1085C3CE}"/>
              </a:ext>
            </a:extLst>
          </p:cNvPr>
          <p:cNvSpPr>
            <a:spLocks noGrp="1"/>
          </p:cNvSpPr>
          <p:nvPr>
            <p:ph type="dt" sz="half" idx="10"/>
          </p:nvPr>
        </p:nvSpPr>
        <p:spPr/>
        <p:txBody>
          <a:bodyPr/>
          <a:lstStyle/>
          <a:p>
            <a:fld id="{4C6A8D55-FA0C-7D43-BAC0-BED15F1C12ED}" type="datetime1">
              <a:rPr lang="en-US" smtClean="0"/>
              <a:t>10/7/2026</a:t>
            </a:fld>
            <a:endParaRPr lang="en-US"/>
          </a:p>
        </p:txBody>
      </p:sp>
      <p:sp>
        <p:nvSpPr>
          <p:cNvPr id="5" name="Footer Placeholder 4">
            <a:extLst>
              <a:ext uri="{FF2B5EF4-FFF2-40B4-BE49-F238E27FC236}">
                <a16:creationId xmlns:a16="http://schemas.microsoft.com/office/drawing/2014/main" id="{F7AB62B1-4565-BD45-97C3-12772855A3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18F4A1-FEF6-2044-AC5B-BF00A7BBBF36}"/>
              </a:ext>
            </a:extLst>
          </p:cNvPr>
          <p:cNvSpPr>
            <a:spLocks noGrp="1"/>
          </p:cNvSpPr>
          <p:nvPr>
            <p:ph type="sldNum" sz="quarter" idx="12"/>
          </p:nvPr>
        </p:nvSpPr>
        <p:spPr/>
        <p:txBody>
          <a:bodyPr/>
          <a:lstStyle/>
          <a:p>
            <a:fld id="{1F57BF9A-7B35-9447-9112-EAE7E91B4E99}" type="slidenum">
              <a:rPr lang="en-US" smtClean="0"/>
              <a:t>‹#›</a:t>
            </a:fld>
            <a:endParaRPr lang="en-US"/>
          </a:p>
        </p:txBody>
      </p:sp>
    </p:spTree>
    <p:extLst>
      <p:ext uri="{BB962C8B-B14F-4D97-AF65-F5344CB8AC3E}">
        <p14:creationId xmlns:p14="http://schemas.microsoft.com/office/powerpoint/2010/main" val="24584523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DB6CC4-A075-BD48-BCF8-F03F4C1B47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372D430-A07B-BC4C-97B1-102331760ED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E832C34-A711-864D-8DCA-F7B603664A65}"/>
              </a:ext>
            </a:extLst>
          </p:cNvPr>
          <p:cNvSpPr>
            <a:spLocks noGrp="1"/>
          </p:cNvSpPr>
          <p:nvPr>
            <p:ph type="dt" sz="half" idx="10"/>
          </p:nvPr>
        </p:nvSpPr>
        <p:spPr/>
        <p:txBody>
          <a:bodyPr/>
          <a:lstStyle/>
          <a:p>
            <a:fld id="{7FA70553-0253-CE4B-B6C1-A630CB55C29D}" type="datetime1">
              <a:rPr lang="en-US" smtClean="0"/>
              <a:t>10/7/2026</a:t>
            </a:fld>
            <a:endParaRPr lang="en-US"/>
          </a:p>
        </p:txBody>
      </p:sp>
      <p:sp>
        <p:nvSpPr>
          <p:cNvPr id="5" name="Footer Placeholder 4">
            <a:extLst>
              <a:ext uri="{FF2B5EF4-FFF2-40B4-BE49-F238E27FC236}">
                <a16:creationId xmlns:a16="http://schemas.microsoft.com/office/drawing/2014/main" id="{78AB38DD-6D3B-D146-A0FC-5675926D48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6162B9-5EB5-7E4E-8EF7-2754E945CE28}"/>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785316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4E86EE-1D52-E343-88D1-E3439E1C4E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A35EE-7D8B-BA48-9F59-A1AC799065F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DBCFC1-D075-E64A-811D-520DEAE9E80B}"/>
              </a:ext>
            </a:extLst>
          </p:cNvPr>
          <p:cNvSpPr>
            <a:spLocks noGrp="1"/>
          </p:cNvSpPr>
          <p:nvPr>
            <p:ph type="dt" sz="half" idx="10"/>
          </p:nvPr>
        </p:nvSpPr>
        <p:spPr/>
        <p:txBody>
          <a:bodyPr/>
          <a:lstStyle/>
          <a:p>
            <a:fld id="{105DE84E-69F4-FD40-ABD1-0EFAC22A12F3}" type="datetime1">
              <a:rPr lang="en-US" smtClean="0"/>
              <a:t>10/7/2026</a:t>
            </a:fld>
            <a:endParaRPr lang="en-US"/>
          </a:p>
        </p:txBody>
      </p:sp>
      <p:sp>
        <p:nvSpPr>
          <p:cNvPr id="5" name="Footer Placeholder 4">
            <a:extLst>
              <a:ext uri="{FF2B5EF4-FFF2-40B4-BE49-F238E27FC236}">
                <a16:creationId xmlns:a16="http://schemas.microsoft.com/office/drawing/2014/main" id="{2ACFC476-EE5C-1544-9BB5-5E3FD95AFD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F2E49-3232-D242-944A-8BC54E37EB8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653699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B85CF-447D-0541-B600-4C9809A4911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123B72E-C1D7-E24F-AE19-75DE6C318A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D4493-BB62-A54C-95FD-044AA50748B5}"/>
              </a:ext>
            </a:extLst>
          </p:cNvPr>
          <p:cNvSpPr>
            <a:spLocks noGrp="1"/>
          </p:cNvSpPr>
          <p:nvPr>
            <p:ph type="dt" sz="half" idx="10"/>
          </p:nvPr>
        </p:nvSpPr>
        <p:spPr/>
        <p:txBody>
          <a:bodyPr/>
          <a:lstStyle/>
          <a:p>
            <a:fld id="{10C0B3DB-0D9D-DD44-80C5-08109265E077}" type="datetime1">
              <a:rPr lang="en-US" smtClean="0"/>
              <a:t>10/7/2026</a:t>
            </a:fld>
            <a:endParaRPr lang="en-US"/>
          </a:p>
        </p:txBody>
      </p:sp>
      <p:sp>
        <p:nvSpPr>
          <p:cNvPr id="5" name="Footer Placeholder 4">
            <a:extLst>
              <a:ext uri="{FF2B5EF4-FFF2-40B4-BE49-F238E27FC236}">
                <a16:creationId xmlns:a16="http://schemas.microsoft.com/office/drawing/2014/main" id="{F92E63DB-F354-E145-A1EA-2E053DC9FB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79A1F5-821A-BF4B-B805-0F1AADA436EF}"/>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34352385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A1004-3749-F349-9400-C8C35A421B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9D0F4A6-BFC8-DB4B-9CE3-0CDF221305C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E349EE-3F63-5549-860D-285A8FF4FC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81E54B9-F4B6-4D48-8B93-59D927802E59}"/>
              </a:ext>
            </a:extLst>
          </p:cNvPr>
          <p:cNvSpPr>
            <a:spLocks noGrp="1"/>
          </p:cNvSpPr>
          <p:nvPr>
            <p:ph type="dt" sz="half" idx="10"/>
          </p:nvPr>
        </p:nvSpPr>
        <p:spPr/>
        <p:txBody>
          <a:bodyPr/>
          <a:lstStyle/>
          <a:p>
            <a:fld id="{797EA869-A27D-C344-97D7-71199BBF260C}" type="datetime1">
              <a:rPr lang="en-US" smtClean="0"/>
              <a:t>10/7/2026</a:t>
            </a:fld>
            <a:endParaRPr lang="en-US"/>
          </a:p>
        </p:txBody>
      </p:sp>
      <p:sp>
        <p:nvSpPr>
          <p:cNvPr id="6" name="Footer Placeholder 5">
            <a:extLst>
              <a:ext uri="{FF2B5EF4-FFF2-40B4-BE49-F238E27FC236}">
                <a16:creationId xmlns:a16="http://schemas.microsoft.com/office/drawing/2014/main" id="{6DAD3F0A-AFAB-2D49-BBC8-A5B49F0541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79863B-7969-6C45-BFAB-CECB9DFF54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6892740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BE581-C180-A240-B6A9-52BB3BAB2BB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EFA6876-25B8-E54F-BAA4-B821E7F7B30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CB3889B-5660-004F-8AF9-FBD7544059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D076A7-02EA-E149-BCED-1D9BF59A396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5D5F07-B8AE-6A48-B7EE-8B9C1808CE5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69FEF61-70E3-0E48-B543-4563117CA8C5}"/>
              </a:ext>
            </a:extLst>
          </p:cNvPr>
          <p:cNvSpPr>
            <a:spLocks noGrp="1"/>
          </p:cNvSpPr>
          <p:nvPr>
            <p:ph type="dt" sz="half" idx="10"/>
          </p:nvPr>
        </p:nvSpPr>
        <p:spPr/>
        <p:txBody>
          <a:bodyPr/>
          <a:lstStyle/>
          <a:p>
            <a:fld id="{E7A15D25-E67F-1942-BBE6-90A232C6709A}" type="datetime1">
              <a:rPr lang="en-US" smtClean="0"/>
              <a:t>10/7/2026</a:t>
            </a:fld>
            <a:endParaRPr lang="en-US"/>
          </a:p>
        </p:txBody>
      </p:sp>
      <p:sp>
        <p:nvSpPr>
          <p:cNvPr id="8" name="Footer Placeholder 7">
            <a:extLst>
              <a:ext uri="{FF2B5EF4-FFF2-40B4-BE49-F238E27FC236}">
                <a16:creationId xmlns:a16="http://schemas.microsoft.com/office/drawing/2014/main" id="{2BA37304-D6C0-8F48-A7FF-9A39E1ABF3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DA2E9FD-7A07-A04B-9EEE-4FF5C7D06C4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69474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13D59F-4FD1-4345-9D92-D8D370985B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85E40AC-7F1C-A843-8AC5-F33C1857758A}"/>
              </a:ext>
            </a:extLst>
          </p:cNvPr>
          <p:cNvSpPr>
            <a:spLocks noGrp="1"/>
          </p:cNvSpPr>
          <p:nvPr>
            <p:ph type="dt" sz="half" idx="10"/>
          </p:nvPr>
        </p:nvSpPr>
        <p:spPr/>
        <p:txBody>
          <a:bodyPr/>
          <a:lstStyle/>
          <a:p>
            <a:fld id="{CB2E0881-5289-1B49-8243-C7A7C2D761C1}" type="datetime1">
              <a:rPr lang="en-US" smtClean="0"/>
              <a:t>10/7/2026</a:t>
            </a:fld>
            <a:endParaRPr lang="en-US"/>
          </a:p>
        </p:txBody>
      </p:sp>
      <p:sp>
        <p:nvSpPr>
          <p:cNvPr id="4" name="Footer Placeholder 3">
            <a:extLst>
              <a:ext uri="{FF2B5EF4-FFF2-40B4-BE49-F238E27FC236}">
                <a16:creationId xmlns:a16="http://schemas.microsoft.com/office/drawing/2014/main" id="{0B100F50-9490-A447-A47B-8D641B55A8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BC1FBE-B663-A441-BA6E-3C300CA33C46}"/>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5988407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D424AF3-0AC7-9440-9DFD-898A77F8D7A5}"/>
              </a:ext>
            </a:extLst>
          </p:cNvPr>
          <p:cNvSpPr>
            <a:spLocks noGrp="1"/>
          </p:cNvSpPr>
          <p:nvPr>
            <p:ph type="dt" sz="half" idx="10"/>
          </p:nvPr>
        </p:nvSpPr>
        <p:spPr/>
        <p:txBody>
          <a:bodyPr/>
          <a:lstStyle/>
          <a:p>
            <a:fld id="{BE289B97-0FAD-A54C-B1E0-81D6BDD23977}" type="datetime1">
              <a:rPr lang="en-US" smtClean="0"/>
              <a:t>10/7/2026</a:t>
            </a:fld>
            <a:endParaRPr lang="en-US"/>
          </a:p>
        </p:txBody>
      </p:sp>
      <p:sp>
        <p:nvSpPr>
          <p:cNvPr id="3" name="Footer Placeholder 2">
            <a:extLst>
              <a:ext uri="{FF2B5EF4-FFF2-40B4-BE49-F238E27FC236}">
                <a16:creationId xmlns:a16="http://schemas.microsoft.com/office/drawing/2014/main" id="{B7EA22C6-FBE1-2646-9056-3FDAC9F2D98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75D307-5348-B748-98FA-22353983EA8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491049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FE2AD-2116-E941-ACE7-9E99751648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F766DC-9EFD-E241-AD4C-088DD763E0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922356-357C-024F-8397-C4B38E44CC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BB5081-608A-8546-B3C8-695A5F42F950}"/>
              </a:ext>
            </a:extLst>
          </p:cNvPr>
          <p:cNvSpPr>
            <a:spLocks noGrp="1"/>
          </p:cNvSpPr>
          <p:nvPr>
            <p:ph type="dt" sz="half" idx="10"/>
          </p:nvPr>
        </p:nvSpPr>
        <p:spPr/>
        <p:txBody>
          <a:bodyPr/>
          <a:lstStyle/>
          <a:p>
            <a:fld id="{3CDAE13F-8788-6040-8DCF-36B10FE0117C}" type="datetime1">
              <a:rPr lang="en-US" smtClean="0"/>
              <a:t>10/7/2026</a:t>
            </a:fld>
            <a:endParaRPr lang="en-US"/>
          </a:p>
        </p:txBody>
      </p:sp>
      <p:sp>
        <p:nvSpPr>
          <p:cNvPr id="6" name="Footer Placeholder 5">
            <a:extLst>
              <a:ext uri="{FF2B5EF4-FFF2-40B4-BE49-F238E27FC236}">
                <a16:creationId xmlns:a16="http://schemas.microsoft.com/office/drawing/2014/main" id="{4CA2CE6C-9B67-BD46-A9D1-D4985CF157C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87E06A-AD43-C247-B0E5-52982CDA2675}"/>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792271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CCE28-AADC-CC44-9069-A056D14938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3253BF6-B7EE-1748-8F5A-F8DCEB1DC25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BB72918-C639-AA4C-B458-5FB76EA17C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2A26F1-0BC1-384C-9B01-0728D6C883CA}"/>
              </a:ext>
            </a:extLst>
          </p:cNvPr>
          <p:cNvSpPr>
            <a:spLocks noGrp="1"/>
          </p:cNvSpPr>
          <p:nvPr>
            <p:ph type="dt" sz="half" idx="10"/>
          </p:nvPr>
        </p:nvSpPr>
        <p:spPr/>
        <p:txBody>
          <a:bodyPr/>
          <a:lstStyle/>
          <a:p>
            <a:fld id="{8DA2BFAE-9CFE-3F4B-9BA6-76D3AD40298B}" type="datetime1">
              <a:rPr lang="en-US" smtClean="0"/>
              <a:t>10/7/2026</a:t>
            </a:fld>
            <a:endParaRPr lang="en-US"/>
          </a:p>
        </p:txBody>
      </p:sp>
      <p:sp>
        <p:nvSpPr>
          <p:cNvPr id="6" name="Footer Placeholder 5">
            <a:extLst>
              <a:ext uri="{FF2B5EF4-FFF2-40B4-BE49-F238E27FC236}">
                <a16:creationId xmlns:a16="http://schemas.microsoft.com/office/drawing/2014/main" id="{FF3D893A-1B80-9148-B4A7-6888DDE541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46D7A8D-71F8-F046-B17D-85F489CA821D}"/>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999616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B0948-0238-9348-9596-B992A144D2F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4709D5-02FD-854F-88FF-2FA09E74BE9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0F534E-08ED-6C42-8DCC-C92D966281FE}"/>
              </a:ext>
            </a:extLst>
          </p:cNvPr>
          <p:cNvSpPr>
            <a:spLocks noGrp="1"/>
          </p:cNvSpPr>
          <p:nvPr>
            <p:ph type="dt" sz="half" idx="10"/>
          </p:nvPr>
        </p:nvSpPr>
        <p:spPr/>
        <p:txBody>
          <a:bodyPr/>
          <a:lstStyle/>
          <a:p>
            <a:fld id="{862BC747-2201-4149-89A6-B535544AC76E}" type="datetime1">
              <a:rPr lang="en-US" smtClean="0"/>
              <a:t>10/7/2026</a:t>
            </a:fld>
            <a:endParaRPr lang="en-US"/>
          </a:p>
        </p:txBody>
      </p:sp>
      <p:sp>
        <p:nvSpPr>
          <p:cNvPr id="5" name="Footer Placeholder 4">
            <a:extLst>
              <a:ext uri="{FF2B5EF4-FFF2-40B4-BE49-F238E27FC236}">
                <a16:creationId xmlns:a16="http://schemas.microsoft.com/office/drawing/2014/main" id="{83E832F1-EBC9-C647-9685-A59B451AF1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3E3E637-2870-8240-98EE-A4A1C05391D9}"/>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2938747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EFC0E18-6DE7-E743-8363-91EA2FF735D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BC86B44-5FD5-2C46-B7A4-070C89C66E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6DA906-A829-D846-B1E2-0941214D879A}"/>
              </a:ext>
            </a:extLst>
          </p:cNvPr>
          <p:cNvSpPr>
            <a:spLocks noGrp="1"/>
          </p:cNvSpPr>
          <p:nvPr>
            <p:ph type="dt" sz="half" idx="10"/>
          </p:nvPr>
        </p:nvSpPr>
        <p:spPr/>
        <p:txBody>
          <a:bodyPr/>
          <a:lstStyle/>
          <a:p>
            <a:fld id="{2B6899FF-A9B6-EA4C-92F4-3B955917C48A}" type="datetime1">
              <a:rPr lang="en-US" smtClean="0"/>
              <a:t>10/7/2026</a:t>
            </a:fld>
            <a:endParaRPr lang="en-US"/>
          </a:p>
        </p:txBody>
      </p:sp>
      <p:sp>
        <p:nvSpPr>
          <p:cNvPr id="5" name="Footer Placeholder 4">
            <a:extLst>
              <a:ext uri="{FF2B5EF4-FFF2-40B4-BE49-F238E27FC236}">
                <a16:creationId xmlns:a16="http://schemas.microsoft.com/office/drawing/2014/main" id="{2E2559BA-5870-5F44-A064-07653AAD49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CD3310-60F6-FC4C-BF18-D84366D92DFE}"/>
              </a:ext>
            </a:extLst>
          </p:cNvPr>
          <p:cNvSpPr>
            <a:spLocks noGrp="1"/>
          </p:cNvSpPr>
          <p:nvPr>
            <p:ph type="sldNum" sz="quarter" idx="12"/>
          </p:nvPr>
        </p:nvSpPr>
        <p:spPr/>
        <p:txBody>
          <a:bodyPr/>
          <a:lstStyle/>
          <a:p>
            <a:fld id="{E5D19098-1A49-2945-A12C-408C8FB3165E}" type="slidenum">
              <a:rPr lang="en-US" smtClean="0"/>
              <a:t>‹#›</a:t>
            </a:fld>
            <a:endParaRPr lang="en-US"/>
          </a:p>
        </p:txBody>
      </p:sp>
    </p:spTree>
    <p:extLst>
      <p:ext uri="{BB962C8B-B14F-4D97-AF65-F5344CB8AC3E}">
        <p14:creationId xmlns:p14="http://schemas.microsoft.com/office/powerpoint/2010/main" val="11278636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BD9209-CDCC-0544-8F59-61D77EA10D8D}"/>
              </a:ext>
            </a:extLst>
          </p:cNvPr>
          <p:cNvSpPr>
            <a:spLocks noGrp="1"/>
          </p:cNvSpPr>
          <p:nvPr>
            <p:ph type="title"/>
          </p:nvPr>
        </p:nvSpPr>
        <p:spPr>
          <a:xfrm>
            <a:off x="606971" y="78828"/>
            <a:ext cx="10980683" cy="101809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CF42CA19-9FB6-7D48-8FB5-A13C3B435299}"/>
              </a:ext>
            </a:extLst>
          </p:cNvPr>
          <p:cNvSpPr>
            <a:spLocks noGrp="1"/>
          </p:cNvSpPr>
          <p:nvPr>
            <p:ph type="body" idx="1"/>
          </p:nvPr>
        </p:nvSpPr>
        <p:spPr>
          <a:xfrm>
            <a:off x="606971" y="1283134"/>
            <a:ext cx="10980683" cy="498365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9148AC55-BB06-4D40-9C68-61549252DE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484145-EBBF-4546-953A-FE89B9B40A32}" type="datetime1">
              <a:rPr lang="en-US" smtClean="0"/>
              <a:t>10/7/2026</a:t>
            </a:fld>
            <a:endParaRPr lang="en-US"/>
          </a:p>
        </p:txBody>
      </p:sp>
      <p:sp>
        <p:nvSpPr>
          <p:cNvPr id="5" name="Footer Placeholder 4">
            <a:extLst>
              <a:ext uri="{FF2B5EF4-FFF2-40B4-BE49-F238E27FC236}">
                <a16:creationId xmlns:a16="http://schemas.microsoft.com/office/drawing/2014/main" id="{1288CB35-69E2-344C-8DC1-3C7FF42E0BE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439896-7587-0648-938B-C078DA1B54F2}"/>
              </a:ext>
            </a:extLst>
          </p:cNvPr>
          <p:cNvSpPr>
            <a:spLocks noGrp="1"/>
          </p:cNvSpPr>
          <p:nvPr>
            <p:ph type="sldNum" sz="quarter" idx="4"/>
          </p:nvPr>
        </p:nvSpPr>
        <p:spPr>
          <a:xfrm>
            <a:off x="9415462" y="6483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57BF9A-7B35-9447-9112-EAE7E91B4E99}" type="slidenum">
              <a:rPr lang="en-US" smtClean="0"/>
              <a:t>‹#›</a:t>
            </a:fld>
            <a:endParaRPr lang="en-US"/>
          </a:p>
        </p:txBody>
      </p:sp>
      <p:grpSp>
        <p:nvGrpSpPr>
          <p:cNvPr id="7" name="Group 6">
            <a:extLst>
              <a:ext uri="{FF2B5EF4-FFF2-40B4-BE49-F238E27FC236}">
                <a16:creationId xmlns:a16="http://schemas.microsoft.com/office/drawing/2014/main" id="{DE01727A-E1B6-E54F-B7F1-9EFD6613ECC4}"/>
              </a:ext>
            </a:extLst>
          </p:cNvPr>
          <p:cNvGrpSpPr/>
          <p:nvPr userDrawn="1"/>
        </p:nvGrpSpPr>
        <p:grpSpPr>
          <a:xfrm flipV="1">
            <a:off x="-1762" y="1190029"/>
            <a:ext cx="40358072" cy="0"/>
            <a:chOff x="-2252" y="807859"/>
            <a:chExt cx="30270421" cy="437351"/>
          </a:xfrm>
        </p:grpSpPr>
        <p:cxnSp>
          <p:nvCxnSpPr>
            <p:cNvPr id="8" name="Straight Connector 7">
              <a:extLst>
                <a:ext uri="{FF2B5EF4-FFF2-40B4-BE49-F238E27FC236}">
                  <a16:creationId xmlns:a16="http://schemas.microsoft.com/office/drawing/2014/main" id="{8352164B-D019-E04F-BA68-C97A80703099}"/>
                </a:ext>
              </a:extLst>
            </p:cNvPr>
            <p:cNvCxnSpPr/>
            <p:nvPr userDrawn="1"/>
          </p:nvCxnSpPr>
          <p:spPr>
            <a:xfrm flipV="1">
              <a:off x="21124169" y="1245210"/>
              <a:ext cx="9144000" cy="0"/>
            </a:xfrm>
            <a:prstGeom prst="line">
              <a:avLst/>
            </a:prstGeom>
            <a:ln w="63500" cmpd="sng">
              <a:solidFill>
                <a:srgbClr val="121981"/>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794311D2-17B2-DD41-9780-3A67F9A94051}"/>
                </a:ext>
              </a:extLst>
            </p:cNvPr>
            <p:cNvCxnSpPr/>
            <p:nvPr userDrawn="1"/>
          </p:nvCxnSpPr>
          <p:spPr>
            <a:xfrm flipV="1">
              <a:off x="-2252" y="807859"/>
              <a:ext cx="9144000" cy="0"/>
            </a:xfrm>
            <a:prstGeom prst="line">
              <a:avLst/>
            </a:prstGeom>
            <a:ln w="12700" cmpd="sng">
              <a:solidFill>
                <a:srgbClr val="D40805"/>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3393242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2992611-C747-E84E-A55F-AB3AFFD6AC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84EAB-0697-CC49-AD28-68AF1BF5F0C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D494DA-5138-3D4D-B7EA-D9C8CF358A4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187CD5-43F5-7F4F-8DF9-F56AF4D056AA}" type="datetime1">
              <a:rPr lang="en-US" smtClean="0"/>
              <a:t>10/7/2026</a:t>
            </a:fld>
            <a:endParaRPr lang="en-US"/>
          </a:p>
        </p:txBody>
      </p:sp>
      <p:sp>
        <p:nvSpPr>
          <p:cNvPr id="5" name="Footer Placeholder 4">
            <a:extLst>
              <a:ext uri="{FF2B5EF4-FFF2-40B4-BE49-F238E27FC236}">
                <a16:creationId xmlns:a16="http://schemas.microsoft.com/office/drawing/2014/main" id="{A12F5196-EEE6-4640-B81E-4029DEBA0D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4F08FE4-922B-814A-9653-AEFF8A4CAC1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D19098-1A49-2945-A12C-408C8FB3165E}" type="slidenum">
              <a:rPr lang="en-US" smtClean="0"/>
              <a:t>‹#›</a:t>
            </a:fld>
            <a:endParaRPr lang="en-US"/>
          </a:p>
        </p:txBody>
      </p:sp>
    </p:spTree>
    <p:extLst>
      <p:ext uri="{BB962C8B-B14F-4D97-AF65-F5344CB8AC3E}">
        <p14:creationId xmlns:p14="http://schemas.microsoft.com/office/powerpoint/2010/main" val="22457510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6.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57784" y="1325880"/>
            <a:ext cx="11073384" cy="1005840"/>
          </a:xfrm>
        </p:spPr>
        <p:txBody>
          <a:bodyPr/>
          <a:lstStyle/>
          <a:p>
            <a:pPr algn="ctr"/>
            <a:r>
              <a:rPr sz="4800"/>
              <a:t>L</a:t>
            </a:r>
            <a:r>
              <a:rPr lang="en-US" sz="4800"/>
              <a:t>6</a:t>
            </a:r>
            <a:r>
              <a:rPr sz="4800"/>
              <a:t> LiDAR Perception</a:t>
            </a:r>
          </a:p>
        </p:txBody>
      </p:sp>
      <p:sp>
        <p:nvSpPr>
          <p:cNvPr id="3" name="Subtitle 2"/>
          <p:cNvSpPr>
            <a:spLocks noGrp="1"/>
          </p:cNvSpPr>
          <p:nvPr>
            <p:ph type="subTitle" idx="1"/>
          </p:nvPr>
        </p:nvSpPr>
        <p:spPr>
          <a:xfrm>
            <a:off x="1536192" y="5760720"/>
            <a:ext cx="9144000" cy="731520"/>
          </a:xfrm>
        </p:spPr>
        <p:txBody>
          <a:bodyPr/>
          <a:lstStyle/>
          <a:p>
            <a:pPr algn="ctr"/>
            <a:r>
              <a:rPr sz="2400"/>
              <a:t>Zonghua Gu | Fall 2026</a:t>
            </a:r>
          </a:p>
        </p:txBody>
      </p:sp>
      <p:pic>
        <p:nvPicPr>
          <p:cNvPr id="4" name="Picture 3" descr="hero.png"/>
          <p:cNvPicPr>
            <a:picLocks noChangeAspect="1"/>
          </p:cNvPicPr>
          <p:nvPr/>
        </p:nvPicPr>
        <p:blipFill>
          <a:blip r:embed="rId3"/>
          <a:stretch>
            <a:fillRect/>
          </a:stretch>
        </p:blipFill>
        <p:spPr>
          <a:xfrm>
            <a:off x="4265459" y="2514600"/>
            <a:ext cx="3630601" cy="315468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Roadmap and Learning Outcomes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a:t>
            </a:fld>
            <a:endParaRPr lang="en-US"/>
          </a:p>
        </p:txBody>
      </p:sp>
      <p:sp>
        <p:nvSpPr>
          <p:cNvPr id="6" name="Rectangle 5"/>
          <p:cNvSpPr/>
          <p:nvPr/>
        </p:nvSpPr>
        <p:spPr>
          <a:xfrm>
            <a:off x="621792" y="1417320"/>
            <a:ext cx="2596896" cy="566928"/>
          </a:xfrm>
          <a:prstGeom prst="rect">
            <a:avLst/>
          </a:prstGeom>
          <a:solidFill>
            <a:srgbClr val="121981"/>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000" b="1" i="0">
                <a:solidFill>
                  <a:srgbClr val="FFFFFF"/>
                </a:solidFill>
              </a:rPr>
              <a:t>Part 1</a:t>
            </a:r>
          </a:p>
        </p:txBody>
      </p:sp>
      <p:sp>
        <p:nvSpPr>
          <p:cNvPr id="7" name="Rectangle 6"/>
          <p:cNvSpPr/>
          <p:nvPr/>
        </p:nvSpPr>
        <p:spPr>
          <a:xfrm>
            <a:off x="621792" y="1984248"/>
            <a:ext cx="2596896" cy="178308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t"/>
          <a:lstStyle/>
          <a:p>
            <a:pPr algn="ctr"/>
            <a:r>
              <a:rPr sz="1700" b="1" i="0">
                <a:solidFill>
                  <a:srgbClr val="404040"/>
                </a:solidFill>
              </a:rPr>
              <a:t>LiDAR Fundamentals</a:t>
            </a:r>
          </a:p>
          <a:p>
            <a:pPr algn="ctr"/>
            <a:r>
              <a:rPr sz="1700" b="0" i="0">
                <a:solidFill>
                  <a:srgbClr val="404040"/>
                </a:solidFill>
              </a:rPr>
              <a:t>ToF ranging, scanning, wavelength, weather</a:t>
            </a:r>
          </a:p>
          <a:p>
            <a:pPr algn="ctr"/>
            <a:r>
              <a:rPr sz="1700" b="0" i="0">
                <a:solidFill>
                  <a:srgbClr val="404040"/>
                </a:solidFill>
              </a:rPr>
              <a:t>Lecture A  |  ~35 min</a:t>
            </a:r>
          </a:p>
        </p:txBody>
      </p:sp>
      <p:sp>
        <p:nvSpPr>
          <p:cNvPr id="8" name="Rectangle 7"/>
          <p:cNvSpPr/>
          <p:nvPr/>
        </p:nvSpPr>
        <p:spPr>
          <a:xfrm>
            <a:off x="3401568" y="1417320"/>
            <a:ext cx="2596896" cy="566928"/>
          </a:xfrm>
          <a:prstGeom prst="rect">
            <a:avLst/>
          </a:prstGeom>
          <a:solidFill>
            <a:srgbClr val="13807F"/>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000" b="1" i="0">
                <a:solidFill>
                  <a:srgbClr val="FFFFFF"/>
                </a:solidFill>
              </a:rPr>
              <a:t>Part 2</a:t>
            </a:r>
          </a:p>
        </p:txBody>
      </p:sp>
      <p:sp>
        <p:nvSpPr>
          <p:cNvPr id="9" name="Rectangle 8"/>
          <p:cNvSpPr/>
          <p:nvPr/>
        </p:nvSpPr>
        <p:spPr>
          <a:xfrm>
            <a:off x="3401568" y="1984248"/>
            <a:ext cx="2596896" cy="178308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t"/>
          <a:lstStyle/>
          <a:p>
            <a:pPr algn="ctr"/>
            <a:r>
              <a:rPr sz="1700" b="1" i="0">
                <a:solidFill>
                  <a:srgbClr val="404040"/>
                </a:solidFill>
              </a:rPr>
              <a:t>Point Cloud Data</a:t>
            </a:r>
          </a:p>
          <a:p>
            <a:pPr algn="ctr"/>
            <a:r>
              <a:rPr sz="1700" b="0" i="0">
                <a:solidFill>
                  <a:srgbClr val="404040"/>
                </a:solidFill>
              </a:rPr>
              <a:t>Frames, calibration, representations, datasets</a:t>
            </a:r>
          </a:p>
          <a:p>
            <a:pPr algn="ctr"/>
            <a:r>
              <a:rPr sz="1700" b="0" i="0">
                <a:solidFill>
                  <a:srgbClr val="404040"/>
                </a:solidFill>
              </a:rPr>
              <a:t>Lecture A  |  ~30 min</a:t>
            </a:r>
          </a:p>
        </p:txBody>
      </p:sp>
      <p:sp>
        <p:nvSpPr>
          <p:cNvPr id="10" name="Rectangle 9"/>
          <p:cNvSpPr/>
          <p:nvPr/>
        </p:nvSpPr>
        <p:spPr>
          <a:xfrm>
            <a:off x="6181344" y="1417320"/>
            <a:ext cx="2596896" cy="566928"/>
          </a:xfrm>
          <a:prstGeom prst="rect">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000" b="1" i="0">
                <a:solidFill>
                  <a:srgbClr val="FFFFFF"/>
                </a:solidFill>
              </a:rPr>
              <a:t>Part 3</a:t>
            </a:r>
          </a:p>
        </p:txBody>
      </p:sp>
      <p:sp>
        <p:nvSpPr>
          <p:cNvPr id="11" name="Rectangle 10"/>
          <p:cNvSpPr/>
          <p:nvPr/>
        </p:nvSpPr>
        <p:spPr>
          <a:xfrm>
            <a:off x="6181344" y="1984248"/>
            <a:ext cx="2596896" cy="178308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t"/>
          <a:lstStyle/>
          <a:p>
            <a:pPr algn="ctr"/>
            <a:r>
              <a:rPr sz="1700" b="1" i="0">
                <a:solidFill>
                  <a:srgbClr val="404040"/>
                </a:solidFill>
              </a:rPr>
              <a:t>Classical Perception</a:t>
            </a:r>
          </a:p>
          <a:p>
            <a:pPr algn="ctr"/>
            <a:r>
              <a:rPr sz="1700" b="0" i="0">
                <a:solidFill>
                  <a:srgbClr val="404040"/>
                </a:solidFill>
              </a:rPr>
              <a:t>Ground removal, clustering, boxes, ICP, tracking</a:t>
            </a:r>
          </a:p>
          <a:p>
            <a:pPr algn="ctr"/>
            <a:r>
              <a:rPr sz="1700" b="0" i="0">
                <a:solidFill>
                  <a:srgbClr val="404040"/>
                </a:solidFill>
              </a:rPr>
              <a:t>Lecture B  |  ~35 min</a:t>
            </a:r>
          </a:p>
        </p:txBody>
      </p:sp>
      <p:sp>
        <p:nvSpPr>
          <p:cNvPr id="12" name="Rectangle 11"/>
          <p:cNvSpPr/>
          <p:nvPr/>
        </p:nvSpPr>
        <p:spPr>
          <a:xfrm>
            <a:off x="8961120" y="1417320"/>
            <a:ext cx="2596896" cy="566928"/>
          </a:xfrm>
          <a:prstGeom prst="rect">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2000" b="1" i="0">
                <a:solidFill>
                  <a:srgbClr val="FFFFFF"/>
                </a:solidFill>
              </a:rPr>
              <a:t>Part 4</a:t>
            </a:r>
          </a:p>
        </p:txBody>
      </p:sp>
      <p:sp>
        <p:nvSpPr>
          <p:cNvPr id="13" name="Rectangle 12"/>
          <p:cNvSpPr/>
          <p:nvPr/>
        </p:nvSpPr>
        <p:spPr>
          <a:xfrm>
            <a:off x="8961120" y="1984248"/>
            <a:ext cx="2596896" cy="178308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t"/>
          <a:lstStyle/>
          <a:p>
            <a:pPr algn="ctr"/>
            <a:r>
              <a:rPr sz="1700" b="1" i="0">
                <a:solidFill>
                  <a:srgbClr val="404040"/>
                </a:solidFill>
              </a:rPr>
              <a:t>Deep Learning Perception</a:t>
            </a:r>
          </a:p>
          <a:p>
            <a:pPr algn="ctr"/>
            <a:r>
              <a:rPr sz="1700" b="0" i="0">
                <a:solidFill>
                  <a:srgbClr val="404040"/>
                </a:solidFill>
              </a:rPr>
              <a:t>PointNet, voxels, pillars, BEV, fusion, metrics</a:t>
            </a:r>
          </a:p>
          <a:p>
            <a:pPr algn="ctr"/>
            <a:r>
              <a:rPr sz="1700" b="0" i="0">
                <a:solidFill>
                  <a:srgbClr val="404040"/>
                </a:solidFill>
              </a:rPr>
              <a:t>Lecture B  |  ~40 min</a:t>
            </a:r>
          </a:p>
        </p:txBody>
      </p:sp>
      <p:sp>
        <p:nvSpPr>
          <p:cNvPr id="14" name="TextBox 13"/>
          <p:cNvSpPr txBox="1"/>
          <p:nvPr/>
        </p:nvSpPr>
        <p:spPr>
          <a:xfrm>
            <a:off x="621792" y="3977639"/>
            <a:ext cx="10972800" cy="457200"/>
          </a:xfrm>
          <a:prstGeom prst="rect">
            <a:avLst/>
          </a:prstGeom>
          <a:noFill/>
        </p:spPr>
        <p:txBody>
          <a:bodyPr wrap="square" lIns="45720" tIns="27432" rIns="45720" bIns="27432">
            <a:spAutoFit/>
          </a:bodyPr>
          <a:lstStyle/>
          <a:p>
            <a:r>
              <a:rPr sz="2400" b="1" i="0">
                <a:solidFill>
                  <a:srgbClr val="121981"/>
                </a:solidFill>
              </a:rPr>
              <a:t>After these two lectures you should be able to:</a:t>
            </a:r>
          </a:p>
        </p:txBody>
      </p:sp>
      <p:sp>
        <p:nvSpPr>
          <p:cNvPr id="15" name="TextBox 14"/>
          <p:cNvSpPr txBox="1"/>
          <p:nvPr/>
        </p:nvSpPr>
        <p:spPr>
          <a:xfrm>
            <a:off x="621792" y="4480560"/>
            <a:ext cx="10972800" cy="1920240"/>
          </a:xfrm>
          <a:prstGeom prst="rect">
            <a:avLst/>
          </a:prstGeom>
          <a:noFill/>
        </p:spPr>
        <p:txBody>
          <a:bodyPr wrap="square" lIns="45720" tIns="27432" rIns="45720" bIns="27432">
            <a:spAutoFit/>
          </a:bodyPr>
          <a:lstStyle/>
          <a:p>
            <a:pPr>
              <a:spcAft>
                <a:spcPts val="600"/>
              </a:spcAft>
            </a:pPr>
            <a:r>
              <a:rPr sz="2000" b="0" i="0">
                <a:solidFill>
                  <a:srgbClr val="404040"/>
                </a:solidFill>
              </a:rPr>
              <a:t>1.  Explain how a LiDAR measures range and why point clouds are sparse, noisy, and range-dependent</a:t>
            </a:r>
          </a:p>
          <a:p>
            <a:pPr>
              <a:spcAft>
                <a:spcPts val="600"/>
              </a:spcAft>
            </a:pPr>
            <a:r>
              <a:rPr sz="2000" b="0" i="0">
                <a:solidFill>
                  <a:srgbClr val="404040"/>
                </a:solidFill>
              </a:rPr>
              <a:t>2.  Transform points between sensor, vehicle, and world frames and compensate motion distortion</a:t>
            </a:r>
          </a:p>
          <a:p>
            <a:pPr>
              <a:spcAft>
                <a:spcPts val="600"/>
              </a:spcAft>
            </a:pPr>
            <a:r>
              <a:rPr sz="2000" b="0" i="0">
                <a:solidFill>
                  <a:srgbClr val="404040"/>
                </a:solidFill>
              </a:rPr>
              <a:t>3.  Build and critique a classical pipeline: ground removal, clustering, box fitting, tracking</a:t>
            </a:r>
          </a:p>
          <a:p>
            <a:pPr>
              <a:spcAft>
                <a:spcPts val="600"/>
              </a:spcAft>
            </a:pPr>
            <a:r>
              <a:rPr sz="2000" b="0" i="0">
                <a:solidFill>
                  <a:srgbClr val="404040"/>
                </a:solidFill>
              </a:rPr>
              <a:t>4.  Compare point-, voxel-, pillar-, and BEV-based 3D detectors and read their metrics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Where LiDAR Fits in the AV Stack</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a:t>
            </a:fld>
            <a:endParaRPr lang="en-US"/>
          </a:p>
        </p:txBody>
      </p:sp>
      <p:sp>
        <p:nvSpPr>
          <p:cNvPr id="6" name="Rounded Rectangle 5"/>
          <p:cNvSpPr/>
          <p:nvPr/>
        </p:nvSpPr>
        <p:spPr>
          <a:xfrm>
            <a:off x="594360" y="1508760"/>
            <a:ext cx="1645920" cy="1325880"/>
          </a:xfrm>
          <a:prstGeom prst="roundRect">
            <a:avLst>
              <a:gd name="adj" fmla="val 12000"/>
            </a:avLst>
          </a:prstGeom>
          <a:solidFill>
            <a:srgbClr val="FDECEA"/>
          </a:solidFill>
          <a:ln w="31750">
            <a:solidFill>
              <a:srgbClr val="D40805"/>
            </a:solid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404040"/>
                </a:solidFill>
              </a:rPr>
              <a:t>Sensors</a:t>
            </a:r>
          </a:p>
          <a:p>
            <a:pPr algn="ctr"/>
            <a:r>
              <a:rPr sz="1600" b="0" i="0">
                <a:solidFill>
                  <a:srgbClr val="404040"/>
                </a:solidFill>
              </a:rPr>
              <a:t>LiDAR, camera, radar, GNSS/IMU</a:t>
            </a:r>
          </a:p>
        </p:txBody>
      </p:sp>
      <p:cxnSp>
        <p:nvCxnSpPr>
          <p:cNvPr id="7" name="Connector 6"/>
          <p:cNvCxnSpPr/>
          <p:nvPr/>
        </p:nvCxnSpPr>
        <p:spPr>
          <a:xfrm>
            <a:off x="2258568" y="2176272"/>
            <a:ext cx="201168"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468879" y="1508760"/>
            <a:ext cx="1645920" cy="1325880"/>
          </a:xfrm>
          <a:prstGeom prst="roundRect">
            <a:avLst>
              <a:gd name="adj" fmla="val 12000"/>
            </a:avLst>
          </a:prstGeom>
          <a:solidFill>
            <a:srgbClr val="FDECEA"/>
          </a:solidFill>
          <a:ln w="31750">
            <a:solidFill>
              <a:srgbClr val="D40805"/>
            </a:solid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404040"/>
                </a:solidFill>
              </a:rPr>
              <a:t>Perception</a:t>
            </a:r>
          </a:p>
          <a:p>
            <a:pPr algn="ctr"/>
            <a:r>
              <a:rPr sz="1600" b="0" i="0">
                <a:solidFill>
                  <a:srgbClr val="404040"/>
                </a:solidFill>
              </a:rPr>
              <a:t>detect, segment, track</a:t>
            </a:r>
          </a:p>
        </p:txBody>
      </p:sp>
      <p:cxnSp>
        <p:nvCxnSpPr>
          <p:cNvPr id="9" name="Connector 8"/>
          <p:cNvCxnSpPr/>
          <p:nvPr/>
        </p:nvCxnSpPr>
        <p:spPr>
          <a:xfrm>
            <a:off x="4133087" y="2176272"/>
            <a:ext cx="201169"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4343400" y="1508760"/>
            <a:ext cx="1645920" cy="132588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404040"/>
                </a:solidFill>
              </a:rPr>
              <a:t>Localization</a:t>
            </a:r>
          </a:p>
          <a:p>
            <a:pPr algn="ctr"/>
            <a:r>
              <a:rPr sz="1600" b="0" i="0">
                <a:solidFill>
                  <a:srgbClr val="404040"/>
                </a:solidFill>
              </a:rPr>
              <a:t>map matching, HD map</a:t>
            </a:r>
          </a:p>
        </p:txBody>
      </p:sp>
      <p:cxnSp>
        <p:nvCxnSpPr>
          <p:cNvPr id="11" name="Connector 10"/>
          <p:cNvCxnSpPr/>
          <p:nvPr/>
        </p:nvCxnSpPr>
        <p:spPr>
          <a:xfrm>
            <a:off x="6007608" y="2176272"/>
            <a:ext cx="201168"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6217920" y="1508760"/>
            <a:ext cx="1645920" cy="132588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404040"/>
                </a:solidFill>
              </a:rPr>
              <a:t>Prediction</a:t>
            </a:r>
          </a:p>
          <a:p>
            <a:pPr algn="ctr"/>
            <a:r>
              <a:rPr sz="1600" b="0" i="0">
                <a:solidFill>
                  <a:srgbClr val="404040"/>
                </a:solidFill>
              </a:rPr>
              <a:t>future motion of agents</a:t>
            </a:r>
          </a:p>
        </p:txBody>
      </p:sp>
      <p:cxnSp>
        <p:nvCxnSpPr>
          <p:cNvPr id="13" name="Connector 12"/>
          <p:cNvCxnSpPr/>
          <p:nvPr/>
        </p:nvCxnSpPr>
        <p:spPr>
          <a:xfrm>
            <a:off x="7882127" y="2176272"/>
            <a:ext cx="201169"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8092440" y="1508760"/>
            <a:ext cx="1645920" cy="132588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404040"/>
                </a:solidFill>
              </a:rPr>
              <a:t>Planning</a:t>
            </a:r>
          </a:p>
          <a:p>
            <a:pPr algn="ctr"/>
            <a:r>
              <a:rPr sz="1600" b="0" i="0">
                <a:solidFill>
                  <a:srgbClr val="404040"/>
                </a:solidFill>
              </a:rPr>
              <a:t>route, behavior, trajectory</a:t>
            </a:r>
          </a:p>
        </p:txBody>
      </p:sp>
      <p:cxnSp>
        <p:nvCxnSpPr>
          <p:cNvPr id="15" name="Connector 14"/>
          <p:cNvCxnSpPr/>
          <p:nvPr/>
        </p:nvCxnSpPr>
        <p:spPr>
          <a:xfrm>
            <a:off x="9756648" y="2176272"/>
            <a:ext cx="201168"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9966960" y="1508760"/>
            <a:ext cx="1645920" cy="132588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404040"/>
                </a:solidFill>
              </a:rPr>
              <a:t>Control</a:t>
            </a:r>
          </a:p>
          <a:p>
            <a:pPr algn="ctr"/>
            <a:r>
              <a:rPr sz="1600" b="0" i="0">
                <a:solidFill>
                  <a:srgbClr val="404040"/>
                </a:solidFill>
              </a:rPr>
              <a:t>steer, throttle, brake</a:t>
            </a:r>
          </a:p>
        </p:txBody>
      </p:sp>
      <p:sp>
        <p:nvSpPr>
          <p:cNvPr id="17" name="TextBox 16"/>
          <p:cNvSpPr txBox="1"/>
          <p:nvPr/>
        </p:nvSpPr>
        <p:spPr>
          <a:xfrm>
            <a:off x="594360" y="2852928"/>
            <a:ext cx="3474720" cy="320040"/>
          </a:xfrm>
          <a:prstGeom prst="rect">
            <a:avLst/>
          </a:prstGeom>
          <a:noFill/>
        </p:spPr>
        <p:txBody>
          <a:bodyPr wrap="square" lIns="45720" tIns="27432" rIns="45720" bIns="27432">
            <a:spAutoFit/>
          </a:bodyPr>
          <a:lstStyle/>
          <a:p>
            <a:r>
              <a:rPr sz="1400" b="0" i="1">
                <a:solidFill>
                  <a:srgbClr val="D40805"/>
                </a:solidFill>
              </a:rPr>
              <a:t>today's focus</a:t>
            </a:r>
          </a:p>
        </p:txBody>
      </p:sp>
      <p:sp>
        <p:nvSpPr>
          <p:cNvPr id="18" name="TextBox 17"/>
          <p:cNvSpPr txBox="1"/>
          <p:nvPr/>
        </p:nvSpPr>
        <p:spPr>
          <a:xfrm>
            <a:off x="621792" y="3429000"/>
            <a:ext cx="10972800" cy="2834640"/>
          </a:xfrm>
          <a:prstGeom prst="rect">
            <a:avLst/>
          </a:prstGeom>
          <a:noFill/>
        </p:spPr>
        <p:txBody>
          <a:bodyPr wrap="square" lIns="45720" tIns="27432" rIns="45720" bIns="27432">
            <a:spAutoFit/>
          </a:bodyPr>
          <a:lstStyle/>
          <a:p>
            <a:pPr>
              <a:spcAft>
                <a:spcPts val="800"/>
              </a:spcAft>
            </a:pPr>
            <a:r>
              <a:rPr sz="2300" b="0" i="0">
                <a:solidFill>
                  <a:srgbClr val="404040"/>
                </a:solidFill>
              </a:rPr>
              <a:t>•  LiDAR gives </a:t>
            </a:r>
            <a:r>
              <a:rPr sz="2300" b="1" i="0">
                <a:solidFill>
                  <a:srgbClr val="404040"/>
                </a:solidFill>
              </a:rPr>
              <a:t>direct 3D geometry</a:t>
            </a:r>
            <a:r>
              <a:rPr sz="2300" b="0" i="0">
                <a:solidFill>
                  <a:srgbClr val="404040"/>
                </a:solidFill>
              </a:rPr>
              <a:t>: centimeter-level range, independent of ambient light</a:t>
            </a:r>
          </a:p>
          <a:p>
            <a:pPr>
              <a:spcAft>
                <a:spcPts val="800"/>
              </a:spcAft>
            </a:pPr>
            <a:r>
              <a:rPr sz="2300" b="0" i="0">
                <a:solidFill>
                  <a:srgbClr val="404040"/>
                </a:solidFill>
              </a:rPr>
              <a:t>•  Output of perception is a list of </a:t>
            </a:r>
            <a:r>
              <a:rPr sz="2300" b="1" i="0">
                <a:solidFill>
                  <a:srgbClr val="404040"/>
                </a:solidFill>
              </a:rPr>
              <a:t>3D boxes with class, heading, velocity, and track ID</a:t>
            </a:r>
          </a:p>
          <a:p>
            <a:pPr>
              <a:spcAft>
                <a:spcPts val="800"/>
              </a:spcAft>
            </a:pPr>
            <a:r>
              <a:rPr sz="2300" b="0" i="0">
                <a:solidFill>
                  <a:srgbClr val="404040"/>
                </a:solidFill>
              </a:rPr>
              <a:t>•  The same list feeds localization (map matching), prediction, and planning</a:t>
            </a:r>
          </a:p>
          <a:p>
            <a:pPr>
              <a:spcAft>
                <a:spcPts val="800"/>
              </a:spcAft>
            </a:pPr>
            <a:r>
              <a:rPr sz="2300" b="0" i="0">
                <a:solidFill>
                  <a:srgbClr val="404040"/>
                </a:solidFill>
              </a:rPr>
              <a:t>•  Today: how pulses become points, and how points become objects</a:t>
            </a:r>
          </a:p>
          <a:p>
            <a:pPr>
              <a:spcAft>
                <a:spcPts val="800"/>
              </a:spcAft>
            </a:pPr>
            <a:r>
              <a:rPr sz="2300" b="0" i="0">
                <a:solidFill>
                  <a:srgbClr val="404040"/>
                </a:solidFill>
              </a:rPr>
              <a:t>•  Builds on L1.2 (sensor overview) and the 2D detection lecture; links forward to adversarial attacks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sz="4000">
                <a:solidFill>
                  <a:srgbClr val="FF0000"/>
                </a:solidFill>
              </a:rPr>
              <a:t>Part 1: LiDAR Fundamentals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a:t>
            </a:fld>
            <a:endParaRPr lang="en-US"/>
          </a:p>
        </p:txBody>
      </p:sp>
      <p:pic>
        <p:nvPicPr>
          <p:cNvPr id="6" name="Picture 5" descr="sec2.png"/>
          <p:cNvPicPr>
            <a:picLocks noChangeAspect="1"/>
          </p:cNvPicPr>
          <p:nvPr/>
        </p:nvPicPr>
        <p:blipFill>
          <a:blip r:embed="rId3"/>
          <a:stretch>
            <a:fillRect/>
          </a:stretch>
        </p:blipFill>
        <p:spPr>
          <a:xfrm>
            <a:off x="3157081" y="1325880"/>
            <a:ext cx="5847357" cy="4480560"/>
          </a:xfrm>
          <a:prstGeom prst="rect">
            <a:avLst/>
          </a:prstGeom>
        </p:spPr>
      </p:pic>
      <p:sp>
        <p:nvSpPr>
          <p:cNvPr id="7" name="TextBox 6"/>
          <p:cNvSpPr txBox="1"/>
          <p:nvPr/>
        </p:nvSpPr>
        <p:spPr>
          <a:xfrm>
            <a:off x="621792" y="5806440"/>
            <a:ext cx="10972800" cy="457200"/>
          </a:xfrm>
          <a:prstGeom prst="rect">
            <a:avLst/>
          </a:prstGeom>
          <a:noFill/>
        </p:spPr>
        <p:txBody>
          <a:bodyPr wrap="square" lIns="45720" tIns="27432" rIns="45720" bIns="27432">
            <a:spAutoFit/>
          </a:bodyPr>
          <a:lstStyle/>
          <a:p>
            <a:pPr algn="ctr"/>
            <a:r>
              <a:rPr sz="1800" b="0" i="0">
                <a:solidFill>
                  <a:srgbClr val="7F7F7F"/>
                </a:solidFill>
              </a:rPr>
              <a:t>Time of flight  |  coordinates  |  scanning  |  wavelength  |  reflectivity  |  weather  |  data rate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Time-of-Flight Ranging</a:t>
            </a:r>
          </a:p>
        </p:txBody>
      </p:sp>
      <p:sp>
        <p:nvSpPr>
          <p:cNvPr id="3" name="Content Placeholder 2"/>
          <p:cNvSpPr>
            <a:spLocks noGrp="1"/>
          </p:cNvSpPr>
          <p:nvPr>
            <p:ph idx="1"/>
          </p:nvPr>
        </p:nvSpPr>
        <p:spPr>
          <a:xfrm>
            <a:off x="621792" y="1325880"/>
            <a:ext cx="10972800" cy="2286000"/>
          </a:xfrm>
        </p:spPr>
        <p:txBody>
          <a:bodyPr wrap="square">
            <a:noAutofit/>
          </a:bodyPr>
          <a:lstStyle/>
          <a:p>
            <a:pPr>
              <a:spcBef>
                <a:spcPts val="600"/>
              </a:spcBef>
            </a:pPr>
            <a:r>
              <a:rPr sz="2300" b="0" i="0"/>
              <a:t>A pulse leaves the laser at t = 0, hits a surface, and a fraction returns</a:t>
            </a:r>
          </a:p>
          <a:p>
            <a:pPr>
              <a:spcBef>
                <a:spcPts val="600"/>
              </a:spcBef>
            </a:pPr>
            <a:r>
              <a:rPr sz="2300" b="0" i="0"/>
              <a:t>Range from the round-trip time: </a:t>
            </a:r>
            <a:r>
              <a:rPr sz="2300" b="1" i="0"/>
              <a:t>R = c · Δt / 2</a:t>
            </a:r>
            <a:r>
              <a:rPr sz="2300" b="0" i="0"/>
              <a:t>  (c ≈ 3×10⁸ m/s)</a:t>
            </a:r>
          </a:p>
          <a:p>
            <a:pPr>
              <a:spcBef>
                <a:spcPts val="600"/>
              </a:spcBef>
            </a:pPr>
            <a:r>
              <a:rPr sz="2300" b="0" i="0"/>
              <a:t>Rule of thumb: </a:t>
            </a:r>
            <a:r>
              <a:rPr sz="2300" b="1" i="0"/>
              <a:t>1 ns of timing ≈ 15 cm of range</a:t>
            </a:r>
            <a:r>
              <a:rPr sz="2300" b="0" i="0"/>
              <a:t>; 5 cm accuracy needs ≈ 0.33 ns timing</a:t>
            </a:r>
          </a:p>
          <a:p>
            <a:pPr>
              <a:spcBef>
                <a:spcPts val="600"/>
              </a:spcBef>
            </a:pPr>
            <a:r>
              <a:rPr sz="2300" b="0" i="0"/>
              <a:t>A 200 m target returns after </a:t>
            </a:r>
            <a:r>
              <a:rPr sz="2300" b="1" i="0"/>
              <a:t>2·200 / c ≈ 1.33 µs</a:t>
            </a:r>
          </a:p>
          <a:p>
            <a:pPr>
              <a:spcBef>
                <a:spcPts val="600"/>
              </a:spcBef>
            </a:pPr>
            <a:r>
              <a:rPr sz="2300" b="0" i="0"/>
              <a:t>Per-channel pulse rate is limited by the echo wait: f ≤ c / 2R_max (≤ 750 kHz for 200 m)</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5</a:t>
            </a:fld>
            <a:endParaRPr lang="en-US"/>
          </a:p>
        </p:txBody>
      </p:sp>
      <p:pic>
        <p:nvPicPr>
          <p:cNvPr id="7" name="Picture 6" descr="tof.png"/>
          <p:cNvPicPr>
            <a:picLocks noChangeAspect="1"/>
          </p:cNvPicPr>
          <p:nvPr/>
        </p:nvPicPr>
        <p:blipFill>
          <a:blip r:embed="rId3"/>
          <a:stretch>
            <a:fillRect/>
          </a:stretch>
        </p:blipFill>
        <p:spPr>
          <a:xfrm>
            <a:off x="1599822" y="3703320"/>
            <a:ext cx="8961875" cy="269748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(synthetic waveform). Pulsed ToF as used by most automotive LiDARs; see also Waymo, ISSW 2024.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From Measurement to 3D Point</a:t>
            </a:r>
          </a:p>
        </p:txBody>
      </p:sp>
      <p:sp>
        <p:nvSpPr>
          <p:cNvPr id="3" name="Content Placeholder 2"/>
          <p:cNvSpPr>
            <a:spLocks noGrp="1"/>
          </p:cNvSpPr>
          <p:nvPr>
            <p:ph idx="1"/>
          </p:nvPr>
        </p:nvSpPr>
        <p:spPr>
          <a:xfrm>
            <a:off x="621792" y="1325880"/>
            <a:ext cx="6400800" cy="5029200"/>
          </a:xfrm>
        </p:spPr>
        <p:txBody>
          <a:bodyPr wrap="square">
            <a:noAutofit/>
          </a:bodyPr>
          <a:lstStyle/>
          <a:p>
            <a:pPr>
              <a:spcBef>
                <a:spcPts val="600"/>
              </a:spcBef>
            </a:pPr>
            <a:r>
              <a:rPr sz="2200" b="0" i="0"/>
              <a:t>Raw return: </a:t>
            </a:r>
            <a:r>
              <a:rPr sz="2200" b="1" i="0"/>
              <a:t>(r, θ, φ, intensity, t)</a:t>
            </a:r>
          </a:p>
          <a:p>
            <a:pPr>
              <a:spcBef>
                <a:spcPts val="600"/>
              </a:spcBef>
            </a:pPr>
            <a:r>
              <a:rPr sz="2200" b="0" i="0"/>
              <a:t>θ = azimuth (encoder / scan angle), φ = elevation (fixed per channel)</a:t>
            </a:r>
          </a:p>
          <a:p>
            <a:pPr lvl="1">
              <a:spcBef>
                <a:spcPts val="300"/>
              </a:spcBef>
            </a:pPr>
            <a:r>
              <a:rPr sz="2000" b="0" i="0"/>
              <a:t>x = r cos φ cos θ</a:t>
            </a:r>
          </a:p>
          <a:p>
            <a:pPr lvl="1">
              <a:spcBef>
                <a:spcPts val="300"/>
              </a:spcBef>
            </a:pPr>
            <a:r>
              <a:rPr sz="2000" b="0" i="0"/>
              <a:t>y = r cos φ sin θ</a:t>
            </a:r>
          </a:p>
          <a:p>
            <a:pPr lvl="1">
              <a:spcBef>
                <a:spcPts val="300"/>
              </a:spcBef>
            </a:pPr>
            <a:r>
              <a:rPr sz="2000" b="0" i="0"/>
              <a:t>z = r sin φ</a:t>
            </a:r>
          </a:p>
          <a:p>
            <a:pPr>
              <a:spcBef>
                <a:spcPts val="600"/>
              </a:spcBef>
            </a:pPr>
            <a:r>
              <a:rPr sz="2200" b="0" i="0"/>
              <a:t>Inverse: r = √(x² + y² + z²),  φ = asin(z / r),  θ = atan2(y, x)</a:t>
            </a:r>
          </a:p>
          <a:p>
            <a:pPr>
              <a:spcBef>
                <a:spcPts val="600"/>
              </a:spcBef>
            </a:pPr>
            <a:r>
              <a:rPr sz="2200" b="0" i="0"/>
              <a:t>In the sensor frame z points up: the road is near z ≈ −(mounting height)</a:t>
            </a:r>
          </a:p>
          <a:p>
            <a:pPr>
              <a:spcBef>
                <a:spcPts val="600"/>
              </a:spcBef>
            </a:pPr>
            <a:r>
              <a:rPr sz="2200" b="0" i="0"/>
              <a:t>Angular errors matter: 0.1° at 100 m is already ≈ 0.17 m laterally</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6</a:t>
            </a:fld>
            <a:endParaRPr lang="en-US"/>
          </a:p>
        </p:txBody>
      </p:sp>
      <p:pic>
        <p:nvPicPr>
          <p:cNvPr id="7" name="Picture 6" descr="spherical.png"/>
          <p:cNvPicPr>
            <a:picLocks noChangeAspect="1"/>
          </p:cNvPicPr>
          <p:nvPr/>
        </p:nvPicPr>
        <p:blipFill>
          <a:blip r:embed="rId3"/>
          <a:stretch>
            <a:fillRect/>
          </a:stretch>
        </p:blipFill>
        <p:spPr>
          <a:xfrm>
            <a:off x="7223760" y="1732075"/>
            <a:ext cx="4389120" cy="3851049"/>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Pulsed ToF vs. FMCW LiDAR</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7</a:t>
            </a:fld>
            <a:endParaRPr lang="en-US"/>
          </a:p>
        </p:txBody>
      </p:sp>
      <p:graphicFrame>
        <p:nvGraphicFramePr>
          <p:cNvPr id="6" name="Table 5"/>
          <p:cNvGraphicFramePr>
            <a:graphicFrameLocks noGrp="1"/>
          </p:cNvGraphicFramePr>
          <p:nvPr/>
        </p:nvGraphicFramePr>
        <p:xfrm>
          <a:off x="621792" y="1417320"/>
          <a:ext cx="7132318" cy="4736592"/>
        </p:xfrm>
        <a:graphic>
          <a:graphicData uri="http://schemas.openxmlformats.org/drawingml/2006/table">
            <a:tbl>
              <a:tblPr firstRow="1" bandRow="1">
                <a:tableStyleId>{5C22544A-7EE6-4342-B048-85BDC9FD1C3A}</a:tableStyleId>
              </a:tblPr>
              <a:tblGrid>
                <a:gridCol w="1287780">
                  <a:extLst>
                    <a:ext uri="{9D8B030D-6E8A-4147-A177-3AD203B41FA5}">
                      <a16:colId xmlns:a16="http://schemas.microsoft.com/office/drawing/2014/main" val="20000"/>
                    </a:ext>
                  </a:extLst>
                </a:gridCol>
                <a:gridCol w="2872739">
                  <a:extLst>
                    <a:ext uri="{9D8B030D-6E8A-4147-A177-3AD203B41FA5}">
                      <a16:colId xmlns:a16="http://schemas.microsoft.com/office/drawing/2014/main" val="20001"/>
                    </a:ext>
                  </a:extLst>
                </a:gridCol>
                <a:gridCol w="2971799">
                  <a:extLst>
                    <a:ext uri="{9D8B030D-6E8A-4147-A177-3AD203B41FA5}">
                      <a16:colId xmlns:a16="http://schemas.microsoft.com/office/drawing/2014/main" val="20002"/>
                    </a:ext>
                  </a:extLst>
                </a:gridCol>
              </a:tblGrid>
              <a:tr h="676656">
                <a:tc>
                  <a:txBody>
                    <a:bodyPr/>
                    <a:lstStyle/>
                    <a:p>
                      <a:endParaRPr/>
                    </a:p>
                  </a:txBody>
                  <a:tcPr marL="73152" marR="73152" marT="36576" marB="36576" anchor="ctr">
                    <a:solidFill>
                      <a:srgbClr val="121981"/>
                    </a:solidFill>
                  </a:tcPr>
                </a:tc>
                <a:tc>
                  <a:txBody>
                    <a:bodyPr/>
                    <a:lstStyle/>
                    <a:p>
                      <a:r>
                        <a:rPr sz="1600" b="1" i="0">
                          <a:solidFill>
                            <a:srgbClr val="FFFFFF"/>
                          </a:solidFill>
                        </a:rPr>
                        <a:t>Pulsed ToF</a:t>
                      </a:r>
                    </a:p>
                  </a:txBody>
                  <a:tcPr marL="73152" marR="73152" marT="36576" marB="36576" anchor="ctr">
                    <a:solidFill>
                      <a:srgbClr val="121981"/>
                    </a:solidFill>
                  </a:tcPr>
                </a:tc>
                <a:tc>
                  <a:txBody>
                    <a:bodyPr/>
                    <a:lstStyle/>
                    <a:p>
                      <a:r>
                        <a:rPr sz="1600" b="1" i="0">
                          <a:solidFill>
                            <a:srgbClr val="FFFFFF"/>
                          </a:solidFill>
                        </a:rPr>
                        <a:t>FMCW</a:t>
                      </a:r>
                    </a:p>
                  </a:txBody>
                  <a:tcPr marL="73152" marR="73152" marT="36576" marB="36576" anchor="ctr">
                    <a:solidFill>
                      <a:srgbClr val="121981"/>
                    </a:solidFill>
                  </a:tcPr>
                </a:tc>
                <a:extLst>
                  <a:ext uri="{0D108BD9-81ED-4DB2-BD59-A6C34878D82A}">
                    <a16:rowId xmlns:a16="http://schemas.microsoft.com/office/drawing/2014/main" val="10000"/>
                  </a:ext>
                </a:extLst>
              </a:tr>
              <a:tr h="676656">
                <a:tc>
                  <a:txBody>
                    <a:bodyPr/>
                    <a:lstStyle/>
                    <a:p>
                      <a:r>
                        <a:rPr sz="1600" b="1" i="0">
                          <a:solidFill>
                            <a:srgbClr val="404040"/>
                          </a:solidFill>
                        </a:rPr>
                        <a:t>Measures</a:t>
                      </a:r>
                    </a:p>
                  </a:txBody>
                  <a:tcPr marL="73152" marR="73152" marT="36576" marB="36576" anchor="ctr">
                    <a:solidFill>
                      <a:srgbClr val="FFFFFF"/>
                    </a:solidFill>
                  </a:tcPr>
                </a:tc>
                <a:tc>
                  <a:txBody>
                    <a:bodyPr/>
                    <a:lstStyle/>
                    <a:p>
                      <a:r>
                        <a:rPr sz="1600" b="0" i="0">
                          <a:solidFill>
                            <a:srgbClr val="404040"/>
                          </a:solidFill>
                        </a:rPr>
                        <a:t>Round-trip time of a short pulse</a:t>
                      </a:r>
                    </a:p>
                  </a:txBody>
                  <a:tcPr marL="73152" marR="73152" marT="36576" marB="36576" anchor="ctr">
                    <a:solidFill>
                      <a:srgbClr val="FFFFFF"/>
                    </a:solidFill>
                  </a:tcPr>
                </a:tc>
                <a:tc>
                  <a:txBody>
                    <a:bodyPr/>
                    <a:lstStyle/>
                    <a:p>
                      <a:r>
                        <a:rPr sz="1600" b="0" i="0">
                          <a:solidFill>
                            <a:srgbClr val="404040"/>
                          </a:solidFill>
                        </a:rPr>
                        <a:t>Beat frequency of chirp vs. echo</a:t>
                      </a:r>
                    </a:p>
                  </a:txBody>
                  <a:tcPr marL="73152" marR="73152" marT="36576" marB="36576" anchor="ctr">
                    <a:solidFill>
                      <a:srgbClr val="FFFFFF"/>
                    </a:solidFill>
                  </a:tcPr>
                </a:tc>
                <a:extLst>
                  <a:ext uri="{0D108BD9-81ED-4DB2-BD59-A6C34878D82A}">
                    <a16:rowId xmlns:a16="http://schemas.microsoft.com/office/drawing/2014/main" val="10001"/>
                  </a:ext>
                </a:extLst>
              </a:tr>
              <a:tr h="676656">
                <a:tc>
                  <a:txBody>
                    <a:bodyPr/>
                    <a:lstStyle/>
                    <a:p>
                      <a:r>
                        <a:rPr sz="1600" b="1" i="0">
                          <a:solidFill>
                            <a:srgbClr val="404040"/>
                          </a:solidFill>
                        </a:rPr>
                        <a:t>Velocity</a:t>
                      </a:r>
                    </a:p>
                  </a:txBody>
                  <a:tcPr marL="73152" marR="73152" marT="36576" marB="36576" anchor="ctr">
                    <a:solidFill>
                      <a:srgbClr val="F2F2F2"/>
                    </a:solidFill>
                  </a:tcPr>
                </a:tc>
                <a:tc>
                  <a:txBody>
                    <a:bodyPr/>
                    <a:lstStyle/>
                    <a:p>
                      <a:r>
                        <a:rPr sz="1600" b="0" i="0">
                          <a:solidFill>
                            <a:srgbClr val="404040"/>
                          </a:solidFill>
                        </a:rPr>
                        <a:t>Not direct (from frame-to-frame motion)</a:t>
                      </a:r>
                    </a:p>
                  </a:txBody>
                  <a:tcPr marL="73152" marR="73152" marT="36576" marB="36576" anchor="ctr">
                    <a:solidFill>
                      <a:srgbClr val="F2F2F2"/>
                    </a:solidFill>
                  </a:tcPr>
                </a:tc>
                <a:tc>
                  <a:txBody>
                    <a:bodyPr/>
                    <a:lstStyle/>
                    <a:p>
                      <a:r>
                        <a:rPr sz="1600" b="0" i="0">
                          <a:solidFill>
                            <a:srgbClr val="404040"/>
                          </a:solidFill>
                        </a:rPr>
                        <a:t>Direct radial velocity via Doppler</a:t>
                      </a:r>
                    </a:p>
                  </a:txBody>
                  <a:tcPr marL="73152" marR="73152" marT="36576" marB="36576" anchor="ctr">
                    <a:solidFill>
                      <a:srgbClr val="F2F2F2"/>
                    </a:solidFill>
                  </a:tcPr>
                </a:tc>
                <a:extLst>
                  <a:ext uri="{0D108BD9-81ED-4DB2-BD59-A6C34878D82A}">
                    <a16:rowId xmlns:a16="http://schemas.microsoft.com/office/drawing/2014/main" val="10002"/>
                  </a:ext>
                </a:extLst>
              </a:tr>
              <a:tr h="676656">
                <a:tc>
                  <a:txBody>
                    <a:bodyPr/>
                    <a:lstStyle/>
                    <a:p>
                      <a:r>
                        <a:rPr sz="1600" b="1" i="0">
                          <a:solidFill>
                            <a:srgbClr val="404040"/>
                          </a:solidFill>
                        </a:rPr>
                        <a:t>Detection</a:t>
                      </a:r>
                    </a:p>
                  </a:txBody>
                  <a:tcPr marL="73152" marR="73152" marT="36576" marB="36576" anchor="ctr">
                    <a:solidFill>
                      <a:srgbClr val="FFFFFF"/>
                    </a:solidFill>
                  </a:tcPr>
                </a:tc>
                <a:tc>
                  <a:txBody>
                    <a:bodyPr/>
                    <a:lstStyle/>
                    <a:p>
                      <a:r>
                        <a:rPr sz="1600" b="0" i="0">
                          <a:solidFill>
                            <a:srgbClr val="404040"/>
                          </a:solidFill>
                        </a:rPr>
                        <a:t>Incoherent, intensity threshold</a:t>
                      </a:r>
                    </a:p>
                  </a:txBody>
                  <a:tcPr marL="73152" marR="73152" marT="36576" marB="36576" anchor="ctr">
                    <a:solidFill>
                      <a:srgbClr val="FFFFFF"/>
                    </a:solidFill>
                  </a:tcPr>
                </a:tc>
                <a:tc>
                  <a:txBody>
                    <a:bodyPr/>
                    <a:lstStyle/>
                    <a:p>
                      <a:r>
                        <a:rPr sz="1600" b="0" i="0">
                          <a:solidFill>
                            <a:srgbClr val="404040"/>
                          </a:solidFill>
                        </a:rPr>
                        <a:t>Coherent; robust to other LiDARs and sunlight</a:t>
                      </a:r>
                    </a:p>
                  </a:txBody>
                  <a:tcPr marL="73152" marR="73152" marT="36576" marB="36576" anchor="ctr">
                    <a:solidFill>
                      <a:srgbClr val="FFFFFF"/>
                    </a:solidFill>
                  </a:tcPr>
                </a:tc>
                <a:extLst>
                  <a:ext uri="{0D108BD9-81ED-4DB2-BD59-A6C34878D82A}">
                    <a16:rowId xmlns:a16="http://schemas.microsoft.com/office/drawing/2014/main" val="10003"/>
                  </a:ext>
                </a:extLst>
              </a:tr>
              <a:tr h="676656">
                <a:tc>
                  <a:txBody>
                    <a:bodyPr/>
                    <a:lstStyle/>
                    <a:p>
                      <a:r>
                        <a:rPr sz="1600" b="1" i="0">
                          <a:solidFill>
                            <a:srgbClr val="404040"/>
                          </a:solidFill>
                        </a:rPr>
                        <a:t>Wavelength</a:t>
                      </a:r>
                    </a:p>
                  </a:txBody>
                  <a:tcPr marL="73152" marR="73152" marT="36576" marB="36576" anchor="ctr">
                    <a:solidFill>
                      <a:srgbClr val="F2F2F2"/>
                    </a:solidFill>
                  </a:tcPr>
                </a:tc>
                <a:tc>
                  <a:txBody>
                    <a:bodyPr/>
                    <a:lstStyle/>
                    <a:p>
                      <a:r>
                        <a:rPr sz="1600" b="0" i="0">
                          <a:solidFill>
                            <a:srgbClr val="404040"/>
                          </a:solidFill>
                        </a:rPr>
                        <a:t>905–940 nm or 1550 nm</a:t>
                      </a:r>
                    </a:p>
                  </a:txBody>
                  <a:tcPr marL="73152" marR="73152" marT="36576" marB="36576" anchor="ctr">
                    <a:solidFill>
                      <a:srgbClr val="F2F2F2"/>
                    </a:solidFill>
                  </a:tcPr>
                </a:tc>
                <a:tc>
                  <a:txBody>
                    <a:bodyPr/>
                    <a:lstStyle/>
                    <a:p>
                      <a:r>
                        <a:rPr sz="1600" b="0" i="0">
                          <a:solidFill>
                            <a:srgbClr val="404040"/>
                          </a:solidFill>
                        </a:rPr>
                        <a:t>Typically 1550 nm</a:t>
                      </a:r>
                    </a:p>
                  </a:txBody>
                  <a:tcPr marL="73152" marR="73152" marT="36576" marB="36576" anchor="ctr">
                    <a:solidFill>
                      <a:srgbClr val="F2F2F2"/>
                    </a:solidFill>
                  </a:tcPr>
                </a:tc>
                <a:extLst>
                  <a:ext uri="{0D108BD9-81ED-4DB2-BD59-A6C34878D82A}">
                    <a16:rowId xmlns:a16="http://schemas.microsoft.com/office/drawing/2014/main" val="10004"/>
                  </a:ext>
                </a:extLst>
              </a:tr>
              <a:tr h="676656">
                <a:tc>
                  <a:txBody>
                    <a:bodyPr/>
                    <a:lstStyle/>
                    <a:p>
                      <a:r>
                        <a:rPr sz="1600" b="1" i="0">
                          <a:solidFill>
                            <a:srgbClr val="404040"/>
                          </a:solidFill>
                        </a:rPr>
                        <a:t>Maturity</a:t>
                      </a:r>
                    </a:p>
                  </a:txBody>
                  <a:tcPr marL="73152" marR="73152" marT="36576" marB="36576" anchor="ctr">
                    <a:solidFill>
                      <a:srgbClr val="FFFFFF"/>
                    </a:solidFill>
                  </a:tcPr>
                </a:tc>
                <a:tc>
                  <a:txBody>
                    <a:bodyPr/>
                    <a:lstStyle/>
                    <a:p>
                      <a:r>
                        <a:rPr sz="1600" b="0" i="0">
                          <a:solidFill>
                            <a:srgbClr val="404040"/>
                          </a:solidFill>
                        </a:rPr>
                        <a:t>Mass-produced, lower cost</a:t>
                      </a:r>
                    </a:p>
                  </a:txBody>
                  <a:tcPr marL="73152" marR="73152" marT="36576" marB="36576" anchor="ctr">
                    <a:solidFill>
                      <a:srgbClr val="FFFFFF"/>
                    </a:solidFill>
                  </a:tcPr>
                </a:tc>
                <a:tc>
                  <a:txBody>
                    <a:bodyPr/>
                    <a:lstStyle/>
                    <a:p>
                      <a:r>
                        <a:rPr sz="1600" b="0" i="0">
                          <a:solidFill>
                            <a:srgbClr val="404040"/>
                          </a:solidFill>
                        </a:rPr>
                        <a:t>Newer, complex photonics, higher cost</a:t>
                      </a:r>
                    </a:p>
                  </a:txBody>
                  <a:tcPr marL="73152" marR="73152" marT="36576" marB="36576" anchor="ctr">
                    <a:solidFill>
                      <a:srgbClr val="FFFFFF"/>
                    </a:solidFill>
                  </a:tcPr>
                </a:tc>
                <a:extLst>
                  <a:ext uri="{0D108BD9-81ED-4DB2-BD59-A6C34878D82A}">
                    <a16:rowId xmlns:a16="http://schemas.microsoft.com/office/drawing/2014/main" val="10005"/>
                  </a:ext>
                </a:extLst>
              </a:tr>
              <a:tr h="676656">
                <a:tc>
                  <a:txBody>
                    <a:bodyPr/>
                    <a:lstStyle/>
                    <a:p>
                      <a:r>
                        <a:rPr sz="1600" b="1" i="0">
                          <a:solidFill>
                            <a:srgbClr val="404040"/>
                          </a:solidFill>
                        </a:rPr>
                        <a:t>Examples</a:t>
                      </a:r>
                    </a:p>
                  </a:txBody>
                  <a:tcPr marL="73152" marR="73152" marT="36576" marB="36576" anchor="ctr">
                    <a:solidFill>
                      <a:srgbClr val="F2F2F2"/>
                    </a:solidFill>
                  </a:tcPr>
                </a:tc>
                <a:tc>
                  <a:txBody>
                    <a:bodyPr/>
                    <a:lstStyle/>
                    <a:p>
                      <a:r>
                        <a:rPr sz="1600" b="0" i="0">
                          <a:solidFill>
                            <a:srgbClr val="404040"/>
                          </a:solidFill>
                        </a:rPr>
                        <a:t>Hesai, Ouster, Waymo, Luminar (Ch. 11, 2025)</a:t>
                      </a:r>
                    </a:p>
                  </a:txBody>
                  <a:tcPr marL="73152" marR="73152" marT="36576" marB="36576" anchor="ctr">
                    <a:solidFill>
                      <a:srgbClr val="F2F2F2"/>
                    </a:solidFill>
                  </a:tcPr>
                </a:tc>
                <a:tc>
                  <a:txBody>
                    <a:bodyPr/>
                    <a:lstStyle/>
                    <a:p>
                      <a:r>
                        <a:rPr sz="1600" b="0" i="0">
                          <a:solidFill>
                            <a:srgbClr val="404040"/>
                          </a:solidFill>
                        </a:rPr>
                        <a:t>Aeva, Aurora</a:t>
                      </a:r>
                    </a:p>
                  </a:txBody>
                  <a:tcPr marL="73152" marR="73152" marT="36576" marB="36576" anchor="ctr">
                    <a:solidFill>
                      <a:srgbClr val="F2F2F2"/>
                    </a:solidFill>
                  </a:tcPr>
                </a:tc>
                <a:extLst>
                  <a:ext uri="{0D108BD9-81ED-4DB2-BD59-A6C34878D82A}">
                    <a16:rowId xmlns:a16="http://schemas.microsoft.com/office/drawing/2014/main" val="10006"/>
                  </a:ext>
                </a:extLst>
              </a:tr>
            </a:tbl>
          </a:graphicData>
        </a:graphic>
      </p:graphicFrame>
      <p:pic>
        <p:nvPicPr>
          <p:cNvPr id="7" name="Picture 6" descr="fmcw.png"/>
          <p:cNvPicPr>
            <a:picLocks noChangeAspect="1"/>
          </p:cNvPicPr>
          <p:nvPr/>
        </p:nvPicPr>
        <p:blipFill>
          <a:blip r:embed="rId3"/>
          <a:stretch>
            <a:fillRect/>
          </a:stretch>
        </p:blipFill>
        <p:spPr>
          <a:xfrm>
            <a:off x="7818120" y="1817162"/>
            <a:ext cx="3840480" cy="2583595"/>
          </a:xfrm>
          <a:prstGeom prst="rect">
            <a:avLst/>
          </a:prstGeom>
        </p:spPr>
      </p:pic>
      <p:sp>
        <p:nvSpPr>
          <p:cNvPr id="8" name="TextBox 7"/>
          <p:cNvSpPr txBox="1"/>
          <p:nvPr/>
        </p:nvSpPr>
        <p:spPr>
          <a:xfrm>
            <a:off x="7818120" y="4754880"/>
            <a:ext cx="3840480" cy="1097280"/>
          </a:xfrm>
          <a:prstGeom prst="rect">
            <a:avLst/>
          </a:prstGeom>
          <a:noFill/>
        </p:spPr>
        <p:txBody>
          <a:bodyPr wrap="square" lIns="45720" tIns="27432" rIns="45720" bIns="27432">
            <a:spAutoFit/>
          </a:bodyPr>
          <a:lstStyle/>
          <a:p>
            <a:r>
              <a:rPr sz="1400" b="0" i="0">
                <a:solidFill>
                  <a:srgbClr val="404040"/>
                </a:solidFill>
              </a:rPr>
              <a:t>Beat frequency f_b is proportional to range R; the Doppler shift adds a velocity term.</a:t>
            </a:r>
          </a:p>
        </p:txBody>
      </p:sp>
      <p:sp>
        <p:nvSpPr>
          <p:cNvPr id="9"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(schematic). Comparison summarized from standard LiDAR references and vendor documentation.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How the Beam Is Steered</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8</a:t>
            </a:fld>
            <a:endParaRPr lang="en-US"/>
          </a:p>
        </p:txBody>
      </p:sp>
      <p:pic>
        <p:nvPicPr>
          <p:cNvPr id="6" name="Picture 5" descr="scan.png"/>
          <p:cNvPicPr>
            <a:picLocks noChangeAspect="1"/>
          </p:cNvPicPr>
          <p:nvPr/>
        </p:nvPicPr>
        <p:blipFill>
          <a:blip r:embed="rId3"/>
          <a:stretch>
            <a:fillRect/>
          </a:stretch>
        </p:blipFill>
        <p:spPr>
          <a:xfrm>
            <a:off x="1368058" y="1325880"/>
            <a:ext cx="9425402" cy="2148840"/>
          </a:xfrm>
          <a:prstGeom prst="rect">
            <a:avLst/>
          </a:prstGeom>
        </p:spPr>
      </p:pic>
      <p:graphicFrame>
        <p:nvGraphicFramePr>
          <p:cNvPr id="7" name="Table 6"/>
          <p:cNvGraphicFramePr>
            <a:graphicFrameLocks noGrp="1"/>
          </p:cNvGraphicFramePr>
          <p:nvPr/>
        </p:nvGraphicFramePr>
        <p:xfrm>
          <a:off x="621792" y="3611880"/>
          <a:ext cx="10972800" cy="2560320"/>
        </p:xfrm>
        <a:graphic>
          <a:graphicData uri="http://schemas.openxmlformats.org/drawingml/2006/table">
            <a:tbl>
              <a:tblPr firstRow="1" bandRow="1">
                <a:tableStyleId>{5C22544A-7EE6-4342-B048-85BDC9FD1C3A}</a:tableStyleId>
              </a:tblPr>
              <a:tblGrid>
                <a:gridCol w="2011680">
                  <a:extLst>
                    <a:ext uri="{9D8B030D-6E8A-4147-A177-3AD203B41FA5}">
                      <a16:colId xmlns:a16="http://schemas.microsoft.com/office/drawing/2014/main" val="20000"/>
                    </a:ext>
                  </a:extLst>
                </a:gridCol>
                <a:gridCol w="292608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3291840">
                  <a:extLst>
                    <a:ext uri="{9D8B030D-6E8A-4147-A177-3AD203B41FA5}">
                      <a16:colId xmlns:a16="http://schemas.microsoft.com/office/drawing/2014/main" val="20003"/>
                    </a:ext>
                  </a:extLst>
                </a:gridCol>
              </a:tblGrid>
              <a:tr h="512064">
                <a:tc>
                  <a:txBody>
                    <a:bodyPr/>
                    <a:lstStyle/>
                    <a:p>
                      <a:r>
                        <a:rPr sz="1600" b="1" i="0">
                          <a:solidFill>
                            <a:srgbClr val="FFFFFF"/>
                          </a:solidFill>
                        </a:rPr>
                        <a:t>Type</a:t>
                      </a:r>
                    </a:p>
                  </a:txBody>
                  <a:tcPr marL="73152" marR="73152" marT="36576" marB="36576" anchor="ctr">
                    <a:solidFill>
                      <a:srgbClr val="121981"/>
                    </a:solidFill>
                  </a:tcPr>
                </a:tc>
                <a:tc>
                  <a:txBody>
                    <a:bodyPr/>
                    <a:lstStyle/>
                    <a:p>
                      <a:r>
                        <a:rPr sz="1600" b="1" i="0">
                          <a:solidFill>
                            <a:srgbClr val="FFFFFF"/>
                          </a:solidFill>
                        </a:rPr>
                        <a:t>How it works</a:t>
                      </a:r>
                    </a:p>
                  </a:txBody>
                  <a:tcPr marL="73152" marR="73152" marT="36576" marB="36576" anchor="ctr">
                    <a:solidFill>
                      <a:srgbClr val="121981"/>
                    </a:solidFill>
                  </a:tcPr>
                </a:tc>
                <a:tc>
                  <a:txBody>
                    <a:bodyPr/>
                    <a:lstStyle/>
                    <a:p>
                      <a:r>
                        <a:rPr sz="1600" b="1" i="0">
                          <a:solidFill>
                            <a:srgbClr val="FFFFFF"/>
                          </a:solidFill>
                        </a:rPr>
                        <a:t>Strengths</a:t>
                      </a:r>
                    </a:p>
                  </a:txBody>
                  <a:tcPr marL="73152" marR="73152" marT="36576" marB="36576" anchor="ctr">
                    <a:solidFill>
                      <a:srgbClr val="121981"/>
                    </a:solidFill>
                  </a:tcPr>
                </a:tc>
                <a:tc>
                  <a:txBody>
                    <a:bodyPr/>
                    <a:lstStyle/>
                    <a:p>
                      <a:r>
                        <a:rPr sz="1600" b="1" i="0">
                          <a:solidFill>
                            <a:srgbClr val="FFFFFF"/>
                          </a:solidFill>
                        </a:rPr>
                        <a:t>Limits</a:t>
                      </a:r>
                    </a:p>
                  </a:txBody>
                  <a:tcPr marL="73152" marR="73152" marT="36576" marB="36576" anchor="ctr">
                    <a:solidFill>
                      <a:srgbClr val="121981"/>
                    </a:solidFill>
                  </a:tcPr>
                </a:tc>
                <a:extLst>
                  <a:ext uri="{0D108BD9-81ED-4DB2-BD59-A6C34878D82A}">
                    <a16:rowId xmlns:a16="http://schemas.microsoft.com/office/drawing/2014/main" val="10000"/>
                  </a:ext>
                </a:extLst>
              </a:tr>
              <a:tr h="512064">
                <a:tc>
                  <a:txBody>
                    <a:bodyPr/>
                    <a:lstStyle/>
                    <a:p>
                      <a:r>
                        <a:rPr sz="1600" b="1" i="0">
                          <a:solidFill>
                            <a:srgbClr val="404040"/>
                          </a:solidFill>
                        </a:rPr>
                        <a:t>Mechanical spinning</a:t>
                      </a:r>
                    </a:p>
                  </a:txBody>
                  <a:tcPr marL="73152" marR="73152" marT="36576" marB="36576" anchor="ctr">
                    <a:solidFill>
                      <a:srgbClr val="FFFFFF"/>
                    </a:solidFill>
                  </a:tcPr>
                </a:tc>
                <a:tc>
                  <a:txBody>
                    <a:bodyPr/>
                    <a:lstStyle/>
                    <a:p>
                      <a:r>
                        <a:rPr sz="1600" b="0" i="0">
                          <a:solidFill>
                            <a:srgbClr val="404040"/>
                          </a:solidFill>
                        </a:rPr>
                        <a:t>Rotating assembly sweeps 360°</a:t>
                      </a:r>
                    </a:p>
                  </a:txBody>
                  <a:tcPr marL="73152" marR="73152" marT="36576" marB="36576" anchor="ctr">
                    <a:solidFill>
                      <a:srgbClr val="FFFFFF"/>
                    </a:solidFill>
                  </a:tcPr>
                </a:tc>
                <a:tc>
                  <a:txBody>
                    <a:bodyPr/>
                    <a:lstStyle/>
                    <a:p>
                      <a:r>
                        <a:rPr sz="1600" b="0" i="0">
                          <a:solidFill>
                            <a:srgbClr val="404040"/>
                          </a:solidFill>
                        </a:rPr>
                        <a:t>Full FOV, mature, long range</a:t>
                      </a:r>
                    </a:p>
                  </a:txBody>
                  <a:tcPr marL="73152" marR="73152" marT="36576" marB="36576" anchor="ctr">
                    <a:solidFill>
                      <a:srgbClr val="FFFFFF"/>
                    </a:solidFill>
                  </a:tcPr>
                </a:tc>
                <a:tc>
                  <a:txBody>
                    <a:bodyPr/>
                    <a:lstStyle/>
                    <a:p>
                      <a:r>
                        <a:rPr sz="1600" b="0" i="0">
                          <a:solidFill>
                            <a:srgbClr val="404040"/>
                          </a:solidFill>
                        </a:rPr>
                        <a:t>Cost, size, moving parts</a:t>
                      </a:r>
                    </a:p>
                  </a:txBody>
                  <a:tcPr marL="73152" marR="73152" marT="36576" marB="36576" anchor="ctr">
                    <a:solidFill>
                      <a:srgbClr val="FFFFFF"/>
                    </a:solidFill>
                  </a:tcPr>
                </a:tc>
                <a:extLst>
                  <a:ext uri="{0D108BD9-81ED-4DB2-BD59-A6C34878D82A}">
                    <a16:rowId xmlns:a16="http://schemas.microsoft.com/office/drawing/2014/main" val="10001"/>
                  </a:ext>
                </a:extLst>
              </a:tr>
              <a:tr h="512064">
                <a:tc>
                  <a:txBody>
                    <a:bodyPr/>
                    <a:lstStyle/>
                    <a:p>
                      <a:r>
                        <a:rPr sz="1600" b="1" i="0">
                          <a:solidFill>
                            <a:srgbClr val="404040"/>
                          </a:solidFill>
                        </a:rPr>
                        <a:t>MEMS mirror</a:t>
                      </a:r>
                    </a:p>
                  </a:txBody>
                  <a:tcPr marL="73152" marR="73152" marT="36576" marB="36576" anchor="ctr">
                    <a:solidFill>
                      <a:srgbClr val="F2F2F2"/>
                    </a:solidFill>
                  </a:tcPr>
                </a:tc>
                <a:tc>
                  <a:txBody>
                    <a:bodyPr/>
                    <a:lstStyle/>
                    <a:p>
                      <a:r>
                        <a:rPr sz="1600" b="0" i="0">
                          <a:solidFill>
                            <a:srgbClr val="404040"/>
                          </a:solidFill>
                        </a:rPr>
                        <a:t>Oscillating micro-mirror</a:t>
                      </a:r>
                    </a:p>
                  </a:txBody>
                  <a:tcPr marL="73152" marR="73152" marT="36576" marB="36576" anchor="ctr">
                    <a:solidFill>
                      <a:srgbClr val="F2F2F2"/>
                    </a:solidFill>
                  </a:tcPr>
                </a:tc>
                <a:tc>
                  <a:txBody>
                    <a:bodyPr/>
                    <a:lstStyle/>
                    <a:p>
                      <a:r>
                        <a:rPr sz="1600" b="0" i="0">
                          <a:solidFill>
                            <a:srgbClr val="404040"/>
                          </a:solidFill>
                        </a:rPr>
                        <a:t>Compact, lower cost</a:t>
                      </a:r>
                    </a:p>
                  </a:txBody>
                  <a:tcPr marL="73152" marR="73152" marT="36576" marB="36576" anchor="ctr">
                    <a:solidFill>
                      <a:srgbClr val="F2F2F2"/>
                    </a:solidFill>
                  </a:tcPr>
                </a:tc>
                <a:tc>
                  <a:txBody>
                    <a:bodyPr/>
                    <a:lstStyle/>
                    <a:p>
                      <a:r>
                        <a:rPr sz="1600" b="0" i="0">
                          <a:solidFill>
                            <a:srgbClr val="404040"/>
                          </a:solidFill>
                        </a:rPr>
                        <a:t>Narrow FOV per unit, small aperture</a:t>
                      </a:r>
                    </a:p>
                  </a:txBody>
                  <a:tcPr marL="73152" marR="73152" marT="36576" marB="36576" anchor="ctr">
                    <a:solidFill>
                      <a:srgbClr val="F2F2F2"/>
                    </a:solidFill>
                  </a:tcPr>
                </a:tc>
                <a:extLst>
                  <a:ext uri="{0D108BD9-81ED-4DB2-BD59-A6C34878D82A}">
                    <a16:rowId xmlns:a16="http://schemas.microsoft.com/office/drawing/2014/main" val="10002"/>
                  </a:ext>
                </a:extLst>
              </a:tr>
              <a:tr h="512064">
                <a:tc>
                  <a:txBody>
                    <a:bodyPr/>
                    <a:lstStyle/>
                    <a:p>
                      <a:r>
                        <a:rPr sz="1600" b="1" i="0">
                          <a:solidFill>
                            <a:srgbClr val="404040"/>
                          </a:solidFill>
                        </a:rPr>
                        <a:t>Optical phased array</a:t>
                      </a:r>
                    </a:p>
                  </a:txBody>
                  <a:tcPr marL="73152" marR="73152" marT="36576" marB="36576" anchor="ctr">
                    <a:solidFill>
                      <a:srgbClr val="FFFFFF"/>
                    </a:solidFill>
                  </a:tcPr>
                </a:tc>
                <a:tc>
                  <a:txBody>
                    <a:bodyPr/>
                    <a:lstStyle/>
                    <a:p>
                      <a:r>
                        <a:rPr sz="1600" b="0" i="0">
                          <a:solidFill>
                            <a:srgbClr val="404040"/>
                          </a:solidFill>
                        </a:rPr>
                        <a:t>Electronic beam steering</a:t>
                      </a:r>
                    </a:p>
                  </a:txBody>
                  <a:tcPr marL="73152" marR="73152" marT="36576" marB="36576" anchor="ctr">
                    <a:solidFill>
                      <a:srgbClr val="FFFFFF"/>
                    </a:solidFill>
                  </a:tcPr>
                </a:tc>
                <a:tc>
                  <a:txBody>
                    <a:bodyPr/>
                    <a:lstStyle/>
                    <a:p>
                      <a:r>
                        <a:rPr sz="1600" b="0" i="0">
                          <a:solidFill>
                            <a:srgbClr val="404040"/>
                          </a:solidFill>
                        </a:rPr>
                        <a:t>No moving parts</a:t>
                      </a:r>
                    </a:p>
                  </a:txBody>
                  <a:tcPr marL="73152" marR="73152" marT="36576" marB="36576" anchor="ctr">
                    <a:solidFill>
                      <a:srgbClr val="FFFFFF"/>
                    </a:solidFill>
                  </a:tcPr>
                </a:tc>
                <a:tc>
                  <a:txBody>
                    <a:bodyPr/>
                    <a:lstStyle/>
                    <a:p>
                      <a:r>
                        <a:rPr sz="1600" b="0" i="0">
                          <a:solidFill>
                            <a:srgbClr val="404040"/>
                          </a:solidFill>
                        </a:rPr>
                        <a:t>Immature; limited range and FOV</a:t>
                      </a:r>
                    </a:p>
                  </a:txBody>
                  <a:tcPr marL="73152" marR="73152" marT="36576" marB="36576" anchor="ctr">
                    <a:solidFill>
                      <a:srgbClr val="FFFFFF"/>
                    </a:solidFill>
                  </a:tcPr>
                </a:tc>
                <a:extLst>
                  <a:ext uri="{0D108BD9-81ED-4DB2-BD59-A6C34878D82A}">
                    <a16:rowId xmlns:a16="http://schemas.microsoft.com/office/drawing/2014/main" val="10003"/>
                  </a:ext>
                </a:extLst>
              </a:tr>
              <a:tr h="512064">
                <a:tc>
                  <a:txBody>
                    <a:bodyPr/>
                    <a:lstStyle/>
                    <a:p>
                      <a:r>
                        <a:rPr sz="1600" b="1" i="0">
                          <a:solidFill>
                            <a:srgbClr val="404040"/>
                          </a:solidFill>
                        </a:rPr>
                        <a:t>Flash</a:t>
                      </a:r>
                    </a:p>
                  </a:txBody>
                  <a:tcPr marL="73152" marR="73152" marT="36576" marB="36576" anchor="ctr">
                    <a:solidFill>
                      <a:srgbClr val="F2F2F2"/>
                    </a:solidFill>
                  </a:tcPr>
                </a:tc>
                <a:tc>
                  <a:txBody>
                    <a:bodyPr/>
                    <a:lstStyle/>
                    <a:p>
                      <a:r>
                        <a:rPr sz="1600" b="0" i="0">
                          <a:solidFill>
                            <a:srgbClr val="404040"/>
                          </a:solidFill>
                        </a:rPr>
                        <a:t>Illuminate whole scene at once</a:t>
                      </a:r>
                    </a:p>
                  </a:txBody>
                  <a:tcPr marL="73152" marR="73152" marT="36576" marB="36576" anchor="ctr">
                    <a:solidFill>
                      <a:srgbClr val="F2F2F2"/>
                    </a:solidFill>
                  </a:tcPr>
                </a:tc>
                <a:tc>
                  <a:txBody>
                    <a:bodyPr/>
                    <a:lstStyle/>
                    <a:p>
                      <a:r>
                        <a:rPr sz="1600" b="0" i="0">
                          <a:solidFill>
                            <a:srgbClr val="404040"/>
                          </a:solidFill>
                        </a:rPr>
                        <a:t>Simple, fast frame</a:t>
                      </a:r>
                    </a:p>
                  </a:txBody>
                  <a:tcPr marL="73152" marR="73152" marT="36576" marB="36576" anchor="ctr">
                    <a:solidFill>
                      <a:srgbClr val="F2F2F2"/>
                    </a:solidFill>
                  </a:tcPr>
                </a:tc>
                <a:tc>
                  <a:txBody>
                    <a:bodyPr/>
                    <a:lstStyle/>
                    <a:p>
                      <a:r>
                        <a:rPr sz="1600" b="0" i="0">
                          <a:solidFill>
                            <a:srgbClr val="404040"/>
                          </a:solidFill>
                        </a:rPr>
                        <a:t>Short range, low resolution</a:t>
                      </a:r>
                    </a:p>
                  </a:txBody>
                  <a:tcPr marL="73152" marR="73152" marT="36576" marB="36576" anchor="ctr">
                    <a:solidFill>
                      <a:srgbClr val="F2F2F2"/>
                    </a:solidFill>
                  </a:tcPr>
                </a:tc>
                <a:extLst>
                  <a:ext uri="{0D108BD9-81ED-4DB2-BD59-A6C34878D82A}">
                    <a16:rowId xmlns:a16="http://schemas.microsoft.com/office/drawing/2014/main" val="10004"/>
                  </a:ext>
                </a:extLst>
              </a:tr>
            </a:tbl>
          </a:graphicData>
        </a:graphic>
      </p:graphicFrame>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schematic figure; Waymo, 'Lidar and Autonomous Cars', ISSW 2024 (scan range vs. duty cycle).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Resolution and Point Spacing</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9</a:t>
            </a:fld>
            <a:endParaRPr lang="en-US"/>
          </a:p>
        </p:txBody>
      </p:sp>
      <p:graphicFrame>
        <p:nvGraphicFramePr>
          <p:cNvPr id="6" name="Chart 5"/>
          <p:cNvGraphicFramePr>
            <a:graphicFrameLocks noGrp="1"/>
          </p:cNvGraphicFramePr>
          <p:nvPr/>
        </p:nvGraphicFramePr>
        <p:xfrm>
          <a:off x="548640" y="1371600"/>
          <a:ext cx="658368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p:cNvSpPr txBox="1"/>
          <p:nvPr/>
        </p:nvSpPr>
        <p:spPr>
          <a:xfrm>
            <a:off x="7315200" y="1463040"/>
            <a:ext cx="4389120" cy="4754880"/>
          </a:xfrm>
          <a:prstGeom prst="rect">
            <a:avLst/>
          </a:prstGeom>
          <a:noFill/>
        </p:spPr>
        <p:txBody>
          <a:bodyPr wrap="square" lIns="45720" tIns="27432" rIns="45720" bIns="27432">
            <a:spAutoFit/>
          </a:bodyPr>
          <a:lstStyle/>
          <a:p>
            <a:r>
              <a:rPr sz="2000" b="1" i="0">
                <a:solidFill>
                  <a:srgbClr val="404040"/>
                </a:solidFill>
              </a:rPr>
              <a:t>Spacing between neighboring points</a:t>
            </a:r>
          </a:p>
          <a:p>
            <a:r>
              <a:rPr sz="2000" b="0" i="0">
                <a:solidFill>
                  <a:srgbClr val="404040"/>
                </a:solidFill>
              </a:rPr>
              <a:t>s = R · tan(Δθ) ≈ R · Δθ</a:t>
            </a:r>
          </a:p>
          <a:p>
            <a:endParaRPr sz="2000" b="0" i="0">
              <a:solidFill>
                <a:srgbClr val="404040"/>
              </a:solidFill>
            </a:endParaRPr>
          </a:p>
          <a:p>
            <a:r>
              <a:rPr sz="2000" b="0" i="0">
                <a:solidFill>
                  <a:srgbClr val="404040"/>
                </a:solidFill>
              </a:rPr>
              <a:t>At Δθ = 0.2°:</a:t>
            </a:r>
          </a:p>
          <a:p>
            <a:r>
              <a:rPr sz="2000" b="0" i="0">
                <a:solidFill>
                  <a:srgbClr val="404040"/>
                </a:solidFill>
              </a:rPr>
              <a:t>•  0.17 m at 50 m</a:t>
            </a:r>
          </a:p>
          <a:p>
            <a:r>
              <a:rPr sz="2000" b="0" i="0">
                <a:solidFill>
                  <a:srgbClr val="404040"/>
                </a:solidFill>
              </a:rPr>
              <a:t>•  0.35 m at 100 m</a:t>
            </a:r>
          </a:p>
          <a:p>
            <a:r>
              <a:rPr sz="2000" b="0" i="0">
                <a:solidFill>
                  <a:srgbClr val="404040"/>
                </a:solidFill>
              </a:rPr>
              <a:t>•  0.70 m at 200 m</a:t>
            </a:r>
          </a:p>
          <a:p>
            <a:endParaRPr sz="2000" b="0" i="0">
              <a:solidFill>
                <a:srgbClr val="404040"/>
              </a:solidFill>
            </a:endParaRPr>
          </a:p>
          <a:p>
            <a:r>
              <a:rPr sz="2000" b="0" i="0">
                <a:solidFill>
                  <a:srgbClr val="404040"/>
                </a:solidFill>
              </a:rPr>
              <a:t>Beyond ≈ 143 m a 0.5 m pedestrian is hit by less than one beam per scan line</a:t>
            </a:r>
          </a:p>
          <a:p>
            <a:endParaRPr sz="2000" b="0" i="0">
              <a:solidFill>
                <a:srgbClr val="404040"/>
              </a:solidFill>
            </a:endParaRPr>
          </a:p>
          <a:p>
            <a:r>
              <a:rPr sz="2000" b="0" i="0">
                <a:solidFill>
                  <a:srgbClr val="404040"/>
                </a:solidFill>
              </a:rPr>
              <a:t>Finer Δθ means more points per second, more compute, more heat</a:t>
            </a:r>
          </a:p>
        </p:txBody>
      </p:sp>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Computed from s = R·tan(Δθ). Chart is native and editable.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Wavelength Choice: 905 nm vs. 1550 nm</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10</a:t>
            </a:fld>
            <a:endParaRPr lang="en-US"/>
          </a:p>
        </p:txBody>
      </p:sp>
      <p:graphicFrame>
        <p:nvGraphicFramePr>
          <p:cNvPr id="6" name="Table 5"/>
          <p:cNvGraphicFramePr>
            <a:graphicFrameLocks noGrp="1"/>
          </p:cNvGraphicFramePr>
          <p:nvPr/>
        </p:nvGraphicFramePr>
        <p:xfrm>
          <a:off x="621792" y="1417320"/>
          <a:ext cx="10972800" cy="4736592"/>
        </p:xfrm>
        <a:graphic>
          <a:graphicData uri="http://schemas.openxmlformats.org/drawingml/2006/table">
            <a:tbl>
              <a:tblPr firstRow="1" bandRow="1">
                <a:tableStyleId>{5C22544A-7EE6-4342-B048-85BDC9FD1C3A}</a:tableStyleId>
              </a:tblPr>
              <a:tblGrid>
                <a:gridCol w="1828800">
                  <a:extLst>
                    <a:ext uri="{9D8B030D-6E8A-4147-A177-3AD203B41FA5}">
                      <a16:colId xmlns:a16="http://schemas.microsoft.com/office/drawing/2014/main" val="20000"/>
                    </a:ext>
                  </a:extLst>
                </a:gridCol>
                <a:gridCol w="4572000">
                  <a:extLst>
                    <a:ext uri="{9D8B030D-6E8A-4147-A177-3AD203B41FA5}">
                      <a16:colId xmlns:a16="http://schemas.microsoft.com/office/drawing/2014/main" val="20001"/>
                    </a:ext>
                  </a:extLst>
                </a:gridCol>
                <a:gridCol w="4572000">
                  <a:extLst>
                    <a:ext uri="{9D8B030D-6E8A-4147-A177-3AD203B41FA5}">
                      <a16:colId xmlns:a16="http://schemas.microsoft.com/office/drawing/2014/main" val="20002"/>
                    </a:ext>
                  </a:extLst>
                </a:gridCol>
              </a:tblGrid>
              <a:tr h="676656">
                <a:tc>
                  <a:txBody>
                    <a:bodyPr/>
                    <a:lstStyle/>
                    <a:p>
                      <a:endParaRPr/>
                    </a:p>
                  </a:txBody>
                  <a:tcPr marL="73152" marR="73152" marT="36576" marB="36576" anchor="ctr">
                    <a:solidFill>
                      <a:srgbClr val="121981"/>
                    </a:solidFill>
                  </a:tcPr>
                </a:tc>
                <a:tc>
                  <a:txBody>
                    <a:bodyPr/>
                    <a:lstStyle/>
                    <a:p>
                      <a:r>
                        <a:rPr sz="1800" b="1" i="0">
                          <a:solidFill>
                            <a:srgbClr val="FFFFFF"/>
                          </a:solidFill>
                        </a:rPr>
                        <a:t>≈ 905–940 nm</a:t>
                      </a:r>
                    </a:p>
                  </a:txBody>
                  <a:tcPr marL="73152" marR="73152" marT="36576" marB="36576" anchor="ctr">
                    <a:solidFill>
                      <a:srgbClr val="121981"/>
                    </a:solidFill>
                  </a:tcPr>
                </a:tc>
                <a:tc>
                  <a:txBody>
                    <a:bodyPr/>
                    <a:lstStyle/>
                    <a:p>
                      <a:r>
                        <a:rPr sz="1800" b="1" i="0">
                          <a:solidFill>
                            <a:srgbClr val="FFFFFF"/>
                          </a:solidFill>
                        </a:rPr>
                        <a:t>≈ 1550 nm</a:t>
                      </a:r>
                    </a:p>
                  </a:txBody>
                  <a:tcPr marL="73152" marR="73152" marT="36576" marB="36576" anchor="ctr">
                    <a:solidFill>
                      <a:srgbClr val="121981"/>
                    </a:solidFill>
                  </a:tcPr>
                </a:tc>
                <a:extLst>
                  <a:ext uri="{0D108BD9-81ED-4DB2-BD59-A6C34878D82A}">
                    <a16:rowId xmlns:a16="http://schemas.microsoft.com/office/drawing/2014/main" val="10000"/>
                  </a:ext>
                </a:extLst>
              </a:tr>
              <a:tr h="676656">
                <a:tc>
                  <a:txBody>
                    <a:bodyPr/>
                    <a:lstStyle/>
                    <a:p>
                      <a:r>
                        <a:rPr sz="1800" b="1" i="0">
                          <a:solidFill>
                            <a:srgbClr val="404040"/>
                          </a:solidFill>
                        </a:rPr>
                        <a:t>Source</a:t>
                      </a:r>
                    </a:p>
                  </a:txBody>
                  <a:tcPr marL="73152" marR="73152" marT="36576" marB="36576" anchor="ctr">
                    <a:solidFill>
                      <a:srgbClr val="FFFFFF"/>
                    </a:solidFill>
                  </a:tcPr>
                </a:tc>
                <a:tc>
                  <a:txBody>
                    <a:bodyPr/>
                    <a:lstStyle/>
                    <a:p>
                      <a:r>
                        <a:rPr sz="1800" b="0" i="0">
                          <a:solidFill>
                            <a:srgbClr val="404040"/>
                          </a:solidFill>
                        </a:rPr>
                        <a:t>Semiconductor diode lasers (edge emitters, VCSEL arrays)</a:t>
                      </a:r>
                    </a:p>
                  </a:txBody>
                  <a:tcPr marL="73152" marR="73152" marT="36576" marB="36576" anchor="ctr">
                    <a:solidFill>
                      <a:srgbClr val="FFFFFF"/>
                    </a:solidFill>
                  </a:tcPr>
                </a:tc>
                <a:tc>
                  <a:txBody>
                    <a:bodyPr/>
                    <a:lstStyle/>
                    <a:p>
                      <a:r>
                        <a:rPr sz="1800" b="0" i="0">
                          <a:solidFill>
                            <a:srgbClr val="404040"/>
                          </a:solidFill>
                        </a:rPr>
                        <a:t>Fiber or other 1550 nm lasers</a:t>
                      </a:r>
                    </a:p>
                  </a:txBody>
                  <a:tcPr marL="73152" marR="73152" marT="36576" marB="36576" anchor="ctr">
                    <a:solidFill>
                      <a:srgbClr val="FFFFFF"/>
                    </a:solidFill>
                  </a:tcPr>
                </a:tc>
                <a:extLst>
                  <a:ext uri="{0D108BD9-81ED-4DB2-BD59-A6C34878D82A}">
                    <a16:rowId xmlns:a16="http://schemas.microsoft.com/office/drawing/2014/main" val="10001"/>
                  </a:ext>
                </a:extLst>
              </a:tr>
              <a:tr h="676656">
                <a:tc>
                  <a:txBody>
                    <a:bodyPr/>
                    <a:lstStyle/>
                    <a:p>
                      <a:r>
                        <a:rPr sz="1800" b="1" i="0">
                          <a:solidFill>
                            <a:srgbClr val="404040"/>
                          </a:solidFill>
                        </a:rPr>
                        <a:t>Detector</a:t>
                      </a:r>
                    </a:p>
                  </a:txBody>
                  <a:tcPr marL="73152" marR="73152" marT="36576" marB="36576" anchor="ctr">
                    <a:solidFill>
                      <a:srgbClr val="F2F2F2"/>
                    </a:solidFill>
                  </a:tcPr>
                </a:tc>
                <a:tc>
                  <a:txBody>
                    <a:bodyPr/>
                    <a:lstStyle/>
                    <a:p>
                      <a:r>
                        <a:rPr sz="1800" b="0" i="0">
                          <a:solidFill>
                            <a:srgbClr val="404040"/>
                          </a:solidFill>
                        </a:rPr>
                        <a:t>Silicon APD / SPAD / SiPM (cheap, mature)</a:t>
                      </a:r>
                    </a:p>
                  </a:txBody>
                  <a:tcPr marL="73152" marR="73152" marT="36576" marB="36576" anchor="ctr">
                    <a:solidFill>
                      <a:srgbClr val="F2F2F2"/>
                    </a:solidFill>
                  </a:tcPr>
                </a:tc>
                <a:tc>
                  <a:txBody>
                    <a:bodyPr/>
                    <a:lstStyle/>
                    <a:p>
                      <a:r>
                        <a:rPr sz="1800" b="0" i="0">
                          <a:solidFill>
                            <a:srgbClr val="404040"/>
                          </a:solidFill>
                        </a:rPr>
                        <a:t>InGaAs APD (more expensive)</a:t>
                      </a:r>
                    </a:p>
                  </a:txBody>
                  <a:tcPr marL="73152" marR="73152" marT="36576" marB="36576" anchor="ctr">
                    <a:solidFill>
                      <a:srgbClr val="F2F2F2"/>
                    </a:solidFill>
                  </a:tcPr>
                </a:tc>
                <a:extLst>
                  <a:ext uri="{0D108BD9-81ED-4DB2-BD59-A6C34878D82A}">
                    <a16:rowId xmlns:a16="http://schemas.microsoft.com/office/drawing/2014/main" val="10002"/>
                  </a:ext>
                </a:extLst>
              </a:tr>
              <a:tr h="676656">
                <a:tc>
                  <a:txBody>
                    <a:bodyPr/>
                    <a:lstStyle/>
                    <a:p>
                      <a:r>
                        <a:rPr sz="1800" b="1" i="0">
                          <a:solidFill>
                            <a:srgbClr val="404040"/>
                          </a:solidFill>
                        </a:rPr>
                        <a:t>Eye safety</a:t>
                      </a:r>
                    </a:p>
                  </a:txBody>
                  <a:tcPr marL="73152" marR="73152" marT="36576" marB="36576" anchor="ctr">
                    <a:solidFill>
                      <a:srgbClr val="FFFFFF"/>
                    </a:solidFill>
                  </a:tcPr>
                </a:tc>
                <a:tc>
                  <a:txBody>
                    <a:bodyPr/>
                    <a:lstStyle/>
                    <a:p>
                      <a:r>
                        <a:rPr sz="1800" b="0" i="0">
                          <a:solidFill>
                            <a:srgbClr val="404040"/>
                          </a:solidFill>
                        </a:rPr>
                        <a:t>Light focuses on the retina → pulse energy is limited</a:t>
                      </a:r>
                    </a:p>
                  </a:txBody>
                  <a:tcPr marL="73152" marR="73152" marT="36576" marB="36576" anchor="ctr">
                    <a:solidFill>
                      <a:srgbClr val="FFFFFF"/>
                    </a:solidFill>
                  </a:tcPr>
                </a:tc>
                <a:tc>
                  <a:txBody>
                    <a:bodyPr/>
                    <a:lstStyle/>
                    <a:p>
                      <a:r>
                        <a:rPr sz="1800" b="0" i="0">
                          <a:solidFill>
                            <a:srgbClr val="404040"/>
                          </a:solidFill>
                        </a:rPr>
                        <a:t>Absorbed before the retina → higher pulse energy allowed</a:t>
                      </a:r>
                    </a:p>
                  </a:txBody>
                  <a:tcPr marL="73152" marR="73152" marT="36576" marB="36576" anchor="ctr">
                    <a:solidFill>
                      <a:srgbClr val="FFFFFF"/>
                    </a:solidFill>
                  </a:tcPr>
                </a:tc>
                <a:extLst>
                  <a:ext uri="{0D108BD9-81ED-4DB2-BD59-A6C34878D82A}">
                    <a16:rowId xmlns:a16="http://schemas.microsoft.com/office/drawing/2014/main" val="10003"/>
                  </a:ext>
                </a:extLst>
              </a:tr>
              <a:tr h="676656">
                <a:tc>
                  <a:txBody>
                    <a:bodyPr/>
                    <a:lstStyle/>
                    <a:p>
                      <a:r>
                        <a:rPr sz="1800" b="1" i="0">
                          <a:solidFill>
                            <a:srgbClr val="404040"/>
                          </a:solidFill>
                        </a:rPr>
                        <a:t>Range potential</a:t>
                      </a:r>
                    </a:p>
                  </a:txBody>
                  <a:tcPr marL="73152" marR="73152" marT="36576" marB="36576" anchor="ctr">
                    <a:solidFill>
                      <a:srgbClr val="F2F2F2"/>
                    </a:solidFill>
                  </a:tcPr>
                </a:tc>
                <a:tc>
                  <a:txBody>
                    <a:bodyPr/>
                    <a:lstStyle/>
                    <a:p>
                      <a:r>
                        <a:rPr sz="1800" b="0" i="0">
                          <a:solidFill>
                            <a:srgbClr val="404040"/>
                          </a:solidFill>
                        </a:rPr>
                        <a:t>Limited by eye-safe power; relies on sensitive detectors</a:t>
                      </a:r>
                    </a:p>
                  </a:txBody>
                  <a:tcPr marL="73152" marR="73152" marT="36576" marB="36576" anchor="ctr">
                    <a:solidFill>
                      <a:srgbClr val="F2F2F2"/>
                    </a:solidFill>
                  </a:tcPr>
                </a:tc>
                <a:tc>
                  <a:txBody>
                    <a:bodyPr/>
                    <a:lstStyle/>
                    <a:p>
                      <a:r>
                        <a:rPr sz="1800" b="0" i="0">
                          <a:solidFill>
                            <a:srgbClr val="404040"/>
                          </a:solidFill>
                        </a:rPr>
                        <a:t>Higher power budget helps long range</a:t>
                      </a:r>
                    </a:p>
                  </a:txBody>
                  <a:tcPr marL="73152" marR="73152" marT="36576" marB="36576" anchor="ctr">
                    <a:solidFill>
                      <a:srgbClr val="F2F2F2"/>
                    </a:solidFill>
                  </a:tcPr>
                </a:tc>
                <a:extLst>
                  <a:ext uri="{0D108BD9-81ED-4DB2-BD59-A6C34878D82A}">
                    <a16:rowId xmlns:a16="http://schemas.microsoft.com/office/drawing/2014/main" val="10004"/>
                  </a:ext>
                </a:extLst>
              </a:tr>
              <a:tr h="676656">
                <a:tc>
                  <a:txBody>
                    <a:bodyPr/>
                    <a:lstStyle/>
                    <a:p>
                      <a:r>
                        <a:rPr sz="1800" b="1" i="0">
                          <a:solidFill>
                            <a:srgbClr val="404040"/>
                          </a:solidFill>
                        </a:rPr>
                        <a:t>Atmosphere</a:t>
                      </a:r>
                    </a:p>
                  </a:txBody>
                  <a:tcPr marL="73152" marR="73152" marT="36576" marB="36576" anchor="ctr">
                    <a:solidFill>
                      <a:srgbClr val="FFFFFF"/>
                    </a:solidFill>
                  </a:tcPr>
                </a:tc>
                <a:tc>
                  <a:txBody>
                    <a:bodyPr/>
                    <a:lstStyle/>
                    <a:p>
                      <a:r>
                        <a:rPr sz="1800" b="0" i="0">
                          <a:solidFill>
                            <a:srgbClr val="404040"/>
                          </a:solidFill>
                        </a:rPr>
                        <a:t>Lower water absorption</a:t>
                      </a:r>
                    </a:p>
                  </a:txBody>
                  <a:tcPr marL="73152" marR="73152" marT="36576" marB="36576" anchor="ctr">
                    <a:solidFill>
                      <a:srgbClr val="FFFFFF"/>
                    </a:solidFill>
                  </a:tcPr>
                </a:tc>
                <a:tc>
                  <a:txBody>
                    <a:bodyPr/>
                    <a:lstStyle/>
                    <a:p>
                      <a:r>
                        <a:rPr sz="1800" b="0" i="0">
                          <a:solidFill>
                            <a:srgbClr val="404040"/>
                          </a:solidFill>
                        </a:rPr>
                        <a:t>Stronger water absorption</a:t>
                      </a:r>
                    </a:p>
                  </a:txBody>
                  <a:tcPr marL="73152" marR="73152" marT="36576" marB="36576" anchor="ctr">
                    <a:solidFill>
                      <a:srgbClr val="FFFFFF"/>
                    </a:solidFill>
                  </a:tcPr>
                </a:tc>
                <a:extLst>
                  <a:ext uri="{0D108BD9-81ED-4DB2-BD59-A6C34878D82A}">
                    <a16:rowId xmlns:a16="http://schemas.microsoft.com/office/drawing/2014/main" val="10005"/>
                  </a:ext>
                </a:extLst>
              </a:tr>
              <a:tr h="676656">
                <a:tc>
                  <a:txBody>
                    <a:bodyPr/>
                    <a:lstStyle/>
                    <a:p>
                      <a:r>
                        <a:rPr sz="1800" b="1" i="0">
                          <a:solidFill>
                            <a:srgbClr val="404040"/>
                          </a:solidFill>
                        </a:rPr>
                        <a:t>Cost / volume</a:t>
                      </a:r>
                    </a:p>
                  </a:txBody>
                  <a:tcPr marL="73152" marR="73152" marT="36576" marB="36576" anchor="ctr">
                    <a:solidFill>
                      <a:srgbClr val="F2F2F2"/>
                    </a:solidFill>
                  </a:tcPr>
                </a:tc>
                <a:tc>
                  <a:txBody>
                    <a:bodyPr/>
                    <a:lstStyle/>
                    <a:p>
                      <a:r>
                        <a:rPr sz="1800" b="0" i="0">
                          <a:solidFill>
                            <a:srgbClr val="404040"/>
                          </a:solidFill>
                        </a:rPr>
                        <a:t>Lower cost, widely used</a:t>
                      </a:r>
                    </a:p>
                  </a:txBody>
                  <a:tcPr marL="73152" marR="73152" marT="36576" marB="36576" anchor="ctr">
                    <a:solidFill>
                      <a:srgbClr val="F2F2F2"/>
                    </a:solidFill>
                  </a:tcPr>
                </a:tc>
                <a:tc>
                  <a:txBody>
                    <a:bodyPr/>
                    <a:lstStyle/>
                    <a:p>
                      <a:r>
                        <a:rPr sz="1800" b="0" i="0">
                          <a:solidFill>
                            <a:srgbClr val="404040"/>
                          </a:solidFill>
                        </a:rPr>
                        <a:t>Higher cost, fewer suppliers</a:t>
                      </a:r>
                    </a:p>
                  </a:txBody>
                  <a:tcPr marL="73152" marR="73152" marT="36576" marB="36576" anchor="ctr">
                    <a:solidFill>
                      <a:srgbClr val="F2F2F2"/>
                    </a:solidFill>
                  </a:tcPr>
                </a:tc>
                <a:extLst>
                  <a:ext uri="{0D108BD9-81ED-4DB2-BD59-A6C34878D82A}">
                    <a16:rowId xmlns:a16="http://schemas.microsoft.com/office/drawing/2014/main" val="10006"/>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Waymo, 'Lidar and Autonomous Cars', ISSW 2024 (SPAD PDE trend at 915 nm); general LiDAR references.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Short-Range vs. Long-Range LiDARs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11</a:t>
            </a:fld>
            <a:endParaRPr lang="en-US"/>
          </a:p>
        </p:txBody>
      </p:sp>
      <p:graphicFrame>
        <p:nvGraphicFramePr>
          <p:cNvPr id="6" name="Table 5"/>
          <p:cNvGraphicFramePr>
            <a:graphicFrameLocks noGrp="1"/>
          </p:cNvGraphicFramePr>
          <p:nvPr/>
        </p:nvGraphicFramePr>
        <p:xfrm>
          <a:off x="621792" y="1417320"/>
          <a:ext cx="10972800" cy="3950208"/>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000"/>
                    </a:ext>
                  </a:extLst>
                </a:gridCol>
                <a:gridCol w="3840480">
                  <a:extLst>
                    <a:ext uri="{9D8B030D-6E8A-4147-A177-3AD203B41FA5}">
                      <a16:colId xmlns:a16="http://schemas.microsoft.com/office/drawing/2014/main" val="20001"/>
                    </a:ext>
                  </a:extLst>
                </a:gridCol>
                <a:gridCol w="3840480">
                  <a:extLst>
                    <a:ext uri="{9D8B030D-6E8A-4147-A177-3AD203B41FA5}">
                      <a16:colId xmlns:a16="http://schemas.microsoft.com/office/drawing/2014/main" val="20002"/>
                    </a:ext>
                  </a:extLst>
                </a:gridCol>
              </a:tblGrid>
              <a:tr h="658368">
                <a:tc>
                  <a:txBody>
                    <a:bodyPr/>
                    <a:lstStyle/>
                    <a:p>
                      <a:endParaRPr/>
                    </a:p>
                  </a:txBody>
                  <a:tcPr marL="73152" marR="73152" marT="36576" marB="36576" anchor="ctr">
                    <a:solidFill>
                      <a:srgbClr val="121981"/>
                    </a:solidFill>
                  </a:tcPr>
                </a:tc>
                <a:tc>
                  <a:txBody>
                    <a:bodyPr/>
                    <a:lstStyle/>
                    <a:p>
                      <a:r>
                        <a:rPr sz="1900" b="1" i="0">
                          <a:solidFill>
                            <a:srgbClr val="FFFFFF"/>
                          </a:solidFill>
                        </a:rPr>
                        <a:t>Short-range perimeter LiDAR</a:t>
                      </a:r>
                    </a:p>
                  </a:txBody>
                  <a:tcPr marL="73152" marR="73152" marT="36576" marB="36576" anchor="ctr">
                    <a:solidFill>
                      <a:srgbClr val="121981"/>
                    </a:solidFill>
                  </a:tcPr>
                </a:tc>
                <a:tc>
                  <a:txBody>
                    <a:bodyPr/>
                    <a:lstStyle/>
                    <a:p>
                      <a:r>
                        <a:rPr sz="1900" b="1" i="0">
                          <a:solidFill>
                            <a:srgbClr val="FFFFFF"/>
                          </a:solidFill>
                        </a:rPr>
                        <a:t>Long-range 360° LiDAR</a:t>
                      </a:r>
                    </a:p>
                  </a:txBody>
                  <a:tcPr marL="73152" marR="73152" marT="36576" marB="36576" anchor="ctr">
                    <a:solidFill>
                      <a:srgbClr val="121981"/>
                    </a:solidFill>
                  </a:tcPr>
                </a:tc>
                <a:extLst>
                  <a:ext uri="{0D108BD9-81ED-4DB2-BD59-A6C34878D82A}">
                    <a16:rowId xmlns:a16="http://schemas.microsoft.com/office/drawing/2014/main" val="10000"/>
                  </a:ext>
                </a:extLst>
              </a:tr>
              <a:tr h="658368">
                <a:tc>
                  <a:txBody>
                    <a:bodyPr/>
                    <a:lstStyle/>
                    <a:p>
                      <a:r>
                        <a:rPr sz="1900" b="1" i="0">
                          <a:solidFill>
                            <a:srgbClr val="404040"/>
                          </a:solidFill>
                        </a:rPr>
                        <a:t>Max range</a:t>
                      </a:r>
                    </a:p>
                  </a:txBody>
                  <a:tcPr marL="73152" marR="73152" marT="36576" marB="36576" anchor="ctr">
                    <a:solidFill>
                      <a:srgbClr val="FFFFFF"/>
                    </a:solidFill>
                  </a:tcPr>
                </a:tc>
                <a:tc>
                  <a:txBody>
                    <a:bodyPr/>
                    <a:lstStyle/>
                    <a:p>
                      <a:r>
                        <a:rPr sz="1900" b="0" i="0">
                          <a:solidFill>
                            <a:srgbClr val="404040"/>
                          </a:solidFill>
                        </a:rPr>
                        <a:t>≈ 20 m</a:t>
                      </a:r>
                    </a:p>
                  </a:txBody>
                  <a:tcPr marL="73152" marR="73152" marT="36576" marB="36576" anchor="ctr">
                    <a:solidFill>
                      <a:srgbClr val="FFFFFF"/>
                    </a:solidFill>
                  </a:tcPr>
                </a:tc>
                <a:tc>
                  <a:txBody>
                    <a:bodyPr/>
                    <a:lstStyle/>
                    <a:p>
                      <a:r>
                        <a:rPr sz="1900" b="0" i="0">
                          <a:solidFill>
                            <a:srgbClr val="404040"/>
                          </a:solidFill>
                        </a:rPr>
                        <a:t>≈ 200 m</a:t>
                      </a:r>
                    </a:p>
                  </a:txBody>
                  <a:tcPr marL="73152" marR="73152" marT="36576" marB="36576" anchor="ctr">
                    <a:solidFill>
                      <a:srgbClr val="FFFFFF"/>
                    </a:solidFill>
                  </a:tcPr>
                </a:tc>
                <a:extLst>
                  <a:ext uri="{0D108BD9-81ED-4DB2-BD59-A6C34878D82A}">
                    <a16:rowId xmlns:a16="http://schemas.microsoft.com/office/drawing/2014/main" val="10001"/>
                  </a:ext>
                </a:extLst>
              </a:tr>
              <a:tr h="658368">
                <a:tc>
                  <a:txBody>
                    <a:bodyPr/>
                    <a:lstStyle/>
                    <a:p>
                      <a:r>
                        <a:rPr sz="1900" b="1" i="0">
                          <a:solidFill>
                            <a:srgbClr val="404040"/>
                          </a:solidFill>
                        </a:rPr>
                        <a:t>Azimuth resolution</a:t>
                      </a:r>
                    </a:p>
                  </a:txBody>
                  <a:tcPr marL="73152" marR="73152" marT="36576" marB="36576" anchor="ctr">
                    <a:solidFill>
                      <a:srgbClr val="F2F2F2"/>
                    </a:solidFill>
                  </a:tcPr>
                </a:tc>
                <a:tc>
                  <a:txBody>
                    <a:bodyPr/>
                    <a:lstStyle/>
                    <a:p>
                      <a:r>
                        <a:rPr sz="1900" b="0" i="0">
                          <a:solidFill>
                            <a:srgbClr val="404040"/>
                          </a:solidFill>
                        </a:rPr>
                        <a:t>≈ 0.5°</a:t>
                      </a:r>
                    </a:p>
                  </a:txBody>
                  <a:tcPr marL="73152" marR="73152" marT="36576" marB="36576" anchor="ctr">
                    <a:solidFill>
                      <a:srgbClr val="F2F2F2"/>
                    </a:solidFill>
                  </a:tcPr>
                </a:tc>
                <a:tc>
                  <a:txBody>
                    <a:bodyPr/>
                    <a:lstStyle/>
                    <a:p>
                      <a:r>
                        <a:rPr sz="1900" b="0" i="0">
                          <a:solidFill>
                            <a:srgbClr val="404040"/>
                          </a:solidFill>
                        </a:rPr>
                        <a:t>≈ 0.05°</a:t>
                      </a:r>
                    </a:p>
                  </a:txBody>
                  <a:tcPr marL="73152" marR="73152" marT="36576" marB="36576" anchor="ctr">
                    <a:solidFill>
                      <a:srgbClr val="F2F2F2"/>
                    </a:solidFill>
                  </a:tcPr>
                </a:tc>
                <a:extLst>
                  <a:ext uri="{0D108BD9-81ED-4DB2-BD59-A6C34878D82A}">
                    <a16:rowId xmlns:a16="http://schemas.microsoft.com/office/drawing/2014/main" val="10002"/>
                  </a:ext>
                </a:extLst>
              </a:tr>
              <a:tr h="658368">
                <a:tc>
                  <a:txBody>
                    <a:bodyPr/>
                    <a:lstStyle/>
                    <a:p>
                      <a:r>
                        <a:rPr sz="1900" b="1" i="0">
                          <a:solidFill>
                            <a:srgbClr val="404040"/>
                          </a:solidFill>
                        </a:rPr>
                        <a:t>Listening time (check: 2R/c)</a:t>
                      </a:r>
                    </a:p>
                  </a:txBody>
                  <a:tcPr marL="73152" marR="73152" marT="36576" marB="36576" anchor="ctr">
                    <a:solidFill>
                      <a:srgbClr val="FFFFFF"/>
                    </a:solidFill>
                  </a:tcPr>
                </a:tc>
                <a:tc>
                  <a:txBody>
                    <a:bodyPr/>
                    <a:lstStyle/>
                    <a:p>
                      <a:r>
                        <a:rPr sz="1900" b="0" i="0">
                          <a:solidFill>
                            <a:srgbClr val="404040"/>
                          </a:solidFill>
                        </a:rPr>
                        <a:t>≈ 0.13 µs</a:t>
                      </a:r>
                    </a:p>
                  </a:txBody>
                  <a:tcPr marL="73152" marR="73152" marT="36576" marB="36576" anchor="ctr">
                    <a:solidFill>
                      <a:srgbClr val="FFFFFF"/>
                    </a:solidFill>
                  </a:tcPr>
                </a:tc>
                <a:tc>
                  <a:txBody>
                    <a:bodyPr/>
                    <a:lstStyle/>
                    <a:p>
                      <a:r>
                        <a:rPr sz="1900" b="0" i="0">
                          <a:solidFill>
                            <a:srgbClr val="404040"/>
                          </a:solidFill>
                        </a:rPr>
                        <a:t>≈ 1.3 µs</a:t>
                      </a:r>
                    </a:p>
                  </a:txBody>
                  <a:tcPr marL="73152" marR="73152" marT="36576" marB="36576" anchor="ctr">
                    <a:solidFill>
                      <a:srgbClr val="FFFFFF"/>
                    </a:solidFill>
                  </a:tcPr>
                </a:tc>
                <a:extLst>
                  <a:ext uri="{0D108BD9-81ED-4DB2-BD59-A6C34878D82A}">
                    <a16:rowId xmlns:a16="http://schemas.microsoft.com/office/drawing/2014/main" val="10003"/>
                  </a:ext>
                </a:extLst>
              </a:tr>
              <a:tr h="658368">
                <a:tc>
                  <a:txBody>
                    <a:bodyPr/>
                    <a:lstStyle/>
                    <a:p>
                      <a:r>
                        <a:rPr sz="1900" b="1" i="0">
                          <a:solidFill>
                            <a:srgbClr val="404040"/>
                          </a:solidFill>
                        </a:rPr>
                        <a:t>SPADs per instantaneous FOV</a:t>
                      </a:r>
                    </a:p>
                  </a:txBody>
                  <a:tcPr marL="73152" marR="73152" marT="36576" marB="36576" anchor="ctr">
                    <a:solidFill>
                      <a:srgbClr val="F2F2F2"/>
                    </a:solidFill>
                  </a:tcPr>
                </a:tc>
                <a:tc>
                  <a:txBody>
                    <a:bodyPr/>
                    <a:lstStyle/>
                    <a:p>
                      <a:r>
                        <a:rPr sz="1900" b="0" i="0">
                          <a:solidFill>
                            <a:srgbClr val="404040"/>
                          </a:solidFill>
                        </a:rPr>
                        <a:t>≈ 10</a:t>
                      </a:r>
                    </a:p>
                  </a:txBody>
                  <a:tcPr marL="73152" marR="73152" marT="36576" marB="36576" anchor="ctr">
                    <a:solidFill>
                      <a:srgbClr val="F2F2F2"/>
                    </a:solidFill>
                  </a:tcPr>
                </a:tc>
                <a:tc>
                  <a:txBody>
                    <a:bodyPr/>
                    <a:lstStyle/>
                    <a:p>
                      <a:r>
                        <a:rPr sz="1900" b="0" i="0">
                          <a:solidFill>
                            <a:srgbClr val="404040"/>
                          </a:solidFill>
                        </a:rPr>
                        <a:t>≈ 1000</a:t>
                      </a:r>
                    </a:p>
                  </a:txBody>
                  <a:tcPr marL="73152" marR="73152" marT="36576" marB="36576" anchor="ctr">
                    <a:solidFill>
                      <a:srgbClr val="F2F2F2"/>
                    </a:solidFill>
                  </a:tcPr>
                </a:tc>
                <a:extLst>
                  <a:ext uri="{0D108BD9-81ED-4DB2-BD59-A6C34878D82A}">
                    <a16:rowId xmlns:a16="http://schemas.microsoft.com/office/drawing/2014/main" val="10004"/>
                  </a:ext>
                </a:extLst>
              </a:tr>
              <a:tr h="658368">
                <a:tc>
                  <a:txBody>
                    <a:bodyPr/>
                    <a:lstStyle/>
                    <a:p>
                      <a:r>
                        <a:rPr sz="1900" b="1" i="0">
                          <a:solidFill>
                            <a:srgbClr val="404040"/>
                          </a:solidFill>
                        </a:rPr>
                        <a:t>Role</a:t>
                      </a:r>
                    </a:p>
                  </a:txBody>
                  <a:tcPr marL="73152" marR="73152" marT="36576" marB="36576" anchor="ctr">
                    <a:solidFill>
                      <a:srgbClr val="FFFFFF"/>
                    </a:solidFill>
                  </a:tcPr>
                </a:tc>
                <a:tc>
                  <a:txBody>
                    <a:bodyPr/>
                    <a:lstStyle/>
                    <a:p>
                      <a:r>
                        <a:rPr sz="1900" b="0" i="0">
                          <a:solidFill>
                            <a:srgbClr val="404040"/>
                          </a:solidFill>
                        </a:rPr>
                        <a:t>Curbs, close pedestrians, blind spots</a:t>
                      </a:r>
                    </a:p>
                  </a:txBody>
                  <a:tcPr marL="73152" marR="73152" marT="36576" marB="36576" anchor="ctr">
                    <a:solidFill>
                      <a:srgbClr val="FFFFFF"/>
                    </a:solidFill>
                  </a:tcPr>
                </a:tc>
                <a:tc>
                  <a:txBody>
                    <a:bodyPr/>
                    <a:lstStyle/>
                    <a:p>
                      <a:r>
                        <a:rPr sz="1900" b="0" i="0">
                          <a:solidFill>
                            <a:srgbClr val="404040"/>
                          </a:solidFill>
                        </a:rPr>
                        <a:t>Highway speed, far vehicles, early warning</a:t>
                      </a:r>
                    </a:p>
                  </a:txBody>
                  <a:tcPr marL="73152" marR="73152" marT="36576" marB="36576" anchor="ctr">
                    <a:solidFill>
                      <a:srgbClr val="FFFFFF"/>
                    </a:solidFill>
                  </a:tcPr>
                </a:tc>
                <a:extLst>
                  <a:ext uri="{0D108BD9-81ED-4DB2-BD59-A6C34878D82A}">
                    <a16:rowId xmlns:a16="http://schemas.microsoft.com/office/drawing/2014/main" val="10005"/>
                  </a:ext>
                </a:extLst>
              </a:tr>
            </a:tbl>
          </a:graphicData>
        </a:graphic>
      </p:graphicFrame>
      <p:sp>
        <p:nvSpPr>
          <p:cNvPr id="7" name="TextBox 6"/>
          <p:cNvSpPr txBox="1"/>
          <p:nvPr/>
        </p:nvSpPr>
        <p:spPr>
          <a:xfrm>
            <a:off x="621792" y="5532120"/>
            <a:ext cx="10972800" cy="822960"/>
          </a:xfrm>
          <a:prstGeom prst="rect">
            <a:avLst/>
          </a:prstGeom>
          <a:noFill/>
        </p:spPr>
        <p:txBody>
          <a:bodyPr wrap="square" lIns="45720" tIns="27432" rIns="45720" bIns="27432">
            <a:spAutoFit/>
          </a:bodyPr>
          <a:lstStyle/>
          <a:p>
            <a:r>
              <a:rPr sz="1800" b="0" i="0">
                <a:solidFill>
                  <a:srgbClr val="404040"/>
                </a:solidFill>
              </a:rPr>
              <a:t>Waymo's vehicle combines four short-range perimeter LiDARs, one long-range 360° LiDAR, cameras, and radar; it designs its own pulsed-ToF sensors.</a:t>
            </a:r>
          </a:p>
        </p:txBody>
      </p:sp>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Waymo (S. Verghese), 'Lidar and Autonomous Cars', ISSW 2024.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Reflectivity and Intensity</a:t>
            </a:r>
          </a:p>
        </p:txBody>
      </p:sp>
      <p:sp>
        <p:nvSpPr>
          <p:cNvPr id="3" name="Content Placeholder 2"/>
          <p:cNvSpPr>
            <a:spLocks noGrp="1"/>
          </p:cNvSpPr>
          <p:nvPr>
            <p:ph idx="1"/>
          </p:nvPr>
        </p:nvSpPr>
        <p:spPr>
          <a:xfrm>
            <a:off x="621792" y="1325880"/>
            <a:ext cx="5212080" cy="5029200"/>
          </a:xfrm>
        </p:spPr>
        <p:txBody>
          <a:bodyPr wrap="square">
            <a:noAutofit/>
          </a:bodyPr>
          <a:lstStyle/>
          <a:p>
            <a:pPr>
              <a:spcBef>
                <a:spcPts val="600"/>
              </a:spcBef>
            </a:pPr>
            <a:r>
              <a:rPr sz="2100" b="0" i="0"/>
              <a:t>Return power depends on </a:t>
            </a:r>
            <a:r>
              <a:rPr sz="2100" b="1" i="0"/>
              <a:t>reflectivity, range (≈ 1/R²), incidence angle, wavelength</a:t>
            </a:r>
          </a:p>
          <a:p>
            <a:pPr>
              <a:spcBef>
                <a:spcPts val="600"/>
              </a:spcBef>
            </a:pPr>
            <a:r>
              <a:rPr sz="2100" b="0" i="0"/>
              <a:t>Diffuse dark targets (tires, asphalt) return </a:t>
            </a:r>
            <a:r>
              <a:rPr sz="2100" b="1" i="0"/>
              <a:t>&lt; 5 %</a:t>
            </a:r>
            <a:r>
              <a:rPr sz="2100" b="0" i="0"/>
              <a:t>; retroreflectors (signs, lane paint) are </a:t>
            </a:r>
            <a:r>
              <a:rPr sz="2100" b="1" i="0"/>
              <a:t>10–30+ dB</a:t>
            </a:r>
            <a:r>
              <a:rPr sz="2100" b="0" i="0"/>
              <a:t> brighter</a:t>
            </a:r>
          </a:p>
          <a:p>
            <a:pPr>
              <a:spcBef>
                <a:spcPts val="600"/>
              </a:spcBef>
            </a:pPr>
            <a:r>
              <a:rPr sz="2100" b="0" i="0"/>
              <a:t>Receiver needs a very high dynamic range: weak and strong echoes in the same sweep</a:t>
            </a:r>
          </a:p>
          <a:p>
            <a:pPr>
              <a:spcBef>
                <a:spcPts val="600"/>
              </a:spcBef>
            </a:pPr>
            <a:r>
              <a:rPr sz="2100" b="0" i="0"/>
              <a:t>Useful features: lane markings, sign detection, localization against intensity maps</a:t>
            </a:r>
          </a:p>
          <a:p>
            <a:pPr>
              <a:spcBef>
                <a:spcPts val="600"/>
              </a:spcBef>
            </a:pPr>
            <a:r>
              <a:rPr sz="2100" b="0" i="0"/>
              <a:t>Caveat: raw intensity is not a calibrated reflectance; normalize by range and angle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12</a:t>
            </a:fld>
            <a:endParaRPr lang="en-US"/>
          </a:p>
        </p:txBody>
      </p:sp>
      <p:pic>
        <p:nvPicPr>
          <p:cNvPr id="7" name="Picture 6" descr="intensity.png"/>
          <p:cNvPicPr>
            <a:picLocks noChangeAspect="1"/>
          </p:cNvPicPr>
          <p:nvPr/>
        </p:nvPicPr>
        <p:blipFill>
          <a:blip r:embed="rId3"/>
          <a:stretch>
            <a:fillRect/>
          </a:stretch>
        </p:blipFill>
        <p:spPr>
          <a:xfrm>
            <a:off x="5943600" y="1591523"/>
            <a:ext cx="5760720" cy="3766393"/>
          </a:xfrm>
          <a:prstGeom prst="rect">
            <a:avLst/>
          </a:prstGeom>
        </p:spPr>
      </p:pic>
      <p:sp>
        <p:nvSpPr>
          <p:cNvPr id="8" name="TextBox 7"/>
          <p:cNvSpPr txBox="1"/>
          <p:nvPr/>
        </p:nvSpPr>
        <p:spPr>
          <a:xfrm>
            <a:off x="5943600" y="5532120"/>
            <a:ext cx="5760720" cy="548640"/>
          </a:xfrm>
          <a:prstGeom prst="rect">
            <a:avLst/>
          </a:prstGeom>
          <a:noFill/>
        </p:spPr>
        <p:txBody>
          <a:bodyPr wrap="square" lIns="45720" tIns="27432" rIns="45720" bIns="27432">
            <a:spAutoFit/>
          </a:bodyPr>
          <a:lstStyle/>
          <a:p>
            <a:r>
              <a:rPr sz="1300" b="0" i="1">
                <a:solidFill>
                  <a:srgbClr val="7F7F7F"/>
                </a:solidFill>
              </a:rPr>
              <a:t>Synthetic scene colored by reflectivity (bright = high).</a:t>
            </a:r>
          </a:p>
        </p:txBody>
      </p:sp>
      <p:sp>
        <p:nvSpPr>
          <p:cNvPr id="9"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Waymo, ISSW 2024 (reflectivity and dynamic range); original synthetic figure.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Weather and Window Contamination</a:t>
            </a:r>
          </a:p>
        </p:txBody>
      </p:sp>
      <p:sp>
        <p:nvSpPr>
          <p:cNvPr id="3" name="Content Placeholder 2"/>
          <p:cNvSpPr>
            <a:spLocks noGrp="1"/>
          </p:cNvSpPr>
          <p:nvPr>
            <p:ph idx="1"/>
          </p:nvPr>
        </p:nvSpPr>
        <p:spPr>
          <a:xfrm>
            <a:off x="6766560" y="1325880"/>
            <a:ext cx="5029200" cy="5029200"/>
          </a:xfrm>
        </p:spPr>
        <p:txBody>
          <a:bodyPr wrap="square">
            <a:noAutofit/>
          </a:bodyPr>
          <a:lstStyle/>
          <a:p>
            <a:pPr>
              <a:spcBef>
                <a:spcPts val="600"/>
              </a:spcBef>
            </a:pPr>
            <a:r>
              <a:rPr sz="2000" b="0" i="0"/>
              <a:t>Signal falls as </a:t>
            </a:r>
            <a:r>
              <a:rPr sz="2000" b="1" i="0"/>
              <a:t>exp(−2αR)</a:t>
            </a:r>
            <a:r>
              <a:rPr sz="2000" b="0" i="0"/>
              <a:t>: the light travels out and back</a:t>
            </a:r>
          </a:p>
          <a:p>
            <a:pPr>
              <a:spcBef>
                <a:spcPts val="600"/>
              </a:spcBef>
            </a:pPr>
            <a:r>
              <a:rPr sz="2000" b="0" i="0"/>
              <a:t>Fog, rain, snow add attenuation </a:t>
            </a:r>
            <a:r>
              <a:rPr sz="2000" b="1" i="0"/>
              <a:t>and</a:t>
            </a:r>
            <a:r>
              <a:rPr sz="2000" b="0" i="0"/>
              <a:t> backscatter clutter (false droplet returns)</a:t>
            </a:r>
          </a:p>
          <a:p>
            <a:pPr>
              <a:spcBef>
                <a:spcPts val="600"/>
              </a:spcBef>
            </a:pPr>
            <a:r>
              <a:rPr sz="2000" b="0" i="0"/>
              <a:t>A dirty or wet window scatters light into neighboring channels</a:t>
            </a:r>
          </a:p>
          <a:p>
            <a:pPr>
              <a:spcBef>
                <a:spcPts val="600"/>
              </a:spcBef>
            </a:pPr>
            <a:r>
              <a:rPr sz="2000" b="0" i="0"/>
              <a:t>Waymo: detect &gt; 200 m despite weather; use </a:t>
            </a:r>
            <a:r>
              <a:rPr sz="2000" b="1" i="0"/>
              <a:t>full-waveform sampling</a:t>
            </a:r>
            <a:r>
              <a:rPr sz="2000" b="0" i="0"/>
              <a:t> and </a:t>
            </a:r>
            <a:r>
              <a:rPr sz="2000" b="1" i="0"/>
              <a:t>adaptive thresholds</a:t>
            </a:r>
          </a:p>
          <a:p>
            <a:pPr>
              <a:spcBef>
                <a:spcPts val="600"/>
              </a:spcBef>
            </a:pPr>
            <a:r>
              <a:rPr sz="2000" b="0" i="0"/>
              <a:t>Practical filters: isolated low-intensity points, multi-return, cleaning and heating</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13</a:t>
            </a:fld>
            <a:endParaRPr lang="en-US"/>
          </a:p>
        </p:txBody>
      </p:sp>
      <p:graphicFrame>
        <p:nvGraphicFramePr>
          <p:cNvPr id="7" name="Chart 6"/>
          <p:cNvGraphicFramePr>
            <a:graphicFrameLocks noGrp="1"/>
          </p:cNvGraphicFramePr>
          <p:nvPr/>
        </p:nvGraphicFramePr>
        <p:xfrm>
          <a:off x="548640" y="1371600"/>
          <a:ext cx="603504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Beer–Lambert model; α ≈ 3.91 / visibility (Koschmieder), illustrative values. Waymo, ISSW 2024.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Typical Failure Modes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14</a:t>
            </a:fld>
            <a:endParaRPr lang="en-US"/>
          </a:p>
        </p:txBody>
      </p:sp>
      <p:graphicFrame>
        <p:nvGraphicFramePr>
          <p:cNvPr id="6" name="Table 5"/>
          <p:cNvGraphicFramePr>
            <a:graphicFrameLocks noGrp="1"/>
          </p:cNvGraphicFramePr>
          <p:nvPr/>
        </p:nvGraphicFramePr>
        <p:xfrm>
          <a:off x="621792" y="1417320"/>
          <a:ext cx="10972800" cy="4828032"/>
        </p:xfrm>
        <a:graphic>
          <a:graphicData uri="http://schemas.openxmlformats.org/drawingml/2006/table">
            <a:tbl>
              <a:tblPr firstRow="1" bandRow="1">
                <a:tableStyleId>{5C22544A-7EE6-4342-B048-85BDC9FD1C3A}</a:tableStyleId>
              </a:tblPr>
              <a:tblGrid>
                <a:gridCol w="237744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804672">
                <a:tc>
                  <a:txBody>
                    <a:bodyPr/>
                    <a:lstStyle/>
                    <a:p>
                      <a:r>
                        <a:rPr sz="1600" b="1" i="0">
                          <a:solidFill>
                            <a:srgbClr val="FFFFFF"/>
                          </a:solidFill>
                        </a:rPr>
                        <a:t>Phenomenon</a:t>
                      </a:r>
                    </a:p>
                  </a:txBody>
                  <a:tcPr marL="73152" marR="73152" marT="36576" marB="36576" anchor="ctr">
                    <a:solidFill>
                      <a:srgbClr val="121981"/>
                    </a:solidFill>
                  </a:tcPr>
                </a:tc>
                <a:tc>
                  <a:txBody>
                    <a:bodyPr/>
                    <a:lstStyle/>
                    <a:p>
                      <a:r>
                        <a:rPr sz="1600" b="1" i="0">
                          <a:solidFill>
                            <a:srgbClr val="FFFFFF"/>
                          </a:solidFill>
                        </a:rPr>
                        <a:t>Cause</a:t>
                      </a:r>
                    </a:p>
                  </a:txBody>
                  <a:tcPr marL="73152" marR="73152" marT="36576" marB="36576" anchor="ctr">
                    <a:solidFill>
                      <a:srgbClr val="121981"/>
                    </a:solidFill>
                  </a:tcPr>
                </a:tc>
                <a:tc>
                  <a:txBody>
                    <a:bodyPr/>
                    <a:lstStyle/>
                    <a:p>
                      <a:r>
                        <a:rPr sz="1600" b="1" i="0">
                          <a:solidFill>
                            <a:srgbClr val="FFFFFF"/>
                          </a:solidFill>
                        </a:rPr>
                        <a:t>What you see in the point cloud</a:t>
                      </a:r>
                    </a:p>
                  </a:txBody>
                  <a:tcPr marL="73152" marR="73152" marT="36576" marB="36576" anchor="ctr">
                    <a:solidFill>
                      <a:srgbClr val="121981"/>
                    </a:solidFill>
                  </a:tcPr>
                </a:tc>
                <a:tc>
                  <a:txBody>
                    <a:bodyPr/>
                    <a:lstStyle/>
                    <a:p>
                      <a:r>
                        <a:rPr sz="1600" b="1" i="0">
                          <a:solidFill>
                            <a:srgbClr val="FFFFFF"/>
                          </a:solidFill>
                        </a:rPr>
                        <a:t>Typical mitigation</a:t>
                      </a:r>
                    </a:p>
                  </a:txBody>
                  <a:tcPr marL="73152" marR="73152" marT="36576" marB="36576" anchor="ctr">
                    <a:solidFill>
                      <a:srgbClr val="121981"/>
                    </a:solidFill>
                  </a:tcPr>
                </a:tc>
                <a:extLst>
                  <a:ext uri="{0D108BD9-81ED-4DB2-BD59-A6C34878D82A}">
                    <a16:rowId xmlns:a16="http://schemas.microsoft.com/office/drawing/2014/main" val="10000"/>
                  </a:ext>
                </a:extLst>
              </a:tr>
              <a:tr h="804672">
                <a:tc>
                  <a:txBody>
                    <a:bodyPr/>
                    <a:lstStyle/>
                    <a:p>
                      <a:r>
                        <a:rPr sz="1600" b="1" i="0">
                          <a:solidFill>
                            <a:srgbClr val="404040"/>
                          </a:solidFill>
                        </a:rPr>
                        <a:t>Specular / glass surfaces</a:t>
                      </a:r>
                    </a:p>
                  </a:txBody>
                  <a:tcPr marL="73152" marR="73152" marT="36576" marB="36576" anchor="ctr">
                    <a:solidFill>
                      <a:srgbClr val="FFFFFF"/>
                    </a:solidFill>
                  </a:tcPr>
                </a:tc>
                <a:tc>
                  <a:txBody>
                    <a:bodyPr/>
                    <a:lstStyle/>
                    <a:p>
                      <a:r>
                        <a:rPr sz="1600" b="0" i="0">
                          <a:solidFill>
                            <a:srgbClr val="404040"/>
                          </a:solidFill>
                        </a:rPr>
                        <a:t>Mirror-like reflection or transmission</a:t>
                      </a:r>
                    </a:p>
                  </a:txBody>
                  <a:tcPr marL="73152" marR="73152" marT="36576" marB="36576" anchor="ctr">
                    <a:solidFill>
                      <a:srgbClr val="FFFFFF"/>
                    </a:solidFill>
                  </a:tcPr>
                </a:tc>
                <a:tc>
                  <a:txBody>
                    <a:bodyPr/>
                    <a:lstStyle/>
                    <a:p>
                      <a:r>
                        <a:rPr sz="1600" b="0" i="0">
                          <a:solidFill>
                            <a:srgbClr val="404040"/>
                          </a:solidFill>
                        </a:rPr>
                        <a:t>Holes, or ghost points behind the surface</a:t>
                      </a:r>
                    </a:p>
                  </a:txBody>
                  <a:tcPr marL="73152" marR="73152" marT="36576" marB="36576" anchor="ctr">
                    <a:solidFill>
                      <a:srgbClr val="FFFFFF"/>
                    </a:solidFill>
                  </a:tcPr>
                </a:tc>
                <a:tc>
                  <a:txBody>
                    <a:bodyPr/>
                    <a:lstStyle/>
                    <a:p>
                      <a:r>
                        <a:rPr sz="1600" b="0" i="0">
                          <a:solidFill>
                            <a:srgbClr val="404040"/>
                          </a:solidFill>
                        </a:rPr>
                        <a:t>Multi-return, camera fusion</a:t>
                      </a:r>
                    </a:p>
                  </a:txBody>
                  <a:tcPr marL="73152" marR="73152" marT="36576" marB="36576" anchor="ctr">
                    <a:solidFill>
                      <a:srgbClr val="FFFFFF"/>
                    </a:solidFill>
                  </a:tcPr>
                </a:tc>
                <a:extLst>
                  <a:ext uri="{0D108BD9-81ED-4DB2-BD59-A6C34878D82A}">
                    <a16:rowId xmlns:a16="http://schemas.microsoft.com/office/drawing/2014/main" val="10001"/>
                  </a:ext>
                </a:extLst>
              </a:tr>
              <a:tr h="804672">
                <a:tc>
                  <a:txBody>
                    <a:bodyPr/>
                    <a:lstStyle/>
                    <a:p>
                      <a:r>
                        <a:rPr sz="1600" b="1" i="0">
                          <a:solidFill>
                            <a:srgbClr val="404040"/>
                          </a:solidFill>
                        </a:rPr>
                        <a:t>Very dark targets</a:t>
                      </a:r>
                    </a:p>
                  </a:txBody>
                  <a:tcPr marL="73152" marR="73152" marT="36576" marB="36576" anchor="ctr">
                    <a:solidFill>
                      <a:srgbClr val="F2F2F2"/>
                    </a:solidFill>
                  </a:tcPr>
                </a:tc>
                <a:tc>
                  <a:txBody>
                    <a:bodyPr/>
                    <a:lstStyle/>
                    <a:p>
                      <a:r>
                        <a:rPr sz="1600" b="0" i="0">
                          <a:solidFill>
                            <a:srgbClr val="404040"/>
                          </a:solidFill>
                        </a:rPr>
                        <a:t>&lt; 5 % of photons return</a:t>
                      </a:r>
                    </a:p>
                  </a:txBody>
                  <a:tcPr marL="73152" marR="73152" marT="36576" marB="36576" anchor="ctr">
                    <a:solidFill>
                      <a:srgbClr val="F2F2F2"/>
                    </a:solidFill>
                  </a:tcPr>
                </a:tc>
                <a:tc>
                  <a:txBody>
                    <a:bodyPr/>
                    <a:lstStyle/>
                    <a:p>
                      <a:r>
                        <a:rPr sz="1600" b="0" i="0">
                          <a:solidFill>
                            <a:srgbClr val="404040"/>
                          </a:solidFill>
                        </a:rPr>
                        <a:t>Sparse or missing points on tires, black cars</a:t>
                      </a:r>
                    </a:p>
                  </a:txBody>
                  <a:tcPr marL="73152" marR="73152" marT="36576" marB="36576" anchor="ctr">
                    <a:solidFill>
                      <a:srgbClr val="F2F2F2"/>
                    </a:solidFill>
                  </a:tcPr>
                </a:tc>
                <a:tc>
                  <a:txBody>
                    <a:bodyPr/>
                    <a:lstStyle/>
                    <a:p>
                      <a:r>
                        <a:rPr sz="1600" b="0" i="0">
                          <a:solidFill>
                            <a:srgbClr val="404040"/>
                          </a:solidFill>
                        </a:rPr>
                        <a:t>Sensitive detectors, longer integration</a:t>
                      </a:r>
                    </a:p>
                  </a:txBody>
                  <a:tcPr marL="73152" marR="73152" marT="36576" marB="36576" anchor="ctr">
                    <a:solidFill>
                      <a:srgbClr val="F2F2F2"/>
                    </a:solidFill>
                  </a:tcPr>
                </a:tc>
                <a:extLst>
                  <a:ext uri="{0D108BD9-81ED-4DB2-BD59-A6C34878D82A}">
                    <a16:rowId xmlns:a16="http://schemas.microsoft.com/office/drawing/2014/main" val="10002"/>
                  </a:ext>
                </a:extLst>
              </a:tr>
              <a:tr h="804672">
                <a:tc>
                  <a:txBody>
                    <a:bodyPr/>
                    <a:lstStyle/>
                    <a:p>
                      <a:r>
                        <a:rPr sz="1600" b="1" i="0">
                          <a:solidFill>
                            <a:srgbClr val="404040"/>
                          </a:solidFill>
                        </a:rPr>
                        <a:t>Multipath / ghost points</a:t>
                      </a:r>
                    </a:p>
                  </a:txBody>
                  <a:tcPr marL="73152" marR="73152" marT="36576" marB="36576" anchor="ctr">
                    <a:solidFill>
                      <a:srgbClr val="FFFFFF"/>
                    </a:solidFill>
                  </a:tcPr>
                </a:tc>
                <a:tc>
                  <a:txBody>
                    <a:bodyPr/>
                    <a:lstStyle/>
                    <a:p>
                      <a:r>
                        <a:rPr sz="1600" b="0" i="0">
                          <a:solidFill>
                            <a:srgbClr val="404040"/>
                          </a:solidFill>
                        </a:rPr>
                        <a:t>Pulse bounces over two surfaces</a:t>
                      </a:r>
                    </a:p>
                  </a:txBody>
                  <a:tcPr marL="73152" marR="73152" marT="36576" marB="36576" anchor="ctr">
                    <a:solidFill>
                      <a:srgbClr val="FFFFFF"/>
                    </a:solidFill>
                  </a:tcPr>
                </a:tc>
                <a:tc>
                  <a:txBody>
                    <a:bodyPr/>
                    <a:lstStyle/>
                    <a:p>
                      <a:r>
                        <a:rPr sz="1600" b="0" i="0">
                          <a:solidFill>
                            <a:srgbClr val="404040"/>
                          </a:solidFill>
                        </a:rPr>
                        <a:t>Phantom points beyond walls and vehicles</a:t>
                      </a:r>
                    </a:p>
                  </a:txBody>
                  <a:tcPr marL="73152" marR="73152" marT="36576" marB="36576" anchor="ctr">
                    <a:solidFill>
                      <a:srgbClr val="FFFFFF"/>
                    </a:solidFill>
                  </a:tcPr>
                </a:tc>
                <a:tc>
                  <a:txBody>
                    <a:bodyPr/>
                    <a:lstStyle/>
                    <a:p>
                      <a:r>
                        <a:rPr sz="1600" b="0" i="0">
                          <a:solidFill>
                            <a:srgbClr val="404040"/>
                          </a:solidFill>
                        </a:rPr>
                        <a:t>Geometric consistency filters</a:t>
                      </a:r>
                    </a:p>
                  </a:txBody>
                  <a:tcPr marL="73152" marR="73152" marT="36576" marB="36576" anchor="ctr">
                    <a:solidFill>
                      <a:srgbClr val="FFFFFF"/>
                    </a:solidFill>
                  </a:tcPr>
                </a:tc>
                <a:extLst>
                  <a:ext uri="{0D108BD9-81ED-4DB2-BD59-A6C34878D82A}">
                    <a16:rowId xmlns:a16="http://schemas.microsoft.com/office/drawing/2014/main" val="10003"/>
                  </a:ext>
                </a:extLst>
              </a:tr>
              <a:tr h="804672">
                <a:tc>
                  <a:txBody>
                    <a:bodyPr/>
                    <a:lstStyle/>
                    <a:p>
                      <a:r>
                        <a:rPr sz="1600" b="1" i="0">
                          <a:solidFill>
                            <a:srgbClr val="404040"/>
                          </a:solidFill>
                        </a:rPr>
                        <a:t>Crosstalk and interference</a:t>
                      </a:r>
                    </a:p>
                  </a:txBody>
                  <a:tcPr marL="73152" marR="73152" marT="36576" marB="36576" anchor="ctr">
                    <a:solidFill>
                      <a:srgbClr val="F2F2F2"/>
                    </a:solidFill>
                  </a:tcPr>
                </a:tc>
                <a:tc>
                  <a:txBody>
                    <a:bodyPr/>
                    <a:lstStyle/>
                    <a:p>
                      <a:r>
                        <a:rPr sz="1600" b="0" i="0">
                          <a:solidFill>
                            <a:srgbClr val="404040"/>
                          </a:solidFill>
                        </a:rPr>
                        <a:t>Other LiDARs, sunlight</a:t>
                      </a:r>
                    </a:p>
                  </a:txBody>
                  <a:tcPr marL="73152" marR="73152" marT="36576" marB="36576" anchor="ctr">
                    <a:solidFill>
                      <a:srgbClr val="F2F2F2"/>
                    </a:solidFill>
                  </a:tcPr>
                </a:tc>
                <a:tc>
                  <a:txBody>
                    <a:bodyPr/>
                    <a:lstStyle/>
                    <a:p>
                      <a:r>
                        <a:rPr sz="1600" b="0" i="0">
                          <a:solidFill>
                            <a:srgbClr val="404040"/>
                          </a:solidFill>
                        </a:rPr>
                        <a:t>Noise points, phantom objects</a:t>
                      </a:r>
                    </a:p>
                  </a:txBody>
                  <a:tcPr marL="73152" marR="73152" marT="36576" marB="36576" anchor="ctr">
                    <a:solidFill>
                      <a:srgbClr val="F2F2F2"/>
                    </a:solidFill>
                  </a:tcPr>
                </a:tc>
                <a:tc>
                  <a:txBody>
                    <a:bodyPr/>
                    <a:lstStyle/>
                    <a:p>
                      <a:r>
                        <a:rPr sz="1600" b="0" i="0">
                          <a:solidFill>
                            <a:srgbClr val="404040"/>
                          </a:solidFill>
                        </a:rPr>
                        <a:t>Pulse coding, timing jitter, FMCW</a:t>
                      </a:r>
                    </a:p>
                  </a:txBody>
                  <a:tcPr marL="73152" marR="73152" marT="36576" marB="36576" anchor="ctr">
                    <a:solidFill>
                      <a:srgbClr val="F2F2F2"/>
                    </a:solidFill>
                  </a:tcPr>
                </a:tc>
                <a:extLst>
                  <a:ext uri="{0D108BD9-81ED-4DB2-BD59-A6C34878D82A}">
                    <a16:rowId xmlns:a16="http://schemas.microsoft.com/office/drawing/2014/main" val="10004"/>
                  </a:ext>
                </a:extLst>
              </a:tr>
              <a:tr h="804672">
                <a:tc>
                  <a:txBody>
                    <a:bodyPr/>
                    <a:lstStyle/>
                    <a:p>
                      <a:r>
                        <a:rPr sz="1600" b="1" i="0">
                          <a:solidFill>
                            <a:srgbClr val="404040"/>
                          </a:solidFill>
                        </a:rPr>
                        <a:t>Retroreflector blooming</a:t>
                      </a:r>
                    </a:p>
                  </a:txBody>
                  <a:tcPr marL="73152" marR="73152" marT="36576" marB="36576" anchor="ctr">
                    <a:solidFill>
                      <a:srgbClr val="FFFFFF"/>
                    </a:solidFill>
                  </a:tcPr>
                </a:tc>
                <a:tc>
                  <a:txBody>
                    <a:bodyPr/>
                    <a:lstStyle/>
                    <a:p>
                      <a:r>
                        <a:rPr sz="1600" b="0" i="0">
                          <a:solidFill>
                            <a:srgbClr val="404040"/>
                          </a:solidFill>
                        </a:rPr>
                        <a:t>Strong echo saturates receiver</a:t>
                      </a:r>
                    </a:p>
                  </a:txBody>
                  <a:tcPr marL="73152" marR="73152" marT="36576" marB="36576" anchor="ctr">
                    <a:solidFill>
                      <a:srgbClr val="FFFFFF"/>
                    </a:solidFill>
                  </a:tcPr>
                </a:tc>
                <a:tc>
                  <a:txBody>
                    <a:bodyPr/>
                    <a:lstStyle/>
                    <a:p>
                      <a:r>
                        <a:rPr sz="1600" b="0" i="0">
                          <a:solidFill>
                            <a:srgbClr val="404040"/>
                          </a:solidFill>
                        </a:rPr>
                        <a:t>Halo around signs and plates</a:t>
                      </a:r>
                    </a:p>
                  </a:txBody>
                  <a:tcPr marL="73152" marR="73152" marT="36576" marB="36576" anchor="ctr">
                    <a:solidFill>
                      <a:srgbClr val="FFFFFF"/>
                    </a:solidFill>
                  </a:tcPr>
                </a:tc>
                <a:tc>
                  <a:txBody>
                    <a:bodyPr/>
                    <a:lstStyle/>
                    <a:p>
                      <a:r>
                        <a:rPr sz="1600" b="0" i="0">
                          <a:solidFill>
                            <a:srgbClr val="404040"/>
                          </a:solidFill>
                        </a:rPr>
                        <a:t>Dynamic range, saturation handling</a:t>
                      </a:r>
                    </a:p>
                  </a:txBody>
                  <a:tcPr marL="73152" marR="73152" marT="36576" marB="36576" anchor="ctr">
                    <a:solidFill>
                      <a:srgbClr val="FFFFFF"/>
                    </a:solidFill>
                  </a:tcPr>
                </a:tc>
                <a:extLst>
                  <a:ext uri="{0D108BD9-81ED-4DB2-BD59-A6C34878D82A}">
                    <a16:rowId xmlns:a16="http://schemas.microsoft.com/office/drawing/2014/main" val="10005"/>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Compiled from Waymo ISSW 2024 and standard LiDAR references.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LiDAR Generates Big Data</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15</a:t>
            </a:fld>
            <a:endParaRPr lang="en-US"/>
          </a:p>
        </p:txBody>
      </p:sp>
      <p:sp>
        <p:nvSpPr>
          <p:cNvPr id="6" name="TextBox 5"/>
          <p:cNvSpPr txBox="1"/>
          <p:nvPr/>
        </p:nvSpPr>
        <p:spPr>
          <a:xfrm>
            <a:off x="640080" y="1554480"/>
            <a:ext cx="3474720" cy="822960"/>
          </a:xfrm>
          <a:prstGeom prst="rect">
            <a:avLst/>
          </a:prstGeom>
          <a:noFill/>
        </p:spPr>
        <p:txBody>
          <a:bodyPr wrap="square" lIns="45720" tIns="27432" rIns="45720" bIns="27432" anchor="ctr">
            <a:spAutoFit/>
          </a:bodyPr>
          <a:lstStyle/>
          <a:p>
            <a:pPr algn="ctr"/>
            <a:r>
              <a:rPr sz="5400" b="1" i="0">
                <a:solidFill>
                  <a:srgbClr val="121981"/>
                </a:solidFill>
              </a:rPr>
              <a:t>2.3 M</a:t>
            </a:r>
          </a:p>
        </p:txBody>
      </p:sp>
      <p:sp>
        <p:nvSpPr>
          <p:cNvPr id="7" name="TextBox 6"/>
          <p:cNvSpPr txBox="1"/>
          <p:nvPr/>
        </p:nvSpPr>
        <p:spPr>
          <a:xfrm>
            <a:off x="640080" y="2395728"/>
            <a:ext cx="3474720" cy="640080"/>
          </a:xfrm>
          <a:prstGeom prst="rect">
            <a:avLst/>
          </a:prstGeom>
          <a:noFill/>
        </p:spPr>
        <p:txBody>
          <a:bodyPr wrap="square" lIns="45720" tIns="27432" rIns="45720" bIns="27432">
            <a:spAutoFit/>
          </a:bodyPr>
          <a:lstStyle/>
          <a:p>
            <a:pPr algn="ctr"/>
            <a:r>
              <a:rPr sz="1700" b="0" i="0">
                <a:solidFill>
                  <a:srgbClr val="404040"/>
                </a:solidFill>
              </a:rPr>
              <a:t>points per second</a:t>
            </a:r>
          </a:p>
          <a:p>
            <a:pPr algn="ctr"/>
            <a:r>
              <a:rPr sz="1700" b="0" i="0">
                <a:solidFill>
                  <a:srgbClr val="404040"/>
                </a:solidFill>
              </a:rPr>
              <a:t>(128 ch × 1,800 az × 10 Hz)</a:t>
            </a:r>
          </a:p>
        </p:txBody>
      </p:sp>
      <p:sp>
        <p:nvSpPr>
          <p:cNvPr id="8" name="TextBox 7"/>
          <p:cNvSpPr txBox="1"/>
          <p:nvPr/>
        </p:nvSpPr>
        <p:spPr>
          <a:xfrm>
            <a:off x="4343400" y="1554480"/>
            <a:ext cx="3474720" cy="822960"/>
          </a:xfrm>
          <a:prstGeom prst="rect">
            <a:avLst/>
          </a:prstGeom>
          <a:noFill/>
        </p:spPr>
        <p:txBody>
          <a:bodyPr wrap="square" lIns="45720" tIns="27432" rIns="45720" bIns="27432" anchor="ctr">
            <a:spAutoFit/>
          </a:bodyPr>
          <a:lstStyle/>
          <a:p>
            <a:pPr algn="ctr"/>
            <a:r>
              <a:rPr sz="5400" b="1" i="0">
                <a:solidFill>
                  <a:srgbClr val="D40805"/>
                </a:solidFill>
              </a:rPr>
              <a:t>37 MB/s</a:t>
            </a:r>
          </a:p>
        </p:txBody>
      </p:sp>
      <p:sp>
        <p:nvSpPr>
          <p:cNvPr id="9" name="TextBox 8"/>
          <p:cNvSpPr txBox="1"/>
          <p:nvPr/>
        </p:nvSpPr>
        <p:spPr>
          <a:xfrm>
            <a:off x="4343400" y="2395728"/>
            <a:ext cx="3474720" cy="640080"/>
          </a:xfrm>
          <a:prstGeom prst="rect">
            <a:avLst/>
          </a:prstGeom>
          <a:noFill/>
        </p:spPr>
        <p:txBody>
          <a:bodyPr wrap="square" lIns="45720" tIns="27432" rIns="45720" bIns="27432">
            <a:spAutoFit/>
          </a:bodyPr>
          <a:lstStyle/>
          <a:p>
            <a:pPr algn="ctr"/>
            <a:r>
              <a:rPr sz="1700" b="0" i="0">
                <a:solidFill>
                  <a:srgbClr val="404040"/>
                </a:solidFill>
              </a:rPr>
              <a:t>at 16 bytes per point</a:t>
            </a:r>
          </a:p>
          <a:p>
            <a:pPr algn="ctr"/>
            <a:r>
              <a:rPr sz="1700" b="0" i="0">
                <a:solidFill>
                  <a:srgbClr val="404040"/>
                </a:solidFill>
              </a:rPr>
              <a:t>(x, y, z, intensity as float32)</a:t>
            </a:r>
          </a:p>
        </p:txBody>
      </p:sp>
      <p:sp>
        <p:nvSpPr>
          <p:cNvPr id="10" name="TextBox 9"/>
          <p:cNvSpPr txBox="1"/>
          <p:nvPr/>
        </p:nvSpPr>
        <p:spPr>
          <a:xfrm>
            <a:off x="8046720" y="1554480"/>
            <a:ext cx="3474720" cy="822960"/>
          </a:xfrm>
          <a:prstGeom prst="rect">
            <a:avLst/>
          </a:prstGeom>
          <a:noFill/>
        </p:spPr>
        <p:txBody>
          <a:bodyPr wrap="square" lIns="45720" tIns="27432" rIns="45720" bIns="27432" anchor="ctr">
            <a:spAutoFit/>
          </a:bodyPr>
          <a:lstStyle/>
          <a:p>
            <a:pPr algn="ctr"/>
            <a:r>
              <a:rPr sz="5400" b="1" i="0">
                <a:solidFill>
                  <a:srgbClr val="13807F"/>
                </a:solidFill>
              </a:rPr>
              <a:t>133 GB/h</a:t>
            </a:r>
          </a:p>
        </p:txBody>
      </p:sp>
      <p:sp>
        <p:nvSpPr>
          <p:cNvPr id="11" name="TextBox 10"/>
          <p:cNvSpPr txBox="1"/>
          <p:nvPr/>
        </p:nvSpPr>
        <p:spPr>
          <a:xfrm>
            <a:off x="8046720" y="2395728"/>
            <a:ext cx="3474720" cy="640080"/>
          </a:xfrm>
          <a:prstGeom prst="rect">
            <a:avLst/>
          </a:prstGeom>
          <a:noFill/>
        </p:spPr>
        <p:txBody>
          <a:bodyPr wrap="square" lIns="45720" tIns="27432" rIns="45720" bIns="27432">
            <a:spAutoFit/>
          </a:bodyPr>
          <a:lstStyle/>
          <a:p>
            <a:pPr algn="ctr"/>
            <a:r>
              <a:rPr sz="1700" b="0" i="0">
                <a:solidFill>
                  <a:srgbClr val="404040"/>
                </a:solidFill>
              </a:rPr>
              <a:t>from a single sensor,</a:t>
            </a:r>
          </a:p>
          <a:p>
            <a:pPr algn="ctr"/>
            <a:r>
              <a:rPr sz="1700" b="0" i="0">
                <a:solidFill>
                  <a:srgbClr val="404040"/>
                </a:solidFill>
              </a:rPr>
              <a:t>before compression</a:t>
            </a:r>
          </a:p>
        </p:txBody>
      </p:sp>
      <p:sp>
        <p:nvSpPr>
          <p:cNvPr id="12" name="TextBox 11"/>
          <p:cNvSpPr txBox="1"/>
          <p:nvPr/>
        </p:nvSpPr>
        <p:spPr>
          <a:xfrm>
            <a:off x="621792" y="3931920"/>
            <a:ext cx="10972800" cy="2377440"/>
          </a:xfrm>
          <a:prstGeom prst="rect">
            <a:avLst/>
          </a:prstGeom>
          <a:noFill/>
        </p:spPr>
        <p:txBody>
          <a:bodyPr wrap="square" lIns="45720" tIns="27432" rIns="45720" bIns="27432">
            <a:spAutoFit/>
          </a:bodyPr>
          <a:lstStyle/>
          <a:p>
            <a:pPr>
              <a:spcAft>
                <a:spcPts val="800"/>
              </a:spcAft>
            </a:pPr>
            <a:r>
              <a:rPr sz="2300" b="0" i="0">
                <a:solidFill>
                  <a:srgbClr val="404040"/>
                </a:solidFill>
              </a:rPr>
              <a:t>•  Several LiDARs per vehicle multiply the rate (Waymo Open Dataset records 5 LiDARs)</a:t>
            </a:r>
          </a:p>
          <a:p>
            <a:pPr>
              <a:spcAft>
                <a:spcPts val="800"/>
              </a:spcAft>
            </a:pPr>
            <a:r>
              <a:rPr sz="2300" b="0" i="0">
                <a:solidFill>
                  <a:srgbClr val="404040"/>
                </a:solidFill>
              </a:rPr>
              <a:t>•  Perception must run at the sweep rate (≥ 10 Hz): ≈ 100 ms budget end-to-end</a:t>
            </a:r>
          </a:p>
          <a:p>
            <a:pPr>
              <a:spcAft>
                <a:spcPts val="800"/>
              </a:spcAft>
            </a:pPr>
            <a:r>
              <a:rPr sz="2300" b="0" i="0">
                <a:solidFill>
                  <a:srgbClr val="404040"/>
                </a:solidFill>
              </a:rPr>
              <a:t>•  Hence the interest in compact representations (range image, pillars) and sparse operators</a:t>
            </a:r>
          </a:p>
          <a:p>
            <a:pPr>
              <a:spcAft>
                <a:spcPts val="800"/>
              </a:spcAft>
            </a:pPr>
            <a:r>
              <a:rPr sz="2300" b="0" i="0">
                <a:solidFill>
                  <a:srgbClr val="404040"/>
                </a:solidFill>
              </a:rPr>
              <a:t>•  Logging, upload, and labeling costs scale with data volume, not just compute</a:t>
            </a:r>
          </a:p>
        </p:txBody>
      </p:sp>
      <p:sp>
        <p:nvSpPr>
          <p:cNvPr id="13"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Computed from stated sensor parameters (illustrative). Waymo Open Dataset: Sun et al., CVPR 2020.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sz="4000">
                <a:solidFill>
                  <a:srgbClr val="FF0000"/>
                </a:solidFill>
              </a:rPr>
              <a:t>Part 2: Point Cloud Data</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16</a:t>
            </a:fld>
            <a:endParaRPr lang="en-US"/>
          </a:p>
        </p:txBody>
      </p:sp>
      <p:pic>
        <p:nvPicPr>
          <p:cNvPr id="6" name="Picture 5" descr="sec1.png"/>
          <p:cNvPicPr>
            <a:picLocks noChangeAspect="1"/>
          </p:cNvPicPr>
          <p:nvPr/>
        </p:nvPicPr>
        <p:blipFill>
          <a:blip r:embed="rId3"/>
          <a:stretch>
            <a:fillRect/>
          </a:stretch>
        </p:blipFill>
        <p:spPr>
          <a:xfrm>
            <a:off x="2519751" y="1325880"/>
            <a:ext cx="7122016" cy="4480560"/>
          </a:xfrm>
          <a:prstGeom prst="rect">
            <a:avLst/>
          </a:prstGeom>
        </p:spPr>
      </p:pic>
      <p:sp>
        <p:nvSpPr>
          <p:cNvPr id="7" name="TextBox 6"/>
          <p:cNvSpPr txBox="1"/>
          <p:nvPr/>
        </p:nvSpPr>
        <p:spPr>
          <a:xfrm>
            <a:off x="621792" y="5806440"/>
            <a:ext cx="10972800" cy="457200"/>
          </a:xfrm>
          <a:prstGeom prst="rect">
            <a:avLst/>
          </a:prstGeom>
          <a:noFill/>
        </p:spPr>
        <p:txBody>
          <a:bodyPr wrap="square" lIns="45720" tIns="27432" rIns="45720" bIns="27432">
            <a:spAutoFit/>
          </a:bodyPr>
          <a:lstStyle/>
          <a:p>
            <a:pPr algn="ctr"/>
            <a:r>
              <a:rPr sz="1800" b="0" i="0">
                <a:solidFill>
                  <a:srgbClr val="7F7F7F"/>
                </a:solidFill>
              </a:rPr>
              <a:t>Properties  |  coordinate frames  |  motion distortion  |  representations  |  voxel sparsity  |  datasets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What Is a Point Cloud?</a:t>
            </a:r>
          </a:p>
        </p:txBody>
      </p:sp>
      <p:sp>
        <p:nvSpPr>
          <p:cNvPr id="3" name="Content Placeholder 2"/>
          <p:cNvSpPr>
            <a:spLocks noGrp="1"/>
          </p:cNvSpPr>
          <p:nvPr>
            <p:ph idx="1"/>
          </p:nvPr>
        </p:nvSpPr>
        <p:spPr>
          <a:xfrm>
            <a:off x="621792" y="4105656"/>
            <a:ext cx="10972800" cy="2295144"/>
          </a:xfrm>
        </p:spPr>
        <p:txBody>
          <a:bodyPr wrap="square">
            <a:noAutofit/>
          </a:bodyPr>
          <a:lstStyle/>
          <a:p>
            <a:pPr>
              <a:spcBef>
                <a:spcPts val="500"/>
              </a:spcBef>
            </a:pPr>
            <a:r>
              <a:rPr sz="2100" b="0" i="0"/>
              <a:t>An </a:t>
            </a:r>
            <a:r>
              <a:rPr sz="2100" b="1" i="0"/>
              <a:t>unordered set</a:t>
            </a:r>
            <a:r>
              <a:rPr sz="2100" b="0" i="0"/>
              <a:t> of points {(x, y, z, intensity, t)}: no grid, no neighbor information</a:t>
            </a:r>
          </a:p>
          <a:p>
            <a:pPr>
              <a:spcBef>
                <a:spcPts val="500"/>
              </a:spcBef>
            </a:pPr>
            <a:r>
              <a:rPr sz="2100" b="1" i="0"/>
              <a:t>Density falls with range</a:t>
            </a:r>
            <a:r>
              <a:rPr sz="2100" b="0" i="0"/>
              <a:t>: ≈ 4,100 points on a car at 7 m, only ≈ 740 on an oncoming car at 24 m</a:t>
            </a:r>
          </a:p>
          <a:p>
            <a:pPr>
              <a:spcBef>
                <a:spcPts val="500"/>
              </a:spcBef>
            </a:pPr>
            <a:r>
              <a:rPr sz="2100" b="1" i="0"/>
              <a:t>Occlusion</a:t>
            </a:r>
            <a:r>
              <a:rPr sz="2100" b="0" i="0"/>
              <a:t>: only surfaces facing the sensor are sampled (the typical 'L-shape' of a car)</a:t>
            </a:r>
          </a:p>
          <a:p>
            <a:pPr>
              <a:spcBef>
                <a:spcPts val="500"/>
              </a:spcBef>
            </a:pPr>
            <a:r>
              <a:rPr sz="2100" b="0" i="0"/>
              <a:t>This synthetic 128-channel sweep has 188,493 returns; real sensors give 10⁵–10⁶ per sweep</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17</a:t>
            </a:fld>
            <a:endParaRPr lang="en-US"/>
          </a:p>
        </p:txBody>
      </p:sp>
      <p:pic>
        <p:nvPicPr>
          <p:cNvPr id="7" name="Picture 6" descr="pointcloud.png"/>
          <p:cNvPicPr>
            <a:picLocks noChangeAspect="1"/>
          </p:cNvPicPr>
          <p:nvPr/>
        </p:nvPicPr>
        <p:blipFill>
          <a:blip r:embed="rId3"/>
          <a:stretch>
            <a:fillRect/>
          </a:stretch>
        </p:blipFill>
        <p:spPr>
          <a:xfrm>
            <a:off x="1635738" y="1298448"/>
            <a:ext cx="8944907" cy="269748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synthetic scene (ray casting, 128 channels × 1,800 azimuth steps).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Coordinate Frames and Calibration</a:t>
            </a:r>
          </a:p>
        </p:txBody>
      </p:sp>
      <p:sp>
        <p:nvSpPr>
          <p:cNvPr id="3" name="Content Placeholder 2"/>
          <p:cNvSpPr>
            <a:spLocks noGrp="1"/>
          </p:cNvSpPr>
          <p:nvPr>
            <p:ph idx="1"/>
          </p:nvPr>
        </p:nvSpPr>
        <p:spPr>
          <a:xfrm>
            <a:off x="6492240" y="1325880"/>
            <a:ext cx="5212080" cy="5029200"/>
          </a:xfrm>
        </p:spPr>
        <p:txBody>
          <a:bodyPr wrap="square">
            <a:noAutofit/>
          </a:bodyPr>
          <a:lstStyle/>
          <a:p>
            <a:pPr>
              <a:spcBef>
                <a:spcPts val="600"/>
              </a:spcBef>
            </a:pPr>
            <a:r>
              <a:rPr sz="2000" b="0" i="0"/>
              <a:t>Points are measured in the </a:t>
            </a:r>
            <a:r>
              <a:rPr sz="2000" b="1" i="0"/>
              <a:t>LiDAR frame {L}</a:t>
            </a:r>
            <a:r>
              <a:rPr sz="2000" b="0" i="0"/>
              <a:t>; planning needs the vehicle {V} or world {W} frame</a:t>
            </a:r>
          </a:p>
          <a:p>
            <a:pPr>
              <a:spcBef>
                <a:spcPts val="600"/>
              </a:spcBef>
            </a:pPr>
            <a:r>
              <a:rPr sz="2000" b="1" i="0"/>
              <a:t>p_V = R · p_L + t</a:t>
            </a:r>
            <a:r>
              <a:rPr sz="2000" b="0" i="0"/>
              <a:t>  (extrinsic calibration, fixed)</a:t>
            </a:r>
          </a:p>
          <a:p>
            <a:pPr>
              <a:spcBef>
                <a:spcPts val="600"/>
              </a:spcBef>
            </a:pPr>
            <a:r>
              <a:rPr sz="2000" b="1" i="0"/>
              <a:t>p_W = ᵂT_V · ᵛT_L · p_L</a:t>
            </a:r>
            <a:r>
              <a:rPr sz="2000" b="0" i="0"/>
              <a:t>  (localization from GNSS / IMU / SLAM)</a:t>
            </a:r>
          </a:p>
          <a:p>
            <a:pPr>
              <a:spcBef>
                <a:spcPts val="600"/>
              </a:spcBef>
            </a:pPr>
            <a:r>
              <a:rPr sz="2000" b="0" i="0"/>
              <a:t>Camera fusion: </a:t>
            </a:r>
            <a:r>
              <a:rPr sz="2000" b="1" i="0"/>
              <a:t>λ [u v 1]ᵀ = K (R_c p_L + t_c)</a:t>
            </a:r>
          </a:p>
          <a:p>
            <a:pPr>
              <a:spcBef>
                <a:spcPts val="600"/>
              </a:spcBef>
            </a:pPr>
            <a:r>
              <a:rPr sz="2000" b="0" i="0"/>
              <a:t>A 0.5° rotation error shifts a point by ≈ 0.9 m at 100 m</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18</a:t>
            </a:fld>
            <a:endParaRPr lang="en-US"/>
          </a:p>
        </p:txBody>
      </p:sp>
      <p:pic>
        <p:nvPicPr>
          <p:cNvPr id="7" name="Picture 6" descr="frames.png"/>
          <p:cNvPicPr>
            <a:picLocks noChangeAspect="1"/>
          </p:cNvPicPr>
          <p:nvPr/>
        </p:nvPicPr>
        <p:blipFill>
          <a:blip r:embed="rId3"/>
          <a:stretch>
            <a:fillRect/>
          </a:stretch>
        </p:blipFill>
        <p:spPr>
          <a:xfrm>
            <a:off x="474371" y="1417320"/>
            <a:ext cx="5817816" cy="402336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Motion Distortion and Deskewing</a:t>
            </a:r>
          </a:p>
        </p:txBody>
      </p:sp>
      <p:sp>
        <p:nvSpPr>
          <p:cNvPr id="3" name="Content Placeholder 2"/>
          <p:cNvSpPr>
            <a:spLocks noGrp="1"/>
          </p:cNvSpPr>
          <p:nvPr>
            <p:ph idx="1"/>
          </p:nvPr>
        </p:nvSpPr>
        <p:spPr>
          <a:xfrm>
            <a:off x="7680960" y="1325880"/>
            <a:ext cx="4069080" cy="5029200"/>
          </a:xfrm>
        </p:spPr>
        <p:txBody>
          <a:bodyPr wrap="square">
            <a:noAutofit/>
          </a:bodyPr>
          <a:lstStyle/>
          <a:p>
            <a:pPr>
              <a:spcBef>
                <a:spcPts val="600"/>
              </a:spcBef>
            </a:pPr>
            <a:r>
              <a:rPr sz="2000" b="0" i="0"/>
              <a:t>A spinning LiDAR needs ≈ </a:t>
            </a:r>
            <a:r>
              <a:rPr sz="2000" b="1" i="0"/>
              <a:t>100 ms</a:t>
            </a:r>
            <a:r>
              <a:rPr sz="2000" b="0" i="0"/>
              <a:t> per 360° sweep (10 Hz)</a:t>
            </a:r>
          </a:p>
          <a:p>
            <a:pPr>
              <a:spcBef>
                <a:spcPts val="600"/>
              </a:spcBef>
            </a:pPr>
            <a:r>
              <a:rPr sz="2000" b="0" i="0"/>
              <a:t>At 20 m/s the car moves </a:t>
            </a:r>
            <a:r>
              <a:rPr sz="2000" b="1" i="0"/>
              <a:t>2 m</a:t>
            </a:r>
            <a:r>
              <a:rPr sz="2000" b="0" i="0"/>
              <a:t> during one sweep</a:t>
            </a:r>
          </a:p>
          <a:p>
            <a:pPr>
              <a:spcBef>
                <a:spcPts val="600"/>
              </a:spcBef>
            </a:pPr>
            <a:r>
              <a:rPr sz="2000" b="0" i="0"/>
              <a:t>Each point carries its own timestamp; first and last points see different poses</a:t>
            </a:r>
          </a:p>
          <a:p>
            <a:pPr>
              <a:spcBef>
                <a:spcPts val="600"/>
              </a:spcBef>
            </a:pPr>
            <a:r>
              <a:rPr sz="2000" b="1" i="0"/>
              <a:t>Deskew</a:t>
            </a:r>
            <a:r>
              <a:rPr sz="2000" b="0" i="0"/>
              <a:t>: transform every point with the pose at its timestamp (IMU / odometry interpolation)</a:t>
            </a:r>
          </a:p>
          <a:p>
            <a:pPr>
              <a:spcBef>
                <a:spcPts val="600"/>
              </a:spcBef>
            </a:pPr>
            <a:r>
              <a:rPr sz="2000" b="0" i="0"/>
              <a:t>Ignoring it blurs walls and creates a seam at the start/end azimuth</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19</a:t>
            </a:fld>
            <a:endParaRPr lang="en-US"/>
          </a:p>
        </p:txBody>
      </p:sp>
      <p:pic>
        <p:nvPicPr>
          <p:cNvPr id="7" name="Picture 6" descr="deskew.png"/>
          <p:cNvPicPr>
            <a:picLocks noChangeAspect="1"/>
          </p:cNvPicPr>
          <p:nvPr/>
        </p:nvPicPr>
        <p:blipFill>
          <a:blip r:embed="rId3"/>
          <a:stretch>
            <a:fillRect/>
          </a:stretch>
        </p:blipFill>
        <p:spPr>
          <a:xfrm>
            <a:off x="457199" y="1613281"/>
            <a:ext cx="7040880" cy="2991356"/>
          </a:xfrm>
          <a:prstGeom prst="rect">
            <a:avLst/>
          </a:prstGeom>
        </p:spPr>
      </p:pic>
      <p:sp>
        <p:nvSpPr>
          <p:cNvPr id="8" name="TextBox 7"/>
          <p:cNvSpPr txBox="1"/>
          <p:nvPr/>
        </p:nvSpPr>
        <p:spPr>
          <a:xfrm>
            <a:off x="621792" y="4892040"/>
            <a:ext cx="6766560" cy="1280160"/>
          </a:xfrm>
          <a:prstGeom prst="rect">
            <a:avLst/>
          </a:prstGeom>
          <a:noFill/>
        </p:spPr>
        <p:txBody>
          <a:bodyPr wrap="square" lIns="45720" tIns="27432" rIns="45720" bIns="27432">
            <a:spAutoFit/>
          </a:bodyPr>
          <a:lstStyle/>
          <a:p>
            <a:r>
              <a:rPr sz="1500" b="0" i="1">
                <a:solidFill>
                  <a:srgbClr val="7F7F7F"/>
                </a:solidFill>
              </a:rPr>
              <a:t>Synthetic example: square room, ego speed 20 m/s along +x, sweep starts at azimuth 0°. The 2 m step appears where the sweep begins and ends.</a:t>
            </a:r>
          </a:p>
        </p:txBody>
      </p:sp>
      <p:sp>
        <p:nvSpPr>
          <p:cNvPr id="9"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(simulation).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Four Ways to Represent a Sweep</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20</a:t>
            </a:fld>
            <a:endParaRPr lang="en-US"/>
          </a:p>
        </p:txBody>
      </p:sp>
      <p:pic>
        <p:nvPicPr>
          <p:cNvPr id="6" name="Picture 5" descr="representations.png"/>
          <p:cNvPicPr>
            <a:picLocks noChangeAspect="1"/>
          </p:cNvPicPr>
          <p:nvPr/>
        </p:nvPicPr>
        <p:blipFill>
          <a:blip r:embed="rId3"/>
          <a:stretch>
            <a:fillRect/>
          </a:stretch>
        </p:blipFill>
        <p:spPr>
          <a:xfrm>
            <a:off x="738852" y="1298448"/>
            <a:ext cx="10738678" cy="2743200"/>
          </a:xfrm>
          <a:prstGeom prst="rect">
            <a:avLst/>
          </a:prstGeom>
        </p:spPr>
      </p:pic>
      <p:graphicFrame>
        <p:nvGraphicFramePr>
          <p:cNvPr id="7" name="Table 6"/>
          <p:cNvGraphicFramePr>
            <a:graphicFrameLocks noGrp="1"/>
          </p:cNvGraphicFramePr>
          <p:nvPr/>
        </p:nvGraphicFramePr>
        <p:xfrm>
          <a:off x="621792" y="4206240"/>
          <a:ext cx="10972799" cy="1901952"/>
        </p:xfrm>
        <a:graphic>
          <a:graphicData uri="http://schemas.openxmlformats.org/drawingml/2006/table">
            <a:tbl>
              <a:tblPr firstRow="1" bandRow="1">
                <a:tableStyleId>{5C22544A-7EE6-4342-B048-85BDC9FD1C3A}</a:tableStyleId>
              </a:tblPr>
              <a:tblGrid>
                <a:gridCol w="118872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gridCol w="2560319">
                  <a:extLst>
                    <a:ext uri="{9D8B030D-6E8A-4147-A177-3AD203B41FA5}">
                      <a16:colId xmlns:a16="http://schemas.microsoft.com/office/drawing/2014/main" val="20004"/>
                    </a:ext>
                  </a:extLst>
                </a:gridCol>
              </a:tblGrid>
              <a:tr h="475488">
                <a:tc>
                  <a:txBody>
                    <a:bodyPr/>
                    <a:lstStyle/>
                    <a:p>
                      <a:endParaRPr/>
                    </a:p>
                  </a:txBody>
                  <a:tcPr marL="73152" marR="73152" marT="36576" marB="36576" anchor="ctr">
                    <a:solidFill>
                      <a:srgbClr val="121981"/>
                    </a:solidFill>
                  </a:tcPr>
                </a:tc>
                <a:tc>
                  <a:txBody>
                    <a:bodyPr/>
                    <a:lstStyle/>
                    <a:p>
                      <a:r>
                        <a:rPr sz="1500" b="1" i="0">
                          <a:solidFill>
                            <a:srgbClr val="FFFFFF"/>
                          </a:solidFill>
                        </a:rPr>
                        <a:t>Points</a:t>
                      </a:r>
                    </a:p>
                  </a:txBody>
                  <a:tcPr marL="73152" marR="73152" marT="36576" marB="36576" anchor="ctr">
                    <a:solidFill>
                      <a:srgbClr val="121981"/>
                    </a:solidFill>
                  </a:tcPr>
                </a:tc>
                <a:tc>
                  <a:txBody>
                    <a:bodyPr/>
                    <a:lstStyle/>
                    <a:p>
                      <a:r>
                        <a:rPr sz="1500" b="1" i="0">
                          <a:solidFill>
                            <a:srgbClr val="FFFFFF"/>
                          </a:solidFill>
                        </a:rPr>
                        <a:t>Range image</a:t>
                      </a:r>
                    </a:p>
                  </a:txBody>
                  <a:tcPr marL="73152" marR="73152" marT="36576" marB="36576" anchor="ctr">
                    <a:solidFill>
                      <a:srgbClr val="121981"/>
                    </a:solidFill>
                  </a:tcPr>
                </a:tc>
                <a:tc>
                  <a:txBody>
                    <a:bodyPr/>
                    <a:lstStyle/>
                    <a:p>
                      <a:r>
                        <a:rPr sz="1500" b="1" i="0">
                          <a:solidFill>
                            <a:srgbClr val="FFFFFF"/>
                          </a:solidFill>
                        </a:rPr>
                        <a:t>Voxels</a:t>
                      </a:r>
                    </a:p>
                  </a:txBody>
                  <a:tcPr marL="73152" marR="73152" marT="36576" marB="36576" anchor="ctr">
                    <a:solidFill>
                      <a:srgbClr val="121981"/>
                    </a:solidFill>
                  </a:tcPr>
                </a:tc>
                <a:tc>
                  <a:txBody>
                    <a:bodyPr/>
                    <a:lstStyle/>
                    <a:p>
                      <a:r>
                        <a:rPr sz="1500" b="1" i="0">
                          <a:solidFill>
                            <a:srgbClr val="FFFFFF"/>
                          </a:solidFill>
                        </a:rPr>
                        <a:t>Pillars / BEV</a:t>
                      </a:r>
                    </a:p>
                  </a:txBody>
                  <a:tcPr marL="73152" marR="73152" marT="36576" marB="36576" anchor="ctr">
                    <a:solidFill>
                      <a:srgbClr val="121981"/>
                    </a:solidFill>
                  </a:tcPr>
                </a:tc>
                <a:extLst>
                  <a:ext uri="{0D108BD9-81ED-4DB2-BD59-A6C34878D82A}">
                    <a16:rowId xmlns:a16="http://schemas.microsoft.com/office/drawing/2014/main" val="10000"/>
                  </a:ext>
                </a:extLst>
              </a:tr>
              <a:tr h="475488">
                <a:tc>
                  <a:txBody>
                    <a:bodyPr/>
                    <a:lstStyle/>
                    <a:p>
                      <a:r>
                        <a:rPr sz="1500" b="1" i="0">
                          <a:solidFill>
                            <a:srgbClr val="404040"/>
                          </a:solidFill>
                        </a:rPr>
                        <a:t>Structure</a:t>
                      </a:r>
                    </a:p>
                  </a:txBody>
                  <a:tcPr marL="73152" marR="73152" marT="36576" marB="36576" anchor="ctr">
                    <a:solidFill>
                      <a:srgbClr val="FFFFFF"/>
                    </a:solidFill>
                  </a:tcPr>
                </a:tc>
                <a:tc>
                  <a:txBody>
                    <a:bodyPr/>
                    <a:lstStyle/>
                    <a:p>
                      <a:r>
                        <a:rPr sz="1500" b="0" i="0">
                          <a:solidFill>
                            <a:srgbClr val="404040"/>
                          </a:solidFill>
                        </a:rPr>
                        <a:t>irregular set (N × 4)</a:t>
                      </a:r>
                    </a:p>
                  </a:txBody>
                  <a:tcPr marL="73152" marR="73152" marT="36576" marB="36576" anchor="ctr">
                    <a:solidFill>
                      <a:srgbClr val="FFFFFF"/>
                    </a:solidFill>
                  </a:tcPr>
                </a:tc>
                <a:tc>
                  <a:txBody>
                    <a:bodyPr/>
                    <a:lstStyle/>
                    <a:p>
                      <a:r>
                        <a:rPr sz="1500" b="0" i="0">
                          <a:solidFill>
                            <a:srgbClr val="404040"/>
                          </a:solidFill>
                        </a:rPr>
                        <a:t>2D grid in (θ, φ)</a:t>
                      </a:r>
                    </a:p>
                  </a:txBody>
                  <a:tcPr marL="73152" marR="73152" marT="36576" marB="36576" anchor="ctr">
                    <a:solidFill>
                      <a:srgbClr val="FFFFFF"/>
                    </a:solidFill>
                  </a:tcPr>
                </a:tc>
                <a:tc>
                  <a:txBody>
                    <a:bodyPr/>
                    <a:lstStyle/>
                    <a:p>
                      <a:r>
                        <a:rPr sz="1500" b="0" i="0">
                          <a:solidFill>
                            <a:srgbClr val="404040"/>
                          </a:solidFill>
                        </a:rPr>
                        <a:t>regular 3D grid</a:t>
                      </a:r>
                    </a:p>
                  </a:txBody>
                  <a:tcPr marL="73152" marR="73152" marT="36576" marB="36576" anchor="ctr">
                    <a:solidFill>
                      <a:srgbClr val="FFFFFF"/>
                    </a:solidFill>
                  </a:tcPr>
                </a:tc>
                <a:tc>
                  <a:txBody>
                    <a:bodyPr/>
                    <a:lstStyle/>
                    <a:p>
                      <a:r>
                        <a:rPr sz="1500" b="0" i="0">
                          <a:solidFill>
                            <a:srgbClr val="404040"/>
                          </a:solidFill>
                        </a:rPr>
                        <a:t>2D map from above</a:t>
                      </a:r>
                    </a:p>
                  </a:txBody>
                  <a:tcPr marL="73152" marR="73152" marT="36576" marB="36576" anchor="ctr">
                    <a:solidFill>
                      <a:srgbClr val="FFFFFF"/>
                    </a:solidFill>
                  </a:tcPr>
                </a:tc>
                <a:extLst>
                  <a:ext uri="{0D108BD9-81ED-4DB2-BD59-A6C34878D82A}">
                    <a16:rowId xmlns:a16="http://schemas.microsoft.com/office/drawing/2014/main" val="10001"/>
                  </a:ext>
                </a:extLst>
              </a:tr>
              <a:tr h="475488">
                <a:tc>
                  <a:txBody>
                    <a:bodyPr/>
                    <a:lstStyle/>
                    <a:p>
                      <a:r>
                        <a:rPr sz="1500" b="1" i="0">
                          <a:solidFill>
                            <a:srgbClr val="404040"/>
                          </a:solidFill>
                        </a:rPr>
                        <a:t>Strength</a:t>
                      </a:r>
                    </a:p>
                  </a:txBody>
                  <a:tcPr marL="73152" marR="73152" marT="36576" marB="36576" anchor="ctr">
                    <a:solidFill>
                      <a:srgbClr val="F2F2F2"/>
                    </a:solidFill>
                  </a:tcPr>
                </a:tc>
                <a:tc>
                  <a:txBody>
                    <a:bodyPr/>
                    <a:lstStyle/>
                    <a:p>
                      <a:r>
                        <a:rPr sz="1500" b="0" i="0">
                          <a:solidFill>
                            <a:srgbClr val="404040"/>
                          </a:solidFill>
                        </a:rPr>
                        <a:t>no information loss</a:t>
                      </a:r>
                    </a:p>
                  </a:txBody>
                  <a:tcPr marL="73152" marR="73152" marT="36576" marB="36576" anchor="ctr">
                    <a:solidFill>
                      <a:srgbClr val="F2F2F2"/>
                    </a:solidFill>
                  </a:tcPr>
                </a:tc>
                <a:tc>
                  <a:txBody>
                    <a:bodyPr/>
                    <a:lstStyle/>
                    <a:p>
                      <a:r>
                        <a:rPr sz="1500" b="0" i="0">
                          <a:solidFill>
                            <a:srgbClr val="404040"/>
                          </a:solidFill>
                        </a:rPr>
                        <a:t>dense, fast 2D CNNs</a:t>
                      </a:r>
                    </a:p>
                  </a:txBody>
                  <a:tcPr marL="73152" marR="73152" marT="36576" marB="36576" anchor="ctr">
                    <a:solidFill>
                      <a:srgbClr val="F2F2F2"/>
                    </a:solidFill>
                  </a:tcPr>
                </a:tc>
                <a:tc>
                  <a:txBody>
                    <a:bodyPr/>
                    <a:lstStyle/>
                    <a:p>
                      <a:r>
                        <a:rPr sz="1500" b="0" i="0">
                          <a:solidFill>
                            <a:srgbClr val="404040"/>
                          </a:solidFill>
                        </a:rPr>
                        <a:t>3D locality, convolutions</a:t>
                      </a:r>
                    </a:p>
                  </a:txBody>
                  <a:tcPr marL="73152" marR="73152" marT="36576" marB="36576" anchor="ctr">
                    <a:solidFill>
                      <a:srgbClr val="F2F2F2"/>
                    </a:solidFill>
                  </a:tcPr>
                </a:tc>
                <a:tc>
                  <a:txBody>
                    <a:bodyPr/>
                    <a:lstStyle/>
                    <a:p>
                      <a:r>
                        <a:rPr sz="1500" b="0" i="0">
                          <a:solidFill>
                            <a:srgbClr val="404040"/>
                          </a:solidFill>
                        </a:rPr>
                        <a:t>cheap, scale-consistent</a:t>
                      </a:r>
                    </a:p>
                  </a:txBody>
                  <a:tcPr marL="73152" marR="73152" marT="36576" marB="36576" anchor="ctr">
                    <a:solidFill>
                      <a:srgbClr val="F2F2F2"/>
                    </a:solidFill>
                  </a:tcPr>
                </a:tc>
                <a:extLst>
                  <a:ext uri="{0D108BD9-81ED-4DB2-BD59-A6C34878D82A}">
                    <a16:rowId xmlns:a16="http://schemas.microsoft.com/office/drawing/2014/main" val="10002"/>
                  </a:ext>
                </a:extLst>
              </a:tr>
              <a:tr h="475488">
                <a:tc>
                  <a:txBody>
                    <a:bodyPr/>
                    <a:lstStyle/>
                    <a:p>
                      <a:r>
                        <a:rPr sz="1500" b="1" i="0">
                          <a:solidFill>
                            <a:srgbClr val="404040"/>
                          </a:solidFill>
                        </a:rPr>
                        <a:t>Weakness</a:t>
                      </a:r>
                    </a:p>
                  </a:txBody>
                  <a:tcPr marL="73152" marR="73152" marT="36576" marB="36576" anchor="ctr">
                    <a:solidFill>
                      <a:srgbClr val="FFFFFF"/>
                    </a:solidFill>
                  </a:tcPr>
                </a:tc>
                <a:tc>
                  <a:txBody>
                    <a:bodyPr/>
                    <a:lstStyle/>
                    <a:p>
                      <a:r>
                        <a:rPr sz="1500" b="0" i="0">
                          <a:solidFill>
                            <a:srgbClr val="404040"/>
                          </a:solidFill>
                        </a:rPr>
                        <a:t>needs set-based ops</a:t>
                      </a:r>
                    </a:p>
                  </a:txBody>
                  <a:tcPr marL="73152" marR="73152" marT="36576" marB="36576" anchor="ctr">
                    <a:solidFill>
                      <a:srgbClr val="FFFFFF"/>
                    </a:solidFill>
                  </a:tcPr>
                </a:tc>
                <a:tc>
                  <a:txBody>
                    <a:bodyPr/>
                    <a:lstStyle/>
                    <a:p>
                      <a:r>
                        <a:rPr sz="1500" b="0" i="0">
                          <a:solidFill>
                            <a:srgbClr val="404040"/>
                          </a:solidFill>
                        </a:rPr>
                        <a:t>scale varies, occlusion</a:t>
                      </a:r>
                    </a:p>
                  </a:txBody>
                  <a:tcPr marL="73152" marR="73152" marT="36576" marB="36576" anchor="ctr">
                    <a:solidFill>
                      <a:srgbClr val="FFFFFF"/>
                    </a:solidFill>
                  </a:tcPr>
                </a:tc>
                <a:tc>
                  <a:txBody>
                    <a:bodyPr/>
                    <a:lstStyle/>
                    <a:p>
                      <a:r>
                        <a:rPr sz="1500" b="0" i="0">
                          <a:solidFill>
                            <a:srgbClr val="404040"/>
                          </a:solidFill>
                        </a:rPr>
                        <a:t>mostly empty, memory</a:t>
                      </a:r>
                    </a:p>
                  </a:txBody>
                  <a:tcPr marL="73152" marR="73152" marT="36576" marB="36576" anchor="ctr">
                    <a:solidFill>
                      <a:srgbClr val="FFFFFF"/>
                    </a:solidFill>
                  </a:tcPr>
                </a:tc>
                <a:tc>
                  <a:txBody>
                    <a:bodyPr/>
                    <a:lstStyle/>
                    <a:p>
                      <a:r>
                        <a:rPr sz="1500" b="0" i="0">
                          <a:solidFill>
                            <a:srgbClr val="404040"/>
                          </a:solidFill>
                        </a:rPr>
                        <a:t>height is squashed</a:t>
                      </a:r>
                    </a:p>
                  </a:txBody>
                  <a:tcPr marL="73152" marR="73152" marT="36576" marB="36576" anchor="ctr">
                    <a:solidFill>
                      <a:srgbClr val="FFFFFF"/>
                    </a:solidFill>
                  </a:tcPr>
                </a:tc>
                <a:extLst>
                  <a:ext uri="{0D108BD9-81ED-4DB2-BD59-A6C34878D82A}">
                    <a16:rowId xmlns:a16="http://schemas.microsoft.com/office/drawing/2014/main" val="10003"/>
                  </a:ext>
                </a:extLst>
              </a:tr>
            </a:tbl>
          </a:graphicData>
        </a:graphic>
      </p:graphicFrame>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(same synthetic scene, crop x = 10–24 m, y = −9 to 2 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Voxelization and Sparsity</a:t>
            </a:r>
          </a:p>
        </p:txBody>
      </p:sp>
      <p:sp>
        <p:nvSpPr>
          <p:cNvPr id="3" name="Content Placeholder 2"/>
          <p:cNvSpPr>
            <a:spLocks noGrp="1"/>
          </p:cNvSpPr>
          <p:nvPr>
            <p:ph idx="1"/>
          </p:nvPr>
        </p:nvSpPr>
        <p:spPr>
          <a:xfrm>
            <a:off x="621792" y="1325880"/>
            <a:ext cx="6675120" cy="5029200"/>
          </a:xfrm>
        </p:spPr>
        <p:txBody>
          <a:bodyPr wrap="square">
            <a:noAutofit/>
          </a:bodyPr>
          <a:lstStyle/>
          <a:p>
            <a:pPr>
              <a:spcBef>
                <a:spcPts val="600"/>
              </a:spcBef>
            </a:pPr>
            <a:r>
              <a:rPr sz="2200" b="0" i="0"/>
              <a:t>Voxel grid: cut space into cubes of size v (0.1–0.4 m) and group points per cube</a:t>
            </a:r>
          </a:p>
          <a:p>
            <a:pPr>
              <a:spcBef>
                <a:spcPts val="600"/>
              </a:spcBef>
            </a:pPr>
            <a:r>
              <a:rPr sz="2200" b="0" i="0"/>
              <a:t>Region 80 m × 80 m × 4 m at v = 0.1 m → 800 × 800 × 40 = </a:t>
            </a:r>
            <a:r>
              <a:rPr sz="2200" b="1" i="0"/>
              <a:t>25.6 M voxels</a:t>
            </a:r>
          </a:p>
          <a:p>
            <a:pPr>
              <a:spcBef>
                <a:spcPts val="600"/>
              </a:spcBef>
            </a:pPr>
            <a:r>
              <a:rPr sz="2200" b="0" i="0"/>
              <a:t>One sweep has ≈ 0.19 M points → </a:t>
            </a:r>
            <a:r>
              <a:rPr sz="2200" b="1" i="0"/>
              <a:t>&lt; 1 %</a:t>
            </a:r>
            <a:r>
              <a:rPr sz="2200" b="0" i="0"/>
              <a:t> of voxels are non-empty</a:t>
            </a:r>
          </a:p>
          <a:p>
            <a:pPr>
              <a:spcBef>
                <a:spcPts val="600"/>
              </a:spcBef>
            </a:pPr>
            <a:r>
              <a:rPr sz="2200" b="0" i="0"/>
              <a:t>Dense 3D convolution spends &gt; 99 % of its work on empty space</a:t>
            </a:r>
          </a:p>
          <a:p>
            <a:pPr>
              <a:spcBef>
                <a:spcPts val="600"/>
              </a:spcBef>
            </a:pPr>
            <a:r>
              <a:rPr sz="2200" b="0" i="0"/>
              <a:t>Remedies: </a:t>
            </a:r>
            <a:r>
              <a:rPr sz="2200" b="1" i="0"/>
              <a:t>sparse convolution</a:t>
            </a:r>
            <a:r>
              <a:rPr sz="2200" b="0" i="0"/>
              <a:t> (SECOND), </a:t>
            </a:r>
            <a:r>
              <a:rPr sz="2200" b="1" i="0"/>
              <a:t>pillars</a:t>
            </a:r>
            <a:r>
              <a:rPr sz="2200" b="0" i="0"/>
              <a:t> (no z split), </a:t>
            </a:r>
            <a:r>
              <a:rPr sz="2200" b="1" i="0"/>
              <a:t>range / BEV</a:t>
            </a:r>
            <a:r>
              <a:rPr sz="2200" b="0" i="0"/>
              <a:t> projection</a:t>
            </a:r>
          </a:p>
          <a:p>
            <a:pPr>
              <a:spcBef>
                <a:spcPts val="600"/>
              </a:spcBef>
            </a:pPr>
            <a:r>
              <a:rPr sz="2200" b="0" i="0"/>
              <a:t>Per-voxel features: mean (x, y, z), intensity, point count</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21</a:t>
            </a:fld>
            <a:endParaRPr lang="en-US"/>
          </a:p>
        </p:txBody>
      </p:sp>
      <p:sp>
        <p:nvSpPr>
          <p:cNvPr id="7" name="TextBox 6"/>
          <p:cNvSpPr txBox="1"/>
          <p:nvPr/>
        </p:nvSpPr>
        <p:spPr>
          <a:xfrm>
            <a:off x="7589520" y="1463040"/>
            <a:ext cx="4023360" cy="822960"/>
          </a:xfrm>
          <a:prstGeom prst="rect">
            <a:avLst/>
          </a:prstGeom>
          <a:noFill/>
        </p:spPr>
        <p:txBody>
          <a:bodyPr wrap="square" lIns="45720" tIns="27432" rIns="45720" bIns="27432" anchor="ctr">
            <a:spAutoFit/>
          </a:bodyPr>
          <a:lstStyle/>
          <a:p>
            <a:pPr algn="ctr"/>
            <a:r>
              <a:rPr sz="4800" b="1" i="0">
                <a:solidFill>
                  <a:srgbClr val="121981"/>
                </a:solidFill>
              </a:rPr>
              <a:t>25.6 M</a:t>
            </a:r>
          </a:p>
        </p:txBody>
      </p:sp>
      <p:sp>
        <p:nvSpPr>
          <p:cNvPr id="8" name="TextBox 7"/>
          <p:cNvSpPr txBox="1"/>
          <p:nvPr/>
        </p:nvSpPr>
        <p:spPr>
          <a:xfrm>
            <a:off x="7589520" y="2304288"/>
            <a:ext cx="4023360" cy="640080"/>
          </a:xfrm>
          <a:prstGeom prst="rect">
            <a:avLst/>
          </a:prstGeom>
          <a:noFill/>
        </p:spPr>
        <p:txBody>
          <a:bodyPr wrap="square" lIns="45720" tIns="27432" rIns="45720" bIns="27432">
            <a:spAutoFit/>
          </a:bodyPr>
          <a:lstStyle/>
          <a:p>
            <a:pPr algn="ctr"/>
            <a:r>
              <a:rPr sz="1600" b="0" i="0">
                <a:solidFill>
                  <a:srgbClr val="404040"/>
                </a:solidFill>
              </a:rPr>
              <a:t>voxels in an 80 × 80 × 4 m region (v = 0.1 m)</a:t>
            </a:r>
          </a:p>
        </p:txBody>
      </p:sp>
      <p:sp>
        <p:nvSpPr>
          <p:cNvPr id="9" name="TextBox 8"/>
          <p:cNvSpPr txBox="1"/>
          <p:nvPr/>
        </p:nvSpPr>
        <p:spPr>
          <a:xfrm>
            <a:off x="7589520" y="3154680"/>
            <a:ext cx="4023360" cy="822960"/>
          </a:xfrm>
          <a:prstGeom prst="rect">
            <a:avLst/>
          </a:prstGeom>
          <a:noFill/>
        </p:spPr>
        <p:txBody>
          <a:bodyPr wrap="square" lIns="45720" tIns="27432" rIns="45720" bIns="27432" anchor="ctr">
            <a:spAutoFit/>
          </a:bodyPr>
          <a:lstStyle/>
          <a:p>
            <a:pPr algn="ctr"/>
            <a:r>
              <a:rPr sz="4800" b="1" i="0">
                <a:solidFill>
                  <a:srgbClr val="13807F"/>
                </a:solidFill>
              </a:rPr>
              <a:t>0.19 M</a:t>
            </a:r>
          </a:p>
        </p:txBody>
      </p:sp>
      <p:sp>
        <p:nvSpPr>
          <p:cNvPr id="10" name="TextBox 9"/>
          <p:cNvSpPr txBox="1"/>
          <p:nvPr/>
        </p:nvSpPr>
        <p:spPr>
          <a:xfrm>
            <a:off x="7589520" y="3995928"/>
            <a:ext cx="4023360" cy="640080"/>
          </a:xfrm>
          <a:prstGeom prst="rect">
            <a:avLst/>
          </a:prstGeom>
          <a:noFill/>
        </p:spPr>
        <p:txBody>
          <a:bodyPr wrap="square" lIns="45720" tIns="27432" rIns="45720" bIns="27432">
            <a:spAutoFit/>
          </a:bodyPr>
          <a:lstStyle/>
          <a:p>
            <a:pPr algn="ctr"/>
            <a:r>
              <a:rPr sz="1600" b="0" i="0">
                <a:solidFill>
                  <a:srgbClr val="404040"/>
                </a:solidFill>
              </a:rPr>
              <a:t>points in one 128-channel sweep</a:t>
            </a:r>
          </a:p>
        </p:txBody>
      </p:sp>
      <p:sp>
        <p:nvSpPr>
          <p:cNvPr id="11" name="TextBox 10"/>
          <p:cNvSpPr txBox="1"/>
          <p:nvPr/>
        </p:nvSpPr>
        <p:spPr>
          <a:xfrm>
            <a:off x="7589520" y="4846320"/>
            <a:ext cx="4023360" cy="822960"/>
          </a:xfrm>
          <a:prstGeom prst="rect">
            <a:avLst/>
          </a:prstGeom>
          <a:noFill/>
        </p:spPr>
        <p:txBody>
          <a:bodyPr wrap="square" lIns="45720" tIns="27432" rIns="45720" bIns="27432" anchor="ctr">
            <a:spAutoFit/>
          </a:bodyPr>
          <a:lstStyle/>
          <a:p>
            <a:pPr algn="ctr"/>
            <a:r>
              <a:rPr sz="4800" b="1" i="0">
                <a:solidFill>
                  <a:srgbClr val="D40805"/>
                </a:solidFill>
              </a:rPr>
              <a:t>&lt; 1 %</a:t>
            </a:r>
          </a:p>
        </p:txBody>
      </p:sp>
      <p:sp>
        <p:nvSpPr>
          <p:cNvPr id="12" name="TextBox 11"/>
          <p:cNvSpPr txBox="1"/>
          <p:nvPr/>
        </p:nvSpPr>
        <p:spPr>
          <a:xfrm>
            <a:off x="7589520" y="5687568"/>
            <a:ext cx="4023360" cy="640080"/>
          </a:xfrm>
          <a:prstGeom prst="rect">
            <a:avLst/>
          </a:prstGeom>
          <a:noFill/>
        </p:spPr>
        <p:txBody>
          <a:bodyPr wrap="square" lIns="45720" tIns="27432" rIns="45720" bIns="27432">
            <a:spAutoFit/>
          </a:bodyPr>
          <a:lstStyle/>
          <a:p>
            <a:pPr algn="ctr"/>
            <a:r>
              <a:rPr sz="1600" b="0" i="0">
                <a:solidFill>
                  <a:srgbClr val="404040"/>
                </a:solidFill>
              </a:rPr>
              <a:t>of voxels are occupied</a:t>
            </a:r>
          </a:p>
        </p:txBody>
      </p:sp>
      <p:sp>
        <p:nvSpPr>
          <p:cNvPr id="13"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Computed from the stated grid and the synthetic sweep (188,493 points).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Open LiDAR Datasets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22</a:t>
            </a:fld>
            <a:endParaRPr lang="en-US"/>
          </a:p>
        </p:txBody>
      </p:sp>
      <p:graphicFrame>
        <p:nvGraphicFramePr>
          <p:cNvPr id="6" name="Table 5"/>
          <p:cNvGraphicFramePr>
            <a:graphicFrameLocks noGrp="1"/>
          </p:cNvGraphicFramePr>
          <p:nvPr/>
        </p:nvGraphicFramePr>
        <p:xfrm>
          <a:off x="621792" y="1463040"/>
          <a:ext cx="10972796" cy="4114800"/>
        </p:xfrm>
        <a:graphic>
          <a:graphicData uri="http://schemas.openxmlformats.org/drawingml/2006/table">
            <a:tbl>
              <a:tblPr firstRow="1" bandRow="1">
                <a:tableStyleId>{5C22544A-7EE6-4342-B048-85BDC9FD1C3A}</a:tableStyleId>
              </a:tblPr>
              <a:tblGrid>
                <a:gridCol w="1592825">
                  <a:extLst>
                    <a:ext uri="{9D8B030D-6E8A-4147-A177-3AD203B41FA5}">
                      <a16:colId xmlns:a16="http://schemas.microsoft.com/office/drawing/2014/main" val="20000"/>
                    </a:ext>
                  </a:extLst>
                </a:gridCol>
                <a:gridCol w="707922">
                  <a:extLst>
                    <a:ext uri="{9D8B030D-6E8A-4147-A177-3AD203B41FA5}">
                      <a16:colId xmlns:a16="http://schemas.microsoft.com/office/drawing/2014/main" val="20001"/>
                    </a:ext>
                  </a:extLst>
                </a:gridCol>
                <a:gridCol w="2654709">
                  <a:extLst>
                    <a:ext uri="{9D8B030D-6E8A-4147-A177-3AD203B41FA5}">
                      <a16:colId xmlns:a16="http://schemas.microsoft.com/office/drawing/2014/main" val="20002"/>
                    </a:ext>
                  </a:extLst>
                </a:gridCol>
                <a:gridCol w="3008670">
                  <a:extLst>
                    <a:ext uri="{9D8B030D-6E8A-4147-A177-3AD203B41FA5}">
                      <a16:colId xmlns:a16="http://schemas.microsoft.com/office/drawing/2014/main" val="20003"/>
                    </a:ext>
                  </a:extLst>
                </a:gridCol>
                <a:gridCol w="3008670">
                  <a:extLst>
                    <a:ext uri="{9D8B030D-6E8A-4147-A177-3AD203B41FA5}">
                      <a16:colId xmlns:a16="http://schemas.microsoft.com/office/drawing/2014/main" val="20004"/>
                    </a:ext>
                  </a:extLst>
                </a:gridCol>
              </a:tblGrid>
              <a:tr h="822960">
                <a:tc>
                  <a:txBody>
                    <a:bodyPr/>
                    <a:lstStyle/>
                    <a:p>
                      <a:r>
                        <a:rPr sz="1600" b="1" i="0">
                          <a:solidFill>
                            <a:srgbClr val="FFFFFF"/>
                          </a:solidFill>
                        </a:rPr>
                        <a:t>Dataset</a:t>
                      </a:r>
                    </a:p>
                  </a:txBody>
                  <a:tcPr marL="73152" marR="73152" marT="36576" marB="36576" anchor="ctr">
                    <a:solidFill>
                      <a:srgbClr val="121981"/>
                    </a:solidFill>
                  </a:tcPr>
                </a:tc>
                <a:tc>
                  <a:txBody>
                    <a:bodyPr/>
                    <a:lstStyle/>
                    <a:p>
                      <a:r>
                        <a:rPr sz="1600" b="1" i="0">
                          <a:solidFill>
                            <a:srgbClr val="FFFFFF"/>
                          </a:solidFill>
                        </a:rPr>
                        <a:t>Year</a:t>
                      </a:r>
                    </a:p>
                  </a:txBody>
                  <a:tcPr marL="73152" marR="73152" marT="36576" marB="36576" anchor="ctr">
                    <a:solidFill>
                      <a:srgbClr val="121981"/>
                    </a:solidFill>
                  </a:tcPr>
                </a:tc>
                <a:tc>
                  <a:txBody>
                    <a:bodyPr/>
                    <a:lstStyle/>
                    <a:p>
                      <a:r>
                        <a:rPr sz="1600" b="1" i="0">
                          <a:solidFill>
                            <a:srgbClr val="FFFFFF"/>
                          </a:solidFill>
                        </a:rPr>
                        <a:t>LiDAR</a:t>
                      </a:r>
                    </a:p>
                  </a:txBody>
                  <a:tcPr marL="73152" marR="73152" marT="36576" marB="36576" anchor="ctr">
                    <a:solidFill>
                      <a:srgbClr val="121981"/>
                    </a:solidFill>
                  </a:tcPr>
                </a:tc>
                <a:tc>
                  <a:txBody>
                    <a:bodyPr/>
                    <a:lstStyle/>
                    <a:p>
                      <a:r>
                        <a:rPr sz="1600" b="1" i="0">
                          <a:solidFill>
                            <a:srgbClr val="FFFFFF"/>
                          </a:solidFill>
                        </a:rPr>
                        <a:t>Scale</a:t>
                      </a:r>
                    </a:p>
                  </a:txBody>
                  <a:tcPr marL="73152" marR="73152" marT="36576" marB="36576" anchor="ctr">
                    <a:solidFill>
                      <a:srgbClr val="121981"/>
                    </a:solidFill>
                  </a:tcPr>
                </a:tc>
                <a:tc>
                  <a:txBody>
                    <a:bodyPr/>
                    <a:lstStyle/>
                    <a:p>
                      <a:r>
                        <a:rPr sz="1600" b="1" i="0">
                          <a:solidFill>
                            <a:srgbClr val="FFFFFF"/>
                          </a:solidFill>
                        </a:rPr>
                        <a:t>Notes</a:t>
                      </a:r>
                    </a:p>
                  </a:txBody>
                  <a:tcPr marL="73152" marR="73152" marT="36576" marB="36576" anchor="ctr">
                    <a:solidFill>
                      <a:srgbClr val="121981"/>
                    </a:solidFill>
                  </a:tcPr>
                </a:tc>
                <a:extLst>
                  <a:ext uri="{0D108BD9-81ED-4DB2-BD59-A6C34878D82A}">
                    <a16:rowId xmlns:a16="http://schemas.microsoft.com/office/drawing/2014/main" val="10000"/>
                  </a:ext>
                </a:extLst>
              </a:tr>
              <a:tr h="822960">
                <a:tc>
                  <a:txBody>
                    <a:bodyPr/>
                    <a:lstStyle/>
                    <a:p>
                      <a:r>
                        <a:rPr sz="1600" b="1" i="0">
                          <a:solidFill>
                            <a:srgbClr val="404040"/>
                          </a:solidFill>
                        </a:rPr>
                        <a:t>KITTI</a:t>
                      </a:r>
                    </a:p>
                  </a:txBody>
                  <a:tcPr marL="73152" marR="73152" marT="36576" marB="36576" anchor="ctr">
                    <a:solidFill>
                      <a:srgbClr val="FFFFFF"/>
                    </a:solidFill>
                  </a:tcPr>
                </a:tc>
                <a:tc>
                  <a:txBody>
                    <a:bodyPr/>
                    <a:lstStyle/>
                    <a:p>
                      <a:r>
                        <a:rPr sz="1600" b="0" i="0">
                          <a:solidFill>
                            <a:srgbClr val="404040"/>
                          </a:solidFill>
                        </a:rPr>
                        <a:t>2012</a:t>
                      </a:r>
                    </a:p>
                  </a:txBody>
                  <a:tcPr marL="73152" marR="73152" marT="36576" marB="36576" anchor="ctr">
                    <a:solidFill>
                      <a:srgbClr val="FFFFFF"/>
                    </a:solidFill>
                  </a:tcPr>
                </a:tc>
                <a:tc>
                  <a:txBody>
                    <a:bodyPr/>
                    <a:lstStyle/>
                    <a:p>
                      <a:r>
                        <a:rPr sz="1600" b="0" i="0">
                          <a:solidFill>
                            <a:srgbClr val="404040"/>
                          </a:solidFill>
                        </a:rPr>
                        <a:t>Velodyne HDL-64E, 10 Hz</a:t>
                      </a:r>
                    </a:p>
                  </a:txBody>
                  <a:tcPr marL="73152" marR="73152" marT="36576" marB="36576" anchor="ctr">
                    <a:solidFill>
                      <a:srgbClr val="FFFFFF"/>
                    </a:solidFill>
                  </a:tcPr>
                </a:tc>
                <a:tc>
                  <a:txBody>
                    <a:bodyPr/>
                    <a:lstStyle/>
                    <a:p>
                      <a:r>
                        <a:rPr sz="1600" b="0" i="0">
                          <a:solidFill>
                            <a:srgbClr val="404040"/>
                          </a:solidFill>
                        </a:rPr>
                        <a:t>7,481 train / 7,518 test frames</a:t>
                      </a:r>
                    </a:p>
                  </a:txBody>
                  <a:tcPr marL="73152" marR="73152" marT="36576" marB="36576" anchor="ctr">
                    <a:solidFill>
                      <a:srgbClr val="FFFFFF"/>
                    </a:solidFill>
                  </a:tcPr>
                </a:tc>
                <a:tc>
                  <a:txBody>
                    <a:bodyPr/>
                    <a:lstStyle/>
                    <a:p>
                      <a:r>
                        <a:rPr sz="1600" b="0" i="0">
                          <a:solidFill>
                            <a:srgbClr val="404040"/>
                          </a:solidFill>
                        </a:rPr>
                        <a:t>Cars, pedestrians, cyclists; boxes in camera FOV</a:t>
                      </a:r>
                    </a:p>
                  </a:txBody>
                  <a:tcPr marL="73152" marR="73152" marT="36576" marB="36576" anchor="ctr">
                    <a:solidFill>
                      <a:srgbClr val="FFFFFF"/>
                    </a:solidFill>
                  </a:tcPr>
                </a:tc>
                <a:extLst>
                  <a:ext uri="{0D108BD9-81ED-4DB2-BD59-A6C34878D82A}">
                    <a16:rowId xmlns:a16="http://schemas.microsoft.com/office/drawing/2014/main" val="10001"/>
                  </a:ext>
                </a:extLst>
              </a:tr>
              <a:tr h="822960">
                <a:tc>
                  <a:txBody>
                    <a:bodyPr/>
                    <a:lstStyle/>
                    <a:p>
                      <a:r>
                        <a:rPr sz="1600" b="1" i="0">
                          <a:solidFill>
                            <a:srgbClr val="404040"/>
                          </a:solidFill>
                        </a:rPr>
                        <a:t>nuScenes</a:t>
                      </a:r>
                    </a:p>
                  </a:txBody>
                  <a:tcPr marL="73152" marR="73152" marT="36576" marB="36576" anchor="ctr">
                    <a:solidFill>
                      <a:srgbClr val="F2F2F2"/>
                    </a:solidFill>
                  </a:tcPr>
                </a:tc>
                <a:tc>
                  <a:txBody>
                    <a:bodyPr/>
                    <a:lstStyle/>
                    <a:p>
                      <a:r>
                        <a:rPr sz="1600" b="0" i="0">
                          <a:solidFill>
                            <a:srgbClr val="404040"/>
                          </a:solidFill>
                        </a:rPr>
                        <a:t>2019</a:t>
                      </a:r>
                    </a:p>
                  </a:txBody>
                  <a:tcPr marL="73152" marR="73152" marT="36576" marB="36576" anchor="ctr">
                    <a:solidFill>
                      <a:srgbClr val="F2F2F2"/>
                    </a:solidFill>
                  </a:tcPr>
                </a:tc>
                <a:tc>
                  <a:txBody>
                    <a:bodyPr/>
                    <a:lstStyle/>
                    <a:p>
                      <a:r>
                        <a:rPr sz="1600" b="0" i="0">
                          <a:solidFill>
                            <a:srgbClr val="404040"/>
                          </a:solidFill>
                        </a:rPr>
                        <a:t>32-beam, 20 Hz (+ 6 cameras, 5 radars)</a:t>
                      </a:r>
                    </a:p>
                  </a:txBody>
                  <a:tcPr marL="73152" marR="73152" marT="36576" marB="36576" anchor="ctr">
                    <a:solidFill>
                      <a:srgbClr val="F2F2F2"/>
                    </a:solidFill>
                  </a:tcPr>
                </a:tc>
                <a:tc>
                  <a:txBody>
                    <a:bodyPr/>
                    <a:lstStyle/>
                    <a:p>
                      <a:r>
                        <a:rPr sz="1600" b="0" i="0">
                          <a:solidFill>
                            <a:srgbClr val="404040"/>
                          </a:solidFill>
                        </a:rPr>
                        <a:t>1,000 scenes × 20 s; 1.4 M boxes; 23 classes</a:t>
                      </a:r>
                    </a:p>
                  </a:txBody>
                  <a:tcPr marL="73152" marR="73152" marT="36576" marB="36576" anchor="ctr">
                    <a:solidFill>
                      <a:srgbClr val="F2F2F2"/>
                    </a:solidFill>
                  </a:tcPr>
                </a:tc>
                <a:tc>
                  <a:txBody>
                    <a:bodyPr/>
                    <a:lstStyle/>
                    <a:p>
                      <a:r>
                        <a:rPr sz="1600" b="0" i="0">
                          <a:solidFill>
                            <a:srgbClr val="404040"/>
                          </a:solidFill>
                        </a:rPr>
                        <a:t>360° annotations; Boston and Singapore</a:t>
                      </a:r>
                    </a:p>
                  </a:txBody>
                  <a:tcPr marL="73152" marR="73152" marT="36576" marB="36576" anchor="ctr">
                    <a:solidFill>
                      <a:srgbClr val="F2F2F2"/>
                    </a:solidFill>
                  </a:tcPr>
                </a:tc>
                <a:extLst>
                  <a:ext uri="{0D108BD9-81ED-4DB2-BD59-A6C34878D82A}">
                    <a16:rowId xmlns:a16="http://schemas.microsoft.com/office/drawing/2014/main" val="10002"/>
                  </a:ext>
                </a:extLst>
              </a:tr>
              <a:tr h="822960">
                <a:tc>
                  <a:txBody>
                    <a:bodyPr/>
                    <a:lstStyle/>
                    <a:p>
                      <a:r>
                        <a:rPr sz="1600" b="1" i="0">
                          <a:solidFill>
                            <a:srgbClr val="404040"/>
                          </a:solidFill>
                        </a:rPr>
                        <a:t>Waymo Open</a:t>
                      </a:r>
                    </a:p>
                  </a:txBody>
                  <a:tcPr marL="73152" marR="73152" marT="36576" marB="36576" anchor="ctr">
                    <a:solidFill>
                      <a:srgbClr val="FFFFFF"/>
                    </a:solidFill>
                  </a:tcPr>
                </a:tc>
                <a:tc>
                  <a:txBody>
                    <a:bodyPr/>
                    <a:lstStyle/>
                    <a:p>
                      <a:r>
                        <a:rPr sz="1600" b="0" i="0">
                          <a:solidFill>
                            <a:srgbClr val="404040"/>
                          </a:solidFill>
                        </a:rPr>
                        <a:t>2019</a:t>
                      </a:r>
                    </a:p>
                  </a:txBody>
                  <a:tcPr marL="73152" marR="73152" marT="36576" marB="36576" anchor="ctr">
                    <a:solidFill>
                      <a:srgbClr val="FFFFFF"/>
                    </a:solidFill>
                  </a:tcPr>
                </a:tc>
                <a:tc>
                  <a:txBody>
                    <a:bodyPr/>
                    <a:lstStyle/>
                    <a:p>
                      <a:r>
                        <a:rPr sz="1600" b="0" i="0">
                          <a:solidFill>
                            <a:srgbClr val="404040"/>
                          </a:solidFill>
                        </a:rPr>
                        <a:t>5 LiDARs (1 mid-range, 4 short-range)</a:t>
                      </a:r>
                    </a:p>
                  </a:txBody>
                  <a:tcPr marL="73152" marR="73152" marT="36576" marB="36576" anchor="ctr">
                    <a:solidFill>
                      <a:srgbClr val="FFFFFF"/>
                    </a:solidFill>
                  </a:tcPr>
                </a:tc>
                <a:tc>
                  <a:txBody>
                    <a:bodyPr/>
                    <a:lstStyle/>
                    <a:p>
                      <a:r>
                        <a:rPr sz="1600" b="0" i="0">
                          <a:solidFill>
                            <a:srgbClr val="404040"/>
                          </a:solidFill>
                        </a:rPr>
                        <a:t>1,150 scenes × 20 s (perception set)</a:t>
                      </a:r>
                    </a:p>
                  </a:txBody>
                  <a:tcPr marL="73152" marR="73152" marT="36576" marB="36576" anchor="ctr">
                    <a:solidFill>
                      <a:srgbClr val="FFFFFF"/>
                    </a:solidFill>
                  </a:tcPr>
                </a:tc>
                <a:tc>
                  <a:txBody>
                    <a:bodyPr/>
                    <a:lstStyle/>
                    <a:p>
                      <a:r>
                        <a:rPr sz="1600" b="0" i="0">
                          <a:solidFill>
                            <a:srgbClr val="404040"/>
                          </a:solidFill>
                        </a:rPr>
                        <a:t>High-density data; separate motion dataset</a:t>
                      </a:r>
                    </a:p>
                  </a:txBody>
                  <a:tcPr marL="73152" marR="73152" marT="36576" marB="36576" anchor="ctr">
                    <a:solidFill>
                      <a:srgbClr val="FFFFFF"/>
                    </a:solidFill>
                  </a:tcPr>
                </a:tc>
                <a:extLst>
                  <a:ext uri="{0D108BD9-81ED-4DB2-BD59-A6C34878D82A}">
                    <a16:rowId xmlns:a16="http://schemas.microsoft.com/office/drawing/2014/main" val="10003"/>
                  </a:ext>
                </a:extLst>
              </a:tr>
              <a:tr h="822960">
                <a:tc>
                  <a:txBody>
                    <a:bodyPr/>
                    <a:lstStyle/>
                    <a:p>
                      <a:r>
                        <a:rPr sz="1600" b="1" i="0">
                          <a:solidFill>
                            <a:srgbClr val="404040"/>
                          </a:solidFill>
                        </a:rPr>
                        <a:t>SemanticKITTI</a:t>
                      </a:r>
                    </a:p>
                  </a:txBody>
                  <a:tcPr marL="73152" marR="73152" marT="36576" marB="36576" anchor="ctr">
                    <a:solidFill>
                      <a:srgbClr val="F2F2F2"/>
                    </a:solidFill>
                  </a:tcPr>
                </a:tc>
                <a:tc>
                  <a:txBody>
                    <a:bodyPr/>
                    <a:lstStyle/>
                    <a:p>
                      <a:r>
                        <a:rPr sz="1600" b="0" i="0">
                          <a:solidFill>
                            <a:srgbClr val="404040"/>
                          </a:solidFill>
                        </a:rPr>
                        <a:t>2019</a:t>
                      </a:r>
                    </a:p>
                  </a:txBody>
                  <a:tcPr marL="73152" marR="73152" marT="36576" marB="36576" anchor="ctr">
                    <a:solidFill>
                      <a:srgbClr val="F2F2F2"/>
                    </a:solidFill>
                  </a:tcPr>
                </a:tc>
                <a:tc>
                  <a:txBody>
                    <a:bodyPr/>
                    <a:lstStyle/>
                    <a:p>
                      <a:r>
                        <a:rPr sz="1600" b="0" i="0">
                          <a:solidFill>
                            <a:srgbClr val="404040"/>
                          </a:solidFill>
                        </a:rPr>
                        <a:t>KITTI odometry sequences</a:t>
                      </a:r>
                    </a:p>
                  </a:txBody>
                  <a:tcPr marL="73152" marR="73152" marT="36576" marB="36576" anchor="ctr">
                    <a:solidFill>
                      <a:srgbClr val="F2F2F2"/>
                    </a:solidFill>
                  </a:tcPr>
                </a:tc>
                <a:tc>
                  <a:txBody>
                    <a:bodyPr/>
                    <a:lstStyle/>
                    <a:p>
                      <a:r>
                        <a:rPr sz="1600" b="0" i="0">
                          <a:solidFill>
                            <a:srgbClr val="404040"/>
                          </a:solidFill>
                        </a:rPr>
                        <a:t>Point-wise labels</a:t>
                      </a:r>
                    </a:p>
                  </a:txBody>
                  <a:tcPr marL="73152" marR="73152" marT="36576" marB="36576" anchor="ctr">
                    <a:solidFill>
                      <a:srgbClr val="F2F2F2"/>
                    </a:solidFill>
                  </a:tcPr>
                </a:tc>
                <a:tc>
                  <a:txBody>
                    <a:bodyPr/>
                    <a:lstStyle/>
                    <a:p>
                      <a:r>
                        <a:rPr sz="1600" b="0" i="0">
                          <a:solidFill>
                            <a:srgbClr val="404040"/>
                          </a:solidFill>
                        </a:rPr>
                        <a:t>Semantic segmentation benchmark</a:t>
                      </a:r>
                    </a:p>
                  </a:txBody>
                  <a:tcPr marL="73152" marR="73152" marT="36576" marB="36576" anchor="ctr">
                    <a:solidFill>
                      <a:srgbClr val="F2F2F2"/>
                    </a:solidFill>
                  </a:tcPr>
                </a:tc>
                <a:extLst>
                  <a:ext uri="{0D108BD9-81ED-4DB2-BD59-A6C34878D82A}">
                    <a16:rowId xmlns:a16="http://schemas.microsoft.com/office/drawing/2014/main" val="10004"/>
                  </a:ext>
                </a:extLst>
              </a:tr>
            </a:tbl>
          </a:graphicData>
        </a:graphic>
      </p:graphicFrame>
      <p:sp>
        <p:nvSpPr>
          <p:cNvPr id="7" name="TextBox 6"/>
          <p:cNvSpPr txBox="1"/>
          <p:nvPr/>
        </p:nvSpPr>
        <p:spPr>
          <a:xfrm>
            <a:off x="621792" y="5760720"/>
            <a:ext cx="10972800" cy="548640"/>
          </a:xfrm>
          <a:prstGeom prst="rect">
            <a:avLst/>
          </a:prstGeom>
          <a:noFill/>
        </p:spPr>
        <p:txBody>
          <a:bodyPr wrap="square" lIns="45720" tIns="27432" rIns="45720" bIns="27432">
            <a:spAutoFit/>
          </a:bodyPr>
          <a:lstStyle/>
          <a:p>
            <a:r>
              <a:rPr sz="1800" b="0" i="0">
                <a:solidFill>
                  <a:srgbClr val="404040"/>
                </a:solidFill>
              </a:rPr>
              <a:t>Tip: start with KITTI for debugging, then switch to nuScenes or Waymo Open for 360° evaluation.</a:t>
            </a:r>
          </a:p>
        </p:txBody>
      </p:sp>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Geiger et al. CVPR 2012; Caesar et al. CVPR 2020; Sun et al. CVPR 2020; Behley et al. ICCV 2019.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sz="3800">
                <a:solidFill>
                  <a:srgbClr val="FF0000"/>
                </a:solidFill>
              </a:rPr>
              <a:t>Part 3: Classical Point Cloud Perception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23</a:t>
            </a:fld>
            <a:endParaRPr lang="en-US"/>
          </a:p>
        </p:txBody>
      </p:sp>
      <p:pic>
        <p:nvPicPr>
          <p:cNvPr id="6" name="Picture 5" descr="sec3.png"/>
          <p:cNvPicPr>
            <a:picLocks noChangeAspect="1"/>
          </p:cNvPicPr>
          <p:nvPr/>
        </p:nvPicPr>
        <p:blipFill>
          <a:blip r:embed="rId3"/>
          <a:stretch>
            <a:fillRect/>
          </a:stretch>
        </p:blipFill>
        <p:spPr>
          <a:xfrm>
            <a:off x="3123034" y="1325880"/>
            <a:ext cx="5915450" cy="4480560"/>
          </a:xfrm>
          <a:prstGeom prst="rect">
            <a:avLst/>
          </a:prstGeom>
        </p:spPr>
      </p:pic>
      <p:sp>
        <p:nvSpPr>
          <p:cNvPr id="7" name="TextBox 6"/>
          <p:cNvSpPr txBox="1"/>
          <p:nvPr/>
        </p:nvSpPr>
        <p:spPr>
          <a:xfrm>
            <a:off x="621792" y="5806440"/>
            <a:ext cx="10972800" cy="457200"/>
          </a:xfrm>
          <a:prstGeom prst="rect">
            <a:avLst/>
          </a:prstGeom>
          <a:noFill/>
        </p:spPr>
        <p:txBody>
          <a:bodyPr wrap="square" lIns="45720" tIns="27432" rIns="45720" bIns="27432">
            <a:spAutoFit/>
          </a:bodyPr>
          <a:lstStyle/>
          <a:p>
            <a:pPr algn="ctr"/>
            <a:r>
              <a:rPr sz="1800" b="0" i="0">
                <a:solidFill>
                  <a:srgbClr val="7F7F7F"/>
                </a:solidFill>
              </a:rPr>
              <a:t>Pipeline  |  preprocessing  |  ground removal  |  clustering  |  boxes  |  ICP  |  tracking  |  limits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The Classical Perception Pipeline</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24</a:t>
            </a:fld>
            <a:endParaRPr lang="en-US"/>
          </a:p>
        </p:txBody>
      </p:sp>
      <p:sp>
        <p:nvSpPr>
          <p:cNvPr id="6" name="Rounded Rectangle 5"/>
          <p:cNvSpPr/>
          <p:nvPr/>
        </p:nvSpPr>
        <p:spPr>
          <a:xfrm>
            <a:off x="594360" y="1554480"/>
            <a:ext cx="1645920" cy="640080"/>
          </a:xfrm>
          <a:prstGeom prst="roundRect">
            <a:avLst>
              <a:gd name="adj" fmla="val 12000"/>
            </a:avLst>
          </a:prstGeom>
          <a:solidFill>
            <a:srgbClr val="7F7F7F"/>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FFFFFF"/>
                </a:solidFill>
              </a:rPr>
              <a:t>Raw sweep</a:t>
            </a:r>
          </a:p>
        </p:txBody>
      </p:sp>
      <p:sp>
        <p:nvSpPr>
          <p:cNvPr id="7" name="Rectangle 6"/>
          <p:cNvSpPr/>
          <p:nvPr/>
        </p:nvSpPr>
        <p:spPr>
          <a:xfrm>
            <a:off x="594360" y="2194560"/>
            <a:ext cx="1645920" cy="9144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 10⁵ points</a:t>
            </a:r>
          </a:p>
          <a:p>
            <a:pPr algn="ctr"/>
            <a:r>
              <a:rPr sz="1400" b="0" i="0">
                <a:solidFill>
                  <a:srgbClr val="404040"/>
                </a:solidFill>
              </a:rPr>
              <a:t>10 Hz</a:t>
            </a:r>
          </a:p>
        </p:txBody>
      </p:sp>
      <p:cxnSp>
        <p:nvCxnSpPr>
          <p:cNvPr id="8" name="Connector 7"/>
          <p:cNvCxnSpPr/>
          <p:nvPr/>
        </p:nvCxnSpPr>
        <p:spPr>
          <a:xfrm>
            <a:off x="2258568" y="1874519"/>
            <a:ext cx="192023"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Rounded Rectangle 8"/>
          <p:cNvSpPr/>
          <p:nvPr/>
        </p:nvSpPr>
        <p:spPr>
          <a:xfrm>
            <a:off x="2468879" y="1554480"/>
            <a:ext cx="1645920" cy="640080"/>
          </a:xfrm>
          <a:prstGeom prst="roundRect">
            <a:avLst>
              <a:gd name="adj" fmla="val 12000"/>
            </a:avLst>
          </a:prstGeom>
          <a:solidFill>
            <a:srgbClr val="121981"/>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FFFFFF"/>
                </a:solidFill>
              </a:rPr>
              <a:t>Preprocess</a:t>
            </a:r>
          </a:p>
        </p:txBody>
      </p:sp>
      <p:sp>
        <p:nvSpPr>
          <p:cNvPr id="10" name="Rectangle 9"/>
          <p:cNvSpPr/>
          <p:nvPr/>
        </p:nvSpPr>
        <p:spPr>
          <a:xfrm>
            <a:off x="2468879" y="2194560"/>
            <a:ext cx="1645920" cy="9144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crop, voxel</a:t>
            </a:r>
          </a:p>
          <a:p>
            <a:pPr algn="ctr"/>
            <a:r>
              <a:rPr sz="1400" b="0" i="0">
                <a:solidFill>
                  <a:srgbClr val="404040"/>
                </a:solidFill>
              </a:rPr>
              <a:t>downsample, denoise</a:t>
            </a:r>
          </a:p>
        </p:txBody>
      </p:sp>
      <p:cxnSp>
        <p:nvCxnSpPr>
          <p:cNvPr id="11" name="Connector 10"/>
          <p:cNvCxnSpPr/>
          <p:nvPr/>
        </p:nvCxnSpPr>
        <p:spPr>
          <a:xfrm>
            <a:off x="4133087" y="1874519"/>
            <a:ext cx="19202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4343400" y="1554480"/>
            <a:ext cx="1645920" cy="640080"/>
          </a:xfrm>
          <a:prstGeom prst="roundRect">
            <a:avLst>
              <a:gd name="adj" fmla="val 12000"/>
            </a:avLst>
          </a:prstGeom>
          <a:solidFill>
            <a:srgbClr val="13807F"/>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FFFFFF"/>
                </a:solidFill>
              </a:rPr>
              <a:t>Ground removal</a:t>
            </a:r>
          </a:p>
        </p:txBody>
      </p:sp>
      <p:sp>
        <p:nvSpPr>
          <p:cNvPr id="13" name="Rectangle 12"/>
          <p:cNvSpPr/>
          <p:nvPr/>
        </p:nvSpPr>
        <p:spPr>
          <a:xfrm>
            <a:off x="4343400" y="2194560"/>
            <a:ext cx="1645920" cy="9144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RANSAC plane or</a:t>
            </a:r>
          </a:p>
          <a:p>
            <a:pPr algn="ctr"/>
            <a:r>
              <a:rPr sz="1400" b="0" i="0">
                <a:solidFill>
                  <a:srgbClr val="404040"/>
                </a:solidFill>
              </a:rPr>
              <a:t>ring-based</a:t>
            </a:r>
          </a:p>
        </p:txBody>
      </p:sp>
      <p:cxnSp>
        <p:nvCxnSpPr>
          <p:cNvPr id="14" name="Connector 13"/>
          <p:cNvCxnSpPr/>
          <p:nvPr/>
        </p:nvCxnSpPr>
        <p:spPr>
          <a:xfrm>
            <a:off x="6007608" y="1874519"/>
            <a:ext cx="192023"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6217920" y="1554480"/>
            <a:ext cx="1645920" cy="640080"/>
          </a:xfrm>
          <a:prstGeom prst="roundRect">
            <a:avLst>
              <a:gd name="adj" fmla="val 12000"/>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FFFFFF"/>
                </a:solidFill>
              </a:rPr>
              <a:t>Clustering</a:t>
            </a:r>
          </a:p>
        </p:txBody>
      </p:sp>
      <p:sp>
        <p:nvSpPr>
          <p:cNvPr id="16" name="Rectangle 15"/>
          <p:cNvSpPr/>
          <p:nvPr/>
        </p:nvSpPr>
        <p:spPr>
          <a:xfrm>
            <a:off x="6217920" y="2194560"/>
            <a:ext cx="1645920" cy="9144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Euclidean /</a:t>
            </a:r>
          </a:p>
          <a:p>
            <a:pPr algn="ctr"/>
            <a:r>
              <a:rPr sz="1400" b="0" i="0">
                <a:solidFill>
                  <a:srgbClr val="404040"/>
                </a:solidFill>
              </a:rPr>
              <a:t>DBSCAN</a:t>
            </a:r>
          </a:p>
        </p:txBody>
      </p:sp>
      <p:cxnSp>
        <p:nvCxnSpPr>
          <p:cNvPr id="17" name="Connector 16"/>
          <p:cNvCxnSpPr/>
          <p:nvPr/>
        </p:nvCxnSpPr>
        <p:spPr>
          <a:xfrm>
            <a:off x="7882127" y="1874519"/>
            <a:ext cx="19202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8092440" y="1554480"/>
            <a:ext cx="1645920" cy="640080"/>
          </a:xfrm>
          <a:prstGeom prst="roundRect">
            <a:avLst>
              <a:gd name="adj" fmla="val 12000"/>
            </a:avLst>
          </a:prstGeom>
          <a:solidFill>
            <a:srgbClr val="2E7D3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FFFFFF"/>
                </a:solidFill>
              </a:rPr>
              <a:t>Box fitting</a:t>
            </a:r>
          </a:p>
        </p:txBody>
      </p:sp>
      <p:sp>
        <p:nvSpPr>
          <p:cNvPr id="19" name="Rectangle 18"/>
          <p:cNvSpPr/>
          <p:nvPr/>
        </p:nvSpPr>
        <p:spPr>
          <a:xfrm>
            <a:off x="8092440" y="2194560"/>
            <a:ext cx="1645920" cy="9144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min-area rectangle,</a:t>
            </a:r>
          </a:p>
          <a:p>
            <a:pPr algn="ctr"/>
            <a:r>
              <a:rPr sz="1400" b="0" i="0">
                <a:solidFill>
                  <a:srgbClr val="404040"/>
                </a:solidFill>
              </a:rPr>
              <a:t>PCA</a:t>
            </a:r>
          </a:p>
        </p:txBody>
      </p:sp>
      <p:cxnSp>
        <p:nvCxnSpPr>
          <p:cNvPr id="20" name="Connector 19"/>
          <p:cNvCxnSpPr/>
          <p:nvPr/>
        </p:nvCxnSpPr>
        <p:spPr>
          <a:xfrm>
            <a:off x="9756648" y="1874519"/>
            <a:ext cx="19202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Rounded Rectangle 20"/>
          <p:cNvSpPr/>
          <p:nvPr/>
        </p:nvSpPr>
        <p:spPr>
          <a:xfrm>
            <a:off x="9966960" y="1554480"/>
            <a:ext cx="1645920" cy="640080"/>
          </a:xfrm>
          <a:prstGeom prst="roundRect">
            <a:avLst>
              <a:gd name="adj" fmla="val 12000"/>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600" b="1" i="0">
                <a:solidFill>
                  <a:srgbClr val="FFFFFF"/>
                </a:solidFill>
              </a:rPr>
              <a:t>Tracking</a:t>
            </a:r>
          </a:p>
        </p:txBody>
      </p:sp>
      <p:sp>
        <p:nvSpPr>
          <p:cNvPr id="22" name="Rectangle 21"/>
          <p:cNvSpPr/>
          <p:nvPr/>
        </p:nvSpPr>
        <p:spPr>
          <a:xfrm>
            <a:off x="9966960" y="2194560"/>
            <a:ext cx="1645920" cy="9144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Kalman filter +</a:t>
            </a:r>
          </a:p>
          <a:p>
            <a:pPr algn="ctr"/>
            <a:r>
              <a:rPr sz="1400" b="0" i="0">
                <a:solidFill>
                  <a:srgbClr val="404040"/>
                </a:solidFill>
              </a:rPr>
              <a:t>association</a:t>
            </a:r>
          </a:p>
        </p:txBody>
      </p:sp>
      <p:sp>
        <p:nvSpPr>
          <p:cNvPr id="23" name="TextBox 22"/>
          <p:cNvSpPr txBox="1"/>
          <p:nvPr/>
        </p:nvSpPr>
        <p:spPr>
          <a:xfrm>
            <a:off x="621792" y="3520440"/>
            <a:ext cx="10972800" cy="2834640"/>
          </a:xfrm>
          <a:prstGeom prst="rect">
            <a:avLst/>
          </a:prstGeom>
          <a:noFill/>
        </p:spPr>
        <p:txBody>
          <a:bodyPr wrap="square" lIns="45720" tIns="27432" rIns="45720" bIns="27432">
            <a:spAutoFit/>
          </a:bodyPr>
          <a:lstStyle/>
          <a:p>
            <a:pPr>
              <a:spcAft>
                <a:spcPts val="800"/>
              </a:spcAft>
            </a:pPr>
            <a:r>
              <a:rPr sz="2200" b="0" i="0">
                <a:solidFill>
                  <a:srgbClr val="404040"/>
                </a:solidFill>
              </a:rPr>
              <a:t>•  </a:t>
            </a:r>
            <a:r>
              <a:rPr sz="2200" b="1" i="0">
                <a:solidFill>
                  <a:srgbClr val="404040"/>
                </a:solidFill>
              </a:rPr>
              <a:t>No training data</a:t>
            </a:r>
            <a:r>
              <a:rPr sz="2200" b="0" i="0">
                <a:solidFill>
                  <a:srgbClr val="404040"/>
                </a:solidFill>
              </a:rPr>
              <a:t>: each stage has a few interpretable parameters (ε, thresholds, voxel size)</a:t>
            </a:r>
          </a:p>
          <a:p>
            <a:pPr>
              <a:spcAft>
                <a:spcPts val="800"/>
              </a:spcAft>
            </a:pPr>
            <a:r>
              <a:rPr sz="2200" b="0" i="0">
                <a:solidFill>
                  <a:srgbClr val="404040"/>
                </a:solidFill>
              </a:rPr>
              <a:t>•  Fast and explainable; runs on a CPU; easy to debug visually</a:t>
            </a:r>
          </a:p>
          <a:p>
            <a:pPr>
              <a:spcAft>
                <a:spcPts val="800"/>
              </a:spcAft>
            </a:pPr>
            <a:r>
              <a:rPr sz="2200" b="0" i="0">
                <a:solidFill>
                  <a:srgbClr val="404040"/>
                </a:solidFill>
              </a:rPr>
              <a:t>•  Still used as a </a:t>
            </a:r>
            <a:r>
              <a:rPr sz="2200" b="1" i="0">
                <a:solidFill>
                  <a:srgbClr val="404040"/>
                </a:solidFill>
              </a:rPr>
              <a:t>baseline, a safety fallback, and a pre-labeling tool</a:t>
            </a:r>
          </a:p>
          <a:p>
            <a:pPr>
              <a:spcAft>
                <a:spcPts val="800"/>
              </a:spcAft>
            </a:pPr>
            <a:r>
              <a:rPr sz="2200" b="0" i="0">
                <a:solidFill>
                  <a:srgbClr val="404040"/>
                </a:solidFill>
              </a:rPr>
              <a:t>•  Output so far: a list of oriented 3D boxes, but </a:t>
            </a:r>
            <a:r>
              <a:rPr sz="2200" b="1" i="0">
                <a:solidFill>
                  <a:srgbClr val="404040"/>
                </a:solidFill>
              </a:rPr>
              <a:t>no class</a:t>
            </a:r>
            <a:r>
              <a:rPr sz="2200" b="0" i="0">
                <a:solidFill>
                  <a:srgbClr val="404040"/>
                </a:solidFill>
              </a:rPr>
              <a:t> and no understanding of context</a:t>
            </a:r>
          </a:p>
          <a:p>
            <a:pPr>
              <a:spcAft>
                <a:spcPts val="800"/>
              </a:spcAft>
            </a:pPr>
            <a:r>
              <a:rPr sz="2200" b="0" i="0">
                <a:solidFill>
                  <a:srgbClr val="404040"/>
                </a:solidFill>
              </a:rPr>
              <a:t>•  Open-source toolkits: Point Cloud Library (PCL) and Open3D</a:t>
            </a:r>
          </a:p>
        </p:txBody>
      </p:sp>
      <p:sp>
        <p:nvSpPr>
          <p:cNvPr id="2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Typical structure used in early AV stacks; see also Khizbullin, LiDAR Perception for ADAS and AD (Module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Step 1: Preprocessing</a:t>
            </a:r>
          </a:p>
        </p:txBody>
      </p:sp>
      <p:sp>
        <p:nvSpPr>
          <p:cNvPr id="3" name="Content Placeholder 2"/>
          <p:cNvSpPr>
            <a:spLocks noGrp="1"/>
          </p:cNvSpPr>
          <p:nvPr>
            <p:ph idx="1"/>
          </p:nvPr>
        </p:nvSpPr>
        <p:spPr>
          <a:xfrm>
            <a:off x="621792" y="4197096"/>
            <a:ext cx="10972800" cy="2203704"/>
          </a:xfrm>
        </p:spPr>
        <p:txBody>
          <a:bodyPr wrap="square">
            <a:noAutofit/>
          </a:bodyPr>
          <a:lstStyle/>
          <a:p>
            <a:pPr>
              <a:spcBef>
                <a:spcPts val="500"/>
              </a:spcBef>
            </a:pPr>
            <a:r>
              <a:rPr sz="2000" b="1" i="0"/>
              <a:t>Crop</a:t>
            </a:r>
            <a:r>
              <a:rPr sz="2000" b="0" i="0"/>
              <a:t> to a region of interest (e.g., |y| &lt; 12 m, z within the vehicle's height band)</a:t>
            </a:r>
          </a:p>
          <a:p>
            <a:pPr>
              <a:spcBef>
                <a:spcPts val="500"/>
              </a:spcBef>
            </a:pPr>
            <a:r>
              <a:rPr sz="2000" b="1" i="0"/>
              <a:t>Voxel-grid downsampling</a:t>
            </a:r>
            <a:r>
              <a:rPr sz="2000" b="0" i="0"/>
              <a:t>: one centroid per 0.25 m voxel, 11,889 → 1,613 points here (−86 %)</a:t>
            </a:r>
          </a:p>
          <a:p>
            <a:pPr>
              <a:spcBef>
                <a:spcPts val="500"/>
              </a:spcBef>
            </a:pPr>
            <a:r>
              <a:rPr sz="2000" b="1" i="0"/>
              <a:t>Statistical outlier removal</a:t>
            </a:r>
            <a:r>
              <a:rPr sz="2000" b="0" i="0"/>
              <a:t>: drop points whose mean neighbor distance exceeds μ + σ (k = 8), removing most injected noise</a:t>
            </a:r>
          </a:p>
          <a:p>
            <a:pPr>
              <a:spcBef>
                <a:spcPts val="500"/>
              </a:spcBef>
            </a:pPr>
            <a:r>
              <a:rPr sz="2000" b="0" i="0"/>
              <a:t>Parameter trade-off: coarser voxels are faster but erase small objects such as pedestrians and poles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25</a:t>
            </a:fld>
            <a:endParaRPr lang="en-US"/>
          </a:p>
        </p:txBody>
      </p:sp>
      <p:pic>
        <p:nvPicPr>
          <p:cNvPr id="7" name="Picture 6" descr="preprocess.png"/>
          <p:cNvPicPr>
            <a:picLocks noChangeAspect="1"/>
          </p:cNvPicPr>
          <p:nvPr/>
        </p:nvPicPr>
        <p:blipFill>
          <a:blip r:embed="rId3"/>
          <a:stretch>
            <a:fillRect/>
          </a:stretch>
        </p:blipFill>
        <p:spPr>
          <a:xfrm>
            <a:off x="842270" y="1298448"/>
            <a:ext cx="10531842" cy="278892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algorithms run on the synthetic scene (250 uniform noise points added).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Step 2: Ground Removal with RANSAC</a:t>
            </a:r>
          </a:p>
        </p:txBody>
      </p:sp>
      <p:sp>
        <p:nvSpPr>
          <p:cNvPr id="3" name="Content Placeholder 2"/>
          <p:cNvSpPr>
            <a:spLocks noGrp="1"/>
          </p:cNvSpPr>
          <p:nvPr>
            <p:ph idx="1"/>
          </p:nvPr>
        </p:nvSpPr>
        <p:spPr>
          <a:xfrm>
            <a:off x="621792" y="4151376"/>
            <a:ext cx="10972800" cy="2249424"/>
          </a:xfrm>
        </p:spPr>
        <p:txBody>
          <a:bodyPr wrap="square">
            <a:noAutofit/>
          </a:bodyPr>
          <a:lstStyle/>
          <a:p>
            <a:pPr>
              <a:spcBef>
                <a:spcPts val="500"/>
              </a:spcBef>
            </a:pPr>
            <a:r>
              <a:rPr sz="2000" b="1" i="0"/>
              <a:t>RANSAC</a:t>
            </a:r>
            <a:r>
              <a:rPr sz="2000" b="0" i="0"/>
              <a:t>: sample 3 low points → plane → count points within 0.12 m → keep the plane with most inliers</a:t>
            </a:r>
          </a:p>
          <a:p>
            <a:pPr>
              <a:spcBef>
                <a:spcPts val="500"/>
              </a:spcBef>
            </a:pPr>
            <a:r>
              <a:rPr sz="2000" b="0" i="0"/>
              <a:t>Sample only from low points (z &lt; 0.5 m) so the fitted plane is the road, not a wall</a:t>
            </a:r>
          </a:p>
          <a:p>
            <a:pPr>
              <a:spcBef>
                <a:spcPts val="500"/>
              </a:spcBef>
            </a:pPr>
            <a:r>
              <a:rPr sz="2000" b="0" i="0"/>
              <a:t>Iterations </a:t>
            </a:r>
            <a:r>
              <a:rPr sz="2000" b="1" i="0"/>
              <a:t>N = ln(1−p) / ln(1−w³)</a:t>
            </a:r>
            <a:r>
              <a:rPr sz="2000" b="0" i="0"/>
              <a:t>: inlier ratio w = 0.5, p = 0.99 → N ≈ 35</a:t>
            </a:r>
          </a:p>
          <a:p>
            <a:pPr>
              <a:spcBef>
                <a:spcPts val="500"/>
              </a:spcBef>
            </a:pPr>
            <a:r>
              <a:rPr sz="2000" b="0" i="0"/>
              <a:t>Real roads curve and slope: use zone-wise / ring-based fitting (e.g., Patchwork-style) instead of one global plane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26</a:t>
            </a:fld>
            <a:endParaRPr lang="en-US"/>
          </a:p>
        </p:txBody>
      </p:sp>
      <p:pic>
        <p:nvPicPr>
          <p:cNvPr id="7" name="Picture 6" descr="ground.png"/>
          <p:cNvPicPr>
            <a:picLocks noChangeAspect="1"/>
          </p:cNvPicPr>
          <p:nvPr/>
        </p:nvPicPr>
        <p:blipFill>
          <a:blip r:embed="rId3"/>
          <a:stretch>
            <a:fillRect/>
          </a:stretch>
        </p:blipFill>
        <p:spPr>
          <a:xfrm>
            <a:off x="752635" y="1298448"/>
            <a:ext cx="10711113" cy="274320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Fischler and Bolles, Commun. ACM 1981. Original figure: RANSAC run on the synthetic scene.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RANSAC: Fit Despite Outliers</a:t>
            </a:r>
          </a:p>
        </p:txBody>
      </p:sp>
      <p:sp>
        <p:nvSpPr>
          <p:cNvPr id="3" name="Content Placeholder 2"/>
          <p:cNvSpPr>
            <a:spLocks noGrp="1"/>
          </p:cNvSpPr>
          <p:nvPr>
            <p:ph idx="1"/>
          </p:nvPr>
        </p:nvSpPr>
        <p:spPr>
          <a:xfrm>
            <a:off x="621792" y="4151376"/>
            <a:ext cx="10972800" cy="2249424"/>
          </a:xfrm>
        </p:spPr>
        <p:txBody>
          <a:bodyPr wrap="square">
            <a:noAutofit/>
          </a:bodyPr>
          <a:lstStyle/>
          <a:p>
            <a:pPr>
              <a:spcBef>
                <a:spcPts val="500"/>
              </a:spcBef>
            </a:pPr>
            <a:r>
              <a:rPr sz="2000" b="1" i="0"/>
              <a:t>Problem</a:t>
            </a:r>
            <a:r>
              <a:rPr sz="2000" b="0" i="0"/>
              <a:t>: least squares uses every point, so outliers (cars, walls, poles) bend the fit</a:t>
            </a:r>
          </a:p>
          <a:p>
            <a:pPr>
              <a:spcBef>
                <a:spcPts val="500"/>
              </a:spcBef>
            </a:pPr>
            <a:r>
              <a:rPr sz="2000" b="1" i="0"/>
              <a:t>Idea</a:t>
            </a:r>
            <a:r>
              <a:rPr sz="2000" b="0" i="0"/>
              <a:t>: guess a model from a minimal random sample, let all points vote, keep the model with the most inliers</a:t>
            </a:r>
          </a:p>
          <a:p>
            <a:pPr>
              <a:spcBef>
                <a:spcPts val="500"/>
              </a:spcBef>
            </a:pPr>
            <a:r>
              <a:rPr sz="2000" b="0" i="0"/>
              <a:t>A line needs </a:t>
            </a:r>
            <a:r>
              <a:rPr sz="2000" b="1" i="0"/>
              <a:t>2 points</a:t>
            </a:r>
            <a:r>
              <a:rPr sz="2000" b="0" i="0"/>
              <a:t>; a plane (ground) needs </a:t>
            </a:r>
            <a:r>
              <a:rPr sz="2000" b="1" i="0"/>
              <a:t>3 points</a:t>
            </a:r>
            <a:r>
              <a:rPr sz="2000" b="0" i="0"/>
              <a:t>; each guess is cheap to fit and to score</a:t>
            </a:r>
          </a:p>
          <a:p>
            <a:pPr>
              <a:spcBef>
                <a:spcPts val="500"/>
              </a:spcBef>
            </a:pPr>
            <a:r>
              <a:rPr sz="2000" b="0" i="0"/>
              <a:t>Inliers = points within threshold τ of the model (the shaded band); the last step refits on the inliers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27</a:t>
            </a:fld>
            <a:endParaRPr lang="en-US"/>
          </a:p>
        </p:txBody>
      </p:sp>
      <p:pic>
        <p:nvPicPr>
          <p:cNvPr id="7" name="Picture 6" descr="ransac_demo.png"/>
          <p:cNvPicPr>
            <a:picLocks noChangeAspect="1"/>
          </p:cNvPicPr>
          <p:nvPr/>
        </p:nvPicPr>
        <p:blipFill>
          <a:blip r:embed="rId3"/>
          <a:stretch>
            <a:fillRect/>
          </a:stretch>
        </p:blipFill>
        <p:spPr>
          <a:xfrm>
            <a:off x="1616578" y="1298448"/>
            <a:ext cx="8983226" cy="2743199"/>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Fischler and Bolles, Commun. ACM 1981. Original figure: 2D toy data (45 inliers, 25 outliers).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RANSAC: Steps and Iterations</a:t>
            </a:r>
          </a:p>
        </p:txBody>
      </p:sp>
      <p:sp>
        <p:nvSpPr>
          <p:cNvPr id="3" name="Content Placeholder 2"/>
          <p:cNvSpPr>
            <a:spLocks noGrp="1"/>
          </p:cNvSpPr>
          <p:nvPr>
            <p:ph idx="1"/>
          </p:nvPr>
        </p:nvSpPr>
        <p:spPr>
          <a:xfrm>
            <a:off x="621792" y="4617720"/>
            <a:ext cx="10972800" cy="1783080"/>
          </a:xfrm>
        </p:spPr>
        <p:txBody>
          <a:bodyPr wrap="square">
            <a:noAutofit/>
          </a:bodyPr>
          <a:lstStyle/>
          <a:p>
            <a:pPr>
              <a:spcBef>
                <a:spcPts val="500"/>
              </a:spcBef>
            </a:pPr>
            <a:r>
              <a:rPr sz="1800" b="1" i="0"/>
              <a:t>τ</a:t>
            </a:r>
            <a:r>
              <a:rPr sz="1800" b="0" i="0"/>
              <a:t> (threshold): about 3σ of range noise plus road roughness; 0.1–0.2 m for ground planes</a:t>
            </a:r>
          </a:p>
          <a:p>
            <a:pPr>
              <a:spcBef>
                <a:spcPts val="500"/>
              </a:spcBef>
            </a:pPr>
            <a:r>
              <a:rPr sz="1800" b="0" i="0"/>
              <a:t>Low inlier ratio or large s makes N explode: use minimal samples and restrict candidates (z &lt; 0.5 m)</a:t>
            </a:r>
          </a:p>
          <a:p>
            <a:pPr>
              <a:spcBef>
                <a:spcPts val="500"/>
              </a:spcBef>
            </a:pPr>
            <a:r>
              <a:rPr sz="1800" b="0" i="0"/>
              <a:t>Random, not deterministic: fix the seed in tests, stop early once enough inliers are found</a:t>
            </a:r>
          </a:p>
          <a:p>
            <a:pPr>
              <a:spcBef>
                <a:spcPts val="500"/>
              </a:spcBef>
            </a:pPr>
            <a:r>
              <a:rPr sz="1800" b="0" i="0"/>
              <a:t>Finds one model per run; to find several (e.g., two walls) remove the inliers and repeat</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28</a:t>
            </a:fld>
            <a:endParaRPr lang="en-US"/>
          </a:p>
        </p:txBody>
      </p:sp>
      <p:sp>
        <p:nvSpPr>
          <p:cNvPr id="7" name="Rectangle 6"/>
          <p:cNvSpPr/>
          <p:nvPr/>
        </p:nvSpPr>
        <p:spPr>
          <a:xfrm>
            <a:off x="621792" y="1325880"/>
            <a:ext cx="5760720" cy="3154680"/>
          </a:xfrm>
          <a:prstGeom prst="rect">
            <a:avLst/>
          </a:prstGeom>
          <a:solidFill>
            <a:srgbClr val="F2F2F2"/>
          </a:solidFill>
          <a:ln w="15875">
            <a:solidFill>
              <a:srgbClr val="D0D0D0"/>
            </a:solid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ctr"/>
          <a:lstStyle/>
          <a:p>
            <a:pPr algn="l"/>
            <a:r>
              <a:rPr sz="1500" b="0" i="0">
                <a:solidFill>
                  <a:srgbClr val="404040"/>
                </a:solidFill>
                <a:latin typeface="Courier New"/>
              </a:rPr>
              <a:t>best = {}</a:t>
            </a:r>
          </a:p>
          <a:p>
            <a:pPr algn="l"/>
            <a:r>
              <a:rPr sz="1500" b="0" i="0">
                <a:solidFill>
                  <a:srgbClr val="404040"/>
                </a:solidFill>
                <a:latin typeface="Courier New"/>
              </a:rPr>
              <a:t>repeat N times:</a:t>
            </a:r>
          </a:p>
          <a:p>
            <a:pPr algn="l"/>
            <a:r>
              <a:rPr sz="1500" b="0" i="0">
                <a:solidFill>
                  <a:srgbClr val="404040"/>
                </a:solidFill>
                <a:latin typeface="Courier New"/>
              </a:rPr>
              <a:t>    S     = random sample of s points</a:t>
            </a:r>
          </a:p>
          <a:p>
            <a:pPr algn="l"/>
            <a:r>
              <a:rPr sz="1500" b="0" i="0">
                <a:solidFill>
                  <a:srgbClr val="404040"/>
                </a:solidFill>
                <a:latin typeface="Courier New"/>
              </a:rPr>
              <a:t>    model = fit(S)          # s=3: a plane</a:t>
            </a:r>
          </a:p>
          <a:p>
            <a:pPr algn="l"/>
            <a:r>
              <a:rPr sz="1500" b="0" i="0">
                <a:solidFill>
                  <a:srgbClr val="404040"/>
                </a:solidFill>
                <a:latin typeface="Courier New"/>
              </a:rPr>
              <a:t>    I     = {p : dist(p, model) &lt; tau}</a:t>
            </a:r>
          </a:p>
          <a:p>
            <a:pPr algn="l"/>
            <a:r>
              <a:rPr sz="1500" b="0" i="0">
                <a:solidFill>
                  <a:srgbClr val="404040"/>
                </a:solidFill>
                <a:latin typeface="Courier New"/>
              </a:rPr>
              <a:t>    if |I| &gt; |best|:  best = I</a:t>
            </a:r>
          </a:p>
          <a:p>
            <a:pPr algn="l"/>
            <a:r>
              <a:rPr sz="1500" b="0" i="0">
                <a:solidFill>
                  <a:srgbClr val="404040"/>
                </a:solidFill>
                <a:latin typeface="Courier New"/>
              </a:rPr>
              <a:t>model = least_squares_fit(best)   # refit</a:t>
            </a:r>
          </a:p>
          <a:p>
            <a:pPr algn="l"/>
            <a:r>
              <a:rPr sz="1500" b="0" i="0">
                <a:solidFill>
                  <a:srgbClr val="404040"/>
                </a:solidFill>
                <a:latin typeface="Courier New"/>
              </a:rPr>
              <a:t>return model, best</a:t>
            </a:r>
          </a:p>
        </p:txBody>
      </p:sp>
      <p:graphicFrame>
        <p:nvGraphicFramePr>
          <p:cNvPr id="8" name="Table 7"/>
          <p:cNvGraphicFramePr>
            <a:graphicFrameLocks noGrp="1"/>
          </p:cNvGraphicFramePr>
          <p:nvPr/>
        </p:nvGraphicFramePr>
        <p:xfrm>
          <a:off x="6675120" y="1325880"/>
          <a:ext cx="4937759" cy="2468880"/>
        </p:xfrm>
        <a:graphic>
          <a:graphicData uri="http://schemas.openxmlformats.org/drawingml/2006/table">
            <a:tbl>
              <a:tblPr firstRow="1" bandRow="1">
                <a:tableStyleId>{5C22544A-7EE6-4342-B048-85BDC9FD1C3A}</a:tableStyleId>
              </a:tblPr>
              <a:tblGrid>
                <a:gridCol w="1519310">
                  <a:extLst>
                    <a:ext uri="{9D8B030D-6E8A-4147-A177-3AD203B41FA5}">
                      <a16:colId xmlns:a16="http://schemas.microsoft.com/office/drawing/2014/main" val="20000"/>
                    </a:ext>
                  </a:extLst>
                </a:gridCol>
                <a:gridCol w="1645920">
                  <a:extLst>
                    <a:ext uri="{9D8B030D-6E8A-4147-A177-3AD203B41FA5}">
                      <a16:colId xmlns:a16="http://schemas.microsoft.com/office/drawing/2014/main" val="20001"/>
                    </a:ext>
                  </a:extLst>
                </a:gridCol>
                <a:gridCol w="1772529">
                  <a:extLst>
                    <a:ext uri="{9D8B030D-6E8A-4147-A177-3AD203B41FA5}">
                      <a16:colId xmlns:a16="http://schemas.microsoft.com/office/drawing/2014/main" val="20002"/>
                    </a:ext>
                  </a:extLst>
                </a:gridCol>
              </a:tblGrid>
              <a:tr h="411480">
                <a:tc>
                  <a:txBody>
                    <a:bodyPr/>
                    <a:lstStyle/>
                    <a:p>
                      <a:r>
                        <a:rPr sz="1500" b="1" i="0">
                          <a:solidFill>
                            <a:srgbClr val="FFFFFF"/>
                          </a:solidFill>
                        </a:rPr>
                        <a:t>Inlier ratio w</a:t>
                      </a:r>
                    </a:p>
                  </a:txBody>
                  <a:tcPr marL="73152" marR="73152" marT="36576" marB="36576" anchor="ctr">
                    <a:solidFill>
                      <a:srgbClr val="121981"/>
                    </a:solidFill>
                  </a:tcPr>
                </a:tc>
                <a:tc>
                  <a:txBody>
                    <a:bodyPr/>
                    <a:lstStyle/>
                    <a:p>
                      <a:r>
                        <a:rPr sz="1500" b="1" i="0">
                          <a:solidFill>
                            <a:srgbClr val="FFFFFF"/>
                          </a:solidFill>
                        </a:rPr>
                        <a:t>N (line, s = 2)</a:t>
                      </a:r>
                    </a:p>
                  </a:txBody>
                  <a:tcPr marL="73152" marR="73152" marT="36576" marB="36576" anchor="ctr">
                    <a:solidFill>
                      <a:srgbClr val="121981"/>
                    </a:solidFill>
                  </a:tcPr>
                </a:tc>
                <a:tc>
                  <a:txBody>
                    <a:bodyPr/>
                    <a:lstStyle/>
                    <a:p>
                      <a:r>
                        <a:rPr sz="1500" b="1" i="0">
                          <a:solidFill>
                            <a:srgbClr val="FFFFFF"/>
                          </a:solidFill>
                        </a:rPr>
                        <a:t>N (plane, s = 3)</a:t>
                      </a:r>
                    </a:p>
                  </a:txBody>
                  <a:tcPr marL="73152" marR="73152" marT="36576" marB="36576" anchor="ctr">
                    <a:solidFill>
                      <a:srgbClr val="121981"/>
                    </a:solidFill>
                  </a:tcPr>
                </a:tc>
                <a:extLst>
                  <a:ext uri="{0D108BD9-81ED-4DB2-BD59-A6C34878D82A}">
                    <a16:rowId xmlns:a16="http://schemas.microsoft.com/office/drawing/2014/main" val="10000"/>
                  </a:ext>
                </a:extLst>
              </a:tr>
              <a:tr h="411480">
                <a:tc>
                  <a:txBody>
                    <a:bodyPr/>
                    <a:lstStyle/>
                    <a:p>
                      <a:r>
                        <a:rPr sz="1500" b="1" i="0">
                          <a:solidFill>
                            <a:srgbClr val="404040"/>
                          </a:solidFill>
                        </a:rPr>
                        <a:t>90%</a:t>
                      </a:r>
                    </a:p>
                  </a:txBody>
                  <a:tcPr marL="73152" marR="73152" marT="36576" marB="36576" anchor="ctr">
                    <a:solidFill>
                      <a:srgbClr val="FFFFFF"/>
                    </a:solidFill>
                  </a:tcPr>
                </a:tc>
                <a:tc>
                  <a:txBody>
                    <a:bodyPr/>
                    <a:lstStyle/>
                    <a:p>
                      <a:r>
                        <a:rPr sz="1500" b="0" i="0">
                          <a:solidFill>
                            <a:srgbClr val="404040"/>
                          </a:solidFill>
                        </a:rPr>
                        <a:t>3</a:t>
                      </a:r>
                    </a:p>
                  </a:txBody>
                  <a:tcPr marL="73152" marR="73152" marT="36576" marB="36576" anchor="ctr">
                    <a:solidFill>
                      <a:srgbClr val="FFFFFF"/>
                    </a:solidFill>
                  </a:tcPr>
                </a:tc>
                <a:tc>
                  <a:txBody>
                    <a:bodyPr/>
                    <a:lstStyle/>
                    <a:p>
                      <a:r>
                        <a:rPr sz="1500" b="0" i="0">
                          <a:solidFill>
                            <a:srgbClr val="404040"/>
                          </a:solidFill>
                        </a:rPr>
                        <a:t>4</a:t>
                      </a:r>
                    </a:p>
                  </a:txBody>
                  <a:tcPr marL="73152" marR="73152" marT="36576" marB="36576" anchor="ctr">
                    <a:solidFill>
                      <a:srgbClr val="FFFFFF"/>
                    </a:solidFill>
                  </a:tcPr>
                </a:tc>
                <a:extLst>
                  <a:ext uri="{0D108BD9-81ED-4DB2-BD59-A6C34878D82A}">
                    <a16:rowId xmlns:a16="http://schemas.microsoft.com/office/drawing/2014/main" val="10001"/>
                  </a:ext>
                </a:extLst>
              </a:tr>
              <a:tr h="411480">
                <a:tc>
                  <a:txBody>
                    <a:bodyPr/>
                    <a:lstStyle/>
                    <a:p>
                      <a:r>
                        <a:rPr sz="1500" b="1" i="0">
                          <a:solidFill>
                            <a:srgbClr val="404040"/>
                          </a:solidFill>
                        </a:rPr>
                        <a:t>70%</a:t>
                      </a:r>
                    </a:p>
                  </a:txBody>
                  <a:tcPr marL="73152" marR="73152" marT="36576" marB="36576" anchor="ctr">
                    <a:solidFill>
                      <a:srgbClr val="F2F2F2"/>
                    </a:solidFill>
                  </a:tcPr>
                </a:tc>
                <a:tc>
                  <a:txBody>
                    <a:bodyPr/>
                    <a:lstStyle/>
                    <a:p>
                      <a:r>
                        <a:rPr sz="1500" b="0" i="0">
                          <a:solidFill>
                            <a:srgbClr val="404040"/>
                          </a:solidFill>
                        </a:rPr>
                        <a:t>7</a:t>
                      </a:r>
                    </a:p>
                  </a:txBody>
                  <a:tcPr marL="73152" marR="73152" marT="36576" marB="36576" anchor="ctr">
                    <a:solidFill>
                      <a:srgbClr val="F2F2F2"/>
                    </a:solidFill>
                  </a:tcPr>
                </a:tc>
                <a:tc>
                  <a:txBody>
                    <a:bodyPr/>
                    <a:lstStyle/>
                    <a:p>
                      <a:r>
                        <a:rPr sz="1500" b="0" i="0">
                          <a:solidFill>
                            <a:srgbClr val="404040"/>
                          </a:solidFill>
                        </a:rPr>
                        <a:t>11</a:t>
                      </a:r>
                    </a:p>
                  </a:txBody>
                  <a:tcPr marL="73152" marR="73152" marT="36576" marB="36576" anchor="ctr">
                    <a:solidFill>
                      <a:srgbClr val="F2F2F2"/>
                    </a:solidFill>
                  </a:tcPr>
                </a:tc>
                <a:extLst>
                  <a:ext uri="{0D108BD9-81ED-4DB2-BD59-A6C34878D82A}">
                    <a16:rowId xmlns:a16="http://schemas.microsoft.com/office/drawing/2014/main" val="10002"/>
                  </a:ext>
                </a:extLst>
              </a:tr>
              <a:tr h="411480">
                <a:tc>
                  <a:txBody>
                    <a:bodyPr/>
                    <a:lstStyle/>
                    <a:p>
                      <a:r>
                        <a:rPr sz="1500" b="1" i="0">
                          <a:solidFill>
                            <a:srgbClr val="404040"/>
                          </a:solidFill>
                        </a:rPr>
                        <a:t>50%</a:t>
                      </a:r>
                    </a:p>
                  </a:txBody>
                  <a:tcPr marL="73152" marR="73152" marT="36576" marB="36576" anchor="ctr">
                    <a:solidFill>
                      <a:srgbClr val="FFFFFF"/>
                    </a:solidFill>
                  </a:tcPr>
                </a:tc>
                <a:tc>
                  <a:txBody>
                    <a:bodyPr/>
                    <a:lstStyle/>
                    <a:p>
                      <a:r>
                        <a:rPr sz="1500" b="0" i="0">
                          <a:solidFill>
                            <a:srgbClr val="404040"/>
                          </a:solidFill>
                        </a:rPr>
                        <a:t>17</a:t>
                      </a:r>
                    </a:p>
                  </a:txBody>
                  <a:tcPr marL="73152" marR="73152" marT="36576" marB="36576" anchor="ctr">
                    <a:solidFill>
                      <a:srgbClr val="FFFFFF"/>
                    </a:solidFill>
                  </a:tcPr>
                </a:tc>
                <a:tc>
                  <a:txBody>
                    <a:bodyPr/>
                    <a:lstStyle/>
                    <a:p>
                      <a:r>
                        <a:rPr sz="1500" b="0" i="0">
                          <a:solidFill>
                            <a:srgbClr val="404040"/>
                          </a:solidFill>
                        </a:rPr>
                        <a:t>35</a:t>
                      </a:r>
                    </a:p>
                  </a:txBody>
                  <a:tcPr marL="73152" marR="73152" marT="36576" marB="36576" anchor="ctr">
                    <a:solidFill>
                      <a:srgbClr val="FFFFFF"/>
                    </a:solidFill>
                  </a:tcPr>
                </a:tc>
                <a:extLst>
                  <a:ext uri="{0D108BD9-81ED-4DB2-BD59-A6C34878D82A}">
                    <a16:rowId xmlns:a16="http://schemas.microsoft.com/office/drawing/2014/main" val="10003"/>
                  </a:ext>
                </a:extLst>
              </a:tr>
              <a:tr h="411480">
                <a:tc>
                  <a:txBody>
                    <a:bodyPr/>
                    <a:lstStyle/>
                    <a:p>
                      <a:r>
                        <a:rPr sz="1500" b="1" i="0">
                          <a:solidFill>
                            <a:srgbClr val="404040"/>
                          </a:solidFill>
                        </a:rPr>
                        <a:t>30%</a:t>
                      </a:r>
                    </a:p>
                  </a:txBody>
                  <a:tcPr marL="73152" marR="73152" marT="36576" marB="36576" anchor="ctr">
                    <a:solidFill>
                      <a:srgbClr val="F2F2F2"/>
                    </a:solidFill>
                  </a:tcPr>
                </a:tc>
                <a:tc>
                  <a:txBody>
                    <a:bodyPr/>
                    <a:lstStyle/>
                    <a:p>
                      <a:r>
                        <a:rPr sz="1500" b="0" i="0">
                          <a:solidFill>
                            <a:srgbClr val="404040"/>
                          </a:solidFill>
                        </a:rPr>
                        <a:t>49</a:t>
                      </a:r>
                    </a:p>
                  </a:txBody>
                  <a:tcPr marL="73152" marR="73152" marT="36576" marB="36576" anchor="ctr">
                    <a:solidFill>
                      <a:srgbClr val="F2F2F2"/>
                    </a:solidFill>
                  </a:tcPr>
                </a:tc>
                <a:tc>
                  <a:txBody>
                    <a:bodyPr/>
                    <a:lstStyle/>
                    <a:p>
                      <a:r>
                        <a:rPr sz="1500" b="0" i="0">
                          <a:solidFill>
                            <a:srgbClr val="404040"/>
                          </a:solidFill>
                        </a:rPr>
                        <a:t>169</a:t>
                      </a:r>
                    </a:p>
                  </a:txBody>
                  <a:tcPr marL="73152" marR="73152" marT="36576" marB="36576" anchor="ctr">
                    <a:solidFill>
                      <a:srgbClr val="F2F2F2"/>
                    </a:solidFill>
                  </a:tcPr>
                </a:tc>
                <a:extLst>
                  <a:ext uri="{0D108BD9-81ED-4DB2-BD59-A6C34878D82A}">
                    <a16:rowId xmlns:a16="http://schemas.microsoft.com/office/drawing/2014/main" val="10004"/>
                  </a:ext>
                </a:extLst>
              </a:tr>
              <a:tr h="411480">
                <a:tc>
                  <a:txBody>
                    <a:bodyPr/>
                    <a:lstStyle/>
                    <a:p>
                      <a:r>
                        <a:rPr sz="1500" b="1" i="0">
                          <a:solidFill>
                            <a:srgbClr val="404040"/>
                          </a:solidFill>
                        </a:rPr>
                        <a:t>10%</a:t>
                      </a:r>
                    </a:p>
                  </a:txBody>
                  <a:tcPr marL="73152" marR="73152" marT="36576" marB="36576" anchor="ctr">
                    <a:solidFill>
                      <a:srgbClr val="FFFFFF"/>
                    </a:solidFill>
                  </a:tcPr>
                </a:tc>
                <a:tc>
                  <a:txBody>
                    <a:bodyPr/>
                    <a:lstStyle/>
                    <a:p>
                      <a:r>
                        <a:rPr sz="1500" b="0" i="0">
                          <a:solidFill>
                            <a:srgbClr val="404040"/>
                          </a:solidFill>
                        </a:rPr>
                        <a:t>459</a:t>
                      </a:r>
                    </a:p>
                  </a:txBody>
                  <a:tcPr marL="73152" marR="73152" marT="36576" marB="36576" anchor="ctr">
                    <a:solidFill>
                      <a:srgbClr val="FFFFFF"/>
                    </a:solidFill>
                  </a:tcPr>
                </a:tc>
                <a:tc>
                  <a:txBody>
                    <a:bodyPr/>
                    <a:lstStyle/>
                    <a:p>
                      <a:r>
                        <a:rPr sz="1500" b="0" i="0">
                          <a:solidFill>
                            <a:srgbClr val="404040"/>
                          </a:solidFill>
                        </a:rPr>
                        <a:t>4,603</a:t>
                      </a:r>
                    </a:p>
                  </a:txBody>
                  <a:tcPr marL="73152" marR="73152" marT="36576" marB="36576" anchor="ctr">
                    <a:solidFill>
                      <a:srgbClr val="FFFFFF"/>
                    </a:solidFill>
                  </a:tcPr>
                </a:tc>
                <a:extLst>
                  <a:ext uri="{0D108BD9-81ED-4DB2-BD59-A6C34878D82A}">
                    <a16:rowId xmlns:a16="http://schemas.microsoft.com/office/drawing/2014/main" val="10005"/>
                  </a:ext>
                </a:extLst>
              </a:tr>
            </a:tbl>
          </a:graphicData>
        </a:graphic>
      </p:graphicFrame>
      <p:sp>
        <p:nvSpPr>
          <p:cNvPr id="9" name="TextBox 8"/>
          <p:cNvSpPr txBox="1"/>
          <p:nvPr/>
        </p:nvSpPr>
        <p:spPr>
          <a:xfrm>
            <a:off x="6675120" y="3886200"/>
            <a:ext cx="4937760" cy="594360"/>
          </a:xfrm>
          <a:prstGeom prst="rect">
            <a:avLst/>
          </a:prstGeom>
          <a:noFill/>
        </p:spPr>
        <p:txBody>
          <a:bodyPr wrap="square" lIns="45720" tIns="27432" rIns="45720" bIns="27432" anchor="ctr">
            <a:spAutoFit/>
          </a:bodyPr>
          <a:lstStyle/>
          <a:p>
            <a:pPr algn="ctr"/>
            <a:r>
              <a:rPr sz="1500" b="1" i="0">
                <a:solidFill>
                  <a:srgbClr val="121981"/>
                </a:solidFill>
              </a:rPr>
              <a:t>N = ln(1 − p) / ln(1 − w^s), confidence p = 0.99</a:t>
            </a:r>
          </a:p>
        </p:txBody>
      </p:sp>
      <p:sp>
        <p:nvSpPr>
          <p:cNvPr id="10"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Fischler and Bolles, Commun. ACM 1981. Iteration counts computed from the formula.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Step 3: Clustering Objects</a:t>
            </a:r>
          </a:p>
        </p:txBody>
      </p:sp>
      <p:sp>
        <p:nvSpPr>
          <p:cNvPr id="3" name="Content Placeholder 2"/>
          <p:cNvSpPr>
            <a:spLocks noGrp="1"/>
          </p:cNvSpPr>
          <p:nvPr>
            <p:ph idx="1"/>
          </p:nvPr>
        </p:nvSpPr>
        <p:spPr>
          <a:xfrm>
            <a:off x="621792" y="4242816"/>
            <a:ext cx="10972800" cy="2157984"/>
          </a:xfrm>
        </p:spPr>
        <p:txBody>
          <a:bodyPr wrap="square">
            <a:noAutofit/>
          </a:bodyPr>
          <a:lstStyle/>
          <a:p>
            <a:pPr>
              <a:spcBef>
                <a:spcPts val="500"/>
              </a:spcBef>
            </a:pPr>
            <a:r>
              <a:rPr sz="2000" b="1" i="0"/>
              <a:t>Euclidean clustering / DBSCAN</a:t>
            </a:r>
            <a:r>
              <a:rPr sz="2000" b="0" i="0"/>
              <a:t>: connect points closer than ε, grow clusters with a KD-tree; points in sparse regions become noise</a:t>
            </a:r>
          </a:p>
          <a:p>
            <a:pPr>
              <a:spcBef>
                <a:spcPts val="500"/>
              </a:spcBef>
            </a:pPr>
            <a:r>
              <a:rPr sz="2000" b="0" i="0"/>
              <a:t>Here ε = 0.6 m and minPts = 6 give </a:t>
            </a:r>
            <a:r>
              <a:rPr sz="2000" b="1" i="0"/>
              <a:t>37 clusters</a:t>
            </a:r>
            <a:r>
              <a:rPr sz="2000" b="0" i="0"/>
              <a:t> (cars, pedestrians, poles, trees, wall pieces)</a:t>
            </a:r>
          </a:p>
          <a:p>
            <a:pPr>
              <a:spcBef>
                <a:spcPts val="500"/>
              </a:spcBef>
            </a:pPr>
            <a:r>
              <a:rPr sz="2000" b="0" i="0"/>
              <a:t>ε is a trade-off: too small splits objects, too large merges neighbors (right plot)</a:t>
            </a:r>
          </a:p>
          <a:p>
            <a:pPr>
              <a:spcBef>
                <a:spcPts val="500"/>
              </a:spcBef>
            </a:pPr>
            <a:r>
              <a:rPr sz="2000" b="0" i="0"/>
              <a:t>Far objects are sparser (slide 9): use a range-dependent ε(R)</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29</a:t>
            </a:fld>
            <a:endParaRPr lang="en-US"/>
          </a:p>
        </p:txBody>
      </p:sp>
      <p:pic>
        <p:nvPicPr>
          <p:cNvPr id="7" name="Picture 6" descr="cluster.png"/>
          <p:cNvPicPr>
            <a:picLocks noChangeAspect="1"/>
          </p:cNvPicPr>
          <p:nvPr/>
        </p:nvPicPr>
        <p:blipFill>
          <a:blip r:embed="rId3"/>
          <a:stretch>
            <a:fillRect/>
          </a:stretch>
        </p:blipFill>
        <p:spPr>
          <a:xfrm>
            <a:off x="1395439" y="1298448"/>
            <a:ext cx="9425505" cy="283464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Ester et al., KDD 1996 (DBSCAN). Original figure: scikit-learn DBSCAN on the synthetic scene.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DBSCAN: Core, Border, Noise</a:t>
            </a:r>
          </a:p>
        </p:txBody>
      </p:sp>
      <p:sp>
        <p:nvSpPr>
          <p:cNvPr id="3" name="Content Placeholder 2"/>
          <p:cNvSpPr>
            <a:spLocks noGrp="1"/>
          </p:cNvSpPr>
          <p:nvPr>
            <p:ph idx="1"/>
          </p:nvPr>
        </p:nvSpPr>
        <p:spPr>
          <a:xfrm>
            <a:off x="621792" y="4425696"/>
            <a:ext cx="10972800" cy="1975104"/>
          </a:xfrm>
        </p:spPr>
        <p:txBody>
          <a:bodyPr wrap="square">
            <a:noAutofit/>
          </a:bodyPr>
          <a:lstStyle/>
          <a:p>
            <a:pPr>
              <a:spcBef>
                <a:spcPts val="500"/>
              </a:spcBef>
            </a:pPr>
            <a:r>
              <a:rPr sz="2000" b="1" i="0"/>
              <a:t>Core</a:t>
            </a:r>
            <a:r>
              <a:rPr sz="2000" b="0" i="0"/>
              <a:t> point: at least minPts points within distance ε; </a:t>
            </a:r>
            <a:r>
              <a:rPr sz="2000" b="1" i="0"/>
              <a:t>border</a:t>
            </a:r>
            <a:r>
              <a:rPr sz="2000" b="0" i="0"/>
              <a:t>: fewer, but within ε of a core; </a:t>
            </a:r>
            <a:r>
              <a:rPr sz="2000" b="1" i="0"/>
              <a:t>noise</a:t>
            </a:r>
            <a:r>
              <a:rPr sz="2000" b="0" i="0"/>
              <a:t>: neither</a:t>
            </a:r>
          </a:p>
          <a:p>
            <a:pPr>
              <a:spcBef>
                <a:spcPts val="500"/>
              </a:spcBef>
            </a:pPr>
            <a:r>
              <a:rPr sz="2000" b="0" i="0"/>
              <a:t>A cluster grows by chaining overlapping ε-balls of core points, so it can take </a:t>
            </a:r>
            <a:r>
              <a:rPr sz="2000" b="1" i="0"/>
              <a:t>any shape</a:t>
            </a:r>
          </a:p>
          <a:p>
            <a:pPr>
              <a:spcBef>
                <a:spcPts val="500"/>
              </a:spcBef>
            </a:pPr>
            <a:r>
              <a:rPr sz="2000" b="0" i="0"/>
              <a:t>No need to choose the number of clusters, and sparse noise is rejected (k-means assigns every point)</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30</a:t>
            </a:fld>
            <a:endParaRPr lang="en-US"/>
          </a:p>
        </p:txBody>
      </p:sp>
      <p:pic>
        <p:nvPicPr>
          <p:cNvPr id="7" name="Picture 6" descr="dbscan_demo.png"/>
          <p:cNvPicPr>
            <a:picLocks noChangeAspect="1"/>
          </p:cNvPicPr>
          <p:nvPr/>
        </p:nvPicPr>
        <p:blipFill>
          <a:blip r:embed="rId3"/>
          <a:stretch>
            <a:fillRect/>
          </a:stretch>
        </p:blipFill>
        <p:spPr>
          <a:xfrm>
            <a:off x="1618501" y="1298448"/>
            <a:ext cx="8979381" cy="301752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Ester et al., KDD 1996. Original figures: toy data and scikit-learn make_moons (300 points + 12 outliers).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DBSCAN: Choosing ε and minPts</a:t>
            </a:r>
          </a:p>
        </p:txBody>
      </p:sp>
      <p:sp>
        <p:nvSpPr>
          <p:cNvPr id="3" name="Content Placeholder 2"/>
          <p:cNvSpPr>
            <a:spLocks noGrp="1"/>
          </p:cNvSpPr>
          <p:nvPr>
            <p:ph idx="1"/>
          </p:nvPr>
        </p:nvSpPr>
        <p:spPr>
          <a:xfrm>
            <a:off x="621792" y="4709160"/>
            <a:ext cx="10972800" cy="1691640"/>
          </a:xfrm>
        </p:spPr>
        <p:txBody>
          <a:bodyPr wrap="square">
            <a:noAutofit/>
          </a:bodyPr>
          <a:lstStyle/>
          <a:p>
            <a:pPr>
              <a:spcBef>
                <a:spcPts val="400"/>
              </a:spcBef>
            </a:pPr>
            <a:r>
              <a:rPr sz="1800" b="1" i="0"/>
              <a:t>minPts</a:t>
            </a:r>
            <a:r>
              <a:rPr sz="1800" b="0" i="0"/>
              <a:t> ≈ 4–6 for 2D (top-view) clustering; </a:t>
            </a:r>
            <a:r>
              <a:rPr sz="1800" b="1" i="0"/>
              <a:t>ε</a:t>
            </a:r>
            <a:r>
              <a:rPr sz="1800" b="0" i="0"/>
              <a:t> at the elbow of the k-distance plot (here ≈ 0.6 m)</a:t>
            </a:r>
          </a:p>
          <a:p>
            <a:pPr>
              <a:spcBef>
                <a:spcPts val="400"/>
              </a:spcBef>
            </a:pPr>
            <a:r>
              <a:rPr sz="1800" b="0" i="0"/>
              <a:t>KD-tree neighbor queries give O(n log n): downsample (0.1 m voxels) before clustering</a:t>
            </a:r>
          </a:p>
          <a:p>
            <a:pPr>
              <a:spcBef>
                <a:spcPts val="400"/>
              </a:spcBef>
            </a:pPr>
            <a:r>
              <a:rPr sz="1800" b="0" i="0"/>
              <a:t>Point spacing </a:t>
            </a:r>
            <a:r>
              <a:rPr sz="1800" b="1" i="0"/>
              <a:t>s = R·tan Δθ</a:t>
            </a:r>
            <a:r>
              <a:rPr sz="1800" b="0" i="0"/>
              <a:t> grows with range (0.07 m at 20 m, 0.21 m at 60 m for 0.2°): one ε does not fit near and far</a:t>
            </a:r>
          </a:p>
          <a:p>
            <a:pPr>
              <a:spcBef>
                <a:spcPts val="400"/>
              </a:spcBef>
            </a:pPr>
            <a:r>
              <a:rPr sz="1800" b="0" i="0"/>
              <a:t>Remedies: range-adaptive ε(R), clustering on the range image, or HDBSCAN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31</a:t>
            </a:fld>
            <a:endParaRPr lang="en-US"/>
          </a:p>
        </p:txBody>
      </p:sp>
      <p:sp>
        <p:nvSpPr>
          <p:cNvPr id="7" name="Rectangle 6"/>
          <p:cNvSpPr/>
          <p:nvPr/>
        </p:nvSpPr>
        <p:spPr>
          <a:xfrm>
            <a:off x="621792" y="1325880"/>
            <a:ext cx="5852160" cy="3246120"/>
          </a:xfrm>
          <a:prstGeom prst="rect">
            <a:avLst/>
          </a:prstGeom>
          <a:solidFill>
            <a:srgbClr val="F2F2F2"/>
          </a:solidFill>
          <a:ln w="15875">
            <a:solidFill>
              <a:srgbClr val="D0D0D0"/>
            </a:solid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ctr"/>
          <a:lstStyle/>
          <a:p>
            <a:pPr algn="l"/>
            <a:r>
              <a:rPr sz="1400" b="0" i="0">
                <a:solidFill>
                  <a:srgbClr val="404040"/>
                </a:solidFill>
                <a:latin typeface="Courier New"/>
              </a:rPr>
              <a:t>for each unvisited point p:</a:t>
            </a:r>
          </a:p>
          <a:p>
            <a:pPr algn="l"/>
            <a:r>
              <a:rPr sz="1400" b="0" i="0">
                <a:solidFill>
                  <a:srgbClr val="404040"/>
                </a:solidFill>
                <a:latin typeface="Courier New"/>
              </a:rPr>
              <a:t>    mark p visited;  N = neighbors(p, ε)</a:t>
            </a:r>
          </a:p>
          <a:p>
            <a:pPr algn="l"/>
            <a:r>
              <a:rPr sz="1400" b="0" i="0">
                <a:solidFill>
                  <a:srgbClr val="404040"/>
                </a:solidFill>
                <a:latin typeface="Courier New"/>
              </a:rPr>
              <a:t>    if |N| &lt; minPts:  label p noise; continue</a:t>
            </a:r>
          </a:p>
          <a:p>
            <a:pPr algn="l"/>
            <a:r>
              <a:rPr sz="1400" b="0" i="0">
                <a:solidFill>
                  <a:srgbClr val="404040"/>
                </a:solidFill>
                <a:latin typeface="Courier New"/>
              </a:rPr>
              <a:t>    new cluster C;  add p to C</a:t>
            </a:r>
          </a:p>
          <a:p>
            <a:pPr algn="l"/>
            <a:r>
              <a:rPr sz="1400" b="0" i="0">
                <a:solidFill>
                  <a:srgbClr val="404040"/>
                </a:solidFill>
                <a:latin typeface="Courier New"/>
              </a:rPr>
              <a:t>    for each q in N:               # queue</a:t>
            </a:r>
          </a:p>
          <a:p>
            <a:pPr algn="l"/>
            <a:r>
              <a:rPr sz="1400" b="0" i="0">
                <a:solidFill>
                  <a:srgbClr val="404040"/>
                </a:solidFill>
                <a:latin typeface="Courier New"/>
              </a:rPr>
              <a:t>        if q unvisited:</a:t>
            </a:r>
          </a:p>
          <a:p>
            <a:pPr algn="l"/>
            <a:r>
              <a:rPr sz="1400" b="0" i="0">
                <a:solidFill>
                  <a:srgbClr val="404040"/>
                </a:solidFill>
                <a:latin typeface="Courier New"/>
              </a:rPr>
              <a:t>            mark q visited</a:t>
            </a:r>
          </a:p>
          <a:p>
            <a:pPr algn="l"/>
            <a:r>
              <a:rPr sz="1400" b="0" i="0">
                <a:solidFill>
                  <a:srgbClr val="404040"/>
                </a:solidFill>
                <a:latin typeface="Courier New"/>
              </a:rPr>
              <a:t>            N' = neighbors(q, ε)</a:t>
            </a:r>
          </a:p>
          <a:p>
            <a:pPr algn="l"/>
            <a:r>
              <a:rPr sz="1400" b="0" i="0">
                <a:solidFill>
                  <a:srgbClr val="404040"/>
                </a:solidFill>
                <a:latin typeface="Courier New"/>
              </a:rPr>
              <a:t>            if |N'| &gt;= minPts: N = N + N'</a:t>
            </a:r>
          </a:p>
          <a:p>
            <a:pPr algn="l"/>
            <a:r>
              <a:rPr sz="1400" b="0" i="0">
                <a:solidFill>
                  <a:srgbClr val="404040"/>
                </a:solidFill>
                <a:latin typeface="Courier New"/>
              </a:rPr>
              <a:t>        if q in no cluster: add q to C</a:t>
            </a:r>
          </a:p>
        </p:txBody>
      </p:sp>
      <p:pic>
        <p:nvPicPr>
          <p:cNvPr id="8" name="Picture 7" descr="kdist.png"/>
          <p:cNvPicPr>
            <a:picLocks noChangeAspect="1"/>
          </p:cNvPicPr>
          <p:nvPr/>
        </p:nvPicPr>
        <p:blipFill>
          <a:blip r:embed="rId3"/>
          <a:stretch>
            <a:fillRect/>
          </a:stretch>
        </p:blipFill>
        <p:spPr>
          <a:xfrm>
            <a:off x="6843789" y="1280160"/>
            <a:ext cx="4600420" cy="3337560"/>
          </a:xfrm>
          <a:prstGeom prst="rect">
            <a:avLst/>
          </a:prstGeom>
        </p:spPr>
      </p:pic>
      <p:sp>
        <p:nvSpPr>
          <p:cNvPr id="9"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Ester et al., KDD 1996. Original figure: k-distance of the synthetic scene (1,316 voxel centers, k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Step 4: Fitting an Oriented Box</a:t>
            </a:r>
          </a:p>
        </p:txBody>
      </p:sp>
      <p:sp>
        <p:nvSpPr>
          <p:cNvPr id="3" name="Content Placeholder 2"/>
          <p:cNvSpPr>
            <a:spLocks noGrp="1"/>
          </p:cNvSpPr>
          <p:nvPr>
            <p:ph idx="1"/>
          </p:nvPr>
        </p:nvSpPr>
        <p:spPr>
          <a:xfrm>
            <a:off x="621792" y="4288536"/>
            <a:ext cx="10972800" cy="2112263"/>
          </a:xfrm>
        </p:spPr>
        <p:txBody>
          <a:bodyPr wrap="square">
            <a:noAutofit/>
          </a:bodyPr>
          <a:lstStyle/>
          <a:p>
            <a:pPr>
              <a:spcBef>
                <a:spcPts val="500"/>
              </a:spcBef>
            </a:pPr>
            <a:r>
              <a:rPr sz="2000" b="0" i="0"/>
              <a:t>An axis-aligned box over-estimates a rotated car: </a:t>
            </a:r>
            <a:r>
              <a:rPr sz="2000" b="1" i="0"/>
              <a:t>15.2 m² vs. 8.7 m²</a:t>
            </a:r>
            <a:r>
              <a:rPr sz="2000" b="0" i="0"/>
              <a:t> for the min-area rectangle</a:t>
            </a:r>
          </a:p>
          <a:p>
            <a:pPr>
              <a:spcBef>
                <a:spcPts val="500"/>
              </a:spcBef>
            </a:pPr>
            <a:r>
              <a:rPr sz="2000" b="1" i="0"/>
              <a:t>Min-area rectangle</a:t>
            </a:r>
            <a:r>
              <a:rPr sz="2000" b="0" i="0"/>
              <a:t>: try headings 0–90°, keep the smallest enclosing rectangle (or rotating calipers on the convex hull)</a:t>
            </a:r>
          </a:p>
          <a:p>
            <a:pPr>
              <a:spcBef>
                <a:spcPts val="500"/>
              </a:spcBef>
            </a:pPr>
            <a:r>
              <a:rPr sz="2000" b="1" i="0"/>
              <a:t>PCA</a:t>
            </a:r>
            <a:r>
              <a:rPr sz="2000" b="0" i="0"/>
              <a:t> gives a quick heading; </a:t>
            </a:r>
            <a:r>
              <a:rPr sz="2000" b="1" i="0"/>
              <a:t>L-shape fitting</a:t>
            </a:r>
            <a:r>
              <a:rPr sz="2000" b="0" i="0"/>
              <a:t> uses the two visible faces of a car</a:t>
            </a:r>
          </a:p>
          <a:p>
            <a:pPr>
              <a:spcBef>
                <a:spcPts val="500"/>
              </a:spcBef>
            </a:pPr>
            <a:r>
              <a:rPr sz="2000" b="0" i="0"/>
              <a:t>Recovered heading ≈ 30° vs. true 29°; box height from the z-extent, center z from the ground plane</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32</a:t>
            </a:fld>
            <a:endParaRPr lang="en-US"/>
          </a:p>
        </p:txBody>
      </p:sp>
      <p:pic>
        <p:nvPicPr>
          <p:cNvPr id="7" name="Picture 6" descr="bbox.png"/>
          <p:cNvPicPr>
            <a:picLocks noChangeAspect="1"/>
          </p:cNvPicPr>
          <p:nvPr/>
        </p:nvPicPr>
        <p:blipFill>
          <a:blip r:embed="rId3"/>
          <a:stretch>
            <a:fillRect/>
          </a:stretch>
        </p:blipFill>
        <p:spPr>
          <a:xfrm>
            <a:off x="1674170" y="1298448"/>
            <a:ext cx="8868042" cy="288036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parked car rotated by 29° in the synthetic scene.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Registration with ICP</a:t>
            </a:r>
          </a:p>
        </p:txBody>
      </p:sp>
      <p:sp>
        <p:nvSpPr>
          <p:cNvPr id="3" name="Content Placeholder 2"/>
          <p:cNvSpPr>
            <a:spLocks noGrp="1"/>
          </p:cNvSpPr>
          <p:nvPr>
            <p:ph idx="1"/>
          </p:nvPr>
        </p:nvSpPr>
        <p:spPr>
          <a:xfrm>
            <a:off x="621792" y="4197096"/>
            <a:ext cx="10972800" cy="2203704"/>
          </a:xfrm>
        </p:spPr>
        <p:txBody>
          <a:bodyPr wrap="square">
            <a:noAutofit/>
          </a:bodyPr>
          <a:lstStyle/>
          <a:p>
            <a:pPr>
              <a:spcBef>
                <a:spcPts val="500"/>
              </a:spcBef>
            </a:pPr>
            <a:r>
              <a:rPr sz="1900" b="0" i="0"/>
              <a:t>Align scan B to scan A: minimize </a:t>
            </a:r>
            <a:r>
              <a:rPr sz="1900" b="1" i="0"/>
              <a:t>Σ ‖R pᵢ + t − qᵢ‖²</a:t>
            </a:r>
            <a:r>
              <a:rPr sz="1900" b="0" i="0"/>
              <a:t> over matched pairs</a:t>
            </a:r>
          </a:p>
          <a:p>
            <a:pPr>
              <a:spcBef>
                <a:spcPts val="500"/>
              </a:spcBef>
            </a:pPr>
            <a:r>
              <a:rPr sz="1900" b="0" i="0"/>
              <a:t>Loop: nearest-neighbor matching (KD-tree) → closed-form (R, t) by </a:t>
            </a:r>
            <a:r>
              <a:rPr sz="1900" b="1" i="0"/>
              <a:t>SVD</a:t>
            </a:r>
            <a:r>
              <a:rPr sz="1900" b="0" i="0"/>
              <a:t> → apply → repeat</a:t>
            </a:r>
          </a:p>
          <a:p>
            <a:pPr>
              <a:spcBef>
                <a:spcPts val="500"/>
              </a:spcBef>
            </a:pPr>
            <a:r>
              <a:rPr sz="1900" b="0" i="0"/>
              <a:t>Needs a good initial guess (odometry): otherwise it converges to a local minimum</a:t>
            </a:r>
          </a:p>
          <a:p>
            <a:pPr>
              <a:spcBef>
                <a:spcPts val="500"/>
              </a:spcBef>
            </a:pPr>
            <a:r>
              <a:rPr sz="1900" b="0" i="0"/>
              <a:t>Variants: point-to-plane, NDT, GICP; LOAM matches edge and plane features. Uses: odometry, mapping, localization</a:t>
            </a:r>
          </a:p>
          <a:p>
            <a:pPr>
              <a:spcBef>
                <a:spcPts val="500"/>
              </a:spcBef>
            </a:pPr>
            <a:r>
              <a:rPr sz="1900" b="0" i="0"/>
              <a:t>Here (synthetic, 7° and 1.4 m offset): RMS error 0.91 m → 0.05 m in 30 iterations</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33</a:t>
            </a:fld>
            <a:endParaRPr lang="en-US"/>
          </a:p>
        </p:txBody>
      </p:sp>
      <p:pic>
        <p:nvPicPr>
          <p:cNvPr id="7" name="Picture 6" descr="icp.png"/>
          <p:cNvPicPr>
            <a:picLocks noChangeAspect="1"/>
          </p:cNvPicPr>
          <p:nvPr/>
        </p:nvPicPr>
        <p:blipFill>
          <a:blip r:embed="rId3"/>
          <a:stretch>
            <a:fillRect/>
          </a:stretch>
        </p:blipFill>
        <p:spPr>
          <a:xfrm>
            <a:off x="868878" y="1298447"/>
            <a:ext cx="10478627" cy="2788920"/>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Besl and McKay, IEEE TPAMI 1992; Zhang and Singh, RSS 2014 (LOAM). Original figure.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Step 5: Tracking with a Kalman Filter</a:t>
            </a:r>
          </a:p>
        </p:txBody>
      </p:sp>
      <p:sp>
        <p:nvSpPr>
          <p:cNvPr id="3" name="Content Placeholder 2"/>
          <p:cNvSpPr>
            <a:spLocks noGrp="1"/>
          </p:cNvSpPr>
          <p:nvPr>
            <p:ph idx="1"/>
          </p:nvPr>
        </p:nvSpPr>
        <p:spPr>
          <a:xfrm>
            <a:off x="7498079" y="1325880"/>
            <a:ext cx="4251960" cy="4937760"/>
          </a:xfrm>
        </p:spPr>
        <p:txBody>
          <a:bodyPr wrap="square">
            <a:noAutofit/>
          </a:bodyPr>
          <a:lstStyle/>
          <a:p>
            <a:pPr>
              <a:spcBef>
                <a:spcPts val="600"/>
              </a:spcBef>
            </a:pPr>
            <a:r>
              <a:rPr sz="2000" b="1" i="0"/>
              <a:t>Associate</a:t>
            </a:r>
            <a:r>
              <a:rPr sz="2000" b="0" i="0"/>
              <a:t> detections with tracks (nearest neighbor or Hungarian algorithm on distance / IoU)</a:t>
            </a:r>
          </a:p>
          <a:p>
            <a:pPr>
              <a:spcBef>
                <a:spcPts val="600"/>
              </a:spcBef>
            </a:pPr>
            <a:r>
              <a:rPr sz="2000" b="1" i="0"/>
              <a:t>Kalman filter</a:t>
            </a:r>
            <a:r>
              <a:rPr sz="2000" b="0" i="0"/>
              <a:t>, state [x, y, vₓ, v_y]: predict with constant velocity, update with the detection</a:t>
            </a:r>
          </a:p>
          <a:p>
            <a:pPr>
              <a:spcBef>
                <a:spcPts val="600"/>
              </a:spcBef>
            </a:pPr>
            <a:r>
              <a:rPr sz="2000" b="0" i="0"/>
              <a:t>Prediction </a:t>
            </a:r>
            <a:r>
              <a:rPr sz="2000" b="1" i="0"/>
              <a:t>carries the track through an occlusion</a:t>
            </a:r>
            <a:r>
              <a:rPr sz="2000" b="0" i="0"/>
              <a:t> (here 0.6 s without detections)</a:t>
            </a:r>
          </a:p>
          <a:p>
            <a:pPr>
              <a:spcBef>
                <a:spcPts val="600"/>
              </a:spcBef>
            </a:pPr>
            <a:r>
              <a:rPr sz="2000" b="0" i="0"/>
              <a:t>Track management: birth, confirmation, deletion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34</a:t>
            </a:fld>
            <a:endParaRPr lang="en-US"/>
          </a:p>
        </p:txBody>
      </p:sp>
      <p:pic>
        <p:nvPicPr>
          <p:cNvPr id="7" name="Picture 6" descr="tracking.png"/>
          <p:cNvPicPr>
            <a:picLocks noChangeAspect="1"/>
          </p:cNvPicPr>
          <p:nvPr/>
        </p:nvPicPr>
        <p:blipFill>
          <a:blip r:embed="rId3"/>
          <a:stretch>
            <a:fillRect/>
          </a:stretch>
        </p:blipFill>
        <p:spPr>
          <a:xfrm>
            <a:off x="457200" y="1578031"/>
            <a:ext cx="6858000" cy="2787536"/>
          </a:xfrm>
          <a:prstGeom prst="rect">
            <a:avLst/>
          </a:prstGeom>
        </p:spPr>
      </p:pic>
      <p:sp>
        <p:nvSpPr>
          <p:cNvPr id="8" name="TextBox 7"/>
          <p:cNvSpPr txBox="1"/>
          <p:nvPr/>
        </p:nvSpPr>
        <p:spPr>
          <a:xfrm>
            <a:off x="621792" y="4709160"/>
            <a:ext cx="6675120" cy="1554480"/>
          </a:xfrm>
          <a:prstGeom prst="rect">
            <a:avLst/>
          </a:prstGeom>
          <a:noFill/>
        </p:spPr>
        <p:txBody>
          <a:bodyPr wrap="square" lIns="45720" tIns="27432" rIns="45720" bIns="27432">
            <a:spAutoFit/>
          </a:bodyPr>
          <a:lstStyle/>
          <a:p>
            <a:r>
              <a:rPr sz="1700" b="0" i="0">
                <a:solidFill>
                  <a:srgbClr val="404040"/>
                </a:solidFill>
              </a:rPr>
              <a:t>Predict:  x̂ = F x,   P = F P Fᵀ + Q</a:t>
            </a:r>
          </a:p>
          <a:p>
            <a:r>
              <a:rPr sz="1700" b="0" i="0">
                <a:solidFill>
                  <a:srgbClr val="404040"/>
                </a:solidFill>
              </a:rPr>
              <a:t>Update:  K = P Hᵀ (H P Hᵀ + R)⁻¹,  x = x̂ + K (z − H x̂)</a:t>
            </a:r>
          </a:p>
          <a:p>
            <a:r>
              <a:rPr sz="1700" b="0" i="0">
                <a:solidFill>
                  <a:srgbClr val="404040"/>
                </a:solidFill>
              </a:rPr>
              <a:t>Here: RMS error 0.66 m (raw detections) → 0.37 m (filtered)</a:t>
            </a:r>
          </a:p>
        </p:txBody>
      </p:sp>
      <p:sp>
        <p:nvSpPr>
          <p:cNvPr id="9"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Kalman, 1960; Kuhn, 1955 (Hungarian algorithm). Original figure (simulation, detection noise σ = 0.45 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Where the Classical Pipeline Breaks</a:t>
            </a:r>
          </a:p>
        </p:txBody>
      </p:sp>
      <p:sp>
        <p:nvSpPr>
          <p:cNvPr id="3" name="Content Placeholder 2"/>
          <p:cNvSpPr>
            <a:spLocks noGrp="1"/>
          </p:cNvSpPr>
          <p:nvPr>
            <p:ph idx="1"/>
          </p:nvPr>
        </p:nvSpPr>
        <p:spPr>
          <a:xfrm>
            <a:off x="8229600" y="1325880"/>
            <a:ext cx="3566160" cy="2834640"/>
          </a:xfrm>
        </p:spPr>
        <p:txBody>
          <a:bodyPr wrap="square">
            <a:noAutofit/>
          </a:bodyPr>
          <a:lstStyle/>
          <a:p>
            <a:pPr>
              <a:spcBef>
                <a:spcPts val="600"/>
              </a:spcBef>
            </a:pPr>
            <a:r>
              <a:rPr sz="1900" b="1" i="0"/>
              <a:t>Under-segmentation</a:t>
            </a:r>
            <a:r>
              <a:rPr sz="1900" b="0" i="0"/>
              <a:t>: pedestrian 0.3 m from a car → one cluster (2,077 + 109 points)</a:t>
            </a:r>
          </a:p>
          <a:p>
            <a:pPr>
              <a:spcBef>
                <a:spcPts val="600"/>
              </a:spcBef>
            </a:pPr>
            <a:r>
              <a:rPr sz="1900" b="1" i="0"/>
              <a:t>Over-segmentation</a:t>
            </a:r>
            <a:r>
              <a:rPr sz="1900" b="0" i="0"/>
              <a:t>: far objects split into fragments</a:t>
            </a:r>
          </a:p>
          <a:p>
            <a:pPr>
              <a:spcBef>
                <a:spcPts val="600"/>
              </a:spcBef>
            </a:pPr>
            <a:r>
              <a:rPr sz="1900" b="1" i="0"/>
              <a:t>No semantics</a:t>
            </a:r>
            <a:r>
              <a:rPr sz="1900" b="0" i="0"/>
              <a:t>: cannot tell a car from a bush</a:t>
            </a:r>
          </a:p>
          <a:p>
            <a:pPr>
              <a:spcBef>
                <a:spcPts val="600"/>
              </a:spcBef>
            </a:pPr>
            <a:r>
              <a:rPr sz="1900" b="0" i="0"/>
              <a:t>Thresholds need re-tuning per scene and sensor</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35</a:t>
            </a:fld>
            <a:endParaRPr lang="en-US"/>
          </a:p>
        </p:txBody>
      </p:sp>
      <p:pic>
        <p:nvPicPr>
          <p:cNvPr id="7" name="Picture 6" descr="merge.png"/>
          <p:cNvPicPr>
            <a:picLocks noChangeAspect="1"/>
          </p:cNvPicPr>
          <p:nvPr/>
        </p:nvPicPr>
        <p:blipFill>
          <a:blip r:embed="rId3"/>
          <a:stretch>
            <a:fillRect/>
          </a:stretch>
        </p:blipFill>
        <p:spPr>
          <a:xfrm>
            <a:off x="621792" y="1389937"/>
            <a:ext cx="7498079" cy="2560221"/>
          </a:xfrm>
          <a:prstGeom prst="rect">
            <a:avLst/>
          </a:prstGeom>
        </p:spPr>
      </p:pic>
      <p:sp>
        <p:nvSpPr>
          <p:cNvPr id="8" name="TextBox 7"/>
          <p:cNvSpPr txBox="1"/>
          <p:nvPr/>
        </p:nvSpPr>
        <p:spPr>
          <a:xfrm>
            <a:off x="621792" y="4343400"/>
            <a:ext cx="10972800" cy="1920240"/>
          </a:xfrm>
          <a:prstGeom prst="rect">
            <a:avLst/>
          </a:prstGeom>
          <a:noFill/>
        </p:spPr>
        <p:txBody>
          <a:bodyPr wrap="square" lIns="45720" tIns="27432" rIns="45720" bIns="27432">
            <a:spAutoFit/>
          </a:bodyPr>
          <a:lstStyle/>
          <a:p>
            <a:pPr>
              <a:spcAft>
                <a:spcPts val="1000"/>
              </a:spcAft>
            </a:pPr>
            <a:r>
              <a:rPr sz="2200" b="0" i="0">
                <a:solidFill>
                  <a:srgbClr val="121981"/>
                </a:solidFill>
              </a:rPr>
              <a:t>→  Learned detectors use </a:t>
            </a:r>
            <a:r>
              <a:rPr sz="2200" b="1" i="0">
                <a:solidFill>
                  <a:srgbClr val="121981"/>
                </a:solidFill>
              </a:rPr>
              <a:t>context and appearance</a:t>
            </a:r>
            <a:r>
              <a:rPr sz="2200" b="0" i="0">
                <a:solidFill>
                  <a:srgbClr val="121981"/>
                </a:solidFill>
              </a:rPr>
              <a:t> to separate and classify objects</a:t>
            </a:r>
          </a:p>
          <a:p>
            <a:pPr>
              <a:spcAft>
                <a:spcPts val="1000"/>
              </a:spcAft>
            </a:pPr>
            <a:r>
              <a:rPr sz="2200" b="0" i="0">
                <a:solidFill>
                  <a:srgbClr val="121981"/>
                </a:solidFill>
              </a:rPr>
              <a:t>→  Classical stages remain valuable as </a:t>
            </a:r>
            <a:r>
              <a:rPr sz="2200" b="1" i="0">
                <a:solidFill>
                  <a:srgbClr val="121981"/>
                </a:solidFill>
              </a:rPr>
              <a:t>fallbacks</a:t>
            </a:r>
            <a:r>
              <a:rPr sz="2200" b="0" i="0">
                <a:solidFill>
                  <a:srgbClr val="121981"/>
                </a:solidFill>
              </a:rPr>
              <a:t>, for </a:t>
            </a:r>
            <a:r>
              <a:rPr sz="2200" b="1" i="0">
                <a:solidFill>
                  <a:srgbClr val="121981"/>
                </a:solidFill>
              </a:rPr>
              <a:t>labeling tools</a:t>
            </a:r>
            <a:r>
              <a:rPr sz="2200" b="0" i="0">
                <a:solidFill>
                  <a:srgbClr val="121981"/>
                </a:solidFill>
              </a:rPr>
              <a:t>, and for </a:t>
            </a:r>
            <a:r>
              <a:rPr sz="2200" b="1" i="0">
                <a:solidFill>
                  <a:srgbClr val="121981"/>
                </a:solidFill>
              </a:rPr>
              <a:t>sanity checks</a:t>
            </a:r>
            <a:r>
              <a:rPr sz="2200" b="0" i="0">
                <a:solidFill>
                  <a:srgbClr val="121981"/>
                </a:solidFill>
              </a:rPr>
              <a:t> on network outputs</a:t>
            </a:r>
          </a:p>
        </p:txBody>
      </p:sp>
      <p:sp>
        <p:nvSpPr>
          <p:cNvPr id="9"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DBSCAN (ε = 0.5 m) on a second synthetic scene with a pedestrian next to a car.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sz="3800">
                <a:solidFill>
                  <a:srgbClr val="FF0000"/>
                </a:solidFill>
              </a:rPr>
              <a:t>Part 4: Deep Learning Perception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36</a:t>
            </a:fld>
            <a:endParaRPr lang="en-US"/>
          </a:p>
        </p:txBody>
      </p:sp>
      <p:pic>
        <p:nvPicPr>
          <p:cNvPr id="6" name="Picture 5" descr="sec4.png"/>
          <p:cNvPicPr>
            <a:picLocks noChangeAspect="1"/>
          </p:cNvPicPr>
          <p:nvPr/>
        </p:nvPicPr>
        <p:blipFill>
          <a:blip r:embed="rId3"/>
          <a:stretch>
            <a:fillRect/>
          </a:stretch>
        </p:blipFill>
        <p:spPr>
          <a:xfrm>
            <a:off x="3326108" y="1325880"/>
            <a:ext cx="5509303" cy="4480560"/>
          </a:xfrm>
          <a:prstGeom prst="rect">
            <a:avLst/>
          </a:prstGeom>
        </p:spPr>
      </p:pic>
      <p:sp>
        <p:nvSpPr>
          <p:cNvPr id="7" name="TextBox 6"/>
          <p:cNvSpPr txBox="1"/>
          <p:nvPr/>
        </p:nvSpPr>
        <p:spPr>
          <a:xfrm>
            <a:off x="621792" y="5806440"/>
            <a:ext cx="10972800" cy="457200"/>
          </a:xfrm>
          <a:prstGeom prst="rect">
            <a:avLst/>
          </a:prstGeom>
          <a:noFill/>
        </p:spPr>
        <p:txBody>
          <a:bodyPr wrap="square" lIns="45720" tIns="27432" rIns="45720" bIns="27432">
            <a:spAutoFit/>
          </a:bodyPr>
          <a:lstStyle/>
          <a:p>
            <a:pPr algn="ctr"/>
            <a:r>
              <a:rPr sz="1800" b="0" i="0">
                <a:solidFill>
                  <a:srgbClr val="7F7F7F"/>
                </a:solidFill>
              </a:rPr>
              <a:t>Tasks  |  PointNet  |  voxels  |  pillars  |  BEV  |  metrics  |  fusion  |  Waymo  |  latency and robustness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Perception Tasks on Point Clouds</a:t>
            </a:r>
          </a:p>
        </p:txBody>
      </p:sp>
      <p:sp>
        <p:nvSpPr>
          <p:cNvPr id="3" name="Content Placeholder 2"/>
          <p:cNvSpPr>
            <a:spLocks noGrp="1"/>
          </p:cNvSpPr>
          <p:nvPr>
            <p:ph idx="1"/>
          </p:nvPr>
        </p:nvSpPr>
        <p:spPr>
          <a:xfrm>
            <a:off x="621792" y="3922776"/>
            <a:ext cx="10972800" cy="2478024"/>
          </a:xfrm>
        </p:spPr>
        <p:txBody>
          <a:bodyPr wrap="square">
            <a:noAutofit/>
          </a:bodyPr>
          <a:lstStyle/>
          <a:p>
            <a:pPr>
              <a:spcBef>
                <a:spcPts val="500"/>
              </a:spcBef>
            </a:pPr>
            <a:r>
              <a:rPr sz="2000" b="1" i="0"/>
              <a:t>3D object detection</a:t>
            </a:r>
            <a:r>
              <a:rPr sz="2000" b="0" i="0"/>
              <a:t> (our focus): oriented box (x, y, z, l, w, h, θ) + class + confidence for every object</a:t>
            </a:r>
          </a:p>
          <a:p>
            <a:pPr>
              <a:spcBef>
                <a:spcPts val="500"/>
              </a:spcBef>
            </a:pPr>
            <a:r>
              <a:rPr sz="2000" b="1" i="0"/>
              <a:t>Semantic segmentation</a:t>
            </a:r>
            <a:r>
              <a:rPr sz="2000" b="0" i="0"/>
              <a:t>: a class label per point (e.g., SemanticKITTI); </a:t>
            </a:r>
            <a:r>
              <a:rPr sz="2000" b="1" i="0"/>
              <a:t>instance segmentation</a:t>
            </a:r>
            <a:r>
              <a:rPr sz="2000" b="0" i="0"/>
              <a:t> adds object identity</a:t>
            </a:r>
          </a:p>
          <a:p>
            <a:pPr>
              <a:spcBef>
                <a:spcPts val="500"/>
              </a:spcBef>
            </a:pPr>
            <a:r>
              <a:rPr sz="2000" b="0" i="0"/>
              <a:t>Tracking and motion forecasting consume the detections over time</a:t>
            </a:r>
          </a:p>
          <a:p>
            <a:pPr>
              <a:spcBef>
                <a:spcPts val="500"/>
              </a:spcBef>
            </a:pPr>
            <a:r>
              <a:rPr sz="2000" b="0" i="0"/>
              <a:t>Supervision: human-labeled 3D boxes or per-point labels; auto-labeling is increasingly used</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37</a:t>
            </a:fld>
            <a:endParaRPr lang="en-US"/>
          </a:p>
        </p:txBody>
      </p:sp>
      <p:pic>
        <p:nvPicPr>
          <p:cNvPr id="7" name="Picture 6" descr="tasks.png"/>
          <p:cNvPicPr>
            <a:picLocks noChangeAspect="1"/>
          </p:cNvPicPr>
          <p:nvPr/>
        </p:nvPicPr>
        <p:blipFill>
          <a:blip r:embed="rId3"/>
          <a:stretch>
            <a:fillRect/>
          </a:stretch>
        </p:blipFill>
        <p:spPr>
          <a:xfrm>
            <a:off x="621792" y="1367103"/>
            <a:ext cx="10972800" cy="2377288"/>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Original figure: ground-truth labels of the synthetic scene.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Why Point Clouds Are Hard to Learn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38</a:t>
            </a:fld>
            <a:endParaRPr lang="en-US"/>
          </a:p>
        </p:txBody>
      </p:sp>
      <p:sp>
        <p:nvSpPr>
          <p:cNvPr id="6" name="Rectangle 5"/>
          <p:cNvSpPr/>
          <p:nvPr/>
        </p:nvSpPr>
        <p:spPr>
          <a:xfrm>
            <a:off x="621792" y="1417320"/>
            <a:ext cx="5394960" cy="548640"/>
          </a:xfrm>
          <a:prstGeom prst="rect">
            <a:avLst/>
          </a:prstGeom>
          <a:solidFill>
            <a:srgbClr val="121981"/>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2000" b="1" i="0">
                <a:solidFill>
                  <a:srgbClr val="FFFFFF"/>
                </a:solidFill>
              </a:rPr>
              <a:t>Unordered</a:t>
            </a:r>
          </a:p>
        </p:txBody>
      </p:sp>
      <p:sp>
        <p:nvSpPr>
          <p:cNvPr id="7" name="Rectangle 6"/>
          <p:cNvSpPr/>
          <p:nvPr/>
        </p:nvSpPr>
        <p:spPr>
          <a:xfrm>
            <a:off x="621792" y="1965960"/>
            <a:ext cx="5394960" cy="169164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700" b="0" i="0">
                <a:solidFill>
                  <a:srgbClr val="404040"/>
                </a:solidFill>
              </a:rPr>
              <a:t>N points can be listed in N! orders; the output must not change</a:t>
            </a:r>
          </a:p>
          <a:p>
            <a:pPr algn="l"/>
            <a:endParaRPr sz="1700" b="0" i="0">
              <a:solidFill>
                <a:srgbClr val="404040"/>
              </a:solidFill>
            </a:endParaRPr>
          </a:p>
          <a:p>
            <a:pPr algn="l"/>
            <a:r>
              <a:rPr sz="1700" b="1" i="0">
                <a:solidFill>
                  <a:srgbClr val="404040"/>
                </a:solidFill>
              </a:rPr>
              <a:t>Remedy:</a:t>
            </a:r>
            <a:r>
              <a:rPr sz="1700" b="0" i="0">
                <a:solidFill>
                  <a:srgbClr val="404040"/>
                </a:solidFill>
              </a:rPr>
              <a:t> symmetric functions (max-pool), as in PointNet</a:t>
            </a:r>
          </a:p>
        </p:txBody>
      </p:sp>
      <p:sp>
        <p:nvSpPr>
          <p:cNvPr id="8" name="Rectangle 7"/>
          <p:cNvSpPr/>
          <p:nvPr/>
        </p:nvSpPr>
        <p:spPr>
          <a:xfrm>
            <a:off x="6199631" y="1417320"/>
            <a:ext cx="5394960" cy="548640"/>
          </a:xfrm>
          <a:prstGeom prst="rect">
            <a:avLst/>
          </a:prstGeom>
          <a:solidFill>
            <a:srgbClr val="13807F"/>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2000" b="1" i="0">
                <a:solidFill>
                  <a:srgbClr val="FFFFFF"/>
                </a:solidFill>
              </a:rPr>
              <a:t>Sparse and non-uniform</a:t>
            </a:r>
          </a:p>
        </p:txBody>
      </p:sp>
      <p:sp>
        <p:nvSpPr>
          <p:cNvPr id="9" name="Rectangle 8"/>
          <p:cNvSpPr/>
          <p:nvPr/>
        </p:nvSpPr>
        <p:spPr>
          <a:xfrm>
            <a:off x="6199631" y="1965960"/>
            <a:ext cx="5394960" cy="169164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700" b="0" i="0">
                <a:solidFill>
                  <a:srgbClr val="404040"/>
                </a:solidFill>
              </a:rPr>
              <a:t>Density falls ≈ 1/R²; far objects have only a handful of points</a:t>
            </a:r>
          </a:p>
          <a:p>
            <a:pPr algn="l"/>
            <a:endParaRPr sz="1700" b="0" i="0">
              <a:solidFill>
                <a:srgbClr val="404040"/>
              </a:solidFill>
            </a:endParaRPr>
          </a:p>
          <a:p>
            <a:pPr algn="l"/>
            <a:r>
              <a:rPr sz="1700" b="1" i="0">
                <a:solidFill>
                  <a:srgbClr val="404040"/>
                </a:solidFill>
              </a:rPr>
              <a:t>Remedy:</a:t>
            </a:r>
            <a:r>
              <a:rPr sz="1700" b="0" i="0">
                <a:solidFill>
                  <a:srgbClr val="404040"/>
                </a:solidFill>
              </a:rPr>
              <a:t> sparse convolution, learned features, larger receptive fields</a:t>
            </a:r>
          </a:p>
        </p:txBody>
      </p:sp>
      <p:sp>
        <p:nvSpPr>
          <p:cNvPr id="10" name="Rectangle 9"/>
          <p:cNvSpPr/>
          <p:nvPr/>
        </p:nvSpPr>
        <p:spPr>
          <a:xfrm>
            <a:off x="621792" y="3886200"/>
            <a:ext cx="5394960" cy="548640"/>
          </a:xfrm>
          <a:prstGeom prst="rect">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2000" b="1" i="0">
                <a:solidFill>
                  <a:srgbClr val="FFFFFF"/>
                </a:solidFill>
              </a:rPr>
              <a:t>Large scale</a:t>
            </a:r>
          </a:p>
        </p:txBody>
      </p:sp>
      <p:sp>
        <p:nvSpPr>
          <p:cNvPr id="11" name="Rectangle 10"/>
          <p:cNvSpPr/>
          <p:nvPr/>
        </p:nvSpPr>
        <p:spPr>
          <a:xfrm>
            <a:off x="621792" y="4434840"/>
            <a:ext cx="5394960" cy="169164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700" b="0" i="0">
                <a:solidFill>
                  <a:srgbClr val="404040"/>
                </a:solidFill>
              </a:rPr>
              <a:t>≈ 10⁵ points per sweep and a ≈ 100 ms budget at 10 Hz</a:t>
            </a:r>
          </a:p>
          <a:p>
            <a:pPr algn="l"/>
            <a:endParaRPr sz="1700" b="0" i="0">
              <a:solidFill>
                <a:srgbClr val="404040"/>
              </a:solidFill>
            </a:endParaRPr>
          </a:p>
          <a:p>
            <a:pPr algn="l"/>
            <a:r>
              <a:rPr sz="1700" b="1" i="0">
                <a:solidFill>
                  <a:srgbClr val="404040"/>
                </a:solidFill>
              </a:rPr>
              <a:t>Remedy:</a:t>
            </a:r>
            <a:r>
              <a:rPr sz="1700" b="0" i="0">
                <a:solidFill>
                  <a:srgbClr val="404040"/>
                </a:solidFill>
              </a:rPr>
              <a:t> voxel / pillar grids, range images, efficient 2D backbones</a:t>
            </a:r>
          </a:p>
        </p:txBody>
      </p:sp>
      <p:sp>
        <p:nvSpPr>
          <p:cNvPr id="12" name="Rectangle 11"/>
          <p:cNvSpPr/>
          <p:nvPr/>
        </p:nvSpPr>
        <p:spPr>
          <a:xfrm>
            <a:off x="6199631" y="3886200"/>
            <a:ext cx="5394960" cy="548640"/>
          </a:xfrm>
          <a:prstGeom prst="rect">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2000" b="1" i="0">
                <a:solidFill>
                  <a:srgbClr val="FFFFFF"/>
                </a:solidFill>
              </a:rPr>
              <a:t>No regular grid</a:t>
            </a:r>
          </a:p>
        </p:txBody>
      </p:sp>
      <p:sp>
        <p:nvSpPr>
          <p:cNvPr id="13" name="Rectangle 12"/>
          <p:cNvSpPr/>
          <p:nvPr/>
        </p:nvSpPr>
        <p:spPr>
          <a:xfrm>
            <a:off x="6199631" y="4434840"/>
            <a:ext cx="5394960" cy="169164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t"/>
          <a:lstStyle/>
          <a:p>
            <a:pPr algn="l"/>
            <a:r>
              <a:rPr sz="1700" b="0" i="0">
                <a:solidFill>
                  <a:srgbClr val="404040"/>
                </a:solidFill>
              </a:rPr>
              <a:t>No neighbors and no pixels: standard CNNs do not apply directly</a:t>
            </a:r>
          </a:p>
          <a:p>
            <a:pPr algn="l"/>
            <a:endParaRPr sz="1700" b="0" i="0">
              <a:solidFill>
                <a:srgbClr val="404040"/>
              </a:solidFill>
            </a:endParaRPr>
          </a:p>
          <a:p>
            <a:pPr algn="l"/>
            <a:r>
              <a:rPr sz="1700" b="1" i="0">
                <a:solidFill>
                  <a:srgbClr val="404040"/>
                </a:solidFill>
              </a:rPr>
              <a:t>Remedy:</a:t>
            </a:r>
            <a:r>
              <a:rPr sz="1700" b="0" i="0">
                <a:solidFill>
                  <a:srgbClr val="404040"/>
                </a:solidFill>
              </a:rPr>
              <a:t> voxelize or project to a grid, or use point-based set operators</a:t>
            </a:r>
          </a:p>
        </p:txBody>
      </p:sp>
      <p:sp>
        <p:nvSpPr>
          <p:cNvPr id="14"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See Qi et al., CVPR 2017; Zhou and Tuzel, CVPR 2018; Lang et al., CVPR 2019.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PointNet: Learning on Raw Points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39</a:t>
            </a:fld>
            <a:endParaRPr lang="en-US"/>
          </a:p>
        </p:txBody>
      </p:sp>
      <p:sp>
        <p:nvSpPr>
          <p:cNvPr id="6" name="Rounded Rectangle 5"/>
          <p:cNvSpPr/>
          <p:nvPr/>
        </p:nvSpPr>
        <p:spPr>
          <a:xfrm>
            <a:off x="621792" y="1508760"/>
            <a:ext cx="1600200" cy="105156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Input</a:t>
            </a:r>
          </a:p>
          <a:p>
            <a:pPr algn="ctr"/>
            <a:r>
              <a:rPr sz="1500" b="0" i="0">
                <a:solidFill>
                  <a:srgbClr val="404040"/>
                </a:solidFill>
              </a:rPr>
              <a:t>n × 3 points</a:t>
            </a:r>
          </a:p>
        </p:txBody>
      </p:sp>
      <p:cxnSp>
        <p:nvCxnSpPr>
          <p:cNvPr id="7" name="Connector 6"/>
          <p:cNvCxnSpPr/>
          <p:nvPr/>
        </p:nvCxnSpPr>
        <p:spPr>
          <a:xfrm>
            <a:off x="2240280" y="2034539"/>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496312" y="1508760"/>
            <a:ext cx="1600200" cy="105156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Shared MLP</a:t>
            </a:r>
          </a:p>
          <a:p>
            <a:pPr algn="ctr"/>
            <a:r>
              <a:rPr sz="1500" b="0" i="0">
                <a:solidFill>
                  <a:srgbClr val="404040"/>
                </a:solidFill>
              </a:rPr>
              <a:t>(64, 64)</a:t>
            </a:r>
          </a:p>
        </p:txBody>
      </p:sp>
      <p:cxnSp>
        <p:nvCxnSpPr>
          <p:cNvPr id="9" name="Connector 8"/>
          <p:cNvCxnSpPr/>
          <p:nvPr/>
        </p:nvCxnSpPr>
        <p:spPr>
          <a:xfrm>
            <a:off x="4114800" y="2034539"/>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4370831" y="1508760"/>
            <a:ext cx="1600200" cy="105156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Shared MLP</a:t>
            </a:r>
          </a:p>
          <a:p>
            <a:pPr algn="ctr"/>
            <a:r>
              <a:rPr sz="1500" b="0" i="0">
                <a:solidFill>
                  <a:srgbClr val="404040"/>
                </a:solidFill>
              </a:rPr>
              <a:t>(64, 128, 1024)</a:t>
            </a:r>
          </a:p>
        </p:txBody>
      </p:sp>
      <p:cxnSp>
        <p:nvCxnSpPr>
          <p:cNvPr id="11" name="Connector 10"/>
          <p:cNvCxnSpPr/>
          <p:nvPr/>
        </p:nvCxnSpPr>
        <p:spPr>
          <a:xfrm>
            <a:off x="5989319" y="2034539"/>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6245351" y="1508760"/>
            <a:ext cx="1600200" cy="1051560"/>
          </a:xfrm>
          <a:prstGeom prst="roundRect">
            <a:avLst>
              <a:gd name="adj" fmla="val 12000"/>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FFFFFF"/>
                </a:solidFill>
              </a:rPr>
              <a:t>Max pool</a:t>
            </a:r>
          </a:p>
          <a:p>
            <a:pPr algn="ctr"/>
            <a:r>
              <a:rPr sz="1500" b="0" i="0">
                <a:solidFill>
                  <a:srgbClr val="FFFFFF"/>
                </a:solidFill>
              </a:rPr>
              <a:t>over points</a:t>
            </a:r>
          </a:p>
        </p:txBody>
      </p:sp>
      <p:cxnSp>
        <p:nvCxnSpPr>
          <p:cNvPr id="13" name="Connector 12"/>
          <p:cNvCxnSpPr/>
          <p:nvPr/>
        </p:nvCxnSpPr>
        <p:spPr>
          <a:xfrm>
            <a:off x="7863839" y="2034539"/>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8119871" y="1508760"/>
            <a:ext cx="1600200" cy="105156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Global feature</a:t>
            </a:r>
          </a:p>
          <a:p>
            <a:pPr algn="ctr"/>
            <a:r>
              <a:rPr sz="1500" b="0" i="0">
                <a:solidFill>
                  <a:srgbClr val="404040"/>
                </a:solidFill>
              </a:rPr>
              <a:t>1024-d</a:t>
            </a:r>
          </a:p>
        </p:txBody>
      </p:sp>
      <p:cxnSp>
        <p:nvCxnSpPr>
          <p:cNvPr id="15" name="Connector 14"/>
          <p:cNvCxnSpPr/>
          <p:nvPr/>
        </p:nvCxnSpPr>
        <p:spPr>
          <a:xfrm>
            <a:off x="9738359" y="2034539"/>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9994392" y="1508760"/>
            <a:ext cx="1600200" cy="105156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MLP</a:t>
            </a:r>
          </a:p>
          <a:p>
            <a:pPr algn="ctr"/>
            <a:r>
              <a:rPr sz="1500" b="0" i="0">
                <a:solidFill>
                  <a:srgbClr val="404040"/>
                </a:solidFill>
              </a:rPr>
              <a:t>(512, 256, k)</a:t>
            </a:r>
          </a:p>
        </p:txBody>
      </p:sp>
      <p:sp>
        <p:nvSpPr>
          <p:cNvPr id="17" name="TextBox 16"/>
          <p:cNvSpPr txBox="1"/>
          <p:nvPr/>
        </p:nvSpPr>
        <p:spPr>
          <a:xfrm>
            <a:off x="2496312" y="2651760"/>
            <a:ext cx="3474720" cy="365760"/>
          </a:xfrm>
          <a:prstGeom prst="rect">
            <a:avLst/>
          </a:prstGeom>
          <a:noFill/>
        </p:spPr>
        <p:txBody>
          <a:bodyPr wrap="square" lIns="45720" tIns="27432" rIns="45720" bIns="27432">
            <a:spAutoFit/>
          </a:bodyPr>
          <a:lstStyle/>
          <a:p>
            <a:pPr algn="ctr"/>
            <a:r>
              <a:rPr sz="1400" b="0" i="1">
                <a:solidFill>
                  <a:srgbClr val="121981"/>
                </a:solidFill>
              </a:rPr>
              <a:t>per point (weights shared across points)</a:t>
            </a:r>
          </a:p>
        </p:txBody>
      </p:sp>
      <p:sp>
        <p:nvSpPr>
          <p:cNvPr id="18" name="TextBox 17"/>
          <p:cNvSpPr txBox="1"/>
          <p:nvPr/>
        </p:nvSpPr>
        <p:spPr>
          <a:xfrm>
            <a:off x="8119871" y="2651760"/>
            <a:ext cx="3474720" cy="365760"/>
          </a:xfrm>
          <a:prstGeom prst="rect">
            <a:avLst/>
          </a:prstGeom>
          <a:noFill/>
        </p:spPr>
        <p:txBody>
          <a:bodyPr wrap="square" lIns="45720" tIns="27432" rIns="45720" bIns="27432">
            <a:spAutoFit/>
          </a:bodyPr>
          <a:lstStyle/>
          <a:p>
            <a:pPr algn="ctr"/>
            <a:r>
              <a:rPr sz="1400" b="0" i="1">
                <a:solidFill>
                  <a:srgbClr val="D40805"/>
                </a:solidFill>
              </a:rPr>
              <a:t>per cloud → class scores (k classes)</a:t>
            </a:r>
          </a:p>
        </p:txBody>
      </p:sp>
      <p:sp>
        <p:nvSpPr>
          <p:cNvPr id="19" name="TextBox 18"/>
          <p:cNvSpPr txBox="1"/>
          <p:nvPr/>
        </p:nvSpPr>
        <p:spPr>
          <a:xfrm>
            <a:off x="621792" y="3246120"/>
            <a:ext cx="10972800" cy="3108960"/>
          </a:xfrm>
          <a:prstGeom prst="rect">
            <a:avLst/>
          </a:prstGeom>
          <a:noFill/>
        </p:spPr>
        <p:txBody>
          <a:bodyPr wrap="square" lIns="45720" tIns="27432" rIns="45720" bIns="27432">
            <a:spAutoFit/>
          </a:bodyPr>
          <a:lstStyle/>
          <a:p>
            <a:pPr>
              <a:spcAft>
                <a:spcPts val="700"/>
              </a:spcAft>
            </a:pPr>
            <a:r>
              <a:rPr sz="2100" b="0" i="0">
                <a:solidFill>
                  <a:srgbClr val="404040"/>
                </a:solidFill>
              </a:rPr>
              <a:t>•  </a:t>
            </a:r>
            <a:r>
              <a:rPr sz="2100" b="1" i="0">
                <a:solidFill>
                  <a:srgbClr val="404040"/>
                </a:solidFill>
              </a:rPr>
              <a:t>f({x₁…xₙ}) ≈ γ( MAX ᵢ h(xᵢ) )</a:t>
            </a:r>
            <a:r>
              <a:rPr sz="2100" b="0" i="0">
                <a:solidFill>
                  <a:srgbClr val="404040"/>
                </a:solidFill>
              </a:rPr>
              <a:t>: h is shared per point and max-pool is symmetric, so the output is </a:t>
            </a:r>
            <a:r>
              <a:rPr sz="2100" b="1" i="0">
                <a:solidFill>
                  <a:srgbClr val="404040"/>
                </a:solidFill>
              </a:rPr>
              <a:t>order-invariant</a:t>
            </a:r>
          </a:p>
          <a:p>
            <a:pPr>
              <a:spcAft>
                <a:spcPts val="700"/>
              </a:spcAft>
            </a:pPr>
            <a:r>
              <a:rPr sz="2100" b="0" i="0">
                <a:solidFill>
                  <a:srgbClr val="404040"/>
                </a:solidFill>
              </a:rPr>
              <a:t>•  A small </a:t>
            </a:r>
            <a:r>
              <a:rPr sz="2100" b="1" i="0">
                <a:solidFill>
                  <a:srgbClr val="404040"/>
                </a:solidFill>
              </a:rPr>
              <a:t>T-Net</a:t>
            </a:r>
            <a:r>
              <a:rPr sz="2100" b="0" i="0">
                <a:solidFill>
                  <a:srgbClr val="404040"/>
                </a:solidFill>
              </a:rPr>
              <a:t> predicts a transform that aligns the input (pose normalization)</a:t>
            </a:r>
          </a:p>
          <a:p>
            <a:pPr>
              <a:spcAft>
                <a:spcPts val="700"/>
              </a:spcAft>
            </a:pPr>
            <a:r>
              <a:rPr sz="2100" b="0" i="0">
                <a:solidFill>
                  <a:srgbClr val="404040"/>
                </a:solidFill>
              </a:rPr>
              <a:t>•  For segmentation, concatenate the global feature with each per-point feature</a:t>
            </a:r>
          </a:p>
          <a:p>
            <a:pPr>
              <a:spcAft>
                <a:spcPts val="700"/>
              </a:spcAft>
            </a:pPr>
            <a:r>
              <a:rPr sz="2100" b="0" i="0">
                <a:solidFill>
                  <a:srgbClr val="404040"/>
                </a:solidFill>
              </a:rPr>
              <a:t>•  Limitation: no local neighborhoods → </a:t>
            </a:r>
            <a:r>
              <a:rPr sz="2100" b="1" i="0">
                <a:solidFill>
                  <a:srgbClr val="404040"/>
                </a:solidFill>
              </a:rPr>
              <a:t>PointNet++</a:t>
            </a:r>
            <a:r>
              <a:rPr sz="2100" b="0" i="0">
                <a:solidFill>
                  <a:srgbClr val="404040"/>
                </a:solidFill>
              </a:rPr>
              <a:t> adds hierarchical sampling and grouping</a:t>
            </a:r>
          </a:p>
          <a:p>
            <a:pPr>
              <a:spcAft>
                <a:spcPts val="700"/>
              </a:spcAft>
            </a:pPr>
            <a:r>
              <a:rPr sz="2100" b="0" i="0">
                <a:solidFill>
                  <a:srgbClr val="404040"/>
                </a:solidFill>
              </a:rPr>
              <a:t>•  Cost: neighbor search and sampling are slow on 10⁵ points per sweep, so detectors moved to grids</a:t>
            </a:r>
          </a:p>
        </p:txBody>
      </p:sp>
      <p:sp>
        <p:nvSpPr>
          <p:cNvPr id="20"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Qi, Su, Mo, Guibas, CVPR 2017 (PointNet); Qi et al., NeurIPS 2017 (PointNet++).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Voxel Detectors: VoxelNet and SECOND</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40</a:t>
            </a:fld>
            <a:endParaRPr lang="en-US"/>
          </a:p>
        </p:txBody>
      </p:sp>
      <p:sp>
        <p:nvSpPr>
          <p:cNvPr id="6" name="Rounded Rectangle 5"/>
          <p:cNvSpPr/>
          <p:nvPr/>
        </p:nvSpPr>
        <p:spPr>
          <a:xfrm>
            <a:off x="621792" y="1508760"/>
            <a:ext cx="1600200" cy="105156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Point cloud</a:t>
            </a:r>
          </a:p>
        </p:txBody>
      </p:sp>
      <p:cxnSp>
        <p:nvCxnSpPr>
          <p:cNvPr id="7" name="Connector 6"/>
          <p:cNvCxnSpPr/>
          <p:nvPr/>
        </p:nvCxnSpPr>
        <p:spPr>
          <a:xfrm>
            <a:off x="2240280" y="2034539"/>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496312" y="1508760"/>
            <a:ext cx="1600200" cy="105156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Voxelize</a:t>
            </a:r>
          </a:p>
          <a:p>
            <a:pPr algn="ctr"/>
            <a:r>
              <a:rPr sz="1400" b="0" i="0">
                <a:solidFill>
                  <a:srgbClr val="404040"/>
                </a:solidFill>
              </a:rPr>
              <a:t>(group points)</a:t>
            </a:r>
          </a:p>
        </p:txBody>
      </p:sp>
      <p:cxnSp>
        <p:nvCxnSpPr>
          <p:cNvPr id="9" name="Connector 8"/>
          <p:cNvCxnSpPr/>
          <p:nvPr/>
        </p:nvCxnSpPr>
        <p:spPr>
          <a:xfrm>
            <a:off x="4114800" y="2034539"/>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4370831" y="1508760"/>
            <a:ext cx="1600200" cy="105156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Voxel feature</a:t>
            </a:r>
          </a:p>
          <a:p>
            <a:pPr algn="ctr"/>
            <a:r>
              <a:rPr sz="1400" b="0" i="0">
                <a:solidFill>
                  <a:srgbClr val="404040"/>
                </a:solidFill>
              </a:rPr>
              <a:t>encoder (PointNet)</a:t>
            </a:r>
          </a:p>
        </p:txBody>
      </p:sp>
      <p:cxnSp>
        <p:nvCxnSpPr>
          <p:cNvPr id="11" name="Connector 10"/>
          <p:cNvCxnSpPr/>
          <p:nvPr/>
        </p:nvCxnSpPr>
        <p:spPr>
          <a:xfrm>
            <a:off x="5989319" y="2034539"/>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6245351" y="1508760"/>
            <a:ext cx="1600200" cy="1051560"/>
          </a:xfrm>
          <a:prstGeom prst="roundRect">
            <a:avLst>
              <a:gd name="adj" fmla="val 12000"/>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FFFFFF"/>
                </a:solidFill>
              </a:rPr>
              <a:t>3D convolutions</a:t>
            </a:r>
          </a:p>
          <a:p>
            <a:pPr algn="ctr"/>
            <a:r>
              <a:rPr sz="1400" b="0" i="0">
                <a:solidFill>
                  <a:srgbClr val="FFFFFF"/>
                </a:solidFill>
              </a:rPr>
              <a:t>(sparse in SECOND)</a:t>
            </a:r>
          </a:p>
        </p:txBody>
      </p:sp>
      <p:cxnSp>
        <p:nvCxnSpPr>
          <p:cNvPr id="13" name="Connector 12"/>
          <p:cNvCxnSpPr/>
          <p:nvPr/>
        </p:nvCxnSpPr>
        <p:spPr>
          <a:xfrm>
            <a:off x="7863839" y="2034539"/>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8119871" y="1508760"/>
            <a:ext cx="1600200" cy="105156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Flatten to BEV</a:t>
            </a:r>
          </a:p>
          <a:p>
            <a:pPr algn="ctr"/>
            <a:r>
              <a:rPr sz="1400" b="0" i="0">
                <a:solidFill>
                  <a:srgbClr val="404040"/>
                </a:solidFill>
              </a:rPr>
              <a:t>(stack z)</a:t>
            </a:r>
          </a:p>
        </p:txBody>
      </p:sp>
      <p:cxnSp>
        <p:nvCxnSpPr>
          <p:cNvPr id="15" name="Connector 14"/>
          <p:cNvCxnSpPr/>
          <p:nvPr/>
        </p:nvCxnSpPr>
        <p:spPr>
          <a:xfrm>
            <a:off x="9738359" y="2034539"/>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9994392" y="1508760"/>
            <a:ext cx="1600200" cy="105156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2D head</a:t>
            </a:r>
          </a:p>
          <a:p>
            <a:pPr algn="ctr"/>
            <a:r>
              <a:rPr sz="1400" b="0" i="0">
                <a:solidFill>
                  <a:srgbClr val="404040"/>
                </a:solidFill>
              </a:rPr>
              <a:t>boxes + scores</a:t>
            </a:r>
          </a:p>
        </p:txBody>
      </p:sp>
      <p:sp>
        <p:nvSpPr>
          <p:cNvPr id="17" name="TextBox 16"/>
          <p:cNvSpPr txBox="1"/>
          <p:nvPr/>
        </p:nvSpPr>
        <p:spPr>
          <a:xfrm>
            <a:off x="621792" y="2926080"/>
            <a:ext cx="10972800" cy="3383280"/>
          </a:xfrm>
          <a:prstGeom prst="rect">
            <a:avLst/>
          </a:prstGeom>
          <a:noFill/>
        </p:spPr>
        <p:txBody>
          <a:bodyPr wrap="square" lIns="45720" tIns="27432" rIns="45720" bIns="27432">
            <a:spAutoFit/>
          </a:bodyPr>
          <a:lstStyle/>
          <a:p>
            <a:pPr>
              <a:spcAft>
                <a:spcPts val="900"/>
              </a:spcAft>
            </a:pPr>
            <a:r>
              <a:rPr sz="2100" b="0" i="0">
                <a:solidFill>
                  <a:srgbClr val="404040"/>
                </a:solidFill>
              </a:rPr>
              <a:t>•  </a:t>
            </a:r>
            <a:r>
              <a:rPr sz="2100" b="1" i="0">
                <a:solidFill>
                  <a:srgbClr val="404040"/>
                </a:solidFill>
              </a:rPr>
              <a:t>VoxelNet</a:t>
            </a:r>
            <a:r>
              <a:rPr sz="2100" b="0" i="0">
                <a:solidFill>
                  <a:srgbClr val="404040"/>
                </a:solidFill>
              </a:rPr>
              <a:t> (2018): first end-to-end voxel detector; per-voxel PointNet features + dense 3D convolution, but slow and memory-hungry</a:t>
            </a:r>
          </a:p>
          <a:p>
            <a:pPr>
              <a:spcAft>
                <a:spcPts val="900"/>
              </a:spcAft>
            </a:pPr>
            <a:r>
              <a:rPr sz="2100" b="0" i="0">
                <a:solidFill>
                  <a:srgbClr val="404040"/>
                </a:solidFill>
              </a:rPr>
              <a:t>•  </a:t>
            </a:r>
            <a:r>
              <a:rPr sz="2100" b="1" i="0">
                <a:solidFill>
                  <a:srgbClr val="404040"/>
                </a:solidFill>
              </a:rPr>
              <a:t>SECOND</a:t>
            </a:r>
            <a:r>
              <a:rPr sz="2100" b="0" i="0">
                <a:solidFill>
                  <a:srgbClr val="404040"/>
                </a:solidFill>
              </a:rPr>
              <a:t> (2018): </a:t>
            </a:r>
            <a:r>
              <a:rPr sz="2100" b="1" i="0">
                <a:solidFill>
                  <a:srgbClr val="404040"/>
                </a:solidFill>
              </a:rPr>
              <a:t>sparse 3D convolution</a:t>
            </a:r>
            <a:r>
              <a:rPr sz="2100" b="0" i="0">
                <a:solidFill>
                  <a:srgbClr val="404040"/>
                </a:solidFill>
              </a:rPr>
              <a:t> only touches non-empty voxels (&lt; 1 % of the grid, slide 21) → much faster</a:t>
            </a:r>
          </a:p>
          <a:p>
            <a:pPr>
              <a:spcAft>
                <a:spcPts val="900"/>
              </a:spcAft>
            </a:pPr>
            <a:r>
              <a:rPr sz="2100" b="0" i="0">
                <a:solidFill>
                  <a:srgbClr val="404040"/>
                </a:solidFill>
              </a:rPr>
              <a:t>•  SECOND also popularized </a:t>
            </a:r>
            <a:r>
              <a:rPr sz="2100" b="1" i="0">
                <a:solidFill>
                  <a:srgbClr val="404040"/>
                </a:solidFill>
              </a:rPr>
              <a:t>ground-truth sampling</a:t>
            </a:r>
            <a:r>
              <a:rPr sz="2100" b="0" i="0">
                <a:solidFill>
                  <a:srgbClr val="404040"/>
                </a:solidFill>
              </a:rPr>
              <a:t>: paste labeled objects from other scenes into the current one</a:t>
            </a:r>
          </a:p>
          <a:p>
            <a:pPr>
              <a:spcAft>
                <a:spcPts val="900"/>
              </a:spcAft>
            </a:pPr>
            <a:r>
              <a:rPr sz="2100" b="0" i="0">
                <a:solidFill>
                  <a:srgbClr val="404040"/>
                </a:solidFill>
              </a:rPr>
              <a:t>•  Strong accuracy, but needs custom sparse-conv kernels → harder to deploy on embedded GPUs</a:t>
            </a:r>
          </a:p>
        </p:txBody>
      </p:sp>
      <p:sp>
        <p:nvSpPr>
          <p:cNvPr id="1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Zhou and Tuzel, CVPR 2018 (VoxelNet); Yan, Mao, Li, Sensors 2018 (SECOND).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PointPillars: Pillars + 2D CNN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41</a:t>
            </a:fld>
            <a:endParaRPr lang="en-US"/>
          </a:p>
        </p:txBody>
      </p:sp>
      <p:sp>
        <p:nvSpPr>
          <p:cNvPr id="6" name="Rounded Rectangle 5"/>
          <p:cNvSpPr/>
          <p:nvPr/>
        </p:nvSpPr>
        <p:spPr>
          <a:xfrm>
            <a:off x="621792" y="1508760"/>
            <a:ext cx="1600200" cy="118872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300" b="0" i="0">
                <a:solidFill>
                  <a:srgbClr val="404040"/>
                </a:solidFill>
              </a:rPr>
              <a:t>Point cloud</a:t>
            </a:r>
          </a:p>
        </p:txBody>
      </p:sp>
      <p:cxnSp>
        <p:nvCxnSpPr>
          <p:cNvPr id="7" name="Connector 6"/>
          <p:cNvCxnSpPr/>
          <p:nvPr/>
        </p:nvCxnSpPr>
        <p:spPr>
          <a:xfrm>
            <a:off x="2240280" y="210312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496312" y="1508760"/>
            <a:ext cx="1600200" cy="118872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300" b="0" i="0">
                <a:solidFill>
                  <a:srgbClr val="404040"/>
                </a:solidFill>
              </a:rPr>
              <a:t>Pillars on x–y grid</a:t>
            </a:r>
          </a:p>
          <a:p>
            <a:pPr algn="ctr"/>
            <a:r>
              <a:rPr sz="1300" b="0" i="0">
                <a:solidFill>
                  <a:srgbClr val="404040"/>
                </a:solidFill>
              </a:rPr>
              <a:t>(P, N, D) = (12000, 100, 9)</a:t>
            </a:r>
          </a:p>
        </p:txBody>
      </p:sp>
      <p:cxnSp>
        <p:nvCxnSpPr>
          <p:cNvPr id="9" name="Connector 8"/>
          <p:cNvCxnSpPr/>
          <p:nvPr/>
        </p:nvCxnSpPr>
        <p:spPr>
          <a:xfrm>
            <a:off x="4114800" y="210312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4370831" y="1508760"/>
            <a:ext cx="1600200" cy="118872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300" b="0" i="0">
                <a:solidFill>
                  <a:srgbClr val="404040"/>
                </a:solidFill>
              </a:rPr>
              <a:t>Pillar feature net</a:t>
            </a:r>
          </a:p>
          <a:p>
            <a:pPr algn="ctr"/>
            <a:r>
              <a:rPr sz="1300" b="0" i="0">
                <a:solidFill>
                  <a:srgbClr val="404040"/>
                </a:solidFill>
              </a:rPr>
              <a:t>(mini PointNet)</a:t>
            </a:r>
          </a:p>
        </p:txBody>
      </p:sp>
      <p:cxnSp>
        <p:nvCxnSpPr>
          <p:cNvPr id="11" name="Connector 10"/>
          <p:cNvCxnSpPr/>
          <p:nvPr/>
        </p:nvCxnSpPr>
        <p:spPr>
          <a:xfrm>
            <a:off x="5989319" y="210312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6245351" y="1508760"/>
            <a:ext cx="1600200" cy="1188720"/>
          </a:xfrm>
          <a:prstGeom prst="roundRect">
            <a:avLst>
              <a:gd name="adj" fmla="val 12000"/>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300" b="0" i="0">
                <a:solidFill>
                  <a:srgbClr val="FFFFFF"/>
                </a:solidFill>
              </a:rPr>
              <a:t>Scatter to</a:t>
            </a:r>
          </a:p>
          <a:p>
            <a:pPr algn="ctr"/>
            <a:r>
              <a:rPr sz="1300" b="0" i="0">
                <a:solidFill>
                  <a:srgbClr val="FFFFFF"/>
                </a:solidFill>
              </a:rPr>
              <a:t>pseudo-image C × H × W</a:t>
            </a:r>
          </a:p>
        </p:txBody>
      </p:sp>
      <p:cxnSp>
        <p:nvCxnSpPr>
          <p:cNvPr id="13" name="Connector 12"/>
          <p:cNvCxnSpPr/>
          <p:nvPr/>
        </p:nvCxnSpPr>
        <p:spPr>
          <a:xfrm>
            <a:off x="7863839" y="210312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8119871" y="1508760"/>
            <a:ext cx="1600200" cy="118872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300" b="0" i="0">
                <a:solidFill>
                  <a:srgbClr val="404040"/>
                </a:solidFill>
              </a:rPr>
              <a:t>2D CNN</a:t>
            </a:r>
          </a:p>
          <a:p>
            <a:pPr algn="ctr"/>
            <a:r>
              <a:rPr sz="1300" b="0" i="0">
                <a:solidFill>
                  <a:srgbClr val="404040"/>
                </a:solidFill>
              </a:rPr>
              <a:t>backbone</a:t>
            </a:r>
          </a:p>
        </p:txBody>
      </p:sp>
      <p:cxnSp>
        <p:nvCxnSpPr>
          <p:cNvPr id="15" name="Connector 14"/>
          <p:cNvCxnSpPr/>
          <p:nvPr/>
        </p:nvCxnSpPr>
        <p:spPr>
          <a:xfrm>
            <a:off x="9738359" y="210312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9994392" y="1508760"/>
            <a:ext cx="1600200" cy="118872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300" b="0" i="0">
                <a:solidFill>
                  <a:srgbClr val="404040"/>
                </a:solidFill>
              </a:rPr>
              <a:t>SSD head</a:t>
            </a:r>
          </a:p>
          <a:p>
            <a:pPr algn="ctr"/>
            <a:r>
              <a:rPr sz="1300" b="0" i="0">
                <a:solidFill>
                  <a:srgbClr val="404040"/>
                </a:solidFill>
              </a:rPr>
              <a:t>boxes + class</a:t>
            </a:r>
          </a:p>
        </p:txBody>
      </p:sp>
      <p:sp>
        <p:nvSpPr>
          <p:cNvPr id="17" name="TextBox 16"/>
          <p:cNvSpPr txBox="1"/>
          <p:nvPr/>
        </p:nvSpPr>
        <p:spPr>
          <a:xfrm>
            <a:off x="621792" y="3017520"/>
            <a:ext cx="10972800" cy="3291840"/>
          </a:xfrm>
          <a:prstGeom prst="rect">
            <a:avLst/>
          </a:prstGeom>
          <a:noFill/>
        </p:spPr>
        <p:txBody>
          <a:bodyPr wrap="square" lIns="45720" tIns="27432" rIns="45720" bIns="27432">
            <a:spAutoFit/>
          </a:bodyPr>
          <a:lstStyle/>
          <a:p>
            <a:pPr>
              <a:spcAft>
                <a:spcPts val="700"/>
              </a:spcAft>
            </a:pPr>
            <a:r>
              <a:rPr sz="2100" b="0" i="0">
                <a:solidFill>
                  <a:srgbClr val="404040"/>
                </a:solidFill>
              </a:rPr>
              <a:t>•  Pillars drop the z split → </a:t>
            </a:r>
            <a:r>
              <a:rPr sz="2100" b="1" i="0">
                <a:solidFill>
                  <a:srgbClr val="404040"/>
                </a:solidFill>
              </a:rPr>
              <a:t>only 2D convolutions</a:t>
            </a:r>
            <a:r>
              <a:rPr sz="2100" b="0" i="0">
                <a:solidFill>
                  <a:srgbClr val="404040"/>
                </a:solidFill>
              </a:rPr>
              <a:t>: simple to deploy (e.g., TensorRT) and fast, </a:t>
            </a:r>
            <a:r>
              <a:rPr sz="2100" b="1" i="0">
                <a:solidFill>
                  <a:srgbClr val="404040"/>
                </a:solidFill>
              </a:rPr>
              <a:t>62 Hz</a:t>
            </a:r>
            <a:r>
              <a:rPr sz="2100" b="0" i="0">
                <a:solidFill>
                  <a:srgbClr val="404040"/>
                </a:solidFill>
              </a:rPr>
              <a:t> in the paper</a:t>
            </a:r>
          </a:p>
          <a:p>
            <a:pPr>
              <a:spcAft>
                <a:spcPts val="700"/>
              </a:spcAft>
            </a:pPr>
            <a:r>
              <a:rPr sz="2100" b="0" i="0">
                <a:solidFill>
                  <a:srgbClr val="404040"/>
                </a:solidFill>
              </a:rPr>
              <a:t>•  Point decoration: x, y, z, intensity + offsets to pillar mean (3) and pillar center (2) → D = 9</a:t>
            </a:r>
          </a:p>
          <a:p>
            <a:pPr>
              <a:spcAft>
                <a:spcPts val="700"/>
              </a:spcAft>
            </a:pPr>
            <a:r>
              <a:rPr sz="2100" b="0" i="0">
                <a:solidFill>
                  <a:srgbClr val="404040"/>
                </a:solidFill>
              </a:rPr>
              <a:t>•  Fixed buffers: ≤ P = 12,000 non-empty pillars and ≤ N = 100 points per pillar (extra points are sampled away)</a:t>
            </a:r>
          </a:p>
          <a:p>
            <a:pPr>
              <a:spcAft>
                <a:spcPts val="700"/>
              </a:spcAft>
            </a:pPr>
            <a:r>
              <a:rPr sz="2100" b="0" i="0">
                <a:solidFill>
                  <a:srgbClr val="404040"/>
                </a:solidFill>
              </a:rPr>
              <a:t>•  Trade-off: vertical structure inside a pillar is only captured by learned features</a:t>
            </a:r>
          </a:p>
          <a:p>
            <a:pPr>
              <a:spcAft>
                <a:spcPts val="700"/>
              </a:spcAft>
            </a:pPr>
            <a:r>
              <a:rPr sz="2100" b="0" i="0">
                <a:solidFill>
                  <a:srgbClr val="404040"/>
                </a:solidFill>
              </a:rPr>
              <a:t>•  A good default for real-time systems and a common baseline in toolboxes such as OpenPCDet</a:t>
            </a:r>
          </a:p>
        </p:txBody>
      </p:sp>
      <p:sp>
        <p:nvSpPr>
          <p:cNvPr id="1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Lang et al., CVPR 2019 (PointPillars).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BEV Features and Center-Based Detection</a:t>
            </a:r>
          </a:p>
        </p:txBody>
      </p:sp>
      <p:sp>
        <p:nvSpPr>
          <p:cNvPr id="3" name="Content Placeholder 2"/>
          <p:cNvSpPr>
            <a:spLocks noGrp="1"/>
          </p:cNvSpPr>
          <p:nvPr>
            <p:ph idx="1"/>
          </p:nvPr>
        </p:nvSpPr>
        <p:spPr>
          <a:xfrm>
            <a:off x="621792" y="3922776"/>
            <a:ext cx="10972800" cy="2478024"/>
          </a:xfrm>
        </p:spPr>
        <p:txBody>
          <a:bodyPr wrap="square">
            <a:noAutofit/>
          </a:bodyPr>
          <a:lstStyle/>
          <a:p>
            <a:pPr>
              <a:spcBef>
                <a:spcPts val="500"/>
              </a:spcBef>
            </a:pPr>
            <a:r>
              <a:rPr sz="2000" b="1" i="0"/>
              <a:t>BEV</a:t>
            </a:r>
            <a:r>
              <a:rPr sz="2000" b="0" i="0"/>
              <a:t> (bird's-eye view): objects do not overlap, size does not change with distance, and it matches the planning space</a:t>
            </a:r>
          </a:p>
          <a:p>
            <a:pPr>
              <a:spcBef>
                <a:spcPts val="500"/>
              </a:spcBef>
            </a:pPr>
            <a:r>
              <a:rPr sz="2000" b="1" i="0"/>
              <a:t>CenterPoint</a:t>
            </a:r>
            <a:r>
              <a:rPr sz="2000" b="0" i="0"/>
              <a:t>: predict a heatmap peak at each object center, then regress size, height, heading (sin, cos), and velocity</a:t>
            </a:r>
          </a:p>
          <a:p>
            <a:pPr>
              <a:spcBef>
                <a:spcPts val="500"/>
              </a:spcBef>
            </a:pPr>
            <a:r>
              <a:rPr sz="2000" b="0" i="0"/>
              <a:t>Anchor-free: no anchor boxes; tracking by matching center offsets between frames</a:t>
            </a:r>
          </a:p>
          <a:p>
            <a:pPr>
              <a:spcBef>
                <a:spcPts val="500"/>
              </a:spcBef>
            </a:pPr>
            <a:r>
              <a:rPr sz="2000" b="0" i="0"/>
              <a:t>Waymo (ISSW 2024): BEV aggregation improves generalization and supports plan validation</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42</a:t>
            </a:fld>
            <a:endParaRPr lang="en-US"/>
          </a:p>
        </p:txBody>
      </p:sp>
      <p:pic>
        <p:nvPicPr>
          <p:cNvPr id="7" name="Picture 6" descr="bev.png"/>
          <p:cNvPicPr>
            <a:picLocks noChangeAspect="1"/>
          </p:cNvPicPr>
          <p:nvPr/>
        </p:nvPicPr>
        <p:blipFill>
          <a:blip r:embed="rId3"/>
          <a:stretch>
            <a:fillRect/>
          </a:stretch>
        </p:blipFill>
        <p:spPr>
          <a:xfrm>
            <a:off x="621792" y="1428000"/>
            <a:ext cx="10972800" cy="2255494"/>
          </a:xfrm>
          <a:prstGeom prst="rect">
            <a:avLst/>
          </a:prstGeom>
        </p:spPr>
      </p:pic>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Yin, Zhou, Krähenbühl, CVPR 2021 (CenterPoint); Waymo, ISSW 2024. Original figure; right panel illustrative.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Comparing Detector Families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43</a:t>
            </a:fld>
            <a:endParaRPr lang="en-US"/>
          </a:p>
        </p:txBody>
      </p:sp>
      <p:graphicFrame>
        <p:nvGraphicFramePr>
          <p:cNvPr id="6" name="Table 5"/>
          <p:cNvGraphicFramePr>
            <a:graphicFrameLocks noGrp="1"/>
          </p:cNvGraphicFramePr>
          <p:nvPr/>
        </p:nvGraphicFramePr>
        <p:xfrm>
          <a:off x="621792" y="1417320"/>
          <a:ext cx="10972797" cy="4864608"/>
        </p:xfrm>
        <a:graphic>
          <a:graphicData uri="http://schemas.openxmlformats.org/drawingml/2006/table">
            <a:tbl>
              <a:tblPr firstRow="1" bandRow="1">
                <a:tableStyleId>{5C22544A-7EE6-4342-B048-85BDC9FD1C3A}</a:tableStyleId>
              </a:tblPr>
              <a:tblGrid>
                <a:gridCol w="1667865">
                  <a:extLst>
                    <a:ext uri="{9D8B030D-6E8A-4147-A177-3AD203B41FA5}">
                      <a16:colId xmlns:a16="http://schemas.microsoft.com/office/drawing/2014/main" val="20000"/>
                    </a:ext>
                  </a:extLst>
                </a:gridCol>
                <a:gridCol w="2106777">
                  <a:extLst>
                    <a:ext uri="{9D8B030D-6E8A-4147-A177-3AD203B41FA5}">
                      <a16:colId xmlns:a16="http://schemas.microsoft.com/office/drawing/2014/main" val="20001"/>
                    </a:ext>
                  </a:extLst>
                </a:gridCol>
                <a:gridCol w="2545689">
                  <a:extLst>
                    <a:ext uri="{9D8B030D-6E8A-4147-A177-3AD203B41FA5}">
                      <a16:colId xmlns:a16="http://schemas.microsoft.com/office/drawing/2014/main" val="20002"/>
                    </a:ext>
                  </a:extLst>
                </a:gridCol>
                <a:gridCol w="2106777">
                  <a:extLst>
                    <a:ext uri="{9D8B030D-6E8A-4147-A177-3AD203B41FA5}">
                      <a16:colId xmlns:a16="http://schemas.microsoft.com/office/drawing/2014/main" val="20003"/>
                    </a:ext>
                  </a:extLst>
                </a:gridCol>
                <a:gridCol w="2545689">
                  <a:extLst>
                    <a:ext uri="{9D8B030D-6E8A-4147-A177-3AD203B41FA5}">
                      <a16:colId xmlns:a16="http://schemas.microsoft.com/office/drawing/2014/main" val="20004"/>
                    </a:ext>
                  </a:extLst>
                </a:gridCol>
              </a:tblGrid>
              <a:tr h="694944">
                <a:tc>
                  <a:txBody>
                    <a:bodyPr/>
                    <a:lstStyle/>
                    <a:p>
                      <a:r>
                        <a:rPr sz="1600" b="1" i="0">
                          <a:solidFill>
                            <a:srgbClr val="FFFFFF"/>
                          </a:solidFill>
                        </a:rPr>
                        <a:t>Family</a:t>
                      </a:r>
                    </a:p>
                  </a:txBody>
                  <a:tcPr marL="73152" marR="73152" marT="36576" marB="36576" anchor="ctr">
                    <a:solidFill>
                      <a:srgbClr val="121981"/>
                    </a:solidFill>
                  </a:tcPr>
                </a:tc>
                <a:tc>
                  <a:txBody>
                    <a:bodyPr/>
                    <a:lstStyle/>
                    <a:p>
                      <a:r>
                        <a:rPr sz="1600" b="1" i="0">
                          <a:solidFill>
                            <a:srgbClr val="FFFFFF"/>
                          </a:solidFill>
                        </a:rPr>
                        <a:t>Representation</a:t>
                      </a:r>
                    </a:p>
                  </a:txBody>
                  <a:tcPr marL="73152" marR="73152" marT="36576" marB="36576" anchor="ctr">
                    <a:solidFill>
                      <a:srgbClr val="121981"/>
                    </a:solidFill>
                  </a:tcPr>
                </a:tc>
                <a:tc>
                  <a:txBody>
                    <a:bodyPr/>
                    <a:lstStyle/>
                    <a:p>
                      <a:r>
                        <a:rPr sz="1600" b="1" i="0">
                          <a:solidFill>
                            <a:srgbClr val="FFFFFF"/>
                          </a:solidFill>
                        </a:rPr>
                        <a:t>Examples</a:t>
                      </a:r>
                    </a:p>
                  </a:txBody>
                  <a:tcPr marL="73152" marR="73152" marT="36576" marB="36576" anchor="ctr">
                    <a:solidFill>
                      <a:srgbClr val="121981"/>
                    </a:solidFill>
                  </a:tcPr>
                </a:tc>
                <a:tc>
                  <a:txBody>
                    <a:bodyPr/>
                    <a:lstStyle/>
                    <a:p>
                      <a:r>
                        <a:rPr sz="1600" b="1" i="0">
                          <a:solidFill>
                            <a:srgbClr val="FFFFFF"/>
                          </a:solidFill>
                        </a:rPr>
                        <a:t>Strengths</a:t>
                      </a:r>
                    </a:p>
                  </a:txBody>
                  <a:tcPr marL="73152" marR="73152" marT="36576" marB="36576" anchor="ctr">
                    <a:solidFill>
                      <a:srgbClr val="121981"/>
                    </a:solidFill>
                  </a:tcPr>
                </a:tc>
                <a:tc>
                  <a:txBody>
                    <a:bodyPr/>
                    <a:lstStyle/>
                    <a:p>
                      <a:r>
                        <a:rPr sz="1600" b="1" i="0">
                          <a:solidFill>
                            <a:srgbClr val="FFFFFF"/>
                          </a:solidFill>
                        </a:rPr>
                        <a:t>Weaknesses</a:t>
                      </a:r>
                    </a:p>
                  </a:txBody>
                  <a:tcPr marL="73152" marR="73152" marT="36576" marB="36576" anchor="ctr">
                    <a:solidFill>
                      <a:srgbClr val="121981"/>
                    </a:solidFill>
                  </a:tcPr>
                </a:tc>
                <a:extLst>
                  <a:ext uri="{0D108BD9-81ED-4DB2-BD59-A6C34878D82A}">
                    <a16:rowId xmlns:a16="http://schemas.microsoft.com/office/drawing/2014/main" val="10000"/>
                  </a:ext>
                </a:extLst>
              </a:tr>
              <a:tr h="694944">
                <a:tc>
                  <a:txBody>
                    <a:bodyPr/>
                    <a:lstStyle/>
                    <a:p>
                      <a:r>
                        <a:rPr sz="1600" b="1" i="0">
                          <a:solidFill>
                            <a:srgbClr val="404040"/>
                          </a:solidFill>
                        </a:rPr>
                        <a:t>Point-based</a:t>
                      </a:r>
                    </a:p>
                  </a:txBody>
                  <a:tcPr marL="73152" marR="73152" marT="36576" marB="36576" anchor="ctr">
                    <a:solidFill>
                      <a:srgbClr val="FFFFFF"/>
                    </a:solidFill>
                  </a:tcPr>
                </a:tc>
                <a:tc>
                  <a:txBody>
                    <a:bodyPr/>
                    <a:lstStyle/>
                    <a:p>
                      <a:r>
                        <a:rPr sz="1600" b="0" i="0">
                          <a:solidFill>
                            <a:srgbClr val="404040"/>
                          </a:solidFill>
                        </a:rPr>
                        <a:t>raw points</a:t>
                      </a:r>
                    </a:p>
                  </a:txBody>
                  <a:tcPr marL="73152" marR="73152" marT="36576" marB="36576" anchor="ctr">
                    <a:solidFill>
                      <a:srgbClr val="FFFFFF"/>
                    </a:solidFill>
                  </a:tcPr>
                </a:tc>
                <a:tc>
                  <a:txBody>
                    <a:bodyPr/>
                    <a:lstStyle/>
                    <a:p>
                      <a:r>
                        <a:rPr sz="1600" b="0" i="0">
                          <a:solidFill>
                            <a:srgbClr val="404040"/>
                          </a:solidFill>
                        </a:rPr>
                        <a:t>PointNet++, PointRCNN</a:t>
                      </a:r>
                    </a:p>
                  </a:txBody>
                  <a:tcPr marL="73152" marR="73152" marT="36576" marB="36576" anchor="ctr">
                    <a:solidFill>
                      <a:srgbClr val="FFFFFF"/>
                    </a:solidFill>
                  </a:tcPr>
                </a:tc>
                <a:tc>
                  <a:txBody>
                    <a:bodyPr/>
                    <a:lstStyle/>
                    <a:p>
                      <a:r>
                        <a:rPr sz="1600" b="0" i="0">
                          <a:solidFill>
                            <a:srgbClr val="404040"/>
                          </a:solidFill>
                        </a:rPr>
                        <a:t>fine geometry</a:t>
                      </a:r>
                    </a:p>
                  </a:txBody>
                  <a:tcPr marL="73152" marR="73152" marT="36576" marB="36576" anchor="ctr">
                    <a:solidFill>
                      <a:srgbClr val="FFFFFF"/>
                    </a:solidFill>
                  </a:tcPr>
                </a:tc>
                <a:tc>
                  <a:txBody>
                    <a:bodyPr/>
                    <a:lstStyle/>
                    <a:p>
                      <a:r>
                        <a:rPr sz="1600" b="0" i="0">
                          <a:solidFill>
                            <a:srgbClr val="404040"/>
                          </a:solidFill>
                        </a:rPr>
                        <a:t>slow neighbor search at scale</a:t>
                      </a:r>
                    </a:p>
                  </a:txBody>
                  <a:tcPr marL="73152" marR="73152" marT="36576" marB="36576" anchor="ctr">
                    <a:solidFill>
                      <a:srgbClr val="FFFFFF"/>
                    </a:solidFill>
                  </a:tcPr>
                </a:tc>
                <a:extLst>
                  <a:ext uri="{0D108BD9-81ED-4DB2-BD59-A6C34878D82A}">
                    <a16:rowId xmlns:a16="http://schemas.microsoft.com/office/drawing/2014/main" val="10001"/>
                  </a:ext>
                </a:extLst>
              </a:tr>
              <a:tr h="694944">
                <a:tc>
                  <a:txBody>
                    <a:bodyPr/>
                    <a:lstStyle/>
                    <a:p>
                      <a:r>
                        <a:rPr sz="1600" b="1" i="0">
                          <a:solidFill>
                            <a:srgbClr val="404040"/>
                          </a:solidFill>
                        </a:rPr>
                        <a:t>Range-view</a:t>
                      </a:r>
                    </a:p>
                  </a:txBody>
                  <a:tcPr marL="73152" marR="73152" marT="36576" marB="36576" anchor="ctr">
                    <a:solidFill>
                      <a:srgbClr val="F2F2F2"/>
                    </a:solidFill>
                  </a:tcPr>
                </a:tc>
                <a:tc>
                  <a:txBody>
                    <a:bodyPr/>
                    <a:lstStyle/>
                    <a:p>
                      <a:r>
                        <a:rPr sz="1600" b="0" i="0">
                          <a:solidFill>
                            <a:srgbClr val="404040"/>
                          </a:solidFill>
                        </a:rPr>
                        <a:t>range image</a:t>
                      </a:r>
                    </a:p>
                  </a:txBody>
                  <a:tcPr marL="73152" marR="73152" marT="36576" marB="36576" anchor="ctr">
                    <a:solidFill>
                      <a:srgbClr val="F2F2F2"/>
                    </a:solidFill>
                  </a:tcPr>
                </a:tc>
                <a:tc>
                  <a:txBody>
                    <a:bodyPr/>
                    <a:lstStyle/>
                    <a:p>
                      <a:r>
                        <a:rPr sz="1600" b="0" i="0">
                          <a:solidFill>
                            <a:srgbClr val="404040"/>
                          </a:solidFill>
                        </a:rPr>
                        <a:t>LaserNet, RangeNet++</a:t>
                      </a:r>
                    </a:p>
                  </a:txBody>
                  <a:tcPr marL="73152" marR="73152" marT="36576" marB="36576" anchor="ctr">
                    <a:solidFill>
                      <a:srgbClr val="F2F2F2"/>
                    </a:solidFill>
                  </a:tcPr>
                </a:tc>
                <a:tc>
                  <a:txBody>
                    <a:bodyPr/>
                    <a:lstStyle/>
                    <a:p>
                      <a:r>
                        <a:rPr sz="1600" b="0" i="0">
                          <a:solidFill>
                            <a:srgbClr val="404040"/>
                          </a:solidFill>
                        </a:rPr>
                        <a:t>fast 2D CNNs</a:t>
                      </a:r>
                    </a:p>
                  </a:txBody>
                  <a:tcPr marL="73152" marR="73152" marT="36576" marB="36576" anchor="ctr">
                    <a:solidFill>
                      <a:srgbClr val="F2F2F2"/>
                    </a:solidFill>
                  </a:tcPr>
                </a:tc>
                <a:tc>
                  <a:txBody>
                    <a:bodyPr/>
                    <a:lstStyle/>
                    <a:p>
                      <a:r>
                        <a:rPr sz="1600" b="0" i="0">
                          <a:solidFill>
                            <a:srgbClr val="404040"/>
                          </a:solidFill>
                        </a:rPr>
                        <a:t>scale varies; occlusion</a:t>
                      </a:r>
                    </a:p>
                  </a:txBody>
                  <a:tcPr marL="73152" marR="73152" marT="36576" marB="36576" anchor="ctr">
                    <a:solidFill>
                      <a:srgbClr val="F2F2F2"/>
                    </a:solidFill>
                  </a:tcPr>
                </a:tc>
                <a:extLst>
                  <a:ext uri="{0D108BD9-81ED-4DB2-BD59-A6C34878D82A}">
                    <a16:rowId xmlns:a16="http://schemas.microsoft.com/office/drawing/2014/main" val="10002"/>
                  </a:ext>
                </a:extLst>
              </a:tr>
              <a:tr h="694944">
                <a:tc>
                  <a:txBody>
                    <a:bodyPr/>
                    <a:lstStyle/>
                    <a:p>
                      <a:r>
                        <a:rPr sz="1600" b="1" i="0">
                          <a:solidFill>
                            <a:srgbClr val="404040"/>
                          </a:solidFill>
                        </a:rPr>
                        <a:t>Voxel</a:t>
                      </a:r>
                    </a:p>
                  </a:txBody>
                  <a:tcPr marL="73152" marR="73152" marT="36576" marB="36576" anchor="ctr">
                    <a:solidFill>
                      <a:srgbClr val="FFFFFF"/>
                    </a:solidFill>
                  </a:tcPr>
                </a:tc>
                <a:tc>
                  <a:txBody>
                    <a:bodyPr/>
                    <a:lstStyle/>
                    <a:p>
                      <a:r>
                        <a:rPr sz="1600" b="0" i="0">
                          <a:solidFill>
                            <a:srgbClr val="404040"/>
                          </a:solidFill>
                        </a:rPr>
                        <a:t>3D grid + sparse conv</a:t>
                      </a:r>
                    </a:p>
                  </a:txBody>
                  <a:tcPr marL="73152" marR="73152" marT="36576" marB="36576" anchor="ctr">
                    <a:solidFill>
                      <a:srgbClr val="FFFFFF"/>
                    </a:solidFill>
                  </a:tcPr>
                </a:tc>
                <a:tc>
                  <a:txBody>
                    <a:bodyPr/>
                    <a:lstStyle/>
                    <a:p>
                      <a:r>
                        <a:rPr sz="1600" b="0" i="0">
                          <a:solidFill>
                            <a:srgbClr val="404040"/>
                          </a:solidFill>
                        </a:rPr>
                        <a:t>VoxelNet, SECOND</a:t>
                      </a:r>
                    </a:p>
                  </a:txBody>
                  <a:tcPr marL="73152" marR="73152" marT="36576" marB="36576" anchor="ctr">
                    <a:solidFill>
                      <a:srgbClr val="FFFFFF"/>
                    </a:solidFill>
                  </a:tcPr>
                </a:tc>
                <a:tc>
                  <a:txBody>
                    <a:bodyPr/>
                    <a:lstStyle/>
                    <a:p>
                      <a:r>
                        <a:rPr sz="1600" b="0" i="0">
                          <a:solidFill>
                            <a:srgbClr val="404040"/>
                          </a:solidFill>
                        </a:rPr>
                        <a:t>accurate</a:t>
                      </a:r>
                    </a:p>
                  </a:txBody>
                  <a:tcPr marL="73152" marR="73152" marT="36576" marB="36576" anchor="ctr">
                    <a:solidFill>
                      <a:srgbClr val="FFFFFF"/>
                    </a:solidFill>
                  </a:tcPr>
                </a:tc>
                <a:tc>
                  <a:txBody>
                    <a:bodyPr/>
                    <a:lstStyle/>
                    <a:p>
                      <a:r>
                        <a:rPr sz="1600" b="0" i="0">
                          <a:solidFill>
                            <a:srgbClr val="404040"/>
                          </a:solidFill>
                        </a:rPr>
                        <a:t>memory; custom ops</a:t>
                      </a:r>
                    </a:p>
                  </a:txBody>
                  <a:tcPr marL="73152" marR="73152" marT="36576" marB="36576" anchor="ctr">
                    <a:solidFill>
                      <a:srgbClr val="FFFFFF"/>
                    </a:solidFill>
                  </a:tcPr>
                </a:tc>
                <a:extLst>
                  <a:ext uri="{0D108BD9-81ED-4DB2-BD59-A6C34878D82A}">
                    <a16:rowId xmlns:a16="http://schemas.microsoft.com/office/drawing/2014/main" val="10003"/>
                  </a:ext>
                </a:extLst>
              </a:tr>
              <a:tr h="694944">
                <a:tc>
                  <a:txBody>
                    <a:bodyPr/>
                    <a:lstStyle/>
                    <a:p>
                      <a:r>
                        <a:rPr sz="1600" b="1" i="0">
                          <a:solidFill>
                            <a:srgbClr val="404040"/>
                          </a:solidFill>
                        </a:rPr>
                        <a:t>Pillar / BEV</a:t>
                      </a:r>
                    </a:p>
                  </a:txBody>
                  <a:tcPr marL="73152" marR="73152" marT="36576" marB="36576" anchor="ctr">
                    <a:solidFill>
                      <a:srgbClr val="F2F2F2"/>
                    </a:solidFill>
                  </a:tcPr>
                </a:tc>
                <a:tc>
                  <a:txBody>
                    <a:bodyPr/>
                    <a:lstStyle/>
                    <a:p>
                      <a:r>
                        <a:rPr sz="1600" b="0" i="0">
                          <a:solidFill>
                            <a:srgbClr val="404040"/>
                          </a:solidFill>
                        </a:rPr>
                        <a:t>2D pseudo-image</a:t>
                      </a:r>
                    </a:p>
                  </a:txBody>
                  <a:tcPr marL="73152" marR="73152" marT="36576" marB="36576" anchor="ctr">
                    <a:solidFill>
                      <a:srgbClr val="F2F2F2"/>
                    </a:solidFill>
                  </a:tcPr>
                </a:tc>
                <a:tc>
                  <a:txBody>
                    <a:bodyPr/>
                    <a:lstStyle/>
                    <a:p>
                      <a:r>
                        <a:rPr sz="1600" b="0" i="0">
                          <a:solidFill>
                            <a:srgbClr val="404040"/>
                          </a:solidFill>
                        </a:rPr>
                        <a:t>PointPillars, CenterPoint</a:t>
                      </a:r>
                    </a:p>
                  </a:txBody>
                  <a:tcPr marL="73152" marR="73152" marT="36576" marB="36576" anchor="ctr">
                    <a:solidFill>
                      <a:srgbClr val="F2F2F2"/>
                    </a:solidFill>
                  </a:tcPr>
                </a:tc>
                <a:tc>
                  <a:txBody>
                    <a:bodyPr/>
                    <a:lstStyle/>
                    <a:p>
                      <a:r>
                        <a:rPr sz="1600" b="0" i="0">
                          <a:solidFill>
                            <a:srgbClr val="404040"/>
                          </a:solidFill>
                        </a:rPr>
                        <a:t>fast, easy to deploy</a:t>
                      </a:r>
                    </a:p>
                  </a:txBody>
                  <a:tcPr marL="73152" marR="73152" marT="36576" marB="36576" anchor="ctr">
                    <a:solidFill>
                      <a:srgbClr val="F2F2F2"/>
                    </a:solidFill>
                  </a:tcPr>
                </a:tc>
                <a:tc>
                  <a:txBody>
                    <a:bodyPr/>
                    <a:lstStyle/>
                    <a:p>
                      <a:r>
                        <a:rPr sz="1600" b="0" i="0">
                          <a:solidFill>
                            <a:srgbClr val="404040"/>
                          </a:solidFill>
                        </a:rPr>
                        <a:t>height is squashed</a:t>
                      </a:r>
                    </a:p>
                  </a:txBody>
                  <a:tcPr marL="73152" marR="73152" marT="36576" marB="36576" anchor="ctr">
                    <a:solidFill>
                      <a:srgbClr val="F2F2F2"/>
                    </a:solidFill>
                  </a:tcPr>
                </a:tc>
                <a:extLst>
                  <a:ext uri="{0D108BD9-81ED-4DB2-BD59-A6C34878D82A}">
                    <a16:rowId xmlns:a16="http://schemas.microsoft.com/office/drawing/2014/main" val="10004"/>
                  </a:ext>
                </a:extLst>
              </a:tr>
              <a:tr h="694944">
                <a:tc>
                  <a:txBody>
                    <a:bodyPr/>
                    <a:lstStyle/>
                    <a:p>
                      <a:r>
                        <a:rPr sz="1600" b="1" i="0">
                          <a:solidFill>
                            <a:srgbClr val="404040"/>
                          </a:solidFill>
                        </a:rPr>
                        <a:t>Point–voxel</a:t>
                      </a:r>
                    </a:p>
                  </a:txBody>
                  <a:tcPr marL="73152" marR="73152" marT="36576" marB="36576" anchor="ctr">
                    <a:solidFill>
                      <a:srgbClr val="FFFFFF"/>
                    </a:solidFill>
                  </a:tcPr>
                </a:tc>
                <a:tc>
                  <a:txBody>
                    <a:bodyPr/>
                    <a:lstStyle/>
                    <a:p>
                      <a:r>
                        <a:rPr sz="1600" b="0" i="0">
                          <a:solidFill>
                            <a:srgbClr val="404040"/>
                          </a:solidFill>
                        </a:rPr>
                        <a:t>hybrid</a:t>
                      </a:r>
                    </a:p>
                  </a:txBody>
                  <a:tcPr marL="73152" marR="73152" marT="36576" marB="36576" anchor="ctr">
                    <a:solidFill>
                      <a:srgbClr val="FFFFFF"/>
                    </a:solidFill>
                  </a:tcPr>
                </a:tc>
                <a:tc>
                  <a:txBody>
                    <a:bodyPr/>
                    <a:lstStyle/>
                    <a:p>
                      <a:r>
                        <a:rPr sz="1600" b="0" i="0">
                          <a:solidFill>
                            <a:srgbClr val="404040"/>
                          </a:solidFill>
                        </a:rPr>
                        <a:t>PV-RCNN</a:t>
                      </a:r>
                    </a:p>
                  </a:txBody>
                  <a:tcPr marL="73152" marR="73152" marT="36576" marB="36576" anchor="ctr">
                    <a:solidFill>
                      <a:srgbClr val="FFFFFF"/>
                    </a:solidFill>
                  </a:tcPr>
                </a:tc>
                <a:tc>
                  <a:txBody>
                    <a:bodyPr/>
                    <a:lstStyle/>
                    <a:p>
                      <a:r>
                        <a:rPr sz="1600" b="0" i="0">
                          <a:solidFill>
                            <a:srgbClr val="404040"/>
                          </a:solidFill>
                        </a:rPr>
                        <a:t>fine + coarse features</a:t>
                      </a:r>
                    </a:p>
                  </a:txBody>
                  <a:tcPr marL="73152" marR="73152" marT="36576" marB="36576" anchor="ctr">
                    <a:solidFill>
                      <a:srgbClr val="FFFFFF"/>
                    </a:solidFill>
                  </a:tcPr>
                </a:tc>
                <a:tc>
                  <a:txBody>
                    <a:bodyPr/>
                    <a:lstStyle/>
                    <a:p>
                      <a:r>
                        <a:rPr sz="1600" b="0" i="0">
                          <a:solidFill>
                            <a:srgbClr val="404040"/>
                          </a:solidFill>
                        </a:rPr>
                        <a:t>complex two-stage pipeline</a:t>
                      </a:r>
                    </a:p>
                  </a:txBody>
                  <a:tcPr marL="73152" marR="73152" marT="36576" marB="36576" anchor="ctr">
                    <a:solidFill>
                      <a:srgbClr val="FFFFFF"/>
                    </a:solidFill>
                  </a:tcPr>
                </a:tc>
                <a:extLst>
                  <a:ext uri="{0D108BD9-81ED-4DB2-BD59-A6C34878D82A}">
                    <a16:rowId xmlns:a16="http://schemas.microsoft.com/office/drawing/2014/main" val="10005"/>
                  </a:ext>
                </a:extLst>
              </a:tr>
              <a:tr h="694944">
                <a:tc>
                  <a:txBody>
                    <a:bodyPr/>
                    <a:lstStyle/>
                    <a:p>
                      <a:r>
                        <a:rPr sz="1600" b="1" i="0">
                          <a:solidFill>
                            <a:srgbClr val="404040"/>
                          </a:solidFill>
                        </a:rPr>
                        <a:t>Sparse transformer</a:t>
                      </a:r>
                    </a:p>
                  </a:txBody>
                  <a:tcPr marL="73152" marR="73152" marT="36576" marB="36576" anchor="ctr">
                    <a:solidFill>
                      <a:srgbClr val="F2F2F2"/>
                    </a:solidFill>
                  </a:tcPr>
                </a:tc>
                <a:tc>
                  <a:txBody>
                    <a:bodyPr/>
                    <a:lstStyle/>
                    <a:p>
                      <a:r>
                        <a:rPr sz="1600" b="0" i="0">
                          <a:solidFill>
                            <a:srgbClr val="404040"/>
                          </a:solidFill>
                        </a:rPr>
                        <a:t>sparse windows</a:t>
                      </a:r>
                    </a:p>
                  </a:txBody>
                  <a:tcPr marL="73152" marR="73152" marT="36576" marB="36576" anchor="ctr">
                    <a:solidFill>
                      <a:srgbClr val="F2F2F2"/>
                    </a:solidFill>
                  </a:tcPr>
                </a:tc>
                <a:tc>
                  <a:txBody>
                    <a:bodyPr/>
                    <a:lstStyle/>
                    <a:p>
                      <a:r>
                        <a:rPr sz="1600" b="0" i="0">
                          <a:solidFill>
                            <a:srgbClr val="404040"/>
                          </a:solidFill>
                        </a:rPr>
                        <a:t>SWFormer (Waymo)</a:t>
                      </a:r>
                    </a:p>
                  </a:txBody>
                  <a:tcPr marL="73152" marR="73152" marT="36576" marB="36576" anchor="ctr">
                    <a:solidFill>
                      <a:srgbClr val="F2F2F2"/>
                    </a:solidFill>
                  </a:tcPr>
                </a:tc>
                <a:tc>
                  <a:txBody>
                    <a:bodyPr/>
                    <a:lstStyle/>
                    <a:p>
                      <a:r>
                        <a:rPr sz="1600" b="0" i="0">
                          <a:solidFill>
                            <a:srgbClr val="404040"/>
                          </a:solidFill>
                        </a:rPr>
                        <a:t>long-range context</a:t>
                      </a:r>
                    </a:p>
                  </a:txBody>
                  <a:tcPr marL="73152" marR="73152" marT="36576" marB="36576" anchor="ctr">
                    <a:solidFill>
                      <a:srgbClr val="F2F2F2"/>
                    </a:solidFill>
                  </a:tcPr>
                </a:tc>
                <a:tc>
                  <a:txBody>
                    <a:bodyPr/>
                    <a:lstStyle/>
                    <a:p>
                      <a:r>
                        <a:rPr sz="1600" b="0" i="0">
                          <a:solidFill>
                            <a:srgbClr val="404040"/>
                          </a:solidFill>
                        </a:rPr>
                        <a:t>newer, compute-heavy</a:t>
                      </a:r>
                    </a:p>
                  </a:txBody>
                  <a:tcPr marL="73152" marR="73152" marT="36576" marB="36576" anchor="ctr">
                    <a:solidFill>
                      <a:srgbClr val="F2F2F2"/>
                    </a:solidFill>
                  </a:tcPr>
                </a:tc>
                <a:extLst>
                  <a:ext uri="{0D108BD9-81ED-4DB2-BD59-A6C34878D82A}">
                    <a16:rowId xmlns:a16="http://schemas.microsoft.com/office/drawing/2014/main" val="10006"/>
                  </a:ext>
                </a:extLst>
              </a:tr>
            </a:tbl>
          </a:graphicData>
        </a:graphic>
      </p:graphicFrame>
      <p:sp>
        <p:nvSpPr>
          <p:cNvPr id="7"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Qi et al. 2017; Meyer et al., CVPR 2019 (LaserNet); Milioto et al., IROS 2019; Shi et al., CVPR 2020 (PV-RCNN); Sun et al., ECCV 2022 (SWFormer).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How Detections Are Scored</a:t>
            </a:r>
          </a:p>
        </p:txBody>
      </p:sp>
      <p:sp>
        <p:nvSpPr>
          <p:cNvPr id="3" name="Content Placeholder 2"/>
          <p:cNvSpPr>
            <a:spLocks noGrp="1"/>
          </p:cNvSpPr>
          <p:nvPr>
            <p:ph idx="1"/>
          </p:nvPr>
        </p:nvSpPr>
        <p:spPr>
          <a:xfrm>
            <a:off x="5669280" y="1325880"/>
            <a:ext cx="6080760" cy="5029200"/>
          </a:xfrm>
        </p:spPr>
        <p:txBody>
          <a:bodyPr wrap="square">
            <a:noAutofit/>
          </a:bodyPr>
          <a:lstStyle/>
          <a:p>
            <a:pPr>
              <a:spcBef>
                <a:spcPts val="600"/>
              </a:spcBef>
            </a:pPr>
            <a:r>
              <a:rPr sz="2000" b="1" i="0"/>
              <a:t>IoU = |A ∩ B| / |A ∪ B|</a:t>
            </a:r>
          </a:p>
          <a:p>
            <a:pPr>
              <a:spcBef>
                <a:spcPts val="600"/>
              </a:spcBef>
            </a:pPr>
            <a:r>
              <a:rPr sz="2000" b="1" i="0"/>
              <a:t>KITTI</a:t>
            </a:r>
            <a:r>
              <a:rPr sz="2000" b="0" i="0"/>
              <a:t>: true positive if IoU ≥ 0.7 (car), ≥ 0.5 (pedestrian, cyclist); AP over the precision–recall curve</a:t>
            </a:r>
          </a:p>
          <a:p>
            <a:pPr>
              <a:spcBef>
                <a:spcPts val="600"/>
              </a:spcBef>
            </a:pPr>
            <a:r>
              <a:rPr sz="2000" b="1" i="0"/>
              <a:t>nuScenes</a:t>
            </a:r>
            <a:r>
              <a:rPr sz="2000" b="0" i="0"/>
              <a:t>: match by center distance (0.5, 1, 2, 4 m) → mAP; </a:t>
            </a:r>
            <a:r>
              <a:rPr sz="2000" b="1" i="0"/>
              <a:t>NDS</a:t>
            </a:r>
            <a:r>
              <a:rPr sz="2000" b="0" i="0"/>
              <a:t> adds box, attribute, velocity errors</a:t>
            </a:r>
          </a:p>
          <a:p>
            <a:pPr>
              <a:spcBef>
                <a:spcPts val="600"/>
              </a:spcBef>
            </a:pPr>
            <a:r>
              <a:rPr sz="2000" b="1" i="0"/>
              <a:t>Waymo</a:t>
            </a:r>
            <a:r>
              <a:rPr sz="2000" b="0" i="0"/>
              <a:t>: AP and heading-weighted </a:t>
            </a:r>
            <a:r>
              <a:rPr sz="2000" b="1" i="0"/>
              <a:t>APH</a:t>
            </a:r>
            <a:r>
              <a:rPr sz="2000" b="0" i="0"/>
              <a:t>, with L1 / L2 difficulty levels</a:t>
            </a:r>
          </a:p>
          <a:p>
            <a:pPr>
              <a:spcBef>
                <a:spcPts val="600"/>
              </a:spcBef>
            </a:pPr>
            <a:r>
              <a:rPr sz="2000" b="0" i="0"/>
              <a:t>Small objects: a 0.3 m shift can cut IoU sharply</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44</a:t>
            </a:fld>
            <a:endParaRPr lang="en-US"/>
          </a:p>
        </p:txBody>
      </p:sp>
      <p:pic>
        <p:nvPicPr>
          <p:cNvPr id="7" name="Picture 6" descr="iou.png"/>
          <p:cNvPicPr>
            <a:picLocks noChangeAspect="1"/>
          </p:cNvPicPr>
          <p:nvPr/>
        </p:nvPicPr>
        <p:blipFill>
          <a:blip r:embed="rId3"/>
          <a:stretch>
            <a:fillRect/>
          </a:stretch>
        </p:blipFill>
        <p:spPr>
          <a:xfrm>
            <a:off x="457200" y="1517131"/>
            <a:ext cx="4937760" cy="3183657"/>
          </a:xfrm>
          <a:prstGeom prst="rect">
            <a:avLst/>
          </a:prstGeom>
        </p:spPr>
      </p:pic>
      <p:sp>
        <p:nvSpPr>
          <p:cNvPr id="8" name="TextBox 7"/>
          <p:cNvSpPr txBox="1"/>
          <p:nvPr/>
        </p:nvSpPr>
        <p:spPr>
          <a:xfrm>
            <a:off x="640080" y="4846320"/>
            <a:ext cx="4754880" cy="914400"/>
          </a:xfrm>
          <a:prstGeom prst="rect">
            <a:avLst/>
          </a:prstGeom>
          <a:noFill/>
        </p:spPr>
        <p:txBody>
          <a:bodyPr wrap="square" lIns="45720" tIns="27432" rIns="45720" bIns="27432">
            <a:spAutoFit/>
          </a:bodyPr>
          <a:lstStyle/>
          <a:p>
            <a:r>
              <a:rPr sz="1600" b="0" i="1">
                <a:solidFill>
                  <a:srgbClr val="404040"/>
                </a:solidFill>
              </a:rPr>
              <a:t>Example: 4.4 m × 1.9 m boxes, 0.9 m shift and 10° heading error → BEV IoU = 0.45</a:t>
            </a:r>
          </a:p>
        </p:txBody>
      </p:sp>
      <p:sp>
        <p:nvSpPr>
          <p:cNvPr id="9"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Geiger et al. 2012; Caesar et al. 2020; Sun et al. 2020. IoU example computed on the figure's boxes (polygon clipping).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LiDAR–Camera Fusion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45</a:t>
            </a:fld>
            <a:endParaRPr lang="en-US"/>
          </a:p>
        </p:txBody>
      </p:sp>
      <p:sp>
        <p:nvSpPr>
          <p:cNvPr id="6" name="Rectangle 5"/>
          <p:cNvSpPr/>
          <p:nvPr/>
        </p:nvSpPr>
        <p:spPr>
          <a:xfrm>
            <a:off x="621792" y="1417320"/>
            <a:ext cx="3474720" cy="548640"/>
          </a:xfrm>
          <a:prstGeom prst="rect">
            <a:avLst/>
          </a:prstGeom>
          <a:solidFill>
            <a:srgbClr val="121981"/>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800" b="1" i="0">
                <a:solidFill>
                  <a:srgbClr val="FFFFFF"/>
                </a:solidFill>
              </a:rPr>
              <a:t>Early fusion</a:t>
            </a:r>
          </a:p>
        </p:txBody>
      </p:sp>
      <p:sp>
        <p:nvSpPr>
          <p:cNvPr id="7" name="Rectangle 6"/>
          <p:cNvSpPr/>
          <p:nvPr/>
        </p:nvSpPr>
        <p:spPr>
          <a:xfrm>
            <a:off x="804672" y="2103120"/>
            <a:ext cx="3108960" cy="6858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Image</a:t>
            </a:r>
          </a:p>
          <a:p>
            <a:pPr algn="ctr"/>
            <a:r>
              <a:rPr sz="1500" b="0" i="0">
                <a:solidFill>
                  <a:srgbClr val="404040"/>
                </a:solidFill>
              </a:rPr>
              <a:t>segmentation</a:t>
            </a:r>
          </a:p>
        </p:txBody>
      </p:sp>
      <p:cxnSp>
        <p:nvCxnSpPr>
          <p:cNvPr id="8" name="Connector 7"/>
          <p:cNvCxnSpPr/>
          <p:nvPr/>
        </p:nvCxnSpPr>
        <p:spPr>
          <a:xfrm>
            <a:off x="2359152" y="2807208"/>
            <a:ext cx="0" cy="237744"/>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804672" y="3063239"/>
            <a:ext cx="3108960" cy="6858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Project points,</a:t>
            </a:r>
          </a:p>
          <a:p>
            <a:pPr algn="ctr"/>
            <a:r>
              <a:rPr sz="1500" b="0" i="0">
                <a:solidFill>
                  <a:srgbClr val="404040"/>
                </a:solidFill>
              </a:rPr>
              <a:t>append class scores</a:t>
            </a:r>
          </a:p>
        </p:txBody>
      </p:sp>
      <p:cxnSp>
        <p:nvCxnSpPr>
          <p:cNvPr id="10" name="Connector 9"/>
          <p:cNvCxnSpPr/>
          <p:nvPr/>
        </p:nvCxnSpPr>
        <p:spPr>
          <a:xfrm>
            <a:off x="2359152" y="3767327"/>
            <a:ext cx="0" cy="237745"/>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804672" y="4023360"/>
            <a:ext cx="3108960" cy="6858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LiDAR detector</a:t>
            </a:r>
          </a:p>
        </p:txBody>
      </p:sp>
      <p:sp>
        <p:nvSpPr>
          <p:cNvPr id="12" name="TextBox 11"/>
          <p:cNvSpPr txBox="1"/>
          <p:nvPr/>
        </p:nvSpPr>
        <p:spPr>
          <a:xfrm>
            <a:off x="621792" y="5029200"/>
            <a:ext cx="3474720" cy="365760"/>
          </a:xfrm>
          <a:prstGeom prst="rect">
            <a:avLst/>
          </a:prstGeom>
          <a:noFill/>
        </p:spPr>
        <p:txBody>
          <a:bodyPr wrap="square" lIns="45720" tIns="27432" rIns="45720" bIns="27432">
            <a:spAutoFit/>
          </a:bodyPr>
          <a:lstStyle/>
          <a:p>
            <a:pPr algn="ctr"/>
            <a:r>
              <a:rPr sz="1500" b="0" i="1">
                <a:solidFill>
                  <a:srgbClr val="121981"/>
                </a:solidFill>
              </a:rPr>
              <a:t>e.g., PointPainting</a:t>
            </a:r>
          </a:p>
        </p:txBody>
      </p:sp>
      <p:sp>
        <p:nvSpPr>
          <p:cNvPr id="13" name="Rectangle 12"/>
          <p:cNvSpPr/>
          <p:nvPr/>
        </p:nvSpPr>
        <p:spPr>
          <a:xfrm>
            <a:off x="4370831" y="1417320"/>
            <a:ext cx="3474720" cy="548640"/>
          </a:xfrm>
          <a:prstGeom prst="rect">
            <a:avLst/>
          </a:prstGeom>
          <a:solidFill>
            <a:srgbClr val="13807F"/>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800" b="1" i="0">
                <a:solidFill>
                  <a:srgbClr val="FFFFFF"/>
                </a:solidFill>
              </a:rPr>
              <a:t>Feature-level (BEV) fusion</a:t>
            </a:r>
          </a:p>
        </p:txBody>
      </p:sp>
      <p:sp>
        <p:nvSpPr>
          <p:cNvPr id="14" name="Rectangle 13"/>
          <p:cNvSpPr/>
          <p:nvPr/>
        </p:nvSpPr>
        <p:spPr>
          <a:xfrm>
            <a:off x="4553712" y="2103120"/>
            <a:ext cx="3108960" cy="6858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Camera and LiDAR</a:t>
            </a:r>
          </a:p>
          <a:p>
            <a:pPr algn="ctr"/>
            <a:r>
              <a:rPr sz="1500" b="0" i="0">
                <a:solidFill>
                  <a:srgbClr val="404040"/>
                </a:solidFill>
              </a:rPr>
              <a:t>backbones</a:t>
            </a:r>
          </a:p>
        </p:txBody>
      </p:sp>
      <p:cxnSp>
        <p:nvCxnSpPr>
          <p:cNvPr id="15" name="Connector 14"/>
          <p:cNvCxnSpPr/>
          <p:nvPr/>
        </p:nvCxnSpPr>
        <p:spPr>
          <a:xfrm>
            <a:off x="6108192" y="2807208"/>
            <a:ext cx="0" cy="237744"/>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4553712" y="3063239"/>
            <a:ext cx="3108960" cy="6858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Fuse features</a:t>
            </a:r>
          </a:p>
          <a:p>
            <a:pPr algn="ctr"/>
            <a:r>
              <a:rPr sz="1500" b="0" i="0">
                <a:solidFill>
                  <a:srgbClr val="404040"/>
                </a:solidFill>
              </a:rPr>
              <a:t>in a shared BEV map</a:t>
            </a:r>
          </a:p>
        </p:txBody>
      </p:sp>
      <p:cxnSp>
        <p:nvCxnSpPr>
          <p:cNvPr id="17" name="Connector 16"/>
          <p:cNvCxnSpPr/>
          <p:nvPr/>
        </p:nvCxnSpPr>
        <p:spPr>
          <a:xfrm>
            <a:off x="6108192" y="3767327"/>
            <a:ext cx="0" cy="237745"/>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4553712" y="4023360"/>
            <a:ext cx="3108960" cy="6858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Detection head</a:t>
            </a:r>
          </a:p>
        </p:txBody>
      </p:sp>
      <p:sp>
        <p:nvSpPr>
          <p:cNvPr id="19" name="TextBox 18"/>
          <p:cNvSpPr txBox="1"/>
          <p:nvPr/>
        </p:nvSpPr>
        <p:spPr>
          <a:xfrm>
            <a:off x="4370831" y="5029200"/>
            <a:ext cx="3474720" cy="365760"/>
          </a:xfrm>
          <a:prstGeom prst="rect">
            <a:avLst/>
          </a:prstGeom>
          <a:noFill/>
        </p:spPr>
        <p:txBody>
          <a:bodyPr wrap="square" lIns="45720" tIns="27432" rIns="45720" bIns="27432">
            <a:spAutoFit/>
          </a:bodyPr>
          <a:lstStyle/>
          <a:p>
            <a:pPr algn="ctr"/>
            <a:r>
              <a:rPr sz="1500" b="0" i="1">
                <a:solidFill>
                  <a:srgbClr val="13807F"/>
                </a:solidFill>
              </a:rPr>
              <a:t>e.g., BEVFusion</a:t>
            </a:r>
          </a:p>
        </p:txBody>
      </p:sp>
      <p:sp>
        <p:nvSpPr>
          <p:cNvPr id="20" name="Rectangle 19"/>
          <p:cNvSpPr/>
          <p:nvPr/>
        </p:nvSpPr>
        <p:spPr>
          <a:xfrm>
            <a:off x="8119871" y="1417320"/>
            <a:ext cx="3474720" cy="548640"/>
          </a:xfrm>
          <a:prstGeom prst="rect">
            <a:avLst/>
          </a:prstGeom>
          <a:solidFill>
            <a:srgbClr val="B85410"/>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800" b="1" i="0">
                <a:solidFill>
                  <a:srgbClr val="FFFFFF"/>
                </a:solidFill>
              </a:rPr>
              <a:t>Late fusion</a:t>
            </a:r>
          </a:p>
        </p:txBody>
      </p:sp>
      <p:sp>
        <p:nvSpPr>
          <p:cNvPr id="21" name="Rectangle 20"/>
          <p:cNvSpPr/>
          <p:nvPr/>
        </p:nvSpPr>
        <p:spPr>
          <a:xfrm>
            <a:off x="8302751" y="2103120"/>
            <a:ext cx="3108960" cy="6858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Camera detector +</a:t>
            </a:r>
          </a:p>
          <a:p>
            <a:pPr algn="ctr"/>
            <a:r>
              <a:rPr sz="1500" b="0" i="0">
                <a:solidFill>
                  <a:srgbClr val="404040"/>
                </a:solidFill>
              </a:rPr>
              <a:t>LiDAR detector</a:t>
            </a:r>
          </a:p>
        </p:txBody>
      </p:sp>
      <p:cxnSp>
        <p:nvCxnSpPr>
          <p:cNvPr id="22" name="Connector 21"/>
          <p:cNvCxnSpPr/>
          <p:nvPr/>
        </p:nvCxnSpPr>
        <p:spPr>
          <a:xfrm>
            <a:off x="9857232" y="2807208"/>
            <a:ext cx="0" cy="237744"/>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Rectangle 22"/>
          <p:cNvSpPr/>
          <p:nvPr/>
        </p:nvSpPr>
        <p:spPr>
          <a:xfrm>
            <a:off x="8302751" y="3063239"/>
            <a:ext cx="3108960" cy="6858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Associate and</a:t>
            </a:r>
          </a:p>
          <a:p>
            <a:pPr algn="ctr"/>
            <a:r>
              <a:rPr sz="1500" b="0" i="0">
                <a:solidFill>
                  <a:srgbClr val="404040"/>
                </a:solidFill>
              </a:rPr>
              <a:t>merge boxes</a:t>
            </a:r>
          </a:p>
        </p:txBody>
      </p:sp>
      <p:cxnSp>
        <p:nvCxnSpPr>
          <p:cNvPr id="24" name="Connector 23"/>
          <p:cNvCxnSpPr/>
          <p:nvPr/>
        </p:nvCxnSpPr>
        <p:spPr>
          <a:xfrm>
            <a:off x="9857232" y="3767327"/>
            <a:ext cx="0" cy="237745"/>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Rectangle 24"/>
          <p:cNvSpPr/>
          <p:nvPr/>
        </p:nvSpPr>
        <p:spPr>
          <a:xfrm>
            <a:off x="8302751" y="4023360"/>
            <a:ext cx="3108960" cy="6858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500" b="0" i="0">
                <a:solidFill>
                  <a:srgbClr val="404040"/>
                </a:solidFill>
              </a:rPr>
              <a:t>Final detections</a:t>
            </a:r>
          </a:p>
        </p:txBody>
      </p:sp>
      <p:sp>
        <p:nvSpPr>
          <p:cNvPr id="26" name="TextBox 25"/>
          <p:cNvSpPr txBox="1"/>
          <p:nvPr/>
        </p:nvSpPr>
        <p:spPr>
          <a:xfrm>
            <a:off x="8119871" y="5029200"/>
            <a:ext cx="3474720" cy="365760"/>
          </a:xfrm>
          <a:prstGeom prst="rect">
            <a:avLst/>
          </a:prstGeom>
          <a:noFill/>
        </p:spPr>
        <p:txBody>
          <a:bodyPr wrap="square" lIns="45720" tIns="27432" rIns="45720" bIns="27432">
            <a:spAutoFit/>
          </a:bodyPr>
          <a:lstStyle/>
          <a:p>
            <a:pPr algn="ctr"/>
            <a:r>
              <a:rPr sz="1500" b="0" i="1">
                <a:solidFill>
                  <a:srgbClr val="B85410"/>
                </a:solidFill>
              </a:rPr>
              <a:t>e.g., decision level</a:t>
            </a:r>
          </a:p>
        </p:txBody>
      </p:sp>
      <p:sp>
        <p:nvSpPr>
          <p:cNvPr id="27" name="TextBox 26"/>
          <p:cNvSpPr txBox="1"/>
          <p:nvPr/>
        </p:nvSpPr>
        <p:spPr>
          <a:xfrm>
            <a:off x="621792" y="5486400"/>
            <a:ext cx="10972800" cy="868680"/>
          </a:xfrm>
          <a:prstGeom prst="rect">
            <a:avLst/>
          </a:prstGeom>
          <a:noFill/>
        </p:spPr>
        <p:txBody>
          <a:bodyPr wrap="square" lIns="45720" tIns="27432" rIns="45720" bIns="27432">
            <a:spAutoFit/>
          </a:bodyPr>
          <a:lstStyle/>
          <a:p>
            <a:r>
              <a:rPr sz="1900" b="0" i="0">
                <a:solidFill>
                  <a:srgbClr val="404040"/>
                </a:solidFill>
              </a:rPr>
              <a:t>Why fuse: LiDAR = geometry, camera = color and texture. Requirements: precise extrinsics and time synchronization.</a:t>
            </a:r>
          </a:p>
        </p:txBody>
      </p:sp>
      <p:sp>
        <p:nvSpPr>
          <p:cNvPr id="2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Vora et al., CVPR 2020 (PointPainting); Liu et al., ICRA 2023 (BEVFusion).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Case Study: Waymo's LiDAR Perception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46</a:t>
            </a:fld>
            <a:endParaRPr lang="en-US"/>
          </a:p>
        </p:txBody>
      </p:sp>
      <p:sp>
        <p:nvSpPr>
          <p:cNvPr id="6" name="Rounded Rectangle 5"/>
          <p:cNvSpPr/>
          <p:nvPr/>
        </p:nvSpPr>
        <p:spPr>
          <a:xfrm>
            <a:off x="621792" y="1417320"/>
            <a:ext cx="1975104" cy="1325880"/>
          </a:xfrm>
          <a:prstGeom prst="roundRect">
            <a:avLst>
              <a:gd name="adj" fmla="val 12000"/>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Sensors</a:t>
            </a:r>
          </a:p>
          <a:p>
            <a:pPr algn="ctr"/>
            <a:r>
              <a:rPr sz="1400" b="0" i="0">
                <a:solidFill>
                  <a:srgbClr val="404040"/>
                </a:solidFill>
              </a:rPr>
              <a:t>4 short-range + long-range</a:t>
            </a:r>
          </a:p>
          <a:p>
            <a:pPr algn="ctr"/>
            <a:r>
              <a:rPr sz="1400" b="0" i="0">
                <a:solidFill>
                  <a:srgbClr val="404040"/>
                </a:solidFill>
              </a:rPr>
              <a:t>360° LiDAR, cameras, radar</a:t>
            </a:r>
          </a:p>
        </p:txBody>
      </p:sp>
      <p:cxnSp>
        <p:nvCxnSpPr>
          <p:cNvPr id="7" name="Connector 6"/>
          <p:cNvCxnSpPr/>
          <p:nvPr/>
        </p:nvCxnSpPr>
        <p:spPr>
          <a:xfrm>
            <a:off x="2615184" y="208026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871216" y="1417320"/>
            <a:ext cx="1975104" cy="132588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BEV features</a:t>
            </a:r>
          </a:p>
          <a:p>
            <a:pPr algn="ctr"/>
            <a:r>
              <a:rPr sz="1400" b="0" i="0">
                <a:solidFill>
                  <a:srgbClr val="404040"/>
                </a:solidFill>
              </a:rPr>
              <a:t>sparse point clouds</a:t>
            </a:r>
          </a:p>
        </p:txBody>
      </p:sp>
      <p:cxnSp>
        <p:nvCxnSpPr>
          <p:cNvPr id="9" name="Connector 8"/>
          <p:cNvCxnSpPr/>
          <p:nvPr/>
        </p:nvCxnSpPr>
        <p:spPr>
          <a:xfrm>
            <a:off x="4864608" y="208026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5120640" y="1417320"/>
            <a:ext cx="1975104" cy="1325880"/>
          </a:xfrm>
          <a:prstGeom prst="roundRect">
            <a:avLst>
              <a:gd name="adj" fmla="val 12000"/>
            </a:avLst>
          </a:prstGeom>
          <a:solidFill>
            <a:srgbClr val="E8EAF6"/>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3D detection</a:t>
            </a:r>
          </a:p>
          <a:p>
            <a:pPr algn="ctr"/>
            <a:r>
              <a:rPr sz="1400" b="0" i="0">
                <a:solidFill>
                  <a:srgbClr val="404040"/>
                </a:solidFill>
              </a:rPr>
              <a:t>(SWFormer)</a:t>
            </a:r>
          </a:p>
        </p:txBody>
      </p:sp>
      <p:cxnSp>
        <p:nvCxnSpPr>
          <p:cNvPr id="11" name="Connector 10"/>
          <p:cNvCxnSpPr/>
          <p:nvPr/>
        </p:nvCxnSpPr>
        <p:spPr>
          <a:xfrm>
            <a:off x="7114031" y="2080260"/>
            <a:ext cx="237745"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7370064" y="1417320"/>
            <a:ext cx="1975104" cy="1325880"/>
          </a:xfrm>
          <a:prstGeom prst="roundRect">
            <a:avLst>
              <a:gd name="adj" fmla="val 12000"/>
            </a:avLst>
          </a:prstGeom>
          <a:solidFill>
            <a:srgbClr val="E3F4F4"/>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Tracking and</a:t>
            </a:r>
          </a:p>
          <a:p>
            <a:pPr algn="ctr"/>
            <a:r>
              <a:rPr sz="1400" b="0" i="0">
                <a:solidFill>
                  <a:srgbClr val="404040"/>
                </a:solidFill>
              </a:rPr>
              <a:t>motion prediction</a:t>
            </a:r>
          </a:p>
        </p:txBody>
      </p:sp>
      <p:cxnSp>
        <p:nvCxnSpPr>
          <p:cNvPr id="13" name="Connector 12"/>
          <p:cNvCxnSpPr/>
          <p:nvPr/>
        </p:nvCxnSpPr>
        <p:spPr>
          <a:xfrm>
            <a:off x="9363456" y="2080260"/>
            <a:ext cx="237744" cy="0"/>
          </a:xfrm>
          <a:prstGeom prst="line">
            <a:avLst/>
          </a:prstGeom>
          <a:ln w="25400">
            <a:solidFill>
              <a:srgbClr val="7F7F7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9619488" y="1417320"/>
            <a:ext cx="1975104" cy="1325880"/>
          </a:xfrm>
          <a:prstGeom prst="roundRect">
            <a:avLst>
              <a:gd name="adj" fmla="val 12000"/>
            </a:avLst>
          </a:prstGeom>
          <a:solidFill>
            <a:srgbClr val="FDECEA"/>
          </a:solidFill>
          <a:ln>
            <a:noFill/>
          </a:ln>
          <a:effectLst/>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algn="ctr"/>
            <a:r>
              <a:rPr sz="1400" b="0" i="0">
                <a:solidFill>
                  <a:srgbClr val="404040"/>
                </a:solidFill>
              </a:rPr>
              <a:t>Planning</a:t>
            </a:r>
          </a:p>
        </p:txBody>
      </p:sp>
      <p:sp>
        <p:nvSpPr>
          <p:cNvPr id="15" name="TextBox 14"/>
          <p:cNvSpPr txBox="1"/>
          <p:nvPr/>
        </p:nvSpPr>
        <p:spPr>
          <a:xfrm>
            <a:off x="621792" y="3017520"/>
            <a:ext cx="10972800" cy="3337560"/>
          </a:xfrm>
          <a:prstGeom prst="rect">
            <a:avLst/>
          </a:prstGeom>
          <a:noFill/>
        </p:spPr>
        <p:txBody>
          <a:bodyPr wrap="square" lIns="45720" tIns="27432" rIns="45720" bIns="27432">
            <a:spAutoFit/>
          </a:bodyPr>
          <a:lstStyle/>
          <a:p>
            <a:pPr>
              <a:spcAft>
                <a:spcPts val="600"/>
              </a:spcAft>
            </a:pPr>
            <a:r>
              <a:rPr sz="2000" b="0" i="0">
                <a:solidFill>
                  <a:srgbClr val="404040"/>
                </a:solidFill>
              </a:rPr>
              <a:t>•  Processes O(10) sensors with </a:t>
            </a:r>
            <a:r>
              <a:rPr sz="2000" b="1" i="0">
                <a:solidFill>
                  <a:srgbClr val="404040"/>
                </a:solidFill>
              </a:rPr>
              <a:t>hundreds of millions of readings per second</a:t>
            </a:r>
            <a:r>
              <a:rPr sz="2000" b="0" i="0">
                <a:solidFill>
                  <a:srgbClr val="404040"/>
                </a:solidFill>
              </a:rPr>
              <a:t>; decisions at ≥ 10 Hz</a:t>
            </a:r>
          </a:p>
          <a:p>
            <a:pPr>
              <a:spcAft>
                <a:spcPts val="600"/>
              </a:spcAft>
            </a:pPr>
            <a:r>
              <a:rPr sz="2000" b="0" i="0">
                <a:solidFill>
                  <a:srgbClr val="404040"/>
                </a:solidFill>
              </a:rPr>
              <a:t>•  </a:t>
            </a:r>
            <a:r>
              <a:rPr sz="2000" b="1" i="0">
                <a:solidFill>
                  <a:srgbClr val="404040"/>
                </a:solidFill>
              </a:rPr>
              <a:t>SWFormer</a:t>
            </a:r>
            <a:r>
              <a:rPr sz="2000" b="0" i="0">
                <a:solidFill>
                  <a:srgbClr val="404040"/>
                </a:solidFill>
              </a:rPr>
              <a:t> (sparse window transformer): dense convolution grows quadratically with range, sparse convolution is awkward on TPUs</a:t>
            </a:r>
          </a:p>
          <a:p>
            <a:pPr>
              <a:spcAft>
                <a:spcPts val="600"/>
              </a:spcAft>
            </a:pPr>
            <a:r>
              <a:rPr sz="2000" b="0" i="0">
                <a:solidFill>
                  <a:srgbClr val="404040"/>
                </a:solidFill>
              </a:rPr>
              <a:t>•  </a:t>
            </a:r>
            <a:r>
              <a:rPr sz="2000" b="1" i="0">
                <a:solidFill>
                  <a:srgbClr val="404040"/>
                </a:solidFill>
              </a:rPr>
              <a:t>Waymo Open Dataset</a:t>
            </a:r>
            <a:r>
              <a:rPr sz="2000" b="0" i="0">
                <a:solidFill>
                  <a:srgbClr val="404040"/>
                </a:solidFill>
              </a:rPr>
              <a:t> is a public benchmark with camera + LiDAR and rich 3D labels</a:t>
            </a:r>
          </a:p>
          <a:p>
            <a:pPr>
              <a:spcAft>
                <a:spcPts val="600"/>
              </a:spcAft>
            </a:pPr>
            <a:r>
              <a:rPr sz="2000" b="0" i="0">
                <a:solidFill>
                  <a:srgbClr val="404040"/>
                </a:solidFill>
              </a:rPr>
              <a:t>•  </a:t>
            </a:r>
            <a:r>
              <a:rPr sz="2000" b="1" i="0">
                <a:solidFill>
                  <a:srgbClr val="404040"/>
                </a:solidFill>
              </a:rPr>
              <a:t>Offboard auto-labeling</a:t>
            </a:r>
            <a:r>
              <a:rPr sz="2000" b="0" i="0">
                <a:solidFill>
                  <a:srgbClr val="404040"/>
                </a:solidFill>
              </a:rPr>
              <a:t> with object-centric pipelines produces labels at scale</a:t>
            </a:r>
          </a:p>
          <a:p>
            <a:pPr>
              <a:spcAft>
                <a:spcPts val="600"/>
              </a:spcAft>
            </a:pPr>
            <a:r>
              <a:rPr sz="2000" b="0" i="0">
                <a:solidFill>
                  <a:srgbClr val="404040"/>
                </a:solidFill>
              </a:rPr>
              <a:t>•  </a:t>
            </a:r>
            <a:r>
              <a:rPr sz="2000" b="1" i="0">
                <a:solidFill>
                  <a:srgbClr val="404040"/>
                </a:solidFill>
              </a:rPr>
              <a:t>Vision-language models</a:t>
            </a:r>
            <a:r>
              <a:rPr sz="2000" b="0" i="0">
                <a:solidFill>
                  <a:srgbClr val="404040"/>
                </a:solidFill>
              </a:rPr>
              <a:t> transfer concepts such as 'bulldozer' or 'firetruck' to 3D detectors without 3D labels</a:t>
            </a:r>
          </a:p>
          <a:p>
            <a:pPr>
              <a:spcAft>
                <a:spcPts val="600"/>
              </a:spcAft>
            </a:pPr>
            <a:r>
              <a:rPr sz="2000" b="0" i="0">
                <a:solidFill>
                  <a:srgbClr val="404040"/>
                </a:solidFill>
              </a:rPr>
              <a:t>•  Reported: detection beyond 200 m at night on freeways</a:t>
            </a:r>
          </a:p>
        </p:txBody>
      </p:sp>
      <p:sp>
        <p:nvSpPr>
          <p:cNvPr id="16"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Waymo (S. Verghese), 'Lidar and Autonomous Cars', ISSW 2024; Sun et al., ECCV 2022 (SWFormer).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Latency and Robustness</a:t>
            </a:r>
          </a:p>
        </p:txBody>
      </p:sp>
      <p:sp>
        <p:nvSpPr>
          <p:cNvPr id="3" name="Content Placeholder 2"/>
          <p:cNvSpPr>
            <a:spLocks noGrp="1"/>
          </p:cNvSpPr>
          <p:nvPr>
            <p:ph idx="1"/>
          </p:nvPr>
        </p:nvSpPr>
        <p:spPr>
          <a:xfrm>
            <a:off x="6492240" y="1325880"/>
            <a:ext cx="5257800" cy="5029200"/>
          </a:xfrm>
        </p:spPr>
        <p:txBody>
          <a:bodyPr wrap="square">
            <a:noAutofit/>
          </a:bodyPr>
          <a:lstStyle/>
          <a:p>
            <a:pPr>
              <a:spcBef>
                <a:spcPts val="600"/>
              </a:spcBef>
            </a:pPr>
            <a:r>
              <a:rPr sz="1800" b="1" i="0"/>
              <a:t>Distance = speed × latency</a:t>
            </a:r>
            <a:r>
              <a:rPr sz="1800" b="0" i="0"/>
              <a:t>: 100 ms at 60 m/s closing speed = 6 m</a:t>
            </a:r>
          </a:p>
          <a:p>
            <a:pPr>
              <a:spcBef>
                <a:spcPts val="600"/>
              </a:spcBef>
            </a:pPr>
            <a:r>
              <a:rPr sz="1800" b="0" i="0"/>
              <a:t>Worst-case latency matters for safety, not just the average</a:t>
            </a:r>
          </a:p>
          <a:p>
            <a:pPr>
              <a:spcBef>
                <a:spcPts val="600"/>
              </a:spcBef>
            </a:pPr>
            <a:r>
              <a:rPr sz="1800" b="0" i="0"/>
              <a:t>Levers: pillars / 2D CNNs, sparse ops, ROI cropping, FP16 / INT8 (TensorRT)</a:t>
            </a:r>
          </a:p>
          <a:p>
            <a:pPr>
              <a:spcBef>
                <a:spcPts val="600"/>
              </a:spcBef>
            </a:pPr>
            <a:r>
              <a:rPr sz="1800" b="1" i="0"/>
              <a:t>Adversarial LiDAR attacks</a:t>
            </a:r>
            <a:r>
              <a:rPr sz="1800" b="0" i="0"/>
              <a:t>: spoofed pulses inject points; Cao et al. (2019) made a LiDAR detector (Apollo) see a non-existent obstacle</a:t>
            </a:r>
          </a:p>
          <a:p>
            <a:pPr>
              <a:spcBef>
                <a:spcPts val="600"/>
              </a:spcBef>
            </a:pPr>
            <a:r>
              <a:rPr sz="1800" b="0" i="0"/>
              <a:t>Defenses: sensor fusion, consistency checks, adversarial training</a:t>
            </a:r>
          </a:p>
        </p:txBody>
      </p:sp>
      <p:sp>
        <p:nvSpPr>
          <p:cNvPr id="6" name="Slide Number Placeholder 5">
            <a:extLst>
              <a:ext uri="{FF2B5EF4-FFF2-40B4-BE49-F238E27FC236}">
                <a16:creationId xmlns:a16="http://schemas.microsoft.com/office/drawing/2014/main" id="{D9CAA6B0-2531-AF4E-B478-433817A30EDD}"/>
              </a:ext>
            </a:extLst>
          </p:cNvPr>
          <p:cNvSpPr>
            <a:spLocks noGrp="1"/>
          </p:cNvSpPr>
          <p:nvPr>
            <p:ph type="sldNum" sz="quarter" idx="12"/>
          </p:nvPr>
        </p:nvSpPr>
        <p:spPr>
          <a:xfrm>
            <a:off x="9439284" y="6499230"/>
            <a:ext cx="2743200" cy="365125"/>
          </a:xfrm>
        </p:spPr>
        <p:txBody>
          <a:bodyPr/>
          <a:lstStyle/>
          <a:p>
            <a:fld id="{1F57BF9A-7B35-9447-9112-EAE7E91B4E99}" type="slidenum">
              <a:rPr lang="en-US" smtClean="0"/>
              <a:t>47</a:t>
            </a:fld>
            <a:endParaRPr lang="en-US"/>
          </a:p>
        </p:txBody>
      </p:sp>
      <p:graphicFrame>
        <p:nvGraphicFramePr>
          <p:cNvPr id="7" name="Chart 6"/>
          <p:cNvGraphicFramePr>
            <a:graphicFrameLocks noGrp="1"/>
          </p:cNvGraphicFramePr>
          <p:nvPr/>
        </p:nvGraphicFramePr>
        <p:xfrm>
          <a:off x="548640" y="1371600"/>
          <a:ext cx="5760720" cy="4846320"/>
        </p:xfrm>
        <a:graphic>
          <a:graphicData uri="http://schemas.openxmlformats.org/drawingml/2006/chart">
            <c:chart xmlns:c="http://schemas.openxmlformats.org/drawingml/2006/chart" xmlns:r="http://schemas.openxmlformats.org/officeDocument/2006/relationships" r:id="rId3"/>
          </a:graphicData>
        </a:graphic>
      </p:graphicFrame>
      <p:sp>
        <p:nvSpPr>
          <p:cNvPr id="8"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Computed (d = v·t). Cao et al., ACM CCS 2019; Utah CS7960 lecture slides on self-driving cars.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Lab and Discussion</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48</a:t>
            </a:fld>
            <a:endParaRPr lang="en-US"/>
          </a:p>
        </p:txBody>
      </p:sp>
      <p:sp>
        <p:nvSpPr>
          <p:cNvPr id="6" name="Rectangle 5"/>
          <p:cNvSpPr/>
          <p:nvPr/>
        </p:nvSpPr>
        <p:spPr>
          <a:xfrm>
            <a:off x="621792" y="1417320"/>
            <a:ext cx="5394960" cy="548640"/>
          </a:xfrm>
          <a:prstGeom prst="rect">
            <a:avLst/>
          </a:prstGeom>
          <a:solidFill>
            <a:srgbClr val="121981"/>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2000" b="1" i="0">
                <a:solidFill>
                  <a:srgbClr val="FFFFFF"/>
                </a:solidFill>
              </a:rPr>
              <a:t>Hands-on lab</a:t>
            </a:r>
          </a:p>
        </p:txBody>
      </p:sp>
      <p:sp>
        <p:nvSpPr>
          <p:cNvPr id="7" name="Rectangle 6"/>
          <p:cNvSpPr/>
          <p:nvPr/>
        </p:nvSpPr>
        <p:spPr>
          <a:xfrm>
            <a:off x="621792" y="1965960"/>
            <a:ext cx="5394960" cy="43434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t"/>
          <a:lstStyle/>
          <a:p>
            <a:pPr algn="l"/>
            <a:r>
              <a:rPr sz="1900" b="0" i="0">
                <a:solidFill>
                  <a:srgbClr val="404040"/>
                </a:solidFill>
              </a:rPr>
              <a:t>1.  Load a KITTI or nuScenes sweep with </a:t>
            </a:r>
            <a:r>
              <a:rPr sz="1900" b="1" i="0">
                <a:solidFill>
                  <a:srgbClr val="404040"/>
                </a:solidFill>
              </a:rPr>
              <a:t>Open3D</a:t>
            </a:r>
          </a:p>
          <a:p>
            <a:pPr algn="l"/>
            <a:endParaRPr sz="1900" b="1" i="0">
              <a:solidFill>
                <a:srgbClr val="404040"/>
              </a:solidFill>
            </a:endParaRPr>
          </a:p>
          <a:p>
            <a:pPr algn="l"/>
            <a:r>
              <a:rPr sz="1900" b="0" i="0">
                <a:solidFill>
                  <a:srgbClr val="404040"/>
                </a:solidFill>
              </a:rPr>
              <a:t>2.  Implement </a:t>
            </a:r>
            <a:r>
              <a:rPr sz="1900" b="1" i="0">
                <a:solidFill>
                  <a:srgbClr val="404040"/>
                </a:solidFill>
              </a:rPr>
              <a:t>RANSAC ground removal + DBSCAN</a:t>
            </a:r>
            <a:r>
              <a:rPr sz="1900" b="0" i="0">
                <a:solidFill>
                  <a:srgbClr val="404040"/>
                </a:solidFill>
              </a:rPr>
              <a:t> and draw oriented boxes</a:t>
            </a:r>
          </a:p>
          <a:p>
            <a:pPr algn="l"/>
            <a:endParaRPr sz="1900" b="0" i="0">
              <a:solidFill>
                <a:srgbClr val="404040"/>
              </a:solidFill>
            </a:endParaRPr>
          </a:p>
          <a:p>
            <a:pPr algn="l"/>
            <a:r>
              <a:rPr sz="1900" b="0" i="0">
                <a:solidFill>
                  <a:srgbClr val="404040"/>
                </a:solidFill>
              </a:rPr>
              <a:t>3.  Run a pretrained </a:t>
            </a:r>
            <a:r>
              <a:rPr sz="1900" b="1" i="0">
                <a:solidFill>
                  <a:srgbClr val="404040"/>
                </a:solidFill>
              </a:rPr>
              <a:t>PointPillars</a:t>
            </a:r>
            <a:r>
              <a:rPr sz="1900" b="0" i="0">
                <a:solidFill>
                  <a:srgbClr val="404040"/>
                </a:solidFill>
              </a:rPr>
              <a:t> (OpenPCDet or MMDetection3D)</a:t>
            </a:r>
          </a:p>
          <a:p>
            <a:pPr algn="l"/>
            <a:endParaRPr sz="1900" b="0" i="0">
              <a:solidFill>
                <a:srgbClr val="404040"/>
              </a:solidFill>
            </a:endParaRPr>
          </a:p>
          <a:p>
            <a:pPr algn="l"/>
            <a:r>
              <a:rPr sz="1900" b="0" i="0">
                <a:solidFill>
                  <a:srgbClr val="404040"/>
                </a:solidFill>
              </a:rPr>
              <a:t>4.  Compare both on cars: precision and recall at IoU 0.5</a:t>
            </a:r>
          </a:p>
          <a:p>
            <a:pPr algn="l"/>
            <a:endParaRPr sz="1900" b="0" i="0">
              <a:solidFill>
                <a:srgbClr val="404040"/>
              </a:solidFill>
            </a:endParaRPr>
          </a:p>
          <a:p>
            <a:pPr algn="l"/>
            <a:r>
              <a:rPr sz="1900" b="0" i="0">
                <a:solidFill>
                  <a:srgbClr val="404040"/>
                </a:solidFill>
              </a:rPr>
              <a:t>5.  Plot detections vs. range: where does each method fail?</a:t>
            </a:r>
          </a:p>
        </p:txBody>
      </p:sp>
      <p:sp>
        <p:nvSpPr>
          <p:cNvPr id="8" name="Rectangle 7"/>
          <p:cNvSpPr/>
          <p:nvPr/>
        </p:nvSpPr>
        <p:spPr>
          <a:xfrm>
            <a:off x="6172200" y="1417320"/>
            <a:ext cx="5394960" cy="548640"/>
          </a:xfrm>
          <a:prstGeom prst="rect">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2000" b="1" i="0">
                <a:solidFill>
                  <a:srgbClr val="FFFFFF"/>
                </a:solidFill>
              </a:rPr>
              <a:t>Discussion questions</a:t>
            </a:r>
          </a:p>
        </p:txBody>
      </p:sp>
      <p:sp>
        <p:nvSpPr>
          <p:cNvPr id="9" name="Rectangle 8"/>
          <p:cNvSpPr/>
          <p:nvPr/>
        </p:nvSpPr>
        <p:spPr>
          <a:xfrm>
            <a:off x="6172200" y="1965960"/>
            <a:ext cx="5394960" cy="434340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t"/>
          <a:lstStyle/>
          <a:p>
            <a:pPr algn="l"/>
            <a:r>
              <a:rPr sz="1900" b="0" i="0">
                <a:solidFill>
                  <a:srgbClr val="404040"/>
                </a:solidFill>
              </a:rPr>
              <a:t>1.  Why is a pedestrian at 100 m hard for a 0.2° LiDAR?</a:t>
            </a:r>
          </a:p>
          <a:p>
            <a:pPr algn="l"/>
            <a:endParaRPr sz="1900" b="0" i="0">
              <a:solidFill>
                <a:srgbClr val="404040"/>
              </a:solidFill>
            </a:endParaRPr>
          </a:p>
          <a:p>
            <a:pPr algn="l"/>
            <a:r>
              <a:rPr sz="1900" b="0" i="0">
                <a:solidFill>
                  <a:srgbClr val="404040"/>
                </a:solidFill>
              </a:rPr>
              <a:t>2.  When would classical clustering beat a neural network?</a:t>
            </a:r>
          </a:p>
          <a:p>
            <a:pPr algn="l"/>
            <a:endParaRPr sz="1900" b="0" i="0">
              <a:solidFill>
                <a:srgbClr val="404040"/>
              </a:solidFill>
            </a:endParaRPr>
          </a:p>
          <a:p>
            <a:pPr algn="l"/>
            <a:r>
              <a:rPr sz="1900" b="0" i="0">
                <a:solidFill>
                  <a:srgbClr val="404040"/>
                </a:solidFill>
              </a:rPr>
              <a:t>3.  What goes wrong if the extrinsic calibration is off by 0.5°?</a:t>
            </a:r>
          </a:p>
          <a:p>
            <a:pPr algn="l"/>
            <a:endParaRPr sz="1900" b="0" i="0">
              <a:solidFill>
                <a:srgbClr val="404040"/>
              </a:solidFill>
            </a:endParaRPr>
          </a:p>
          <a:p>
            <a:pPr algn="l"/>
            <a:r>
              <a:rPr sz="1900" b="0" i="0">
                <a:solidFill>
                  <a:srgbClr val="404040"/>
                </a:solidFill>
              </a:rPr>
              <a:t>4.  Pillars or voxels: which would you deploy on a vehicle GPU, and why?</a:t>
            </a:r>
          </a:p>
          <a:p>
            <a:pPr algn="l"/>
            <a:endParaRPr sz="1900" b="0" i="0">
              <a:solidFill>
                <a:srgbClr val="404040"/>
              </a:solidFill>
            </a:endParaRPr>
          </a:p>
          <a:p>
            <a:pPr algn="l"/>
            <a:r>
              <a:rPr sz="1900" b="0" i="0">
                <a:solidFill>
                  <a:srgbClr val="404040"/>
                </a:solidFill>
              </a:rPr>
              <a:t>5.  Which sensor failure in slide 14 is hardest to fix in software?</a:t>
            </a:r>
          </a:p>
        </p:txBody>
      </p:sp>
      <p:sp>
        <p:nvSpPr>
          <p:cNvPr id="10"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Tools: Open3D, OpenPCDet, MMDetection3D (open source).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Summary and Further Resources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49</a:t>
            </a:fld>
            <a:endParaRPr lang="en-US"/>
          </a:p>
        </p:txBody>
      </p:sp>
      <p:sp>
        <p:nvSpPr>
          <p:cNvPr id="6" name="Rectangle 5"/>
          <p:cNvSpPr/>
          <p:nvPr/>
        </p:nvSpPr>
        <p:spPr>
          <a:xfrm>
            <a:off x="621792" y="1417320"/>
            <a:ext cx="5394960" cy="548640"/>
          </a:xfrm>
          <a:prstGeom prst="rect">
            <a:avLst/>
          </a:prstGeom>
          <a:solidFill>
            <a:srgbClr val="121981"/>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2000" b="1" i="0">
                <a:solidFill>
                  <a:srgbClr val="FFFFFF"/>
                </a:solidFill>
              </a:rPr>
              <a:t>Key takeaways</a:t>
            </a:r>
          </a:p>
        </p:txBody>
      </p:sp>
      <p:sp>
        <p:nvSpPr>
          <p:cNvPr id="7" name="Rectangle 6"/>
          <p:cNvSpPr/>
          <p:nvPr/>
        </p:nvSpPr>
        <p:spPr>
          <a:xfrm>
            <a:off x="621792" y="1965960"/>
            <a:ext cx="5394960" cy="43891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t"/>
          <a:lstStyle/>
          <a:p>
            <a:pPr algn="l"/>
            <a:r>
              <a:rPr sz="1800" b="0" i="0">
                <a:solidFill>
                  <a:srgbClr val="404040"/>
                </a:solidFill>
              </a:rPr>
              <a:t>•  A LiDAR measures </a:t>
            </a:r>
            <a:r>
              <a:rPr sz="1800" b="1" i="0">
                <a:solidFill>
                  <a:srgbClr val="404040"/>
                </a:solidFill>
              </a:rPr>
              <a:t>time of flight</a:t>
            </a:r>
            <a:r>
              <a:rPr sz="1800" b="0" i="0">
                <a:solidFill>
                  <a:srgbClr val="404040"/>
                </a:solidFill>
              </a:rPr>
              <a:t>; spacing, weather, and reflectivity set what you see</a:t>
            </a:r>
          </a:p>
          <a:p>
            <a:pPr algn="l"/>
            <a:endParaRPr sz="1800" b="0" i="0">
              <a:solidFill>
                <a:srgbClr val="404040"/>
              </a:solidFill>
            </a:endParaRPr>
          </a:p>
          <a:p>
            <a:pPr algn="l"/>
            <a:r>
              <a:rPr sz="1800" b="0" i="0">
                <a:solidFill>
                  <a:srgbClr val="404040"/>
                </a:solidFill>
              </a:rPr>
              <a:t>•  Point clouds are </a:t>
            </a:r>
            <a:r>
              <a:rPr sz="1800" b="1" i="0">
                <a:solidFill>
                  <a:srgbClr val="404040"/>
                </a:solidFill>
              </a:rPr>
              <a:t>unordered, sparse, range-dependent</a:t>
            </a:r>
            <a:r>
              <a:rPr sz="1800" b="0" i="0">
                <a:solidFill>
                  <a:srgbClr val="404040"/>
                </a:solidFill>
              </a:rPr>
              <a:t> and need correct frames and deskewing</a:t>
            </a:r>
          </a:p>
          <a:p>
            <a:pPr algn="l"/>
            <a:endParaRPr sz="1800" b="0" i="0">
              <a:solidFill>
                <a:srgbClr val="404040"/>
              </a:solidFill>
            </a:endParaRPr>
          </a:p>
          <a:p>
            <a:pPr algn="l"/>
            <a:r>
              <a:rPr sz="1800" b="0" i="0">
                <a:solidFill>
                  <a:srgbClr val="404040"/>
                </a:solidFill>
              </a:rPr>
              <a:t>•  Classical pipelines (ground → clusters → boxes → tracks) are fast but </a:t>
            </a:r>
            <a:r>
              <a:rPr sz="1800" b="1" i="0">
                <a:solidFill>
                  <a:srgbClr val="404040"/>
                </a:solidFill>
              </a:rPr>
              <a:t>brittle</a:t>
            </a:r>
          </a:p>
          <a:p>
            <a:pPr algn="l"/>
            <a:endParaRPr sz="1800" b="1" i="0">
              <a:solidFill>
                <a:srgbClr val="404040"/>
              </a:solidFill>
            </a:endParaRPr>
          </a:p>
          <a:p>
            <a:pPr algn="l"/>
            <a:r>
              <a:rPr sz="1800" b="0" i="0">
                <a:solidFill>
                  <a:srgbClr val="404040"/>
                </a:solidFill>
              </a:rPr>
              <a:t>•  Deep detectors trade representation for speed: </a:t>
            </a:r>
            <a:r>
              <a:rPr sz="1800" b="1" i="0">
                <a:solidFill>
                  <a:srgbClr val="404040"/>
                </a:solidFill>
              </a:rPr>
              <a:t>points, voxels, pillars, BEV</a:t>
            </a:r>
          </a:p>
          <a:p>
            <a:pPr algn="l"/>
            <a:endParaRPr sz="1800" b="1" i="0">
              <a:solidFill>
                <a:srgbClr val="404040"/>
              </a:solidFill>
            </a:endParaRPr>
          </a:p>
          <a:p>
            <a:pPr algn="l"/>
            <a:r>
              <a:rPr sz="1800" b="0" i="0">
                <a:solidFill>
                  <a:srgbClr val="404040"/>
                </a:solidFill>
              </a:rPr>
              <a:t>•  Always evaluate with </a:t>
            </a:r>
            <a:r>
              <a:rPr sz="1800" b="1" i="0">
                <a:solidFill>
                  <a:srgbClr val="404040"/>
                </a:solidFill>
              </a:rPr>
              <a:t>IoU-based AP</a:t>
            </a:r>
            <a:r>
              <a:rPr sz="1800" b="0" i="0">
                <a:solidFill>
                  <a:srgbClr val="404040"/>
                </a:solidFill>
              </a:rPr>
              <a:t> and consider </a:t>
            </a:r>
            <a:r>
              <a:rPr sz="1800" b="1" i="0">
                <a:solidFill>
                  <a:srgbClr val="404040"/>
                </a:solidFill>
              </a:rPr>
              <a:t>latency and robustness</a:t>
            </a:r>
          </a:p>
        </p:txBody>
      </p:sp>
      <p:sp>
        <p:nvSpPr>
          <p:cNvPr id="8" name="Rectangle 7"/>
          <p:cNvSpPr/>
          <p:nvPr/>
        </p:nvSpPr>
        <p:spPr>
          <a:xfrm>
            <a:off x="6172200" y="1417320"/>
            <a:ext cx="5394960" cy="548640"/>
          </a:xfrm>
          <a:prstGeom prst="rect">
            <a:avLst/>
          </a:prstGeom>
          <a:solidFill>
            <a:srgbClr val="D40805"/>
          </a:solidFill>
          <a:ln>
            <a:noFill/>
          </a:ln>
          <a:effectLst/>
        </p:spPr>
        <p:style>
          <a:lnRef idx="1">
            <a:schemeClr val="accent1"/>
          </a:lnRef>
          <a:fillRef idx="3">
            <a:schemeClr val="accent1"/>
          </a:fillRef>
          <a:effectRef idx="2">
            <a:schemeClr val="accent1"/>
          </a:effectRef>
          <a:fontRef idx="minor">
            <a:schemeClr val="lt1"/>
          </a:fontRef>
        </p:style>
        <p:txBody>
          <a:bodyPr wrap="square" lIns="137160" tIns="36576" rIns="137160" bIns="36576" rtlCol="0" anchor="ctr"/>
          <a:lstStyle/>
          <a:p>
            <a:pPr algn="l"/>
            <a:r>
              <a:rPr sz="2000" b="1" i="0">
                <a:solidFill>
                  <a:srgbClr val="FFFFFF"/>
                </a:solidFill>
              </a:rPr>
              <a:t>Further resources</a:t>
            </a:r>
          </a:p>
        </p:txBody>
      </p:sp>
      <p:sp>
        <p:nvSpPr>
          <p:cNvPr id="9" name="Rectangle 8"/>
          <p:cNvSpPr/>
          <p:nvPr/>
        </p:nvSpPr>
        <p:spPr>
          <a:xfrm>
            <a:off x="6172200" y="1965960"/>
            <a:ext cx="5394960" cy="4389120"/>
          </a:xfrm>
          <a:prstGeom prst="rect">
            <a:avLst/>
          </a:prstGeom>
          <a:solidFill>
            <a:srgbClr val="F2F2F2"/>
          </a:solidFill>
          <a:ln>
            <a:noFill/>
          </a:ln>
          <a:effectLst/>
        </p:spPr>
        <p:style>
          <a:lnRef idx="1">
            <a:schemeClr val="accent1"/>
          </a:lnRef>
          <a:fillRef idx="3">
            <a:schemeClr val="accent1"/>
          </a:fillRef>
          <a:effectRef idx="2">
            <a:schemeClr val="accent1"/>
          </a:effectRef>
          <a:fontRef idx="minor">
            <a:schemeClr val="lt1"/>
          </a:fontRef>
        </p:style>
        <p:txBody>
          <a:bodyPr wrap="square" lIns="182880" tIns="36576" rIns="182880" bIns="36576" rtlCol="0" anchor="t"/>
          <a:lstStyle/>
          <a:p>
            <a:pPr algn="l"/>
            <a:r>
              <a:rPr sz="1800" b="0" i="0">
                <a:solidFill>
                  <a:srgbClr val="404040"/>
                </a:solidFill>
              </a:rPr>
              <a:t>•  </a:t>
            </a:r>
            <a:r>
              <a:rPr sz="1800" b="1" i="0">
                <a:solidFill>
                  <a:srgbClr val="404040"/>
                </a:solidFill>
              </a:rPr>
              <a:t>Khizbullin</a:t>
            </a:r>
            <a:r>
              <a:rPr sz="1800" b="0" i="0">
                <a:solidFill>
                  <a:srgbClr val="404040"/>
                </a:solidFill>
              </a:rPr>
              <a:t>: LiDAR Perception for ADAS and AD (GitHub; Modules 3–4, Google Slides)</a:t>
            </a:r>
          </a:p>
          <a:p>
            <a:pPr algn="l"/>
            <a:endParaRPr sz="1800" b="0" i="0">
              <a:solidFill>
                <a:srgbClr val="404040"/>
              </a:solidFill>
            </a:endParaRPr>
          </a:p>
          <a:p>
            <a:pPr algn="l"/>
            <a:r>
              <a:rPr sz="1800" b="0" i="0">
                <a:solidFill>
                  <a:srgbClr val="404040"/>
                </a:solidFill>
              </a:rPr>
              <a:t>•  </a:t>
            </a:r>
            <a:r>
              <a:rPr sz="1800" b="1" i="0">
                <a:solidFill>
                  <a:srgbClr val="404040"/>
                </a:solidFill>
              </a:rPr>
              <a:t>Waymo</a:t>
            </a:r>
            <a:r>
              <a:rPr sz="1800" b="0" i="0">
                <a:solidFill>
                  <a:srgbClr val="404040"/>
                </a:solidFill>
              </a:rPr>
              <a:t>, Lidar and Autonomous Cars (ISSW 2024, PDF)</a:t>
            </a:r>
          </a:p>
          <a:p>
            <a:pPr algn="l"/>
            <a:endParaRPr sz="1800" b="0" i="0">
              <a:solidFill>
                <a:srgbClr val="404040"/>
              </a:solidFill>
            </a:endParaRPr>
          </a:p>
          <a:p>
            <a:pPr algn="l"/>
            <a:r>
              <a:rPr sz="1800" b="0" i="0">
                <a:solidFill>
                  <a:srgbClr val="404040"/>
                </a:solidFill>
              </a:rPr>
              <a:t>•  </a:t>
            </a:r>
            <a:r>
              <a:rPr sz="1800" b="1" i="0">
                <a:solidFill>
                  <a:srgbClr val="404040"/>
                </a:solidFill>
              </a:rPr>
              <a:t>Univ. Tübingen</a:t>
            </a:r>
            <a:r>
              <a:rPr sz="1800" b="0" i="0">
                <a:solidFill>
                  <a:srgbClr val="404040"/>
                </a:solidFill>
              </a:rPr>
              <a:t>: Self-Driving Cars, L10.5 3D Object Detection</a:t>
            </a:r>
          </a:p>
          <a:p>
            <a:pPr algn="l"/>
            <a:endParaRPr sz="1800" b="0" i="0">
              <a:solidFill>
                <a:srgbClr val="404040"/>
              </a:solidFill>
            </a:endParaRPr>
          </a:p>
          <a:p>
            <a:pPr algn="l"/>
            <a:r>
              <a:rPr sz="1800" b="0" i="0">
                <a:solidFill>
                  <a:srgbClr val="404040"/>
                </a:solidFill>
              </a:rPr>
              <a:t>•  </a:t>
            </a:r>
            <a:r>
              <a:rPr sz="1800" b="1" i="0">
                <a:solidFill>
                  <a:srgbClr val="404040"/>
                </a:solidFill>
              </a:rPr>
              <a:t>Univ. Utah</a:t>
            </a:r>
            <a:r>
              <a:rPr sz="1800" b="0" i="0">
                <a:solidFill>
                  <a:srgbClr val="404040"/>
                </a:solidFill>
              </a:rPr>
              <a:t>: CS7960 self-driving cars lecture (latency and safety)</a:t>
            </a:r>
          </a:p>
          <a:p>
            <a:pPr algn="l"/>
            <a:endParaRPr sz="1800" b="0" i="0">
              <a:solidFill>
                <a:srgbClr val="404040"/>
              </a:solidFill>
            </a:endParaRPr>
          </a:p>
          <a:p>
            <a:pPr algn="l"/>
            <a:r>
              <a:rPr sz="1800" b="0" i="0">
                <a:solidFill>
                  <a:srgbClr val="404040"/>
                </a:solidFill>
              </a:rPr>
              <a:t>•  </a:t>
            </a:r>
            <a:r>
              <a:rPr sz="1800" b="1" i="0">
                <a:solidFill>
                  <a:srgbClr val="404040"/>
                </a:solidFill>
              </a:rPr>
              <a:t>OpenPCDet</a:t>
            </a:r>
            <a:r>
              <a:rPr sz="1800" b="0" i="0">
                <a:solidFill>
                  <a:srgbClr val="404040"/>
                </a:solidFill>
              </a:rPr>
              <a:t> and </a:t>
            </a:r>
            <a:r>
              <a:rPr sz="1800" b="1" i="0">
                <a:solidFill>
                  <a:srgbClr val="404040"/>
                </a:solidFill>
              </a:rPr>
              <a:t>MMDetection3D</a:t>
            </a:r>
            <a:r>
              <a:rPr sz="1800" b="0" i="0">
                <a:solidFill>
                  <a:srgbClr val="404040"/>
                </a:solidFill>
              </a:rPr>
              <a:t>: reference implementations</a:t>
            </a:r>
          </a:p>
        </p:txBody>
      </p:sp>
      <p:sp>
        <p:nvSpPr>
          <p:cNvPr id="10" name="Source"/>
          <p:cNvSpPr txBox="1"/>
          <p:nvPr/>
        </p:nvSpPr>
        <p:spPr>
          <a:xfrm>
            <a:off x="621792" y="6464808"/>
            <a:ext cx="8686800" cy="292608"/>
          </a:xfrm>
          <a:prstGeom prst="rect">
            <a:avLst/>
          </a:prstGeom>
          <a:noFill/>
        </p:spPr>
        <p:txBody>
          <a:bodyPr wrap="square" lIns="45720" tIns="27432" rIns="45720" bIns="27432">
            <a:spAutoFit/>
          </a:bodyPr>
          <a:lstStyle/>
          <a:p>
            <a:r>
              <a:rPr sz="1000" b="0" i="0">
                <a:solidFill>
                  <a:srgbClr val="7F7F7F"/>
                </a:solidFill>
              </a:rPr>
              <a:t>Links are listed on the next slide.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4000"/>
              <a:t>References</a:t>
            </a:r>
          </a:p>
        </p:txBody>
      </p:sp>
      <p:sp>
        <p:nvSpPr>
          <p:cNvPr id="5" name="Slide Number Placeholder 4">
            <a:extLst>
              <a:ext uri="{FF2B5EF4-FFF2-40B4-BE49-F238E27FC236}">
                <a16:creationId xmlns:a16="http://schemas.microsoft.com/office/drawing/2014/main" id="{862CF303-5003-514E-A5EA-38A7E48CACD4}"/>
              </a:ext>
            </a:extLst>
          </p:cNvPr>
          <p:cNvSpPr>
            <a:spLocks noGrp="1"/>
          </p:cNvSpPr>
          <p:nvPr>
            <p:ph type="sldNum" sz="quarter" idx="12"/>
          </p:nvPr>
        </p:nvSpPr>
        <p:spPr/>
        <p:txBody>
          <a:bodyPr/>
          <a:lstStyle/>
          <a:p>
            <a:fld id="{1F57BF9A-7B35-9447-9112-EAE7E91B4E99}" type="slidenum">
              <a:rPr lang="en-US" smtClean="0"/>
              <a:t>50</a:t>
            </a:fld>
            <a:endParaRPr lang="en-US"/>
          </a:p>
        </p:txBody>
      </p:sp>
      <p:sp>
        <p:nvSpPr>
          <p:cNvPr id="6" name="TextBox 5"/>
          <p:cNvSpPr txBox="1"/>
          <p:nvPr/>
        </p:nvSpPr>
        <p:spPr>
          <a:xfrm>
            <a:off x="621792" y="1371600"/>
            <a:ext cx="5486400" cy="4937760"/>
          </a:xfrm>
          <a:prstGeom prst="rect">
            <a:avLst/>
          </a:prstGeom>
          <a:noFill/>
        </p:spPr>
        <p:txBody>
          <a:bodyPr wrap="square" lIns="45720" tIns="27432" rIns="45720" bIns="27432">
            <a:spAutoFit/>
          </a:bodyPr>
          <a:lstStyle/>
          <a:p>
            <a:pPr>
              <a:spcAft>
                <a:spcPts val="500"/>
              </a:spcAft>
            </a:pPr>
            <a:r>
              <a:rPr sz="1500" b="0" i="0">
                <a:solidFill>
                  <a:srgbClr val="404040"/>
                </a:solidFill>
              </a:rPr>
              <a:t>[1] S. Verghese (Waymo), Lidar and Autonomous Cars, ISSW 2024. imagesensors.org/Past Workshops/2024 ISSW/Presentations/R05-1.pdf</a:t>
            </a:r>
          </a:p>
          <a:p>
            <a:pPr>
              <a:spcAft>
                <a:spcPts val="500"/>
              </a:spcAft>
            </a:pPr>
            <a:r>
              <a:rPr sz="1500" b="0" i="0">
                <a:solidFill>
                  <a:srgbClr val="404040"/>
                </a:solidFill>
              </a:rPr>
              <a:t>[2] A. Geiger, P. Lenz, R. Urtasun, KITTI, CVPR 2012.</a:t>
            </a:r>
          </a:p>
          <a:p>
            <a:pPr>
              <a:spcAft>
                <a:spcPts val="500"/>
              </a:spcAft>
            </a:pPr>
            <a:r>
              <a:rPr sz="1500" b="0" i="0">
                <a:solidFill>
                  <a:srgbClr val="404040"/>
                </a:solidFill>
              </a:rPr>
              <a:t>[3] H. Caesar et al., nuScenes, CVPR 2020.</a:t>
            </a:r>
          </a:p>
          <a:p>
            <a:pPr>
              <a:spcAft>
                <a:spcPts val="500"/>
              </a:spcAft>
            </a:pPr>
            <a:r>
              <a:rPr sz="1500" b="0" i="0">
                <a:solidFill>
                  <a:srgbClr val="404040"/>
                </a:solidFill>
              </a:rPr>
              <a:t>[4] P. Sun et al., Waymo Open Dataset, CVPR 2020.</a:t>
            </a:r>
          </a:p>
          <a:p>
            <a:pPr>
              <a:spcAft>
                <a:spcPts val="500"/>
              </a:spcAft>
            </a:pPr>
            <a:r>
              <a:rPr sz="1500" b="0" i="0">
                <a:solidFill>
                  <a:srgbClr val="404040"/>
                </a:solidFill>
              </a:rPr>
              <a:t>[5] J. Behley et al., SemanticKITTI, ICCV 2019.</a:t>
            </a:r>
          </a:p>
          <a:p>
            <a:pPr>
              <a:spcAft>
                <a:spcPts val="500"/>
              </a:spcAft>
            </a:pPr>
            <a:r>
              <a:rPr sz="1500" b="0" i="0">
                <a:solidFill>
                  <a:srgbClr val="404040"/>
                </a:solidFill>
              </a:rPr>
              <a:t>[6] M. Fischler, R. Bolles, RANSAC, Commun. ACM 1981.</a:t>
            </a:r>
          </a:p>
          <a:p>
            <a:pPr>
              <a:spcAft>
                <a:spcPts val="500"/>
              </a:spcAft>
            </a:pPr>
            <a:r>
              <a:rPr sz="1500" b="0" i="0">
                <a:solidFill>
                  <a:srgbClr val="404040"/>
                </a:solidFill>
              </a:rPr>
              <a:t>[7] M. Ester et al., DBSCAN, KDD 1996.</a:t>
            </a:r>
          </a:p>
          <a:p>
            <a:pPr>
              <a:spcAft>
                <a:spcPts val="500"/>
              </a:spcAft>
            </a:pPr>
            <a:r>
              <a:rPr sz="1500" b="0" i="0">
                <a:solidFill>
                  <a:srgbClr val="404040"/>
                </a:solidFill>
              </a:rPr>
              <a:t>[8] P. Besl, N. McKay, A method for registration of 3-D shapes, TPAMI 1992.</a:t>
            </a:r>
          </a:p>
          <a:p>
            <a:pPr>
              <a:spcAft>
                <a:spcPts val="500"/>
              </a:spcAft>
            </a:pPr>
            <a:r>
              <a:rPr sz="1500" b="0" i="0">
                <a:solidFill>
                  <a:srgbClr val="404040"/>
                </a:solidFill>
              </a:rPr>
              <a:t>[9] J. Zhang, S. Singh, LOAM, RSS 2014.</a:t>
            </a:r>
          </a:p>
        </p:txBody>
      </p:sp>
      <p:sp>
        <p:nvSpPr>
          <p:cNvPr id="7" name="TextBox 6"/>
          <p:cNvSpPr txBox="1"/>
          <p:nvPr/>
        </p:nvSpPr>
        <p:spPr>
          <a:xfrm>
            <a:off x="6263640" y="1371600"/>
            <a:ext cx="5486400" cy="4937760"/>
          </a:xfrm>
          <a:prstGeom prst="rect">
            <a:avLst/>
          </a:prstGeom>
          <a:noFill/>
        </p:spPr>
        <p:txBody>
          <a:bodyPr wrap="square" lIns="45720" tIns="27432" rIns="45720" bIns="27432">
            <a:spAutoFit/>
          </a:bodyPr>
          <a:lstStyle/>
          <a:p>
            <a:pPr>
              <a:spcAft>
                <a:spcPts val="500"/>
              </a:spcAft>
            </a:pPr>
            <a:r>
              <a:rPr sz="1500" b="0" i="0">
                <a:solidFill>
                  <a:srgbClr val="404040"/>
                </a:solidFill>
              </a:rPr>
              <a:t>[10] C. Qi et al., PointNet, CVPR 2017; PointNet++, NeurIPS 2017.</a:t>
            </a:r>
          </a:p>
          <a:p>
            <a:pPr>
              <a:spcAft>
                <a:spcPts val="500"/>
              </a:spcAft>
            </a:pPr>
            <a:r>
              <a:rPr sz="1500" b="0" i="0">
                <a:solidFill>
                  <a:srgbClr val="404040"/>
                </a:solidFill>
              </a:rPr>
              <a:t>[11] Y. Zhou, O. Tuzel, VoxelNet, CVPR 2018.</a:t>
            </a:r>
          </a:p>
          <a:p>
            <a:pPr>
              <a:spcAft>
                <a:spcPts val="500"/>
              </a:spcAft>
            </a:pPr>
            <a:r>
              <a:rPr sz="1500" b="0" i="0">
                <a:solidFill>
                  <a:srgbClr val="404040"/>
                </a:solidFill>
              </a:rPr>
              <a:t>[12] Y. Yan, Y. Mao, B. Li, SECOND, Sensors 2018.</a:t>
            </a:r>
          </a:p>
          <a:p>
            <a:pPr>
              <a:spcAft>
                <a:spcPts val="500"/>
              </a:spcAft>
            </a:pPr>
            <a:r>
              <a:rPr sz="1500" b="0" i="0">
                <a:solidFill>
                  <a:srgbClr val="404040"/>
                </a:solidFill>
              </a:rPr>
              <a:t>[13] A. Lang et al., PointPillars, CVPR 2019.</a:t>
            </a:r>
          </a:p>
          <a:p>
            <a:pPr>
              <a:spcAft>
                <a:spcPts val="500"/>
              </a:spcAft>
            </a:pPr>
            <a:r>
              <a:rPr sz="1500" b="0" i="0">
                <a:solidFill>
                  <a:srgbClr val="404040"/>
                </a:solidFill>
              </a:rPr>
              <a:t>[14] T. Yin, X. Zhou, P. Krähenbühl, CenterPoint, CVPR 2021.</a:t>
            </a:r>
          </a:p>
          <a:p>
            <a:pPr>
              <a:spcAft>
                <a:spcPts val="500"/>
              </a:spcAft>
            </a:pPr>
            <a:r>
              <a:rPr sz="1500" b="0" i="0">
                <a:solidFill>
                  <a:srgbClr val="404040"/>
                </a:solidFill>
              </a:rPr>
              <a:t>[15] S. Shi et al., PV-RCNN, CVPR 2020.</a:t>
            </a:r>
          </a:p>
          <a:p>
            <a:pPr>
              <a:spcAft>
                <a:spcPts val="500"/>
              </a:spcAft>
            </a:pPr>
            <a:r>
              <a:rPr sz="1500" b="0" i="0">
                <a:solidFill>
                  <a:srgbClr val="404040"/>
                </a:solidFill>
              </a:rPr>
              <a:t>[16] P. Sun et al., SWFormer, ECCV 2022.</a:t>
            </a:r>
          </a:p>
          <a:p>
            <a:pPr>
              <a:spcAft>
                <a:spcPts val="500"/>
              </a:spcAft>
            </a:pPr>
            <a:r>
              <a:rPr sz="1500" b="0" i="0">
                <a:solidFill>
                  <a:srgbClr val="404040"/>
                </a:solidFill>
              </a:rPr>
              <a:t>[17] S. Vora et al., PointPainting, CVPR 2020; Z. Liu et al., BEVFusion, ICRA 2023.</a:t>
            </a:r>
          </a:p>
          <a:p>
            <a:pPr>
              <a:spcAft>
                <a:spcPts val="500"/>
              </a:spcAft>
            </a:pPr>
            <a:r>
              <a:rPr sz="1500" b="0" i="0">
                <a:solidFill>
                  <a:srgbClr val="404040"/>
                </a:solidFill>
              </a:rPr>
              <a:t>[18] Y. Cao et al., Adversarial sensor attack on LiDAR-based perception in autonomous driving, ACM CCS 2019.</a:t>
            </a:r>
          </a:p>
          <a:p>
            <a:pPr>
              <a:spcAft>
                <a:spcPts val="500"/>
              </a:spcAft>
            </a:pPr>
            <a:r>
              <a:rPr sz="1500" b="0" i="0">
                <a:solidFill>
                  <a:srgbClr val="404040"/>
                </a:solidFill>
              </a:rPr>
              <a:t>[19] D. Khizbullin, LiDAR Perception for ADAS and AD, github.com/dmitrii-khizbullin/lidar_course</a:t>
            </a:r>
          </a:p>
          <a:p>
            <a:pPr>
              <a:spcAft>
                <a:spcPts val="500"/>
              </a:spcAft>
            </a:pPr>
            <a:r>
              <a:rPr sz="1500" b="0" i="0">
                <a:solidFill>
                  <a:srgbClr val="404040"/>
                </a:solidFill>
              </a:rPr>
              <a:t>[20] Univ. Tübingen Self-Driving Cars (A. Geiger); Univ. Utah CS7960 self-driving cars lecture.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B1CA95448E8341BAC02D84F836706E" ma:contentTypeVersion="6" ma:contentTypeDescription="Create a new document." ma:contentTypeScope="" ma:versionID="2327688fe12e390352dabca167932040">
  <xsd:schema xmlns:xsd="http://www.w3.org/2001/XMLSchema" xmlns:xs="http://www.w3.org/2001/XMLSchema" xmlns:p="http://schemas.microsoft.com/office/2006/metadata/properties" xmlns:ns1="http://schemas.microsoft.com/sharepoint/v3" xmlns:ns2="1b5a303a-3c2d-46af-894d-5a63675fdf5d" xmlns:ns3="13bd0950-6268-4383-96fe-5fe3a48110ec" targetNamespace="http://schemas.microsoft.com/office/2006/metadata/properties" ma:root="true" ma:fieldsID="e90c3ecbaea61ae9ab22f72bf2f79284" ns1:_="" ns2:_="" ns3:_="">
    <xsd:import namespace="http://schemas.microsoft.com/sharepoint/v3"/>
    <xsd:import namespace="1b5a303a-3c2d-46af-894d-5a63675fdf5d"/>
    <xsd:import namespace="13bd0950-6268-4383-96fe-5fe3a48110ec"/>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b5a303a-3c2d-46af-894d-5a63675fdf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3bd0950-6268-4383-96fe-5fe3a48110e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642294E-F67E-4944-9A87-D5C631307A05}">
  <ds:schemaRefs>
    <ds:schemaRef ds:uri="13bd0950-6268-4383-96fe-5fe3a48110ec"/>
    <ds:schemaRef ds:uri="1b5a303a-3c2d-46af-894d-5a63675fdf5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8A2820C-4060-44E8-B56E-83EBBB666E7B}">
  <ds:schemaRefs>
    <ds:schemaRef ds:uri="13bd0950-6268-4383-96fe-5fe3a48110ec"/>
    <ds:schemaRef ds:uri="1b5a303a-3c2d-46af-894d-5a63675fdf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AC991D47-3926-48A1-8BC1-320FB99AB8D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8102</TotalTime>
  <Words>9119</Words>
  <Application>Microsoft Office PowerPoint</Application>
  <PresentationFormat>Widescreen</PresentationFormat>
  <Paragraphs>791</Paragraphs>
  <Slides>50</Slides>
  <Notes>50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50</vt:i4>
      </vt:variant>
    </vt:vector>
  </HeadingPairs>
  <TitlesOfParts>
    <vt:vector size="56" baseType="lpstr">
      <vt:lpstr>Arial</vt:lpstr>
      <vt:lpstr>Calibri</vt:lpstr>
      <vt:lpstr>Calibri Light</vt:lpstr>
      <vt:lpstr>Courier New</vt:lpstr>
      <vt:lpstr>Office Theme</vt:lpstr>
      <vt:lpstr>Custom Design</vt:lpstr>
      <vt:lpstr>L5 LiDAR Perception</vt:lpstr>
      <vt:lpstr>Roadmap and Learning Outcomes</vt:lpstr>
      <vt:lpstr>Where LiDAR Fits in the AV Stack</vt:lpstr>
      <vt:lpstr>Part 1: LiDAR Fundamentals</vt:lpstr>
      <vt:lpstr>Time-of-Flight Ranging</vt:lpstr>
      <vt:lpstr>From Measurement to 3D Point</vt:lpstr>
      <vt:lpstr>Pulsed ToF vs. FMCW LiDAR</vt:lpstr>
      <vt:lpstr>How the Beam Is Steered</vt:lpstr>
      <vt:lpstr>Resolution and Point Spacing</vt:lpstr>
      <vt:lpstr>Wavelength Choice: 905 nm vs. 1550 nm</vt:lpstr>
      <vt:lpstr>Short-Range vs. Long-Range LiDARs</vt:lpstr>
      <vt:lpstr>Reflectivity and Intensity</vt:lpstr>
      <vt:lpstr>Weather and Window Contamination</vt:lpstr>
      <vt:lpstr>Typical Failure Modes</vt:lpstr>
      <vt:lpstr>LiDAR Generates Big Data</vt:lpstr>
      <vt:lpstr>Part 2: Point Cloud Data</vt:lpstr>
      <vt:lpstr>What Is a Point Cloud?</vt:lpstr>
      <vt:lpstr>Coordinate Frames and Calibration</vt:lpstr>
      <vt:lpstr>Motion Distortion and Deskewing</vt:lpstr>
      <vt:lpstr>Four Ways to Represent a Sweep</vt:lpstr>
      <vt:lpstr>Voxelization and Sparsity</vt:lpstr>
      <vt:lpstr>Open LiDAR Datasets</vt:lpstr>
      <vt:lpstr>Part 3: Classical Point Cloud Perception</vt:lpstr>
      <vt:lpstr>The Classical Perception Pipeline</vt:lpstr>
      <vt:lpstr>Step 1: Preprocessing</vt:lpstr>
      <vt:lpstr>Step 2: Ground Removal with RANSAC</vt:lpstr>
      <vt:lpstr>RANSAC: Fit Despite Outliers</vt:lpstr>
      <vt:lpstr>RANSAC: Steps and Iterations</vt:lpstr>
      <vt:lpstr>Step 3: Clustering Objects</vt:lpstr>
      <vt:lpstr>DBSCAN: Core, Border, Noise</vt:lpstr>
      <vt:lpstr>DBSCAN: Choosing ε and minPts</vt:lpstr>
      <vt:lpstr>Step 4: Fitting an Oriented Box</vt:lpstr>
      <vt:lpstr>Registration with ICP</vt:lpstr>
      <vt:lpstr>Step 5: Tracking with a Kalman Filter</vt:lpstr>
      <vt:lpstr>Where the Classical Pipeline Breaks</vt:lpstr>
      <vt:lpstr>Part 4: Deep Learning Perception</vt:lpstr>
      <vt:lpstr>Perception Tasks on Point Clouds</vt:lpstr>
      <vt:lpstr>Why Point Clouds Are Hard to Learn</vt:lpstr>
      <vt:lpstr>PointNet: Learning on Raw Points</vt:lpstr>
      <vt:lpstr>Voxel Detectors: VoxelNet and SECOND</vt:lpstr>
      <vt:lpstr>PointPillars: Pillars + 2D CNN</vt:lpstr>
      <vt:lpstr>BEV Features and Center-Based Detection</vt:lpstr>
      <vt:lpstr>Comparing Detector Families</vt:lpstr>
      <vt:lpstr>How Detections Are Scored</vt:lpstr>
      <vt:lpstr>LiDAR–Camera Fusion</vt:lpstr>
      <vt:lpstr>Case Study: Waymo's LiDAR Perception</vt:lpstr>
      <vt:lpstr>Latency and Robustness</vt:lpstr>
      <vt:lpstr>Lab and Discussion</vt:lpstr>
      <vt:lpstr>Summary and Further Resources</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L1.2 AV Sensors V2X HD Maps</dc:title>
  <dc:creator>Warner, James E. (LARC-D309)</dc:creator>
  <cp:lastModifiedBy>Zonghua Gu</cp:lastModifiedBy>
  <cp:revision>923</cp:revision>
  <dcterms:created xsi:type="dcterms:W3CDTF">2020-05-28T21:34:29Z</dcterms:created>
  <dcterms:modified xsi:type="dcterms:W3CDTF">2026-10-07T13:10:16Z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0x0101000DB1CA95448E8341BAC02D84F836706E</vt:lpwstr>
  </property>
</Properties>
</file>